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06A47-A4ED-4B0B-98B4-CB54AB9ED0E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564BD-FEE7-4095-B364-7181E0029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36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814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2683" y="6127082"/>
            <a:ext cx="763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НАВЧАННЯ ЧИТАННЮ НА УРОКАХ ІНОЗЕМНОЇ МОВИ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54349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9863"/>
            <a:ext cx="8640960" cy="651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271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889844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000" dirty="0">
                <a:latin typeface="Times New Roman"/>
                <a:ea typeface="Times New Roman"/>
              </a:rPr>
              <a:t>Автор підручників англ. мови Верещагіна пропонує навчати: спочатку приголосні-потім голосні, відкритий-закритий не в послідовності алфавіту, а в залежності від частотності появи букв в мовленнєвих моделях.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uk-UA" sz="2000" dirty="0">
                <a:latin typeface="Times New Roman"/>
                <a:ea typeface="Times New Roman"/>
              </a:rPr>
              <a:t> 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uk-UA" sz="2000" dirty="0">
                <a:latin typeface="Times New Roman"/>
                <a:ea typeface="Times New Roman"/>
              </a:rPr>
              <a:t>Автор пропонує наступну </a:t>
            </a:r>
            <a:r>
              <a:rPr lang="uk-UA" sz="2000" b="1" dirty="0" smtClean="0">
                <a:latin typeface="Times New Roman"/>
                <a:ea typeface="Times New Roman"/>
              </a:rPr>
              <a:t>ПОЕТАПНІСТЬ</a:t>
            </a:r>
            <a:r>
              <a:rPr lang="uk-UA" sz="2000" dirty="0" smtClean="0">
                <a:latin typeface="Times New Roman"/>
                <a:ea typeface="Times New Roman"/>
              </a:rPr>
              <a:t> </a:t>
            </a:r>
            <a:r>
              <a:rPr lang="uk-UA" sz="2000" dirty="0">
                <a:latin typeface="Times New Roman"/>
                <a:ea typeface="Times New Roman"/>
              </a:rPr>
              <a:t>у навчанні техніки читання:</a:t>
            </a:r>
            <a:endParaRPr lang="ru-RU" sz="2000" dirty="0"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Symbol"/>
              <a:buChar char=""/>
              <a:tabLst>
                <a:tab pos="1143000" algn="l"/>
              </a:tabLst>
            </a:pPr>
            <a:r>
              <a:rPr lang="uk-UA" sz="2000" dirty="0">
                <a:latin typeface="Times New Roman"/>
                <a:ea typeface="Times New Roman"/>
              </a:rPr>
              <a:t>Вивчення приголосних букв; установлення графемно-фонетичних відповідностей;</a:t>
            </a:r>
            <a:endParaRPr lang="ru-RU" sz="2000" dirty="0"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Symbol"/>
              <a:buChar char=""/>
              <a:tabLst>
                <a:tab pos="1143000" algn="l"/>
              </a:tabLst>
            </a:pPr>
            <a:r>
              <a:rPr lang="uk-UA" sz="2000" dirty="0">
                <a:latin typeface="Times New Roman"/>
                <a:ea typeface="Times New Roman"/>
              </a:rPr>
              <a:t>Читання голосних в різних типах складів;</a:t>
            </a:r>
            <a:endParaRPr lang="ru-RU" sz="2000" dirty="0"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Symbol"/>
              <a:buChar char=""/>
              <a:tabLst>
                <a:tab pos="1143000" algn="l"/>
              </a:tabLst>
            </a:pPr>
            <a:r>
              <a:rPr lang="uk-UA" sz="2000" dirty="0">
                <a:latin typeface="Times New Roman"/>
                <a:ea typeface="Times New Roman"/>
              </a:rPr>
              <a:t>Читання словосполучень, речень, міні-текстів;</a:t>
            </a:r>
            <a:endParaRPr lang="ru-RU" sz="2000" dirty="0"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Symbol"/>
              <a:buChar char=""/>
              <a:tabLst>
                <a:tab pos="1143000" algn="l"/>
              </a:tabLst>
            </a:pPr>
            <a:r>
              <a:rPr lang="uk-UA" sz="2000" dirty="0">
                <a:latin typeface="Times New Roman"/>
                <a:ea typeface="Times New Roman"/>
              </a:rPr>
              <a:t>Читання більш протяжних фабульних текстів.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164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4096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275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96448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1574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6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6700"/>
            <a:ext cx="8784976" cy="632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783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11" y="3566084"/>
            <a:ext cx="8748464" cy="284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07" y="404664"/>
            <a:ext cx="846747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59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4096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52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66" y="1628800"/>
            <a:ext cx="806489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191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914400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253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2575"/>
            <a:ext cx="8784975" cy="629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163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7"/>
          <a:stretch/>
        </p:blipFill>
        <p:spPr bwMode="auto">
          <a:xfrm>
            <a:off x="323528" y="1340768"/>
            <a:ext cx="871296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1663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buSzPts val="1400"/>
              <a:buFont typeface="Wingdings"/>
              <a:buChar char=""/>
              <a:tabLst>
                <a:tab pos="342900" algn="l"/>
              </a:tabLst>
            </a:pPr>
            <a:r>
              <a:rPr lang="uk-UA" sz="1600" b="1" dirty="0">
                <a:latin typeface="Times New Roman"/>
                <a:ea typeface="Times New Roman"/>
              </a:rPr>
              <a:t>Читання</a:t>
            </a:r>
            <a:r>
              <a:rPr lang="uk-UA" sz="1600" dirty="0">
                <a:latin typeface="Times New Roman"/>
                <a:ea typeface="Times New Roman"/>
              </a:rPr>
              <a:t> – є важливим видом мовленнєвої діяльності та найбільш розповсюджений спосіб іншомовної комунікації, яким учні середньої школи мають оволодіти згідно з вимогами чинної програми з іноземних мов; – це рецептивний вид мовленнєвої діяльності, який включає техніку читання і розуміння того, що читається, і відноситься до письмової форми </a:t>
            </a:r>
            <a:r>
              <a:rPr lang="uk-UA" sz="1600" dirty="0" smtClean="0">
                <a:latin typeface="Times New Roman"/>
                <a:ea typeface="Times New Roman"/>
              </a:rPr>
              <a:t>мовлення.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8389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6310"/>
            <a:ext cx="8676456" cy="617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24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8640"/>
            <a:ext cx="842493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85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8640"/>
            <a:ext cx="835292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76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98415"/>
            <a:ext cx="8280920" cy="434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10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76672"/>
            <a:ext cx="864096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35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38" y="404664"/>
            <a:ext cx="864096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9595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8"/>
          <a:stretch/>
        </p:blipFill>
        <p:spPr bwMode="auto">
          <a:xfrm>
            <a:off x="415916" y="548680"/>
            <a:ext cx="811652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54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91"/>
          <a:stretch/>
        </p:blipFill>
        <p:spPr bwMode="auto">
          <a:xfrm>
            <a:off x="323528" y="668740"/>
            <a:ext cx="8424936" cy="5784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7784" y="325860"/>
            <a:ext cx="4333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Методи навчання техніки читання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33035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133</TotalTime>
  <Words>94</Words>
  <Application>Microsoft Office PowerPoint</Application>
  <PresentationFormat>Экран (4:3)</PresentationFormat>
  <Paragraphs>10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2021-04-17T17:35:53Z</dcterms:created>
  <dcterms:modified xsi:type="dcterms:W3CDTF">2021-04-21T08:05:12Z</dcterms:modified>
</cp:coreProperties>
</file>