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  <p:sldId id="266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666" autoAdjust="0"/>
    <p:restoredTop sz="94660"/>
  </p:normalViewPr>
  <p:slideViewPr>
    <p:cSldViewPr snapToGrid="0">
      <p:cViewPr varScale="1">
        <p:scale>
          <a:sx n="81" d="100"/>
          <a:sy n="81" d="100"/>
        </p:scale>
        <p:origin x="1042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26906-1750-4FF1-85A0-8B78E9B2BD76}" type="datetimeFigureOut">
              <a:rPr lang="ru-RU" smtClean="0"/>
              <a:t>22.02.2026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7D5F5-CF85-4CA9-BECD-8437936F3CC0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6566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26906-1750-4FF1-85A0-8B78E9B2BD76}" type="datetimeFigureOut">
              <a:rPr lang="ru-RU" smtClean="0"/>
              <a:t>22.02.2026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7D5F5-CF85-4CA9-BECD-8437936F3CC0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9610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26906-1750-4FF1-85A0-8B78E9B2BD76}" type="datetimeFigureOut">
              <a:rPr lang="ru-RU" smtClean="0"/>
              <a:t>22.02.2026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7D5F5-CF85-4CA9-BECD-8437936F3CC0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00377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26906-1750-4FF1-85A0-8B78E9B2BD76}" type="datetimeFigureOut">
              <a:rPr lang="ru-RU" smtClean="0"/>
              <a:t>22.02.2026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7D5F5-CF85-4CA9-BECD-8437936F3CC0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88956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26906-1750-4FF1-85A0-8B78E9B2BD76}" type="datetimeFigureOut">
              <a:rPr lang="ru-RU" smtClean="0"/>
              <a:t>22.02.2026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7D5F5-CF85-4CA9-BECD-8437936F3CC0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54536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26906-1750-4FF1-85A0-8B78E9B2BD76}" type="datetimeFigureOut">
              <a:rPr lang="ru-RU" smtClean="0"/>
              <a:t>22.02.2026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7D5F5-CF85-4CA9-BECD-8437936F3CC0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16071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26906-1750-4FF1-85A0-8B78E9B2BD76}" type="datetimeFigureOut">
              <a:rPr lang="ru-RU" smtClean="0"/>
              <a:t>22.02.2026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7D5F5-CF85-4CA9-BECD-8437936F3CC0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738475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26906-1750-4FF1-85A0-8B78E9B2BD76}" type="datetimeFigureOut">
              <a:rPr lang="ru-RU" smtClean="0"/>
              <a:t>22.02.2026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7D5F5-CF85-4CA9-BECD-8437936F3CC0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536374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26906-1750-4FF1-85A0-8B78E9B2BD76}" type="datetimeFigureOut">
              <a:rPr lang="ru-RU" smtClean="0"/>
              <a:t>22.02.2026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7D5F5-CF85-4CA9-BECD-8437936F3CC0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76068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26906-1750-4FF1-85A0-8B78E9B2BD76}" type="datetimeFigureOut">
              <a:rPr lang="ru-RU" smtClean="0"/>
              <a:t>22.02.2026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7D5F5-CF85-4CA9-BECD-8437936F3CC0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93998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26906-1750-4FF1-85A0-8B78E9B2BD76}" type="datetimeFigureOut">
              <a:rPr lang="ru-RU" smtClean="0"/>
              <a:t>22.02.2026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7D5F5-CF85-4CA9-BECD-8437936F3CC0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05892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B26906-1750-4FF1-85A0-8B78E9B2BD76}" type="datetimeFigureOut">
              <a:rPr lang="ru-RU" smtClean="0"/>
              <a:t>22.02.2026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17D5F5-CF85-4CA9-BECD-8437936F3CC0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24991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20000" b="-1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Адміністративне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юридичний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склад</a:t>
            </a:r>
            <a:endParaRPr lang="ru-RU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Лекція 2</a:t>
            </a:r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98180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</a:t>
            </a:r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95274" y="1482725"/>
            <a:ext cx="10753725" cy="528955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Залежно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рівня</a:t>
            </a:r>
            <a:r>
              <a:rPr lang="ru-RU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узагальнення</a:t>
            </a:r>
            <a:r>
              <a:rPr lang="ru-RU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виділяють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загальний</a:t>
            </a:r>
            <a:r>
              <a:rPr lang="ru-RU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об'єкт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суспільні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відносини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регулюються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різними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галузями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права і 2)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охороняються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санкціями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спільним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усіх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видів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родовий</a:t>
            </a:r>
            <a:r>
              <a:rPr lang="ru-RU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об'єкт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–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однорідні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групи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суспільних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відносин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сукупності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складають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об'єкт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цього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цілого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частини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родові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проводитися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різними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критеріями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>
              <a:buNone/>
            </a:pP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По-перше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сукупність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суспільних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відносин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охороняються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санкціями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поділити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частини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залежно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того, </a:t>
            </a:r>
            <a:r>
              <a:rPr lang="ru-RU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якою</a:t>
            </a:r>
            <a:r>
              <a:rPr lang="ru-RU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галуззю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права вони </a:t>
            </a:r>
            <a:r>
              <a:rPr lang="ru-RU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регулюються</a:t>
            </a:r>
            <a:r>
              <a:rPr lang="ru-RU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По-друге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як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критерій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класифікації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структуру </a:t>
            </a:r>
            <a:r>
              <a:rPr lang="ru-RU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соціально-господарського</a:t>
            </a:r>
            <a:r>
              <a:rPr lang="ru-RU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комплексу.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По-третє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як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критерій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класифікації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зміст</a:t>
            </a:r>
            <a:r>
              <a:rPr lang="ru-RU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суспільних</a:t>
            </a:r>
            <a:r>
              <a:rPr lang="ru-RU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відносин</a:t>
            </a:r>
            <a:r>
              <a:rPr lang="ru-RU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охороняються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059732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</a:t>
            </a:r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95274" y="1482725"/>
            <a:ext cx="10753725" cy="528955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Залежно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рівня</a:t>
            </a:r>
            <a:r>
              <a:rPr lang="ru-RU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узагальнення</a:t>
            </a:r>
            <a:r>
              <a:rPr lang="ru-RU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виділяють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видовий</a:t>
            </a:r>
            <a:r>
              <a:rPr lang="ru-RU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об'єкт</a:t>
            </a:r>
            <a:r>
              <a:rPr lang="ru-RU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самостійний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складовий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різновид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родового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об'єкту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відокремлена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група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суспільних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відносин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ряду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проступків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Вони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виступають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відокремленою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досить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самостійною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частиною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родового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безпосередній</a:t>
            </a:r>
            <a:r>
              <a:rPr lang="ru-RU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об'єкт</a:t>
            </a:r>
            <a:r>
              <a:rPr lang="ru-RU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декілька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суспільних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відносин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спричиняється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шкода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певним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210176" y="4932997"/>
            <a:ext cx="6753224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*Для </a:t>
            </a:r>
            <a:r>
              <a:rPr lang="ru-RU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складів</a:t>
            </a:r>
            <a:r>
              <a:rPr lang="ru-RU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деяких</a:t>
            </a:r>
            <a:r>
              <a:rPr lang="ru-RU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адміністративних</a:t>
            </a:r>
            <a:r>
              <a:rPr lang="ru-RU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проступків</a:t>
            </a:r>
            <a:r>
              <a:rPr lang="ru-RU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обов’язковим</a:t>
            </a:r>
            <a:r>
              <a:rPr lang="ru-RU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є </a:t>
            </a:r>
            <a:r>
              <a:rPr lang="ru-RU" b="1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 </a:t>
            </a:r>
            <a:r>
              <a:rPr lang="ru-RU" b="1" i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посягання</a:t>
            </a:r>
            <a:r>
              <a:rPr lang="ru-RU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Так, </a:t>
            </a:r>
            <a:r>
              <a:rPr lang="ru-RU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законодавець</a:t>
            </a:r>
            <a:r>
              <a:rPr lang="ru-RU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виділяє</a:t>
            </a:r>
            <a:r>
              <a:rPr lang="ru-RU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b="1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 </a:t>
            </a:r>
            <a:r>
              <a:rPr lang="ru-RU" b="1" i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посягання</a:t>
            </a:r>
            <a:r>
              <a:rPr lang="ru-RU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вигляді</a:t>
            </a:r>
            <a:r>
              <a:rPr lang="ru-RU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майна у ст. 51 </a:t>
            </a:r>
            <a:r>
              <a:rPr lang="ru-RU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КУпАП</a:t>
            </a:r>
            <a:r>
              <a:rPr lang="ru-RU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заборонених</a:t>
            </a:r>
            <a:r>
              <a:rPr lang="ru-RU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предметів</a:t>
            </a:r>
            <a:r>
              <a:rPr lang="ru-RU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ст. 188 </a:t>
            </a:r>
            <a:r>
              <a:rPr lang="ru-RU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КУпАП</a:t>
            </a:r>
            <a:r>
              <a:rPr lang="ru-RU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транспортних</a:t>
            </a:r>
            <a:r>
              <a:rPr lang="ru-RU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засобів</a:t>
            </a:r>
            <a:r>
              <a:rPr lang="ru-RU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на </a:t>
            </a:r>
            <a:r>
              <a:rPr lang="ru-RU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прямо </a:t>
            </a:r>
            <a:r>
              <a:rPr lang="ru-RU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вказується</a:t>
            </a:r>
            <a:r>
              <a:rPr lang="ru-RU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п. 3 ст. 322 МК.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6964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775" y="56346"/>
            <a:ext cx="10515600" cy="1325563"/>
          </a:xfrm>
        </p:spPr>
        <p:txBody>
          <a:bodyPr/>
          <a:lstStyle/>
          <a:p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Об'єктивна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сторона</a:t>
            </a:r>
            <a:endParaRPr lang="ru-RU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371725" y="1473200"/>
            <a:ext cx="10515600" cy="12319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Об'єктивна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сторона складу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порушення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система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передбачених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-правовою нормою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ознак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характеризують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зовнішню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сторону проступку.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04775" y="2887682"/>
            <a:ext cx="1198245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ОБОВ’ЯЗКОВІ ОЗНАКИ:</a:t>
            </a:r>
          </a:p>
          <a:p>
            <a:pPr algn="just"/>
            <a:r>
              <a:rPr lang="ru-RU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 </a:t>
            </a:r>
            <a:r>
              <a:rPr lang="ru-RU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протиправне</a:t>
            </a:r>
            <a:r>
              <a:rPr lang="ru-RU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діяння</a:t>
            </a:r>
            <a:r>
              <a:rPr lang="ru-RU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-</a:t>
            </a:r>
            <a:r>
              <a:rPr lang="ru-RU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дія</a:t>
            </a:r>
            <a:r>
              <a:rPr lang="ru-RU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бездіяльність</a:t>
            </a:r>
            <a:r>
              <a:rPr lang="ru-RU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значна</a:t>
            </a:r>
            <a:r>
              <a:rPr lang="ru-RU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більшість</a:t>
            </a:r>
            <a:r>
              <a:rPr lang="ru-RU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порушення</a:t>
            </a:r>
            <a:r>
              <a:rPr lang="ru-RU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чинного </a:t>
            </a:r>
            <a:r>
              <a:rPr lang="ru-RU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законодавства</a:t>
            </a:r>
            <a:r>
              <a:rPr lang="ru-RU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вчиняється</a:t>
            </a:r>
            <a:r>
              <a:rPr lang="ru-RU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шляхом </a:t>
            </a:r>
            <a:r>
              <a:rPr lang="ru-RU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протиправних</a:t>
            </a:r>
            <a:r>
              <a:rPr lang="ru-RU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дій</a:t>
            </a:r>
            <a:r>
              <a:rPr lang="ru-RU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дрібне</a:t>
            </a:r>
            <a:r>
              <a:rPr lang="ru-RU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викрадення</a:t>
            </a:r>
            <a:r>
              <a:rPr lang="ru-RU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чужого майна (ст. 51 </a:t>
            </a:r>
            <a:r>
              <a:rPr lang="ru-RU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КУпАП</a:t>
            </a:r>
            <a:r>
              <a:rPr lang="ru-RU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виробництво</a:t>
            </a:r>
            <a:r>
              <a:rPr lang="ru-RU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зберігання</a:t>
            </a:r>
            <a:r>
              <a:rPr lang="ru-RU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транспортування</a:t>
            </a:r>
            <a:r>
              <a:rPr lang="ru-RU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реалізація</a:t>
            </a:r>
            <a:r>
              <a:rPr lang="ru-RU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продуктів</a:t>
            </a:r>
            <a:r>
              <a:rPr lang="ru-RU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харчування</a:t>
            </a:r>
            <a:r>
              <a:rPr lang="ru-RU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продовольчої</a:t>
            </a:r>
            <a:r>
              <a:rPr lang="ru-RU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сировини</a:t>
            </a:r>
            <a:r>
              <a:rPr lang="ru-RU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забруднених</a:t>
            </a:r>
            <a:r>
              <a:rPr lang="ru-RU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мікроорганізмами</a:t>
            </a:r>
            <a:r>
              <a:rPr lang="ru-RU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іншими</a:t>
            </a:r>
            <a:r>
              <a:rPr lang="ru-RU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біологічними</a:t>
            </a:r>
            <a:r>
              <a:rPr lang="ru-RU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агентами </a:t>
            </a:r>
            <a:r>
              <a:rPr lang="ru-RU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понад</a:t>
            </a:r>
            <a:r>
              <a:rPr lang="ru-RU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гранично</a:t>
            </a:r>
            <a:r>
              <a:rPr lang="ru-RU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допустимі</a:t>
            </a:r>
            <a:r>
              <a:rPr lang="ru-RU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рівні</a:t>
            </a:r>
            <a:r>
              <a:rPr lang="ru-RU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(ст. 42</a:t>
            </a:r>
            <a:r>
              <a:rPr lang="ru-RU" b="1" i="0" baseline="30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КУпАП</a:t>
            </a:r>
            <a:r>
              <a:rPr lang="ru-RU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псування</a:t>
            </a:r>
            <a:r>
              <a:rPr lang="ru-RU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забруднення</a:t>
            </a:r>
            <a:r>
              <a:rPr lang="ru-RU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сільськогосподарських</a:t>
            </a:r>
            <a:r>
              <a:rPr lang="ru-RU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земель (ст. 52 </a:t>
            </a:r>
            <a:r>
              <a:rPr lang="ru-RU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КУпАП</a:t>
            </a:r>
            <a:r>
              <a:rPr lang="ru-RU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решта</a:t>
            </a:r>
            <a:r>
              <a:rPr lang="ru-RU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формі</a:t>
            </a:r>
            <a:r>
              <a:rPr lang="ru-RU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бездіяльності</a:t>
            </a:r>
            <a:r>
              <a:rPr lang="ru-RU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- коли особа для того, </a:t>
            </a:r>
            <a:r>
              <a:rPr lang="ru-RU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допустити</a:t>
            </a:r>
            <a:r>
              <a:rPr lang="ru-RU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протиправної</a:t>
            </a:r>
            <a:r>
              <a:rPr lang="ru-RU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поведінки</a:t>
            </a:r>
            <a:r>
              <a:rPr lang="ru-RU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повинна </a:t>
            </a:r>
            <a:r>
              <a:rPr lang="ru-RU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вчинити</a:t>
            </a:r>
            <a:r>
              <a:rPr lang="ru-RU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позитивні</a:t>
            </a:r>
            <a:r>
              <a:rPr lang="ru-RU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дії</a:t>
            </a:r>
            <a:r>
              <a:rPr lang="ru-RU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але вона з </a:t>
            </a:r>
            <a:r>
              <a:rPr lang="ru-RU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якихось</a:t>
            </a:r>
            <a:r>
              <a:rPr lang="ru-RU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причин </a:t>
            </a:r>
            <a:r>
              <a:rPr lang="ru-RU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вчиняє</a:t>
            </a:r>
            <a:r>
              <a:rPr lang="ru-RU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неявка </a:t>
            </a:r>
            <a:r>
              <a:rPr lang="ru-RU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громадянина</a:t>
            </a:r>
            <a:r>
              <a:rPr lang="ru-RU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виклик</a:t>
            </a:r>
            <a:r>
              <a:rPr lang="ru-RU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військового</a:t>
            </a:r>
            <a:r>
              <a:rPr lang="ru-RU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комісаріату</a:t>
            </a:r>
            <a:r>
              <a:rPr lang="ru-RU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без </a:t>
            </a:r>
            <a:r>
              <a:rPr lang="ru-RU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поважних</a:t>
            </a:r>
            <a:r>
              <a:rPr lang="ru-RU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причин (ст. 211</a:t>
            </a:r>
            <a:r>
              <a:rPr lang="ru-RU" b="1" i="0" baseline="30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КУпАП</a:t>
            </a:r>
            <a:r>
              <a:rPr lang="ru-RU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r>
              <a:rPr lang="ru-RU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Необхідними</a:t>
            </a:r>
            <a:r>
              <a:rPr lang="ru-RU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умовами</a:t>
            </a:r>
            <a:r>
              <a:rPr lang="ru-RU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бездіяльності</a:t>
            </a:r>
            <a:r>
              <a:rPr lang="ru-RU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є </a:t>
            </a:r>
            <a:r>
              <a:rPr lang="ru-RU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обов'язковість</a:t>
            </a:r>
            <a:r>
              <a:rPr lang="ru-RU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можливість</a:t>
            </a:r>
            <a:r>
              <a:rPr lang="ru-RU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особи </a:t>
            </a:r>
            <a:r>
              <a:rPr lang="ru-RU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діяти</a:t>
            </a:r>
            <a:r>
              <a:rPr lang="ru-RU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конкретній</a:t>
            </a:r>
            <a:r>
              <a:rPr lang="ru-RU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обстановці</a:t>
            </a:r>
            <a:r>
              <a:rPr lang="ru-RU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 </a:t>
            </a:r>
            <a:r>
              <a:rPr lang="ru-RU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шкідливі</a:t>
            </a:r>
            <a:r>
              <a:rPr lang="ru-RU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наслідки</a:t>
            </a:r>
            <a:r>
              <a:rPr lang="ru-RU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діяння</a:t>
            </a:r>
            <a:r>
              <a:rPr lang="ru-RU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b="1" i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 </a:t>
            </a:r>
            <a:r>
              <a:rPr lang="ru-RU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причинний</a:t>
            </a:r>
            <a:r>
              <a:rPr lang="ru-RU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зв'язок</a:t>
            </a:r>
            <a:r>
              <a:rPr lang="ru-RU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протиправним</a:t>
            </a:r>
            <a:r>
              <a:rPr lang="ru-RU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діянням</a:t>
            </a:r>
            <a:r>
              <a:rPr lang="ru-RU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шкідливими</a:t>
            </a:r>
            <a:r>
              <a:rPr lang="ru-RU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наслідками</a:t>
            </a:r>
            <a:r>
              <a:rPr lang="ru-RU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наступили</a:t>
            </a:r>
            <a:endParaRPr lang="ru-RU" b="1" i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ФАКУЛЬТАТИВНІ ОЗНАКИ:</a:t>
            </a:r>
          </a:p>
          <a:p>
            <a:pPr algn="just"/>
            <a:r>
              <a:rPr lang="ru-RU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 час, </a:t>
            </a:r>
            <a:r>
              <a:rPr lang="ru-RU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місце</a:t>
            </a:r>
            <a:r>
              <a:rPr lang="ru-RU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умови</a:t>
            </a:r>
            <a:r>
              <a:rPr lang="ru-RU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способи</a:t>
            </a:r>
            <a:r>
              <a:rPr lang="ru-RU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засоби</a:t>
            </a:r>
            <a:r>
              <a:rPr lang="ru-RU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вчинення</a:t>
            </a:r>
            <a:r>
              <a:rPr lang="ru-RU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b="1" i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933313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3317268" y="167759"/>
            <a:ext cx="5601790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Протиправне</a:t>
            </a:r>
            <a:r>
              <a:rPr lang="ru-RU" sz="4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діяння</a:t>
            </a:r>
            <a:r>
              <a:rPr lang="ru-RU" sz="4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Стрелка вниз 5"/>
          <p:cNvSpPr/>
          <p:nvPr/>
        </p:nvSpPr>
        <p:spPr>
          <a:xfrm rot="2393827">
            <a:off x="3103835" y="1002323"/>
            <a:ext cx="371475" cy="463995"/>
          </a:xfrm>
          <a:prstGeom prst="downArrow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ysClr val="windowText" lastClr="000000"/>
              </a:solidFill>
            </a:endParaRPr>
          </a:p>
        </p:txBody>
      </p:sp>
      <p:sp>
        <p:nvSpPr>
          <p:cNvPr id="7" name="Стрелка вниз 6"/>
          <p:cNvSpPr/>
          <p:nvPr/>
        </p:nvSpPr>
        <p:spPr>
          <a:xfrm rot="19122875">
            <a:off x="7855313" y="1012050"/>
            <a:ext cx="371475" cy="383801"/>
          </a:xfrm>
          <a:prstGeom prst="downArrow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1837009" y="1663987"/>
            <a:ext cx="2905125" cy="838200"/>
          </a:xfrm>
          <a:prstGeom prst="ellips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Просте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Овал 8"/>
          <p:cNvSpPr/>
          <p:nvPr/>
        </p:nvSpPr>
        <p:spPr>
          <a:xfrm>
            <a:off x="6972300" y="1511639"/>
            <a:ext cx="2905125" cy="838200"/>
          </a:xfrm>
          <a:prstGeom prst="ellips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Складне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657350" y="2857500"/>
            <a:ext cx="3457575" cy="2152650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Просте</a:t>
            </a:r>
            <a:r>
              <a:rPr lang="ru-RU" b="1">
                <a:latin typeface="Times New Roman" panose="02020603050405020304" pitchFamily="18" charset="0"/>
                <a:cs typeface="Times New Roman" panose="02020603050405020304" pitchFamily="18" charset="0"/>
              </a:rPr>
              <a:t> діяння являє собою єдину однократну (одноактну) дію чи бездіяльність </a:t>
            </a:r>
            <a:endParaRPr lang="ru-RU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6972300" y="2647950"/>
            <a:ext cx="3457575" cy="3052755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Складне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протиправне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діяння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утворює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різні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склади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адміністративних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правопорушень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у тому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числі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285750" indent="-285750" algn="ctr">
              <a:buFontTx/>
              <a:buChar char="-"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тих,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складаються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 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альтернативних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дій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285750" indent="-285750" algn="ctr">
              <a:buFontTx/>
              <a:buChar char="-"/>
            </a:pP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тривалих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правопорушень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ctr">
              <a:buFontTx/>
              <a:buChar char="-"/>
            </a:pP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продовжуваних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правопорушень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495727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Залежно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наявності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шкідливих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наслідків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виділяють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85750" y="1819275"/>
            <a:ext cx="11068050" cy="4357688"/>
          </a:xfrm>
        </p:spPr>
        <p:txBody>
          <a:bodyPr>
            <a:normAutofit fontScale="85000" lnSpcReduction="20000"/>
          </a:bodyPr>
          <a:lstStyle/>
          <a:p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матеріальні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склади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(коли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наслідки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нормі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передбачаються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пошкодження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лісу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стічними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водами,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хімічними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речовинами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нафтою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нафтопродуктами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комунально-побутовими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викидами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відходами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покидьками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спричиняє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усихання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захворювання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(ст. 72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КУпАП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знищення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лісу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підпалу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(ст. 77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КУпАП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 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коли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описується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обов’язково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спричиняє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шкідливі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наслідки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хоч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останні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законом і 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названі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самовільне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користування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надрами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(ст. 47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КУпАП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перевищення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лімітів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нормативів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природних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ресурсів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(ст. 91</a:t>
            </a:r>
            <a:r>
              <a:rPr lang="ru-RU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КУпАП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марнотратне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витрачання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паливно-енергетичних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ресурсів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(ст. 98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КУпАП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формальні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склади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(коли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наслідки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нормі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права 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передбачаються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проживання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недійсним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паспортом (ст. 197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КУпАП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неявка 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викликом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військовий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комісаріат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(ст. 210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КУпАП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ст. 211</a:t>
            </a:r>
            <a:r>
              <a:rPr lang="ru-RU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КУпАП),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порушення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прикордонного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режиму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режиму у пунктах пропуску через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кордон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(ст. 202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КУпАП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прийняття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паспорта в заставу (ст. 201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КУпАП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0285718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14325" y="463550"/>
            <a:ext cx="10515600" cy="5994400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Інколи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окремі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ознаки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об'єктивної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сторони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включаються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законодавцем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безпосередньо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конструкцію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тієї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норми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набувають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значення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кваліфікації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ознаки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стосуються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часу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вчинення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місця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вчинення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територій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де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правила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поводження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громадське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місце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(ст. 173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КУпАП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заборонене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місце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(ст. 85),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невідведене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місце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(ст. 174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КУпАП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споруд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автомобільний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шлях (ст. 141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КУпАП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автомобільна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дорога (ст. 132</a:t>
            </a:r>
            <a:r>
              <a:rPr lang="ru-RU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КУпАП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проїзна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частина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шляху,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автомагістраль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(ст. 122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КУпАП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залізничні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колії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(ст. 109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КУпАП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залізничний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переїзд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(ст. 128</a:t>
            </a:r>
            <a:r>
              <a:rPr lang="ru-RU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КУпАП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порт, пристань,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вантажний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двір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контейнерний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пункт (площадка) (ст. 136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КУпАП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аеродром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(ст. 111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КУпАП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військовий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комісаріат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(ст. 211</a:t>
            </a:r>
            <a:r>
              <a:rPr lang="ru-RU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КУпАП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суд (ст. 185</a:t>
            </a:r>
            <a:r>
              <a:rPr lang="ru-RU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г)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транспортних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засобів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річкові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маломірні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судна (ст. 117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КУпАП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трамвай,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тролейбус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автобус,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маршрутне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таксі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(ст. 119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КУпАП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повітряне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судно (ст. 112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КУпАП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вантажний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поїзд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гужовий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транспорт,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підніжки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вагонів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(ст. 109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КУпАП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приміський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поїзд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поїзди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дальнього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місцевого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сполучення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метрополітен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(ст. 110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КУпАП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способів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вчинення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endParaRPr lang="ru-RU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засобів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вчинення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028339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</a:t>
            </a:r>
            <a:endParaRPr lang="ru-RU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38125" y="1690688"/>
            <a:ext cx="11115675" cy="4486275"/>
          </a:xfrm>
        </p:spPr>
        <p:txBody>
          <a:bodyPr>
            <a:normAutofit fontScale="92500" lnSpcReduction="20000"/>
          </a:bodyPr>
          <a:lstStyle/>
          <a:p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Суб'єктами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фізичні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осудні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особи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момент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вчинення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проступку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досягли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шістнадцятирічного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віку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(ст. 12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КУпАП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та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юридичні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особи.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законодавстві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розкривається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поняття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осудності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Як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зазначено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ст. 20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КУпАП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неосудністю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розуміється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стан,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особа не могла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усвідомлювати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керувати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ними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внаслідок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хронічної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душевної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хвороби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тимчасового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розладу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душевної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слабоумства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хворобливого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стану.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Виходячи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цього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зробити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висновок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осудність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здатність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усвідомлювати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керувати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ними, 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отже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нести за них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неповнолітніх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вік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з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якого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настати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адміністративна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в день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народження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особи, а з нуля годин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наступної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днем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народження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доби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64746632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Спеціальні суб’єкти </a:t>
            </a:r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Виділяють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так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звані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спеціальні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суб'єкти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властиві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певні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вчинення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тих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несуть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підставах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До них належать,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ознаками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трудової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службової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посадові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службові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особи;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капітани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кораблів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працівники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торгівлі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громадського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харчування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водії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підприємці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військовослужбовці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працівники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ОВС;</a:t>
            </a:r>
          </a:p>
          <a:p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ознаками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протиправної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поведінки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минулому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особи,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раніше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притягалися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перебували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наглядом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внутрішніх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справ;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хворі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наркоманію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ознакою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знаходження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спеціальному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обліку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військоматі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призовник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військовозобов'язаний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резервіст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особа, яка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знаходиться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військових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зборах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2227327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Суб’єктивна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сторона</a:t>
            </a:r>
            <a:endParaRPr lang="ru-RU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Суб’єктивна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сторона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характеризується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виною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умислу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необережності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Згідно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ст. 10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КУпАП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проступок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умисним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особа, яка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вчинила: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а) </a:t>
            </a:r>
            <a:r>
              <a:rPr lang="ru-RU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усвідомлювала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протиправний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характер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передбачала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шкідливі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наслідки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бажала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настання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наслідків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б) </a:t>
            </a:r>
            <a:r>
              <a:rPr lang="ru-RU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усвідомлювала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протиправний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характер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передбачала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шкідливі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наслідки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свідомо</a:t>
            </a:r>
            <a:r>
              <a:rPr lang="ru-RU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допускала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настання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наслідків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171896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4069742" y="179821"/>
            <a:ext cx="4788507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Види</a:t>
            </a:r>
            <a:r>
              <a:rPr lang="ru-RU" sz="4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умислу</a:t>
            </a:r>
            <a:r>
              <a:rPr lang="ru-RU" sz="4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Стрелка вниз 5"/>
          <p:cNvSpPr/>
          <p:nvPr/>
        </p:nvSpPr>
        <p:spPr>
          <a:xfrm rot="2393827">
            <a:off x="3103835" y="1002323"/>
            <a:ext cx="371475" cy="463995"/>
          </a:xfrm>
          <a:prstGeom prst="downArrow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ysClr val="windowText" lastClr="000000"/>
              </a:solidFill>
            </a:endParaRPr>
          </a:p>
        </p:txBody>
      </p:sp>
      <p:sp>
        <p:nvSpPr>
          <p:cNvPr id="7" name="Стрелка вниз 6"/>
          <p:cNvSpPr/>
          <p:nvPr/>
        </p:nvSpPr>
        <p:spPr>
          <a:xfrm rot="19122875">
            <a:off x="7855313" y="1012050"/>
            <a:ext cx="371475" cy="383801"/>
          </a:xfrm>
          <a:prstGeom prst="downArrow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1837009" y="1663987"/>
            <a:ext cx="2905125" cy="838200"/>
          </a:xfrm>
          <a:prstGeom prst="ellips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Прямий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Овал 8"/>
          <p:cNvSpPr/>
          <p:nvPr/>
        </p:nvSpPr>
        <p:spPr>
          <a:xfrm>
            <a:off x="6972300" y="1511639"/>
            <a:ext cx="2905125" cy="838200"/>
          </a:xfrm>
          <a:prstGeom prst="ellips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Непрямий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657350" y="2857500"/>
            <a:ext cx="3343275" cy="1304925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коли особа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усвідомлює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протиправність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свого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діяння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передбачає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бажає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настання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шкідливих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наслідків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 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6972301" y="2647950"/>
            <a:ext cx="3429000" cy="1838325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коли особа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усвідомлює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протиправність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свого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діяння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передбачає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шкідливі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наслідки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при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цьому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прямо не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бажає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але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свідомо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допускає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настання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781425" y="5193961"/>
            <a:ext cx="8410575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ru-RU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визнається</a:t>
            </a:r>
            <a:r>
              <a:rPr lang="ru-RU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вчиненим</a:t>
            </a:r>
            <a:r>
              <a:rPr lang="ru-RU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 </a:t>
            </a:r>
            <a:r>
              <a:rPr lang="ru-RU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необережності</a:t>
            </a:r>
            <a:r>
              <a:rPr lang="ru-RU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(ст. 11 </a:t>
            </a:r>
            <a:r>
              <a:rPr lang="ru-RU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КУпАП</a:t>
            </a:r>
            <a:r>
              <a:rPr lang="ru-RU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), коли особа, яка </a:t>
            </a:r>
            <a:r>
              <a:rPr lang="ru-RU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вчинила, </a:t>
            </a:r>
            <a:r>
              <a:rPr lang="ru-RU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передбачала</a:t>
            </a:r>
            <a:r>
              <a:rPr lang="ru-RU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можливість</a:t>
            </a:r>
            <a:r>
              <a:rPr lang="ru-RU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настання</a:t>
            </a:r>
            <a:r>
              <a:rPr lang="ru-RU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шкідливих</a:t>
            </a:r>
            <a:r>
              <a:rPr lang="ru-RU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наслідків</a:t>
            </a:r>
            <a:r>
              <a:rPr lang="ru-RU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своєї</a:t>
            </a:r>
            <a:r>
              <a:rPr lang="ru-RU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дії</a:t>
            </a:r>
            <a:r>
              <a:rPr lang="ru-RU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бездіяльності</a:t>
            </a:r>
            <a:r>
              <a:rPr lang="ru-RU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але </a:t>
            </a:r>
            <a:r>
              <a:rPr lang="ru-RU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легковажно</a:t>
            </a:r>
            <a:r>
              <a:rPr lang="ru-RU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розраховувала</a:t>
            </a:r>
            <a:r>
              <a:rPr lang="ru-RU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відвернення</a:t>
            </a:r>
            <a:r>
              <a:rPr lang="ru-RU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самовпевненість</a:t>
            </a:r>
            <a:r>
              <a:rPr lang="ru-RU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передбачала</a:t>
            </a:r>
            <a:r>
              <a:rPr lang="ru-RU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можливості</a:t>
            </a:r>
            <a:r>
              <a:rPr lang="ru-RU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настання</a:t>
            </a:r>
            <a:r>
              <a:rPr lang="ru-RU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таких </a:t>
            </a:r>
            <a:r>
              <a:rPr lang="ru-RU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наслідків</a:t>
            </a:r>
            <a:r>
              <a:rPr lang="ru-RU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хоч</a:t>
            </a:r>
            <a:r>
              <a:rPr lang="ru-RU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повинна </a:t>
            </a:r>
            <a:r>
              <a:rPr lang="ru-RU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була</a:t>
            </a:r>
            <a:r>
              <a:rPr lang="ru-RU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могла </a:t>
            </a:r>
            <a:r>
              <a:rPr lang="ru-RU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передбачити</a:t>
            </a:r>
            <a:r>
              <a:rPr lang="ru-RU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недбалість</a:t>
            </a:r>
            <a:r>
              <a:rPr lang="ru-RU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37185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2000" b="-2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Поняття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адміністративного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(проступку)</a:t>
            </a:r>
            <a:endParaRPr lang="ru-RU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(проступком) 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протиправна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винна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умисна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необережна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дія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бездіяльність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яка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посягає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громадський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порядок,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власність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права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свободи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громадян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встановлений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порядок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за яку законом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передбачено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адміністративну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(ст. 9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КУпАП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378076531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Конструктивною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ознакою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складу в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ряді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випадків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є і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підлягає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встановленню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мета </a:t>
            </a:r>
            <a:r>
              <a:rPr lang="ru-RU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Мотив та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емоційний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стан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як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кваліфікуючі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ознаки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проступку в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діючому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адміністративно-деліктному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законодавстві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відсутні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uk-UA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uk-UA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Отже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склад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адміністративного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проступку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логічна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конструкція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правове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поняття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проступок. Як і будь-яке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поняття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воно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відображає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лише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істотні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ознаки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реальних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явищ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тобто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конкретних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протиправних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діянь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532584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Ознаки адміністративного правопорушення</a:t>
            </a:r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14960" y="1825624"/>
            <a:ext cx="11038840" cy="4879975"/>
          </a:xfrm>
        </p:spPr>
        <p:txBody>
          <a:bodyPr>
            <a:normAutofit fontScale="92500"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 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передусім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бездіяльність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тобто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 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діяння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а не думки,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бажання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подібні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прояви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психічної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людей;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 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суспільна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шкідливість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ознаку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дехто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ототожнює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антигромадською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спрямованістю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суспільною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небезпекою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протиправність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подібне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завжди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посягає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загальнообов'язкові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правила,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встановлені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нормативним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актом);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4)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винуватість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як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прояв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волі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свідомості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особи, повинно бути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завжди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винним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тобто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вчиненим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умисно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необережності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5) 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адміністративна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карність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подібне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протиправне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винне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буде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проступком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тільки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коли 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вчинення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законодавством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передбачено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060302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3200" y="365125"/>
            <a:ext cx="11150600" cy="1325563"/>
          </a:xfrm>
        </p:spPr>
        <p:txBody>
          <a:bodyPr/>
          <a:lstStyle/>
          <a:p>
            <a:pPr algn="ctr"/>
            <a:r>
              <a:rPr lang="uk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Групи адміністративних правопорушень:</a:t>
            </a:r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94640" y="1564640"/>
            <a:ext cx="11059160" cy="5222239"/>
          </a:xfrm>
        </p:spPr>
        <p:txBody>
          <a:bodyPr>
            <a:normAutofit fontScale="55000" lnSpcReduction="20000"/>
          </a:bodyPr>
          <a:lstStyle/>
          <a:p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галузі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охорони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праці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здоров'я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населення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(глава 5);</a:t>
            </a:r>
          </a:p>
          <a:p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посягають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власність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(глава 6);</a:t>
            </a:r>
          </a:p>
          <a:p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охорони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природи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природних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ресурсів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охорони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культурної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спадщини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(глава 7);</a:t>
            </a:r>
          </a:p>
          <a:p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промисловості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будівництві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у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паливно-енергетичних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ресурсів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(глава 8);</a:t>
            </a:r>
          </a:p>
          <a:p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сільському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господарстві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(глава 9);</a:t>
            </a:r>
          </a:p>
          <a:p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транспорті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галузі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шляхового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господарства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зв'язку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(глава 10);</a:t>
            </a:r>
          </a:p>
          <a:p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галузі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житлових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громадян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житлово-комунального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господарства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благоустрою (глава 11);</a:t>
            </a:r>
          </a:p>
          <a:p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галузі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торгівлі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громадського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харчування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галузі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фінансів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підприємницької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(глава 12);</a:t>
            </a:r>
          </a:p>
          <a:p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галузі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стандартизації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продукції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метрології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сертифікації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(глава 13);</a:t>
            </a:r>
          </a:p>
          <a:p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адміністративні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корупційні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(глава 13-а);</a:t>
            </a:r>
          </a:p>
          <a:p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посягають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громадський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порядок і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громадську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безпеку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(глава 14);</a:t>
            </a:r>
          </a:p>
          <a:p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посягають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встановлений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порядок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(глава 15);</a:t>
            </a:r>
          </a:p>
          <a:p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посягають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здійснення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народного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волевиявлення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встановлений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порядок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(глава 15-а).</a:t>
            </a:r>
          </a:p>
        </p:txBody>
      </p:sp>
    </p:spTree>
    <p:extLst>
      <p:ext uri="{BB962C8B-B14F-4D97-AF65-F5344CB8AC3E}">
        <p14:creationId xmlns:p14="http://schemas.microsoft.com/office/powerpoint/2010/main" val="30424553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72160" y="0"/>
            <a:ext cx="10515600" cy="1325563"/>
          </a:xfrm>
        </p:spPr>
        <p:txBody>
          <a:bodyPr/>
          <a:lstStyle/>
          <a:p>
            <a:pPr algn="ctr"/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Поняття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види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складів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адміністративного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проступку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554480"/>
            <a:ext cx="12059920" cy="5638800"/>
          </a:xfrm>
        </p:spPr>
        <p:txBody>
          <a:bodyPr>
            <a:normAutofit fontScale="62500" lnSpcReduction="20000"/>
          </a:bodyPr>
          <a:lstStyle/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Склад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опис</a:t>
            </a:r>
            <a:r>
              <a:rPr lang="ru-RU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діяння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законі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Опис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вчиненого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тільки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передбачуваного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Для такого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опису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використовуються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лише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юридично</a:t>
            </a:r>
            <a:r>
              <a:rPr lang="ru-RU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значущі</a:t>
            </a:r>
            <a:r>
              <a:rPr lang="ru-RU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ознаки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характеризують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як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Вони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отримали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назву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конструктивних</a:t>
            </a:r>
            <a:r>
              <a:rPr lang="ru-RU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ознак</a:t>
            </a:r>
            <a:r>
              <a:rPr lang="ru-RU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описі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складів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досить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широко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використовуються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оцінні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ознаки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Зміст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таких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ознак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нормативному порядку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чітко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питання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наявність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відсутність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вирішується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правозастосувачем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урахуванням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конкретних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обставин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ознаки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як: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грубе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порушення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статті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85, 86, 108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КУпАП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істотна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шкода” (ст. 186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КУпАП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аварійна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обстановка” (ст. 128</a:t>
            </a:r>
            <a:r>
              <a:rPr lang="ru-RU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КУпАП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умов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життя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навчання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виховання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 (ст. 184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КУпАП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безгосподарне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утримання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 (ст. 150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КУпАП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сприяють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масовому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скупченню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птахів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небезпечних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польотів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повітряних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суден” (ст. 111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КУпАП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образливе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чіпляння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громадян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 (ст. 173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КУпАП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стан, “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ображає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людську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гідність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громадську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мораль” (ст. 178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КУпАП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злісна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непокора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 (ст. 185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КУпАП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злісне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ухилення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статті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185</a:t>
            </a:r>
            <a:r>
              <a:rPr lang="ru-RU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185</a:t>
            </a:r>
            <a:r>
              <a:rPr lang="ru-RU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КУпАП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поважні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причини” (ст. 210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КУпАП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Тому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значну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роль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розкритті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їхнього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змісту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відіграють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юридична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практика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теоретичні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endParaRPr lang="ru-RU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05945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Ознаки складів адміністративних правопорушень</a:t>
            </a:r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300698" y="2181997"/>
            <a:ext cx="3850640" cy="154432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Загальні</a:t>
            </a:r>
            <a:r>
              <a:rPr lang="ru-RU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іі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3810000" y="4104640"/>
            <a:ext cx="3850640" cy="154432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Родові</a:t>
            </a:r>
            <a:r>
              <a: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8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видові</a:t>
            </a:r>
            <a:r>
              <a: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dirty="0"/>
              <a:t>)</a:t>
            </a:r>
          </a:p>
        </p:txBody>
      </p:sp>
      <p:sp>
        <p:nvSpPr>
          <p:cNvPr id="6" name="Овал 5"/>
          <p:cNvSpPr/>
          <p:nvPr/>
        </p:nvSpPr>
        <p:spPr>
          <a:xfrm>
            <a:off x="7386320" y="2072640"/>
            <a:ext cx="3850640" cy="154432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Конкретні</a:t>
            </a:r>
            <a:r>
              <a:rPr lang="ru-RU" sz="3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32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одиничні</a:t>
            </a:r>
            <a:r>
              <a:rPr lang="ru-RU" sz="3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Стрелка вправо 6"/>
          <p:cNvSpPr/>
          <p:nvPr/>
        </p:nvSpPr>
        <p:spPr>
          <a:xfrm rot="2557943">
            <a:off x="6043149" y="1978569"/>
            <a:ext cx="1493520" cy="426720"/>
          </a:xfrm>
          <a:prstGeom prst="rightArrow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трелка вправо 7"/>
          <p:cNvSpPr/>
          <p:nvPr/>
        </p:nvSpPr>
        <p:spPr>
          <a:xfrm rot="8487404">
            <a:off x="4281706" y="1999253"/>
            <a:ext cx="1493520" cy="426720"/>
          </a:xfrm>
          <a:prstGeom prst="rightArrow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трелка вправо 8"/>
          <p:cNvSpPr/>
          <p:nvPr/>
        </p:nvSpPr>
        <p:spPr>
          <a:xfrm rot="5400000">
            <a:off x="5188730" y="2514601"/>
            <a:ext cx="1493520" cy="426720"/>
          </a:xfrm>
          <a:prstGeom prst="rightArrow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87219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Види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складів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адміністративного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проступку</a:t>
            </a:r>
            <a:endParaRPr lang="ru-RU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18324877"/>
              </p:ext>
            </p:extLst>
          </p:nvPr>
        </p:nvGraphicFramePr>
        <p:xfrm>
          <a:off x="838200" y="1825624"/>
          <a:ext cx="10515600" cy="41003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57800">
                  <a:extLst>
                    <a:ext uri="{9D8B030D-6E8A-4147-A177-3AD203B41FA5}">
                      <a16:colId xmlns:a16="http://schemas.microsoft.com/office/drawing/2014/main" val="3253572800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val="2537255374"/>
                    </a:ext>
                  </a:extLst>
                </a:gridCol>
              </a:tblGrid>
              <a:tr h="683387">
                <a:tc>
                  <a:txBody>
                    <a:bodyPr/>
                    <a:lstStyle/>
                    <a:p>
                      <a:pPr algn="ctr"/>
                      <a:r>
                        <a:rPr lang="uk-UA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Критерій</a:t>
                      </a:r>
                    </a:p>
                    <a:p>
                      <a:pPr algn="ctr"/>
                      <a:r>
                        <a:rPr lang="uk-UA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(залежно</a:t>
                      </a:r>
                      <a:r>
                        <a:rPr lang="uk-UA" i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від..</a:t>
                      </a:r>
                      <a:r>
                        <a:rPr lang="uk-UA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ru-RU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Види складів</a:t>
                      </a:r>
                      <a:endParaRPr lang="ru-RU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6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4923251"/>
                  </a:ext>
                </a:extLst>
              </a:tr>
              <a:tr h="683387">
                <a:tc>
                  <a:txBody>
                    <a:bodyPr/>
                    <a:lstStyle/>
                    <a:p>
                      <a:r>
                        <a:rPr lang="ru-RU" b="1" i="1" dirty="0" err="1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ступеня</a:t>
                      </a:r>
                      <a:r>
                        <a:rPr lang="ru-RU" b="1" i="1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b="1" i="1" dirty="0" err="1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суспільної</a:t>
                      </a:r>
                      <a:r>
                        <a:rPr lang="ru-RU" b="1" i="1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b="1" i="1" dirty="0" err="1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небезпеки</a:t>
                      </a:r>
                      <a:endParaRPr lang="ru-RU" b="1" i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i="0" kern="1200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основні</a:t>
                      </a:r>
                      <a:r>
                        <a:rPr lang="ru-RU" sz="1800" b="1" i="0" kern="12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r>
                        <a:rPr lang="ru-RU" sz="1800" b="1" i="0" kern="1200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кваліфіковані</a:t>
                      </a:r>
                      <a:endParaRPr lang="ru-RU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6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9896144"/>
                  </a:ext>
                </a:extLst>
              </a:tr>
              <a:tr h="683387">
                <a:tc>
                  <a:txBody>
                    <a:bodyPr/>
                    <a:lstStyle/>
                    <a:p>
                      <a:r>
                        <a:rPr lang="ru-RU" b="1" i="1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характеру </a:t>
                      </a:r>
                      <a:r>
                        <a:rPr lang="ru-RU" b="1" i="1" dirty="0" err="1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шкоди</a:t>
                      </a:r>
                      <a:endParaRPr lang="ru-RU" b="1" i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err="1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матеріальні</a:t>
                      </a:r>
                      <a:r>
                        <a:rPr lang="ru-RU" b="1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r>
                        <a:rPr lang="ru-RU" b="1" dirty="0" err="1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формальні</a:t>
                      </a:r>
                      <a:endParaRPr lang="ru-RU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6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23653007"/>
                  </a:ext>
                </a:extLst>
              </a:tr>
              <a:tr h="683387">
                <a:tc>
                  <a:txBody>
                    <a:bodyPr/>
                    <a:lstStyle/>
                    <a:p>
                      <a:r>
                        <a:rPr lang="ru-RU" b="1" i="1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b="1" i="1" dirty="0" err="1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суб’єкта</a:t>
                      </a:r>
                      <a:r>
                        <a:rPr lang="ru-RU" b="1" i="1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проступку</a:t>
                      </a:r>
                    </a:p>
                  </a:txBody>
                  <a:tcP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err="1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особисті</a:t>
                      </a:r>
                      <a:r>
                        <a:rPr lang="ru-RU" b="1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r>
                        <a:rPr lang="ru-RU" b="1" dirty="0" err="1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службові</a:t>
                      </a:r>
                      <a:r>
                        <a:rPr lang="ru-RU" b="1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ru-RU" b="1" dirty="0" err="1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посадові</a:t>
                      </a:r>
                      <a:r>
                        <a:rPr lang="ru-RU" b="1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>
                    <a:solidFill>
                      <a:schemeClr val="accent6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3650625"/>
                  </a:ext>
                </a:extLst>
              </a:tr>
              <a:tr h="683387">
                <a:tc>
                  <a:txBody>
                    <a:bodyPr/>
                    <a:lstStyle/>
                    <a:p>
                      <a:r>
                        <a:rPr lang="ru-RU" b="1" i="1" dirty="0" err="1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структури</a:t>
                      </a:r>
                      <a:endParaRPr lang="ru-RU" b="1" i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err="1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однозначні</a:t>
                      </a:r>
                      <a:r>
                        <a:rPr lang="ru-RU" b="1" baseline="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r>
                        <a:rPr lang="ru-RU" b="1" dirty="0" err="1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альтернативні</a:t>
                      </a:r>
                      <a:endParaRPr lang="ru-RU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6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1801211"/>
                  </a:ext>
                </a:extLst>
              </a:tr>
              <a:tr h="683387">
                <a:tc>
                  <a:txBody>
                    <a:bodyPr/>
                    <a:lstStyle/>
                    <a:p>
                      <a:r>
                        <a:rPr lang="ru-RU" b="1" i="1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b="1" i="1" dirty="0" err="1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особливості</a:t>
                      </a:r>
                      <a:r>
                        <a:rPr lang="ru-RU" b="1" i="1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b="1" i="1" dirty="0" err="1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конструкції</a:t>
                      </a:r>
                      <a:r>
                        <a:rPr lang="ru-RU" b="1" i="1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</a:txBody>
                  <a:tcP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err="1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описові</a:t>
                      </a:r>
                      <a:r>
                        <a:rPr lang="ru-RU" b="1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r>
                        <a:rPr lang="ru-RU" b="1" dirty="0" err="1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бланкетні</a:t>
                      </a:r>
                      <a:r>
                        <a:rPr lang="ru-RU" b="1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ru-RU" b="1" dirty="0" err="1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відсильні</a:t>
                      </a:r>
                      <a:r>
                        <a:rPr lang="ru-RU" b="1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>
                    <a:solidFill>
                      <a:schemeClr val="accent6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55689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942736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складу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адміністративного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проступку</a:t>
            </a:r>
            <a:endParaRPr lang="ru-RU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2155825"/>
          </a:xfrm>
        </p:spPr>
        <p:txBody>
          <a:bodyPr/>
          <a:lstStyle/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Для того,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виникли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правовідносини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одних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фактичних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підстав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недостатньо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тому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й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підстави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конкретні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юридичні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факти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юридичні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підстави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тобто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наявність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діях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особи складу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адміністративного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проступку.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4972050" y="4595336"/>
            <a:ext cx="714375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ru-RU" sz="24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sz="24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4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юридичним</a:t>
            </a:r>
            <a:r>
              <a:rPr lang="ru-RU" sz="24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складом </a:t>
            </a:r>
            <a:r>
              <a:rPr lang="ru-RU" sz="24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розуміють</a:t>
            </a:r>
            <a:r>
              <a:rPr lang="ru-RU" sz="24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передбачену</a:t>
            </a:r>
            <a:r>
              <a:rPr lang="ru-RU" sz="24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нормами </a:t>
            </a:r>
            <a:r>
              <a:rPr lang="ru-RU" sz="24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адміністративного</a:t>
            </a:r>
            <a:r>
              <a:rPr lang="ru-RU" sz="24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права </a:t>
            </a:r>
            <a:r>
              <a:rPr lang="ru-RU" sz="2400" b="1" i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сукупність</a:t>
            </a:r>
            <a:r>
              <a:rPr lang="ru-RU" sz="2400" b="1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ознак</a:t>
            </a:r>
            <a:r>
              <a:rPr lang="ru-RU" sz="2400" b="1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при </a:t>
            </a:r>
            <a:r>
              <a:rPr lang="ru-RU" sz="2400" b="1" i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наявності</a:t>
            </a:r>
            <a:r>
              <a:rPr lang="ru-RU" sz="2400" b="1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sz="2400" b="1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 </a:t>
            </a:r>
            <a:r>
              <a:rPr lang="ru-RU" sz="24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4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інше</a:t>
            </a:r>
            <a:r>
              <a:rPr lang="ru-RU" sz="24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протиправне</a:t>
            </a:r>
            <a:r>
              <a:rPr lang="ru-RU" sz="24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діяння</a:t>
            </a:r>
            <a:r>
              <a:rPr lang="ru-RU" sz="24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sz="2400" b="1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кваліфікувати</a:t>
            </a:r>
            <a:r>
              <a:rPr lang="ru-RU" sz="2400" b="1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sz="2400" b="1" i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sz="2400" b="1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81479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складу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адміністративного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проступку</a:t>
            </a:r>
            <a:endParaRPr lang="ru-RU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003550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endParaRPr lang="ru-RU" sz="52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5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 </a:t>
            </a:r>
            <a:r>
              <a:rPr lang="ru-RU" sz="52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ознак</a:t>
            </a:r>
            <a:r>
              <a:rPr lang="ru-RU" sz="5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складу належать:</a:t>
            </a:r>
          </a:p>
          <a:p>
            <a:r>
              <a:rPr lang="ru-RU" sz="5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а) </a:t>
            </a:r>
            <a:r>
              <a:rPr lang="ru-RU" sz="5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об'єкт</a:t>
            </a:r>
            <a:r>
              <a:rPr lang="ru-RU" sz="5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5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б) </a:t>
            </a:r>
            <a:r>
              <a:rPr lang="ru-RU" sz="5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об'єктивна</a:t>
            </a:r>
            <a:r>
              <a:rPr lang="ru-RU" sz="5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сторона;</a:t>
            </a:r>
          </a:p>
          <a:p>
            <a:r>
              <a:rPr lang="ru-RU" sz="5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в) </a:t>
            </a:r>
            <a:r>
              <a:rPr lang="ru-RU" sz="5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суб'єкт</a:t>
            </a:r>
            <a:r>
              <a:rPr lang="ru-RU" sz="5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5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г) </a:t>
            </a:r>
            <a:r>
              <a:rPr lang="ru-RU" sz="5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суб'єктивна</a:t>
            </a:r>
            <a:r>
              <a:rPr lang="ru-RU" sz="5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сторона.</a:t>
            </a:r>
          </a:p>
          <a:p>
            <a:pPr marL="0" indent="0">
              <a:buNone/>
            </a:pPr>
            <a:endParaRPr lang="ru-RU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878326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145</TotalTime>
  <Words>2117</Words>
  <Application>Microsoft Office PowerPoint</Application>
  <PresentationFormat>Широкий екран</PresentationFormat>
  <Paragraphs>137</Paragraphs>
  <Slides>20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20</vt:i4>
      </vt:variant>
    </vt:vector>
  </HeadingPairs>
  <TitlesOfParts>
    <vt:vector size="25" baseType="lpstr">
      <vt:lpstr>Arial</vt:lpstr>
      <vt:lpstr>Calibri</vt:lpstr>
      <vt:lpstr>Calibri Light</vt:lpstr>
      <vt:lpstr>Times New Roman</vt:lpstr>
      <vt:lpstr>Тема Office</vt:lpstr>
      <vt:lpstr>Адміністративне правопорушення та його юридичний склад</vt:lpstr>
      <vt:lpstr> Поняття адміністративного правопорушення (проступку)</vt:lpstr>
      <vt:lpstr>Ознаки адміністративного правопорушення</vt:lpstr>
      <vt:lpstr>Групи адміністративних правопорушень:</vt:lpstr>
      <vt:lpstr>Поняття та види складів адміністративного проступку</vt:lpstr>
      <vt:lpstr>Ознаки складів адміністративних правопорушень</vt:lpstr>
      <vt:lpstr>Види складів адміністративного проступку</vt:lpstr>
      <vt:lpstr>Структура складу адміністративного проступку</vt:lpstr>
      <vt:lpstr>Структура складу адміністративного проступку</vt:lpstr>
      <vt:lpstr>Об’єкт</vt:lpstr>
      <vt:lpstr>Об’єкт</vt:lpstr>
      <vt:lpstr>Об'єктивна сторона</vt:lpstr>
      <vt:lpstr>Презентація PowerPoint</vt:lpstr>
      <vt:lpstr>Залежно від наявності шкідливих наслідків виділяють:</vt:lpstr>
      <vt:lpstr>Презентація PowerPoint</vt:lpstr>
      <vt:lpstr>Суб’єкт</vt:lpstr>
      <vt:lpstr>Спеціальні суб’єкти </vt:lpstr>
      <vt:lpstr>Суб’єктивна сторона</vt:lpstr>
      <vt:lpstr>Презентація PowerPoint</vt:lpstr>
      <vt:lpstr>Презентація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Адміністративне правопорушення та його юридичний склад</dc:title>
  <dc:creator>User</dc:creator>
  <cp:lastModifiedBy>PC</cp:lastModifiedBy>
  <cp:revision>9</cp:revision>
  <dcterms:created xsi:type="dcterms:W3CDTF">2022-09-04T17:35:51Z</dcterms:created>
  <dcterms:modified xsi:type="dcterms:W3CDTF">2026-02-22T13:58:58Z</dcterms:modified>
</cp:coreProperties>
</file>