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2" r:id="rId6"/>
    <p:sldId id="263" r:id="rId7"/>
    <p:sldId id="267"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9/5/2024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9/5/2024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9/5/2024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dirty="0"/>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9/5/2024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9/5/2024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9/5/2024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9/5/2024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dirty="0"/>
              <a:t>9/5/2024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9/5/2024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9/5/2024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gamova5oxana@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4955" y="762000"/>
            <a:ext cx="8825658" cy="3329581"/>
          </a:xfrm>
        </p:spPr>
        <p:txBody>
          <a:bodyPr/>
          <a:lstStyle/>
          <a:p>
            <a:pPr algn="ctr"/>
            <a:r>
              <a:rPr lang="uk-UA" sz="4400" u="sng" dirty="0" smtClean="0"/>
              <a:t>ПРЕЗЕНТАЦІЯ КУРСУ</a:t>
            </a:r>
            <a:r>
              <a:rPr lang="uk-UA" sz="6000" u="sng" dirty="0" smtClean="0"/>
              <a:t/>
            </a:r>
            <a:br>
              <a:rPr lang="uk-UA" sz="6000" u="sng" dirty="0" smtClean="0"/>
            </a:br>
            <a:r>
              <a:rPr lang="uk-UA" sz="4800" dirty="0" smtClean="0"/>
              <a:t>УПРАВЛІННЯ ЗЕМЕЛЬНИМИ РЕСУРСАМИ</a:t>
            </a:r>
            <a:endParaRPr lang="ru-RU" sz="4800" dirty="0"/>
          </a:p>
        </p:txBody>
      </p:sp>
      <p:sp>
        <p:nvSpPr>
          <p:cNvPr id="3" name="Подзаголовок 2"/>
          <p:cNvSpPr>
            <a:spLocks noGrp="1"/>
          </p:cNvSpPr>
          <p:nvPr>
            <p:ph type="subTitle" idx="1"/>
          </p:nvPr>
        </p:nvSpPr>
        <p:spPr>
          <a:xfrm>
            <a:off x="1154955" y="4777380"/>
            <a:ext cx="8825658" cy="1623420"/>
          </a:xfrm>
        </p:spPr>
        <p:txBody>
          <a:bodyPr>
            <a:normAutofit/>
          </a:bodyPr>
          <a:lstStyle/>
          <a:p>
            <a:pPr algn="ctr">
              <a:spcBef>
                <a:spcPts val="0"/>
              </a:spcBef>
            </a:pPr>
            <a:r>
              <a:rPr lang="uk-UA" b="1" dirty="0" err="1" smtClean="0"/>
              <a:t>Гамова</a:t>
            </a:r>
            <a:r>
              <a:rPr lang="uk-UA" b="1" dirty="0" smtClean="0"/>
              <a:t> Оксана </a:t>
            </a:r>
            <a:r>
              <a:rPr lang="uk-UA" b="1" dirty="0" err="1" smtClean="0"/>
              <a:t>вікторівна</a:t>
            </a:r>
            <a:endParaRPr lang="uk-UA" b="1" dirty="0"/>
          </a:p>
          <a:p>
            <a:pPr algn="ctr">
              <a:spcBef>
                <a:spcPts val="0"/>
              </a:spcBef>
            </a:pPr>
            <a:endParaRPr lang="uk-UA" b="1" dirty="0"/>
          </a:p>
          <a:p>
            <a:pPr algn="ctr">
              <a:spcBef>
                <a:spcPts val="0"/>
              </a:spcBef>
            </a:pPr>
            <a:r>
              <a:rPr lang="uk-UA" dirty="0" err="1" smtClean="0"/>
              <a:t>Д.е.н</a:t>
            </a:r>
            <a:r>
              <a:rPr lang="uk-UA" dirty="0" smtClean="0"/>
              <a:t>., професор кафедри міжнародної економіки, природних ресурсів і економіки міжнародного туризму</a:t>
            </a:r>
          </a:p>
          <a:p>
            <a:pPr algn="ctr">
              <a:spcBef>
                <a:spcPts val="0"/>
              </a:spcBef>
            </a:pPr>
            <a:r>
              <a:rPr lang="ru-RU" b="1" dirty="0" smtClean="0"/>
              <a:t>ЕКОНОМ</a:t>
            </a:r>
            <a:r>
              <a:rPr lang="uk-UA" b="1" dirty="0"/>
              <a:t>ІЧНИЙ ФАКУЛЬТЕТ ЗНУ</a:t>
            </a:r>
          </a:p>
          <a:p>
            <a:endParaRPr lang="ru-RU" dirty="0"/>
          </a:p>
        </p:txBody>
      </p:sp>
    </p:spTree>
    <p:extLst>
      <p:ext uri="{BB962C8B-B14F-4D97-AF65-F5344CB8AC3E}">
        <p14:creationId xmlns:p14="http://schemas.microsoft.com/office/powerpoint/2010/main" val="2325274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РЕГУЛЯЦІЇ І ПОЛІТИКИ КУРСУ</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a:bodyPr>
          <a:lstStyle/>
          <a:p>
            <a:pPr marL="0" indent="0">
              <a:buNone/>
            </a:pPr>
            <a:r>
              <a:rPr lang="uk-UA" b="1" dirty="0" smtClean="0"/>
              <a:t>Комунікація</a:t>
            </a:r>
            <a:endParaRPr lang="ru-RU" dirty="0" smtClean="0"/>
          </a:p>
          <a:p>
            <a:pPr marL="0" indent="0">
              <a:buNone/>
            </a:pPr>
            <a:r>
              <a:rPr lang="uk-UA" i="1" dirty="0" smtClean="0"/>
              <a:t>Базовою </a:t>
            </a:r>
            <a:r>
              <a:rPr lang="uk-UA" i="1" dirty="0"/>
              <a:t>платформою для комунікації викладача зі студентами є </a:t>
            </a:r>
            <a:r>
              <a:rPr lang="en-US" i="1" dirty="0"/>
              <a:t>Moodle</a:t>
            </a:r>
            <a:r>
              <a:rPr lang="uk-UA" i="1" dirty="0"/>
              <a:t>. </a:t>
            </a:r>
            <a:endParaRPr lang="ru-RU" dirty="0"/>
          </a:p>
          <a:p>
            <a:pPr marL="0" indent="0">
              <a:buNone/>
            </a:pPr>
            <a:r>
              <a:rPr lang="uk-UA" i="1" dirty="0"/>
              <a:t>Важливі повідомлення загального характеру розміщуються викладачем </a:t>
            </a:r>
            <a:r>
              <a:rPr lang="ru-RU" i="1" dirty="0"/>
              <a:t>на </a:t>
            </a:r>
            <a:r>
              <a:rPr lang="ru-RU" i="1" dirty="0" err="1"/>
              <a:t>форумі</a:t>
            </a:r>
            <a:r>
              <a:rPr lang="ru-RU" i="1" dirty="0"/>
              <a:t> курсу. Для </a:t>
            </a:r>
            <a:r>
              <a:rPr lang="ru-RU" i="1" dirty="0" err="1"/>
              <a:t>персональних</a:t>
            </a:r>
            <a:r>
              <a:rPr lang="ru-RU" i="1" dirty="0"/>
              <a:t> </a:t>
            </a:r>
            <a:r>
              <a:rPr lang="ru-RU" i="1" dirty="0" err="1"/>
              <a:t>запитів</a:t>
            </a:r>
            <a:r>
              <a:rPr lang="ru-RU" i="1" dirty="0"/>
              <a:t> </a:t>
            </a:r>
            <a:r>
              <a:rPr lang="uk-UA" i="1" dirty="0"/>
              <a:t>використовується сервіс приватних повідомлень.</a:t>
            </a:r>
            <a:endParaRPr lang="ru-RU" dirty="0"/>
          </a:p>
          <a:p>
            <a:pPr marL="0" indent="0">
              <a:buNone/>
            </a:pPr>
            <a:r>
              <a:rPr lang="uk-UA" i="1" dirty="0" smtClean="0"/>
              <a:t>В </a:t>
            </a:r>
            <a:r>
              <a:rPr lang="uk-UA" i="1" dirty="0"/>
              <a:t>разі особливої необхідності, </a:t>
            </a:r>
            <a:r>
              <a:rPr lang="ru-RU" i="1" dirty="0" err="1"/>
              <a:t>направляти</a:t>
            </a:r>
            <a:r>
              <a:rPr lang="ru-RU" i="1" dirty="0"/>
              <a:t> </a:t>
            </a:r>
            <a:r>
              <a:rPr lang="ru-RU" i="1" dirty="0" err="1"/>
              <a:t>електронного</a:t>
            </a:r>
            <a:r>
              <a:rPr lang="ru-RU" i="1" dirty="0"/>
              <a:t> листа на </a:t>
            </a:r>
            <a:r>
              <a:rPr lang="ru-RU" i="1" dirty="0" err="1"/>
              <a:t>адреси</a:t>
            </a:r>
            <a:r>
              <a:rPr lang="ru-RU" i="1" dirty="0"/>
              <a:t> </a:t>
            </a:r>
            <a:r>
              <a:rPr lang="en-US" i="1" dirty="0">
                <a:hlinkClick r:id="rId2"/>
              </a:rPr>
              <a:t>gamova5oxana</a:t>
            </a:r>
            <a:r>
              <a:rPr lang="uk-UA" i="1" dirty="0" smtClean="0">
                <a:hlinkClick r:id="rId2"/>
              </a:rPr>
              <a:t>@gmail.com</a:t>
            </a:r>
            <a:r>
              <a:rPr lang="uk-UA" i="1" dirty="0" smtClean="0"/>
              <a:t>. У </a:t>
            </a:r>
            <a:r>
              <a:rPr lang="uk-UA" i="1" dirty="0"/>
              <a:t>листі обов’язково вкажіть ваше прізвище та ім’я, курс та шифр академічної групи.</a:t>
            </a:r>
            <a:endParaRPr lang="ru-RU"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11</a:t>
            </a:r>
            <a:endParaRPr lang="ru-RU" dirty="0"/>
          </a:p>
        </p:txBody>
      </p:sp>
    </p:spTree>
    <p:extLst>
      <p:ext uri="{BB962C8B-B14F-4D97-AF65-F5344CB8AC3E}">
        <p14:creationId xmlns:p14="http://schemas.microsoft.com/office/powerpoint/2010/main" val="2634664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ОПИС КУРСУ</a:t>
            </a:r>
            <a:endParaRPr lang="ru-RU" dirty="0"/>
          </a:p>
        </p:txBody>
      </p:sp>
      <p:sp>
        <p:nvSpPr>
          <p:cNvPr id="3" name="Объект 2"/>
          <p:cNvSpPr>
            <a:spLocks noGrp="1"/>
          </p:cNvSpPr>
          <p:nvPr>
            <p:ph idx="1"/>
          </p:nvPr>
        </p:nvSpPr>
        <p:spPr/>
        <p:txBody>
          <a:bodyPr/>
          <a:lstStyle/>
          <a:p>
            <a:r>
              <a:rPr lang="ru-RU" sz="2800" dirty="0"/>
              <a:t>Курс «</a:t>
            </a:r>
            <a:r>
              <a:rPr lang="ru-RU" sz="2800" dirty="0" err="1"/>
              <a:t>Управління</a:t>
            </a:r>
            <a:r>
              <a:rPr lang="ru-RU" sz="2800" dirty="0"/>
              <a:t> </a:t>
            </a:r>
            <a:r>
              <a:rPr lang="ru-RU" sz="2800" dirty="0" err="1"/>
              <a:t>земельними</a:t>
            </a:r>
            <a:r>
              <a:rPr lang="ru-RU" sz="2800" dirty="0"/>
              <a:t> ресурсами» є </a:t>
            </a:r>
            <a:r>
              <a:rPr lang="ru-RU" sz="2800" dirty="0" err="1"/>
              <a:t>необхідною</a:t>
            </a:r>
            <a:r>
              <a:rPr lang="ru-RU" sz="2800" dirty="0"/>
              <a:t> </a:t>
            </a:r>
            <a:r>
              <a:rPr lang="ru-RU" sz="2800" dirty="0" err="1"/>
              <a:t>складовою</a:t>
            </a:r>
            <a:r>
              <a:rPr lang="ru-RU" sz="2800" dirty="0"/>
              <a:t> </a:t>
            </a:r>
            <a:r>
              <a:rPr lang="ru-RU" sz="2800" dirty="0" err="1"/>
              <a:t>підготовки</a:t>
            </a:r>
            <a:r>
              <a:rPr lang="ru-RU" sz="2800" dirty="0"/>
              <a:t> </a:t>
            </a:r>
            <a:r>
              <a:rPr lang="ru-RU" sz="2800" dirty="0" err="1"/>
              <a:t>фахівця</a:t>
            </a:r>
            <a:r>
              <a:rPr lang="ru-RU" sz="2800" dirty="0"/>
              <a:t> в </a:t>
            </a:r>
            <a:r>
              <a:rPr lang="ru-RU" sz="2800" dirty="0" err="1"/>
              <a:t>сфері</a:t>
            </a:r>
            <a:r>
              <a:rPr lang="ru-RU" sz="2800" dirty="0"/>
              <a:t> </a:t>
            </a:r>
            <a:r>
              <a:rPr lang="ru-RU" sz="2800" dirty="0" err="1"/>
              <a:t>економіки</a:t>
            </a:r>
            <a:r>
              <a:rPr lang="ru-RU" sz="2800" dirty="0"/>
              <a:t> та </a:t>
            </a:r>
            <a:r>
              <a:rPr lang="ru-RU" sz="2800" dirty="0" err="1"/>
              <a:t>управління</a:t>
            </a:r>
            <a:r>
              <a:rPr lang="ru-RU" sz="2800" dirty="0"/>
              <a:t> ринком </a:t>
            </a:r>
            <a:r>
              <a:rPr lang="ru-RU" sz="2800" dirty="0" err="1"/>
              <a:t>землі</a:t>
            </a:r>
            <a:r>
              <a:rPr lang="ru-RU" sz="2800" dirty="0"/>
              <a:t>, з метою </a:t>
            </a:r>
            <a:r>
              <a:rPr lang="ru-RU" sz="2800" dirty="0" err="1"/>
              <a:t>подальшого</a:t>
            </a:r>
            <a:r>
              <a:rPr lang="ru-RU" sz="2800" dirty="0"/>
              <a:t> </a:t>
            </a:r>
            <a:r>
              <a:rPr lang="ru-RU" sz="2800" dirty="0" err="1"/>
              <a:t>ефективного</a:t>
            </a:r>
            <a:r>
              <a:rPr lang="ru-RU" sz="2800" dirty="0"/>
              <a:t> </a:t>
            </a:r>
            <a:r>
              <a:rPr lang="ru-RU" sz="2800" dirty="0" err="1"/>
              <a:t>залучення</a:t>
            </a:r>
            <a:r>
              <a:rPr lang="ru-RU" sz="2800" dirty="0"/>
              <a:t> до </a:t>
            </a:r>
            <a:r>
              <a:rPr lang="ru-RU" sz="2800" dirty="0" err="1"/>
              <a:t>системи</a:t>
            </a:r>
            <a:r>
              <a:rPr lang="ru-RU" sz="2800" dirty="0"/>
              <a:t> </a:t>
            </a:r>
            <a:r>
              <a:rPr lang="ru-RU" sz="2800" dirty="0" err="1"/>
              <a:t>земельних</a:t>
            </a:r>
            <a:r>
              <a:rPr lang="ru-RU" sz="2800" dirty="0"/>
              <a:t> </a:t>
            </a:r>
            <a:r>
              <a:rPr lang="ru-RU" sz="2800" dirty="0" err="1"/>
              <a:t>відносин</a:t>
            </a:r>
            <a:r>
              <a:rPr lang="ru-RU" sz="2800" dirty="0"/>
              <a:t> та </a:t>
            </a:r>
            <a:r>
              <a:rPr lang="ru-RU" sz="2800" dirty="0" err="1"/>
              <a:t>її</a:t>
            </a:r>
            <a:r>
              <a:rPr lang="ru-RU" sz="2800" dirty="0"/>
              <a:t> </a:t>
            </a:r>
            <a:r>
              <a:rPr lang="ru-RU" sz="2800" dirty="0" err="1"/>
              <a:t>поступової</a:t>
            </a:r>
            <a:r>
              <a:rPr lang="ru-RU" sz="2800" dirty="0"/>
              <a:t> </a:t>
            </a:r>
            <a:r>
              <a:rPr lang="ru-RU" sz="2800" dirty="0" err="1"/>
              <a:t>переорієнтації</a:t>
            </a:r>
            <a:r>
              <a:rPr lang="ru-RU" sz="2800" dirty="0"/>
              <a:t> на </a:t>
            </a:r>
            <a:r>
              <a:rPr lang="ru-RU" sz="2800" dirty="0" err="1"/>
              <a:t>сталий</a:t>
            </a:r>
            <a:r>
              <a:rPr lang="ru-RU" sz="2800" dirty="0"/>
              <a:t> </a:t>
            </a:r>
            <a:r>
              <a:rPr lang="ru-RU" sz="2800" dirty="0" err="1"/>
              <a:t>розвиток</a:t>
            </a:r>
            <a:r>
              <a:rPr lang="ru-RU" sz="2800" dirty="0"/>
              <a:t>, </a:t>
            </a:r>
            <a:r>
              <a:rPr lang="ru-RU" sz="2800" dirty="0" err="1"/>
              <a:t>базуючись</a:t>
            </a:r>
            <a:r>
              <a:rPr lang="ru-RU" sz="2800" dirty="0"/>
              <a:t> на принципах </a:t>
            </a:r>
            <a:r>
              <a:rPr lang="ru-RU" sz="2800" dirty="0" err="1"/>
              <a:t>еволюційного</a:t>
            </a:r>
            <a:r>
              <a:rPr lang="ru-RU" sz="2800" dirty="0"/>
              <a:t> </a:t>
            </a:r>
            <a:r>
              <a:rPr lang="ru-RU" sz="2800" dirty="0" err="1"/>
              <a:t>розвитку</a:t>
            </a:r>
            <a:r>
              <a:rPr lang="ru-RU" sz="2800" dirty="0"/>
              <a:t>, </a:t>
            </a:r>
            <a:r>
              <a:rPr lang="ru-RU" sz="2800" dirty="0" err="1"/>
              <a:t>екологічної</a:t>
            </a:r>
            <a:r>
              <a:rPr lang="ru-RU" sz="2800" dirty="0"/>
              <a:t> </a:t>
            </a:r>
            <a:r>
              <a:rPr lang="ru-RU" sz="2800" dirty="0" err="1"/>
              <a:t>парадигми</a:t>
            </a:r>
            <a:r>
              <a:rPr lang="ru-RU" sz="2800" dirty="0"/>
              <a:t> та </a:t>
            </a:r>
            <a:r>
              <a:rPr lang="ru-RU" sz="2800" dirty="0" err="1"/>
              <a:t>реальної</a:t>
            </a:r>
            <a:r>
              <a:rPr lang="ru-RU" sz="2800" dirty="0"/>
              <a:t> </a:t>
            </a:r>
            <a:r>
              <a:rPr lang="ru-RU" sz="2800" dirty="0" err="1"/>
              <a:t>економічної</a:t>
            </a:r>
            <a:r>
              <a:rPr lang="ru-RU" sz="2800" dirty="0"/>
              <a:t> </a:t>
            </a:r>
            <a:r>
              <a:rPr lang="ru-RU" sz="2800" dirty="0" err="1"/>
              <a:t>ефективності</a:t>
            </a:r>
            <a:r>
              <a:rPr lang="ru-RU" sz="2800" dirty="0"/>
              <a:t>.</a:t>
            </a:r>
            <a:endParaRPr lang="ru-RU"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2</a:t>
            </a:r>
            <a:endParaRPr lang="ru-RU" dirty="0"/>
          </a:p>
        </p:txBody>
      </p:sp>
    </p:spTree>
    <p:extLst>
      <p:ext uri="{BB962C8B-B14F-4D97-AF65-F5344CB8AC3E}">
        <p14:creationId xmlns:p14="http://schemas.microsoft.com/office/powerpoint/2010/main" val="3942168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МЕТА КУРСУ</a:t>
            </a:r>
            <a:endParaRPr lang="ru-RU" dirty="0"/>
          </a:p>
        </p:txBody>
      </p:sp>
      <p:sp>
        <p:nvSpPr>
          <p:cNvPr id="3" name="Объект 2"/>
          <p:cNvSpPr>
            <a:spLocks noGrp="1"/>
          </p:cNvSpPr>
          <p:nvPr>
            <p:ph idx="1"/>
          </p:nvPr>
        </p:nvSpPr>
        <p:spPr/>
        <p:txBody>
          <a:bodyPr>
            <a:normAutofit/>
          </a:bodyPr>
          <a:lstStyle/>
          <a:p>
            <a:pPr algn="just"/>
            <a:r>
              <a:rPr lang="ru-RU" sz="2800" i="1" dirty="0"/>
              <a:t>Метою </a:t>
            </a:r>
            <a:r>
              <a:rPr lang="ru-RU" sz="2800" i="1" dirty="0" err="1"/>
              <a:t>вивчення</a:t>
            </a:r>
            <a:r>
              <a:rPr lang="ru-RU" sz="2800" i="1" dirty="0"/>
              <a:t> курсу «</a:t>
            </a:r>
            <a:r>
              <a:rPr lang="ru-RU" sz="2800" i="1" dirty="0" err="1"/>
              <a:t>Управління</a:t>
            </a:r>
            <a:r>
              <a:rPr lang="ru-RU" sz="2800" i="1" dirty="0"/>
              <a:t> </a:t>
            </a:r>
            <a:r>
              <a:rPr lang="ru-RU" sz="2800" i="1" dirty="0" err="1"/>
              <a:t>земельними</a:t>
            </a:r>
            <a:r>
              <a:rPr lang="ru-RU" sz="2800" i="1" dirty="0"/>
              <a:t> ресурсами» </a:t>
            </a:r>
            <a:r>
              <a:rPr lang="ru-RU" sz="2800" dirty="0" smtClean="0"/>
              <a:t>є </a:t>
            </a:r>
            <a:r>
              <a:rPr lang="ru-RU" sz="2800" dirty="0" err="1"/>
              <a:t>формування</a:t>
            </a:r>
            <a:r>
              <a:rPr lang="ru-RU" sz="2800" dirty="0"/>
              <a:t> у </a:t>
            </a:r>
            <a:r>
              <a:rPr lang="ru-RU" sz="2800" dirty="0" err="1"/>
              <a:t>здобувачів</a:t>
            </a:r>
            <a:r>
              <a:rPr lang="ru-RU" sz="2800" dirty="0"/>
              <a:t> </a:t>
            </a:r>
            <a:r>
              <a:rPr lang="ru-RU" sz="2800" dirty="0" err="1"/>
              <a:t>теоретичних</a:t>
            </a:r>
            <a:r>
              <a:rPr lang="ru-RU" sz="2800" dirty="0"/>
              <a:t> </a:t>
            </a:r>
            <a:r>
              <a:rPr lang="ru-RU" sz="2800" dirty="0" err="1"/>
              <a:t>знань</a:t>
            </a:r>
            <a:r>
              <a:rPr lang="ru-RU" sz="2800" dirty="0"/>
              <a:t> і </a:t>
            </a:r>
            <a:r>
              <a:rPr lang="ru-RU" sz="2800" dirty="0" err="1"/>
              <a:t>практичних</a:t>
            </a:r>
            <a:r>
              <a:rPr lang="ru-RU" sz="2800" dirty="0"/>
              <a:t> </a:t>
            </a:r>
            <a:r>
              <a:rPr lang="ru-RU" sz="2800" dirty="0" err="1"/>
              <a:t>навичок</a:t>
            </a:r>
            <a:r>
              <a:rPr lang="ru-RU" sz="2800" dirty="0"/>
              <a:t> </a:t>
            </a:r>
            <a:r>
              <a:rPr lang="ru-RU" sz="2800" dirty="0" err="1"/>
              <a:t>щодо</a:t>
            </a:r>
            <a:r>
              <a:rPr lang="ru-RU" sz="2800" dirty="0"/>
              <a:t> </a:t>
            </a:r>
            <a:r>
              <a:rPr lang="ru-RU" sz="2800" dirty="0" err="1"/>
              <a:t>прийняття</a:t>
            </a:r>
            <a:r>
              <a:rPr lang="ru-RU" sz="2800" dirty="0"/>
              <a:t> </a:t>
            </a:r>
            <a:r>
              <a:rPr lang="ru-RU" sz="2800" dirty="0" err="1"/>
              <a:t>управлінських</a:t>
            </a:r>
            <a:r>
              <a:rPr lang="ru-RU" sz="2800" dirty="0"/>
              <a:t> </a:t>
            </a:r>
            <a:r>
              <a:rPr lang="ru-RU" sz="2800" dirty="0" err="1"/>
              <a:t>рішень</a:t>
            </a:r>
            <a:r>
              <a:rPr lang="ru-RU" sz="2800" dirty="0"/>
              <a:t> з </a:t>
            </a:r>
            <a:r>
              <a:rPr lang="ru-RU" sz="2800" dirty="0" err="1"/>
              <a:t>раціонального</a:t>
            </a:r>
            <a:r>
              <a:rPr lang="ru-RU" sz="2800" dirty="0"/>
              <a:t> </a:t>
            </a:r>
            <a:r>
              <a:rPr lang="ru-RU" sz="2800" dirty="0" err="1"/>
              <a:t>використання</a:t>
            </a:r>
            <a:r>
              <a:rPr lang="ru-RU" sz="2800" dirty="0"/>
              <a:t> та </a:t>
            </a:r>
            <a:r>
              <a:rPr lang="ru-RU" sz="2800" dirty="0" err="1"/>
              <a:t>охорони</a:t>
            </a:r>
            <a:r>
              <a:rPr lang="ru-RU" sz="2800" dirty="0"/>
              <a:t> </a:t>
            </a:r>
            <a:r>
              <a:rPr lang="ru-RU" sz="2800" dirty="0" err="1"/>
              <a:t>земельних</a:t>
            </a:r>
            <a:r>
              <a:rPr lang="ru-RU" sz="2800" dirty="0"/>
              <a:t> </a:t>
            </a:r>
            <a:r>
              <a:rPr lang="ru-RU" sz="2800" dirty="0" err="1"/>
              <a:t>ресурсів</a:t>
            </a:r>
            <a:r>
              <a:rPr lang="ru-RU" sz="2800" dirty="0"/>
              <a:t> на </a:t>
            </a:r>
            <a:r>
              <a:rPr lang="ru-RU" sz="2800" dirty="0" err="1"/>
              <a:t>різних</a:t>
            </a:r>
            <a:r>
              <a:rPr lang="ru-RU" sz="2800" dirty="0"/>
              <a:t> </a:t>
            </a:r>
            <a:r>
              <a:rPr lang="ru-RU" sz="2800" dirty="0" err="1"/>
              <a:t>адміністративно-територіальних</a:t>
            </a:r>
            <a:r>
              <a:rPr lang="ru-RU" sz="2800" dirty="0"/>
              <a:t> </a:t>
            </a:r>
            <a:r>
              <a:rPr lang="ru-RU" sz="2800" dirty="0" err="1"/>
              <a:t>рівнях</a:t>
            </a:r>
            <a:r>
              <a:rPr lang="ru-RU" sz="2800" dirty="0"/>
              <a:t>.</a:t>
            </a:r>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3</a:t>
            </a:r>
            <a:endParaRPr lang="ru-RU" dirty="0"/>
          </a:p>
        </p:txBody>
      </p:sp>
    </p:spTree>
    <p:extLst>
      <p:ext uri="{BB962C8B-B14F-4D97-AF65-F5344CB8AC3E}">
        <p14:creationId xmlns:p14="http://schemas.microsoft.com/office/powerpoint/2010/main" val="46845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КУРС ВИВЧАЄ</a:t>
            </a:r>
            <a:endParaRPr lang="ru-RU" dirty="0"/>
          </a:p>
        </p:txBody>
      </p:sp>
      <p:sp>
        <p:nvSpPr>
          <p:cNvPr id="3" name="Объект 2"/>
          <p:cNvSpPr>
            <a:spLocks noGrp="1"/>
          </p:cNvSpPr>
          <p:nvPr>
            <p:ph idx="1"/>
          </p:nvPr>
        </p:nvSpPr>
        <p:spPr/>
        <p:txBody>
          <a:bodyPr>
            <a:normAutofit fontScale="92500" lnSpcReduction="20000"/>
          </a:bodyPr>
          <a:lstStyle/>
          <a:p>
            <a:endParaRPr lang="ru-RU" sz="1800" dirty="0" smtClean="0"/>
          </a:p>
          <a:p>
            <a:r>
              <a:rPr lang="ru-RU" sz="1800" i="1" dirty="0" err="1" smtClean="0"/>
              <a:t>понятійно-категоріальний</a:t>
            </a:r>
            <a:r>
              <a:rPr lang="ru-RU" sz="1800" i="1" dirty="0" smtClean="0"/>
              <a:t> </a:t>
            </a:r>
            <a:r>
              <a:rPr lang="ru-RU" sz="1800" i="1" dirty="0" err="1"/>
              <a:t>апарат</a:t>
            </a:r>
            <a:r>
              <a:rPr lang="ru-RU" sz="1800" i="1" dirty="0"/>
              <a:t>, </a:t>
            </a:r>
            <a:r>
              <a:rPr lang="ru-RU" sz="1800" i="1" dirty="0" err="1"/>
              <a:t>основні</a:t>
            </a:r>
            <a:r>
              <a:rPr lang="ru-RU" sz="1800" i="1" dirty="0"/>
              <a:t> </a:t>
            </a:r>
            <a:r>
              <a:rPr lang="ru-RU" sz="1800" i="1" dirty="0" err="1"/>
              <a:t>положення</a:t>
            </a:r>
            <a:r>
              <a:rPr lang="ru-RU" sz="1800" i="1" dirty="0"/>
              <a:t> та </a:t>
            </a:r>
            <a:r>
              <a:rPr lang="ru-RU" sz="1800" i="1" dirty="0" err="1"/>
              <a:t>принципи</a:t>
            </a:r>
            <a:r>
              <a:rPr lang="ru-RU" sz="1800" i="1" dirty="0"/>
              <a:t> </a:t>
            </a:r>
            <a:r>
              <a:rPr lang="ru-RU" sz="1800" i="1" dirty="0" err="1"/>
              <a:t>сталого</a:t>
            </a:r>
            <a:r>
              <a:rPr lang="ru-RU" sz="1800" i="1" dirty="0"/>
              <a:t> </a:t>
            </a:r>
            <a:r>
              <a:rPr lang="ru-RU" sz="1800" i="1" dirty="0" err="1"/>
              <a:t>розвитку</a:t>
            </a:r>
            <a:r>
              <a:rPr lang="ru-RU" sz="1800" i="1" dirty="0"/>
              <a:t> </a:t>
            </a:r>
            <a:r>
              <a:rPr lang="ru-RU" sz="1800" i="1" dirty="0" err="1"/>
              <a:t>економічних</a:t>
            </a:r>
            <a:r>
              <a:rPr lang="ru-RU" sz="1800" i="1" dirty="0"/>
              <a:t> </a:t>
            </a:r>
            <a:r>
              <a:rPr lang="ru-RU" sz="1800" i="1" dirty="0" err="1"/>
              <a:t>суб’єктів</a:t>
            </a:r>
            <a:r>
              <a:rPr lang="ru-RU" sz="1800" i="1" dirty="0"/>
              <a:t> ;</a:t>
            </a:r>
            <a:endParaRPr lang="ru-RU" sz="1800" dirty="0"/>
          </a:p>
          <a:p>
            <a:r>
              <a:rPr lang="ru-RU" sz="1800" dirty="0"/>
              <a:t> </a:t>
            </a:r>
            <a:r>
              <a:rPr lang="ru-RU" sz="1800" i="1" dirty="0" err="1" smtClean="0"/>
              <a:t>визначення</a:t>
            </a:r>
            <a:r>
              <a:rPr lang="ru-RU" sz="1800" i="1" dirty="0" smtClean="0"/>
              <a:t> </a:t>
            </a:r>
            <a:r>
              <a:rPr lang="ru-RU" sz="1800" i="1" dirty="0" err="1"/>
              <a:t>ролі</a:t>
            </a:r>
            <a:r>
              <a:rPr lang="ru-RU" sz="1800" i="1" dirty="0"/>
              <a:t>, </a:t>
            </a:r>
            <a:r>
              <a:rPr lang="ru-RU" sz="1800" i="1" dirty="0" err="1"/>
              <a:t>функцій</a:t>
            </a:r>
            <a:r>
              <a:rPr lang="ru-RU" sz="1800" i="1" dirty="0"/>
              <a:t> та </a:t>
            </a:r>
            <a:r>
              <a:rPr lang="ru-RU" sz="1800" i="1" dirty="0" err="1"/>
              <a:t>впливу</a:t>
            </a:r>
            <a:r>
              <a:rPr lang="ru-RU" sz="1800" i="1" dirty="0"/>
              <a:t> держав, </a:t>
            </a:r>
            <a:r>
              <a:rPr lang="ru-RU" sz="1800" i="1" dirty="0" err="1"/>
              <a:t>транснаціональних</a:t>
            </a:r>
            <a:r>
              <a:rPr lang="ru-RU" sz="1800" i="1" dirty="0"/>
              <a:t> </a:t>
            </a:r>
            <a:r>
              <a:rPr lang="ru-RU" sz="1800" i="1" dirty="0" err="1"/>
              <a:t>корпорацій</a:t>
            </a:r>
            <a:r>
              <a:rPr lang="ru-RU" sz="1800" i="1" dirty="0"/>
              <a:t>, </a:t>
            </a:r>
            <a:r>
              <a:rPr lang="ru-RU" sz="1800" i="1" dirty="0" err="1"/>
              <a:t>міжнародних</a:t>
            </a:r>
            <a:r>
              <a:rPr lang="ru-RU" sz="1800" i="1" dirty="0"/>
              <a:t> </a:t>
            </a:r>
            <a:r>
              <a:rPr lang="ru-RU" sz="1800" i="1" dirty="0" err="1"/>
              <a:t>організацій</a:t>
            </a:r>
            <a:r>
              <a:rPr lang="ru-RU" sz="1800" i="1" dirty="0"/>
              <a:t> в </a:t>
            </a:r>
            <a:r>
              <a:rPr lang="ru-RU" sz="1800" i="1" dirty="0" err="1"/>
              <a:t>сфері</a:t>
            </a:r>
            <a:r>
              <a:rPr lang="ru-RU" sz="1800" i="1" dirty="0"/>
              <a:t> </a:t>
            </a:r>
            <a:r>
              <a:rPr lang="ru-RU" sz="1800" i="1" dirty="0" err="1"/>
              <a:t>сталого</a:t>
            </a:r>
            <a:r>
              <a:rPr lang="ru-RU" sz="1800" i="1" dirty="0"/>
              <a:t> </a:t>
            </a:r>
            <a:r>
              <a:rPr lang="ru-RU" sz="1800" i="1" dirty="0" err="1"/>
              <a:t>розвитку</a:t>
            </a:r>
            <a:r>
              <a:rPr lang="ru-RU" sz="1800" i="1" dirty="0"/>
              <a:t> </a:t>
            </a:r>
            <a:r>
              <a:rPr lang="ru-RU" sz="1800" i="1" dirty="0" err="1"/>
              <a:t>світової</a:t>
            </a:r>
            <a:r>
              <a:rPr lang="ru-RU" sz="1800" i="1" dirty="0"/>
              <a:t> </a:t>
            </a:r>
            <a:r>
              <a:rPr lang="ru-RU" sz="1800" i="1" dirty="0" err="1"/>
              <a:t>економіки</a:t>
            </a:r>
            <a:r>
              <a:rPr lang="ru-RU" sz="1800" i="1" dirty="0"/>
              <a:t>, </a:t>
            </a:r>
            <a:r>
              <a:rPr lang="ru-RU" sz="1800" i="1" dirty="0" err="1"/>
              <a:t>виробничо-господарської</a:t>
            </a:r>
            <a:r>
              <a:rPr lang="ru-RU" sz="1800" i="1" dirty="0"/>
              <a:t> </a:t>
            </a:r>
            <a:r>
              <a:rPr lang="ru-RU" sz="1800" i="1" dirty="0" err="1"/>
              <a:t>діяльності</a:t>
            </a:r>
            <a:r>
              <a:rPr lang="ru-RU" sz="1800" i="1" dirty="0"/>
              <a:t> </a:t>
            </a:r>
            <a:r>
              <a:rPr lang="ru-RU" sz="1800" i="1" dirty="0" err="1"/>
              <a:t>підприємств</a:t>
            </a:r>
            <a:r>
              <a:rPr lang="ru-RU" sz="1800" i="1" dirty="0"/>
              <a:t>, </a:t>
            </a:r>
            <a:r>
              <a:rPr lang="ru-RU" sz="1800" i="1" dirty="0" err="1"/>
              <a:t>високоефективного</a:t>
            </a:r>
            <a:r>
              <a:rPr lang="ru-RU" sz="1800" i="1" dirty="0"/>
              <a:t> </a:t>
            </a:r>
            <a:r>
              <a:rPr lang="ru-RU" sz="1800" i="1" dirty="0" err="1"/>
              <a:t>споживання</a:t>
            </a:r>
            <a:r>
              <a:rPr lang="ru-RU" sz="1800" i="1" dirty="0"/>
              <a:t> та </a:t>
            </a:r>
            <a:r>
              <a:rPr lang="ru-RU" sz="1800" i="1" dirty="0" err="1"/>
              <a:t>витрачання</a:t>
            </a:r>
            <a:r>
              <a:rPr lang="ru-RU" sz="1800" i="1" dirty="0"/>
              <a:t> </a:t>
            </a:r>
            <a:r>
              <a:rPr lang="ru-RU" sz="1800" i="1" dirty="0" err="1"/>
              <a:t>ресурсів</a:t>
            </a:r>
            <a:r>
              <a:rPr lang="ru-RU" sz="1800" i="1" dirty="0"/>
              <a:t>;</a:t>
            </a:r>
            <a:endParaRPr lang="ru-RU" sz="1800" dirty="0"/>
          </a:p>
          <a:p>
            <a:r>
              <a:rPr lang="ru-RU" sz="1800" i="1" dirty="0" err="1" smtClean="0"/>
              <a:t>виконання</a:t>
            </a:r>
            <a:r>
              <a:rPr lang="ru-RU" sz="1800" i="1" dirty="0" smtClean="0"/>
              <a:t> </a:t>
            </a:r>
            <a:r>
              <a:rPr lang="ru-RU" sz="1800" i="1" dirty="0" err="1"/>
              <a:t>практичних</a:t>
            </a:r>
            <a:r>
              <a:rPr lang="ru-RU" sz="1800" i="1" dirty="0"/>
              <a:t> </a:t>
            </a:r>
            <a:r>
              <a:rPr lang="ru-RU" sz="1800" i="1" dirty="0" err="1"/>
              <a:t>завдань</a:t>
            </a:r>
            <a:r>
              <a:rPr lang="ru-RU" sz="1800" i="1" dirty="0"/>
              <a:t> </a:t>
            </a:r>
            <a:r>
              <a:rPr lang="ru-RU" sz="1800" i="1" dirty="0" err="1"/>
              <a:t>науково-аналітичного</a:t>
            </a:r>
            <a:r>
              <a:rPr lang="ru-RU" sz="1800" i="1" dirty="0"/>
              <a:t> та </a:t>
            </a:r>
            <a:r>
              <a:rPr lang="ru-RU" sz="1800" i="1" dirty="0" err="1"/>
              <a:t>інноваційного</a:t>
            </a:r>
            <a:r>
              <a:rPr lang="ru-RU" sz="1800" i="1" dirty="0"/>
              <a:t> </a:t>
            </a:r>
            <a:r>
              <a:rPr lang="ru-RU" sz="1800" i="1" dirty="0" err="1"/>
              <a:t>опрацювання</a:t>
            </a:r>
            <a:r>
              <a:rPr lang="ru-RU" sz="1800" i="1" dirty="0"/>
              <a:t> проблем </a:t>
            </a:r>
            <a:r>
              <a:rPr lang="ru-RU" sz="1800" i="1" dirty="0" err="1"/>
              <a:t>високоефективної</a:t>
            </a:r>
            <a:r>
              <a:rPr lang="ru-RU" sz="1800" i="1" dirty="0"/>
              <a:t> </a:t>
            </a:r>
            <a:r>
              <a:rPr lang="ru-RU" sz="1800" i="1" dirty="0" err="1"/>
              <a:t>моделі</a:t>
            </a:r>
            <a:r>
              <a:rPr lang="ru-RU" sz="1800" i="1" dirty="0"/>
              <a:t> </a:t>
            </a:r>
            <a:r>
              <a:rPr lang="ru-RU" sz="1800" i="1" dirty="0" err="1"/>
              <a:t>сталого</a:t>
            </a:r>
            <a:r>
              <a:rPr lang="ru-RU" sz="1800" i="1" dirty="0"/>
              <a:t> </a:t>
            </a:r>
            <a:r>
              <a:rPr lang="ru-RU" sz="1800" i="1" dirty="0" err="1"/>
              <a:t>розвитку</a:t>
            </a:r>
            <a:r>
              <a:rPr lang="ru-RU" sz="1800" i="1" dirty="0"/>
              <a:t> </a:t>
            </a:r>
            <a:r>
              <a:rPr lang="ru-RU" sz="1800" i="1" dirty="0" err="1"/>
              <a:t>економічних</a:t>
            </a:r>
            <a:r>
              <a:rPr lang="ru-RU" sz="1800" i="1" dirty="0"/>
              <a:t> </a:t>
            </a:r>
            <a:r>
              <a:rPr lang="ru-RU" sz="1800" i="1" dirty="0" err="1"/>
              <a:t>суб'єктів</a:t>
            </a:r>
            <a:r>
              <a:rPr lang="ru-RU" sz="1800" i="1" dirty="0"/>
              <a:t>;</a:t>
            </a:r>
            <a:endParaRPr lang="ru-RU" sz="1800" dirty="0"/>
          </a:p>
          <a:p>
            <a:r>
              <a:rPr lang="ru-RU" sz="1800" dirty="0"/>
              <a:t> </a:t>
            </a:r>
            <a:r>
              <a:rPr lang="ru-RU" sz="1800" i="1" dirty="0" err="1" smtClean="0"/>
              <a:t>створення</a:t>
            </a:r>
            <a:r>
              <a:rPr lang="ru-RU" sz="1800" i="1" dirty="0" smtClean="0"/>
              <a:t> </a:t>
            </a:r>
            <a:r>
              <a:rPr lang="ru-RU" sz="1800" i="1" dirty="0"/>
              <a:t>й </a:t>
            </a:r>
            <a:r>
              <a:rPr lang="ru-RU" sz="1800" i="1" dirty="0" err="1"/>
              <a:t>імплементація</a:t>
            </a:r>
            <a:r>
              <a:rPr lang="ru-RU" sz="1800" i="1" dirty="0"/>
              <a:t> </a:t>
            </a:r>
            <a:r>
              <a:rPr lang="ru-RU" sz="1800" i="1" dirty="0" err="1"/>
              <a:t>високоефективної</a:t>
            </a:r>
            <a:r>
              <a:rPr lang="ru-RU" sz="1800" i="1" dirty="0"/>
              <a:t> </a:t>
            </a:r>
            <a:r>
              <a:rPr lang="ru-RU" sz="1800" i="1" dirty="0" err="1"/>
              <a:t>стратегії</a:t>
            </a:r>
            <a:r>
              <a:rPr lang="ru-RU" sz="1800" i="1" dirty="0"/>
              <a:t> і </a:t>
            </a:r>
            <a:r>
              <a:rPr lang="ru-RU" sz="1800" i="1" dirty="0" err="1"/>
              <a:t>моделі</a:t>
            </a:r>
            <a:r>
              <a:rPr lang="ru-RU" sz="1800" i="1" dirty="0"/>
              <a:t> </a:t>
            </a:r>
            <a:r>
              <a:rPr lang="ru-RU" sz="1800" i="1" dirty="0" err="1"/>
              <a:t>сталого</a:t>
            </a:r>
            <a:r>
              <a:rPr lang="ru-RU" sz="1800" i="1" dirty="0"/>
              <a:t> </a:t>
            </a:r>
            <a:r>
              <a:rPr lang="ru-RU" sz="1800" i="1" dirty="0" err="1"/>
              <a:t>розвитку</a:t>
            </a:r>
            <a:r>
              <a:rPr lang="ru-RU" sz="1800" i="1" dirty="0"/>
              <a:t> </a:t>
            </a:r>
            <a:r>
              <a:rPr lang="ru-RU" sz="1800" i="1" dirty="0" err="1"/>
              <a:t>всіх</a:t>
            </a:r>
            <a:r>
              <a:rPr lang="ru-RU" sz="1800" i="1" dirty="0"/>
              <a:t> </a:t>
            </a:r>
            <a:r>
              <a:rPr lang="ru-RU" sz="1800" i="1" dirty="0" err="1"/>
              <a:t>масштабів</a:t>
            </a:r>
            <a:r>
              <a:rPr lang="ru-RU" sz="1800" i="1" dirty="0"/>
              <a:t>: </a:t>
            </a:r>
            <a:r>
              <a:rPr lang="ru-RU" sz="1800" i="1" dirty="0" err="1"/>
              <a:t>підприємства</a:t>
            </a:r>
            <a:r>
              <a:rPr lang="ru-RU" sz="1800" i="1" dirty="0"/>
              <a:t>, </a:t>
            </a:r>
            <a:r>
              <a:rPr lang="ru-RU" sz="1800" i="1" dirty="0" err="1"/>
              <a:t>об'єднаної</a:t>
            </a:r>
            <a:r>
              <a:rPr lang="ru-RU" sz="1800" i="1" dirty="0"/>
              <a:t> </a:t>
            </a:r>
            <a:r>
              <a:rPr lang="ru-RU" sz="1800" i="1" dirty="0" err="1"/>
              <a:t>територіальної</a:t>
            </a:r>
            <a:r>
              <a:rPr lang="ru-RU" sz="1800" i="1" dirty="0"/>
              <a:t> </a:t>
            </a:r>
            <a:r>
              <a:rPr lang="ru-RU" sz="1800" i="1" dirty="0" err="1"/>
              <a:t>громади</a:t>
            </a:r>
            <a:r>
              <a:rPr lang="ru-RU" sz="1800" i="1" dirty="0"/>
              <a:t>, </a:t>
            </a:r>
            <a:r>
              <a:rPr lang="ru-RU" sz="1800" i="1" dirty="0" err="1"/>
              <a:t>регіону</a:t>
            </a:r>
            <a:r>
              <a:rPr lang="ru-RU" sz="1800" i="1" dirty="0"/>
              <a:t>, </a:t>
            </a:r>
            <a:r>
              <a:rPr lang="ru-RU" sz="1800" i="1" dirty="0" err="1"/>
              <a:t>держави</a:t>
            </a:r>
            <a:r>
              <a:rPr lang="ru-RU" sz="1800" i="1" dirty="0"/>
              <a:t>.</a:t>
            </a:r>
            <a:endParaRPr lang="ru-RU" sz="1800" dirty="0"/>
          </a:p>
          <a:p>
            <a:r>
              <a:rPr lang="ru-RU" sz="1800" i="1" dirty="0"/>
              <a:t/>
            </a:r>
            <a:br>
              <a:rPr lang="ru-RU" sz="1800" i="1" dirty="0"/>
            </a:br>
            <a:r>
              <a:rPr lang="ru-RU" sz="1800" i="1" dirty="0"/>
              <a:t/>
            </a:r>
            <a:br>
              <a:rPr lang="ru-RU" sz="1800" i="1" dirty="0"/>
            </a:br>
            <a:endParaRPr lang="ru-RU" sz="1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6</a:t>
            </a:r>
            <a:endParaRPr lang="ru-RU" dirty="0"/>
          </a:p>
        </p:txBody>
      </p:sp>
    </p:spTree>
    <p:extLst>
      <p:ext uri="{BB962C8B-B14F-4D97-AF65-F5344CB8AC3E}">
        <p14:creationId xmlns:p14="http://schemas.microsoft.com/office/powerpoint/2010/main" val="976033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ОСНОВНІ НАВЧАЛЬНІ РЕСУРСИ</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a:bodyPr>
          <a:lstStyle/>
          <a:p>
            <a:pPr marL="0" indent="0">
              <a:buNone/>
            </a:pPr>
            <a:r>
              <a:rPr lang="uk-UA" sz="2800" i="1" dirty="0"/>
              <a:t>Презентації лекцій, плани семінарських занять, методичні рекомендації до виконання індивідуальних дослідницьких завдань та групових творчих проектів розміщені на платформі </a:t>
            </a:r>
            <a:r>
              <a:rPr lang="uk-UA" sz="2800" i="1" dirty="0" err="1"/>
              <a:t>Moodle</a:t>
            </a:r>
            <a:r>
              <a:rPr lang="uk-UA" sz="2800" i="1" dirty="0"/>
              <a:t>: </a:t>
            </a:r>
            <a:r>
              <a:rPr lang="en-US" sz="2800" u="sng" dirty="0"/>
              <a:t>https://</a:t>
            </a:r>
            <a:r>
              <a:rPr lang="en-US" sz="2800" u="sng" dirty="0" smtClean="0"/>
              <a:t>moodle.znu.edu.ua/course/view.php?id=10742</a:t>
            </a: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7</a:t>
            </a:r>
            <a:endParaRPr lang="ru-RU" dirty="0"/>
          </a:p>
        </p:txBody>
      </p:sp>
    </p:spTree>
    <p:extLst>
      <p:ext uri="{BB962C8B-B14F-4D97-AF65-F5344CB8AC3E}">
        <p14:creationId xmlns:p14="http://schemas.microsoft.com/office/powerpoint/2010/main" val="1177143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РЕГУЛЯЦІЇ І ПОЛІТИКИ КУРСУ</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uk-UA" sz="2800" b="1" dirty="0" smtClean="0"/>
              <a:t>Відвідування </a:t>
            </a:r>
            <a:r>
              <a:rPr lang="uk-UA" sz="2800" b="1" dirty="0"/>
              <a:t>занять. Регуляція пропусків.</a:t>
            </a:r>
            <a:endParaRPr lang="ru-RU" sz="2800" dirty="0"/>
          </a:p>
          <a:p>
            <a:pPr marL="0" indent="0">
              <a:buNone/>
            </a:pPr>
            <a:r>
              <a:rPr lang="uk-UA" sz="2800" i="1" dirty="0"/>
              <a:t>Проблемно-інтерактивний характер курсу передбачає обов’язкове відвідування аудиторних занять. Студенти, які за певних обставин не можуть відвідувати заняття регулярно, повинні впродовж тижня узгодити із викладачем графік індивідуального відпрацювання пропущених занять. Відпрацювання занять здійснюється усно у формі співбесіди за питаннями, визначеними планом заняття, або, в разі необхідності, письмово за допомогою системи </a:t>
            </a:r>
            <a:r>
              <a:rPr lang="en-US" sz="2800" i="1" dirty="0"/>
              <a:t>Moodle</a:t>
            </a:r>
            <a:r>
              <a:rPr lang="ru-RU" sz="2800" i="1" dirty="0"/>
              <a:t>.</a:t>
            </a:r>
            <a:endParaRPr lang="ru-RU" sz="2800"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8</a:t>
            </a:r>
            <a:endParaRPr lang="ru-RU" dirty="0"/>
          </a:p>
        </p:txBody>
      </p:sp>
    </p:spTree>
    <p:extLst>
      <p:ext uri="{BB962C8B-B14F-4D97-AF65-F5344CB8AC3E}">
        <p14:creationId xmlns:p14="http://schemas.microsoft.com/office/powerpoint/2010/main" val="1016440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653144"/>
            <a:ext cx="8946541" cy="5595256"/>
          </a:xfrm>
        </p:spPr>
        <p:txBody>
          <a:bodyPr>
            <a:normAutofit fontScale="62500" lnSpcReduction="20000"/>
          </a:bodyPr>
          <a:lstStyle/>
          <a:p>
            <a:pPr marL="0" indent="0">
              <a:buNone/>
            </a:pPr>
            <a:r>
              <a:rPr lang="ru-RU" b="1" dirty="0"/>
              <a:t>У </a:t>
            </a:r>
            <a:r>
              <a:rPr lang="ru-RU" b="1" dirty="0" err="1"/>
              <a:t>результаті</a:t>
            </a:r>
            <a:r>
              <a:rPr lang="ru-RU" b="1" dirty="0"/>
              <a:t> </a:t>
            </a:r>
            <a:r>
              <a:rPr lang="ru-RU" b="1" dirty="0" err="1"/>
              <a:t>вивчення</a:t>
            </a:r>
            <a:r>
              <a:rPr lang="ru-RU" b="1" dirty="0"/>
              <a:t> </a:t>
            </a:r>
            <a:r>
              <a:rPr lang="ru-RU" b="1" dirty="0" err="1"/>
              <a:t>навчальної</a:t>
            </a:r>
            <a:r>
              <a:rPr lang="ru-RU" b="1" dirty="0"/>
              <a:t> </a:t>
            </a:r>
            <a:r>
              <a:rPr lang="ru-RU" b="1" dirty="0" err="1"/>
              <a:t>дисципліни</a:t>
            </a:r>
            <a:r>
              <a:rPr lang="ru-RU" b="1" dirty="0"/>
              <a:t> </a:t>
            </a:r>
            <a:r>
              <a:rPr lang="ru-RU" b="1" dirty="0" err="1"/>
              <a:t>здобувачі</a:t>
            </a:r>
            <a:r>
              <a:rPr lang="ru-RU" b="1" dirty="0"/>
              <a:t> </a:t>
            </a:r>
            <a:r>
              <a:rPr lang="ru-RU" b="1" dirty="0" err="1"/>
              <a:t>повинні</a:t>
            </a:r>
            <a:r>
              <a:rPr lang="ru-RU" b="1" dirty="0"/>
              <a:t> знати: </a:t>
            </a:r>
          </a:p>
          <a:p>
            <a:r>
              <a:rPr lang="ru-RU" dirty="0"/>
              <a:t>- </a:t>
            </a:r>
            <a:r>
              <a:rPr lang="ru-RU" dirty="0" err="1"/>
              <a:t>особливості</a:t>
            </a:r>
            <a:r>
              <a:rPr lang="ru-RU" dirty="0"/>
              <a:t> </a:t>
            </a:r>
            <a:r>
              <a:rPr lang="ru-RU" dirty="0" err="1"/>
              <a:t>функціонування</a:t>
            </a:r>
            <a:r>
              <a:rPr lang="ru-RU" dirty="0"/>
              <a:t> </a:t>
            </a:r>
            <a:r>
              <a:rPr lang="ru-RU" dirty="0" err="1"/>
              <a:t>управління</a:t>
            </a:r>
            <a:r>
              <a:rPr lang="ru-RU" dirty="0"/>
              <a:t> </a:t>
            </a:r>
            <a:r>
              <a:rPr lang="ru-RU" dirty="0" err="1"/>
              <a:t>земельними</a:t>
            </a:r>
            <a:r>
              <a:rPr lang="ru-RU" dirty="0"/>
              <a:t> ресурсами в </a:t>
            </a:r>
            <a:r>
              <a:rPr lang="ru-RU" dirty="0" err="1"/>
              <a:t>суспільному</a:t>
            </a:r>
            <a:r>
              <a:rPr lang="ru-RU" dirty="0"/>
              <a:t> </a:t>
            </a:r>
            <a:r>
              <a:rPr lang="ru-RU" dirty="0" err="1"/>
              <a:t>виробництві</a:t>
            </a:r>
            <a:r>
              <a:rPr lang="ru-RU" dirty="0"/>
              <a:t>;</a:t>
            </a:r>
          </a:p>
          <a:p>
            <a:r>
              <a:rPr lang="ru-RU" dirty="0"/>
              <a:t> - </a:t>
            </a:r>
            <a:r>
              <a:rPr lang="ru-RU" dirty="0" err="1"/>
              <a:t>сутність</a:t>
            </a:r>
            <a:r>
              <a:rPr lang="ru-RU" dirty="0"/>
              <a:t>, </a:t>
            </a:r>
            <a:r>
              <a:rPr lang="ru-RU" dirty="0" err="1"/>
              <a:t>зміст</a:t>
            </a:r>
            <a:r>
              <a:rPr lang="ru-RU" dirty="0"/>
              <a:t> і </a:t>
            </a:r>
            <a:r>
              <a:rPr lang="ru-RU" dirty="0" err="1"/>
              <a:t>методи</a:t>
            </a:r>
            <a:r>
              <a:rPr lang="ru-RU" dirty="0"/>
              <a:t> </a:t>
            </a:r>
            <a:r>
              <a:rPr lang="ru-RU" dirty="0" err="1"/>
              <a:t>управління</a:t>
            </a:r>
            <a:r>
              <a:rPr lang="ru-RU" dirty="0"/>
              <a:t> </a:t>
            </a:r>
            <a:r>
              <a:rPr lang="ru-RU" dirty="0" err="1"/>
              <a:t>земельними</a:t>
            </a:r>
            <a:r>
              <a:rPr lang="ru-RU" dirty="0"/>
              <a:t> ресурсами; </a:t>
            </a:r>
          </a:p>
          <a:p>
            <a:r>
              <a:rPr lang="ru-RU" dirty="0"/>
              <a:t>- </a:t>
            </a:r>
            <a:r>
              <a:rPr lang="ru-RU" dirty="0" err="1"/>
              <a:t>зміст</a:t>
            </a:r>
            <a:r>
              <a:rPr lang="ru-RU" dirty="0"/>
              <a:t> і напрямки </a:t>
            </a:r>
            <a:r>
              <a:rPr lang="ru-RU" dirty="0" err="1"/>
              <a:t>розвитку</a:t>
            </a:r>
            <a:r>
              <a:rPr lang="ru-RU" dirty="0"/>
              <a:t> систем </a:t>
            </a:r>
            <a:r>
              <a:rPr lang="ru-RU" dirty="0" err="1"/>
              <a:t>управління</a:t>
            </a:r>
            <a:r>
              <a:rPr lang="ru-RU" dirty="0"/>
              <a:t> </a:t>
            </a:r>
            <a:r>
              <a:rPr lang="ru-RU" dirty="0" err="1"/>
              <a:t>земельними</a:t>
            </a:r>
            <a:r>
              <a:rPr lang="ru-RU" dirty="0"/>
              <a:t> ресурсами на </a:t>
            </a:r>
            <a:r>
              <a:rPr lang="ru-RU" dirty="0" err="1"/>
              <a:t>основних</a:t>
            </a:r>
            <a:r>
              <a:rPr lang="ru-RU" dirty="0"/>
              <a:t> </a:t>
            </a:r>
            <a:r>
              <a:rPr lang="ru-RU" dirty="0" err="1"/>
              <a:t>етапах</a:t>
            </a:r>
            <a:r>
              <a:rPr lang="ru-RU" dirty="0"/>
              <a:t> </a:t>
            </a:r>
            <a:r>
              <a:rPr lang="ru-RU" dirty="0" err="1"/>
              <a:t>розвитку</a:t>
            </a:r>
            <a:r>
              <a:rPr lang="ru-RU" dirty="0"/>
              <a:t> </a:t>
            </a:r>
            <a:r>
              <a:rPr lang="ru-RU" dirty="0" err="1"/>
              <a:t>держави</a:t>
            </a:r>
            <a:r>
              <a:rPr lang="ru-RU" dirty="0"/>
              <a:t>;</a:t>
            </a:r>
          </a:p>
          <a:p>
            <a:r>
              <a:rPr lang="ru-RU" dirty="0"/>
              <a:t> - </a:t>
            </a:r>
            <a:r>
              <a:rPr lang="ru-RU" dirty="0" err="1"/>
              <a:t>закономірності</a:t>
            </a:r>
            <a:r>
              <a:rPr lang="ru-RU" dirty="0"/>
              <a:t> </a:t>
            </a:r>
            <a:r>
              <a:rPr lang="ru-RU" dirty="0" err="1"/>
              <a:t>розвитку</a:t>
            </a:r>
            <a:r>
              <a:rPr lang="ru-RU" dirty="0"/>
              <a:t> </a:t>
            </a:r>
            <a:r>
              <a:rPr lang="ru-RU" dirty="0" err="1"/>
              <a:t>управління</a:t>
            </a:r>
            <a:r>
              <a:rPr lang="ru-RU" dirty="0"/>
              <a:t> </a:t>
            </a:r>
            <a:r>
              <a:rPr lang="ru-RU" dirty="0" err="1"/>
              <a:t>земельними</a:t>
            </a:r>
            <a:r>
              <a:rPr lang="ru-RU" dirty="0"/>
              <a:t> ресурсами, </a:t>
            </a:r>
            <a:r>
              <a:rPr lang="ru-RU" dirty="0" err="1"/>
              <a:t>його</a:t>
            </a:r>
            <a:r>
              <a:rPr lang="ru-RU" dirty="0"/>
              <a:t> </a:t>
            </a:r>
            <a:r>
              <a:rPr lang="ru-RU" dirty="0" err="1"/>
              <a:t>позитивні</a:t>
            </a:r>
            <a:r>
              <a:rPr lang="ru-RU" dirty="0"/>
              <a:t> і </a:t>
            </a:r>
            <a:r>
              <a:rPr lang="ru-RU" dirty="0" err="1"/>
              <a:t>негативні</a:t>
            </a:r>
            <a:r>
              <a:rPr lang="ru-RU" dirty="0"/>
              <a:t> </a:t>
            </a:r>
            <a:r>
              <a:rPr lang="ru-RU" dirty="0" err="1"/>
              <a:t>тенденції</a:t>
            </a:r>
            <a:r>
              <a:rPr lang="ru-RU" dirty="0"/>
              <a:t>; </a:t>
            </a:r>
            <a:endParaRPr lang="ru-RU" dirty="0" smtClean="0"/>
          </a:p>
          <a:p>
            <a:r>
              <a:rPr lang="ru-RU" dirty="0"/>
              <a:t>- </a:t>
            </a:r>
            <a:r>
              <a:rPr lang="ru-RU" dirty="0" err="1"/>
              <a:t>правові</a:t>
            </a:r>
            <a:r>
              <a:rPr lang="ru-RU" dirty="0"/>
              <a:t>, </a:t>
            </a:r>
            <a:r>
              <a:rPr lang="ru-RU" dirty="0" err="1"/>
              <a:t>економічні</a:t>
            </a:r>
            <a:r>
              <a:rPr lang="ru-RU" dirty="0"/>
              <a:t>, </a:t>
            </a:r>
            <a:r>
              <a:rPr lang="ru-RU" dirty="0" err="1"/>
              <a:t>організаційні</a:t>
            </a:r>
            <a:r>
              <a:rPr lang="ru-RU" dirty="0"/>
              <a:t> </a:t>
            </a:r>
            <a:r>
              <a:rPr lang="ru-RU" dirty="0" err="1"/>
              <a:t>механізми</a:t>
            </a:r>
            <a:r>
              <a:rPr lang="ru-RU" dirty="0"/>
              <a:t> </a:t>
            </a:r>
            <a:r>
              <a:rPr lang="ru-RU" dirty="0" err="1"/>
              <a:t>управління</a:t>
            </a:r>
            <a:r>
              <a:rPr lang="ru-RU" dirty="0"/>
              <a:t> </a:t>
            </a:r>
            <a:r>
              <a:rPr lang="ru-RU" dirty="0" err="1"/>
              <a:t>земельними</a:t>
            </a:r>
            <a:r>
              <a:rPr lang="ru-RU" dirty="0"/>
              <a:t> ресурсами; </a:t>
            </a:r>
            <a:r>
              <a:rPr lang="ru-RU" dirty="0" err="1"/>
              <a:t>методи</a:t>
            </a:r>
            <a:r>
              <a:rPr lang="ru-RU" dirty="0"/>
              <a:t> </a:t>
            </a:r>
            <a:r>
              <a:rPr lang="ru-RU" dirty="0" err="1"/>
              <a:t>проектування</a:t>
            </a:r>
            <a:r>
              <a:rPr lang="ru-RU" dirty="0"/>
              <a:t> та </a:t>
            </a:r>
            <a:r>
              <a:rPr lang="ru-RU" dirty="0" err="1"/>
              <a:t>моделювання</a:t>
            </a:r>
            <a:r>
              <a:rPr lang="ru-RU" dirty="0"/>
              <a:t> </a:t>
            </a:r>
            <a:r>
              <a:rPr lang="ru-RU" dirty="0" err="1"/>
              <a:t>організаційних</a:t>
            </a:r>
            <a:r>
              <a:rPr lang="ru-RU" dirty="0"/>
              <a:t> систем </a:t>
            </a:r>
            <a:r>
              <a:rPr lang="ru-RU" dirty="0" err="1"/>
              <a:t>управління</a:t>
            </a:r>
            <a:r>
              <a:rPr lang="ru-RU" dirty="0"/>
              <a:t> </a:t>
            </a:r>
            <a:r>
              <a:rPr lang="ru-RU" dirty="0" err="1"/>
              <a:t>земельними</a:t>
            </a:r>
            <a:r>
              <a:rPr lang="ru-RU" dirty="0"/>
              <a:t> ресурсами; </a:t>
            </a:r>
          </a:p>
          <a:p>
            <a:pPr marL="0" indent="0">
              <a:buNone/>
            </a:pPr>
            <a:r>
              <a:rPr lang="ru-RU" dirty="0" err="1"/>
              <a:t>уміти</a:t>
            </a:r>
            <a:r>
              <a:rPr lang="ru-RU" dirty="0"/>
              <a:t>: </a:t>
            </a:r>
          </a:p>
          <a:p>
            <a:r>
              <a:rPr lang="ru-RU" dirty="0"/>
              <a:t>- </a:t>
            </a:r>
            <a:r>
              <a:rPr lang="ru-RU" dirty="0" err="1"/>
              <a:t>здійснювати</a:t>
            </a:r>
            <a:r>
              <a:rPr lang="ru-RU" dirty="0"/>
              <a:t> </a:t>
            </a:r>
            <a:r>
              <a:rPr lang="ru-RU" dirty="0" err="1"/>
              <a:t>аналіз</a:t>
            </a:r>
            <a:r>
              <a:rPr lang="ru-RU" dirty="0"/>
              <a:t> і </a:t>
            </a:r>
            <a:r>
              <a:rPr lang="ru-RU" dirty="0" err="1"/>
              <a:t>давати</a:t>
            </a:r>
            <a:r>
              <a:rPr lang="ru-RU" dirty="0"/>
              <a:t> </a:t>
            </a:r>
            <a:r>
              <a:rPr lang="ru-RU" dirty="0" err="1"/>
              <a:t>оцінку</a:t>
            </a:r>
            <a:r>
              <a:rPr lang="ru-RU" dirty="0"/>
              <a:t> </a:t>
            </a:r>
            <a:r>
              <a:rPr lang="ru-RU" dirty="0" err="1"/>
              <a:t>соціально-економічній</a:t>
            </a:r>
            <a:r>
              <a:rPr lang="ru-RU" dirty="0"/>
              <a:t> </a:t>
            </a:r>
            <a:r>
              <a:rPr lang="ru-RU" dirty="0" err="1"/>
              <a:t>сутності</a:t>
            </a:r>
            <a:r>
              <a:rPr lang="ru-RU" dirty="0"/>
              <a:t> і </a:t>
            </a:r>
            <a:r>
              <a:rPr lang="ru-RU" dirty="0" err="1"/>
              <a:t>змісту</a:t>
            </a:r>
            <a:r>
              <a:rPr lang="ru-RU" dirty="0"/>
              <a:t> </a:t>
            </a:r>
            <a:r>
              <a:rPr lang="ru-RU" dirty="0" err="1"/>
              <a:t>заходів</a:t>
            </a:r>
            <a:r>
              <a:rPr lang="ru-RU" dirty="0"/>
              <a:t> з </a:t>
            </a:r>
            <a:r>
              <a:rPr lang="ru-RU" dirty="0" err="1"/>
              <a:t>управління</a:t>
            </a:r>
            <a:r>
              <a:rPr lang="ru-RU" dirty="0"/>
              <a:t> </a:t>
            </a:r>
            <a:r>
              <a:rPr lang="ru-RU" dirty="0" err="1"/>
              <a:t>земельними</a:t>
            </a:r>
            <a:r>
              <a:rPr lang="ru-RU" dirty="0"/>
              <a:t> ресурсами;</a:t>
            </a:r>
          </a:p>
          <a:p>
            <a:r>
              <a:rPr lang="ru-RU" dirty="0"/>
              <a:t> - </a:t>
            </a:r>
            <a:r>
              <a:rPr lang="ru-RU" dirty="0" err="1"/>
              <a:t>визначати</a:t>
            </a:r>
            <a:r>
              <a:rPr lang="ru-RU" dirty="0"/>
              <a:t> </a:t>
            </a:r>
            <a:r>
              <a:rPr lang="ru-RU" dirty="0" err="1"/>
              <a:t>тенденції</a:t>
            </a:r>
            <a:r>
              <a:rPr lang="ru-RU" dirty="0"/>
              <a:t> </a:t>
            </a:r>
            <a:r>
              <a:rPr lang="ru-RU" dirty="0" err="1"/>
              <a:t>розвитку</a:t>
            </a:r>
            <a:r>
              <a:rPr lang="ru-RU" dirty="0"/>
              <a:t> </a:t>
            </a:r>
            <a:r>
              <a:rPr lang="ru-RU" dirty="0" err="1"/>
              <a:t>управління</a:t>
            </a:r>
            <a:r>
              <a:rPr lang="ru-RU" dirty="0"/>
              <a:t> </a:t>
            </a:r>
            <a:r>
              <a:rPr lang="ru-RU" dirty="0" err="1"/>
              <a:t>земельними</a:t>
            </a:r>
            <a:r>
              <a:rPr lang="ru-RU" dirty="0"/>
              <a:t> ресурсами на </a:t>
            </a:r>
            <a:r>
              <a:rPr lang="ru-RU" dirty="0" err="1"/>
              <a:t>території</a:t>
            </a:r>
            <a:r>
              <a:rPr lang="ru-RU" dirty="0"/>
              <a:t> </a:t>
            </a:r>
            <a:r>
              <a:rPr lang="ru-RU" dirty="0" err="1"/>
              <a:t>України</a:t>
            </a:r>
            <a:r>
              <a:rPr lang="ru-RU" dirty="0"/>
              <a:t>, в </a:t>
            </a:r>
            <a:r>
              <a:rPr lang="ru-RU" dirty="0" err="1"/>
              <a:t>регіонах</a:t>
            </a:r>
            <a:r>
              <a:rPr lang="ru-RU" dirty="0"/>
              <a:t> та на </a:t>
            </a:r>
            <a:r>
              <a:rPr lang="ru-RU" dirty="0" err="1"/>
              <a:t>підприємствах</a:t>
            </a:r>
            <a:r>
              <a:rPr lang="ru-RU" dirty="0"/>
              <a:t>;</a:t>
            </a:r>
          </a:p>
          <a:p>
            <a:r>
              <a:rPr lang="ru-RU" dirty="0"/>
              <a:t> - </a:t>
            </a:r>
            <a:r>
              <a:rPr lang="ru-RU" dirty="0" err="1"/>
              <a:t>аналізувати</a:t>
            </a:r>
            <a:r>
              <a:rPr lang="ru-RU" dirty="0"/>
              <a:t>, </a:t>
            </a:r>
            <a:r>
              <a:rPr lang="ru-RU" dirty="0" err="1"/>
              <a:t>систематизувати</a:t>
            </a:r>
            <a:r>
              <a:rPr lang="ru-RU" dirty="0"/>
              <a:t> й </a:t>
            </a:r>
            <a:r>
              <a:rPr lang="ru-RU" dirty="0" err="1"/>
              <a:t>узагальнювати</a:t>
            </a:r>
            <a:r>
              <a:rPr lang="ru-RU" dirty="0"/>
              <a:t> </a:t>
            </a:r>
            <a:r>
              <a:rPr lang="ru-RU" dirty="0" err="1"/>
              <a:t>інформацію</a:t>
            </a:r>
            <a:r>
              <a:rPr lang="ru-RU" dirty="0"/>
              <a:t> у </a:t>
            </a:r>
            <a:r>
              <a:rPr lang="ru-RU" dirty="0" err="1"/>
              <a:t>сфері</a:t>
            </a:r>
            <a:r>
              <a:rPr lang="ru-RU" dirty="0"/>
              <a:t> </a:t>
            </a:r>
            <a:r>
              <a:rPr lang="ru-RU" dirty="0" err="1"/>
              <a:t>управління</a:t>
            </a:r>
            <a:r>
              <a:rPr lang="ru-RU" dirty="0"/>
              <a:t> </a:t>
            </a:r>
            <a:r>
              <a:rPr lang="ru-RU" dirty="0" err="1"/>
              <a:t>земельними</a:t>
            </a:r>
            <a:r>
              <a:rPr lang="ru-RU" dirty="0"/>
              <a:t> ресурсами; </a:t>
            </a:r>
          </a:p>
          <a:p>
            <a:r>
              <a:rPr lang="ru-RU" dirty="0"/>
              <a:t>- </a:t>
            </a:r>
            <a:r>
              <a:rPr lang="ru-RU" dirty="0" err="1"/>
              <a:t>проводити</a:t>
            </a:r>
            <a:r>
              <a:rPr lang="ru-RU" dirty="0"/>
              <a:t> </a:t>
            </a:r>
            <a:r>
              <a:rPr lang="ru-RU" dirty="0" err="1"/>
              <a:t>економічний</a:t>
            </a:r>
            <a:r>
              <a:rPr lang="ru-RU" dirty="0"/>
              <a:t> </a:t>
            </a:r>
            <a:r>
              <a:rPr lang="ru-RU" dirty="0" err="1"/>
              <a:t>аналіз</a:t>
            </a:r>
            <a:r>
              <a:rPr lang="ru-RU" dirty="0"/>
              <a:t> </a:t>
            </a:r>
            <a:r>
              <a:rPr lang="ru-RU" dirty="0" err="1"/>
              <a:t>ефективності</a:t>
            </a:r>
            <a:r>
              <a:rPr lang="ru-RU" dirty="0"/>
              <a:t> </a:t>
            </a:r>
            <a:r>
              <a:rPr lang="ru-RU" dirty="0" err="1"/>
              <a:t>використання</a:t>
            </a:r>
            <a:r>
              <a:rPr lang="ru-RU" dirty="0"/>
              <a:t> </a:t>
            </a:r>
            <a:r>
              <a:rPr lang="ru-RU" dirty="0" err="1"/>
              <a:t>земельних</a:t>
            </a:r>
            <a:r>
              <a:rPr lang="ru-RU" dirty="0"/>
              <a:t> </a:t>
            </a:r>
            <a:r>
              <a:rPr lang="ru-RU" dirty="0" err="1"/>
              <a:t>ресурсів</a:t>
            </a:r>
            <a:r>
              <a:rPr lang="ru-RU" dirty="0"/>
              <a:t>: </a:t>
            </a:r>
          </a:p>
          <a:p>
            <a:r>
              <a:rPr lang="ru-RU" dirty="0"/>
              <a:t>- </a:t>
            </a:r>
            <a:r>
              <a:rPr lang="ru-RU" dirty="0" err="1"/>
              <a:t>приймати</a:t>
            </a:r>
            <a:r>
              <a:rPr lang="ru-RU" dirty="0"/>
              <a:t> </a:t>
            </a:r>
            <a:r>
              <a:rPr lang="ru-RU" dirty="0" err="1"/>
              <a:t>науково</a:t>
            </a:r>
            <a:r>
              <a:rPr lang="ru-RU" dirty="0"/>
              <a:t> </a:t>
            </a:r>
            <a:r>
              <a:rPr lang="ru-RU" dirty="0" err="1"/>
              <a:t>обґрунтовані</a:t>
            </a:r>
            <a:r>
              <a:rPr lang="ru-RU" dirty="0"/>
              <a:t> </a:t>
            </a:r>
            <a:r>
              <a:rPr lang="ru-RU" dirty="0" err="1"/>
              <a:t>рішення</a:t>
            </a:r>
            <a:r>
              <a:rPr lang="ru-RU" dirty="0"/>
              <a:t> </a:t>
            </a:r>
            <a:r>
              <a:rPr lang="ru-RU" dirty="0" err="1"/>
              <a:t>щодо</a:t>
            </a:r>
            <a:r>
              <a:rPr lang="ru-RU" dirty="0"/>
              <a:t> </a:t>
            </a:r>
            <a:r>
              <a:rPr lang="ru-RU" dirty="0" err="1"/>
              <a:t>вдосконалення</a:t>
            </a:r>
            <a:r>
              <a:rPr lang="ru-RU" dirty="0"/>
              <a:t> </a:t>
            </a:r>
            <a:r>
              <a:rPr lang="ru-RU" dirty="0" err="1"/>
              <a:t>методів</a:t>
            </a:r>
            <a:r>
              <a:rPr lang="ru-RU" dirty="0"/>
              <a:t>  </a:t>
            </a:r>
            <a:r>
              <a:rPr lang="ru-RU" dirty="0" err="1"/>
              <a:t>управління</a:t>
            </a:r>
            <a:r>
              <a:rPr lang="ru-RU" dirty="0"/>
              <a:t>; </a:t>
            </a:r>
          </a:p>
          <a:p>
            <a:r>
              <a:rPr lang="ru-RU" dirty="0"/>
              <a:t>- </a:t>
            </a:r>
            <a:r>
              <a:rPr lang="ru-RU" dirty="0" err="1"/>
              <a:t>використовувати</a:t>
            </a:r>
            <a:r>
              <a:rPr lang="ru-RU" dirty="0"/>
              <a:t> </a:t>
            </a:r>
            <a:r>
              <a:rPr lang="ru-RU" dirty="0" err="1"/>
              <a:t>кадастрові</a:t>
            </a:r>
            <a:r>
              <a:rPr lang="ru-RU" dirty="0"/>
              <a:t> </a:t>
            </a:r>
            <a:r>
              <a:rPr lang="ru-RU" dirty="0" err="1"/>
              <a:t>дані</a:t>
            </a:r>
            <a:r>
              <a:rPr lang="ru-RU" dirty="0"/>
              <a:t> </a:t>
            </a:r>
            <a:r>
              <a:rPr lang="ru-RU" dirty="0" err="1"/>
              <a:t>під</a:t>
            </a:r>
            <a:r>
              <a:rPr lang="ru-RU" dirty="0"/>
              <a:t> час </a:t>
            </a:r>
            <a:r>
              <a:rPr lang="ru-RU" dirty="0" err="1"/>
              <a:t>управління</a:t>
            </a:r>
            <a:r>
              <a:rPr lang="ru-RU" dirty="0"/>
              <a:t> </a:t>
            </a:r>
            <a:r>
              <a:rPr lang="ru-RU" dirty="0" err="1"/>
              <a:t>земельними</a:t>
            </a:r>
            <a:r>
              <a:rPr lang="ru-RU" dirty="0"/>
              <a:t> ресурсами; </a:t>
            </a:r>
          </a:p>
          <a:p>
            <a:r>
              <a:rPr lang="ru-RU" dirty="0"/>
              <a:t>- </a:t>
            </a:r>
            <a:r>
              <a:rPr lang="ru-RU" dirty="0" err="1"/>
              <a:t>аналізувати</a:t>
            </a:r>
            <a:r>
              <a:rPr lang="ru-RU" dirty="0"/>
              <a:t> і </a:t>
            </a:r>
            <a:r>
              <a:rPr lang="ru-RU" dirty="0" err="1"/>
              <a:t>прогнозувати</a:t>
            </a:r>
            <a:r>
              <a:rPr lang="ru-RU" dirty="0"/>
              <a:t> </a:t>
            </a:r>
            <a:r>
              <a:rPr lang="ru-RU" dirty="0" err="1"/>
              <a:t>розвиток</a:t>
            </a:r>
            <a:r>
              <a:rPr lang="ru-RU" dirty="0"/>
              <a:t> земельного ринку; </a:t>
            </a:r>
          </a:p>
          <a:p>
            <a:r>
              <a:rPr lang="ru-RU" dirty="0"/>
              <a:t>- </a:t>
            </a:r>
            <a:r>
              <a:rPr lang="ru-RU" dirty="0" err="1"/>
              <a:t>використовувати</a:t>
            </a:r>
            <a:r>
              <a:rPr lang="ru-RU" dirty="0"/>
              <a:t> </a:t>
            </a:r>
            <a:r>
              <a:rPr lang="ru-RU" dirty="0" err="1"/>
              <a:t>набуті</a:t>
            </a:r>
            <a:r>
              <a:rPr lang="ru-RU" dirty="0"/>
              <a:t> </a:t>
            </a:r>
            <a:r>
              <a:rPr lang="ru-RU" dirty="0" err="1"/>
              <a:t>знання</a:t>
            </a:r>
            <a:r>
              <a:rPr lang="ru-RU" dirty="0"/>
              <a:t> з </a:t>
            </a:r>
            <a:r>
              <a:rPr lang="ru-RU" dirty="0" err="1"/>
              <a:t>управління</a:t>
            </a:r>
            <a:r>
              <a:rPr lang="ru-RU" dirty="0"/>
              <a:t> </a:t>
            </a:r>
            <a:r>
              <a:rPr lang="ru-RU" dirty="0" err="1"/>
              <a:t>земельними</a:t>
            </a:r>
            <a:r>
              <a:rPr lang="ru-RU" dirty="0"/>
              <a:t> ресурсами </a:t>
            </a:r>
            <a:r>
              <a:rPr lang="ru-RU" dirty="0" err="1"/>
              <a:t>під</a:t>
            </a:r>
            <a:r>
              <a:rPr lang="ru-RU" dirty="0"/>
              <a:t> час </a:t>
            </a:r>
            <a:r>
              <a:rPr lang="ru-RU" dirty="0" err="1"/>
              <a:t>проектування</a:t>
            </a:r>
            <a:r>
              <a:rPr lang="ru-RU" dirty="0"/>
              <a:t> і </a:t>
            </a:r>
            <a:r>
              <a:rPr lang="ru-RU" dirty="0" err="1"/>
              <a:t>моделювання</a:t>
            </a:r>
            <a:r>
              <a:rPr lang="ru-RU" dirty="0"/>
              <a:t> </a:t>
            </a:r>
            <a:r>
              <a:rPr lang="ru-RU" dirty="0" err="1"/>
              <a:t>організаційних</a:t>
            </a:r>
            <a:r>
              <a:rPr lang="ru-RU" dirty="0"/>
              <a:t> систем </a:t>
            </a:r>
            <a:r>
              <a:rPr lang="ru-RU" dirty="0" err="1"/>
              <a:t>управління</a:t>
            </a:r>
            <a:r>
              <a:rPr lang="ru-RU" dirty="0"/>
              <a:t> </a:t>
            </a:r>
            <a:r>
              <a:rPr lang="ru-RU" dirty="0" err="1"/>
              <a:t>земельними</a:t>
            </a:r>
            <a:r>
              <a:rPr lang="ru-RU" dirty="0"/>
              <a:t> ресурсами</a:t>
            </a:r>
            <a:r>
              <a:rPr lang="uk-UA" dirty="0"/>
              <a:t>.</a:t>
            </a:r>
            <a:endParaRPr lang="ru-RU" dirty="0"/>
          </a:p>
          <a:p>
            <a:endParaRPr lang="ru-RU" dirty="0"/>
          </a:p>
        </p:txBody>
      </p:sp>
    </p:spTree>
    <p:extLst>
      <p:ext uri="{BB962C8B-B14F-4D97-AF65-F5344CB8AC3E}">
        <p14:creationId xmlns:p14="http://schemas.microsoft.com/office/powerpoint/2010/main" val="1587842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РЕГУЛЯЦІЇ І ПОЛІТИКИ КУРСУ</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uk-UA" sz="2800" b="1" dirty="0"/>
              <a:t>Політика академічної доброчесності</a:t>
            </a:r>
            <a:endParaRPr lang="ru-RU" sz="2800" dirty="0"/>
          </a:p>
          <a:p>
            <a:pPr marL="0" indent="0">
              <a:buNone/>
            </a:pPr>
            <a:r>
              <a:rPr lang="uk-UA" sz="2800" i="1" dirty="0"/>
              <a:t>Усі письмові роботи, перевіряються на наявність плагіату за допомогою спеціалізованого програмного забезпечення </a:t>
            </a:r>
            <a:r>
              <a:rPr lang="en-US" sz="2800" i="1" dirty="0" err="1"/>
              <a:t>UniCheck</a:t>
            </a:r>
            <a:r>
              <a:rPr lang="uk-UA" sz="2800" i="1" dirty="0"/>
              <a:t>, або аналогів. Відповідно до чинних правових норм, плагіатом вважатиметься: копіювання чужої наукової роботи чи декількох робіт та оприлюднення результату під своїм іменем; створення суміші власного та запозиченого тексту без належного цитування джерел; </a:t>
            </a:r>
            <a:r>
              <a:rPr lang="uk-UA" sz="2800" i="1" dirty="0" err="1"/>
              <a:t>рерайт</a:t>
            </a:r>
            <a:r>
              <a:rPr lang="uk-UA" sz="2800" i="1" dirty="0"/>
              <a:t> (перефразування чужої праці без згадування оригінального автора). Будь-яка ідея, думка чи речення, ілюстрація чи фото, яке ви запозичуєте, має супроводжуватися посиланням на першоджерело. </a:t>
            </a:r>
            <a:endParaRPr lang="ru-RU" sz="2800" dirty="0"/>
          </a:p>
          <a:p>
            <a:pPr marL="0" indent="0">
              <a:buNone/>
            </a:pPr>
            <a:r>
              <a:rPr lang="uk-UA" sz="2800" i="1" dirty="0"/>
              <a:t>Роботи, у яких виявлено ознаки плагіату, до розгляду не приймаються і відхиляються без права перескладання. </a:t>
            </a:r>
            <a:endParaRPr lang="ru-RU" sz="2800"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9</a:t>
            </a:r>
            <a:endParaRPr lang="ru-RU" dirty="0"/>
          </a:p>
        </p:txBody>
      </p:sp>
    </p:spTree>
    <p:extLst>
      <p:ext uri="{BB962C8B-B14F-4D97-AF65-F5344CB8AC3E}">
        <p14:creationId xmlns:p14="http://schemas.microsoft.com/office/powerpoint/2010/main" val="1219671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РЕГУЛЯЦІЇ І ПОЛІТИКИ КУРСУ</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a:bodyPr>
          <a:lstStyle/>
          <a:p>
            <a:pPr marL="0" indent="0">
              <a:buNone/>
            </a:pPr>
            <a:r>
              <a:rPr lang="uk-UA" b="1" dirty="0"/>
              <a:t>Використання комп’ютерів/телефонів на занятті</a:t>
            </a:r>
            <a:endParaRPr lang="ru-RU" dirty="0"/>
          </a:p>
          <a:p>
            <a:pPr marL="0" indent="0">
              <a:buNone/>
            </a:pPr>
            <a:r>
              <a:rPr lang="uk-UA" i="1" dirty="0"/>
              <a:t>Використання смартфонів, планшетів та інших </a:t>
            </a:r>
            <a:r>
              <a:rPr lang="uk-UA" i="1" dirty="0" err="1"/>
              <a:t>гаджетів</a:t>
            </a:r>
            <a:r>
              <a:rPr lang="uk-UA" i="1" dirty="0"/>
              <a:t> під час лекційних і практичних занять дозволяється виключно у навчальних цілях (для уточнення певних даних, перевірки правопису, отримання довідкової інформації тощо). Будь ласка, не забувайте активувати режим «без звуку» до початку заняття. </a:t>
            </a:r>
            <a:endParaRPr lang="ru-RU" dirty="0"/>
          </a:p>
          <a:p>
            <a:pPr marL="0" indent="0">
              <a:buNone/>
            </a:pPr>
            <a:endParaRPr lang="ru-RU"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10</a:t>
            </a:r>
            <a:endParaRPr lang="ru-RU" dirty="0"/>
          </a:p>
        </p:txBody>
      </p:sp>
    </p:spTree>
    <p:extLst>
      <p:ext uri="{BB962C8B-B14F-4D97-AF65-F5344CB8AC3E}">
        <p14:creationId xmlns:p14="http://schemas.microsoft.com/office/powerpoint/2010/main" val="28184506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118</TotalTime>
  <Words>638</Words>
  <Application>Microsoft Office PowerPoint</Application>
  <PresentationFormat>Широкоэкранный</PresentationFormat>
  <Paragraphs>56</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Century Gothic</vt:lpstr>
      <vt:lpstr>Wingdings 3</vt:lpstr>
      <vt:lpstr>Ион</vt:lpstr>
      <vt:lpstr>ПРЕЗЕНТАЦІЯ КУРСУ УПРАВЛІННЯ ЗЕМЕЛЬНИМИ РЕСУРСАМИ</vt:lpstr>
      <vt:lpstr>ОПИС КУРСУ</vt:lpstr>
      <vt:lpstr>МЕТА КУРСУ</vt:lpstr>
      <vt:lpstr>КУРС ВИВЧАЄ</vt:lpstr>
      <vt:lpstr>ОСНОВНІ НАВЧАЛЬНІ РЕСУРСИ </vt:lpstr>
      <vt:lpstr>РЕГУЛЯЦІЇ І ПОЛІТИКИ КУРСУ </vt:lpstr>
      <vt:lpstr>Презентация PowerPoint</vt:lpstr>
      <vt:lpstr>РЕГУЛЯЦІЇ І ПОЛІТИКИ КУРСУ </vt:lpstr>
      <vt:lpstr>РЕГУЛЯЦІЇ І ПОЛІТИКИ КУРСУ </vt:lpstr>
      <vt:lpstr>РЕГУЛЯЦІЇ І ПОЛІТИКИ КУРСУ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КУРСУ КОМЕРЦІЙНА ДИПЛОМАТІЯ</dc:title>
  <dc:creator>Serhii Korinnyi</dc:creator>
  <cp:lastModifiedBy>Учетная запись Майкрософт</cp:lastModifiedBy>
  <cp:revision>34</cp:revision>
  <dcterms:created xsi:type="dcterms:W3CDTF">2020-09-09T06:09:25Z</dcterms:created>
  <dcterms:modified xsi:type="dcterms:W3CDTF">2024-09-05T03:46:44Z</dcterms:modified>
</cp:coreProperties>
</file>