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96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8" r:id="rId30"/>
    <p:sldId id="289" r:id="rId31"/>
    <p:sldId id="290" r:id="rId32"/>
    <p:sldId id="291" r:id="rId33"/>
    <p:sldId id="292" r:id="rId34"/>
    <p:sldId id="293" r:id="rId35"/>
    <p:sldId id="294" r:id="rId36"/>
    <p:sldId id="295" r:id="rId37"/>
    <p:sldId id="296" r:id="rId38"/>
    <p:sldId id="297" r:id="rId39"/>
    <p:sldId id="298" r:id="rId40"/>
    <p:sldId id="299" r:id="rId41"/>
    <p:sldId id="300" r:id="rId42"/>
    <p:sldId id="301" r:id="rId43"/>
    <p:sldId id="302" r:id="rId44"/>
    <p:sldId id="303" r:id="rId45"/>
    <p:sldId id="304" r:id="rId46"/>
    <p:sldId id="305" r:id="rId47"/>
    <p:sldId id="306" r:id="rId48"/>
    <p:sldId id="307" r:id="rId49"/>
    <p:sldId id="308" r:id="rId50"/>
    <p:sldId id="309" r:id="rId51"/>
    <p:sldId id="310" r:id="rId52"/>
    <p:sldId id="311" r:id="rId53"/>
    <p:sldId id="312" r:id="rId54"/>
    <p:sldId id="313" r:id="rId55"/>
    <p:sldId id="314" r:id="rId56"/>
    <p:sldId id="315" r:id="rId57"/>
    <p:sldId id="316" r:id="rId58"/>
    <p:sldId id="317" r:id="rId59"/>
    <p:sldId id="318" r:id="rId60"/>
    <p:sldId id="319" r:id="rId61"/>
    <p:sldId id="320" r:id="rId62"/>
    <p:sldId id="321" r:id="rId63"/>
    <p:sldId id="322" r:id="rId64"/>
    <p:sldId id="323" r:id="rId65"/>
    <p:sldId id="324" r:id="rId66"/>
    <p:sldId id="325" r:id="rId67"/>
    <p:sldId id="326" r:id="rId68"/>
    <p:sldId id="327" r:id="rId69"/>
    <p:sldId id="328" r:id="rId70"/>
    <p:sldId id="329" r:id="rId71"/>
    <p:sldId id="331" r:id="rId72"/>
    <p:sldId id="332" r:id="rId73"/>
    <p:sldId id="333" r:id="rId74"/>
    <p:sldId id="334" r:id="rId75"/>
    <p:sldId id="335" r:id="rId76"/>
    <p:sldId id="336" r:id="rId77"/>
    <p:sldId id="337" r:id="rId78"/>
    <p:sldId id="338" r:id="rId79"/>
    <p:sldId id="339" r:id="rId80"/>
    <p:sldId id="340" r:id="rId81"/>
    <p:sldId id="341" r:id="rId82"/>
    <p:sldId id="342" r:id="rId83"/>
    <p:sldId id="343" r:id="rId84"/>
    <p:sldId id="344" r:id="rId85"/>
    <p:sldId id="345" r:id="rId86"/>
    <p:sldId id="346" r:id="rId87"/>
    <p:sldId id="347" r:id="rId88"/>
    <p:sldId id="348" r:id="rId89"/>
    <p:sldId id="349" r:id="rId90"/>
    <p:sldId id="350" r:id="rId91"/>
    <p:sldId id="351" r:id="rId92"/>
    <p:sldId id="352" r:id="rId93"/>
    <p:sldId id="353" r:id="rId94"/>
    <p:sldId id="354" r:id="rId9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8654C5-96D7-42C6-8450-16DEB9FA1DA5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2F09B5-1B68-4E5D-9102-4DD89F2084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34163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2F09B5-1B68-4E5D-9102-4DD89F208498}" type="slidenum">
              <a:rPr lang="ru-RU" smtClean="0"/>
              <a:t>40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1244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1633FFAB-FD98-42BB-BF53-84F4652B31ED}" type="datetimeFigureOut">
              <a:rPr lang="ru-RU" smtClean="0"/>
              <a:t>13.05.2020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9CFF858-2EEE-453D-A311-DB1EDACAC4E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85096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3FFAB-FD98-42BB-BF53-84F4652B31ED}" type="datetimeFigureOut">
              <a:rPr lang="ru-RU" smtClean="0"/>
              <a:t>13.05.2020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FF858-2EEE-453D-A311-DB1EDACAC4E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4284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3FFAB-FD98-42BB-BF53-84F4652B31ED}" type="datetimeFigureOut">
              <a:rPr lang="ru-RU" smtClean="0"/>
              <a:t>13.05.2020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FF858-2EEE-453D-A311-DB1EDACAC4E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93746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3FFAB-FD98-42BB-BF53-84F4652B31ED}" type="datetimeFigureOut">
              <a:rPr lang="ru-RU" smtClean="0"/>
              <a:t>13.05.2020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FF858-2EEE-453D-A311-DB1EDACAC4E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324203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3FFAB-FD98-42BB-BF53-84F4652B31ED}" type="datetimeFigureOut">
              <a:rPr lang="ru-RU" smtClean="0"/>
              <a:t>13.05.2020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FF858-2EEE-453D-A311-DB1EDACAC4E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34482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3FFAB-FD98-42BB-BF53-84F4652B31ED}" type="datetimeFigureOut">
              <a:rPr lang="ru-RU" smtClean="0"/>
              <a:t>13.05.2020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FF858-2EEE-453D-A311-DB1EDACAC4E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88147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3FFAB-FD98-42BB-BF53-84F4652B31ED}" type="datetimeFigureOut">
              <a:rPr lang="ru-RU" smtClean="0"/>
              <a:t>13.05.2020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FF858-2EEE-453D-A311-DB1EDACAC4E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451929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3FFAB-FD98-42BB-BF53-84F4652B31ED}" type="datetimeFigureOut">
              <a:rPr lang="ru-RU" smtClean="0"/>
              <a:t>13.05.2020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FF858-2EEE-453D-A311-DB1EDACAC4E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61666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3FFAB-FD98-42BB-BF53-84F4652B31ED}" type="datetimeFigureOut">
              <a:rPr lang="ru-RU" smtClean="0"/>
              <a:t>13.05.2020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FF858-2EEE-453D-A311-DB1EDACAC4E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3825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3FFAB-FD98-42BB-BF53-84F4652B31ED}" type="datetimeFigureOut">
              <a:rPr lang="ru-RU" smtClean="0"/>
              <a:t>13.05.2020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FF858-2EEE-453D-A311-DB1EDACAC4E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7924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3FFAB-FD98-42BB-BF53-84F4652B31ED}" type="datetimeFigureOut">
              <a:rPr lang="ru-RU" smtClean="0"/>
              <a:t>13.05.2020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FF858-2EEE-453D-A311-DB1EDACAC4E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842567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3FFAB-FD98-42BB-BF53-84F4652B31ED}" type="datetimeFigureOut">
              <a:rPr lang="ru-RU" smtClean="0"/>
              <a:t>13.05.2020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FF858-2EEE-453D-A311-DB1EDACAC4E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8555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3FFAB-FD98-42BB-BF53-84F4652B31ED}" type="datetimeFigureOut">
              <a:rPr lang="ru-RU" smtClean="0"/>
              <a:t>13.05.2020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FF858-2EEE-453D-A311-DB1EDACAC4E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1894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3FFAB-FD98-42BB-BF53-84F4652B31ED}" type="datetimeFigureOut">
              <a:rPr lang="ru-RU" smtClean="0"/>
              <a:t>13.05.2020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FF858-2EEE-453D-A311-DB1EDACAC4E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5863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3FFAB-FD98-42BB-BF53-84F4652B31ED}" type="datetimeFigureOut">
              <a:rPr lang="ru-RU" smtClean="0"/>
              <a:t>13.05.2020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FF858-2EEE-453D-A311-DB1EDACAC4E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1469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3FFAB-FD98-42BB-BF53-84F4652B31ED}" type="datetimeFigureOut">
              <a:rPr lang="ru-RU" smtClean="0"/>
              <a:t>13.05.2020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FF858-2EEE-453D-A311-DB1EDACAC4E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3953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dirty="0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3FFAB-FD98-42BB-BF53-84F4652B31ED}" type="datetimeFigureOut">
              <a:rPr lang="ru-RU" smtClean="0"/>
              <a:t>13.05.2020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FF858-2EEE-453D-A311-DB1EDACAC4E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6331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633FFAB-FD98-42BB-BF53-84F4652B31ED}" type="datetimeFigureOut">
              <a:rPr lang="ru-RU" smtClean="0"/>
              <a:t>13.05.2020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9CFF858-2EEE-453D-A311-DB1EDACAC4E2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280212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03585" y="2027330"/>
            <a:ext cx="10261491" cy="1519912"/>
          </a:xfrm>
        </p:spPr>
        <p:txBody>
          <a:bodyPr>
            <a:noAutofit/>
          </a:bodyPr>
          <a:lstStyle/>
          <a:p>
            <a:pPr algn="ctr"/>
            <a:r>
              <a:rPr lang="uk-UA" sz="63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Окреме провадження </a:t>
            </a:r>
            <a:endParaRPr lang="ru-RU" sz="63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50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88730" y="1902372"/>
            <a:ext cx="11526675" cy="240161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судом справ про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дієздатності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особи,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визнання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особи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недієздатною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поновлення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дієздатності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фізичної</a:t>
            </a:r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особи</a:t>
            </a:r>
          </a:p>
        </p:txBody>
      </p:sp>
    </p:spTree>
    <p:extLst>
      <p:ext uri="{BB962C8B-B14F-4D97-AF65-F5344CB8AC3E}">
        <p14:creationId xmlns:p14="http://schemas.microsoft.com/office/powerpoint/2010/main" val="2677850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70911" y="578320"/>
            <a:ext cx="10782362" cy="5579470"/>
            <a:chOff x="757997" y="520262"/>
            <a:chExt cx="10782362" cy="5579470"/>
          </a:xfrm>
        </p:grpSpPr>
        <p:sp>
          <p:nvSpPr>
            <p:cNvPr id="3" name="Скругленный прямоугольник 2"/>
            <p:cNvSpPr/>
            <p:nvPr/>
          </p:nvSpPr>
          <p:spPr>
            <a:xfrm>
              <a:off x="4761187" y="520262"/>
              <a:ext cx="6779172" cy="1024759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обмеження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дієздатності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особи, у тому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числі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неповнолітньої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</a:t>
              </a:r>
            </a:p>
          </p:txBody>
        </p:sp>
        <p:sp>
          <p:nvSpPr>
            <p:cNvPr id="4" name="Скругленный прямоугольник 3"/>
            <p:cNvSpPr/>
            <p:nvPr/>
          </p:nvSpPr>
          <p:spPr>
            <a:xfrm>
              <a:off x="4193627" y="1466193"/>
              <a:ext cx="6779172" cy="872359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недієздатною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2444406" y="3097927"/>
              <a:ext cx="6810703" cy="9144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цієї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</a:t>
              </a:r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>
              <a:off x="1734207" y="1756229"/>
              <a:ext cx="0" cy="2445284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>
              <a:off x="1734207" y="3555127"/>
              <a:ext cx="710199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3" name="Выгнутая влево стрелка 12"/>
            <p:cNvSpPr/>
            <p:nvPr/>
          </p:nvSpPr>
          <p:spPr>
            <a:xfrm rot="20021527">
              <a:off x="4091150" y="4668118"/>
              <a:ext cx="1213945" cy="1431614"/>
            </a:xfrm>
            <a:prstGeom prst="curvedRightArrow">
              <a:avLst>
                <a:gd name="adj1" fmla="val 25000"/>
                <a:gd name="adj2" fmla="val 50000"/>
                <a:gd name="adj3" fmla="val 52499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1292772" y="4201513"/>
              <a:ext cx="6810703" cy="91440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закладу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надання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психіатричної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допомоги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5441856" y="4824378"/>
              <a:ext cx="5092262" cy="1087821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перебуває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лікуванні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закладі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психіатричної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допомоги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Овал 19"/>
            <p:cNvSpPr/>
            <p:nvPr/>
          </p:nvSpPr>
          <p:spPr>
            <a:xfrm>
              <a:off x="757997" y="1119355"/>
              <a:ext cx="3372818" cy="1166648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</a:t>
              </a:r>
            </a:p>
          </p:txBody>
        </p:sp>
        <p:sp>
          <p:nvSpPr>
            <p:cNvPr id="21" name="Стрелка вправо 20"/>
            <p:cNvSpPr/>
            <p:nvPr/>
          </p:nvSpPr>
          <p:spPr>
            <a:xfrm>
              <a:off x="3730172" y="990601"/>
              <a:ext cx="1109841" cy="914400"/>
            </a:xfrm>
            <a:prstGeom prst="rightArrow">
              <a:avLst>
                <a:gd name="adj1" fmla="val 50000"/>
                <a:gd name="adj2" fmla="val 96415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74962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823885" y="455721"/>
            <a:ext cx="10501887" cy="5729499"/>
            <a:chOff x="620685" y="455721"/>
            <a:chExt cx="10501887" cy="5729499"/>
          </a:xfrm>
        </p:grpSpPr>
        <p:cxnSp>
          <p:nvCxnSpPr>
            <p:cNvPr id="11" name="Прямая со стрелкой 10"/>
            <p:cNvCxnSpPr/>
            <p:nvPr/>
          </p:nvCxnSpPr>
          <p:spPr>
            <a:xfrm>
              <a:off x="10014982" y="1103587"/>
              <a:ext cx="0" cy="326346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4" name="Выгнутая влево стрелка 13"/>
            <p:cNvSpPr/>
            <p:nvPr/>
          </p:nvSpPr>
          <p:spPr>
            <a:xfrm rot="5400000">
              <a:off x="3217585" y="1150790"/>
              <a:ext cx="1151930" cy="1493838"/>
            </a:xfrm>
            <a:prstGeom prst="curvedRightArrow">
              <a:avLst>
                <a:gd name="adj1" fmla="val 25000"/>
                <a:gd name="adj2" fmla="val 50000"/>
                <a:gd name="adj3" fmla="val 60280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Выгнутая вправо стрелка 14"/>
            <p:cNvSpPr/>
            <p:nvPr/>
          </p:nvSpPr>
          <p:spPr>
            <a:xfrm rot="2860311">
              <a:off x="6169175" y="4891343"/>
              <a:ext cx="1198180" cy="1389573"/>
            </a:xfrm>
            <a:prstGeom prst="curvedLeftArrow">
              <a:avLst>
                <a:gd name="adj1" fmla="val 25000"/>
                <a:gd name="adj2" fmla="val 50000"/>
                <a:gd name="adj3" fmla="val 58254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4130565" y="1947041"/>
              <a:ext cx="4918842" cy="993225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обмеження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дієздатності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4130565" y="3009839"/>
              <a:ext cx="4918842" cy="953814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недієздатним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Скругленный прямоугольник 18"/>
            <p:cNvSpPr/>
            <p:nvPr/>
          </p:nvSpPr>
          <p:spPr>
            <a:xfrm>
              <a:off x="620685" y="2473674"/>
              <a:ext cx="3767958" cy="1008993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громадянина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межами</a:t>
              </a:r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4832131" y="4382038"/>
              <a:ext cx="6290441" cy="890752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ухвалою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Верховного Суду</a:t>
              </a:r>
            </a:p>
          </p:txBody>
        </p:sp>
        <p:sp>
          <p:nvSpPr>
            <p:cNvPr id="21" name="Овал 20"/>
            <p:cNvSpPr/>
            <p:nvPr/>
          </p:nvSpPr>
          <p:spPr>
            <a:xfrm>
              <a:off x="1888608" y="4827414"/>
              <a:ext cx="4193627" cy="1072055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2" name="Стрелка вниз 21"/>
            <p:cNvSpPr/>
            <p:nvPr/>
          </p:nvSpPr>
          <p:spPr>
            <a:xfrm>
              <a:off x="8655269" y="1355834"/>
              <a:ext cx="788276" cy="2554014"/>
            </a:xfrm>
            <a:prstGeom prst="downArrow">
              <a:avLst>
                <a:gd name="adj1" fmla="val 50000"/>
                <a:gd name="adj2" fmla="val 150966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Стрелка влево 22"/>
            <p:cNvSpPr/>
            <p:nvPr/>
          </p:nvSpPr>
          <p:spPr>
            <a:xfrm>
              <a:off x="3425745" y="3221004"/>
              <a:ext cx="1119351" cy="894694"/>
            </a:xfrm>
            <a:prstGeom prst="leftArrow">
              <a:avLst>
                <a:gd name="adj1" fmla="val 50000"/>
                <a:gd name="adj2" fmla="val 99006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Скругленный прямоугольник 23"/>
            <p:cNvSpPr/>
            <p:nvPr/>
          </p:nvSpPr>
          <p:spPr>
            <a:xfrm>
              <a:off x="7764517" y="455721"/>
              <a:ext cx="3358055" cy="1040524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Підсудність справ  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80314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413392" y="818055"/>
            <a:ext cx="9246476" cy="4966265"/>
            <a:chOff x="1166649" y="614855"/>
            <a:chExt cx="9246476" cy="4966265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5226268" y="3807497"/>
              <a:ext cx="5186855" cy="860471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органом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опіки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піклування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5226267" y="4731156"/>
              <a:ext cx="5186855" cy="849964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закладом 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психіатричної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допомоги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Выгнутая влево стрелка 7"/>
            <p:cNvSpPr/>
            <p:nvPr/>
          </p:nvSpPr>
          <p:spPr>
            <a:xfrm>
              <a:off x="1403133" y="1229711"/>
              <a:ext cx="1206062" cy="1615963"/>
            </a:xfrm>
            <a:prstGeom prst="curvedRightArrow">
              <a:avLst>
                <a:gd name="adj1" fmla="val 25000"/>
                <a:gd name="adj2" fmla="val 50000"/>
                <a:gd name="adj3" fmla="val 59900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" name="Прямая соединительная линия 10"/>
            <p:cNvCxnSpPr/>
            <p:nvPr/>
          </p:nvCxnSpPr>
          <p:spPr>
            <a:xfrm>
              <a:off x="4051738" y="2483881"/>
              <a:ext cx="0" cy="2672257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>
              <a:off x="4051738" y="3263462"/>
              <a:ext cx="117453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4051738" y="4237732"/>
              <a:ext cx="117453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4051738" y="5156138"/>
              <a:ext cx="117453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6" name="Овал 15"/>
            <p:cNvSpPr/>
            <p:nvPr/>
          </p:nvSpPr>
          <p:spPr>
            <a:xfrm>
              <a:off x="1166649" y="614855"/>
              <a:ext cx="2885090" cy="1008994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3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3641835" y="614855"/>
              <a:ext cx="5896304" cy="1072055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обмеження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дієздатності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</a:p>
          </p:txBody>
        </p:sp>
        <p:sp>
          <p:nvSpPr>
            <p:cNvPr id="18" name="Стрелка вправо 17"/>
            <p:cNvSpPr/>
            <p:nvPr/>
          </p:nvSpPr>
          <p:spPr>
            <a:xfrm>
              <a:off x="3153103" y="1245476"/>
              <a:ext cx="898635" cy="819807"/>
            </a:xfrm>
            <a:prstGeom prst="rightArrow">
              <a:avLst>
                <a:gd name="adj1" fmla="val 50000"/>
                <a:gd name="adj2" fmla="val 81929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2609194" y="2159877"/>
              <a:ext cx="3342289" cy="85133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подана: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5226270" y="2883838"/>
              <a:ext cx="5186855" cy="860471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членами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сім’ї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83528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036021" y="372118"/>
            <a:ext cx="10413121" cy="5762295"/>
            <a:chOff x="948935" y="357603"/>
            <a:chExt cx="10413121" cy="5762295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2478190" y="3219043"/>
              <a:ext cx="4729655" cy="863162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батьками (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усиновлювачами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3608050" y="4228037"/>
              <a:ext cx="4729655" cy="863162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піклувальниками</a:t>
              </a: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4969142" y="5256736"/>
              <a:ext cx="4729655" cy="863162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органом опіки та піклування</a:t>
              </a:r>
            </a:p>
          </p:txBody>
        </p:sp>
        <p:sp>
          <p:nvSpPr>
            <p:cNvPr id="13" name="Выгнутая вправо стрелка 12"/>
            <p:cNvSpPr/>
            <p:nvPr/>
          </p:nvSpPr>
          <p:spPr>
            <a:xfrm rot="20375578">
              <a:off x="10242704" y="924056"/>
              <a:ext cx="1119352" cy="1444752"/>
            </a:xfrm>
            <a:prstGeom prst="curvedLeftArrow">
              <a:avLst>
                <a:gd name="adj1" fmla="val 25000"/>
                <a:gd name="adj2" fmla="val 50000"/>
                <a:gd name="adj3" fmla="val 58713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6" name="Прямая со стрелкой 15"/>
            <p:cNvCxnSpPr/>
            <p:nvPr/>
          </p:nvCxnSpPr>
          <p:spPr>
            <a:xfrm>
              <a:off x="9225831" y="2312526"/>
              <a:ext cx="0" cy="294421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 flipH="1" flipV="1">
              <a:off x="7207845" y="3694964"/>
              <a:ext cx="2017986" cy="987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23" name="Прямая со стрелкой 22"/>
            <p:cNvCxnSpPr/>
            <p:nvPr/>
          </p:nvCxnSpPr>
          <p:spPr>
            <a:xfrm flipH="1">
              <a:off x="8337705" y="4659618"/>
              <a:ext cx="88812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5" name="Скругленный прямоугольник 14"/>
            <p:cNvSpPr/>
            <p:nvPr/>
          </p:nvSpPr>
          <p:spPr>
            <a:xfrm>
              <a:off x="7791169" y="499491"/>
              <a:ext cx="3011213" cy="945931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948935" y="846331"/>
              <a:ext cx="6984124" cy="1287847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обмеження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неповнолітньої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самостійно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розпоряджатися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своїм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заробітком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стипендією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доходами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позбавлення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цього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</a:t>
              </a:r>
            </a:p>
          </p:txBody>
        </p:sp>
        <p:sp>
          <p:nvSpPr>
            <p:cNvPr id="18" name="Овал 17"/>
            <p:cNvSpPr/>
            <p:nvPr/>
          </p:nvSpPr>
          <p:spPr>
            <a:xfrm>
              <a:off x="7207845" y="1847443"/>
              <a:ext cx="3247696" cy="969579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подана: 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Стрелка влево 19"/>
            <p:cNvSpPr/>
            <p:nvPr/>
          </p:nvSpPr>
          <p:spPr>
            <a:xfrm>
              <a:off x="7270907" y="357603"/>
              <a:ext cx="1066798" cy="898634"/>
            </a:xfrm>
            <a:prstGeom prst="leftArrow">
              <a:avLst>
                <a:gd name="adj1" fmla="val 50000"/>
                <a:gd name="adj2" fmla="val 86854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35604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1353582" y="230886"/>
            <a:ext cx="9853446" cy="6139994"/>
            <a:chOff x="1048782" y="201857"/>
            <a:chExt cx="9853446" cy="6139994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6141042" y="2912543"/>
              <a:ext cx="4761186" cy="914398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членами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сім’ї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068989" y="3748427"/>
              <a:ext cx="4761186" cy="983372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близькими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родичами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незалежно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спільного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3996936" y="4655773"/>
              <a:ext cx="4761186" cy="847706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органом опіки та піклування</a:t>
              </a: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2924883" y="5427453"/>
              <a:ext cx="4761186" cy="914398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закладом з надання психіатричної допомоги</a:t>
              </a:r>
            </a:p>
          </p:txBody>
        </p:sp>
        <p:cxnSp>
          <p:nvCxnSpPr>
            <p:cNvPr id="14" name="Прямая со стрелкой 13"/>
            <p:cNvCxnSpPr/>
            <p:nvPr/>
          </p:nvCxnSpPr>
          <p:spPr>
            <a:xfrm>
              <a:off x="3382079" y="1891052"/>
              <a:ext cx="0" cy="352457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>
              <a:endCxn id="9" idx="1"/>
            </p:cNvCxnSpPr>
            <p:nvPr/>
          </p:nvCxnSpPr>
          <p:spPr>
            <a:xfrm>
              <a:off x="3382079" y="3369742"/>
              <a:ext cx="275896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>
              <a:off x="3382079" y="4243912"/>
              <a:ext cx="1686910" cy="194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21" name="Прямая со стрелкой 20"/>
            <p:cNvCxnSpPr/>
            <p:nvPr/>
          </p:nvCxnSpPr>
          <p:spPr>
            <a:xfrm>
              <a:off x="3382079" y="5079626"/>
              <a:ext cx="61485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26" name="Выгнутая влево стрелка 25"/>
            <p:cNvSpPr/>
            <p:nvPr/>
          </p:nvSpPr>
          <p:spPr>
            <a:xfrm rot="9522563">
              <a:off x="7570905" y="201857"/>
              <a:ext cx="1343936" cy="1234703"/>
            </a:xfrm>
            <a:prstGeom prst="curvedRightArrow">
              <a:avLst>
                <a:gd name="adj1" fmla="val 25000"/>
                <a:gd name="adj2" fmla="val 50000"/>
                <a:gd name="adj3" fmla="val 58286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1048782" y="412049"/>
              <a:ext cx="6432332" cy="837544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недієздатною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9" name="Скругленный прямоугольник 18"/>
            <p:cNvSpPr/>
            <p:nvPr/>
          </p:nvSpPr>
          <p:spPr>
            <a:xfrm>
              <a:off x="5573488" y="1107703"/>
              <a:ext cx="3184634" cy="835572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Овал 19"/>
            <p:cNvSpPr/>
            <p:nvPr/>
          </p:nvSpPr>
          <p:spPr>
            <a:xfrm>
              <a:off x="2735694" y="1637817"/>
              <a:ext cx="3767958" cy="1070086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 бути </a:t>
              </a:r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подана: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Стрелка вниз 21"/>
            <p:cNvSpPr/>
            <p:nvPr/>
          </p:nvSpPr>
          <p:spPr>
            <a:xfrm>
              <a:off x="6030682" y="1561949"/>
              <a:ext cx="780398" cy="845424"/>
            </a:xfrm>
            <a:prstGeom prst="downArrow">
              <a:avLst>
                <a:gd name="adj1" fmla="val 50000"/>
                <a:gd name="adj2" fmla="val 80303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14921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740979" y="512754"/>
            <a:ext cx="10562894" cy="5636489"/>
            <a:chOff x="740979" y="425669"/>
            <a:chExt cx="10562894" cy="5636489"/>
          </a:xfrm>
        </p:grpSpPr>
        <p:sp>
          <p:nvSpPr>
            <p:cNvPr id="2" name="Скругленный прямоугольник 1"/>
            <p:cNvSpPr/>
            <p:nvPr/>
          </p:nvSpPr>
          <p:spPr>
            <a:xfrm>
              <a:off x="6873763" y="425669"/>
              <a:ext cx="4430110" cy="1277007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обмеження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дієздатності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740979" y="2656489"/>
              <a:ext cx="6653047" cy="1434663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свідчать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психічний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розлад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істотно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впливають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здатність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усвідомлювати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значення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своїх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дій</a:t>
              </a:r>
              <a:r>
                <a:rPr lang="ru-RU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керувати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ними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3496887" y="4225160"/>
              <a:ext cx="7806986" cy="1836998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підтверджують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внаслідок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зловживає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спиртними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напоями,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наркотичними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засобами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токсичними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речовинами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азартними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іграми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тощо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поставила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себе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свою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сім’ю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вона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законом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зобов’язана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утримувати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скрутне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матеріальне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становище</a:t>
              </a:r>
            </a:p>
          </p:txBody>
        </p:sp>
        <p:sp>
          <p:nvSpPr>
            <p:cNvPr id="9" name="Стрелка вниз 8"/>
            <p:cNvSpPr/>
            <p:nvPr/>
          </p:nvSpPr>
          <p:spPr>
            <a:xfrm>
              <a:off x="7610801" y="1899745"/>
              <a:ext cx="591209" cy="2475186"/>
            </a:xfrm>
            <a:prstGeom prst="downArrow">
              <a:avLst>
                <a:gd name="adj1" fmla="val 50000"/>
                <a:gd name="adj2" fmla="val 184884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Выгнутая влево стрелка 9"/>
            <p:cNvSpPr/>
            <p:nvPr/>
          </p:nvSpPr>
          <p:spPr>
            <a:xfrm rot="4167617">
              <a:off x="3874718" y="1014102"/>
              <a:ext cx="1261241" cy="1681268"/>
            </a:xfrm>
            <a:prstGeom prst="curvedRightArrow">
              <a:avLst>
                <a:gd name="adj1" fmla="val 25000"/>
                <a:gd name="adj2" fmla="val 50000"/>
                <a:gd name="adj3" fmla="val 61100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Овал 11"/>
            <p:cNvSpPr/>
            <p:nvPr/>
          </p:nvSpPr>
          <p:spPr>
            <a:xfrm>
              <a:off x="4544750" y="1513487"/>
              <a:ext cx="3653319" cy="993228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викладені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3" name="Стрелка влево 12"/>
            <p:cNvSpPr/>
            <p:nvPr/>
          </p:nvSpPr>
          <p:spPr>
            <a:xfrm>
              <a:off x="7540541" y="1399190"/>
              <a:ext cx="1022888" cy="847712"/>
            </a:xfrm>
            <a:prstGeom prst="leftArrow">
              <a:avLst>
                <a:gd name="adj1" fmla="val 50000"/>
                <a:gd name="adj2" fmla="val 88500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03629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438930" y="382689"/>
            <a:ext cx="11319641" cy="6001864"/>
            <a:chOff x="409902" y="295603"/>
            <a:chExt cx="11319641" cy="6001864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3618184" y="1829573"/>
              <a:ext cx="6479628" cy="1234753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викладені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свідчать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негативні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матеріальні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психічні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наслідки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неповнолітнього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ним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цього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</a:t>
              </a:r>
            </a:p>
          </p:txBody>
        </p:sp>
        <p:sp>
          <p:nvSpPr>
            <p:cNvPr id="9" name="Выгнутая вправо стрелка 8"/>
            <p:cNvSpPr/>
            <p:nvPr/>
          </p:nvSpPr>
          <p:spPr>
            <a:xfrm>
              <a:off x="10082048" y="1212841"/>
              <a:ext cx="1150883" cy="1373807"/>
            </a:xfrm>
            <a:prstGeom prst="curvedLeftArrow">
              <a:avLst>
                <a:gd name="adj1" fmla="val 25000"/>
                <a:gd name="adj2" fmla="val 50000"/>
                <a:gd name="adj3" fmla="val 59051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5249917" y="5032279"/>
              <a:ext cx="6479626" cy="1265188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свідчать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хронічний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стійкий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психічний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розлад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внаслідок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особа 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здатна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усвідомлювати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значення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своїх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керувати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ними</a:t>
              </a:r>
            </a:p>
          </p:txBody>
        </p:sp>
        <p:sp>
          <p:nvSpPr>
            <p:cNvPr id="23" name="Выгнутая вправо стрелка 22"/>
            <p:cNvSpPr/>
            <p:nvPr/>
          </p:nvSpPr>
          <p:spPr>
            <a:xfrm rot="6735420">
              <a:off x="2192468" y="4211550"/>
              <a:ext cx="1073748" cy="1387401"/>
            </a:xfrm>
            <a:prstGeom prst="curvedLeftArrow">
              <a:avLst>
                <a:gd name="adj1" fmla="val 25000"/>
                <a:gd name="adj2" fmla="val 50000"/>
                <a:gd name="adj3" fmla="val 60768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409902" y="3297641"/>
              <a:ext cx="4382814" cy="922282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недієздатною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Овал 14"/>
            <p:cNvSpPr/>
            <p:nvPr/>
          </p:nvSpPr>
          <p:spPr>
            <a:xfrm>
              <a:off x="2855592" y="3956624"/>
              <a:ext cx="3026979" cy="993228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 заяві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5297213" y="4039051"/>
              <a:ext cx="3031048" cy="772510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викладені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Стрелка вниз 23"/>
            <p:cNvSpPr/>
            <p:nvPr/>
          </p:nvSpPr>
          <p:spPr>
            <a:xfrm>
              <a:off x="8004314" y="4381214"/>
              <a:ext cx="780395" cy="860694"/>
            </a:xfrm>
            <a:prstGeom prst="downArrow">
              <a:avLst>
                <a:gd name="adj1" fmla="val 50000"/>
                <a:gd name="adj2" fmla="val 92633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Стрелка вправо 24"/>
            <p:cNvSpPr/>
            <p:nvPr/>
          </p:nvSpPr>
          <p:spPr>
            <a:xfrm>
              <a:off x="4792716" y="3653345"/>
              <a:ext cx="1008993" cy="791787"/>
            </a:xfrm>
            <a:prstGeom prst="rightArrow">
              <a:avLst>
                <a:gd name="adj1" fmla="val 50000"/>
                <a:gd name="adj2" fmla="val 98672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Овал 25"/>
            <p:cNvSpPr/>
            <p:nvPr/>
          </p:nvSpPr>
          <p:spPr>
            <a:xfrm>
              <a:off x="8142889" y="382313"/>
              <a:ext cx="3137338" cy="1213945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3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заяві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Скругленный прямоугольник 26"/>
            <p:cNvSpPr/>
            <p:nvPr/>
          </p:nvSpPr>
          <p:spPr>
            <a:xfrm>
              <a:off x="1883979" y="295603"/>
              <a:ext cx="6605751" cy="1139060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обмеження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неповнолітньої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самостійно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розпоряджатися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своїм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заробітком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стипендією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доходами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позбавлення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цього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</a:t>
              </a:r>
            </a:p>
          </p:txBody>
        </p:sp>
        <p:sp>
          <p:nvSpPr>
            <p:cNvPr id="28" name="Стрелка влево 27"/>
            <p:cNvSpPr/>
            <p:nvPr/>
          </p:nvSpPr>
          <p:spPr>
            <a:xfrm>
              <a:off x="7945819" y="846097"/>
              <a:ext cx="1009495" cy="914400"/>
            </a:xfrm>
            <a:prstGeom prst="leftArrow">
              <a:avLst>
                <a:gd name="adj1" fmla="val 50000"/>
                <a:gd name="adj2" fmla="val 81035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04580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466709" y="316928"/>
            <a:ext cx="11381078" cy="6023925"/>
            <a:chOff x="379623" y="258871"/>
            <a:chExt cx="11381078" cy="6023925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6424924" y="1789092"/>
              <a:ext cx="5144195" cy="993228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призначає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психічного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стану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судово-психіатричну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експертизу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Выгнутая вправо стрелка 6"/>
            <p:cNvSpPr/>
            <p:nvPr/>
          </p:nvSpPr>
          <p:spPr>
            <a:xfrm rot="17452760">
              <a:off x="7121884" y="314051"/>
              <a:ext cx="1267869" cy="1669134"/>
            </a:xfrm>
            <a:prstGeom prst="curvedLeftArrow">
              <a:avLst>
                <a:gd name="adj1" fmla="val 25000"/>
                <a:gd name="adj2" fmla="val 50000"/>
                <a:gd name="adj3" fmla="val 49248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5" name="Прямая со стрелкой 14"/>
            <p:cNvCxnSpPr/>
            <p:nvPr/>
          </p:nvCxnSpPr>
          <p:spPr>
            <a:xfrm>
              <a:off x="7866743" y="3933371"/>
              <a:ext cx="3126" cy="108299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6" name="Выгнутая влево стрелка 15"/>
            <p:cNvSpPr/>
            <p:nvPr/>
          </p:nvSpPr>
          <p:spPr>
            <a:xfrm rot="15530911">
              <a:off x="8873318" y="5061428"/>
              <a:ext cx="981579" cy="1461157"/>
            </a:xfrm>
            <a:prstGeom prst="curvedRightArrow">
              <a:avLst>
                <a:gd name="adj1" fmla="val 25000"/>
                <a:gd name="adj2" fmla="val 50000"/>
                <a:gd name="adj3" fmla="val 58611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547156" y="258871"/>
              <a:ext cx="4591946" cy="1128858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достатніх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психічний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розлад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здоров’я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</a:t>
              </a:r>
            </a:p>
          </p:txBody>
        </p:sp>
        <p:sp>
          <p:nvSpPr>
            <p:cNvPr id="17" name="Овал 16"/>
            <p:cNvSpPr/>
            <p:nvPr/>
          </p:nvSpPr>
          <p:spPr>
            <a:xfrm>
              <a:off x="4986084" y="763620"/>
              <a:ext cx="2727435" cy="977462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4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трелка вправо 17"/>
            <p:cNvSpPr/>
            <p:nvPr/>
          </p:nvSpPr>
          <p:spPr>
            <a:xfrm rot="10800000">
              <a:off x="4236371" y="979650"/>
              <a:ext cx="1087821" cy="785437"/>
            </a:xfrm>
            <a:prstGeom prst="rightArrow">
              <a:avLst>
                <a:gd name="adj1" fmla="val 50000"/>
                <a:gd name="adj2" fmla="val 104195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3283272" y="5000520"/>
              <a:ext cx="5699234" cy="114183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направлення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судово-психіатричну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експертизу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8343739" y="4256565"/>
              <a:ext cx="3416962" cy="951137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судовому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лікаря-психіатра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379623" y="2200897"/>
              <a:ext cx="5391807" cy="1986455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виняткових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коли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обмеження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дієздатності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недієздатною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явно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ухиляється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проходження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експертизи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Овал 21"/>
            <p:cNvSpPr/>
            <p:nvPr/>
          </p:nvSpPr>
          <p:spPr>
            <a:xfrm>
              <a:off x="5598009" y="3376766"/>
              <a:ext cx="2869323" cy="920715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4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Стрелка вправо 22"/>
            <p:cNvSpPr/>
            <p:nvPr/>
          </p:nvSpPr>
          <p:spPr>
            <a:xfrm rot="10800000">
              <a:off x="5124587" y="3798751"/>
              <a:ext cx="1014955" cy="785437"/>
            </a:xfrm>
            <a:prstGeom prst="rightArrow">
              <a:avLst>
                <a:gd name="adj1" fmla="val 50000"/>
                <a:gd name="adj2" fmla="val 104195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71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1024383" y="418870"/>
            <a:ext cx="9609082" cy="5781709"/>
            <a:chOff x="1111469" y="360813"/>
            <a:chExt cx="9609082" cy="5781709"/>
          </a:xfrm>
        </p:grpSpPr>
        <p:sp>
          <p:nvSpPr>
            <p:cNvPr id="3" name="Скругленный прямоугольник 2"/>
            <p:cNvSpPr/>
            <p:nvPr/>
          </p:nvSpPr>
          <p:spPr>
            <a:xfrm>
              <a:off x="6085489" y="479962"/>
              <a:ext cx="4635062" cy="980547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обмеження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дієздатності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</a:p>
          </p:txBody>
        </p:sp>
        <p:sp>
          <p:nvSpPr>
            <p:cNvPr id="20" name="Выгнутая вправо стрелка 19"/>
            <p:cNvSpPr/>
            <p:nvPr/>
          </p:nvSpPr>
          <p:spPr>
            <a:xfrm rot="17091123">
              <a:off x="7437601" y="2295690"/>
              <a:ext cx="1055778" cy="1288622"/>
            </a:xfrm>
            <a:prstGeom prst="curvedLeftArrow">
              <a:avLst>
                <a:gd name="adj1" fmla="val 25000"/>
                <a:gd name="adj2" fmla="val 50000"/>
                <a:gd name="adj3" fmla="val 58030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2" name="Прямая со стрелкой 21"/>
            <p:cNvCxnSpPr/>
            <p:nvPr/>
          </p:nvCxnSpPr>
          <p:spPr>
            <a:xfrm>
              <a:off x="3930869" y="3349395"/>
              <a:ext cx="0" cy="1878725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24" name="Прямая со стрелкой 23"/>
            <p:cNvCxnSpPr/>
            <p:nvPr/>
          </p:nvCxnSpPr>
          <p:spPr>
            <a:xfrm>
              <a:off x="3941380" y="4794567"/>
              <a:ext cx="867104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25" name="Выгнутая влево стрелка 24"/>
            <p:cNvSpPr/>
            <p:nvPr/>
          </p:nvSpPr>
          <p:spPr>
            <a:xfrm>
              <a:off x="1387366" y="1900400"/>
              <a:ext cx="1340068" cy="1625041"/>
            </a:xfrm>
            <a:prstGeom prst="curvedRightArrow">
              <a:avLst>
                <a:gd name="adj1" fmla="val 25000"/>
                <a:gd name="adj2" fmla="val 50000"/>
                <a:gd name="adj3" fmla="val 63992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2727434" y="2818621"/>
              <a:ext cx="4792717" cy="76200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розглядається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участю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Скругленный прямоугольник 22"/>
            <p:cNvSpPr/>
            <p:nvPr/>
          </p:nvSpPr>
          <p:spPr>
            <a:xfrm>
              <a:off x="5849008" y="3525442"/>
              <a:ext cx="4414345" cy="940676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</a:p>
          </p:txBody>
        </p:sp>
        <p:sp>
          <p:nvSpPr>
            <p:cNvPr id="26" name="Скругленный прямоугольник 25"/>
            <p:cNvSpPr/>
            <p:nvPr/>
          </p:nvSpPr>
          <p:spPr>
            <a:xfrm>
              <a:off x="4808484" y="4282189"/>
              <a:ext cx="4414345" cy="1033264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особи,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справа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недієздатною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Скругленный прямоугольник 26"/>
            <p:cNvSpPr/>
            <p:nvPr/>
          </p:nvSpPr>
          <p:spPr>
            <a:xfrm>
              <a:off x="3641835" y="5222865"/>
              <a:ext cx="4414345" cy="919657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представника органу опіки та піклування</a:t>
              </a:r>
            </a:p>
          </p:txBody>
        </p:sp>
        <p:sp>
          <p:nvSpPr>
            <p:cNvPr id="5" name="Выгнутая вправо стрелка 4"/>
            <p:cNvSpPr/>
            <p:nvPr/>
          </p:nvSpPr>
          <p:spPr>
            <a:xfrm rot="14117400">
              <a:off x="4285403" y="-254459"/>
              <a:ext cx="1364023" cy="2594568"/>
            </a:xfrm>
            <a:prstGeom prst="curvedLeftArrow">
              <a:avLst>
                <a:gd name="adj1" fmla="val 25000"/>
                <a:gd name="adj2" fmla="val 50000"/>
                <a:gd name="adj3" fmla="val 56972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8" name="Скругленный прямоугольник 17"/>
            <p:cNvSpPr/>
            <p:nvPr/>
          </p:nvSpPr>
          <p:spPr>
            <a:xfrm>
              <a:off x="4816367" y="1372327"/>
              <a:ext cx="4635062" cy="90389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недієздатною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9" name="Овал 28"/>
            <p:cNvSpPr/>
            <p:nvPr/>
          </p:nvSpPr>
          <p:spPr>
            <a:xfrm>
              <a:off x="1111469" y="1303282"/>
              <a:ext cx="3358055" cy="1040524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Справа 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Стрелка вправо 29"/>
            <p:cNvSpPr/>
            <p:nvPr/>
          </p:nvSpPr>
          <p:spPr>
            <a:xfrm>
              <a:off x="4085820" y="1773618"/>
              <a:ext cx="1044466" cy="821282"/>
            </a:xfrm>
            <a:prstGeom prst="rightArrow">
              <a:avLst>
                <a:gd name="adj1" fmla="val 50000"/>
                <a:gd name="adj2" fmla="val 92232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86905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712686" y="1298527"/>
            <a:ext cx="8834947" cy="3578774"/>
            <a:chOff x="1625600" y="1182413"/>
            <a:chExt cx="8834947" cy="3578774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1625600" y="2540000"/>
              <a:ext cx="7423808" cy="2221187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непозовного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судочинства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в порядку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підтвердження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фактів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значення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охорони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прав, свобод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інтересів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створення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умов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нею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особистих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немайнових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майнових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підтвердження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неоспорюваних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</a:t>
              </a:r>
            </a:p>
          </p:txBody>
        </p:sp>
        <p:sp>
          <p:nvSpPr>
            <p:cNvPr id="7" name="Выгнутая вправо стрелка 6"/>
            <p:cNvSpPr/>
            <p:nvPr/>
          </p:nvSpPr>
          <p:spPr>
            <a:xfrm>
              <a:off x="9049408" y="2086724"/>
              <a:ext cx="1087820" cy="1547228"/>
            </a:xfrm>
            <a:prstGeom prst="curvedLeftArrow">
              <a:avLst>
                <a:gd name="adj1" fmla="val 25000"/>
                <a:gd name="adj2" fmla="val 50000"/>
                <a:gd name="adj3" fmla="val 58356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Овал 5"/>
            <p:cNvSpPr/>
            <p:nvPr/>
          </p:nvSpPr>
          <p:spPr>
            <a:xfrm>
              <a:off x="7086727" y="1182413"/>
              <a:ext cx="3373820" cy="1253359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3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Окреме</a:t>
              </a:r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32138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760123" y="900636"/>
            <a:ext cx="10706163" cy="4556234"/>
            <a:chOff x="890752" y="740979"/>
            <a:chExt cx="10706163" cy="4556234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890752" y="3074275"/>
              <a:ext cx="5817476" cy="1418897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відбуватися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режимі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відеоконференції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психіатричного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лікувального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закладу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перебуває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особа</a:t>
              </a: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5841124" y="4288220"/>
              <a:ext cx="5509047" cy="1008993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Выгнутая вправо стрелка 7"/>
            <p:cNvSpPr/>
            <p:nvPr/>
          </p:nvSpPr>
          <p:spPr>
            <a:xfrm rot="20882489">
              <a:off x="6588109" y="1974517"/>
              <a:ext cx="1363718" cy="1749973"/>
            </a:xfrm>
            <a:prstGeom prst="curvedLeftArrow">
              <a:avLst>
                <a:gd name="adj1" fmla="val 25000"/>
                <a:gd name="adj2" fmla="val 50000"/>
                <a:gd name="adj3" fmla="val 67573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трелка вниз 8"/>
            <p:cNvSpPr/>
            <p:nvPr/>
          </p:nvSpPr>
          <p:spPr>
            <a:xfrm>
              <a:off x="5391807" y="3993370"/>
              <a:ext cx="898634" cy="1024758"/>
            </a:xfrm>
            <a:prstGeom prst="downArrow">
              <a:avLst>
                <a:gd name="adj1" fmla="val 50000"/>
                <a:gd name="adj2" fmla="val 87762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6400801" y="740979"/>
              <a:ext cx="5196114" cy="1308538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урахуванням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стану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здоров’я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справа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недієздатною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Овал 10"/>
            <p:cNvSpPr/>
            <p:nvPr/>
          </p:nvSpPr>
          <p:spPr>
            <a:xfrm>
              <a:off x="3602421" y="1466192"/>
              <a:ext cx="3578772" cy="1166648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Участь особи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2" name="Стрелка вправо 11"/>
            <p:cNvSpPr/>
            <p:nvPr/>
          </p:nvSpPr>
          <p:spPr>
            <a:xfrm>
              <a:off x="5704115" y="941236"/>
              <a:ext cx="1004113" cy="848674"/>
            </a:xfrm>
            <a:prstGeom prst="rightArrow">
              <a:avLst>
                <a:gd name="adj1" fmla="val 50000"/>
                <a:gd name="adj2" fmla="val 90909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06640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71663" y="754243"/>
            <a:ext cx="10957036" cy="5209816"/>
            <a:chOff x="657148" y="899386"/>
            <a:chExt cx="10957036" cy="5209816"/>
          </a:xfrm>
        </p:grpSpPr>
        <p:sp>
          <p:nvSpPr>
            <p:cNvPr id="6" name="Выгнутая влево стрелка 5"/>
            <p:cNvSpPr/>
            <p:nvPr/>
          </p:nvSpPr>
          <p:spPr>
            <a:xfrm rot="19694649">
              <a:off x="2511155" y="1744113"/>
              <a:ext cx="1182026" cy="1506514"/>
            </a:xfrm>
            <a:prstGeom prst="curvedRightArrow">
              <a:avLst>
                <a:gd name="adj1" fmla="val 25000"/>
                <a:gd name="adj2" fmla="val 50085"/>
                <a:gd name="adj3" fmla="val 58807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Выгнутая вправо стрелка 11"/>
            <p:cNvSpPr/>
            <p:nvPr/>
          </p:nvSpPr>
          <p:spPr>
            <a:xfrm rot="6417790">
              <a:off x="4361666" y="4682001"/>
              <a:ext cx="1206902" cy="1647499"/>
            </a:xfrm>
            <a:prstGeom prst="curvedLeftArrow">
              <a:avLst>
                <a:gd name="adj1" fmla="val 25000"/>
                <a:gd name="adj2" fmla="val 50000"/>
                <a:gd name="adj3" fmla="val 67375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657148" y="899386"/>
              <a:ext cx="4162097" cy="1089870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справа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недієздатною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Овал 13"/>
            <p:cNvSpPr/>
            <p:nvPr/>
          </p:nvSpPr>
          <p:spPr>
            <a:xfrm>
              <a:off x="3584964" y="1607672"/>
              <a:ext cx="4087839" cy="1273827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виклик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7486576" y="1263344"/>
              <a:ext cx="4127608" cy="1276358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кожному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урахуванням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стану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здоров’я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трелка вправо 15"/>
            <p:cNvSpPr/>
            <p:nvPr/>
          </p:nvSpPr>
          <p:spPr>
            <a:xfrm>
              <a:off x="7013610" y="2116081"/>
              <a:ext cx="945931" cy="847240"/>
            </a:xfrm>
            <a:prstGeom prst="rightArrow">
              <a:avLst>
                <a:gd name="adj1" fmla="val 50000"/>
                <a:gd name="adj2" fmla="val 86478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1713438" y="3377259"/>
              <a:ext cx="6400049" cy="138586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фактичної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можливості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з’явитися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можливість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особисто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пояснення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8" name="Стрелка вверх 17"/>
            <p:cNvSpPr/>
            <p:nvPr/>
          </p:nvSpPr>
          <p:spPr>
            <a:xfrm>
              <a:off x="1366596" y="1865818"/>
              <a:ext cx="693683" cy="1873934"/>
            </a:xfrm>
            <a:prstGeom prst="upArrow">
              <a:avLst>
                <a:gd name="adj1" fmla="val 50000"/>
                <a:gd name="adj2" fmla="val 172475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Скругленный прямоугольник 18"/>
            <p:cNvSpPr/>
            <p:nvPr/>
          </p:nvSpPr>
          <p:spPr>
            <a:xfrm>
              <a:off x="5497162" y="4622530"/>
              <a:ext cx="4299982" cy="1035574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призначити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експертизу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96421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67657" y="579959"/>
            <a:ext cx="10894286" cy="5464872"/>
            <a:chOff x="783771" y="608987"/>
            <a:chExt cx="10894286" cy="5464872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783771" y="2351075"/>
              <a:ext cx="3755633" cy="933434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відносяться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рахунок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Выгнутая вправо стрелка 4"/>
            <p:cNvSpPr/>
            <p:nvPr/>
          </p:nvSpPr>
          <p:spPr>
            <a:xfrm>
              <a:off x="4539404" y="1802794"/>
              <a:ext cx="1166647" cy="1388467"/>
            </a:xfrm>
            <a:prstGeom prst="curvedLeftArrow">
              <a:avLst>
                <a:gd name="adj1" fmla="val 25000"/>
                <a:gd name="adj2" fmla="val 50000"/>
                <a:gd name="adj3" fmla="val 57432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Овал 8"/>
            <p:cNvSpPr/>
            <p:nvPr/>
          </p:nvSpPr>
          <p:spPr>
            <a:xfrm>
              <a:off x="3131017" y="1081278"/>
              <a:ext cx="3300249" cy="1056290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Судові витрати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6097564" y="608987"/>
              <a:ext cx="5580493" cy="1312478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пов’язані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провадженням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недієздатною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обмеження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цивільної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дієздатності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трелка вправо 10"/>
            <p:cNvSpPr/>
            <p:nvPr/>
          </p:nvSpPr>
          <p:spPr>
            <a:xfrm>
              <a:off x="5922829" y="1491854"/>
              <a:ext cx="1016874" cy="859221"/>
            </a:xfrm>
            <a:prstGeom prst="rightArrow">
              <a:avLst>
                <a:gd name="adj1" fmla="val 50000"/>
                <a:gd name="adj2" fmla="val 87804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3881195" y="3909664"/>
              <a:ext cx="4808483" cy="1115412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установивши,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діяв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недобросовісно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достатньої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цього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5820357" y="5206760"/>
              <a:ext cx="5108028" cy="867099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стягує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витрати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Выгнутая вверх стрелка 15"/>
            <p:cNvSpPr/>
            <p:nvPr/>
          </p:nvSpPr>
          <p:spPr>
            <a:xfrm rot="18713883">
              <a:off x="2580885" y="3569592"/>
              <a:ext cx="1517797" cy="1123105"/>
            </a:xfrm>
            <a:prstGeom prst="curvedDownArrow">
              <a:avLst>
                <a:gd name="adj1" fmla="val 25000"/>
                <a:gd name="adj2" fmla="val 50000"/>
                <a:gd name="adj3" fmla="val 56634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Прямая со стрелкой 17"/>
            <p:cNvCxnSpPr/>
            <p:nvPr/>
          </p:nvCxnSpPr>
          <p:spPr>
            <a:xfrm>
              <a:off x="3983671" y="5465642"/>
              <a:ext cx="183668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9" name="Овал 18"/>
            <p:cNvSpPr/>
            <p:nvPr/>
          </p:nvSpPr>
          <p:spPr>
            <a:xfrm>
              <a:off x="1829490" y="4758954"/>
              <a:ext cx="2845675" cy="1101303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84276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464206" y="420664"/>
            <a:ext cx="11445767" cy="5974606"/>
            <a:chOff x="420663" y="406150"/>
            <a:chExt cx="11445767" cy="5974606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4074326" y="3443640"/>
              <a:ext cx="7066892" cy="1418897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місячний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звільняє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повноважень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піклувальника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опікуна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призначає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органу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опіки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піклування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іншу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про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498256" y="3092468"/>
              <a:ext cx="3668611" cy="1371872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органу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опіки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піклування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особи,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призначеної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піклувальником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опікуном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4074326" y="5093764"/>
              <a:ext cx="7571387" cy="1245477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звільнити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піклувальника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повноважень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призначити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органу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опіки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піклування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піклувальника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endPara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498255" y="4885261"/>
              <a:ext cx="3668611" cy="1119354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піклування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>
              <a:off x="11480301" y="837074"/>
              <a:ext cx="0" cy="425669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 flipH="1">
              <a:off x="11141219" y="4281714"/>
              <a:ext cx="339082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5" name="Стрелка влево 14"/>
            <p:cNvSpPr/>
            <p:nvPr/>
          </p:nvSpPr>
          <p:spPr>
            <a:xfrm>
              <a:off x="3295761" y="5673922"/>
              <a:ext cx="985953" cy="706834"/>
            </a:xfrm>
            <a:prstGeom prst="leftArrow">
              <a:avLst>
                <a:gd name="adj1" fmla="val 50000"/>
                <a:gd name="adj2" fmla="val 111708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трелка влево 15"/>
            <p:cNvSpPr/>
            <p:nvPr/>
          </p:nvSpPr>
          <p:spPr>
            <a:xfrm>
              <a:off x="3295761" y="4125820"/>
              <a:ext cx="985953" cy="706834"/>
            </a:xfrm>
            <a:prstGeom prst="leftArrow">
              <a:avLst>
                <a:gd name="adj1" fmla="val 50000"/>
                <a:gd name="adj2" fmla="val 111708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Выгнутая вправо стрелка 16"/>
            <p:cNvSpPr/>
            <p:nvPr/>
          </p:nvSpPr>
          <p:spPr>
            <a:xfrm rot="5400000">
              <a:off x="3093728" y="1634793"/>
              <a:ext cx="1015266" cy="1602937"/>
            </a:xfrm>
            <a:prstGeom prst="curvedLeftArrow">
              <a:avLst>
                <a:gd name="adj1" fmla="val 25000"/>
                <a:gd name="adj2" fmla="val 50000"/>
                <a:gd name="adj3" fmla="val 66927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4074326" y="1793516"/>
              <a:ext cx="6191903" cy="1418897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встановлює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над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особою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піклування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опіку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органу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опіки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піклування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призначає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іклувальника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опікуна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420663" y="406151"/>
              <a:ext cx="7184823" cy="1560786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ухвалюючи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обмеження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дієздатності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(у тому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числі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обмеження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позбавлення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неповнолітньої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самостійно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розпоряджатися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своїми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доходами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недієздатною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Выгнутая влево стрелка 23"/>
            <p:cNvSpPr/>
            <p:nvPr/>
          </p:nvSpPr>
          <p:spPr>
            <a:xfrm rot="3701995">
              <a:off x="8655973" y="277492"/>
              <a:ext cx="1155230" cy="1602165"/>
            </a:xfrm>
            <a:prstGeom prst="curvedRightArrow">
              <a:avLst>
                <a:gd name="adj1" fmla="val 25000"/>
                <a:gd name="adj2" fmla="val 50000"/>
                <a:gd name="adj3" fmla="val 63266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Овал 24"/>
            <p:cNvSpPr/>
            <p:nvPr/>
          </p:nvSpPr>
          <p:spPr>
            <a:xfrm>
              <a:off x="9233589" y="406150"/>
              <a:ext cx="2632841" cy="1024758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47142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24365" y="426037"/>
            <a:ext cx="11064765" cy="5724779"/>
            <a:chOff x="682422" y="397008"/>
            <a:chExt cx="11064765" cy="5724779"/>
          </a:xfrm>
        </p:grpSpPr>
        <p:sp>
          <p:nvSpPr>
            <p:cNvPr id="12" name="Скругленный прямоугольник 11"/>
            <p:cNvSpPr/>
            <p:nvPr/>
          </p:nvSpPr>
          <p:spPr>
            <a:xfrm>
              <a:off x="682422" y="397008"/>
              <a:ext cx="4776952" cy="1024758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обмеження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дієздатності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682422" y="1497466"/>
              <a:ext cx="4776952" cy="1239479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дієздатності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дієздатність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обмежена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7748001" y="3375959"/>
              <a:ext cx="3999186" cy="940675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самої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особи,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піклувальника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7251388" y="4269339"/>
              <a:ext cx="3999186" cy="959068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членів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сім’ї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8" name="Скругленный прямоугольник 17"/>
            <p:cNvSpPr/>
            <p:nvPr/>
          </p:nvSpPr>
          <p:spPr>
            <a:xfrm>
              <a:off x="6754775" y="5162719"/>
              <a:ext cx="3999186" cy="959068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опіки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піклування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0" name="Прямая соединительная линия 19"/>
            <p:cNvCxnSpPr/>
            <p:nvPr/>
          </p:nvCxnSpPr>
          <p:spPr>
            <a:xfrm>
              <a:off x="6310712" y="3846296"/>
              <a:ext cx="0" cy="1795957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23" name="Прямая со стрелкой 22"/>
            <p:cNvCxnSpPr/>
            <p:nvPr/>
          </p:nvCxnSpPr>
          <p:spPr>
            <a:xfrm>
              <a:off x="5553967" y="4728509"/>
              <a:ext cx="169742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25" name="Прямая со стрелкой 24"/>
            <p:cNvCxnSpPr>
              <a:endCxn id="16" idx="1"/>
            </p:cNvCxnSpPr>
            <p:nvPr/>
          </p:nvCxnSpPr>
          <p:spPr>
            <a:xfrm>
              <a:off x="6310712" y="3846296"/>
              <a:ext cx="1437289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27" name="Прямая со стрелкой 26"/>
            <p:cNvCxnSpPr>
              <a:endCxn id="18" idx="1"/>
            </p:cNvCxnSpPr>
            <p:nvPr/>
          </p:nvCxnSpPr>
          <p:spPr>
            <a:xfrm>
              <a:off x="6310712" y="5642253"/>
              <a:ext cx="44406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33" name="Прямая соединительная линия 32"/>
            <p:cNvCxnSpPr/>
            <p:nvPr/>
          </p:nvCxnSpPr>
          <p:spPr>
            <a:xfrm flipV="1">
              <a:off x="7503636" y="909387"/>
              <a:ext cx="0" cy="1514152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36" name="Прямая со стрелкой 35"/>
            <p:cNvCxnSpPr>
              <a:endCxn id="12" idx="3"/>
            </p:cNvCxnSpPr>
            <p:nvPr/>
          </p:nvCxnSpPr>
          <p:spPr>
            <a:xfrm flipH="1">
              <a:off x="5459374" y="909387"/>
              <a:ext cx="2044262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38" name="Прямая со стрелкой 37"/>
            <p:cNvCxnSpPr/>
            <p:nvPr/>
          </p:nvCxnSpPr>
          <p:spPr>
            <a:xfrm flipH="1">
              <a:off x="5459374" y="1898187"/>
              <a:ext cx="2044262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21" name="Прямоугольник 20"/>
            <p:cNvSpPr/>
            <p:nvPr/>
          </p:nvSpPr>
          <p:spPr>
            <a:xfrm>
              <a:off x="1089698" y="4034700"/>
              <a:ext cx="4776952" cy="99322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здійснюється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за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Выгнутая влево стрелка 21"/>
            <p:cNvSpPr/>
            <p:nvPr/>
          </p:nvSpPr>
          <p:spPr>
            <a:xfrm rot="2928345">
              <a:off x="4269804" y="2097575"/>
              <a:ext cx="1486257" cy="2107894"/>
            </a:xfrm>
            <a:prstGeom prst="curvedRightArrow">
              <a:avLst>
                <a:gd name="adj1" fmla="val 25000"/>
                <a:gd name="adj2" fmla="val 50000"/>
                <a:gd name="adj3" fmla="val 53891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Овал 23"/>
            <p:cNvSpPr/>
            <p:nvPr/>
          </p:nvSpPr>
          <p:spPr>
            <a:xfrm>
              <a:off x="4923346" y="2139332"/>
              <a:ext cx="4012821" cy="1179786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 рішення суду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1129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748486" y="213411"/>
            <a:ext cx="10819399" cy="6279302"/>
            <a:chOff x="835572" y="169868"/>
            <a:chExt cx="10819399" cy="6279302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4792717" y="317075"/>
              <a:ext cx="5076997" cy="829657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недієздатною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6009289" y="1018640"/>
              <a:ext cx="5645682" cy="934107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поновлення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дієздатності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особи, яка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недієздатною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Выгнутая вверх стрелка 9"/>
            <p:cNvSpPr/>
            <p:nvPr/>
          </p:nvSpPr>
          <p:spPr>
            <a:xfrm rot="17949157">
              <a:off x="3468413" y="351959"/>
              <a:ext cx="1434662" cy="1070479"/>
            </a:xfrm>
            <a:prstGeom prst="curvedDownArrow">
              <a:avLst>
                <a:gd name="adj1" fmla="val 25000"/>
                <a:gd name="adj2" fmla="val 50000"/>
                <a:gd name="adj3" fmla="val 66604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2" name="Прямая со стрелкой 11"/>
            <p:cNvCxnSpPr/>
            <p:nvPr/>
          </p:nvCxnSpPr>
          <p:spPr>
            <a:xfrm>
              <a:off x="3704896" y="1532991"/>
              <a:ext cx="230439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2799630" y="2762353"/>
              <a:ext cx="0" cy="291825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>
              <a:off x="2799630" y="4722844"/>
              <a:ext cx="302698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20" name="Прямая со стрелкой 19"/>
            <p:cNvCxnSpPr/>
            <p:nvPr/>
          </p:nvCxnSpPr>
          <p:spPr>
            <a:xfrm>
              <a:off x="2799630" y="5394851"/>
              <a:ext cx="1129862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28" name="Выгнутая вправо стрелка 27"/>
            <p:cNvSpPr/>
            <p:nvPr/>
          </p:nvSpPr>
          <p:spPr>
            <a:xfrm rot="17127319">
              <a:off x="8935817" y="2290651"/>
              <a:ext cx="1169276" cy="1403370"/>
            </a:xfrm>
            <a:prstGeom prst="curvedLeftArrow">
              <a:avLst>
                <a:gd name="adj1" fmla="val 25000"/>
                <a:gd name="adj2" fmla="val 50000"/>
                <a:gd name="adj3" fmla="val 58926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1481958" y="2402064"/>
              <a:ext cx="7567449" cy="1418897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видужання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значного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поліпшення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психічного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стану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здійснюється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висновку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судово-психіатричної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експертизи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7119382" y="3666554"/>
              <a:ext cx="4130566" cy="77251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опікуна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Прямоугольник 31"/>
            <p:cNvSpPr/>
            <p:nvPr/>
          </p:nvSpPr>
          <p:spPr>
            <a:xfrm>
              <a:off x="5826610" y="4336588"/>
              <a:ext cx="4130566" cy="772512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членів сім’ї</a:t>
              </a:r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3929492" y="5010568"/>
              <a:ext cx="4130566" cy="768566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</a:t>
              </a:r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ргану опіки та піклування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Прямоугольник 33"/>
            <p:cNvSpPr/>
            <p:nvPr/>
          </p:nvSpPr>
          <p:spPr>
            <a:xfrm>
              <a:off x="2347685" y="5680604"/>
              <a:ext cx="4130566" cy="768566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самої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недієздатною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Стрелка вниз 34"/>
            <p:cNvSpPr/>
            <p:nvPr/>
          </p:nvSpPr>
          <p:spPr>
            <a:xfrm>
              <a:off x="1064171" y="1911462"/>
              <a:ext cx="835573" cy="1379482"/>
            </a:xfrm>
            <a:prstGeom prst="downArrow">
              <a:avLst>
                <a:gd name="adj1" fmla="val 50000"/>
                <a:gd name="adj2" fmla="val 125472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Скругленный прямоугольник 35"/>
            <p:cNvSpPr/>
            <p:nvPr/>
          </p:nvSpPr>
          <p:spPr>
            <a:xfrm>
              <a:off x="835572" y="1221621"/>
              <a:ext cx="3957145" cy="851338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 рішення суду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09179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Группа 6"/>
          <p:cNvGrpSpPr/>
          <p:nvPr/>
        </p:nvGrpSpPr>
        <p:grpSpPr>
          <a:xfrm>
            <a:off x="554116" y="478349"/>
            <a:ext cx="11229355" cy="5844517"/>
            <a:chOff x="539602" y="449321"/>
            <a:chExt cx="11229355" cy="5844517"/>
          </a:xfrm>
        </p:grpSpPr>
        <p:sp>
          <p:nvSpPr>
            <p:cNvPr id="2" name="Овал 1"/>
            <p:cNvSpPr/>
            <p:nvPr/>
          </p:nvSpPr>
          <p:spPr>
            <a:xfrm>
              <a:off x="8615854" y="610917"/>
              <a:ext cx="3153103" cy="1087820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3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" name="Прямоугольник 2"/>
            <p:cNvSpPr/>
            <p:nvPr/>
          </p:nvSpPr>
          <p:spPr>
            <a:xfrm>
              <a:off x="3436883" y="449321"/>
              <a:ext cx="5376042" cy="930164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набрання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ним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надсилається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 </a:t>
              </a:r>
            </a:p>
          </p:txBody>
        </p:sp>
        <p:sp>
          <p:nvSpPr>
            <p:cNvPr id="4" name="Скругленный прямоугольник 3"/>
            <p:cNvSpPr/>
            <p:nvPr/>
          </p:nvSpPr>
          <p:spPr>
            <a:xfrm>
              <a:off x="4817616" y="2036099"/>
              <a:ext cx="4327633" cy="1024758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i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органу опіки та піклування</a:t>
              </a:r>
            </a:p>
          </p:txBody>
        </p:sp>
        <p:cxnSp>
          <p:nvCxnSpPr>
            <p:cNvPr id="8" name="Прямая соединительная линия 7"/>
            <p:cNvCxnSpPr/>
            <p:nvPr/>
          </p:nvCxnSpPr>
          <p:spPr>
            <a:xfrm>
              <a:off x="11020095" y="1596263"/>
              <a:ext cx="0" cy="1860334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0" name="Прямая со стрелкой 9"/>
            <p:cNvCxnSpPr/>
            <p:nvPr/>
          </p:nvCxnSpPr>
          <p:spPr>
            <a:xfrm flipH="1">
              <a:off x="9145250" y="2501967"/>
              <a:ext cx="187484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 flipH="1">
              <a:off x="9703819" y="3456597"/>
              <a:ext cx="131627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2" name="Стрелка влево 11"/>
            <p:cNvSpPr/>
            <p:nvPr/>
          </p:nvSpPr>
          <p:spPr>
            <a:xfrm>
              <a:off x="7977351" y="914408"/>
              <a:ext cx="1135118" cy="969579"/>
            </a:xfrm>
            <a:prstGeom prst="leftArrow">
              <a:avLst>
                <a:gd name="adj1" fmla="val 50000"/>
                <a:gd name="adj2" fmla="val 89024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Выгнутая влево стрелка 12"/>
            <p:cNvSpPr/>
            <p:nvPr/>
          </p:nvSpPr>
          <p:spPr>
            <a:xfrm rot="19740172">
              <a:off x="6907731" y="3797728"/>
              <a:ext cx="1383259" cy="1341974"/>
            </a:xfrm>
            <a:prstGeom prst="curvedRightArrow">
              <a:avLst>
                <a:gd name="adj1" fmla="val 25000"/>
                <a:gd name="adj2" fmla="val 50000"/>
                <a:gd name="adj3" fmla="val 55865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5376185" y="3106596"/>
              <a:ext cx="4327634" cy="1024758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органам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ведення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Державного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реєстру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виборців</a:t>
              </a:r>
              <a:r>
                <a:rPr lang="ru-RU" sz="20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5" name="Овал 14"/>
            <p:cNvSpPr/>
            <p:nvPr/>
          </p:nvSpPr>
          <p:spPr>
            <a:xfrm>
              <a:off x="8324193" y="3665484"/>
              <a:ext cx="3436882" cy="1193455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</a:t>
              </a:r>
            </a:p>
          </p:txBody>
        </p:sp>
        <p:sp>
          <p:nvSpPr>
            <p:cNvPr id="24" name="Скругленный прямоугольник 23"/>
            <p:cNvSpPr/>
            <p:nvPr/>
          </p:nvSpPr>
          <p:spPr>
            <a:xfrm>
              <a:off x="2031965" y="5034735"/>
              <a:ext cx="3856456" cy="864729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визначається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</a:t>
              </a:r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5758541" y="5294871"/>
              <a:ext cx="4445001" cy="816651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перевищувати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двох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років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Стрелка вправо 25"/>
            <p:cNvSpPr/>
            <p:nvPr/>
          </p:nvSpPr>
          <p:spPr>
            <a:xfrm>
              <a:off x="4944276" y="5426498"/>
              <a:ext cx="944145" cy="867340"/>
            </a:xfrm>
            <a:prstGeom prst="rightArrow">
              <a:avLst>
                <a:gd name="adj1" fmla="val 50000"/>
                <a:gd name="adj2" fmla="val 81997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Выгнутая влево стрелка 26"/>
            <p:cNvSpPr/>
            <p:nvPr/>
          </p:nvSpPr>
          <p:spPr>
            <a:xfrm>
              <a:off x="829477" y="4404014"/>
              <a:ext cx="1180627" cy="1396936"/>
            </a:xfrm>
            <a:prstGeom prst="curvedRightArrow">
              <a:avLst>
                <a:gd name="adj1" fmla="val 25000"/>
                <a:gd name="adj2" fmla="val 50000"/>
                <a:gd name="adj3" fmla="val 51707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Овал 27"/>
            <p:cNvSpPr/>
            <p:nvPr/>
          </p:nvSpPr>
          <p:spPr>
            <a:xfrm>
              <a:off x="539602" y="3456597"/>
              <a:ext cx="4404674" cy="1402343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недієздатною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2829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2151368" y="712703"/>
            <a:ext cx="8584323" cy="5171085"/>
            <a:chOff x="1686911" y="567560"/>
            <a:chExt cx="8584323" cy="5171085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5636172" y="2191409"/>
              <a:ext cx="4635062" cy="882869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опікун</a:t>
              </a: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840014" y="3231930"/>
              <a:ext cx="4635062" cy="882869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 органу опіки та піклування</a:t>
              </a: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2222938" y="4603528"/>
              <a:ext cx="6085490" cy="1135117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пізніше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ніж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п’ятнадцять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ч.6 ст.300 ЦПК України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пізніше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двох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років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трелка вниз 8"/>
            <p:cNvSpPr/>
            <p:nvPr/>
          </p:nvSpPr>
          <p:spPr>
            <a:xfrm>
              <a:off x="2609196" y="1655378"/>
              <a:ext cx="677917" cy="3153103"/>
            </a:xfrm>
            <a:prstGeom prst="downArrow">
              <a:avLst>
                <a:gd name="adj1" fmla="val 50000"/>
                <a:gd name="adj2" fmla="val 212791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Выгнутая влево стрелка 13"/>
            <p:cNvSpPr/>
            <p:nvPr/>
          </p:nvSpPr>
          <p:spPr>
            <a:xfrm>
              <a:off x="3405352" y="1445383"/>
              <a:ext cx="1434662" cy="2374920"/>
            </a:xfrm>
            <a:prstGeom prst="curvedRightArrow">
              <a:avLst>
                <a:gd name="adj1" fmla="val 25000"/>
                <a:gd name="adj2" fmla="val 50000"/>
                <a:gd name="adj3" fmla="val 60165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1686911" y="567560"/>
              <a:ext cx="5880538" cy="1313586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3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3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продовження</a:t>
              </a:r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 </a:t>
              </a:r>
              <a:r>
                <a:rPr lang="ru-RU" sz="23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дії</a:t>
              </a:r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3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3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3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  <a:r>
                <a:rPr lang="ru-RU" sz="23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недієздатною</a:t>
              </a:r>
              <a:r>
                <a:rPr lang="ru-RU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3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 </a:t>
              </a:r>
              <a:r>
                <a:rPr lang="ru-RU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подати 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трелка вниз 15"/>
            <p:cNvSpPr/>
            <p:nvPr/>
          </p:nvSpPr>
          <p:spPr>
            <a:xfrm>
              <a:off x="7214693" y="1268817"/>
              <a:ext cx="823752" cy="1008992"/>
            </a:xfrm>
            <a:prstGeom prst="downArrow">
              <a:avLst>
                <a:gd name="adj1" fmla="val 50000"/>
                <a:gd name="adj2" fmla="val 102131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66705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045028" y="1071334"/>
            <a:ext cx="10189029" cy="4213337"/>
            <a:chOff x="783771" y="1085848"/>
            <a:chExt cx="10189029" cy="4213337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783771" y="2758965"/>
              <a:ext cx="6421072" cy="1608082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повинно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містити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свідчать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продовження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хронічного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стійкого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психічного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розладу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внаслідок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продовжує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усвідомлювати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значення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своїх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керувати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ними</a:t>
              </a:r>
            </a:p>
          </p:txBody>
        </p:sp>
        <p:sp>
          <p:nvSpPr>
            <p:cNvPr id="7" name="Овал 6"/>
            <p:cNvSpPr/>
            <p:nvPr/>
          </p:nvSpPr>
          <p:spPr>
            <a:xfrm>
              <a:off x="6747641" y="3817226"/>
              <a:ext cx="4225159" cy="1481959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підтверджені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відповідним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висновком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судово-психіатричної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експертизи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Выгнутая вправо стрелка 7"/>
            <p:cNvSpPr/>
            <p:nvPr/>
          </p:nvSpPr>
          <p:spPr>
            <a:xfrm rot="308821">
              <a:off x="7173307" y="2220083"/>
              <a:ext cx="1371601" cy="1730265"/>
            </a:xfrm>
            <a:prstGeom prst="curvedLeftArrow">
              <a:avLst>
                <a:gd name="adj1" fmla="val 25000"/>
                <a:gd name="adj2" fmla="val 50000"/>
                <a:gd name="adj3" fmla="val 61782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трелка вправо 8"/>
            <p:cNvSpPr/>
            <p:nvPr/>
          </p:nvSpPr>
          <p:spPr>
            <a:xfrm>
              <a:off x="6183086" y="4008384"/>
              <a:ext cx="1108467" cy="867105"/>
            </a:xfrm>
            <a:prstGeom prst="rightArrow">
              <a:avLst>
                <a:gd name="adj1" fmla="val 50000"/>
                <a:gd name="adj2" fmla="val 97272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5202621" y="1085848"/>
              <a:ext cx="4840013" cy="1466193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3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3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продовження</a:t>
              </a:r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 </a:t>
              </a:r>
              <a:r>
                <a:rPr lang="ru-RU" sz="23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дії</a:t>
              </a:r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3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3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3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  <a:r>
                <a:rPr lang="ru-RU" sz="23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недієздатною</a:t>
              </a:r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8830850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449318" y="2533681"/>
            <a:ext cx="11232931" cy="3463597"/>
            <a:chOff x="449318" y="2475624"/>
            <a:chExt cx="11232931" cy="3463597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5486401" y="4843224"/>
              <a:ext cx="5896303" cy="1095997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згоди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батьків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усиновлювачів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піклувальника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суду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Выгнутая влево стрелка 10"/>
            <p:cNvSpPr/>
            <p:nvPr/>
          </p:nvSpPr>
          <p:spPr>
            <a:xfrm>
              <a:off x="4496457" y="4078557"/>
              <a:ext cx="1238907" cy="1679985"/>
            </a:xfrm>
            <a:prstGeom prst="curvedRightArrow">
              <a:avLst>
                <a:gd name="adj1" fmla="val 25000"/>
                <a:gd name="adj2" fmla="val 50000"/>
                <a:gd name="adj3" fmla="val 56813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2159876" y="3247697"/>
              <a:ext cx="4903076" cy="1198179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3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3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надання</a:t>
              </a:r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3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їй</a:t>
              </a:r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3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повної</a:t>
              </a:r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3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цивільної</a:t>
              </a:r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3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дієздатності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6817273" y="2475624"/>
              <a:ext cx="4864976" cy="961112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неповнолітньої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досягла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шістнадцятирічного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віку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Овал 13"/>
            <p:cNvSpPr/>
            <p:nvPr/>
          </p:nvSpPr>
          <p:spPr>
            <a:xfrm>
              <a:off x="449318" y="4177862"/>
              <a:ext cx="3838903" cy="1213361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випадках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ЦК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трелка вниз 14"/>
            <p:cNvSpPr/>
            <p:nvPr/>
          </p:nvSpPr>
          <p:spPr>
            <a:xfrm>
              <a:off x="1686910" y="3436736"/>
              <a:ext cx="945932" cy="930165"/>
            </a:xfrm>
            <a:prstGeom prst="downArrow">
              <a:avLst>
                <a:gd name="adj1" fmla="val 50000"/>
                <a:gd name="adj2" fmla="val 79701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трелка вправо 15"/>
            <p:cNvSpPr/>
            <p:nvPr/>
          </p:nvSpPr>
          <p:spPr>
            <a:xfrm>
              <a:off x="6265480" y="2828105"/>
              <a:ext cx="1103586" cy="843309"/>
            </a:xfrm>
            <a:prstGeom prst="rightArrow">
              <a:avLst>
                <a:gd name="adj1" fmla="val 50000"/>
                <a:gd name="adj2" fmla="val 102174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5" name="Заголовок 1"/>
          <p:cNvSpPr>
            <a:spLocks noGrp="1"/>
          </p:cNvSpPr>
          <p:nvPr>
            <p:ph type="title"/>
          </p:nvPr>
        </p:nvSpPr>
        <p:spPr>
          <a:xfrm>
            <a:off x="449318" y="362608"/>
            <a:ext cx="11506199" cy="1797853"/>
          </a:xfrm>
        </p:spPr>
        <p:txBody>
          <a:bodyPr>
            <a:noAutofit/>
          </a:bodyPr>
          <a:lstStyle/>
          <a:p>
            <a:pPr algn="ctr"/>
            <a:r>
              <a:rPr lang="ru-RU" sz="3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</a:t>
            </a:r>
            <a:r>
              <a:rPr lang="ru-RU" sz="3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судом справ про </a:t>
            </a:r>
            <a:r>
              <a:rPr lang="ru-RU" sz="3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3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неповнолітній</a:t>
            </a:r>
            <a:r>
              <a:rPr lang="ru-RU" sz="3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особі</a:t>
            </a:r>
            <a:r>
              <a:rPr lang="ru-RU" sz="3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повної</a:t>
            </a:r>
            <a:r>
              <a:rPr lang="ru-RU" sz="3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цивільної</a:t>
            </a:r>
            <a:r>
              <a:rPr lang="ru-RU" sz="3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дієздатності</a:t>
            </a:r>
            <a:endParaRPr lang="ru-RU" sz="35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04276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433176" y="501994"/>
            <a:ext cx="10972800" cy="5533696"/>
            <a:chOff x="520262" y="472966"/>
            <a:chExt cx="10972800" cy="5533696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1639614" y="1277007"/>
              <a:ext cx="9853448" cy="4729655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indent="536575" algn="just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обмеження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дієздатності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                 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недієздатною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дієздатності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особи;</a:t>
              </a:r>
            </a:p>
            <a:p>
              <a:pPr indent="536575" algn="just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неповнолітній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дієздатності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536575" algn="just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безвісно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відсутньою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оголошення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померлою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536575" algn="just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усиновлення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536575" algn="just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фактів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значення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536575" algn="just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відновлення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втрачені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цінні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папери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пред’явника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векселі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536575" algn="just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7)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передачу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безхазяйної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нерухомої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речі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комунальну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власність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536575" algn="just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спадщини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відумерлою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536575" algn="just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9)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психіатричної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допомоги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порядку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449263" algn="just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10)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госпіталізацію</a:t>
              </a:r>
              <a:r>
                <a:rPr lang="ru-RU" sz="20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протитуберкульозного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закладу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449263" algn="just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11)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розкриття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банком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інформації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містить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банківську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таємницю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Выгнутая влево стрелка 6"/>
            <p:cNvSpPr/>
            <p:nvPr/>
          </p:nvSpPr>
          <p:spPr>
            <a:xfrm>
              <a:off x="520262" y="1103586"/>
              <a:ext cx="1119352" cy="1358042"/>
            </a:xfrm>
            <a:prstGeom prst="curvedRightArrow">
              <a:avLst>
                <a:gd name="adj1" fmla="val 25000"/>
                <a:gd name="adj2" fmla="val 50000"/>
                <a:gd name="adj3" fmla="val 54577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819806" y="472966"/>
              <a:ext cx="4524703" cy="1008993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в порядку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окремого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7495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335314" y="943427"/>
            <a:ext cx="9376228" cy="4688461"/>
            <a:chOff x="1103086" y="870856"/>
            <a:chExt cx="9376228" cy="4688461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3019097" y="3700953"/>
              <a:ext cx="4958256" cy="961698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ухвалою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Верховного Суду</a:t>
              </a:r>
            </a:p>
          </p:txBody>
        </p:sp>
        <p:sp>
          <p:nvSpPr>
            <p:cNvPr id="8" name="Овал 7"/>
            <p:cNvSpPr/>
            <p:nvPr/>
          </p:nvSpPr>
          <p:spPr>
            <a:xfrm>
              <a:off x="7055068" y="4408434"/>
              <a:ext cx="3176752" cy="1150883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0" name="Выгнутая влево стрелка 9"/>
            <p:cNvSpPr/>
            <p:nvPr/>
          </p:nvSpPr>
          <p:spPr>
            <a:xfrm rot="20421907">
              <a:off x="1550013" y="2928861"/>
              <a:ext cx="1439386" cy="1727427"/>
            </a:xfrm>
            <a:prstGeom prst="curvedRightArrow">
              <a:avLst>
                <a:gd name="adj1" fmla="val 25000"/>
                <a:gd name="adj2" fmla="val 50000"/>
                <a:gd name="adj3" fmla="val 54114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трелка вниз 10"/>
            <p:cNvSpPr/>
            <p:nvPr/>
          </p:nvSpPr>
          <p:spPr>
            <a:xfrm>
              <a:off x="6589985" y="4390700"/>
              <a:ext cx="930166" cy="914400"/>
            </a:xfrm>
            <a:prstGeom prst="downArrow">
              <a:avLst>
                <a:gd name="adj1" fmla="val 50000"/>
                <a:gd name="adj2" fmla="val 75862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3160860" y="870856"/>
              <a:ext cx="7318454" cy="1547057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неповнолітній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громадянину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межами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передбачених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ч.1 ст.301 ЦПК України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дієздатності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3" name="Овал 12"/>
            <p:cNvSpPr/>
            <p:nvPr/>
          </p:nvSpPr>
          <p:spPr>
            <a:xfrm>
              <a:off x="1103086" y="2178010"/>
              <a:ext cx="3001329" cy="1237068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Підсудність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трелка вправо 13"/>
            <p:cNvSpPr/>
            <p:nvPr/>
          </p:nvSpPr>
          <p:spPr>
            <a:xfrm>
              <a:off x="3436326" y="1952891"/>
              <a:ext cx="1101406" cy="973522"/>
            </a:xfrm>
            <a:prstGeom prst="rightArrow">
              <a:avLst>
                <a:gd name="adj1" fmla="val 50000"/>
                <a:gd name="adj2" fmla="val 90486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0967571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2219936" y="748110"/>
            <a:ext cx="7954578" cy="4774327"/>
            <a:chOff x="2002221" y="617482"/>
            <a:chExt cx="7954578" cy="4774327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2002221" y="3405353"/>
              <a:ext cx="6274676" cy="851338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неповнолітня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працює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трудовим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договором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3216165" y="4409090"/>
              <a:ext cx="6274676" cy="982719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матір’ю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батьком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дитини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актового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запису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стану</a:t>
              </a:r>
            </a:p>
          </p:txBody>
        </p:sp>
        <p:sp>
          <p:nvSpPr>
            <p:cNvPr id="8" name="Выгнутая влево стрелка 7"/>
            <p:cNvSpPr/>
            <p:nvPr/>
          </p:nvSpPr>
          <p:spPr>
            <a:xfrm rot="5400000">
              <a:off x="4680543" y="450881"/>
              <a:ext cx="1179788" cy="1512989"/>
            </a:xfrm>
            <a:prstGeom prst="curvedRightArrow">
              <a:avLst>
                <a:gd name="adj1" fmla="val 25000"/>
                <a:gd name="adj2" fmla="val 50000"/>
                <a:gd name="adj3" fmla="val 55688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 flipH="1">
              <a:off x="8923283" y="1755229"/>
              <a:ext cx="2" cy="265386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 flipH="1">
              <a:off x="8040415" y="1972006"/>
              <a:ext cx="499" cy="144254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4" name="Скругленный прямоугольник 13"/>
            <p:cNvSpPr/>
            <p:nvPr/>
          </p:nvSpPr>
          <p:spPr>
            <a:xfrm>
              <a:off x="5622282" y="1027385"/>
              <a:ext cx="4334517" cy="1421522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неповнолітній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дієздатності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5" name="Овал 14"/>
            <p:cNvSpPr/>
            <p:nvPr/>
          </p:nvSpPr>
          <p:spPr>
            <a:xfrm>
              <a:off x="2737193" y="1781502"/>
              <a:ext cx="3515710" cy="1213945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повинні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викладені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те,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0080665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595337" y="147836"/>
            <a:ext cx="11240815" cy="6101675"/>
            <a:chOff x="493737" y="60750"/>
            <a:chExt cx="11240815" cy="6101675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493737" y="553841"/>
              <a:ext cx="4351283" cy="1278639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неповнолітній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дієздатності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6784180" y="3243193"/>
              <a:ext cx="4950372" cy="859202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5988021" y="4154948"/>
              <a:ext cx="4950372" cy="977462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одного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батьків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усиновлювачів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піклувальника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4561240" y="5184963"/>
              <a:ext cx="5163331" cy="977462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представників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опіки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піклування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798287" y="4024884"/>
              <a:ext cx="4188622" cy="1397878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часть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опіки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піклування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є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обов’язковою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4" name="Прямая со стрелкой 13"/>
            <p:cNvCxnSpPr/>
            <p:nvPr/>
          </p:nvCxnSpPr>
          <p:spPr>
            <a:xfrm>
              <a:off x="5317985" y="2554747"/>
              <a:ext cx="0" cy="263021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>
              <a:endCxn id="10" idx="1"/>
            </p:cNvCxnSpPr>
            <p:nvPr/>
          </p:nvCxnSpPr>
          <p:spPr>
            <a:xfrm>
              <a:off x="5317985" y="4643679"/>
              <a:ext cx="67003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>
              <a:off x="5317985" y="3672794"/>
              <a:ext cx="1466195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20" name="Выгнутая влево стрелка 19"/>
            <p:cNvSpPr/>
            <p:nvPr/>
          </p:nvSpPr>
          <p:spPr>
            <a:xfrm rot="8597348">
              <a:off x="4710464" y="60750"/>
              <a:ext cx="1024787" cy="1396698"/>
            </a:xfrm>
            <a:prstGeom prst="curvedRightArrow">
              <a:avLst>
                <a:gd name="adj1" fmla="val 25000"/>
                <a:gd name="adj2" fmla="val 50000"/>
                <a:gd name="adj3" fmla="val 66945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Стрелка влево 20"/>
            <p:cNvSpPr/>
            <p:nvPr/>
          </p:nvSpPr>
          <p:spPr>
            <a:xfrm>
              <a:off x="3846597" y="4977720"/>
              <a:ext cx="1029955" cy="890084"/>
            </a:xfrm>
            <a:prstGeom prst="leftArrow">
              <a:avLst>
                <a:gd name="adj1" fmla="val 50000"/>
                <a:gd name="adj2" fmla="val 87196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5105154" y="2037113"/>
              <a:ext cx="3925614" cy="811924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участю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Овал 30"/>
            <p:cNvSpPr/>
            <p:nvPr/>
          </p:nvSpPr>
          <p:spPr>
            <a:xfrm>
              <a:off x="4214400" y="1145048"/>
              <a:ext cx="2569780" cy="1087820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Стрелка вниз 31"/>
            <p:cNvSpPr/>
            <p:nvPr/>
          </p:nvSpPr>
          <p:spPr>
            <a:xfrm>
              <a:off x="4663717" y="1896538"/>
              <a:ext cx="882873" cy="838200"/>
            </a:xfrm>
            <a:prstGeom prst="downArrow">
              <a:avLst>
                <a:gd name="adj1" fmla="val 50000"/>
                <a:gd name="adj2" fmla="val 75388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9441231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410279" y="297043"/>
            <a:ext cx="11311760" cy="6422410"/>
            <a:chOff x="323193" y="268015"/>
            <a:chExt cx="11311760" cy="6422410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2617079" y="2019582"/>
              <a:ext cx="4162096" cy="770545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ухвалює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яким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6779174" y="1491821"/>
              <a:ext cx="4855779" cy="89469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відмовляє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задоволенні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6779174" y="2420010"/>
              <a:ext cx="4855779" cy="898634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задовольняє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вимоги заявника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5500914" y="3424688"/>
              <a:ext cx="5509326" cy="1238997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неповнолітній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дієздатність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набрання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endPara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Выгнутая вправо стрелка 13"/>
            <p:cNvSpPr/>
            <p:nvPr/>
          </p:nvSpPr>
          <p:spPr>
            <a:xfrm rot="6465805">
              <a:off x="1115488" y="5113125"/>
              <a:ext cx="1087622" cy="1335977"/>
            </a:xfrm>
            <a:prstGeom prst="curvedLeftArrow">
              <a:avLst>
                <a:gd name="adj1" fmla="val 25000"/>
                <a:gd name="adj2" fmla="val 50000"/>
                <a:gd name="adj3" fmla="val 60395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Выгнутая влево стрелка 14"/>
            <p:cNvSpPr/>
            <p:nvPr/>
          </p:nvSpPr>
          <p:spPr>
            <a:xfrm rot="20847098">
              <a:off x="1578238" y="1497710"/>
              <a:ext cx="1174531" cy="1347198"/>
            </a:xfrm>
            <a:prstGeom prst="curvedRightArrow">
              <a:avLst>
                <a:gd name="adj1" fmla="val 25000"/>
                <a:gd name="adj2" fmla="val 50000"/>
                <a:gd name="adj3" fmla="val 64307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трелка вправо 16"/>
            <p:cNvSpPr/>
            <p:nvPr/>
          </p:nvSpPr>
          <p:spPr>
            <a:xfrm>
              <a:off x="6420508" y="1936403"/>
              <a:ext cx="1095705" cy="915190"/>
            </a:xfrm>
            <a:prstGeom prst="rightArrow">
              <a:avLst>
                <a:gd name="adj1" fmla="val 50000"/>
                <a:gd name="adj2" fmla="val 89621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трелка вниз 17"/>
            <p:cNvSpPr/>
            <p:nvPr/>
          </p:nvSpPr>
          <p:spPr>
            <a:xfrm>
              <a:off x="10618074" y="2999914"/>
              <a:ext cx="784331" cy="1083868"/>
            </a:xfrm>
            <a:prstGeom prst="downArrow">
              <a:avLst>
                <a:gd name="adj1" fmla="val 50000"/>
                <a:gd name="adj2" fmla="val 112312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Овал 18"/>
            <p:cNvSpPr/>
            <p:nvPr/>
          </p:nvSpPr>
          <p:spPr>
            <a:xfrm>
              <a:off x="567559" y="742950"/>
              <a:ext cx="2538248" cy="1056290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4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2885090" y="268015"/>
              <a:ext cx="5605767" cy="985353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розглянувши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неповнолітній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дієздатності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суті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2142139" y="4893150"/>
              <a:ext cx="4445875" cy="1269124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неповнолітній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дієздатності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6383061" y="5527712"/>
              <a:ext cx="5060732" cy="740987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надсилається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органові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опіки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піклування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Овал 22"/>
            <p:cNvSpPr/>
            <p:nvPr/>
          </p:nvSpPr>
          <p:spPr>
            <a:xfrm>
              <a:off x="323193" y="4159186"/>
              <a:ext cx="3026980" cy="1008997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набрання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4" name="Стрелка вправо 23"/>
            <p:cNvSpPr/>
            <p:nvPr/>
          </p:nvSpPr>
          <p:spPr>
            <a:xfrm>
              <a:off x="5791200" y="5861275"/>
              <a:ext cx="1261896" cy="829150"/>
            </a:xfrm>
            <a:prstGeom prst="rightArrow">
              <a:avLst>
                <a:gd name="adj1" fmla="val 50000"/>
                <a:gd name="adj2" fmla="val 127182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Стрелка вправо 24"/>
            <p:cNvSpPr/>
            <p:nvPr/>
          </p:nvSpPr>
          <p:spPr>
            <a:xfrm>
              <a:off x="2785987" y="893286"/>
              <a:ext cx="977461" cy="815490"/>
            </a:xfrm>
            <a:prstGeom prst="rightArrow">
              <a:avLst>
                <a:gd name="adj1" fmla="val 50000"/>
                <a:gd name="adj2" fmla="val 90598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1474536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3"/>
          <p:cNvSpPr>
            <a:spLocks noGrp="1"/>
          </p:cNvSpPr>
          <p:nvPr>
            <p:ph type="title"/>
          </p:nvPr>
        </p:nvSpPr>
        <p:spPr>
          <a:xfrm>
            <a:off x="1211042" y="284927"/>
            <a:ext cx="10131425" cy="1613338"/>
          </a:xfrm>
        </p:spPr>
        <p:txBody>
          <a:bodyPr>
            <a:noAutofit/>
          </a:bodyPr>
          <a:lstStyle/>
          <a:p>
            <a:pPr algn="ctr"/>
            <a:r>
              <a:rPr lang="ru-RU" sz="3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</a:t>
            </a:r>
            <a:r>
              <a:rPr lang="ru-RU" sz="3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судом справ про </a:t>
            </a:r>
            <a:r>
              <a:rPr lang="ru-RU" sz="3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визнання</a:t>
            </a:r>
            <a:r>
              <a:rPr lang="ru-RU" sz="3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фізичної</a:t>
            </a:r>
            <a:r>
              <a:rPr lang="ru-RU" sz="3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особи </a:t>
            </a:r>
            <a:r>
              <a:rPr lang="ru-RU" sz="3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безвісно</a:t>
            </a:r>
            <a:r>
              <a:rPr lang="ru-RU" sz="3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відсутньою</a:t>
            </a:r>
            <a:r>
              <a:rPr lang="ru-RU" sz="3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3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оголошення</a:t>
            </a:r>
            <a:r>
              <a:rPr lang="ru-RU" sz="3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3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померлою</a:t>
            </a:r>
            <a:endParaRPr lang="ru-RU" sz="35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717891" y="2171776"/>
            <a:ext cx="10298005" cy="4236598"/>
            <a:chOff x="587262" y="2229833"/>
            <a:chExt cx="10298005" cy="4236598"/>
          </a:xfrm>
        </p:grpSpPr>
        <p:sp>
          <p:nvSpPr>
            <p:cNvPr id="8" name="Прямоугольник 7"/>
            <p:cNvSpPr/>
            <p:nvPr/>
          </p:nvSpPr>
          <p:spPr>
            <a:xfrm>
              <a:off x="5446163" y="3570394"/>
              <a:ext cx="5439104" cy="851338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4696261" y="4504503"/>
              <a:ext cx="5439104" cy="1083878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останнім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відомим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перебування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місцеперебування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невідоме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3962400" y="5662385"/>
              <a:ext cx="5416220" cy="804046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майна особи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5" name="Прямая соединительная линия 14"/>
            <p:cNvCxnSpPr/>
            <p:nvPr/>
          </p:nvCxnSpPr>
          <p:spPr>
            <a:xfrm flipH="1">
              <a:off x="1782543" y="3065481"/>
              <a:ext cx="2139" cy="3007694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8" name="Прямая со стрелкой 17"/>
            <p:cNvCxnSpPr>
              <a:endCxn id="10" idx="1"/>
            </p:cNvCxnSpPr>
            <p:nvPr/>
          </p:nvCxnSpPr>
          <p:spPr>
            <a:xfrm>
              <a:off x="1782543" y="6064408"/>
              <a:ext cx="217985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20" name="Прямая со стрелкой 19"/>
            <p:cNvCxnSpPr>
              <a:endCxn id="9" idx="1"/>
            </p:cNvCxnSpPr>
            <p:nvPr/>
          </p:nvCxnSpPr>
          <p:spPr>
            <a:xfrm>
              <a:off x="1782543" y="5046442"/>
              <a:ext cx="291371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22" name="Прямая со стрелкой 21"/>
            <p:cNvCxnSpPr/>
            <p:nvPr/>
          </p:nvCxnSpPr>
          <p:spPr>
            <a:xfrm>
              <a:off x="1782543" y="3996063"/>
              <a:ext cx="366362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4" name="Овал 13"/>
            <p:cNvSpPr/>
            <p:nvPr/>
          </p:nvSpPr>
          <p:spPr>
            <a:xfrm>
              <a:off x="587262" y="2520752"/>
              <a:ext cx="3234012" cy="1229710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 подається до суду: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3478376" y="2229833"/>
              <a:ext cx="5651110" cy="1072055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безвісно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відсутньою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оголошення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померлою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трелка вправо 16"/>
            <p:cNvSpPr/>
            <p:nvPr/>
          </p:nvSpPr>
          <p:spPr>
            <a:xfrm>
              <a:off x="3371753" y="2824977"/>
              <a:ext cx="1006919" cy="951355"/>
            </a:xfrm>
            <a:prstGeom prst="rightArrow">
              <a:avLst>
                <a:gd name="adj1" fmla="val 50000"/>
                <a:gd name="adj2" fmla="val 78172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4775736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4382812" y="2569778"/>
            <a:ext cx="6448097" cy="99322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мети </a:t>
            </a:r>
            <a:r>
              <a:rPr lang="ru-RU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заявникові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визнати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особу </a:t>
            </a:r>
            <a:r>
              <a:rPr lang="ru-RU" sz="20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безвісно</a:t>
            </a:r>
            <a:r>
              <a: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відсутньою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оголосити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померлою</a:t>
            </a:r>
            <a:endParaRPr lang="ru-RU" sz="20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91860" y="3972910"/>
            <a:ext cx="7136026" cy="157655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підтверджують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безвісну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фізичної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агрожували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смертю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фізичній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особі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яка пропала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безвісти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обставини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дають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підставу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припускати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загибель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нещасного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Стрелка вниз 7"/>
          <p:cNvSpPr/>
          <p:nvPr/>
        </p:nvSpPr>
        <p:spPr>
          <a:xfrm>
            <a:off x="2207173" y="1954922"/>
            <a:ext cx="646386" cy="2222938"/>
          </a:xfrm>
          <a:prstGeom prst="downArrow">
            <a:avLst>
              <a:gd name="adj1" fmla="val 50000"/>
              <a:gd name="adj2" fmla="val 186585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Выгнутая влево стрелка 8"/>
          <p:cNvSpPr/>
          <p:nvPr/>
        </p:nvSpPr>
        <p:spPr>
          <a:xfrm rot="20917754">
            <a:off x="3216164" y="1907627"/>
            <a:ext cx="1166648" cy="1610290"/>
          </a:xfrm>
          <a:prstGeom prst="curvedRightArrow">
            <a:avLst>
              <a:gd name="adj1" fmla="val 25000"/>
              <a:gd name="adj2" fmla="val 50000"/>
              <a:gd name="adj3" fmla="val 65541"/>
            </a:avLst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771138" y="867103"/>
            <a:ext cx="5517930" cy="1292770"/>
          </a:xfrm>
          <a:prstGeom prst="round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3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заяві</a:t>
            </a:r>
            <a:r>
              <a: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3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визнання</a:t>
            </a:r>
            <a:r>
              <a: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фізичної</a:t>
            </a:r>
            <a:r>
              <a: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особи </a:t>
            </a:r>
            <a:r>
              <a:rPr lang="ru-RU" sz="23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безвісно</a:t>
            </a:r>
            <a:r>
              <a: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відсутньою</a:t>
            </a:r>
            <a:r>
              <a: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оголошення</a:t>
            </a:r>
            <a:r>
              <a: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3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померлою</a:t>
            </a:r>
            <a:r>
              <a: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повинно бути </a:t>
            </a:r>
            <a:r>
              <a:rPr lang="ru-RU" sz="23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зазначено</a:t>
            </a:r>
            <a:r>
              <a: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</p:txBody>
      </p:sp>
    </p:spTree>
    <p:extLst>
      <p:ext uri="{BB962C8B-B14F-4D97-AF65-F5344CB8AC3E}">
        <p14:creationId xmlns:p14="http://schemas.microsoft.com/office/powerpoint/2010/main" val="360608280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28869" y="385605"/>
            <a:ext cx="11293614" cy="5885244"/>
            <a:chOff x="628869" y="385605"/>
            <a:chExt cx="11293614" cy="5885244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628869" y="1998936"/>
              <a:ext cx="7557188" cy="987316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встановлює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родичів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співробітників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тощо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можуть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свідчення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особу,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місцеперебування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невідоме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628869" y="3020406"/>
              <a:ext cx="7557188" cy="1784131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запитує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організації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останнім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відсутнього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житлово-експлуатаційні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організації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реєстрації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місцевого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самоврядування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і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останнім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роботи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наявність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відомостей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місцеперебування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невідоме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628869" y="4838691"/>
              <a:ext cx="7557188" cy="1432158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одночасно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вживає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заходів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через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опіки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піклування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опіки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над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майном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місцеперебування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невідоме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опіку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над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майном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" name="Прямая соединительная линия 10"/>
            <p:cNvCxnSpPr/>
            <p:nvPr/>
          </p:nvCxnSpPr>
          <p:spPr>
            <a:xfrm>
              <a:off x="8990099" y="1031647"/>
              <a:ext cx="0" cy="4453428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 flipH="1">
              <a:off x="8172668" y="2460672"/>
              <a:ext cx="804042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 flipH="1">
              <a:off x="8186057" y="3926985"/>
              <a:ext cx="804042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 flipH="1">
              <a:off x="8186057" y="5485075"/>
              <a:ext cx="804042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8" name="Выгнутая влево стрелка 17"/>
            <p:cNvSpPr/>
            <p:nvPr/>
          </p:nvSpPr>
          <p:spPr>
            <a:xfrm rot="15861049">
              <a:off x="9047501" y="1242682"/>
              <a:ext cx="1057732" cy="1494317"/>
            </a:xfrm>
            <a:prstGeom prst="curvedRightArrow">
              <a:avLst>
                <a:gd name="adj1" fmla="val 25000"/>
                <a:gd name="adj2" fmla="val 50000"/>
                <a:gd name="adj3" fmla="val 62668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Скругленный прямоугольник 18"/>
            <p:cNvSpPr/>
            <p:nvPr/>
          </p:nvSpPr>
          <p:spPr>
            <a:xfrm>
              <a:off x="6509407" y="825063"/>
              <a:ext cx="2617076" cy="993228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4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Овал 19"/>
            <p:cNvSpPr/>
            <p:nvPr/>
          </p:nvSpPr>
          <p:spPr>
            <a:xfrm>
              <a:off x="8327946" y="385605"/>
              <a:ext cx="3594537" cy="1033956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початку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6992960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43885" y="725214"/>
            <a:ext cx="10893973" cy="4871544"/>
            <a:chOff x="614856" y="725214"/>
            <a:chExt cx="10893973" cy="4871544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1015563" y="3239813"/>
              <a:ext cx="5221014" cy="1156138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ухвалює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безвісно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відсутньою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оголошення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померлою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7362498" y="2448912"/>
              <a:ext cx="4146331" cy="909144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7362497" y="3426374"/>
              <a:ext cx="4146331" cy="969577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свідків, зазначених у заяві</a:t>
              </a: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7362497" y="4477407"/>
              <a:ext cx="4146331" cy="1119351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сам суд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потрібне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допитати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2" name="Прямая со стрелкой 11"/>
            <p:cNvCxnSpPr/>
            <p:nvPr/>
          </p:nvCxnSpPr>
          <p:spPr>
            <a:xfrm flipH="1">
              <a:off x="1533748" y="1300655"/>
              <a:ext cx="328" cy="193915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>
              <a:off x="6561083" y="2601310"/>
              <a:ext cx="0" cy="2435772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>
              <a:endCxn id="9" idx="1"/>
            </p:cNvCxnSpPr>
            <p:nvPr/>
          </p:nvCxnSpPr>
          <p:spPr>
            <a:xfrm>
              <a:off x="6561083" y="5037082"/>
              <a:ext cx="801414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>
              <a:off x="6561083" y="3911162"/>
              <a:ext cx="801414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5" name="Прямоугольник 14"/>
            <p:cNvSpPr/>
            <p:nvPr/>
          </p:nvSpPr>
          <p:spPr>
            <a:xfrm>
              <a:off x="3184635" y="1876097"/>
              <a:ext cx="4855779" cy="97746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справу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7" name="Выгнутая влево стрелка 16"/>
            <p:cNvSpPr/>
            <p:nvPr/>
          </p:nvSpPr>
          <p:spPr>
            <a:xfrm rot="20615628">
              <a:off x="2046380" y="1498037"/>
              <a:ext cx="1269891" cy="1512859"/>
            </a:xfrm>
            <a:prstGeom prst="curvedRightArrow">
              <a:avLst>
                <a:gd name="adj1" fmla="val 25000"/>
                <a:gd name="adj2" fmla="val 50000"/>
                <a:gd name="adj3" fmla="val 57279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трелка вправо 17"/>
            <p:cNvSpPr/>
            <p:nvPr/>
          </p:nvSpPr>
          <p:spPr>
            <a:xfrm>
              <a:off x="7543800" y="2254466"/>
              <a:ext cx="993227" cy="937732"/>
            </a:xfrm>
            <a:prstGeom prst="rightArrow">
              <a:avLst>
                <a:gd name="adj1" fmla="val 50000"/>
                <a:gd name="adj2" fmla="val 77006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Овал 20"/>
            <p:cNvSpPr/>
            <p:nvPr/>
          </p:nvSpPr>
          <p:spPr>
            <a:xfrm>
              <a:off x="614856" y="725214"/>
              <a:ext cx="3011214" cy="1150883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4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15213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814052" y="309559"/>
            <a:ext cx="10468304" cy="5943597"/>
            <a:chOff x="930166" y="425673"/>
            <a:chExt cx="10468304" cy="5943597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2033752" y="3704897"/>
              <a:ext cx="7662041" cy="1340069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надсилає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державного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нотаріального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архіву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метою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передачі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належністю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уповноваженому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нотаріусу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вжиття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заходів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охорони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спадкового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майна</a:t>
              </a: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6495394" y="5044966"/>
              <a:ext cx="4903076" cy="1324304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населеному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пункті</a:t>
              </a:r>
              <a:endPara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кількох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нотаріусів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коли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спадщини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невідоме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" name="Прямая соединительная линия 10"/>
            <p:cNvCxnSpPr/>
            <p:nvPr/>
          </p:nvCxnSpPr>
          <p:spPr>
            <a:xfrm>
              <a:off x="10452538" y="804042"/>
              <a:ext cx="0" cy="3578769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 flipH="1">
              <a:off x="9695793" y="2680138"/>
              <a:ext cx="75674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 flipH="1">
              <a:off x="9695793" y="4382811"/>
              <a:ext cx="75674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7" name="Выгнутая вправо стрелка 16"/>
            <p:cNvSpPr/>
            <p:nvPr/>
          </p:nvSpPr>
          <p:spPr>
            <a:xfrm rot="6892764">
              <a:off x="1177222" y="1754905"/>
              <a:ext cx="1110464" cy="1343401"/>
            </a:xfrm>
            <a:prstGeom prst="curvedLeftArrow">
              <a:avLst>
                <a:gd name="adj1" fmla="val 25000"/>
                <a:gd name="adj2" fmla="val 50000"/>
                <a:gd name="adj3" fmla="val 55108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трелка вправо 17"/>
            <p:cNvSpPr/>
            <p:nvPr/>
          </p:nvSpPr>
          <p:spPr>
            <a:xfrm>
              <a:off x="6066970" y="4824247"/>
              <a:ext cx="925037" cy="819807"/>
            </a:xfrm>
            <a:prstGeom prst="rightArrow">
              <a:avLst>
                <a:gd name="adj1" fmla="val 50000"/>
                <a:gd name="adj2" fmla="val 84615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2033752" y="1702675"/>
              <a:ext cx="7662041" cy="1781503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надсилає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органу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реєстрації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актів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стану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реєстрації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смерті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нотаріуса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спадщини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населеному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пункті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де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немає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нотаріуса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-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органу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місцевого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самоврядування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вжиття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заходів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охорони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спадкового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майна</a:t>
              </a: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930166" y="804042"/>
              <a:ext cx="5281948" cy="95773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набрання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оголошення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померлою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Овал 15"/>
            <p:cNvSpPr/>
            <p:nvPr/>
          </p:nvSpPr>
          <p:spPr>
            <a:xfrm>
              <a:off x="8560676" y="425673"/>
              <a:ext cx="2617075" cy="914397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26016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394137" y="508250"/>
            <a:ext cx="11522205" cy="5510047"/>
            <a:chOff x="394137" y="551793"/>
            <a:chExt cx="11522205" cy="5510047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520263" y="3358056"/>
              <a:ext cx="5055237" cy="1182413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призначає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справу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слухання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цієї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заінтересованих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2044110" y="4737538"/>
              <a:ext cx="5486400" cy="1324302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скасовує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безвісно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відсутньою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оголошення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померлою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" name="Прямая со стрелкой 10"/>
            <p:cNvCxnSpPr/>
            <p:nvPr/>
          </p:nvCxnSpPr>
          <p:spPr>
            <a:xfrm>
              <a:off x="6783953" y="2191407"/>
              <a:ext cx="0" cy="254613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5" name="Выгнутая вправо стрелка 14"/>
            <p:cNvSpPr/>
            <p:nvPr/>
          </p:nvSpPr>
          <p:spPr>
            <a:xfrm rot="21175409">
              <a:off x="5393194" y="2299798"/>
              <a:ext cx="1168859" cy="1757581"/>
            </a:xfrm>
            <a:prstGeom prst="curvedLeftArrow">
              <a:avLst>
                <a:gd name="adj1" fmla="val 25000"/>
                <a:gd name="adj2" fmla="val 50000"/>
                <a:gd name="adj3" fmla="val 65346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7052680" y="2593428"/>
              <a:ext cx="4863662" cy="1529255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місцеперебуванням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ухвалив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безвісно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відсутньою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оголосив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померлою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394137" y="551793"/>
              <a:ext cx="5352395" cy="1450428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одержання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появу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безвісно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відсутньою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оголошено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померлою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відомостей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місцеперебування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цієї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</a:p>
          </p:txBody>
        </p:sp>
        <p:sp>
          <p:nvSpPr>
            <p:cNvPr id="24" name="Скругленный прямоугольник 23"/>
            <p:cNvSpPr/>
            <p:nvPr/>
          </p:nvSpPr>
          <p:spPr>
            <a:xfrm>
              <a:off x="5061150" y="1683775"/>
              <a:ext cx="2569780" cy="1015265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4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Стрелка влево 24"/>
            <p:cNvSpPr/>
            <p:nvPr/>
          </p:nvSpPr>
          <p:spPr>
            <a:xfrm>
              <a:off x="4546800" y="1605751"/>
              <a:ext cx="925086" cy="818135"/>
            </a:xfrm>
            <a:prstGeom prst="leftArrow">
              <a:avLst>
                <a:gd name="adj1" fmla="val 50000"/>
                <a:gd name="adj2" fmla="val 91539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Стрелка вниз 25"/>
            <p:cNvSpPr/>
            <p:nvPr/>
          </p:nvSpPr>
          <p:spPr>
            <a:xfrm>
              <a:off x="7201083" y="1881835"/>
              <a:ext cx="846977" cy="865493"/>
            </a:xfrm>
            <a:prstGeom prst="downArrow">
              <a:avLst>
                <a:gd name="adj1" fmla="val 50000"/>
                <a:gd name="adj2" fmla="val 82141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9742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998234" y="525782"/>
            <a:ext cx="10231822" cy="5645809"/>
            <a:chOff x="1070805" y="380639"/>
            <a:chExt cx="10231822" cy="5645809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1985205" y="2772544"/>
              <a:ext cx="6700346" cy="1162707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розірвання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шлюбу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подружжя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дітей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будь-кого 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подружжя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один 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нього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засуджений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позбавлення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волі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1070805" y="1735958"/>
              <a:ext cx="6700346" cy="788276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надання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права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шлюб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3041494" y="4183561"/>
              <a:ext cx="6700346" cy="852896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встановлення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режиму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окремого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подружжя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4301485" y="5238172"/>
              <a:ext cx="6700346" cy="788276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законом</a:t>
              </a:r>
            </a:p>
          </p:txBody>
        </p:sp>
        <p:cxnSp>
          <p:nvCxnSpPr>
            <p:cNvPr id="12" name="Прямая со стрелкой 11"/>
            <p:cNvCxnSpPr/>
            <p:nvPr/>
          </p:nvCxnSpPr>
          <p:spPr>
            <a:xfrm>
              <a:off x="10608942" y="944028"/>
              <a:ext cx="0" cy="4294144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 flipH="1">
              <a:off x="9741840" y="4634254"/>
              <a:ext cx="867102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>
              <a:endCxn id="4" idx="3"/>
            </p:cNvCxnSpPr>
            <p:nvPr/>
          </p:nvCxnSpPr>
          <p:spPr>
            <a:xfrm flipH="1">
              <a:off x="8685551" y="3353897"/>
              <a:ext cx="1923391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7" name="Выгнутая влево стрелка 16"/>
            <p:cNvSpPr/>
            <p:nvPr/>
          </p:nvSpPr>
          <p:spPr>
            <a:xfrm rot="3626153">
              <a:off x="5001583" y="322692"/>
              <a:ext cx="1258892" cy="1374785"/>
            </a:xfrm>
            <a:prstGeom prst="curvedRightArrow">
              <a:avLst>
                <a:gd name="adj1" fmla="val 25000"/>
                <a:gd name="adj2" fmla="val 50000"/>
                <a:gd name="adj3" fmla="val 51227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6068475" y="409687"/>
              <a:ext cx="5234152" cy="1029348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 порядку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окремого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розглядаються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про: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34196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54662" y="417941"/>
            <a:ext cx="10908470" cy="5828586"/>
            <a:chOff x="553062" y="548570"/>
            <a:chExt cx="10908470" cy="5828586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1024759" y="548570"/>
              <a:ext cx="4809984" cy="1526974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появу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особи, яку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безвісно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відсутньою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оголошено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померлою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7535918" y="1171308"/>
              <a:ext cx="3925614" cy="1269124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особою, яку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безвісно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відсутньою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оголошено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померлою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7535918" y="2575333"/>
              <a:ext cx="3925614" cy="898635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заінтересованою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особою</a:t>
              </a:r>
            </a:p>
          </p:txBody>
        </p:sp>
        <p:sp>
          <p:nvSpPr>
            <p:cNvPr id="11" name="Овал 10"/>
            <p:cNvSpPr/>
            <p:nvPr/>
          </p:nvSpPr>
          <p:spPr>
            <a:xfrm>
              <a:off x="8418787" y="5077936"/>
              <a:ext cx="2806262" cy="1103589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Выгнутая вправо стрелка 12"/>
            <p:cNvSpPr/>
            <p:nvPr/>
          </p:nvSpPr>
          <p:spPr>
            <a:xfrm rot="6680079">
              <a:off x="670214" y="4423502"/>
              <a:ext cx="1323945" cy="1558250"/>
            </a:xfrm>
            <a:prstGeom prst="curvedLeftArrow">
              <a:avLst>
                <a:gd name="adj1" fmla="val 25000"/>
                <a:gd name="adj2" fmla="val 50000"/>
                <a:gd name="adj3" fmla="val 66802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1876097" y="4264572"/>
              <a:ext cx="6730874" cy="1655384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надсилає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копію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скасування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безвісно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відсутньою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оголошення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померлою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відповідному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реєстрації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актів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стану </a:t>
              </a: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788276" y="3397469"/>
              <a:ext cx="3373821" cy="99323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анулювання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актового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запису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смерть</a:t>
              </a:r>
            </a:p>
          </p:txBody>
        </p:sp>
        <p:sp>
          <p:nvSpPr>
            <p:cNvPr id="17" name="Стрелка влево 16"/>
            <p:cNvSpPr/>
            <p:nvPr/>
          </p:nvSpPr>
          <p:spPr>
            <a:xfrm>
              <a:off x="8213835" y="5462756"/>
              <a:ext cx="1040524" cy="914400"/>
            </a:xfrm>
            <a:prstGeom prst="leftArrow">
              <a:avLst>
                <a:gd name="adj1" fmla="val 50000"/>
                <a:gd name="adj2" fmla="val 85386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9" name="Прямая соединительная линия 18"/>
            <p:cNvCxnSpPr/>
            <p:nvPr/>
          </p:nvCxnSpPr>
          <p:spPr>
            <a:xfrm flipH="1">
              <a:off x="7157545" y="1784727"/>
              <a:ext cx="1" cy="1278442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22" name="Прямая со стрелкой 21"/>
            <p:cNvCxnSpPr/>
            <p:nvPr/>
          </p:nvCxnSpPr>
          <p:spPr>
            <a:xfrm>
              <a:off x="7157545" y="1784727"/>
              <a:ext cx="37837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23" name="Прямая со стрелкой 22"/>
            <p:cNvCxnSpPr/>
            <p:nvPr/>
          </p:nvCxnSpPr>
          <p:spPr>
            <a:xfrm>
              <a:off x="7157544" y="3063169"/>
              <a:ext cx="37837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>
              <a:off x="6359256" y="2423948"/>
              <a:ext cx="782522" cy="2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8" name="Овал 17"/>
            <p:cNvSpPr/>
            <p:nvPr/>
          </p:nvSpPr>
          <p:spPr>
            <a:xfrm>
              <a:off x="3647089" y="1832742"/>
              <a:ext cx="3200400" cy="1182413"/>
            </a:xfrm>
            <a:prstGeom prst="ellipse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подана: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Стрелка вправо 19"/>
            <p:cNvSpPr/>
            <p:nvPr/>
          </p:nvSpPr>
          <p:spPr>
            <a:xfrm>
              <a:off x="3268717" y="1820102"/>
              <a:ext cx="972456" cy="843458"/>
            </a:xfrm>
            <a:prstGeom prst="rightArrow">
              <a:avLst>
                <a:gd name="adj1" fmla="val 50000"/>
                <a:gd name="adj2" fmla="val 89252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5668061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50207" y="532253"/>
            <a:ext cx="10131425" cy="1487214"/>
          </a:xfrm>
        </p:spPr>
        <p:txBody>
          <a:bodyPr>
            <a:noAutofit/>
          </a:bodyPr>
          <a:lstStyle/>
          <a:p>
            <a:pPr algn="ctr"/>
            <a:r>
              <a:rPr lang="ru-RU" sz="423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</a:t>
            </a:r>
            <a:r>
              <a:rPr lang="ru-RU" sz="423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судом справ про </a:t>
            </a:r>
            <a:r>
              <a:rPr lang="ru-RU" sz="423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усиновлення</a:t>
            </a:r>
            <a:endParaRPr lang="ru-RU" sz="423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Группа 3"/>
          <p:cNvGrpSpPr/>
          <p:nvPr/>
        </p:nvGrpSpPr>
        <p:grpSpPr>
          <a:xfrm>
            <a:off x="1349483" y="2435773"/>
            <a:ext cx="9532872" cy="3301565"/>
            <a:chOff x="1050207" y="2435773"/>
            <a:chExt cx="9532872" cy="3301565"/>
          </a:xfrm>
        </p:grpSpPr>
        <p:sp>
          <p:nvSpPr>
            <p:cNvPr id="3" name="Скругленный прямоугольник 2"/>
            <p:cNvSpPr/>
            <p:nvPr/>
          </p:nvSpPr>
          <p:spPr>
            <a:xfrm>
              <a:off x="1050207" y="2612570"/>
              <a:ext cx="4225158" cy="796227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дитини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1982235" y="3268558"/>
              <a:ext cx="5129048" cy="1156706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повнолітньої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батька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позбавлена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їхнього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піклування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3468414" y="4891255"/>
              <a:ext cx="6371350" cy="846083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суду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трелка вниз 6"/>
            <p:cNvSpPr/>
            <p:nvPr/>
          </p:nvSpPr>
          <p:spPr>
            <a:xfrm>
              <a:off x="8982123" y="3293557"/>
              <a:ext cx="693683" cy="1797269"/>
            </a:xfrm>
            <a:prstGeom prst="downArrow">
              <a:avLst>
                <a:gd name="adj1" fmla="val 50000"/>
                <a:gd name="adj2" fmla="val 136364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Прямая со стрелкой 8"/>
            <p:cNvCxnSpPr/>
            <p:nvPr/>
          </p:nvCxnSpPr>
          <p:spPr>
            <a:xfrm flipH="1">
              <a:off x="5275365" y="2952913"/>
              <a:ext cx="230466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0" name="Выгнутая вправо стрелка 9"/>
            <p:cNvSpPr/>
            <p:nvPr/>
          </p:nvSpPr>
          <p:spPr>
            <a:xfrm rot="1910156">
              <a:off x="7164586" y="3048050"/>
              <a:ext cx="1147982" cy="1465772"/>
            </a:xfrm>
            <a:prstGeom prst="curvedLeftArrow">
              <a:avLst>
                <a:gd name="adj1" fmla="val 25000"/>
                <a:gd name="adj2" fmla="val 50000"/>
                <a:gd name="adj3" fmla="val 73406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Овал 10"/>
            <p:cNvSpPr/>
            <p:nvPr/>
          </p:nvSpPr>
          <p:spPr>
            <a:xfrm>
              <a:off x="7020072" y="2435773"/>
              <a:ext cx="3563007" cy="1056045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 про усиновлення 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6134010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706818" y="475196"/>
            <a:ext cx="10959665" cy="5821459"/>
            <a:chOff x="706818" y="562281"/>
            <a:chExt cx="10959665" cy="5821459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4966138" y="1718441"/>
              <a:ext cx="6700345" cy="906521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до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4038599" y="2560587"/>
              <a:ext cx="6700345" cy="901264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3111060" y="3367262"/>
              <a:ext cx="6700345" cy="1044467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прізвище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по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батькові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вік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усиновлюваної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дитини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2062653" y="4288221"/>
              <a:ext cx="6700345" cy="90652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відомості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стан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здоров’я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дитини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014246" y="5094923"/>
              <a:ext cx="6700345" cy="1288817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містити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прізвища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імені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по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батькові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народження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дитини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запис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матір’ю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батьком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дитини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>
              <a:off x="1434662" y="986971"/>
              <a:ext cx="1" cy="410795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>
              <a:endCxn id="7" idx="1"/>
            </p:cNvCxnSpPr>
            <p:nvPr/>
          </p:nvCxnSpPr>
          <p:spPr>
            <a:xfrm>
              <a:off x="1434662" y="4741481"/>
              <a:ext cx="62799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>
              <a:endCxn id="6" idx="1"/>
            </p:cNvCxnSpPr>
            <p:nvPr/>
          </p:nvCxnSpPr>
          <p:spPr>
            <a:xfrm>
              <a:off x="1434663" y="3889495"/>
              <a:ext cx="1676397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1434662" y="2940944"/>
              <a:ext cx="260393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8" name="Выгнутая вправо стрелка 17"/>
            <p:cNvSpPr/>
            <p:nvPr/>
          </p:nvSpPr>
          <p:spPr>
            <a:xfrm rot="17119533">
              <a:off x="5265471" y="359307"/>
              <a:ext cx="1054765" cy="1464222"/>
            </a:xfrm>
            <a:prstGeom prst="curvedLeftArrow">
              <a:avLst>
                <a:gd name="adj1" fmla="val 25000"/>
                <a:gd name="adj2" fmla="val 50000"/>
                <a:gd name="adj3" fmla="val 64338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706818" y="562281"/>
              <a:ext cx="4808483" cy="945931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усиновлення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дитини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повинна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містити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05973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090823" y="390384"/>
            <a:ext cx="10247587" cy="5730767"/>
            <a:chOff x="1308538" y="346841"/>
            <a:chExt cx="10247587" cy="5730767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1308538" y="1615966"/>
              <a:ext cx="8497612" cy="1158765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свідоцтва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шлюб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письмова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згода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другого 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подружжя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засвідчена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нотаріально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- при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усиновленні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дитини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одним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подружжя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1308538" y="2829911"/>
              <a:ext cx="8497614" cy="701566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медичний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висновок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стан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здоров’я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1308538" y="3586657"/>
              <a:ext cx="8497614" cy="811923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довідка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роботи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заробітної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плати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декларації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доходи</a:t>
              </a: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1308538" y="4453760"/>
              <a:ext cx="8497614" cy="874986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підтверджує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власності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користування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жилим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приміщенням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1308538" y="5383926"/>
              <a:ext cx="8497614" cy="693682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законом</a:t>
              </a:r>
            </a:p>
          </p:txBody>
        </p:sp>
        <p:cxnSp>
          <p:nvCxnSpPr>
            <p:cNvPr id="11" name="Прямая соединительная линия 10"/>
            <p:cNvCxnSpPr/>
            <p:nvPr/>
          </p:nvCxnSpPr>
          <p:spPr>
            <a:xfrm>
              <a:off x="10878207" y="898634"/>
              <a:ext cx="0" cy="4871545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 flipH="1">
              <a:off x="9806151" y="5770179"/>
              <a:ext cx="107205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 flipH="1">
              <a:off x="9806151" y="4050425"/>
              <a:ext cx="107205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 flipH="1">
              <a:off x="9806151" y="4942492"/>
              <a:ext cx="107205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 flipH="1">
              <a:off x="9811405" y="3180694"/>
              <a:ext cx="107205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20" name="Прямая со стрелкой 19"/>
            <p:cNvCxnSpPr/>
            <p:nvPr/>
          </p:nvCxnSpPr>
          <p:spPr>
            <a:xfrm flipH="1">
              <a:off x="9806151" y="2195348"/>
              <a:ext cx="1072056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4" name="Прямоугольник 13"/>
            <p:cNvSpPr/>
            <p:nvPr/>
          </p:nvSpPr>
          <p:spPr>
            <a:xfrm>
              <a:off x="5297715" y="346841"/>
              <a:ext cx="6258410" cy="1072055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заяви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усиновлення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дитини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наявності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додані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4084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943430" y="338111"/>
            <a:ext cx="10112577" cy="6207840"/>
            <a:chOff x="798287" y="265540"/>
            <a:chExt cx="10112577" cy="6207840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2854684" y="2247892"/>
              <a:ext cx="8056180" cy="767253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дозвіл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уповноваженого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органу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влади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854684" y="3066064"/>
              <a:ext cx="8056180" cy="877612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висновок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компетентного органу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умови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життя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можливість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усиновлювачами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2854684" y="3994595"/>
              <a:ext cx="8056180" cy="953136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дозвіл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компетентного органу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в’їзд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усиновленої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дитини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постійне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території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цієї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2854684" y="4998650"/>
              <a:ext cx="8056180" cy="147473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зобов’язання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усиновлювача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оформлене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нотаріальному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порядку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представникам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дипломатичної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установи України за кордоном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інформації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усиновлену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дитину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можливості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спілкування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дитиною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4" name="Прямая соединительная линия 13"/>
            <p:cNvCxnSpPr/>
            <p:nvPr/>
          </p:nvCxnSpPr>
          <p:spPr>
            <a:xfrm>
              <a:off x="1615777" y="1076830"/>
              <a:ext cx="1316" cy="4647350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1615777" y="2631518"/>
              <a:ext cx="1221827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>
              <a:off x="1615777" y="3504869"/>
              <a:ext cx="1221827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>
              <a:off x="1632857" y="4485274"/>
              <a:ext cx="1221827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>
              <a:off x="1604517" y="5724180"/>
              <a:ext cx="1221827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5" name="Прямоугольник 14"/>
            <p:cNvSpPr/>
            <p:nvPr/>
          </p:nvSpPr>
          <p:spPr>
            <a:xfrm>
              <a:off x="5858018" y="265540"/>
              <a:ext cx="5052846" cy="1223135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особами без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громадянства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постійно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проживають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межами України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іноземцями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798287" y="429949"/>
              <a:ext cx="5241030" cy="1293762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заяви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усиновлення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дитини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крім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документів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передбачених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ч.2 ст.311 ЦПК України,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додаються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Стрелка вправо 20"/>
            <p:cNvSpPr/>
            <p:nvPr/>
          </p:nvSpPr>
          <p:spPr>
            <a:xfrm>
              <a:off x="5659197" y="1056019"/>
              <a:ext cx="1223577" cy="1018835"/>
            </a:xfrm>
            <a:prstGeom prst="rightArrow">
              <a:avLst>
                <a:gd name="adj1" fmla="val 50000"/>
                <a:gd name="adj2" fmla="val 94308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20925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546572" y="127871"/>
            <a:ext cx="11209332" cy="6536623"/>
            <a:chOff x="633658" y="113357"/>
            <a:chExt cx="11209332" cy="6536623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6656085" y="572681"/>
              <a:ext cx="4950372" cy="962681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згода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законного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дитини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6656085" y="1631107"/>
              <a:ext cx="4950372" cy="1041725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згода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компетентного органу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громадянином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є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дитина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Выгнутая влево стрелка 6"/>
            <p:cNvSpPr/>
            <p:nvPr/>
          </p:nvSpPr>
          <p:spPr>
            <a:xfrm rot="18398778">
              <a:off x="5556837" y="1404596"/>
              <a:ext cx="1347160" cy="2071593"/>
            </a:xfrm>
            <a:prstGeom prst="curvedRightArrow">
              <a:avLst>
                <a:gd name="adj1" fmla="val 25000"/>
                <a:gd name="adj2" fmla="val 50000"/>
                <a:gd name="adj3" fmla="val 65349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633658" y="456218"/>
              <a:ext cx="5596759" cy="1939159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заяви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громадян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України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усиновлення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дитини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є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громадянином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держави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uk-UA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крім документів, передбачених ч.2 ст.311 ЦПК України, </a:t>
              </a:r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додаються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трелка вправо 9"/>
            <p:cNvSpPr/>
            <p:nvPr/>
          </p:nvSpPr>
          <p:spPr>
            <a:xfrm>
              <a:off x="5852045" y="113357"/>
              <a:ext cx="1111470" cy="930692"/>
            </a:xfrm>
            <a:prstGeom prst="rightArrow">
              <a:avLst>
                <a:gd name="adj1" fmla="val 50000"/>
                <a:gd name="adj2" fmla="val 93526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Прямая со стрелкой 17"/>
            <p:cNvCxnSpPr/>
            <p:nvPr/>
          </p:nvCxnSpPr>
          <p:spPr>
            <a:xfrm>
              <a:off x="8529144" y="3951307"/>
              <a:ext cx="0" cy="1113555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9" name="Выгнутая влево стрелка 18"/>
            <p:cNvSpPr/>
            <p:nvPr/>
          </p:nvSpPr>
          <p:spPr>
            <a:xfrm rot="19796147">
              <a:off x="6303159" y="5562948"/>
              <a:ext cx="1122390" cy="1087032"/>
            </a:xfrm>
            <a:prstGeom prst="curvedRightArrow">
              <a:avLst>
                <a:gd name="adj1" fmla="val 25000"/>
                <a:gd name="adj2" fmla="val 50000"/>
                <a:gd name="adj3" fmla="val 67904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2951190" y="5064862"/>
              <a:ext cx="5801709" cy="775232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повинні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перекладені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українською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мовою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Овал 20"/>
            <p:cNvSpPr/>
            <p:nvPr/>
          </p:nvSpPr>
          <p:spPr>
            <a:xfrm>
              <a:off x="7480791" y="5484844"/>
              <a:ext cx="4362199" cy="1084097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переклад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засвідчений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нотаріально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769257" y="3426929"/>
              <a:ext cx="6853078" cy="1484859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законодавством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порядку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легалізовані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міжнародними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договорами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згода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обов’язковість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Верховною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Радою України</a:t>
              </a:r>
            </a:p>
          </p:txBody>
        </p:sp>
        <p:sp>
          <p:nvSpPr>
            <p:cNvPr id="22" name="Скругленный прямоугольник 21"/>
            <p:cNvSpPr/>
            <p:nvPr/>
          </p:nvSpPr>
          <p:spPr>
            <a:xfrm>
              <a:off x="7422232" y="3142492"/>
              <a:ext cx="4073868" cy="1218375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усиновлювачів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є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громадянами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держав</a:t>
              </a:r>
            </a:p>
          </p:txBody>
        </p:sp>
        <p:sp>
          <p:nvSpPr>
            <p:cNvPr id="23" name="Стрелка влево 22"/>
            <p:cNvSpPr/>
            <p:nvPr/>
          </p:nvSpPr>
          <p:spPr>
            <a:xfrm>
              <a:off x="6988398" y="4021589"/>
              <a:ext cx="1137687" cy="859152"/>
            </a:xfrm>
            <a:prstGeom prst="leftArrow">
              <a:avLst>
                <a:gd name="adj1" fmla="val 50000"/>
                <a:gd name="adj2" fmla="val 105829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26574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/>
        </p:nvGrpSpPr>
        <p:grpSpPr>
          <a:xfrm>
            <a:off x="646387" y="344772"/>
            <a:ext cx="10720551" cy="5934407"/>
            <a:chOff x="646387" y="214143"/>
            <a:chExt cx="10720551" cy="5934407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5675587" y="595149"/>
              <a:ext cx="5691351" cy="105891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відомості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зазначаються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заяві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усиновлення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дитини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2703787" y="1974629"/>
              <a:ext cx="5565228" cy="970887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відсутність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матері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батька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позбавлення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піклування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1290145" y="4335516"/>
              <a:ext cx="5817476" cy="1024759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</a:t>
              </a:r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окументи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які </a:t>
              </a:r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додаються до зави про </a:t>
              </a:r>
            </a:p>
            <a:p>
              <a:pPr algn="ctr"/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усиновлення дитини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2956034" y="5197365"/>
              <a:ext cx="5817476" cy="951185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згода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усиновлення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Выгнутая вправо стрелка 9"/>
            <p:cNvSpPr/>
            <p:nvPr/>
          </p:nvSpPr>
          <p:spPr>
            <a:xfrm>
              <a:off x="8773510" y="3863864"/>
              <a:ext cx="1488090" cy="1968062"/>
            </a:xfrm>
            <a:prstGeom prst="curvedLeftArrow">
              <a:avLst>
                <a:gd name="adj1" fmla="val 25000"/>
                <a:gd name="adj2" fmla="val 50000"/>
                <a:gd name="adj3" fmla="val 67129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Выгнутая влево стрелка 10"/>
            <p:cNvSpPr/>
            <p:nvPr/>
          </p:nvSpPr>
          <p:spPr>
            <a:xfrm rot="20580667">
              <a:off x="1495760" y="1556534"/>
              <a:ext cx="1281387" cy="1415844"/>
            </a:xfrm>
            <a:prstGeom prst="curvedRightArrow">
              <a:avLst>
                <a:gd name="adj1" fmla="val 25000"/>
                <a:gd name="adj2" fmla="val 50000"/>
                <a:gd name="adj3" fmla="val 72470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646387" y="595149"/>
              <a:ext cx="4382814" cy="119631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усиновлення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повнолітньої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особи повинна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містити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7189075" y="3128686"/>
              <a:ext cx="4177863" cy="1206829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заяви про усиновлення повнолітньої особи додаються: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трелка вниз 14"/>
            <p:cNvSpPr/>
            <p:nvPr/>
          </p:nvSpPr>
          <p:spPr>
            <a:xfrm>
              <a:off x="6705600" y="3901960"/>
              <a:ext cx="804041" cy="974834"/>
            </a:xfrm>
            <a:prstGeom prst="downArrow">
              <a:avLst>
                <a:gd name="adj1" fmla="val 50000"/>
                <a:gd name="adj2" fmla="val 100047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трелка вниз 15"/>
            <p:cNvSpPr/>
            <p:nvPr/>
          </p:nvSpPr>
          <p:spPr>
            <a:xfrm rot="16200000">
              <a:off x="4975335" y="128747"/>
              <a:ext cx="804041" cy="974834"/>
            </a:xfrm>
            <a:prstGeom prst="downArrow">
              <a:avLst>
                <a:gd name="adj1" fmla="val 50000"/>
                <a:gd name="adj2" fmla="val 94631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44802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088572" y="469595"/>
            <a:ext cx="10342179" cy="5793834"/>
            <a:chOff x="914400" y="455081"/>
            <a:chExt cx="10342179" cy="5793834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6479627" y="455081"/>
              <a:ext cx="4572000" cy="1087821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підготовки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усиновлення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дитини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3563007" y="3253478"/>
              <a:ext cx="5486400" cy="1008972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заінтересованих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органу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опіки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піклування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3563007" y="4349153"/>
              <a:ext cx="5486400" cy="922286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уповноваженого органу виконавчої влади</a:t>
              </a: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6274676" y="5121691"/>
              <a:ext cx="4981903" cy="1127224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відкрито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іноземних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громадян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1962806" y="2394237"/>
              <a:ext cx="0" cy="2416059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>
              <a:endCxn id="6" idx="1"/>
            </p:cNvCxnSpPr>
            <p:nvPr/>
          </p:nvCxnSpPr>
          <p:spPr>
            <a:xfrm>
              <a:off x="1974630" y="3757964"/>
              <a:ext cx="158837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1962806" y="4810296"/>
              <a:ext cx="1588377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7" name="Стрелка вниз 16"/>
            <p:cNvSpPr/>
            <p:nvPr/>
          </p:nvSpPr>
          <p:spPr>
            <a:xfrm>
              <a:off x="5912069" y="5034984"/>
              <a:ext cx="725214" cy="906505"/>
            </a:xfrm>
            <a:prstGeom prst="downArrow">
              <a:avLst>
                <a:gd name="adj1" fmla="val 50000"/>
                <a:gd name="adj2" fmla="val 93478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Выгнутая влево стрелка 18"/>
            <p:cNvSpPr/>
            <p:nvPr/>
          </p:nvSpPr>
          <p:spPr>
            <a:xfrm rot="4895306">
              <a:off x="3437999" y="677798"/>
              <a:ext cx="1211247" cy="1553194"/>
            </a:xfrm>
            <a:prstGeom prst="curvedRightArrow">
              <a:avLst>
                <a:gd name="adj1" fmla="val 25000"/>
                <a:gd name="adj2" fmla="val 50000"/>
                <a:gd name="adj3" fmla="val 75616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914400" y="2118365"/>
              <a:ext cx="4256688" cy="85133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участь у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ній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Овал 21"/>
            <p:cNvSpPr/>
            <p:nvPr/>
          </p:nvSpPr>
          <p:spPr>
            <a:xfrm>
              <a:off x="4272456" y="1259120"/>
              <a:ext cx="2680138" cy="1135117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Стрелка вправо 22"/>
            <p:cNvSpPr/>
            <p:nvPr/>
          </p:nvSpPr>
          <p:spPr>
            <a:xfrm>
              <a:off x="5990896" y="1050246"/>
              <a:ext cx="977462" cy="819798"/>
            </a:xfrm>
            <a:prstGeom prst="rightArrow">
              <a:avLst>
                <a:gd name="adj1" fmla="val 50000"/>
                <a:gd name="adj2" fmla="val 90080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1329362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859221" y="207573"/>
            <a:ext cx="10602310" cy="6217598"/>
            <a:chOff x="859221" y="193059"/>
            <a:chExt cx="10602310" cy="6217598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4682359" y="281804"/>
              <a:ext cx="6258910" cy="1296718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повинен подати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висновок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доцільність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усиновлення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відповідність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інтересам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дитини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859221" y="2621672"/>
              <a:ext cx="8623738" cy="890749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акт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обстеження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умов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життя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складений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292772" y="3564975"/>
              <a:ext cx="8623738" cy="754122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свідоцтво про народження дитини</a:t>
              </a: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1828797" y="4379534"/>
              <a:ext cx="8623739" cy="846082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медичний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висновок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стан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здоров’я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дитини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розумовий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розвиток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2349060" y="5278170"/>
              <a:ext cx="8623739" cy="1132487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законом,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згода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батьків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опікуна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піклувальника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дитини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закладу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охорони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здоров’я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навчального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закладу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самої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дитини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усиновлення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2" name="Прямая со стрелкой 11"/>
            <p:cNvCxnSpPr/>
            <p:nvPr/>
          </p:nvCxnSpPr>
          <p:spPr>
            <a:xfrm>
              <a:off x="10720552" y="2088273"/>
              <a:ext cx="1" cy="319778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>
              <a:endCxn id="9" idx="3"/>
            </p:cNvCxnSpPr>
            <p:nvPr/>
          </p:nvCxnSpPr>
          <p:spPr>
            <a:xfrm flipH="1">
              <a:off x="10452536" y="4802575"/>
              <a:ext cx="28378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 flipH="1">
              <a:off x="9916510" y="3990709"/>
              <a:ext cx="804042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 flipH="1">
              <a:off x="9482959" y="3090970"/>
              <a:ext cx="1253358" cy="3284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27" name="Выгнутая вправо стрелка 26"/>
            <p:cNvSpPr/>
            <p:nvPr/>
          </p:nvSpPr>
          <p:spPr>
            <a:xfrm rot="13104342">
              <a:off x="3724724" y="193059"/>
              <a:ext cx="1092216" cy="1351376"/>
            </a:xfrm>
            <a:prstGeom prst="curvedLeftArrow">
              <a:avLst>
                <a:gd name="adj1" fmla="val 25000"/>
                <a:gd name="adj2" fmla="val 50000"/>
                <a:gd name="adj3" fmla="val 62990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Овал 27"/>
            <p:cNvSpPr/>
            <p:nvPr/>
          </p:nvSpPr>
          <p:spPr>
            <a:xfrm>
              <a:off x="1245476" y="1051693"/>
              <a:ext cx="3941379" cy="1174532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 </a:t>
              </a:r>
              <a:r>
                <a:rPr lang="ru-RU" sz="23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опіки</a:t>
              </a:r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3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піклування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6739757" y="1654721"/>
              <a:ext cx="4367049" cy="867104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висновку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повинні бути </a:t>
              </a:r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додані: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Стрелка вниз 19"/>
            <p:cNvSpPr/>
            <p:nvPr/>
          </p:nvSpPr>
          <p:spPr>
            <a:xfrm>
              <a:off x="10689020" y="682841"/>
              <a:ext cx="772511" cy="1123953"/>
            </a:xfrm>
            <a:prstGeom prst="downArrow">
              <a:avLst>
                <a:gd name="adj1" fmla="val 50000"/>
                <a:gd name="adj2" fmla="val 117767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12903366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59652" y="801539"/>
            <a:ext cx="11020094" cy="5026573"/>
            <a:chOff x="804795" y="772510"/>
            <a:chExt cx="11020094" cy="5026573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5124544" y="772510"/>
              <a:ext cx="5644055" cy="81980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5124542" y="1715815"/>
              <a:ext cx="5644055" cy="885495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опіки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піклування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уповноваженого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органу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влади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5124540" y="4805854"/>
              <a:ext cx="5644055" cy="993229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викликом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заінтересованих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потрібне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допитати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4635813" y="1087821"/>
              <a:ext cx="1" cy="4288220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>
              <a:off x="4651578" y="1087821"/>
              <a:ext cx="472962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20" name="Прямая со стрелкой 19"/>
            <p:cNvCxnSpPr/>
            <p:nvPr/>
          </p:nvCxnSpPr>
          <p:spPr>
            <a:xfrm>
              <a:off x="4651578" y="2186152"/>
              <a:ext cx="472962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21" name="Прямая со стрелкой 20"/>
            <p:cNvCxnSpPr/>
            <p:nvPr/>
          </p:nvCxnSpPr>
          <p:spPr>
            <a:xfrm>
              <a:off x="4651578" y="3221421"/>
              <a:ext cx="472962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22" name="Прямая со стрелкой 21"/>
            <p:cNvCxnSpPr/>
            <p:nvPr/>
          </p:nvCxnSpPr>
          <p:spPr>
            <a:xfrm>
              <a:off x="4635813" y="5376041"/>
              <a:ext cx="472962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>
              <a:off x="3926364" y="3221421"/>
              <a:ext cx="725214" cy="0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26" name="Выгнутая влево стрелка 25"/>
            <p:cNvSpPr/>
            <p:nvPr/>
          </p:nvSpPr>
          <p:spPr>
            <a:xfrm rot="19974737">
              <a:off x="5671993" y="3308651"/>
              <a:ext cx="1166651" cy="1342276"/>
            </a:xfrm>
            <a:prstGeom prst="curvedRightArrow">
              <a:avLst>
                <a:gd name="adj1" fmla="val 25000"/>
                <a:gd name="adj2" fmla="val 50000"/>
                <a:gd name="adj3" fmla="val 66993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5124541" y="2724807"/>
              <a:ext cx="5644055" cy="94855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дитини</a:t>
              </a: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6937578" y="3484180"/>
              <a:ext cx="4887311" cy="101525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вона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віком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станом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здоров’я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усвідомлює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факт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усиновлення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кругленный прямоугольник 17"/>
            <p:cNvSpPr/>
            <p:nvPr/>
          </p:nvSpPr>
          <p:spPr>
            <a:xfrm>
              <a:off x="804795" y="2458107"/>
              <a:ext cx="3413227" cy="1481958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справу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усиновлення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дитини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обов’язковою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участю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44887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68409" y="538531"/>
            <a:ext cx="10752083" cy="5462754"/>
            <a:chOff x="740980" y="567559"/>
            <a:chExt cx="10752083" cy="5462754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4556235" y="567559"/>
              <a:ext cx="6936827" cy="1308538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обмеження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дієздатності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недієздатною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дієздатності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4556235" y="2779987"/>
              <a:ext cx="6936828" cy="714703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усиновлення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4556235" y="3547242"/>
              <a:ext cx="6936828" cy="746236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психіатричної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допомоги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порядку</a:t>
              </a: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4556234" y="4346030"/>
              <a:ext cx="6936827" cy="777764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госпіталізацію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протитуберкульозного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закладу</a:t>
              </a: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964581" y="4910961"/>
              <a:ext cx="3924173" cy="1119352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проводиться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одного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двох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присяжних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трелка вниз 12"/>
            <p:cNvSpPr/>
            <p:nvPr/>
          </p:nvSpPr>
          <p:spPr>
            <a:xfrm>
              <a:off x="1790330" y="2615763"/>
              <a:ext cx="701566" cy="2295198"/>
            </a:xfrm>
            <a:prstGeom prst="downArrow">
              <a:avLst>
                <a:gd name="adj1" fmla="val 50000"/>
                <a:gd name="adj2" fmla="val 158000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Выгнутая вправо стрелка 13"/>
            <p:cNvSpPr/>
            <p:nvPr/>
          </p:nvSpPr>
          <p:spPr>
            <a:xfrm rot="12812165">
              <a:off x="3331631" y="692583"/>
              <a:ext cx="1223501" cy="1342901"/>
            </a:xfrm>
            <a:prstGeom prst="curvedLeftArrow">
              <a:avLst>
                <a:gd name="adj1" fmla="val 25000"/>
                <a:gd name="adj2" fmla="val 50000"/>
                <a:gd name="adj3" fmla="val 65107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6" name="Прямая соединительная линия 15"/>
            <p:cNvCxnSpPr/>
            <p:nvPr/>
          </p:nvCxnSpPr>
          <p:spPr>
            <a:xfrm flipH="1">
              <a:off x="3279228" y="2328042"/>
              <a:ext cx="2884" cy="2354317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8" name="Прямая со стрелкой 17"/>
            <p:cNvCxnSpPr>
              <a:endCxn id="7" idx="1"/>
            </p:cNvCxnSpPr>
            <p:nvPr/>
          </p:nvCxnSpPr>
          <p:spPr>
            <a:xfrm>
              <a:off x="3274230" y="3137339"/>
              <a:ext cx="128200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20" name="Прямая со стрелкой 19"/>
            <p:cNvCxnSpPr/>
            <p:nvPr/>
          </p:nvCxnSpPr>
          <p:spPr>
            <a:xfrm>
              <a:off x="3274229" y="3951890"/>
              <a:ext cx="128200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21" name="Прямая со стрелкой 20"/>
            <p:cNvCxnSpPr/>
            <p:nvPr/>
          </p:nvCxnSpPr>
          <p:spPr>
            <a:xfrm>
              <a:off x="3274229" y="4682359"/>
              <a:ext cx="128200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7" name="Овал 16"/>
            <p:cNvSpPr/>
            <p:nvPr/>
          </p:nvSpPr>
          <p:spPr>
            <a:xfrm>
              <a:off x="740980" y="1725012"/>
              <a:ext cx="4147774" cy="1103586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 справи про: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4556235" y="1928649"/>
              <a:ext cx="6936828" cy="798786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безвісно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відсутньою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оголошення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померлою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Стрелка вправо 23"/>
            <p:cNvSpPr/>
            <p:nvPr/>
          </p:nvSpPr>
          <p:spPr>
            <a:xfrm>
              <a:off x="3985618" y="2215050"/>
              <a:ext cx="925343" cy="783022"/>
            </a:xfrm>
            <a:prstGeom prst="rightArrow">
              <a:avLst>
                <a:gd name="adj1" fmla="val 50000"/>
                <a:gd name="adj2" fmla="val 90285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09322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442685" y="254752"/>
            <a:ext cx="11277833" cy="6199367"/>
            <a:chOff x="457200" y="283781"/>
            <a:chExt cx="11277833" cy="6199367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788276" y="283781"/>
              <a:ext cx="5218386" cy="835573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заявників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788276" y="1191612"/>
              <a:ext cx="5218386" cy="835573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усиновлюваної особи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788276" y="2099443"/>
              <a:ext cx="5218386" cy="835573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викликом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заінтересованих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потрібне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допитати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037082" y="4973597"/>
              <a:ext cx="6697951" cy="1509551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перевіряє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законність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усиновлення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в тому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числі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наявність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згоди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усиновлюваної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дитини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згода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є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наявність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згоди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усиновлюваної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повнолітньої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</a:t>
              </a:r>
            </a:p>
          </p:txBody>
        </p:sp>
        <p:cxnSp>
          <p:nvCxnSpPr>
            <p:cNvPr id="15" name="Прямая соединительная линия 14"/>
            <p:cNvCxnSpPr/>
            <p:nvPr/>
          </p:nvCxnSpPr>
          <p:spPr>
            <a:xfrm>
              <a:off x="6660931" y="525516"/>
              <a:ext cx="0" cy="2141488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>
              <a:endCxn id="5" idx="3"/>
            </p:cNvCxnSpPr>
            <p:nvPr/>
          </p:nvCxnSpPr>
          <p:spPr>
            <a:xfrm flipH="1">
              <a:off x="6006662" y="1609398"/>
              <a:ext cx="2104697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 flipH="1">
              <a:off x="6006662" y="525516"/>
              <a:ext cx="654269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20" name="Прямая со стрелкой 19"/>
            <p:cNvCxnSpPr/>
            <p:nvPr/>
          </p:nvCxnSpPr>
          <p:spPr>
            <a:xfrm flipH="1">
              <a:off x="6006662" y="2667004"/>
              <a:ext cx="654269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26" name="Выгнутая вправо стрелка 25"/>
            <p:cNvSpPr/>
            <p:nvPr/>
          </p:nvSpPr>
          <p:spPr>
            <a:xfrm rot="18599620">
              <a:off x="9905965" y="3126071"/>
              <a:ext cx="1421860" cy="1993769"/>
            </a:xfrm>
            <a:prstGeom prst="curvedLeftArrow">
              <a:avLst>
                <a:gd name="adj1" fmla="val 25000"/>
                <a:gd name="adj2" fmla="val 50000"/>
                <a:gd name="adj3" fmla="val 59780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Овал 28"/>
            <p:cNvSpPr/>
            <p:nvPr/>
          </p:nvSpPr>
          <p:spPr>
            <a:xfrm>
              <a:off x="8150774" y="3245741"/>
              <a:ext cx="2490952" cy="1024758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3173004" y="3561701"/>
              <a:ext cx="5283650" cy="969146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справу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закритому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судовому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Скругленный прямоугольник 30"/>
            <p:cNvSpPr/>
            <p:nvPr/>
          </p:nvSpPr>
          <p:spPr>
            <a:xfrm>
              <a:off x="457200" y="4392277"/>
              <a:ext cx="3846786" cy="1251778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забезпечення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таємниці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усиновлення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встановлених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 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Стрелка влево 31"/>
            <p:cNvSpPr/>
            <p:nvPr/>
          </p:nvSpPr>
          <p:spPr>
            <a:xfrm>
              <a:off x="7748752" y="3107689"/>
              <a:ext cx="1024759" cy="908023"/>
            </a:xfrm>
            <a:prstGeom prst="leftArrow">
              <a:avLst>
                <a:gd name="adj1" fmla="val 50000"/>
                <a:gd name="adj2" fmla="val 94785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Стрелка вниз 32"/>
            <p:cNvSpPr/>
            <p:nvPr/>
          </p:nvSpPr>
          <p:spPr>
            <a:xfrm>
              <a:off x="3894082" y="4270499"/>
              <a:ext cx="819807" cy="1053668"/>
            </a:xfrm>
            <a:prstGeom prst="downArrow">
              <a:avLst>
                <a:gd name="adj1" fmla="val 50000"/>
                <a:gd name="adj2" fmla="val 100000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кругленный прямоугольник 17"/>
            <p:cNvSpPr/>
            <p:nvPr/>
          </p:nvSpPr>
          <p:spPr>
            <a:xfrm>
              <a:off x="7236373" y="950302"/>
              <a:ext cx="4319752" cy="1305626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справу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усиновлення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повнолітньої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з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обов’язковою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участю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6899773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329450" y="314629"/>
            <a:ext cx="11469413" cy="6098425"/>
            <a:chOff x="402022" y="300115"/>
            <a:chExt cx="11469413" cy="6098425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993227" y="1363717"/>
              <a:ext cx="3925614" cy="851338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ухвалює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7141780" y="425669"/>
              <a:ext cx="4035972" cy="1150883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результатами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усиновлення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8" name="Выгнутая влево стрелка 7"/>
            <p:cNvSpPr/>
            <p:nvPr/>
          </p:nvSpPr>
          <p:spPr>
            <a:xfrm rot="4504258">
              <a:off x="3525521" y="64855"/>
              <a:ext cx="1225856" cy="1696375"/>
            </a:xfrm>
            <a:prstGeom prst="curvedRightArrow">
              <a:avLst>
                <a:gd name="adj1" fmla="val 25000"/>
                <a:gd name="adj2" fmla="val 50000"/>
                <a:gd name="adj3" fmla="val 63772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1734208" y="2447223"/>
              <a:ext cx="5186855" cy="129277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резолютивній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частині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усиновлення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дитини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повнолітньої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заявниками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402022" y="3655997"/>
              <a:ext cx="3405352" cy="849741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задоволення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</a:t>
              </a:r>
            </a:p>
          </p:txBody>
        </p:sp>
        <p:cxnSp>
          <p:nvCxnSpPr>
            <p:cNvPr id="14" name="Прямая со стрелкой 13"/>
            <p:cNvCxnSpPr/>
            <p:nvPr/>
          </p:nvCxnSpPr>
          <p:spPr>
            <a:xfrm>
              <a:off x="7441324" y="1359776"/>
              <a:ext cx="0" cy="2612387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 flipH="1">
              <a:off x="6921064" y="3121903"/>
              <a:ext cx="520260" cy="1784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23" name="Стрелка вниз 22"/>
            <p:cNvSpPr/>
            <p:nvPr/>
          </p:nvSpPr>
          <p:spPr>
            <a:xfrm>
              <a:off x="1122984" y="3043118"/>
              <a:ext cx="890751" cy="931065"/>
            </a:xfrm>
            <a:prstGeom prst="downArrow">
              <a:avLst>
                <a:gd name="adj1" fmla="val 50000"/>
                <a:gd name="adj2" fmla="val 80703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Выгнутая вправо стрелка 23"/>
            <p:cNvSpPr/>
            <p:nvPr/>
          </p:nvSpPr>
          <p:spPr>
            <a:xfrm rot="1709553">
              <a:off x="6685954" y="5186873"/>
              <a:ext cx="1258493" cy="1211667"/>
            </a:xfrm>
            <a:prstGeom prst="curvedLeftArrow">
              <a:avLst>
                <a:gd name="adj1" fmla="val 25000"/>
                <a:gd name="adj2" fmla="val 50000"/>
                <a:gd name="adj3" fmla="val 60877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4445876" y="3972163"/>
              <a:ext cx="7425559" cy="1443226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імені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прізвища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по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батькові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народження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усиновленої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дитини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імені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прізвища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по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батькові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усиновленої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повнолітньої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запис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усиновлювачів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батьками</a:t>
              </a:r>
            </a:p>
          </p:txBody>
        </p:sp>
        <p:sp>
          <p:nvSpPr>
            <p:cNvPr id="26" name="Скругленный прямоугольник 25"/>
            <p:cNvSpPr/>
            <p:nvPr/>
          </p:nvSpPr>
          <p:spPr>
            <a:xfrm>
              <a:off x="2758966" y="5200557"/>
              <a:ext cx="3815255" cy="819807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5" name="Овал 14"/>
            <p:cNvSpPr/>
            <p:nvPr/>
          </p:nvSpPr>
          <p:spPr>
            <a:xfrm>
              <a:off x="4445876" y="930164"/>
              <a:ext cx="3436883" cy="989287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трелка вниз 16"/>
            <p:cNvSpPr/>
            <p:nvPr/>
          </p:nvSpPr>
          <p:spPr>
            <a:xfrm rot="16200000">
              <a:off x="6395421" y="439996"/>
              <a:ext cx="867103" cy="972454"/>
            </a:xfrm>
            <a:prstGeom prst="downArrow">
              <a:avLst>
                <a:gd name="adj1" fmla="val 50000"/>
                <a:gd name="adj2" fmla="val 82727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0956531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99438" y="164037"/>
            <a:ext cx="10720551" cy="5987576"/>
            <a:chOff x="583324" y="62437"/>
            <a:chExt cx="10720551" cy="5987576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2475186" y="1860331"/>
              <a:ext cx="5234152" cy="819808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відносяться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рахунок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  <p:sp>
          <p:nvSpPr>
            <p:cNvPr id="6" name="Выгнутая влево стрелка 5"/>
            <p:cNvSpPr/>
            <p:nvPr/>
          </p:nvSpPr>
          <p:spPr>
            <a:xfrm rot="20238471">
              <a:off x="1079937" y="1150884"/>
              <a:ext cx="1560787" cy="1529256"/>
            </a:xfrm>
            <a:prstGeom prst="curvedRightArrow">
              <a:avLst>
                <a:gd name="adj1" fmla="val 25000"/>
                <a:gd name="adj2" fmla="val 50000"/>
                <a:gd name="adj3" fmla="val 60714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Овал 7"/>
            <p:cNvSpPr/>
            <p:nvPr/>
          </p:nvSpPr>
          <p:spPr>
            <a:xfrm>
              <a:off x="583324" y="425668"/>
              <a:ext cx="3373820" cy="1198179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витрати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3767959" y="425668"/>
              <a:ext cx="3941379" cy="1119352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пов’язані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усиновлення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трелка вправо 9"/>
            <p:cNvSpPr/>
            <p:nvPr/>
          </p:nvSpPr>
          <p:spPr>
            <a:xfrm>
              <a:off x="3168701" y="62437"/>
              <a:ext cx="1040524" cy="874987"/>
            </a:xfrm>
            <a:prstGeom prst="rightArrow">
              <a:avLst>
                <a:gd name="adj1" fmla="val 50000"/>
                <a:gd name="adj2" fmla="val 94898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Выгнутая влево стрелка 14"/>
            <p:cNvSpPr/>
            <p:nvPr/>
          </p:nvSpPr>
          <p:spPr>
            <a:xfrm rot="19648536">
              <a:off x="3452649" y="4607472"/>
              <a:ext cx="1324303" cy="1442541"/>
            </a:xfrm>
            <a:prstGeom prst="curvedRightArrow">
              <a:avLst>
                <a:gd name="adj1" fmla="val 25000"/>
                <a:gd name="adj2" fmla="val 50000"/>
                <a:gd name="adj3" fmla="val 54730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кругленный прямоугольник 17"/>
            <p:cNvSpPr/>
            <p:nvPr/>
          </p:nvSpPr>
          <p:spPr>
            <a:xfrm>
              <a:off x="6668813" y="2995450"/>
              <a:ext cx="4635062" cy="1119352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скасовує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своє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поновлює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1537136" y="3816487"/>
              <a:ext cx="5533697" cy="1072056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батьки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дитини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відкликали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свою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згоду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усиновлення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Стрелка вниз 19"/>
            <p:cNvSpPr/>
            <p:nvPr/>
          </p:nvSpPr>
          <p:spPr>
            <a:xfrm>
              <a:off x="6659945" y="3733717"/>
              <a:ext cx="821776" cy="998644"/>
            </a:xfrm>
            <a:prstGeom prst="downArrow">
              <a:avLst>
                <a:gd name="adj1" fmla="val 50000"/>
                <a:gd name="adj2" fmla="val 97991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4895193" y="4776948"/>
              <a:ext cx="5628289" cy="104053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усиновлення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але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набрання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ним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948894555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783771" y="973708"/>
            <a:ext cx="10748581" cy="4676564"/>
            <a:chOff x="609599" y="930165"/>
            <a:chExt cx="10748581" cy="4676564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609599" y="930165"/>
              <a:ext cx="4435366" cy="1348578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3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скасовує</a:t>
              </a:r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3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своє</a:t>
              </a:r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3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3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залишає</a:t>
              </a:r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3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без </a:t>
              </a:r>
              <a:r>
                <a:rPr lang="ru-RU" sz="23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Скругленный прямоугольник 3"/>
            <p:cNvSpPr/>
            <p:nvPr/>
          </p:nvSpPr>
          <p:spPr>
            <a:xfrm>
              <a:off x="4815491" y="1800521"/>
              <a:ext cx="6542689" cy="1267371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відкликання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усиновлення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усиновлення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але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набрання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ним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Стрелка вправо 4"/>
            <p:cNvSpPr/>
            <p:nvPr/>
          </p:nvSpPr>
          <p:spPr>
            <a:xfrm>
              <a:off x="4426857" y="1800521"/>
              <a:ext cx="901013" cy="851338"/>
            </a:xfrm>
            <a:prstGeom prst="rightArrow">
              <a:avLst>
                <a:gd name="adj1" fmla="val 50000"/>
                <a:gd name="adj2" fmla="val 86449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1757855" y="4067504"/>
              <a:ext cx="5344512" cy="1087821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вважається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здійсненим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набрання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</a:t>
              </a:r>
            </a:p>
          </p:txBody>
        </p:sp>
        <p:sp>
          <p:nvSpPr>
            <p:cNvPr id="8" name="Выгнутая вправо стрелка 7"/>
            <p:cNvSpPr/>
            <p:nvPr/>
          </p:nvSpPr>
          <p:spPr>
            <a:xfrm rot="2245802">
              <a:off x="7119656" y="4162023"/>
              <a:ext cx="1163597" cy="1444706"/>
            </a:xfrm>
            <a:prstGeom prst="curvedLeftArrow">
              <a:avLst>
                <a:gd name="adj1" fmla="val 25000"/>
                <a:gd name="adj2" fmla="val 50000"/>
                <a:gd name="adj3" fmla="val 54819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Овал 8"/>
            <p:cNvSpPr/>
            <p:nvPr/>
          </p:nvSpPr>
          <p:spPr>
            <a:xfrm>
              <a:off x="6416565" y="3358056"/>
              <a:ext cx="3925614" cy="1198180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3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Усиновлення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8096871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460079" y="474339"/>
            <a:ext cx="11138338" cy="5609898"/>
            <a:chOff x="402021" y="459826"/>
            <a:chExt cx="11138338" cy="5609898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2766849" y="4301360"/>
              <a:ext cx="5659820" cy="964324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уповноваженого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органу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виконавчої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влади</a:t>
              </a: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6321971" y="5118538"/>
              <a:ext cx="3752194" cy="951186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справах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усиновлення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дітей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іноземцями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>
              <a:off x="8056179" y="2175640"/>
              <a:ext cx="0" cy="212572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 flipH="1" flipV="1">
              <a:off x="7480737" y="3686504"/>
              <a:ext cx="567559" cy="2627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7" name="Выгнутая вправо стрелка 16"/>
            <p:cNvSpPr/>
            <p:nvPr/>
          </p:nvSpPr>
          <p:spPr>
            <a:xfrm rot="7710998">
              <a:off x="1008126" y="3311685"/>
              <a:ext cx="1081674" cy="1305157"/>
            </a:xfrm>
            <a:prstGeom prst="curvedLeftArrow">
              <a:avLst>
                <a:gd name="adj1" fmla="val 25000"/>
                <a:gd name="adj2" fmla="val 50000"/>
                <a:gd name="adj3" fmla="val 57117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трелка вниз 17"/>
            <p:cNvSpPr/>
            <p:nvPr/>
          </p:nvSpPr>
          <p:spPr>
            <a:xfrm>
              <a:off x="5916009" y="4966138"/>
              <a:ext cx="811925" cy="911775"/>
            </a:xfrm>
            <a:prstGeom prst="downArrow">
              <a:avLst>
                <a:gd name="adj1" fmla="val 50000"/>
                <a:gd name="adj2" fmla="val 92101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1828800" y="3134710"/>
              <a:ext cx="5659820" cy="1008993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реєстрації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актів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стану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Овал 20"/>
            <p:cNvSpPr/>
            <p:nvPr/>
          </p:nvSpPr>
          <p:spPr>
            <a:xfrm>
              <a:off x="402021" y="2148426"/>
              <a:ext cx="3421118" cy="1166649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4757245" y="1638550"/>
              <a:ext cx="3941378" cy="1103586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Копія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суду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надсилається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до: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6727934" y="459826"/>
              <a:ext cx="4812425" cy="1261242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внесення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змін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актового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запису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народження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усиновленої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дитини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повнолітньої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</a:p>
          </p:txBody>
        </p:sp>
        <p:sp>
          <p:nvSpPr>
            <p:cNvPr id="15" name="Стрелка вправо 14"/>
            <p:cNvSpPr/>
            <p:nvPr/>
          </p:nvSpPr>
          <p:spPr>
            <a:xfrm>
              <a:off x="6212113" y="981655"/>
              <a:ext cx="1099145" cy="930167"/>
            </a:xfrm>
            <a:prstGeom prst="rightArrow">
              <a:avLst>
                <a:gd name="adj1" fmla="val 50000"/>
                <a:gd name="adj2" fmla="val 91835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9420692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88732" y="152401"/>
            <a:ext cx="11382704" cy="1030013"/>
          </a:xfrm>
        </p:spPr>
        <p:txBody>
          <a:bodyPr>
            <a:noAutofit/>
          </a:bodyPr>
          <a:lstStyle/>
          <a:p>
            <a:pPr algn="ctr"/>
            <a:r>
              <a:rPr lang="ru-RU" sz="3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</a:t>
            </a:r>
            <a:r>
              <a:rPr lang="ru-R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судом справ про </a:t>
            </a:r>
            <a:r>
              <a:rPr lang="ru-RU" sz="3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встановлення</a:t>
            </a:r>
            <a:r>
              <a:rPr lang="ru-R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фактів</a:t>
            </a:r>
            <a:r>
              <a:rPr lang="ru-R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юридичне</a:t>
            </a:r>
            <a:r>
              <a:rPr lang="ru-R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endParaRPr lang="ru-RU" sz="32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335018" y="1309789"/>
            <a:ext cx="11536418" cy="5281448"/>
            <a:chOff x="488732" y="1324304"/>
            <a:chExt cx="11536418" cy="5281448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488732" y="1592317"/>
              <a:ext cx="11225047" cy="5013435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indent="536575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родинних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відносин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між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особами;</a:t>
              </a:r>
            </a:p>
            <a:p>
              <a:pPr indent="536575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перебування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утриманні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536575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3)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каліцтва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потрібно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призначення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пенсії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одержання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допомоги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загальнообов’язковому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державному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соціальному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страхуванню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536575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4)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реєстрації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шлюбу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розірвання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шлюбу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усиновлення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536575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5)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однією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сім’єю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чоловіка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жінки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без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шлюбу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536575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6)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належності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правовстановлюючих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прізвище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по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батькові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час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народження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збігаються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прізвищем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по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батькові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часом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народження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цієї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свідоцтві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народження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паспорті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536575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7)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народження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певний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неможливості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реєстрації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органом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реєстрації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актів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стану факту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народження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536575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8)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смерті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певний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неможливості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реєстрації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органом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реєстрації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актів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стану факту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смерті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;</a:t>
              </a:r>
            </a:p>
            <a:p>
              <a:pPr indent="536575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9)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смерті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пропала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безвісти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загрожували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смертю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дають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вважати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загиблою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певного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нещасного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внаслідок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надзвичайних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ситуацій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техногенного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природного характеру</a:t>
              </a:r>
            </a:p>
          </p:txBody>
        </p:sp>
        <p:sp>
          <p:nvSpPr>
            <p:cNvPr id="7" name="Стрелка вниз 6"/>
            <p:cNvSpPr/>
            <p:nvPr/>
          </p:nvSpPr>
          <p:spPr>
            <a:xfrm>
              <a:off x="11406350" y="1789386"/>
              <a:ext cx="614858" cy="2797128"/>
            </a:xfrm>
            <a:prstGeom prst="downArrow">
              <a:avLst>
                <a:gd name="adj1" fmla="val 50000"/>
                <a:gd name="adj2" fmla="val 226230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7642335" y="1324304"/>
              <a:ext cx="4382815" cy="851337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факту: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3777625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708430" y="441226"/>
            <a:ext cx="8655268" cy="5648474"/>
            <a:chOff x="1592316" y="368654"/>
            <a:chExt cx="8655268" cy="5648474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4840012" y="2545887"/>
              <a:ext cx="5407572" cy="930165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паспорта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4004439" y="3332193"/>
              <a:ext cx="5407572" cy="930165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військового квитка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3318639" y="4262358"/>
              <a:ext cx="5407572" cy="930165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квитка про членство в об’єднанні громадян</a:t>
              </a: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2278115" y="5062477"/>
              <a:ext cx="5407572" cy="954651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свідоцтв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видають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реєстрації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актів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стану</a:t>
              </a:r>
            </a:p>
          </p:txBody>
        </p:sp>
        <p:cxnSp>
          <p:nvCxnSpPr>
            <p:cNvPr id="11" name="Прямая со стрелкой 10"/>
            <p:cNvCxnSpPr/>
            <p:nvPr/>
          </p:nvCxnSpPr>
          <p:spPr>
            <a:xfrm>
              <a:off x="2617076" y="1519158"/>
              <a:ext cx="0" cy="351571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>
              <a:endCxn id="7" idx="1"/>
            </p:cNvCxnSpPr>
            <p:nvPr/>
          </p:nvCxnSpPr>
          <p:spPr>
            <a:xfrm>
              <a:off x="2617076" y="4727440"/>
              <a:ext cx="701563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23" name="Прямая со стрелкой 22"/>
            <p:cNvCxnSpPr/>
            <p:nvPr/>
          </p:nvCxnSpPr>
          <p:spPr>
            <a:xfrm>
              <a:off x="2624957" y="3824884"/>
              <a:ext cx="1387363" cy="341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25" name="Прямая со стрелкой 24"/>
            <p:cNvCxnSpPr/>
            <p:nvPr/>
          </p:nvCxnSpPr>
          <p:spPr>
            <a:xfrm flipV="1">
              <a:off x="2617076" y="2972426"/>
              <a:ext cx="2222936" cy="244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3" name="Овал 12"/>
            <p:cNvSpPr/>
            <p:nvPr/>
          </p:nvSpPr>
          <p:spPr>
            <a:xfrm>
              <a:off x="4217272" y="399935"/>
              <a:ext cx="4508939" cy="1521371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Судовому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окремому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підлягають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1592316" y="963799"/>
              <a:ext cx="3263463" cy="1080920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факту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належності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особі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трелка влево 14"/>
            <p:cNvSpPr/>
            <p:nvPr/>
          </p:nvSpPr>
          <p:spPr>
            <a:xfrm>
              <a:off x="3635787" y="368654"/>
              <a:ext cx="1154297" cy="849002"/>
            </a:xfrm>
            <a:prstGeom prst="leftArrow">
              <a:avLst>
                <a:gd name="adj1" fmla="val 50000"/>
                <a:gd name="adj2" fmla="val 103840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3919835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984479" y="1060823"/>
            <a:ext cx="10460786" cy="4435032"/>
            <a:chOff x="795793" y="770538"/>
            <a:chExt cx="10460786" cy="4435032"/>
          </a:xfrm>
        </p:grpSpPr>
        <p:sp>
          <p:nvSpPr>
            <p:cNvPr id="8" name="Скругленный прямоугольник 7"/>
            <p:cNvSpPr/>
            <p:nvPr/>
          </p:nvSpPr>
          <p:spPr>
            <a:xfrm>
              <a:off x="5186856" y="4302999"/>
              <a:ext cx="4414344" cy="902571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без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795793" y="3618777"/>
              <a:ext cx="4485288" cy="1107531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спір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право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буде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виявлений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" name="Прямая соединительная линия 10"/>
            <p:cNvCxnSpPr/>
            <p:nvPr/>
          </p:nvCxnSpPr>
          <p:spPr>
            <a:xfrm>
              <a:off x="10531366" y="1295974"/>
              <a:ext cx="0" cy="3460033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>
              <a:endCxn id="8" idx="3"/>
            </p:cNvCxnSpPr>
            <p:nvPr/>
          </p:nvCxnSpPr>
          <p:spPr>
            <a:xfrm flipH="1">
              <a:off x="9601200" y="4754284"/>
              <a:ext cx="930166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7" name="Выгнутая вниз стрелка 16"/>
            <p:cNvSpPr/>
            <p:nvPr/>
          </p:nvSpPr>
          <p:spPr>
            <a:xfrm rot="13272983">
              <a:off x="5227190" y="1632619"/>
              <a:ext cx="1671313" cy="1151563"/>
            </a:xfrm>
            <a:prstGeom prst="curvedUpArrow">
              <a:avLst>
                <a:gd name="adj1" fmla="val 25000"/>
                <a:gd name="adj2" fmla="val 50000"/>
                <a:gd name="adj3" fmla="val 69253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Стрелка влево 18"/>
            <p:cNvSpPr/>
            <p:nvPr/>
          </p:nvSpPr>
          <p:spPr>
            <a:xfrm>
              <a:off x="4662287" y="4000121"/>
              <a:ext cx="1114400" cy="940014"/>
            </a:xfrm>
            <a:prstGeom prst="leftArrow">
              <a:avLst>
                <a:gd name="adj1" fmla="val 50000"/>
                <a:gd name="adj2" fmla="val 95283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5186856" y="2556967"/>
              <a:ext cx="4414344" cy="938048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відмовляє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провадження</a:t>
              </a:r>
            </a:p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795793" y="1839311"/>
              <a:ext cx="4485288" cy="1181481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заяви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факту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значення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вбачається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спір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право</a:t>
              </a:r>
            </a:p>
          </p:txBody>
        </p:sp>
        <p:cxnSp>
          <p:nvCxnSpPr>
            <p:cNvPr id="16" name="Прямая со стрелкой 15"/>
            <p:cNvCxnSpPr/>
            <p:nvPr/>
          </p:nvCxnSpPr>
          <p:spPr>
            <a:xfrm flipH="1">
              <a:off x="9601200" y="3061215"/>
              <a:ext cx="930166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8" name="Овал 17"/>
            <p:cNvSpPr/>
            <p:nvPr/>
          </p:nvSpPr>
          <p:spPr>
            <a:xfrm>
              <a:off x="8150773" y="770538"/>
              <a:ext cx="3105806" cy="1166648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3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Суддя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2156956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59272" y="346443"/>
            <a:ext cx="10937642" cy="5929194"/>
            <a:chOff x="557672" y="360957"/>
            <a:chExt cx="10937642" cy="5929194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867103" y="360957"/>
              <a:ext cx="3972911" cy="1072055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факту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значення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Выгнутая вправо стрелка 7"/>
            <p:cNvSpPr/>
            <p:nvPr/>
          </p:nvSpPr>
          <p:spPr>
            <a:xfrm rot="6244047">
              <a:off x="2173484" y="1415102"/>
              <a:ext cx="1265557" cy="1544158"/>
            </a:xfrm>
            <a:prstGeom prst="curvedLeftArrow">
              <a:avLst>
                <a:gd name="adj1" fmla="val 25000"/>
                <a:gd name="adj2" fmla="val 50000"/>
                <a:gd name="adj3" fmla="val 64568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3370192" y="3090042"/>
              <a:ext cx="6949466" cy="1192422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громадянина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межами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факту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значення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3882572" y="4797576"/>
              <a:ext cx="4193628" cy="977463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визначається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ухвалою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судді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Верховного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Суду</a:t>
              </a: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7659831" y="5190965"/>
              <a:ext cx="3835483" cy="1099186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клопотанням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громадянина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України,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проживає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межами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Выгнутая вниз стрелка 13"/>
            <p:cNvSpPr/>
            <p:nvPr/>
          </p:nvSpPr>
          <p:spPr>
            <a:xfrm rot="4017851">
              <a:off x="2571582" y="4428346"/>
              <a:ext cx="1424782" cy="1137429"/>
            </a:xfrm>
            <a:prstGeom prst="curvedUpArrow">
              <a:avLst>
                <a:gd name="adj1" fmla="val 25000"/>
                <a:gd name="adj2" fmla="val 50000"/>
                <a:gd name="adj3" fmla="val 54659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трелка вниз 15"/>
            <p:cNvSpPr/>
            <p:nvPr/>
          </p:nvSpPr>
          <p:spPr>
            <a:xfrm>
              <a:off x="7300686" y="5412636"/>
              <a:ext cx="690220" cy="877515"/>
            </a:xfrm>
            <a:prstGeom prst="downArrow">
              <a:avLst>
                <a:gd name="adj1" fmla="val 50000"/>
                <a:gd name="adj2" fmla="val 99244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Овал 16"/>
            <p:cNvSpPr/>
            <p:nvPr/>
          </p:nvSpPr>
          <p:spPr>
            <a:xfrm>
              <a:off x="557672" y="3673364"/>
              <a:ext cx="3090042" cy="1229711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Підсудність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трелка вправо 17"/>
            <p:cNvSpPr/>
            <p:nvPr/>
          </p:nvSpPr>
          <p:spPr>
            <a:xfrm>
              <a:off x="2561619" y="3310310"/>
              <a:ext cx="1044621" cy="903783"/>
            </a:xfrm>
            <a:prstGeom prst="rightArrow">
              <a:avLst>
                <a:gd name="adj1" fmla="val 50000"/>
                <a:gd name="adj2" fmla="val 88875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Овал 14"/>
            <p:cNvSpPr/>
            <p:nvPr/>
          </p:nvSpPr>
          <p:spPr>
            <a:xfrm>
              <a:off x="6526925" y="1338418"/>
              <a:ext cx="4572000" cy="1355835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суду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Скругленный прямоугольник 18"/>
            <p:cNvSpPr/>
            <p:nvPr/>
          </p:nvSpPr>
          <p:spPr>
            <a:xfrm>
              <a:off x="3153103" y="1338418"/>
              <a:ext cx="3720662" cy="1166648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</a:p>
          </p:txBody>
        </p:sp>
        <p:sp>
          <p:nvSpPr>
            <p:cNvPr id="20" name="Стрелка вверх 19"/>
            <p:cNvSpPr/>
            <p:nvPr/>
          </p:nvSpPr>
          <p:spPr>
            <a:xfrm rot="5400000">
              <a:off x="6550573" y="952165"/>
              <a:ext cx="945931" cy="993228"/>
            </a:xfrm>
            <a:prstGeom prst="upArrow">
              <a:avLst>
                <a:gd name="adj1" fmla="val 50000"/>
                <a:gd name="adj2" fmla="val 82727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88239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74664" y="474248"/>
            <a:ext cx="10846675" cy="5932467"/>
            <a:chOff x="761749" y="401676"/>
            <a:chExt cx="10846675" cy="5932467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7824700" y="401676"/>
              <a:ext cx="3783724" cy="835572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батьками, родичами,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їхніми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представниками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7824700" y="1274190"/>
              <a:ext cx="3783724" cy="877456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законними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представниками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дитини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3158108" y="2072819"/>
              <a:ext cx="5896303" cy="94537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будь-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межами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території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незалежно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911520" y="3325145"/>
              <a:ext cx="3231931" cy="939802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родичами померлого </a:t>
              </a: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1694541" y="4199102"/>
              <a:ext cx="3231931" cy="932951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їхніми представниками</a:t>
              </a: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6531429" y="5264716"/>
              <a:ext cx="4324288" cy="1069427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суду за межами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території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</a:t>
              </a:r>
            </a:p>
          </p:txBody>
        </p:sp>
        <p:cxnSp>
          <p:nvCxnSpPr>
            <p:cNvPr id="16" name="Прямая соединительная линия 15"/>
            <p:cNvCxnSpPr/>
            <p:nvPr/>
          </p:nvCxnSpPr>
          <p:spPr>
            <a:xfrm>
              <a:off x="7335970" y="716985"/>
              <a:ext cx="0" cy="1040525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 flipH="1">
              <a:off x="5601763" y="1279286"/>
              <a:ext cx="1734207" cy="0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20" name="Прямая со стрелкой 19"/>
            <p:cNvCxnSpPr/>
            <p:nvPr/>
          </p:nvCxnSpPr>
          <p:spPr>
            <a:xfrm>
              <a:off x="7335970" y="716985"/>
              <a:ext cx="48873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22" name="Прямая со стрелкой 21"/>
            <p:cNvCxnSpPr/>
            <p:nvPr/>
          </p:nvCxnSpPr>
          <p:spPr>
            <a:xfrm>
              <a:off x="7335970" y="1757510"/>
              <a:ext cx="48873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23" name="Выгнутая влево стрелка 22"/>
            <p:cNvSpPr/>
            <p:nvPr/>
          </p:nvSpPr>
          <p:spPr>
            <a:xfrm rot="19793439">
              <a:off x="1975365" y="1696419"/>
              <a:ext cx="1194171" cy="1289723"/>
            </a:xfrm>
            <a:prstGeom prst="curvedRightArrow">
              <a:avLst>
                <a:gd name="adj1" fmla="val 25000"/>
                <a:gd name="adj2" fmla="val 50000"/>
                <a:gd name="adj3" fmla="val 57308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5" name="Прямая со стрелкой 24"/>
            <p:cNvCxnSpPr/>
            <p:nvPr/>
          </p:nvCxnSpPr>
          <p:spPr>
            <a:xfrm flipH="1">
              <a:off x="4143451" y="3816818"/>
              <a:ext cx="1662262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29" name="Выгнутая вправо стрелка 28"/>
            <p:cNvSpPr/>
            <p:nvPr/>
          </p:nvSpPr>
          <p:spPr>
            <a:xfrm rot="4411602">
              <a:off x="4560579" y="4322898"/>
              <a:ext cx="1245931" cy="1912450"/>
            </a:xfrm>
            <a:prstGeom prst="curvedLeftArrow">
              <a:avLst>
                <a:gd name="adj1" fmla="val 25000"/>
                <a:gd name="adj2" fmla="val 50000"/>
                <a:gd name="adj3" fmla="val 61214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Прямоугольник 32"/>
            <p:cNvSpPr/>
            <p:nvPr/>
          </p:nvSpPr>
          <p:spPr>
            <a:xfrm>
              <a:off x="5432378" y="3400473"/>
              <a:ext cx="5423338" cy="1481959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факту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смерті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на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тимчасово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окупованій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території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визначеній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Верховною Радою України,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подана: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Стрелка вниз 33"/>
            <p:cNvSpPr/>
            <p:nvPr/>
          </p:nvSpPr>
          <p:spPr>
            <a:xfrm>
              <a:off x="10485634" y="4576586"/>
              <a:ext cx="740164" cy="1110933"/>
            </a:xfrm>
            <a:prstGeom prst="downArrow">
              <a:avLst>
                <a:gd name="adj1" fmla="val 50000"/>
                <a:gd name="adj2" fmla="val 123077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Скругленный прямоугольник 23"/>
            <p:cNvSpPr/>
            <p:nvPr/>
          </p:nvSpPr>
          <p:spPr>
            <a:xfrm>
              <a:off x="761749" y="401676"/>
              <a:ext cx="6085489" cy="1529253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факту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народження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на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тимчасово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окупованій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території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визначеній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Верховною Радою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України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подана: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87593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850086" y="886215"/>
            <a:ext cx="10594428" cy="4803884"/>
            <a:chOff x="835572" y="871701"/>
            <a:chExt cx="10594428" cy="4803884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3689131" y="2790496"/>
              <a:ext cx="7740869" cy="819806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роз’яснити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права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2262352" y="3673366"/>
              <a:ext cx="8115362" cy="1003737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сприяти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здійсненні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охороні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гарантованих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Конституцією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законами України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свобод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інтересів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182414" y="4719145"/>
              <a:ext cx="7740869" cy="95644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вживати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заходів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всебічного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об’єктивного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з’ясування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>
              <a:off x="1529256" y="1526627"/>
              <a:ext cx="0" cy="319251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>
              <a:off x="1529256" y="4164723"/>
              <a:ext cx="735724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1529256" y="3200399"/>
              <a:ext cx="215987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1" name="Овал 10"/>
            <p:cNvSpPr/>
            <p:nvPr/>
          </p:nvSpPr>
          <p:spPr>
            <a:xfrm>
              <a:off x="835572" y="898635"/>
              <a:ext cx="3344541" cy="1087821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зобов'язаний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3895086" y="871701"/>
              <a:ext cx="3941378" cy="985345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окремого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</a:t>
              </a:r>
            </a:p>
          </p:txBody>
        </p:sp>
        <p:sp>
          <p:nvSpPr>
            <p:cNvPr id="15" name="Стрелка вправо 14"/>
            <p:cNvSpPr/>
            <p:nvPr/>
          </p:nvSpPr>
          <p:spPr>
            <a:xfrm>
              <a:off x="3564011" y="1414296"/>
              <a:ext cx="1024759" cy="851339"/>
            </a:xfrm>
            <a:prstGeom prst="rightArrow">
              <a:avLst>
                <a:gd name="adj1" fmla="val 50000"/>
                <a:gd name="adj2" fmla="val 90741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8388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385216" y="149796"/>
            <a:ext cx="11291554" cy="6398234"/>
            <a:chOff x="399731" y="135282"/>
            <a:chExt cx="11291554" cy="6398234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7333549" y="308907"/>
              <a:ext cx="4357736" cy="1182415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тимчасово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окупованій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території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визначеній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Верховною Радою України</a:t>
              </a:r>
            </a:p>
          </p:txBody>
        </p:sp>
        <p:sp>
          <p:nvSpPr>
            <p:cNvPr id="4" name="Скругленный прямоугольник 3"/>
            <p:cNvSpPr/>
            <p:nvPr/>
          </p:nvSpPr>
          <p:spPr>
            <a:xfrm>
              <a:off x="399731" y="182784"/>
              <a:ext cx="4067503" cy="1308538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невідкладно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моменту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надходження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до суду</a:t>
              </a:r>
            </a:p>
          </p:txBody>
        </p:sp>
        <p:sp>
          <p:nvSpPr>
            <p:cNvPr id="9" name="Выгнутая вправо стрелка 8"/>
            <p:cNvSpPr/>
            <p:nvPr/>
          </p:nvSpPr>
          <p:spPr>
            <a:xfrm rot="1719957">
              <a:off x="5457492" y="4051870"/>
              <a:ext cx="1119351" cy="1631733"/>
            </a:xfrm>
            <a:prstGeom prst="curvedLeftArrow">
              <a:avLst>
                <a:gd name="adj1" fmla="val 25000"/>
                <a:gd name="adj2" fmla="val 50000"/>
                <a:gd name="adj3" fmla="val 67254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Выгнутая вправо стрелка 11"/>
            <p:cNvSpPr/>
            <p:nvPr/>
          </p:nvSpPr>
          <p:spPr>
            <a:xfrm rot="12862644">
              <a:off x="6084522" y="135282"/>
              <a:ext cx="1073992" cy="1454795"/>
            </a:xfrm>
            <a:prstGeom prst="curvedLeftArrow">
              <a:avLst>
                <a:gd name="adj1" fmla="val 25000"/>
                <a:gd name="adj2" fmla="val 50000"/>
                <a:gd name="adj3" fmla="val 73003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Овал 12"/>
            <p:cNvSpPr/>
            <p:nvPr/>
          </p:nvSpPr>
          <p:spPr>
            <a:xfrm>
              <a:off x="4091319" y="1057955"/>
              <a:ext cx="5003845" cy="1360302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факту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народження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смерті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</a:t>
              </a:r>
            </a:p>
          </p:txBody>
        </p:sp>
        <p:sp>
          <p:nvSpPr>
            <p:cNvPr id="14" name="Стрелка вниз 13"/>
            <p:cNvSpPr/>
            <p:nvPr/>
          </p:nvSpPr>
          <p:spPr>
            <a:xfrm rot="5400000">
              <a:off x="3904155" y="875470"/>
              <a:ext cx="827689" cy="1030514"/>
            </a:xfrm>
            <a:prstGeom prst="downArrow">
              <a:avLst>
                <a:gd name="adj1" fmla="val 50000"/>
                <a:gd name="adj2" fmla="val 94445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985952" y="3046448"/>
              <a:ext cx="5016239" cy="120311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містити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endPara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дату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народження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батьків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832533" y="4652740"/>
              <a:ext cx="4435279" cy="796158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негайному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виконанню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Скругленный прямоугольник 18"/>
            <p:cNvSpPr/>
            <p:nvPr/>
          </p:nvSpPr>
          <p:spPr>
            <a:xfrm>
              <a:off x="3330888" y="5703743"/>
              <a:ext cx="5179248" cy="829773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загальному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порядку</a:t>
              </a:r>
            </a:p>
          </p:txBody>
        </p:sp>
        <p:sp>
          <p:nvSpPr>
            <p:cNvPr id="20" name="Овал 19"/>
            <p:cNvSpPr/>
            <p:nvPr/>
          </p:nvSpPr>
          <p:spPr>
            <a:xfrm>
              <a:off x="7448707" y="4850623"/>
              <a:ext cx="4242578" cy="1196550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оскарження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зупиняє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2" name="Прямая со стрелкой 21"/>
            <p:cNvCxnSpPr/>
            <p:nvPr/>
          </p:nvCxnSpPr>
          <p:spPr>
            <a:xfrm>
              <a:off x="7073038" y="3689131"/>
              <a:ext cx="0" cy="201461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23" name="Стрелка вправо 22"/>
            <p:cNvSpPr/>
            <p:nvPr/>
          </p:nvSpPr>
          <p:spPr>
            <a:xfrm>
              <a:off x="8409281" y="5737123"/>
              <a:ext cx="996471" cy="796393"/>
            </a:xfrm>
            <a:prstGeom prst="rightArrow">
              <a:avLst>
                <a:gd name="adj1" fmla="val 50000"/>
                <a:gd name="adj2" fmla="val 99567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5890476" y="2721252"/>
              <a:ext cx="5331328" cy="1785941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встановлення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факту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народження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на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тимчасово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окупованій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території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України,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визначеній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Верховною Радою України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Стрелка влево 23"/>
            <p:cNvSpPr/>
            <p:nvPr/>
          </p:nvSpPr>
          <p:spPr>
            <a:xfrm>
              <a:off x="5275603" y="2632320"/>
              <a:ext cx="965541" cy="772511"/>
            </a:xfrm>
            <a:prstGeom prst="leftArrow">
              <a:avLst>
                <a:gd name="adj1" fmla="val 50000"/>
                <a:gd name="adj2" fmla="val 101020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1242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909301" y="855207"/>
            <a:ext cx="10887811" cy="5069246"/>
            <a:chOff x="778672" y="768121"/>
            <a:chExt cx="10887811" cy="5069246"/>
          </a:xfrm>
        </p:grpSpPr>
        <p:cxnSp>
          <p:nvCxnSpPr>
            <p:cNvPr id="9" name="Прямая соединительная линия 8"/>
            <p:cNvCxnSpPr/>
            <p:nvPr/>
          </p:nvCxnSpPr>
          <p:spPr>
            <a:xfrm>
              <a:off x="1434662" y="1450428"/>
              <a:ext cx="1" cy="2723044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>
              <a:off x="1434662" y="4173472"/>
              <a:ext cx="75674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1434662" y="2868384"/>
              <a:ext cx="2727434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9" name="Выгнутая вправо стрелка 18"/>
            <p:cNvSpPr/>
            <p:nvPr/>
          </p:nvSpPr>
          <p:spPr>
            <a:xfrm rot="16579364">
              <a:off x="7726010" y="3352074"/>
              <a:ext cx="1161394" cy="1698049"/>
            </a:xfrm>
            <a:prstGeom prst="curvedLeftArrow">
              <a:avLst>
                <a:gd name="adj1" fmla="val 25000"/>
                <a:gd name="adj2" fmla="val 50000"/>
                <a:gd name="adj3" fmla="val 63230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778672" y="768121"/>
              <a:ext cx="6144642" cy="1702676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Копія судового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 справах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факту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народження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смерті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на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тимчасово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окупованій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території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України,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визначеній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Верховною Радою України</a:t>
              </a: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4162096" y="2364829"/>
              <a:ext cx="5202621" cy="901146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учасникам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Овал 13"/>
            <p:cNvSpPr/>
            <p:nvPr/>
          </p:nvSpPr>
          <p:spPr>
            <a:xfrm>
              <a:off x="7740869" y="1619908"/>
              <a:ext cx="3925614" cy="1190296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негайно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проголошення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такого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трелка вправо 15"/>
            <p:cNvSpPr/>
            <p:nvPr/>
          </p:nvSpPr>
          <p:spPr>
            <a:xfrm>
              <a:off x="7242628" y="1753566"/>
              <a:ext cx="1064080" cy="897553"/>
            </a:xfrm>
            <a:prstGeom prst="rightArrow">
              <a:avLst>
                <a:gd name="adj1" fmla="val 50000"/>
                <a:gd name="adj2" fmla="val 93912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2191406" y="3555125"/>
              <a:ext cx="5565228" cy="1379483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невідкладно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надсилається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органу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реєстрації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актів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стану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5216665" y="4828374"/>
              <a:ext cx="4319752" cy="1008993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реєстрації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народження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смерті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19357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525264" y="286669"/>
            <a:ext cx="11146218" cy="6173721"/>
            <a:chOff x="583321" y="228612"/>
            <a:chExt cx="11146218" cy="6173721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583321" y="2053120"/>
              <a:ext cx="6227381" cy="828956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факт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просить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встановити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метою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583322" y="2921486"/>
              <a:ext cx="6227380" cy="867102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причини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неможливості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одержання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відновлення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посвідчують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цей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факт</a:t>
              </a: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583321" y="3827998"/>
              <a:ext cx="6227380" cy="764625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підтверджують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факт</a:t>
              </a:r>
            </a:p>
          </p:txBody>
        </p:sp>
        <p:sp>
          <p:nvSpPr>
            <p:cNvPr id="13" name="Выгнутая вправо стрелка 12"/>
            <p:cNvSpPr/>
            <p:nvPr/>
          </p:nvSpPr>
          <p:spPr>
            <a:xfrm>
              <a:off x="10625949" y="4716620"/>
              <a:ext cx="1103590" cy="1469265"/>
            </a:xfrm>
            <a:prstGeom prst="curvedLeftArrow">
              <a:avLst>
                <a:gd name="adj1" fmla="val 25000"/>
                <a:gd name="adj2" fmla="val 50000"/>
                <a:gd name="adj3" fmla="val 66739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6" name="Прямая соединительная линия 15"/>
            <p:cNvCxnSpPr/>
            <p:nvPr/>
          </p:nvCxnSpPr>
          <p:spPr>
            <a:xfrm>
              <a:off x="7677807" y="1616590"/>
              <a:ext cx="0" cy="2514603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25" name="Выгнутая влево стрелка 24"/>
            <p:cNvSpPr/>
            <p:nvPr/>
          </p:nvSpPr>
          <p:spPr>
            <a:xfrm rot="3996361">
              <a:off x="4615348" y="135772"/>
              <a:ext cx="1001111" cy="1225251"/>
            </a:xfrm>
            <a:prstGeom prst="curvedRightArrow">
              <a:avLst>
                <a:gd name="adj1" fmla="val 25000"/>
                <a:gd name="adj2" fmla="val 50000"/>
                <a:gd name="adj3" fmla="val 63245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7" name="Прямая со стрелкой 26"/>
            <p:cNvCxnSpPr/>
            <p:nvPr/>
          </p:nvCxnSpPr>
          <p:spPr>
            <a:xfrm flipH="1">
              <a:off x="6810701" y="2471869"/>
              <a:ext cx="859222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30" name="Прямая со стрелкой 29"/>
            <p:cNvCxnSpPr/>
            <p:nvPr/>
          </p:nvCxnSpPr>
          <p:spPr>
            <a:xfrm flipH="1">
              <a:off x="6810701" y="3327144"/>
              <a:ext cx="859222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31" name="Прямая со стрелкой 30"/>
            <p:cNvCxnSpPr/>
            <p:nvPr/>
          </p:nvCxnSpPr>
          <p:spPr>
            <a:xfrm flipH="1">
              <a:off x="6818585" y="4131193"/>
              <a:ext cx="859222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8" name="Скругленный прямоугольник 17"/>
            <p:cNvSpPr/>
            <p:nvPr/>
          </p:nvSpPr>
          <p:spPr>
            <a:xfrm>
              <a:off x="5423334" y="228612"/>
              <a:ext cx="5880542" cy="1024758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факту,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значення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Овал 18"/>
            <p:cNvSpPr/>
            <p:nvPr/>
          </p:nvSpPr>
          <p:spPr>
            <a:xfrm>
              <a:off x="4731657" y="1109622"/>
              <a:ext cx="3631948" cy="1072128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повинна </a:t>
              </a:r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містити: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Скругленный прямоугольник 19"/>
            <p:cNvSpPr/>
            <p:nvPr/>
          </p:nvSpPr>
          <p:spPr>
            <a:xfrm>
              <a:off x="7362495" y="4274002"/>
              <a:ext cx="4162096" cy="882870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додаються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заяви: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1387366" y="4831519"/>
              <a:ext cx="5975130" cy="832322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підтверджують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викладені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5249913" y="5541556"/>
              <a:ext cx="5360276" cy="860777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довідка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неможливість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втрачених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документів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Стрелка влево 22"/>
            <p:cNvSpPr/>
            <p:nvPr/>
          </p:nvSpPr>
          <p:spPr>
            <a:xfrm>
              <a:off x="6936827" y="4592624"/>
              <a:ext cx="977464" cy="825946"/>
            </a:xfrm>
            <a:prstGeom prst="leftArrow">
              <a:avLst>
                <a:gd name="adj1" fmla="val 50000"/>
                <a:gd name="adj2" fmla="val 92424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Стрелка вниз 23"/>
            <p:cNvSpPr/>
            <p:nvPr/>
          </p:nvSpPr>
          <p:spPr>
            <a:xfrm>
              <a:off x="10294881" y="1253370"/>
              <a:ext cx="599086" cy="3090030"/>
            </a:xfrm>
            <a:prstGeom prst="downArrow">
              <a:avLst>
                <a:gd name="adj1" fmla="val 50000"/>
                <a:gd name="adj2" fmla="val 262886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21110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81669" y="646241"/>
            <a:ext cx="10928814" cy="5249322"/>
            <a:chOff x="725211" y="863955"/>
            <a:chExt cx="10928814" cy="5249322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6987431" y="863955"/>
              <a:ext cx="4666594" cy="946181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відомості про факт, встановлений судом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6977895" y="1909170"/>
              <a:ext cx="4666594" cy="874528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мету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встановлення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факту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6987431" y="2871554"/>
              <a:ext cx="4666594" cy="980447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докази, на підставі яких суд установив цей факт</a:t>
              </a: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725211" y="3760075"/>
              <a:ext cx="5286530" cy="1500348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реєстрації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органах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реєстрації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актів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цивільного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стану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нотаріальному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посвідченню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" name="Прямая соединительная линия 10"/>
            <p:cNvCxnSpPr/>
            <p:nvPr/>
          </p:nvCxnSpPr>
          <p:spPr>
            <a:xfrm>
              <a:off x="6435639" y="1371683"/>
              <a:ext cx="0" cy="1990094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9" name="Прямая со стрелкой 18"/>
            <p:cNvCxnSpPr/>
            <p:nvPr/>
          </p:nvCxnSpPr>
          <p:spPr>
            <a:xfrm>
              <a:off x="6435639" y="1371683"/>
              <a:ext cx="551792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20" name="Прямая со стрелкой 19"/>
            <p:cNvCxnSpPr/>
            <p:nvPr/>
          </p:nvCxnSpPr>
          <p:spPr>
            <a:xfrm>
              <a:off x="6416566" y="2346434"/>
              <a:ext cx="551792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>
              <a:off x="5171089" y="2346434"/>
              <a:ext cx="1245477" cy="0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25" name="Прямоугольник 24"/>
            <p:cNvSpPr/>
            <p:nvPr/>
          </p:nvSpPr>
          <p:spPr>
            <a:xfrm>
              <a:off x="5793827" y="4839556"/>
              <a:ext cx="5445037" cy="1273721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замінює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собою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документів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видаються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цими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органами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є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тільки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одержання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документів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Выгнутая влево стрелка 25"/>
            <p:cNvSpPr/>
            <p:nvPr/>
          </p:nvSpPr>
          <p:spPr>
            <a:xfrm rot="18940998">
              <a:off x="1962629" y="1912944"/>
              <a:ext cx="1119351" cy="1715354"/>
            </a:xfrm>
            <a:prstGeom prst="curvedRightArrow">
              <a:avLst>
                <a:gd name="adj1" fmla="val 25000"/>
                <a:gd name="adj2" fmla="val 50000"/>
                <a:gd name="adj3" fmla="val 62748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Стрелка вправо 28"/>
            <p:cNvSpPr/>
            <p:nvPr/>
          </p:nvSpPr>
          <p:spPr>
            <a:xfrm>
              <a:off x="5036456" y="4965949"/>
              <a:ext cx="1001736" cy="819807"/>
            </a:xfrm>
            <a:prstGeom prst="rightArrow">
              <a:avLst>
                <a:gd name="adj1" fmla="val 50000"/>
                <a:gd name="adj2" fmla="val 100000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Стрелка вниз 29"/>
            <p:cNvSpPr/>
            <p:nvPr/>
          </p:nvSpPr>
          <p:spPr>
            <a:xfrm>
              <a:off x="1087643" y="1526625"/>
              <a:ext cx="662150" cy="2487990"/>
            </a:xfrm>
            <a:prstGeom prst="downArrow">
              <a:avLst>
                <a:gd name="adj1" fmla="val 50000"/>
                <a:gd name="adj2" fmla="val 154762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899885" y="932793"/>
              <a:ext cx="4034721" cy="1102941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 суду про встановлення факту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Овал 16"/>
            <p:cNvSpPr/>
            <p:nvPr/>
          </p:nvSpPr>
          <p:spPr>
            <a:xfrm>
              <a:off x="2743023" y="1859598"/>
              <a:ext cx="3268718" cy="1023134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повинно </a:t>
              </a:r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містити: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Прямая со стрелкой 20"/>
            <p:cNvCxnSpPr/>
            <p:nvPr/>
          </p:nvCxnSpPr>
          <p:spPr>
            <a:xfrm>
              <a:off x="6426103" y="3361860"/>
              <a:ext cx="551792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1829579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86255" y="323319"/>
            <a:ext cx="11506199" cy="159757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</a:t>
            </a:r>
            <a:r>
              <a:rPr lang="ru-RU" sz="3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судом справ про </a:t>
            </a:r>
            <a:r>
              <a:rPr lang="ru-RU" sz="3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відновлення</a:t>
            </a:r>
            <a:r>
              <a:rPr lang="ru-RU" sz="3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прав на </a:t>
            </a:r>
            <a:r>
              <a:rPr lang="ru-RU" sz="3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втрачені</a:t>
            </a:r>
            <a:r>
              <a:rPr lang="ru-RU" sz="3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цінні</a:t>
            </a:r>
            <a:r>
              <a:rPr lang="ru-RU" sz="3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папери</a:t>
            </a:r>
            <a:r>
              <a:rPr lang="ru-RU" sz="3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3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пред’явника</a:t>
            </a:r>
            <a:r>
              <a:rPr lang="ru-RU" sz="3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векселі</a:t>
            </a:r>
            <a:endParaRPr lang="ru-RU" sz="35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386255" y="2065089"/>
            <a:ext cx="11327523" cy="4142770"/>
            <a:chOff x="386255" y="2021547"/>
            <a:chExt cx="11327523" cy="4142770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2356944" y="2199289"/>
              <a:ext cx="4130565" cy="1166648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втратила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цінний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папір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пред’явника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вексель</a:t>
              </a: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8418785" y="2782613"/>
              <a:ext cx="3294993" cy="1032642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визнання їх недійсними </a:t>
              </a: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8418785" y="3878316"/>
              <a:ext cx="3294993" cy="116665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відновлення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втрачений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цінний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папір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1087821" y="4855779"/>
              <a:ext cx="5549462" cy="1308538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емітента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цінного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папера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пред’явника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платежу за векселем</a:t>
              </a:r>
            </a:p>
          </p:txBody>
        </p:sp>
        <p:cxnSp>
          <p:nvCxnSpPr>
            <p:cNvPr id="13" name="Прямая соединительная линия 12"/>
            <p:cNvCxnSpPr/>
            <p:nvPr/>
          </p:nvCxnSpPr>
          <p:spPr>
            <a:xfrm>
              <a:off x="8071945" y="3137338"/>
              <a:ext cx="0" cy="1576552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8071945" y="3137338"/>
              <a:ext cx="34684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8071945" y="4713890"/>
              <a:ext cx="346840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 flipH="1">
              <a:off x="7362497" y="4051738"/>
              <a:ext cx="709448" cy="0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9" name="Выгнутая вправо стрелка 18"/>
            <p:cNvSpPr/>
            <p:nvPr/>
          </p:nvSpPr>
          <p:spPr>
            <a:xfrm>
              <a:off x="6637283" y="4183536"/>
              <a:ext cx="1213944" cy="1436872"/>
            </a:xfrm>
            <a:prstGeom prst="curvedLeftArrow">
              <a:avLst>
                <a:gd name="adj1" fmla="val 25000"/>
                <a:gd name="adj2" fmla="val 51309"/>
                <a:gd name="adj3" fmla="val 57468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Выгнутая вправо стрелка 19"/>
            <p:cNvSpPr/>
            <p:nvPr/>
          </p:nvSpPr>
          <p:spPr>
            <a:xfrm rot="12417717">
              <a:off x="1133243" y="2021547"/>
              <a:ext cx="1133345" cy="1296160"/>
            </a:xfrm>
            <a:prstGeom prst="curvedLeftArrow">
              <a:avLst>
                <a:gd name="adj1" fmla="val 25000"/>
                <a:gd name="adj2" fmla="val 50000"/>
                <a:gd name="adj3" fmla="val 61042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Овал 16"/>
            <p:cNvSpPr/>
            <p:nvPr/>
          </p:nvSpPr>
          <p:spPr>
            <a:xfrm>
              <a:off x="386255" y="2885088"/>
              <a:ext cx="2979683" cy="1166650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3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Особа</a:t>
              </a: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3561692" y="3570888"/>
              <a:ext cx="4162098" cy="961697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звернутися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Стрелка вправо 21"/>
            <p:cNvSpPr/>
            <p:nvPr/>
          </p:nvSpPr>
          <p:spPr>
            <a:xfrm>
              <a:off x="2498834" y="3468413"/>
              <a:ext cx="1150883" cy="951554"/>
            </a:xfrm>
            <a:prstGeom prst="rightArrow">
              <a:avLst>
                <a:gd name="adj1" fmla="val 50000"/>
                <a:gd name="adj2" fmla="val 98387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27389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323053" y="362859"/>
            <a:ext cx="10058400" cy="5874280"/>
            <a:chOff x="1308539" y="232230"/>
            <a:chExt cx="10058400" cy="5874280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4493173" y="2112580"/>
              <a:ext cx="6873766" cy="914399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2974428" y="3111062"/>
              <a:ext cx="6873766" cy="909145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втрачено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цінний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папір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вексель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308539" y="4104290"/>
              <a:ext cx="7499131" cy="200222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точну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назву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емітента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втраченого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цінного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папера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реквізити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векселя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-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вид, номер бланка, суму векселя, дату і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складання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платежу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векселедавця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відомих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зобов’язаних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векселем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першого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векселедержателя</a:t>
              </a:r>
            </a:p>
          </p:txBody>
        </p:sp>
        <p:cxnSp>
          <p:nvCxnSpPr>
            <p:cNvPr id="8" name="Прямая со стрелкой 7"/>
            <p:cNvCxnSpPr/>
            <p:nvPr/>
          </p:nvCxnSpPr>
          <p:spPr>
            <a:xfrm>
              <a:off x="1986456" y="1166648"/>
              <a:ext cx="0" cy="2937642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0" name="Прямая со стрелкой 9"/>
            <p:cNvCxnSpPr>
              <a:endCxn id="5" idx="1"/>
            </p:cNvCxnSpPr>
            <p:nvPr/>
          </p:nvCxnSpPr>
          <p:spPr>
            <a:xfrm>
              <a:off x="1986456" y="3565634"/>
              <a:ext cx="987972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1" name="Выгнутая вправо стрелка 10"/>
            <p:cNvSpPr/>
            <p:nvPr/>
          </p:nvSpPr>
          <p:spPr>
            <a:xfrm rot="17467124">
              <a:off x="7650720" y="375771"/>
              <a:ext cx="1334438" cy="1847078"/>
            </a:xfrm>
            <a:prstGeom prst="curvedLeftArrow">
              <a:avLst>
                <a:gd name="adj1" fmla="val 25000"/>
                <a:gd name="adj2" fmla="val 50000"/>
                <a:gd name="adj3" fmla="val 59339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1308539" y="232230"/>
              <a:ext cx="6369269" cy="1549274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втраченого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цінного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папера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пред’явника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векселя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недійсним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відновлення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 на них повинно бути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41265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346121" y="328574"/>
            <a:ext cx="11399191" cy="6075204"/>
            <a:chOff x="346121" y="299545"/>
            <a:chExt cx="11399191" cy="6075204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6069725" y="299545"/>
              <a:ext cx="5675587" cy="1150883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зробити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публікацію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виклик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держателя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втраченого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цінного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папера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пред’явника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векселя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</a:t>
              </a: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6069724" y="1571297"/>
              <a:ext cx="5675587" cy="1150883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заборонити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здійснювати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будь-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операції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втраченим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цінним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папером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пред’явника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векселем</a:t>
              </a:r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5691351" y="781706"/>
              <a:ext cx="0" cy="1579179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flipH="1">
              <a:off x="4666592" y="1571297"/>
              <a:ext cx="1024759" cy="0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5691351" y="781706"/>
              <a:ext cx="37837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>
              <a:off x="5691351" y="2360885"/>
              <a:ext cx="37837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23" name="Выгнутая влево стрелка 22"/>
            <p:cNvSpPr/>
            <p:nvPr/>
          </p:nvSpPr>
          <p:spPr>
            <a:xfrm rot="15661656">
              <a:off x="8636600" y="4833196"/>
              <a:ext cx="1292668" cy="1790438"/>
            </a:xfrm>
            <a:prstGeom prst="curvedRightArrow">
              <a:avLst>
                <a:gd name="adj1" fmla="val 25000"/>
                <a:gd name="adj2" fmla="val 50000"/>
                <a:gd name="adj3" fmla="val 63186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7520152" y="3459218"/>
              <a:ext cx="4225159" cy="1491154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недійсним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втраченого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векселя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відновлення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нього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Овал 18"/>
            <p:cNvSpPr/>
            <p:nvPr/>
          </p:nvSpPr>
          <p:spPr>
            <a:xfrm>
              <a:off x="6158758" y="4499735"/>
              <a:ext cx="3231932" cy="1317741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Ухвала суду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452274" y="4428766"/>
              <a:ext cx="6153478" cy="1893206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надсилається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негайно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зобов’язаним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векселем особам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адреси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відомі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 платежу за векселем не настав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адресу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всіх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нотаріусів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нотаріального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округу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території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знаходиться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платежу за векселем</a:t>
              </a:r>
            </a:p>
          </p:txBody>
        </p:sp>
        <p:sp>
          <p:nvSpPr>
            <p:cNvPr id="25" name="Стрелка влево 24"/>
            <p:cNvSpPr/>
            <p:nvPr/>
          </p:nvSpPr>
          <p:spPr>
            <a:xfrm>
              <a:off x="6101745" y="3963672"/>
              <a:ext cx="1111855" cy="923638"/>
            </a:xfrm>
            <a:prstGeom prst="leftArrow">
              <a:avLst>
                <a:gd name="adj1" fmla="val 50000"/>
                <a:gd name="adj2" fmla="val 97793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" name="Овал 1"/>
            <p:cNvSpPr/>
            <p:nvPr/>
          </p:nvSpPr>
          <p:spPr>
            <a:xfrm>
              <a:off x="346121" y="2656912"/>
              <a:ext cx="2517104" cy="936909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Ухвала </a:t>
              </a:r>
            </a:p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суду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Прямоугольник 27"/>
            <p:cNvSpPr/>
            <p:nvPr/>
          </p:nvSpPr>
          <p:spPr>
            <a:xfrm>
              <a:off x="2540000" y="2896948"/>
              <a:ext cx="4833336" cy="972179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надсилається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емітенту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втраченого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цінного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папера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пред’явника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" name="Стрелка вправо 3"/>
            <p:cNvSpPr/>
            <p:nvPr/>
          </p:nvSpPr>
          <p:spPr>
            <a:xfrm>
              <a:off x="2211083" y="2456175"/>
              <a:ext cx="1030514" cy="881545"/>
            </a:xfrm>
            <a:prstGeom prst="rightArrow">
              <a:avLst>
                <a:gd name="adj1" fmla="val 50000"/>
                <a:gd name="adj2" fmla="val 93627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1182414" y="995855"/>
              <a:ext cx="4083269" cy="1150883"/>
            </a:xfrm>
            <a:prstGeom prst="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Суд, одержавши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своєю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ухвалою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1850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585074" y="671778"/>
            <a:ext cx="10953783" cy="5045021"/>
            <a:chOff x="788274" y="715321"/>
            <a:chExt cx="10953783" cy="5045021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6046075" y="2119807"/>
              <a:ext cx="5695982" cy="139265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пред’явленні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векселя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нотаріусу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вчинення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протесту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постановлено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заборонено будь-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операції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ним</a:t>
              </a:r>
            </a:p>
          </p:txBody>
        </p:sp>
        <p:sp>
          <p:nvSpPr>
            <p:cNvPr id="7" name="Выгнутая вправо стрелка 6"/>
            <p:cNvSpPr/>
            <p:nvPr/>
          </p:nvSpPr>
          <p:spPr>
            <a:xfrm rot="16449826">
              <a:off x="8690247" y="525541"/>
              <a:ext cx="1377030" cy="1756589"/>
            </a:xfrm>
            <a:prstGeom prst="curvedLeftArrow">
              <a:avLst>
                <a:gd name="adj1" fmla="val 25000"/>
                <a:gd name="adj2" fmla="val 50000"/>
                <a:gd name="adj3" fmla="val 72937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812824" y="3427044"/>
              <a:ext cx="3563007" cy="1166649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 дати постановлення ухвали суду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4375831" y="4470400"/>
              <a:ext cx="6350226" cy="1289942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зупиняється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перебіг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усіх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обігу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втраченого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цінного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папера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пред’явника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векселя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встановлених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законодавством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обіг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векселів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трелка вниз 10"/>
            <p:cNvSpPr/>
            <p:nvPr/>
          </p:nvSpPr>
          <p:spPr>
            <a:xfrm>
              <a:off x="3939201" y="4049782"/>
              <a:ext cx="873260" cy="1087822"/>
            </a:xfrm>
            <a:prstGeom prst="downArrow">
              <a:avLst>
                <a:gd name="adj1" fmla="val 50000"/>
                <a:gd name="adj2" fmla="val 99977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Овал 11"/>
            <p:cNvSpPr/>
            <p:nvPr/>
          </p:nvSpPr>
          <p:spPr>
            <a:xfrm>
              <a:off x="788274" y="1379478"/>
              <a:ext cx="3342289" cy="1198179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Нотаріус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3815253" y="953809"/>
              <a:ext cx="5140061" cy="1292773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зобов’язаний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повідомити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такого векселя 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вчинення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протесту</a:t>
              </a:r>
            </a:p>
          </p:txBody>
        </p:sp>
        <p:sp>
          <p:nvSpPr>
            <p:cNvPr id="14" name="Стрелка влево 13"/>
            <p:cNvSpPr/>
            <p:nvPr/>
          </p:nvSpPr>
          <p:spPr>
            <a:xfrm rot="10800000">
              <a:off x="3018970" y="988305"/>
              <a:ext cx="1111592" cy="1024759"/>
            </a:xfrm>
            <a:prstGeom prst="leftArrow">
              <a:avLst>
                <a:gd name="adj1" fmla="val 50000"/>
                <a:gd name="adj2" fmla="val 83480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15348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22738" y="328778"/>
            <a:ext cx="11027979" cy="6008961"/>
            <a:chOff x="622738" y="328778"/>
            <a:chExt cx="11027979" cy="6008961"/>
          </a:xfrm>
        </p:grpSpPr>
        <p:sp>
          <p:nvSpPr>
            <p:cNvPr id="7" name="Выгнутая вправо стрелка 6"/>
            <p:cNvSpPr/>
            <p:nvPr/>
          </p:nvSpPr>
          <p:spPr>
            <a:xfrm rot="1982671">
              <a:off x="6476615" y="2018258"/>
              <a:ext cx="1150883" cy="1342275"/>
            </a:xfrm>
            <a:prstGeom prst="curvedLeftArrow">
              <a:avLst>
                <a:gd name="adj1" fmla="val 25000"/>
                <a:gd name="adj2" fmla="val 50000"/>
                <a:gd name="adj3" fmla="val 48288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5912068" y="3565757"/>
              <a:ext cx="5738649" cy="1416147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втраченого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цінного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папера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пред’явника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векселя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недійсним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відновлення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нього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без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3381702" y="5133053"/>
              <a:ext cx="6455979" cy="1204686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встановлює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 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загальному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порядку до держателя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цього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цінного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папера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векселя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витребування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3" name="Прямая со стрелкой 12"/>
            <p:cNvCxnSpPr/>
            <p:nvPr/>
          </p:nvCxnSpPr>
          <p:spPr>
            <a:xfrm>
              <a:off x="2506717" y="4579878"/>
              <a:ext cx="340535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6" name="Выгнутая влево стрелка 15"/>
            <p:cNvSpPr/>
            <p:nvPr/>
          </p:nvSpPr>
          <p:spPr>
            <a:xfrm rot="20225099">
              <a:off x="2128342" y="4746458"/>
              <a:ext cx="1103586" cy="1373807"/>
            </a:xfrm>
            <a:prstGeom prst="curvedRightArrow">
              <a:avLst>
                <a:gd name="adj1" fmla="val 25000"/>
                <a:gd name="adj2" fmla="val 50000"/>
                <a:gd name="adj3" fmla="val 61939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0" name="Прямая со стрелкой 19"/>
            <p:cNvCxnSpPr/>
            <p:nvPr/>
          </p:nvCxnSpPr>
          <p:spPr>
            <a:xfrm>
              <a:off x="1904431" y="945930"/>
              <a:ext cx="0" cy="2446675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5" name="Скругленный прямоугольник 14"/>
            <p:cNvSpPr/>
            <p:nvPr/>
          </p:nvSpPr>
          <p:spPr>
            <a:xfrm>
              <a:off x="851336" y="328778"/>
              <a:ext cx="4918843" cy="1247774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Держатель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втраченого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цінного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папера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пред’явника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2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векселя </a:t>
              </a: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5336627" y="1186356"/>
              <a:ext cx="5092262" cy="1198179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повинен 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подати до суду,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постановив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те,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він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є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держателем</a:t>
              </a:r>
            </a:p>
          </p:txBody>
        </p:sp>
        <p:sp>
          <p:nvSpPr>
            <p:cNvPr id="19" name="Скругленный прямоугольник 18"/>
            <p:cNvSpPr/>
            <p:nvPr/>
          </p:nvSpPr>
          <p:spPr>
            <a:xfrm>
              <a:off x="2680136" y="2159876"/>
              <a:ext cx="3673365" cy="922285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разом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цінним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папером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пред’явника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векселем</a:t>
              </a:r>
            </a:p>
          </p:txBody>
        </p:sp>
        <p:sp>
          <p:nvSpPr>
            <p:cNvPr id="21" name="Стрелка вниз 20"/>
            <p:cNvSpPr/>
            <p:nvPr/>
          </p:nvSpPr>
          <p:spPr>
            <a:xfrm>
              <a:off x="5399688" y="488730"/>
              <a:ext cx="867103" cy="914401"/>
            </a:xfrm>
            <a:prstGeom prst="downArrow">
              <a:avLst>
                <a:gd name="adj1" fmla="val 50000"/>
                <a:gd name="adj2" fmla="val 83893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Скругленный прямоугольник 21"/>
            <p:cNvSpPr/>
            <p:nvPr/>
          </p:nvSpPr>
          <p:spPr>
            <a:xfrm>
              <a:off x="1229709" y="3392605"/>
              <a:ext cx="4303986" cy="84345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подасть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</a:t>
              </a:r>
            </a:p>
          </p:txBody>
        </p:sp>
        <p:sp>
          <p:nvSpPr>
            <p:cNvPr id="23" name="Овал 22"/>
            <p:cNvSpPr/>
            <p:nvPr/>
          </p:nvSpPr>
          <p:spPr>
            <a:xfrm>
              <a:off x="622738" y="4066123"/>
              <a:ext cx="2656488" cy="1027510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Стрелка вниз 23"/>
            <p:cNvSpPr/>
            <p:nvPr/>
          </p:nvSpPr>
          <p:spPr>
            <a:xfrm>
              <a:off x="851336" y="3665485"/>
              <a:ext cx="819808" cy="881014"/>
            </a:xfrm>
            <a:prstGeom prst="downArrow">
              <a:avLst>
                <a:gd name="adj1" fmla="val 50000"/>
                <a:gd name="adj2" fmla="val 81929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9700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827315" y="459702"/>
            <a:ext cx="10954035" cy="5986303"/>
            <a:chOff x="696686" y="488731"/>
            <a:chExt cx="10954035" cy="5986303"/>
          </a:xfrm>
        </p:grpSpPr>
        <p:sp>
          <p:nvSpPr>
            <p:cNvPr id="7" name="Выгнутая вправо стрелка 6"/>
            <p:cNvSpPr/>
            <p:nvPr/>
          </p:nvSpPr>
          <p:spPr>
            <a:xfrm rot="5667368">
              <a:off x="2246018" y="1426886"/>
              <a:ext cx="1119972" cy="1606443"/>
            </a:xfrm>
            <a:prstGeom prst="curvedLeftArrow">
              <a:avLst>
                <a:gd name="adj1" fmla="val 25000"/>
                <a:gd name="adj2" fmla="val 50000"/>
                <a:gd name="adj3" fmla="val 53615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Овал 10"/>
            <p:cNvSpPr/>
            <p:nvPr/>
          </p:nvSpPr>
          <p:spPr>
            <a:xfrm>
              <a:off x="6298328" y="5434510"/>
              <a:ext cx="3011214" cy="1040524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строк</a:t>
              </a:r>
            </a:p>
          </p:txBody>
        </p:sp>
        <p:sp>
          <p:nvSpPr>
            <p:cNvPr id="13" name="Выгнутая влево стрелка 12"/>
            <p:cNvSpPr/>
            <p:nvPr/>
          </p:nvSpPr>
          <p:spPr>
            <a:xfrm rot="3800748">
              <a:off x="1479660" y="2907526"/>
              <a:ext cx="1184813" cy="1572565"/>
            </a:xfrm>
            <a:prstGeom prst="curvedRightArrow">
              <a:avLst>
                <a:gd name="adj1" fmla="val 25000"/>
                <a:gd name="adj2" fmla="val 50000"/>
                <a:gd name="adj3" fmla="val 55341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3326523" y="1403131"/>
              <a:ext cx="3499945" cy="1198179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пред’явлення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заявником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696686" y="488731"/>
              <a:ext cx="3575769" cy="1131044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держателя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втраченого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цінного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папера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векселя</a:t>
              </a:r>
            </a:p>
          </p:txBody>
        </p:sp>
        <p:sp>
          <p:nvSpPr>
            <p:cNvPr id="17" name="Овал 16"/>
            <p:cNvSpPr/>
            <p:nvPr/>
          </p:nvSpPr>
          <p:spPr>
            <a:xfrm>
              <a:off x="7055069" y="890750"/>
              <a:ext cx="4130565" cy="1308539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більшим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двох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місяців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трелка вправо 17"/>
            <p:cNvSpPr/>
            <p:nvPr/>
          </p:nvSpPr>
          <p:spPr>
            <a:xfrm>
              <a:off x="6385034" y="819806"/>
              <a:ext cx="1245476" cy="977462"/>
            </a:xfrm>
            <a:prstGeom prst="rightArrow">
              <a:avLst>
                <a:gd name="adj1" fmla="val 50000"/>
                <a:gd name="adj2" fmla="val 102457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Овал 18"/>
            <p:cNvSpPr/>
            <p:nvPr/>
          </p:nvSpPr>
          <p:spPr>
            <a:xfrm>
              <a:off x="8387259" y="2942306"/>
              <a:ext cx="3263462" cy="1261241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2450694" y="3178788"/>
              <a:ext cx="6181777" cy="1481958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постановляє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зняття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заборони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здійснювати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будь-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операції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цінним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папером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пред’явника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векселем</a:t>
              </a:r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1269126" y="4475070"/>
              <a:ext cx="5029202" cy="1292772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пред’явить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позову до держателя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втраченого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цінного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папера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векселя</a:t>
              </a:r>
            </a:p>
          </p:txBody>
        </p:sp>
        <p:sp>
          <p:nvSpPr>
            <p:cNvPr id="22" name="Стрелка влево 21"/>
            <p:cNvSpPr/>
            <p:nvPr/>
          </p:nvSpPr>
          <p:spPr>
            <a:xfrm>
              <a:off x="8072795" y="2711668"/>
              <a:ext cx="1119352" cy="934239"/>
            </a:xfrm>
            <a:prstGeom prst="leftArrow">
              <a:avLst>
                <a:gd name="adj1" fmla="val 50000"/>
                <a:gd name="adj2" fmla="val 92188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Стрелка вниз 22"/>
            <p:cNvSpPr/>
            <p:nvPr/>
          </p:nvSpPr>
          <p:spPr>
            <a:xfrm>
              <a:off x="5858597" y="5159740"/>
              <a:ext cx="995648" cy="961010"/>
            </a:xfrm>
            <a:prstGeom prst="downArrow">
              <a:avLst>
                <a:gd name="adj1" fmla="val 50000"/>
                <a:gd name="adj2" fmla="val 78488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62534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412405" y="234065"/>
            <a:ext cx="11587654" cy="6222868"/>
            <a:chOff x="441434" y="219551"/>
            <a:chExt cx="11587654" cy="6222868"/>
          </a:xfrm>
        </p:grpSpPr>
        <p:sp>
          <p:nvSpPr>
            <p:cNvPr id="10" name="Выгнутая влево стрелка 9"/>
            <p:cNvSpPr/>
            <p:nvPr/>
          </p:nvSpPr>
          <p:spPr>
            <a:xfrm rot="19375950">
              <a:off x="7116382" y="1654108"/>
              <a:ext cx="1087821" cy="1216152"/>
            </a:xfrm>
            <a:prstGeom prst="curvedRightArrow">
              <a:avLst>
                <a:gd name="adj1" fmla="val 25000"/>
                <a:gd name="adj2" fmla="val 50000"/>
                <a:gd name="adj3" fmla="val 59704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Выгнутая вправо стрелка 11"/>
            <p:cNvSpPr/>
            <p:nvPr/>
          </p:nvSpPr>
          <p:spPr>
            <a:xfrm rot="6319400">
              <a:off x="1498021" y="1111898"/>
              <a:ext cx="1016283" cy="1350596"/>
            </a:xfrm>
            <a:prstGeom prst="curvedLeftArrow">
              <a:avLst>
                <a:gd name="adj1" fmla="val 25000"/>
                <a:gd name="adj2" fmla="val 50000"/>
                <a:gd name="adj3" fmla="val 67638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2970075" y="3075229"/>
              <a:ext cx="6268519" cy="979565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окремого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заінтересованих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Выгнутая влево стрелка 15"/>
            <p:cNvSpPr/>
            <p:nvPr/>
          </p:nvSpPr>
          <p:spPr>
            <a:xfrm rot="20830572">
              <a:off x="1755398" y="3137141"/>
              <a:ext cx="1401881" cy="1323585"/>
            </a:xfrm>
            <a:prstGeom prst="curvedRightArrow">
              <a:avLst>
                <a:gd name="adj1" fmla="val 25000"/>
                <a:gd name="adj2" fmla="val 50000"/>
                <a:gd name="adj3" fmla="val 62901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Овал 16"/>
            <p:cNvSpPr/>
            <p:nvPr/>
          </p:nvSpPr>
          <p:spPr>
            <a:xfrm>
              <a:off x="640222" y="2433036"/>
              <a:ext cx="3064673" cy="993227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Выгнутая влево стрелка 21"/>
            <p:cNvSpPr/>
            <p:nvPr/>
          </p:nvSpPr>
          <p:spPr>
            <a:xfrm rot="15488700">
              <a:off x="9005222" y="5164653"/>
              <a:ext cx="1097689" cy="1457844"/>
            </a:xfrm>
            <a:prstGeom prst="curvedRightArrow">
              <a:avLst>
                <a:gd name="adj1" fmla="val 25000"/>
                <a:gd name="adj2" fmla="val 50000"/>
                <a:gd name="adj3" fmla="val 58058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Скругленный прямоугольник 22"/>
            <p:cNvSpPr/>
            <p:nvPr/>
          </p:nvSpPr>
          <p:spPr>
            <a:xfrm>
              <a:off x="2222938" y="1039358"/>
              <a:ext cx="3216166" cy="851338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Прямоугольник 23"/>
            <p:cNvSpPr/>
            <p:nvPr/>
          </p:nvSpPr>
          <p:spPr>
            <a:xfrm>
              <a:off x="5872655" y="1055123"/>
              <a:ext cx="4808481" cy="851338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витребувати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441434" y="219551"/>
              <a:ext cx="3310759" cy="961697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метою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з’ясування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Овал 25"/>
            <p:cNvSpPr/>
            <p:nvPr/>
          </p:nvSpPr>
          <p:spPr>
            <a:xfrm>
              <a:off x="8276895" y="1685745"/>
              <a:ext cx="3752193" cy="1040524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власною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ініціативою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7" name="Стрелка вправо 26"/>
            <p:cNvSpPr/>
            <p:nvPr/>
          </p:nvSpPr>
          <p:spPr>
            <a:xfrm>
              <a:off x="5080000" y="609746"/>
              <a:ext cx="1062640" cy="890753"/>
            </a:xfrm>
            <a:prstGeom prst="rightArrow">
              <a:avLst>
                <a:gd name="adj1" fmla="val 50000"/>
                <a:gd name="adj2" fmla="val 93350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Скругленный прямоугольник 27"/>
            <p:cNvSpPr/>
            <p:nvPr/>
          </p:nvSpPr>
          <p:spPr>
            <a:xfrm>
              <a:off x="5265684" y="5079047"/>
              <a:ext cx="3972910" cy="1087304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Справа про </a:t>
              </a:r>
              <a:r>
                <a:rPr lang="ru-RU" sz="23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розірвання</a:t>
              </a:r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3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шлюбу</a:t>
              </a:r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9" name="Скругленный прямоугольник 28"/>
            <p:cNvSpPr/>
            <p:nvPr/>
          </p:nvSpPr>
          <p:spPr>
            <a:xfrm>
              <a:off x="7893884" y="4223492"/>
              <a:ext cx="3831021" cy="983199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засудженої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позбавлення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волі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Прямоугольник 29"/>
            <p:cNvSpPr/>
            <p:nvPr/>
          </p:nvSpPr>
          <p:spPr>
            <a:xfrm>
              <a:off x="725215" y="4902347"/>
              <a:ext cx="4225159" cy="1076601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розглянута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</a:t>
              </a:r>
            </a:p>
          </p:txBody>
        </p:sp>
        <p:sp>
          <p:nvSpPr>
            <p:cNvPr id="31" name="Стрелка влево 30"/>
            <p:cNvSpPr/>
            <p:nvPr/>
          </p:nvSpPr>
          <p:spPr>
            <a:xfrm>
              <a:off x="4439265" y="5559174"/>
              <a:ext cx="1125510" cy="839547"/>
            </a:xfrm>
            <a:prstGeom prst="leftArrow">
              <a:avLst>
                <a:gd name="adj1" fmla="val 50000"/>
                <a:gd name="adj2" fmla="val 109224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04426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090826" y="869231"/>
            <a:ext cx="10346430" cy="4823996"/>
            <a:chOff x="974712" y="941802"/>
            <a:chExt cx="10346430" cy="4823996"/>
          </a:xfrm>
        </p:grpSpPr>
        <p:cxnSp>
          <p:nvCxnSpPr>
            <p:cNvPr id="8" name="Прямая со стрелкой 7"/>
            <p:cNvCxnSpPr/>
            <p:nvPr/>
          </p:nvCxnSpPr>
          <p:spPr>
            <a:xfrm>
              <a:off x="1741715" y="2179851"/>
              <a:ext cx="0" cy="240211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0" name="Выгнутая вправо стрелка 9"/>
            <p:cNvSpPr/>
            <p:nvPr/>
          </p:nvSpPr>
          <p:spPr>
            <a:xfrm rot="2692806">
              <a:off x="5776060" y="4305981"/>
              <a:ext cx="1183321" cy="1459817"/>
            </a:xfrm>
            <a:prstGeom prst="curvedLeftArrow">
              <a:avLst>
                <a:gd name="adj1" fmla="val 25000"/>
                <a:gd name="adj2" fmla="val 50000"/>
                <a:gd name="adj3" fmla="val 63648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Выгнутая влево стрелка 10"/>
            <p:cNvSpPr/>
            <p:nvPr/>
          </p:nvSpPr>
          <p:spPr>
            <a:xfrm rot="20593502">
              <a:off x="3883342" y="1645465"/>
              <a:ext cx="1275843" cy="1312650"/>
            </a:xfrm>
            <a:prstGeom prst="curvedRightArrow">
              <a:avLst>
                <a:gd name="adj1" fmla="val 25000"/>
                <a:gd name="adj2" fmla="val 50000"/>
                <a:gd name="adj3" fmla="val 59098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2180771" y="3661354"/>
              <a:ext cx="6687458" cy="1040525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повідомляє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емітента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втраченого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цінного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папера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пред’явника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зобов’язаних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векселем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кругленный прямоугольник 17"/>
            <p:cNvSpPr/>
            <p:nvPr/>
          </p:nvSpPr>
          <p:spPr>
            <a:xfrm>
              <a:off x="974712" y="4581965"/>
              <a:ext cx="4587765" cy="752965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день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Овал 19"/>
            <p:cNvSpPr/>
            <p:nvPr/>
          </p:nvSpPr>
          <p:spPr>
            <a:xfrm>
              <a:off x="974712" y="1280761"/>
              <a:ext cx="2916621" cy="1198180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3828270" y="996982"/>
              <a:ext cx="5502166" cy="882869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призначає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справу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Скругленный прямоугольник 21"/>
            <p:cNvSpPr/>
            <p:nvPr/>
          </p:nvSpPr>
          <p:spPr>
            <a:xfrm>
              <a:off x="5207749" y="1770640"/>
              <a:ext cx="6113393" cy="1479162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тримісячного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публікації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виклик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держателя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втраченого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цінного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папера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векселя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надійде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ч.1 ст.324 ЦПК України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Стрелка вправо 22"/>
            <p:cNvSpPr/>
            <p:nvPr/>
          </p:nvSpPr>
          <p:spPr>
            <a:xfrm>
              <a:off x="3134586" y="941802"/>
              <a:ext cx="1135117" cy="993228"/>
            </a:xfrm>
            <a:prstGeom prst="rightArrow">
              <a:avLst>
                <a:gd name="adj1" fmla="val 50000"/>
                <a:gd name="adj2" fmla="val 87213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62893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94934" y="594695"/>
            <a:ext cx="10841833" cy="5275782"/>
            <a:chOff x="709448" y="623723"/>
            <a:chExt cx="10841833" cy="5275782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709448" y="623723"/>
              <a:ext cx="5328745" cy="1213945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заявникові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цінного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папера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замість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недійсним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проведення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ним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операцій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кругленный прямоугольник 9"/>
            <p:cNvSpPr/>
            <p:nvPr/>
          </p:nvSpPr>
          <p:spPr>
            <a:xfrm>
              <a:off x="709448" y="1916495"/>
              <a:ext cx="5328745" cy="1456832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платежу за векселем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видачі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заявникові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векселя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замість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недійсним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відновлення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зобов’язаними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векселем особами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передавальних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написів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Выгнутая вправо стрелка 11"/>
            <p:cNvSpPr/>
            <p:nvPr/>
          </p:nvSpPr>
          <p:spPr>
            <a:xfrm rot="18023151">
              <a:off x="10309027" y="3674771"/>
              <a:ext cx="1094936" cy="1389573"/>
            </a:xfrm>
            <a:prstGeom prst="curvedLeftArrow">
              <a:avLst>
                <a:gd name="adj1" fmla="val 25000"/>
                <a:gd name="adj2" fmla="val 50000"/>
                <a:gd name="adj3" fmla="val 61555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5" name="Прямая соединительная линия 14"/>
            <p:cNvCxnSpPr/>
            <p:nvPr/>
          </p:nvCxnSpPr>
          <p:spPr>
            <a:xfrm>
              <a:off x="6672755" y="1188081"/>
              <a:ext cx="0" cy="1645523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22" name="Прямая со стрелкой 21"/>
            <p:cNvCxnSpPr/>
            <p:nvPr/>
          </p:nvCxnSpPr>
          <p:spPr>
            <a:xfrm flipH="1">
              <a:off x="6038194" y="2833604"/>
              <a:ext cx="63456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26" name="Прямая со стрелкой 25"/>
            <p:cNvCxnSpPr/>
            <p:nvPr/>
          </p:nvCxnSpPr>
          <p:spPr>
            <a:xfrm flipH="1">
              <a:off x="6038193" y="1188081"/>
              <a:ext cx="63456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28" name="Прямая соединительная линия 27"/>
            <p:cNvCxnSpPr/>
            <p:nvPr/>
          </p:nvCxnSpPr>
          <p:spPr>
            <a:xfrm>
              <a:off x="6672755" y="2055922"/>
              <a:ext cx="1430721" cy="0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29" name="Прямоугольник 28"/>
            <p:cNvSpPr/>
            <p:nvPr/>
          </p:nvSpPr>
          <p:spPr>
            <a:xfrm>
              <a:off x="7216663" y="1583081"/>
              <a:ext cx="3681249" cy="938048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є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для: 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0" name="Стрелка вверх 29"/>
            <p:cNvSpPr/>
            <p:nvPr/>
          </p:nvSpPr>
          <p:spPr>
            <a:xfrm>
              <a:off x="9617618" y="2389324"/>
              <a:ext cx="725214" cy="1464851"/>
            </a:xfrm>
            <a:prstGeom prst="upArrow">
              <a:avLst>
                <a:gd name="adj1" fmla="val 50000"/>
                <a:gd name="adj2" fmla="val 115217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1530559" y="4712414"/>
              <a:ext cx="3137338" cy="961697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4367700" y="3854175"/>
              <a:ext cx="6069071" cy="1324304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ухвалює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втраченого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цінного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папера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пред’явника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векселя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недійсним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задоволенні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заявленої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кругленный прямоугольник 17"/>
            <p:cNvSpPr/>
            <p:nvPr/>
          </p:nvSpPr>
          <p:spPr>
            <a:xfrm>
              <a:off x="7307316" y="5060731"/>
              <a:ext cx="3941380" cy="838774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результатами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9" name="Стрелка вправо 18"/>
            <p:cNvSpPr/>
            <p:nvPr/>
          </p:nvSpPr>
          <p:spPr>
            <a:xfrm>
              <a:off x="3338285" y="4121208"/>
              <a:ext cx="1211370" cy="1072055"/>
            </a:xfrm>
            <a:prstGeom prst="rightArrow">
              <a:avLst>
                <a:gd name="adj1" fmla="val 50000"/>
                <a:gd name="adj2" fmla="val 86765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6247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79167" y="720209"/>
            <a:ext cx="10988566" cy="5143561"/>
            <a:chOff x="693682" y="662152"/>
            <a:chExt cx="10988566" cy="5143561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2578410" y="4662650"/>
              <a:ext cx="5954676" cy="1143063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пред’явити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особи, за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якою</a:t>
              </a:r>
              <a:endPara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цінний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папір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пред’явника</a:t>
              </a:r>
              <a:endPara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вексель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4934856" y="3679162"/>
              <a:ext cx="5817226" cy="1045426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заявив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вчасно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будь-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причин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своє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цінний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папір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вексель</a:t>
              </a:r>
            </a:p>
          </p:txBody>
        </p:sp>
        <p:sp>
          <p:nvSpPr>
            <p:cNvPr id="10" name="Выгнутая вправо стрелка 9"/>
            <p:cNvSpPr/>
            <p:nvPr/>
          </p:nvSpPr>
          <p:spPr>
            <a:xfrm>
              <a:off x="9103548" y="1539164"/>
              <a:ext cx="1213945" cy="1618171"/>
            </a:xfrm>
            <a:prstGeom prst="curvedLeftArrow">
              <a:avLst>
                <a:gd name="adj1" fmla="val 25000"/>
                <a:gd name="adj2" fmla="val 50000"/>
                <a:gd name="adj3" fmla="val 58766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трелка вниз 10"/>
            <p:cNvSpPr/>
            <p:nvPr/>
          </p:nvSpPr>
          <p:spPr>
            <a:xfrm>
              <a:off x="10397358" y="1604139"/>
              <a:ext cx="709449" cy="2246586"/>
            </a:xfrm>
            <a:prstGeom prst="downArrow">
              <a:avLst>
                <a:gd name="adj1" fmla="val 50000"/>
                <a:gd name="adj2" fmla="val 192500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трелка влево 12"/>
            <p:cNvSpPr/>
            <p:nvPr/>
          </p:nvSpPr>
          <p:spPr>
            <a:xfrm>
              <a:off x="8030560" y="4541587"/>
              <a:ext cx="1005052" cy="887909"/>
            </a:xfrm>
            <a:prstGeom prst="leftArrow">
              <a:avLst>
                <a:gd name="adj1" fmla="val 50000"/>
                <a:gd name="adj2" fmla="val 89993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Выгнутая вправо стрелка 13"/>
            <p:cNvSpPr/>
            <p:nvPr/>
          </p:nvSpPr>
          <p:spPr>
            <a:xfrm rot="6284237">
              <a:off x="1114748" y="2043260"/>
              <a:ext cx="1162624" cy="1518910"/>
            </a:xfrm>
            <a:prstGeom prst="curvedLeftArrow">
              <a:avLst>
                <a:gd name="adj1" fmla="val 25000"/>
                <a:gd name="adj2" fmla="val 50000"/>
                <a:gd name="adj3" fmla="val 56542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6763406" y="662152"/>
              <a:ext cx="4918842" cy="1198179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Держатель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цінного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папера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пред’явника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векселя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2002970" y="2049519"/>
              <a:ext cx="7125263" cy="1508579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звернутися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відшкодування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рахунок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збитків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заподіяних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забороною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здійснювати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будь-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операції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цінним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папером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пред’явника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векселем</a:t>
              </a: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693682" y="1175656"/>
              <a:ext cx="4704968" cy="930029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задоволенні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заявленої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вимоги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9867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4496" y="4472831"/>
            <a:ext cx="11343289" cy="1629103"/>
          </a:xfrm>
        </p:spPr>
        <p:txBody>
          <a:bodyPr>
            <a:noAutofit/>
          </a:bodyPr>
          <a:lstStyle/>
          <a:p>
            <a:pPr algn="ctr"/>
            <a:r>
              <a:rPr lang="ru-RU" sz="3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</a:t>
            </a:r>
            <a:r>
              <a:rPr lang="ru-RU" sz="3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судом справ про передачу </a:t>
            </a:r>
            <a:r>
              <a:rPr lang="ru-RU" sz="3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безхазяйної</a:t>
            </a:r>
            <a:r>
              <a:rPr lang="ru-RU" sz="3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нерухомої</a:t>
            </a:r>
            <a:r>
              <a:rPr lang="ru-RU" sz="3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речі</a:t>
            </a:r>
            <a:r>
              <a:rPr lang="ru-RU" sz="3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комунальну</a:t>
            </a:r>
            <a:r>
              <a:rPr lang="ru-RU" sz="35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5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власність</a:t>
            </a:r>
            <a:endParaRPr lang="ru-RU" sz="35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2283998" y="458450"/>
            <a:ext cx="8004941" cy="3538517"/>
            <a:chOff x="2327541" y="545536"/>
            <a:chExt cx="8004941" cy="3538517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2327541" y="2992239"/>
              <a:ext cx="5277944" cy="1091814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органом,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уповноваженим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управляти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майном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територіальної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громади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Выгнутая влево стрелка 6"/>
            <p:cNvSpPr/>
            <p:nvPr/>
          </p:nvSpPr>
          <p:spPr>
            <a:xfrm rot="20396451">
              <a:off x="4614020" y="1591421"/>
              <a:ext cx="1245476" cy="1389573"/>
            </a:xfrm>
            <a:prstGeom prst="curvedRightArrow">
              <a:avLst>
                <a:gd name="adj1" fmla="val 25000"/>
                <a:gd name="adj2" fmla="val 50000"/>
                <a:gd name="adj3" fmla="val 54660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Прямая со стрелкой 8"/>
            <p:cNvCxnSpPr/>
            <p:nvPr/>
          </p:nvCxnSpPr>
          <p:spPr>
            <a:xfrm>
              <a:off x="3967155" y="1482812"/>
              <a:ext cx="0" cy="1509427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8" name="Скругленный прямоугольник 7"/>
            <p:cNvSpPr/>
            <p:nvPr/>
          </p:nvSpPr>
          <p:spPr>
            <a:xfrm>
              <a:off x="3005458" y="545536"/>
              <a:ext cx="5896303" cy="1351893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передачу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безхазяйної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нерухомої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речі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власність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територіальної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громади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умов,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визначених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ЦК України,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5936344" y="1852103"/>
              <a:ext cx="4396138" cy="948559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суду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цієї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речі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76619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752991" y="398064"/>
            <a:ext cx="10311774" cy="6023006"/>
            <a:chOff x="709449" y="267435"/>
            <a:chExt cx="10311774" cy="6023006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776249" y="2684078"/>
              <a:ext cx="6889531" cy="927539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основні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характеристики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нерухомої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речі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2538248" y="3750221"/>
              <a:ext cx="6889531" cy="1321018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посилання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документи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взяття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безхазяйної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нерухомої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речі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облік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здійснює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реєстрацію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нерухоме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майно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3775841" y="5209843"/>
              <a:ext cx="6889531" cy="1080598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друковані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засоби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масової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інформації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було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зроблено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оголошення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взяття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нерухомої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речі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облік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Прямая со стрелкой 8"/>
            <p:cNvCxnSpPr/>
            <p:nvPr/>
          </p:nvCxnSpPr>
          <p:spPr>
            <a:xfrm>
              <a:off x="10200290" y="1434662"/>
              <a:ext cx="0" cy="377518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>
              <a:endCxn id="6" idx="3"/>
            </p:cNvCxnSpPr>
            <p:nvPr/>
          </p:nvCxnSpPr>
          <p:spPr>
            <a:xfrm flipH="1">
              <a:off x="9427779" y="4410730"/>
              <a:ext cx="772511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 flipH="1">
              <a:off x="8665781" y="3147847"/>
              <a:ext cx="1534509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5" name="Выгнутая влево стрелка 14"/>
            <p:cNvSpPr/>
            <p:nvPr/>
          </p:nvSpPr>
          <p:spPr>
            <a:xfrm rot="4720985">
              <a:off x="4230613" y="183954"/>
              <a:ext cx="1197480" cy="1492504"/>
            </a:xfrm>
            <a:prstGeom prst="curvedRightArrow">
              <a:avLst>
                <a:gd name="adj1" fmla="val 25000"/>
                <a:gd name="adj2" fmla="val 50000"/>
                <a:gd name="adj3" fmla="val 60226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5221014" y="267435"/>
              <a:ext cx="5800209" cy="1434662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передачу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безхазяйної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нерухомої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речі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власність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територіальної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громади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повинно бути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зазначено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709449" y="1608084"/>
              <a:ext cx="6889531" cy="977461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нерухому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річ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просить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передати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власність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територіальної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громади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95810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768757" y="521888"/>
            <a:ext cx="10893972" cy="5580140"/>
            <a:chOff x="725214" y="449317"/>
            <a:chExt cx="10893972" cy="5580140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1509487" y="3962400"/>
              <a:ext cx="5064736" cy="1277007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безхазяйна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річ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взята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облік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органом,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здійснює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реєстрацію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нерухоме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майно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5557344" y="4920616"/>
              <a:ext cx="4792717" cy="1108841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подано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одного року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взяття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безхазяйної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речі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облік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трелка вниз 9"/>
            <p:cNvSpPr/>
            <p:nvPr/>
          </p:nvSpPr>
          <p:spPr>
            <a:xfrm>
              <a:off x="7953703" y="3560608"/>
              <a:ext cx="725216" cy="1497724"/>
            </a:xfrm>
            <a:prstGeom prst="downArrow">
              <a:avLst>
                <a:gd name="adj1" fmla="val 50000"/>
                <a:gd name="adj2" fmla="val 121795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Выгнутая вправо стрелка 10"/>
            <p:cNvSpPr/>
            <p:nvPr/>
          </p:nvSpPr>
          <p:spPr>
            <a:xfrm>
              <a:off x="6574221" y="3430088"/>
              <a:ext cx="1119352" cy="1532338"/>
            </a:xfrm>
            <a:prstGeom prst="curvedLeftArrow">
              <a:avLst>
                <a:gd name="adj1" fmla="val 25000"/>
                <a:gd name="adj2" fmla="val 50000"/>
                <a:gd name="adj3" fmla="val 64437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3" name="Прямая соединительная линия 12"/>
            <p:cNvCxnSpPr/>
            <p:nvPr/>
          </p:nvCxnSpPr>
          <p:spPr>
            <a:xfrm>
              <a:off x="10534120" y="1421526"/>
              <a:ext cx="0" cy="1731577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 flipH="1">
              <a:off x="9705056" y="3145222"/>
              <a:ext cx="82906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9" name="Выгнутая вправо стрелка 18"/>
            <p:cNvSpPr/>
            <p:nvPr/>
          </p:nvSpPr>
          <p:spPr>
            <a:xfrm rot="7698029">
              <a:off x="1998370" y="1336367"/>
              <a:ext cx="1080601" cy="1475869"/>
            </a:xfrm>
            <a:prstGeom prst="curvedLeftArrow">
              <a:avLst>
                <a:gd name="adj1" fmla="val 25000"/>
                <a:gd name="adj2" fmla="val 50000"/>
                <a:gd name="adj3" fmla="val 58623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4005943" y="2530367"/>
              <a:ext cx="5689852" cy="122971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відмовляє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про передачу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безхазяйної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нерухомої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речі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власність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територіальної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громади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Овал 20"/>
            <p:cNvSpPr/>
            <p:nvPr/>
          </p:nvSpPr>
          <p:spPr>
            <a:xfrm>
              <a:off x="8686800" y="1070746"/>
              <a:ext cx="2932386" cy="1182414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2869324" y="1241538"/>
              <a:ext cx="6243145" cy="1108841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</a:t>
              </a:r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є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справу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передачу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безхазяйної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нерухомої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речі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власність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територіальної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громади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Скругленный прямоугольник 22"/>
            <p:cNvSpPr/>
            <p:nvPr/>
          </p:nvSpPr>
          <p:spPr>
            <a:xfrm>
              <a:off x="725214" y="449317"/>
              <a:ext cx="5186855" cy="878701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обов’язковим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усіх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заінтересованих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Стрелка влево 23"/>
            <p:cNvSpPr/>
            <p:nvPr/>
          </p:nvSpPr>
          <p:spPr>
            <a:xfrm>
              <a:off x="8560676" y="739195"/>
              <a:ext cx="1103585" cy="956076"/>
            </a:xfrm>
            <a:prstGeom prst="leftArrow">
              <a:avLst>
                <a:gd name="adj1" fmla="val 50000"/>
                <a:gd name="adj2" fmla="val 92924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18715727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936422" y="365112"/>
            <a:ext cx="10184524" cy="5864770"/>
            <a:chOff x="1008993" y="394141"/>
            <a:chExt cx="10184524" cy="5864770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5021317" y="3342290"/>
              <a:ext cx="6172200" cy="788275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нерухома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річ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є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безхазяйною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5037082" y="4233040"/>
              <a:ext cx="6156435" cy="1056289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нерухома річ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взята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облік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органом,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здійснює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реєстрацію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нерухоме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майно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5037082" y="5391804"/>
              <a:ext cx="6156435" cy="867107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сплив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один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рік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взяття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облік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нерухомої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речі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2270233" y="2617074"/>
              <a:ext cx="0" cy="3231932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2270233" y="3775841"/>
              <a:ext cx="275108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>
              <a:off x="2270234" y="4795343"/>
              <a:ext cx="275108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>
              <a:off x="2270233" y="5849006"/>
              <a:ext cx="2751083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23" name="Выгнутая влево стрелка 22"/>
            <p:cNvSpPr/>
            <p:nvPr/>
          </p:nvSpPr>
          <p:spPr>
            <a:xfrm rot="5015742">
              <a:off x="2120509" y="505915"/>
              <a:ext cx="1291616" cy="1624988"/>
            </a:xfrm>
            <a:prstGeom prst="curvedRightArrow">
              <a:avLst>
                <a:gd name="adj1" fmla="val 25000"/>
                <a:gd name="adj2" fmla="val 50000"/>
                <a:gd name="adj3" fmla="val 55871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5218385" y="394141"/>
              <a:ext cx="5783444" cy="1261241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ухвалює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передачу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безхазяйної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нерухомої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речі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власність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територіальної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громади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3113689" y="1355837"/>
              <a:ext cx="3263462" cy="108782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Овал 18"/>
            <p:cNvSpPr/>
            <p:nvPr/>
          </p:nvSpPr>
          <p:spPr>
            <a:xfrm>
              <a:off x="1008993" y="2002222"/>
              <a:ext cx="3736427" cy="1185041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uk-UA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встановивши, що: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Стрелка влево 19"/>
            <p:cNvSpPr/>
            <p:nvPr/>
          </p:nvSpPr>
          <p:spPr>
            <a:xfrm rot="10800000">
              <a:off x="5972251" y="1233655"/>
              <a:ext cx="976398" cy="945930"/>
            </a:xfrm>
            <a:prstGeom prst="leftArrow">
              <a:avLst>
                <a:gd name="adj1" fmla="val 50000"/>
                <a:gd name="adj2" fmla="val 83333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93232449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64628" y="278524"/>
            <a:ext cx="10696902" cy="1456267"/>
          </a:xfrm>
        </p:spPr>
        <p:txBody>
          <a:bodyPr>
            <a:normAutofit/>
          </a:bodyPr>
          <a:lstStyle/>
          <a:p>
            <a:pPr algn="ctr"/>
            <a:r>
              <a:rPr lang="ru-RU" sz="4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</a:t>
            </a:r>
            <a:r>
              <a:rPr lang="ru-RU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судом справ про </a:t>
            </a:r>
            <a:r>
              <a:rPr lang="ru-RU" sz="4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визнання</a:t>
            </a:r>
            <a:r>
              <a:rPr lang="ru-RU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спадщини</a:t>
            </a:r>
            <a:r>
              <a:rPr lang="ru-RU" sz="4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відумерлою</a:t>
            </a:r>
            <a:endParaRPr lang="ru-RU" sz="4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1668767" y="1925895"/>
            <a:ext cx="9652376" cy="4240924"/>
            <a:chOff x="1610710" y="2027495"/>
            <a:chExt cx="9652376" cy="4240924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3873062" y="4108542"/>
              <a:ext cx="5738649" cy="898636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спадщини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1834055" y="5196948"/>
              <a:ext cx="5738649" cy="1071471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нерухомого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майна,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входить до складу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спадщини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Прямая со стрелкой 9"/>
            <p:cNvCxnSpPr/>
            <p:nvPr/>
          </p:nvCxnSpPr>
          <p:spPr>
            <a:xfrm>
              <a:off x="2438400" y="3036488"/>
              <a:ext cx="0" cy="216046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1" name="Выгнутая влево стрелка 10"/>
            <p:cNvSpPr/>
            <p:nvPr/>
          </p:nvSpPr>
          <p:spPr>
            <a:xfrm>
              <a:off x="2677512" y="3304502"/>
              <a:ext cx="1177158" cy="1497724"/>
            </a:xfrm>
            <a:prstGeom prst="curvedRightArrow">
              <a:avLst>
                <a:gd name="adj1" fmla="val 25000"/>
                <a:gd name="adj2" fmla="val 50000"/>
                <a:gd name="adj3" fmla="val 51786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5559972" y="2027495"/>
              <a:ext cx="5703114" cy="1277007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спадщини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відумерлою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випадках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встановлених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ЦК України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Овал 13"/>
            <p:cNvSpPr/>
            <p:nvPr/>
          </p:nvSpPr>
          <p:spPr>
            <a:xfrm>
              <a:off x="1610710" y="2484694"/>
              <a:ext cx="4201510" cy="1166649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</a:t>
              </a:r>
            </a:p>
          </p:txBody>
        </p:sp>
        <p:sp>
          <p:nvSpPr>
            <p:cNvPr id="15" name="Стрелка влево 14"/>
            <p:cNvSpPr/>
            <p:nvPr/>
          </p:nvSpPr>
          <p:spPr>
            <a:xfrm>
              <a:off x="5098173" y="2859898"/>
              <a:ext cx="1128548" cy="963030"/>
            </a:xfrm>
            <a:prstGeom prst="leftArrow">
              <a:avLst>
                <a:gd name="adj1" fmla="val 50000"/>
                <a:gd name="adj2" fmla="val 91147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42410487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563540" y="871880"/>
            <a:ext cx="9447298" cy="4932331"/>
            <a:chOff x="1273254" y="900909"/>
            <a:chExt cx="9447298" cy="4932331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3231930" y="2566603"/>
              <a:ext cx="7488621" cy="737977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відомості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час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спадщини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3231931" y="3350548"/>
              <a:ext cx="7488621" cy="737977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відомості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майно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становить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спадщину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3231930" y="4141075"/>
              <a:ext cx="7488621" cy="1692165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докази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свідчать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належність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цього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майна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спадкодавцю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відсутність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спадкоємців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заповітом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за законом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усунення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права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спадкування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неприйняття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ними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спадщини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прийняття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" name="Прямая соединительная линия 7"/>
            <p:cNvCxnSpPr/>
            <p:nvPr/>
          </p:nvCxnSpPr>
          <p:spPr>
            <a:xfrm>
              <a:off x="1907628" y="1513490"/>
              <a:ext cx="0" cy="3531476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 flipV="1">
              <a:off x="1907625" y="2996763"/>
              <a:ext cx="1324303" cy="2627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 flipV="1">
              <a:off x="1907625" y="5040086"/>
              <a:ext cx="1324303" cy="2627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1" name="Скругленный прямоугольник 10"/>
            <p:cNvSpPr/>
            <p:nvPr/>
          </p:nvSpPr>
          <p:spPr>
            <a:xfrm>
              <a:off x="1273254" y="900909"/>
              <a:ext cx="4996918" cy="1048018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спадщини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відумерлою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зазначені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4" name="Прямая со стрелкой 13"/>
            <p:cNvCxnSpPr/>
            <p:nvPr/>
          </p:nvCxnSpPr>
          <p:spPr>
            <a:xfrm flipV="1">
              <a:off x="1907624" y="3732113"/>
              <a:ext cx="1324303" cy="2627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</p:grpSp>
    </p:spTree>
    <p:extLst>
      <p:ext uri="{BB962C8B-B14F-4D97-AF65-F5344CB8AC3E}">
        <p14:creationId xmlns:p14="http://schemas.microsoft.com/office/powerpoint/2010/main" val="1214914860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952564" y="484543"/>
            <a:ext cx="10697436" cy="5771699"/>
            <a:chOff x="1039649" y="499058"/>
            <a:chExt cx="10697436" cy="5771699"/>
          </a:xfrm>
        </p:grpSpPr>
        <p:sp>
          <p:nvSpPr>
            <p:cNvPr id="6" name="Выгнутая вправо стрелка 5"/>
            <p:cNvSpPr/>
            <p:nvPr/>
          </p:nvSpPr>
          <p:spPr>
            <a:xfrm rot="12070179">
              <a:off x="1833286" y="499058"/>
              <a:ext cx="1031549" cy="1398244"/>
            </a:xfrm>
            <a:prstGeom prst="curvedLeftArrow">
              <a:avLst>
                <a:gd name="adj1" fmla="val 25000"/>
                <a:gd name="adj2" fmla="val 50000"/>
                <a:gd name="adj3" fmla="val 65045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1615618" y="3952120"/>
              <a:ext cx="6550920" cy="91944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обов’язковою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обов’язковим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усіх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заінтересованих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осіб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2443656" y="5067306"/>
              <a:ext cx="8505498" cy="1203451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обов’язковим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залученням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органів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місцевого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самоврядування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спадщини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(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нерухомого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майна,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входить до складу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спадщини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Стрелка вниз 10"/>
            <p:cNvSpPr/>
            <p:nvPr/>
          </p:nvSpPr>
          <p:spPr>
            <a:xfrm>
              <a:off x="9682984" y="3615561"/>
              <a:ext cx="754774" cy="1451745"/>
            </a:xfrm>
            <a:prstGeom prst="downArrow">
              <a:avLst>
                <a:gd name="adj1" fmla="val 50000"/>
                <a:gd name="adj2" fmla="val 131152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Выгнутая вправо стрелка 12"/>
            <p:cNvSpPr/>
            <p:nvPr/>
          </p:nvSpPr>
          <p:spPr>
            <a:xfrm>
              <a:off x="8186247" y="3341188"/>
              <a:ext cx="1135117" cy="1389574"/>
            </a:xfrm>
            <a:prstGeom prst="curvedLeftArrow">
              <a:avLst>
                <a:gd name="adj1" fmla="val 25000"/>
                <a:gd name="adj2" fmla="val 50000"/>
                <a:gd name="adj3" fmla="val 58333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5533697" y="2590804"/>
              <a:ext cx="5265682" cy="1077305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Справа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спадщини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відумерлою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з: 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1039649" y="1509828"/>
              <a:ext cx="2808013" cy="898634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2979684" y="654269"/>
              <a:ext cx="4051737" cy="1174532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відмовляє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прийнятті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спадщини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відумерлою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7409794" y="654269"/>
              <a:ext cx="4327291" cy="1174532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подана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закінчення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одного року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часу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спадщини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трелка вправо 17"/>
            <p:cNvSpPr/>
            <p:nvPr/>
          </p:nvSpPr>
          <p:spPr>
            <a:xfrm>
              <a:off x="6854059" y="1287521"/>
              <a:ext cx="1111470" cy="922281"/>
            </a:xfrm>
            <a:prstGeom prst="rightArrow">
              <a:avLst>
                <a:gd name="adj1" fmla="val 50000"/>
                <a:gd name="adj2" fmla="val 97053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031077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488731" y="323620"/>
            <a:ext cx="11240813" cy="5949863"/>
            <a:chOff x="488731" y="251048"/>
            <a:chExt cx="11240813" cy="5949863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2427890" y="1400162"/>
              <a:ext cx="6495393" cy="793305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можуть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передані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третейського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129861" y="2280443"/>
              <a:ext cx="7244882" cy="804619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можуть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закриті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зв’язку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укладенням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мирової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угоди</a:t>
              </a:r>
            </a:p>
          </p:txBody>
        </p:sp>
        <p:sp>
          <p:nvSpPr>
            <p:cNvPr id="9" name="Выгнутая вправо стрелка 8"/>
            <p:cNvSpPr/>
            <p:nvPr/>
          </p:nvSpPr>
          <p:spPr>
            <a:xfrm rot="17699080">
              <a:off x="4222849" y="84841"/>
              <a:ext cx="1100048" cy="1432462"/>
            </a:xfrm>
            <a:prstGeom prst="curvedLeftArrow">
              <a:avLst>
                <a:gd name="adj1" fmla="val 25000"/>
                <a:gd name="adj2" fmla="val 50000"/>
                <a:gd name="adj3" fmla="val 61505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Стрелка вниз 9"/>
            <p:cNvSpPr/>
            <p:nvPr/>
          </p:nvSpPr>
          <p:spPr>
            <a:xfrm>
              <a:off x="827688" y="1089804"/>
              <a:ext cx="604345" cy="1472592"/>
            </a:xfrm>
            <a:prstGeom prst="downArrow">
              <a:avLst>
                <a:gd name="adj1" fmla="val 50000"/>
                <a:gd name="adj2" fmla="val 151739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617481" y="4529649"/>
              <a:ext cx="3618187" cy="900351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без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2521168" y="5239214"/>
              <a:ext cx="6224753" cy="961697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роз’яснює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заінтересованим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особам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вони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 подати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загальних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підставах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Выгнутая влево стрелка 14"/>
            <p:cNvSpPr/>
            <p:nvPr/>
          </p:nvSpPr>
          <p:spPr>
            <a:xfrm rot="4180322">
              <a:off x="3496775" y="3306234"/>
              <a:ext cx="1051461" cy="1565561"/>
            </a:xfrm>
            <a:prstGeom prst="curvedRightArrow">
              <a:avLst>
                <a:gd name="adj1" fmla="val 25000"/>
                <a:gd name="adj2" fmla="val 50000"/>
                <a:gd name="adj3" fmla="val 61713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Прямая со стрелкой 17"/>
            <p:cNvCxnSpPr/>
            <p:nvPr/>
          </p:nvCxnSpPr>
          <p:spPr>
            <a:xfrm>
              <a:off x="5110309" y="4184407"/>
              <a:ext cx="0" cy="1043493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7" name="Овал 16"/>
            <p:cNvSpPr/>
            <p:nvPr/>
          </p:nvSpPr>
          <p:spPr>
            <a:xfrm>
              <a:off x="4177862" y="3648380"/>
              <a:ext cx="2853559" cy="1072055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6369269" y="3172038"/>
              <a:ext cx="5360275" cy="1548397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 порядку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окремого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виникає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спір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право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порядку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</a:t>
              </a:r>
            </a:p>
          </p:txBody>
        </p:sp>
        <p:sp>
          <p:nvSpPr>
            <p:cNvPr id="20" name="Стрелка вправо 19"/>
            <p:cNvSpPr/>
            <p:nvPr/>
          </p:nvSpPr>
          <p:spPr>
            <a:xfrm>
              <a:off x="5984951" y="4289336"/>
              <a:ext cx="865166" cy="830542"/>
            </a:xfrm>
            <a:prstGeom prst="rightArrow">
              <a:avLst>
                <a:gd name="adj1" fmla="val 50000"/>
                <a:gd name="adj2" fmla="val 80371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Скругленный прямоугольник 20"/>
            <p:cNvSpPr/>
            <p:nvPr/>
          </p:nvSpPr>
          <p:spPr>
            <a:xfrm>
              <a:off x="488731" y="313190"/>
              <a:ext cx="3831021" cy="88202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3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3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окремого</a:t>
              </a:r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09794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Группа 11"/>
          <p:cNvGrpSpPr/>
          <p:nvPr/>
        </p:nvGrpSpPr>
        <p:grpSpPr>
          <a:xfrm>
            <a:off x="621141" y="218033"/>
            <a:ext cx="11081186" cy="6042128"/>
            <a:chOff x="461484" y="232548"/>
            <a:chExt cx="11081186" cy="6042128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6623829" y="717324"/>
              <a:ext cx="4918841" cy="977462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спадщини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відумерлою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6186339" y="1779531"/>
              <a:ext cx="4918841" cy="977462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передачу її територіальній громаді відповідно до закону</a:t>
              </a: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3837276" y="3582716"/>
              <a:ext cx="6574221" cy="867103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спадкоємці за заповітом і за законом відсутні 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3837276" y="4493169"/>
              <a:ext cx="6574221" cy="867103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спадкоємці усунені від права на спадкування</a:t>
              </a: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3837276" y="5407573"/>
              <a:ext cx="6574221" cy="867103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спадкоємці не прийняли спадщину чи відмовилися від її прийняття</a:t>
              </a:r>
            </a:p>
          </p:txBody>
        </p:sp>
        <p:sp>
          <p:nvSpPr>
            <p:cNvPr id="17" name="Выгнутая вправо стрелка 16"/>
            <p:cNvSpPr/>
            <p:nvPr/>
          </p:nvSpPr>
          <p:spPr>
            <a:xfrm rot="14342001">
              <a:off x="5428620" y="29420"/>
              <a:ext cx="1026707" cy="1692264"/>
            </a:xfrm>
            <a:prstGeom prst="curvedLeftArrow">
              <a:avLst>
                <a:gd name="adj1" fmla="val 25000"/>
                <a:gd name="adj2" fmla="val 50000"/>
                <a:gd name="adj3" fmla="val 58445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9" name="Прямая соединительная линия 18"/>
            <p:cNvCxnSpPr/>
            <p:nvPr/>
          </p:nvCxnSpPr>
          <p:spPr>
            <a:xfrm>
              <a:off x="2138542" y="2924495"/>
              <a:ext cx="1" cy="2916629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21" name="Прямая со стрелкой 20"/>
            <p:cNvCxnSpPr>
              <a:endCxn id="9" idx="1"/>
            </p:cNvCxnSpPr>
            <p:nvPr/>
          </p:nvCxnSpPr>
          <p:spPr>
            <a:xfrm>
              <a:off x="2138543" y="4016267"/>
              <a:ext cx="1698733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22" name="Прямая со стрелкой 21"/>
            <p:cNvCxnSpPr/>
            <p:nvPr/>
          </p:nvCxnSpPr>
          <p:spPr>
            <a:xfrm>
              <a:off x="2138542" y="5862797"/>
              <a:ext cx="1698733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23" name="Прямая со стрелкой 22"/>
            <p:cNvCxnSpPr/>
            <p:nvPr/>
          </p:nvCxnSpPr>
          <p:spPr>
            <a:xfrm>
              <a:off x="2138542" y="4914250"/>
              <a:ext cx="1698733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24" name="Скругленный прямоугольник 23"/>
            <p:cNvSpPr/>
            <p:nvPr/>
          </p:nvSpPr>
          <p:spPr>
            <a:xfrm>
              <a:off x="1393622" y="2311616"/>
              <a:ext cx="3561034" cy="961696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встановивши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Выгнутая влево стрелка 25"/>
            <p:cNvSpPr/>
            <p:nvPr/>
          </p:nvSpPr>
          <p:spPr>
            <a:xfrm>
              <a:off x="461484" y="993219"/>
              <a:ext cx="1328838" cy="1931276"/>
            </a:xfrm>
            <a:prstGeom prst="curvedRightArrow">
              <a:avLst>
                <a:gd name="adj1" fmla="val 25000"/>
                <a:gd name="adj2" fmla="val 50000"/>
                <a:gd name="adj3" fmla="val 55002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Прямоугольник 30"/>
            <p:cNvSpPr/>
            <p:nvPr/>
          </p:nvSpPr>
          <p:spPr>
            <a:xfrm>
              <a:off x="2497209" y="993219"/>
              <a:ext cx="3200399" cy="1008994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ухвалює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Овал 31"/>
            <p:cNvSpPr/>
            <p:nvPr/>
          </p:nvSpPr>
          <p:spPr>
            <a:xfrm>
              <a:off x="715705" y="232548"/>
              <a:ext cx="2845676" cy="1150883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Стрелка вправо 32"/>
            <p:cNvSpPr/>
            <p:nvPr/>
          </p:nvSpPr>
          <p:spPr>
            <a:xfrm>
              <a:off x="1790322" y="1032633"/>
              <a:ext cx="1107527" cy="867105"/>
            </a:xfrm>
            <a:prstGeom prst="rightArrow">
              <a:avLst>
                <a:gd name="adj1" fmla="val 50000"/>
                <a:gd name="adj2" fmla="val 101717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Стрелка вправо 33"/>
            <p:cNvSpPr/>
            <p:nvPr/>
          </p:nvSpPr>
          <p:spPr>
            <a:xfrm>
              <a:off x="5242692" y="1637780"/>
              <a:ext cx="1111843" cy="948894"/>
            </a:xfrm>
            <a:prstGeom prst="rightArrow">
              <a:avLst>
                <a:gd name="adj1" fmla="val 50000"/>
                <a:gd name="adj2" fmla="val 92934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2548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2380" y="5316440"/>
            <a:ext cx="11359054" cy="1211067"/>
          </a:xfrm>
        </p:spPr>
        <p:txBody>
          <a:bodyPr>
            <a:noAutofit/>
          </a:bodyPr>
          <a:lstStyle/>
          <a:p>
            <a:pPr algn="ctr"/>
            <a:r>
              <a:rPr lang="ru-RU" sz="3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</a:t>
            </a:r>
            <a:r>
              <a:rPr lang="ru-RU" sz="3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заяви про </a:t>
            </a:r>
            <a:r>
              <a:rPr lang="ru-RU" sz="3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3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особі</a:t>
            </a:r>
            <a:r>
              <a:rPr lang="ru-RU" sz="3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психіатричної</a:t>
            </a:r>
            <a:r>
              <a:rPr lang="ru-RU" sz="3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допомоги</a:t>
            </a:r>
            <a:r>
              <a:rPr lang="ru-RU" sz="3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3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примусовому</a:t>
            </a:r>
            <a:r>
              <a:rPr lang="ru-RU" sz="3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</a:t>
            </a:r>
            <a:endParaRPr lang="ru-RU" sz="3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908866" y="216439"/>
            <a:ext cx="10962568" cy="4996466"/>
            <a:chOff x="748778" y="216439"/>
            <a:chExt cx="10962568" cy="4996466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748778" y="217714"/>
              <a:ext cx="5872655" cy="1102771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госпіталізацію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протитуберкульозного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закладу хворого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заразну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форму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туберкульозу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1599740" y="3086692"/>
              <a:ext cx="5738648" cy="1587327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місцезнаходженням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протитуберкульозного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закладу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здійснює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медичний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диспансерний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нагляд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хворим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заразну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форму </a:t>
              </a:r>
              <a:endPara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туберкульозу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5917384" y="4271110"/>
              <a:ext cx="4532583" cy="941795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місцем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виявлення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хворого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заразну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форму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туберкульозу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1" name="Прямая соединительная линия 10"/>
            <p:cNvCxnSpPr/>
            <p:nvPr/>
          </p:nvCxnSpPr>
          <p:spPr>
            <a:xfrm>
              <a:off x="11080656" y="1755478"/>
              <a:ext cx="0" cy="2974666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 flipH="1">
              <a:off x="10449967" y="4730144"/>
              <a:ext cx="614855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 flipH="1" flipV="1">
              <a:off x="7346305" y="3811301"/>
              <a:ext cx="3734351" cy="1819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20" name="Выгнутая влево стрелка 19"/>
            <p:cNvSpPr/>
            <p:nvPr/>
          </p:nvSpPr>
          <p:spPr>
            <a:xfrm rot="15699118">
              <a:off x="9324987" y="2272813"/>
              <a:ext cx="1059445" cy="1340966"/>
            </a:xfrm>
            <a:prstGeom prst="curvedRightArrow">
              <a:avLst>
                <a:gd name="adj1" fmla="val 25000"/>
                <a:gd name="adj2" fmla="val 50000"/>
                <a:gd name="adj3" fmla="val 63611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Выгнутая влево стрелка 20"/>
            <p:cNvSpPr/>
            <p:nvPr/>
          </p:nvSpPr>
          <p:spPr>
            <a:xfrm rot="9107036">
              <a:off x="6725516" y="216439"/>
              <a:ext cx="1347123" cy="1979581"/>
            </a:xfrm>
            <a:prstGeom prst="curvedRightArrow">
              <a:avLst>
                <a:gd name="adj1" fmla="val 25000"/>
                <a:gd name="adj2" fmla="val 50000"/>
                <a:gd name="adj3" fmla="val 68810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Прямоугольник 21"/>
            <p:cNvSpPr/>
            <p:nvPr/>
          </p:nvSpPr>
          <p:spPr>
            <a:xfrm>
              <a:off x="1298153" y="1396812"/>
              <a:ext cx="5872655" cy="1150994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продовження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госпіталізації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хворого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заразну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форму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туберкульозу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23" name="Скругленный прямоугольник 22"/>
            <p:cNvSpPr/>
            <p:nvPr/>
          </p:nvSpPr>
          <p:spPr>
            <a:xfrm>
              <a:off x="6981621" y="2013435"/>
              <a:ext cx="2490952" cy="898636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3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</a:p>
          </p:txBody>
        </p:sp>
        <p:sp>
          <p:nvSpPr>
            <p:cNvPr id="24" name="Овал 23"/>
            <p:cNvSpPr/>
            <p:nvPr/>
          </p:nvSpPr>
          <p:spPr>
            <a:xfrm>
              <a:off x="8152210" y="1282990"/>
              <a:ext cx="3559136" cy="1078888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суду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Стрелка вправо 24"/>
            <p:cNvSpPr/>
            <p:nvPr/>
          </p:nvSpPr>
          <p:spPr>
            <a:xfrm rot="10800000">
              <a:off x="6246555" y="1905988"/>
              <a:ext cx="1082918" cy="860809"/>
            </a:xfrm>
            <a:prstGeom prst="rightArrow">
              <a:avLst>
                <a:gd name="adj1" fmla="val 50000"/>
                <a:gd name="adj2" fmla="val 96073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54115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445188" y="426858"/>
            <a:ext cx="11272346" cy="5810909"/>
            <a:chOff x="488731" y="455886"/>
            <a:chExt cx="11272346" cy="5810909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488731" y="1844564"/>
              <a:ext cx="7189077" cy="9144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зазначаються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встановлені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госпіталізації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2002220" y="2895597"/>
              <a:ext cx="7520154" cy="1360114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заяви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додається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мотивований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висновок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лікаря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необхідність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госпіталізації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протитуберкульозного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закладу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продовження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госпіталізації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867104" y="4122177"/>
              <a:ext cx="4895194" cy="1030394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якому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строк, </a:t>
              </a:r>
              <a:endParaRPr lang="ru-RU" sz="2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буде проведено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лікування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3439887" y="5278150"/>
              <a:ext cx="7737866" cy="988645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протягом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24 годин з часу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виявлення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порушення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хворим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заразну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форму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туберкульозу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протиепідемічного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режиму</a:t>
              </a:r>
            </a:p>
          </p:txBody>
        </p:sp>
        <p:cxnSp>
          <p:nvCxnSpPr>
            <p:cNvPr id="11" name="Прямая со стрелкой 10"/>
            <p:cNvCxnSpPr/>
            <p:nvPr/>
          </p:nvCxnSpPr>
          <p:spPr>
            <a:xfrm>
              <a:off x="10625959" y="1213945"/>
              <a:ext cx="0" cy="4064205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>
              <a:endCxn id="5" idx="3"/>
            </p:cNvCxnSpPr>
            <p:nvPr/>
          </p:nvCxnSpPr>
          <p:spPr>
            <a:xfrm flipH="1" flipV="1">
              <a:off x="9522374" y="3575654"/>
              <a:ext cx="1103585" cy="311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6" name="Выгнутая влево стрелка 15"/>
            <p:cNvSpPr/>
            <p:nvPr/>
          </p:nvSpPr>
          <p:spPr>
            <a:xfrm rot="4230052">
              <a:off x="3927113" y="422071"/>
              <a:ext cx="1138678" cy="1456308"/>
            </a:xfrm>
            <a:prstGeom prst="curvedRightArrow">
              <a:avLst>
                <a:gd name="adj1" fmla="val 25000"/>
                <a:gd name="adj2" fmla="val 50000"/>
                <a:gd name="adj3" fmla="val 70551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трелка влево 17"/>
            <p:cNvSpPr/>
            <p:nvPr/>
          </p:nvSpPr>
          <p:spPr>
            <a:xfrm>
              <a:off x="5031565" y="4046802"/>
              <a:ext cx="1137007" cy="763318"/>
            </a:xfrm>
            <a:prstGeom prst="leftArrow">
              <a:avLst>
                <a:gd name="adj1" fmla="val 50000"/>
                <a:gd name="adj2" fmla="val 120596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Скругленный прямоугольник 11"/>
            <p:cNvSpPr/>
            <p:nvPr/>
          </p:nvSpPr>
          <p:spPr>
            <a:xfrm>
              <a:off x="4981904" y="455886"/>
              <a:ext cx="6779173" cy="1252045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госпіталізацію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протитуберкульозного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закладу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продовження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госпіталізації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53206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538531" y="305624"/>
            <a:ext cx="11116439" cy="5824573"/>
            <a:chOff x="567560" y="320138"/>
            <a:chExt cx="11116439" cy="5824573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567560" y="2062612"/>
              <a:ext cx="5502165" cy="1292773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госпіталізацію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протитуберкульозного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закладу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продовження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госпіталізації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5" name="Скругленный прямоугольник 4"/>
            <p:cNvSpPr/>
            <p:nvPr/>
          </p:nvSpPr>
          <p:spPr>
            <a:xfrm>
              <a:off x="7353174" y="843810"/>
              <a:ext cx="4330825" cy="100438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пізніше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24 годин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2526424" y="4919784"/>
              <a:ext cx="5218386" cy="1020814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особистої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судовому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5533697" y="3728280"/>
              <a:ext cx="6026369" cy="1261243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винятком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коли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даними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протитуберкульозного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закладу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особа становить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загрозу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розповсюдження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хвороби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Выгнутая вправо стрелка 9"/>
            <p:cNvSpPr/>
            <p:nvPr/>
          </p:nvSpPr>
          <p:spPr>
            <a:xfrm rot="14047991">
              <a:off x="6423953" y="168277"/>
              <a:ext cx="1166649" cy="1470371"/>
            </a:xfrm>
            <a:prstGeom prst="curvedLeftArrow">
              <a:avLst>
                <a:gd name="adj1" fmla="val 25000"/>
                <a:gd name="adj2" fmla="val 50000"/>
                <a:gd name="adj3" fmla="val 57432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Овал 11"/>
            <p:cNvSpPr/>
            <p:nvPr/>
          </p:nvSpPr>
          <p:spPr>
            <a:xfrm>
              <a:off x="4659085" y="1151539"/>
              <a:ext cx="2907569" cy="1109437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трелка вправо 12"/>
            <p:cNvSpPr/>
            <p:nvPr/>
          </p:nvSpPr>
          <p:spPr>
            <a:xfrm rot="10800000">
              <a:off x="5651453" y="1913607"/>
              <a:ext cx="1170262" cy="962563"/>
            </a:xfrm>
            <a:prstGeom prst="rightArrow">
              <a:avLst>
                <a:gd name="adj1" fmla="val 50000"/>
                <a:gd name="adj2" fmla="val 94222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Выгнутая влево стрелка 13"/>
            <p:cNvSpPr/>
            <p:nvPr/>
          </p:nvSpPr>
          <p:spPr>
            <a:xfrm rot="20308221">
              <a:off x="1568668" y="4578639"/>
              <a:ext cx="1245475" cy="1566072"/>
            </a:xfrm>
            <a:prstGeom prst="curvedRightArrow">
              <a:avLst>
                <a:gd name="adj1" fmla="val 25000"/>
                <a:gd name="adj2" fmla="val 50000"/>
                <a:gd name="adj3" fmla="val 70082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трелка вправо 14"/>
            <p:cNvSpPr/>
            <p:nvPr/>
          </p:nvSpPr>
          <p:spPr>
            <a:xfrm>
              <a:off x="5050971" y="4343474"/>
              <a:ext cx="1062385" cy="835056"/>
            </a:xfrm>
            <a:prstGeom prst="rightArrow">
              <a:avLst>
                <a:gd name="adj1" fmla="val 50000"/>
                <a:gd name="adj2" fmla="val 106244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874985" y="3827417"/>
              <a:ext cx="3624444" cy="99323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Особі, 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хворій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заразну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форму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туберкульозу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021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589580" y="800539"/>
            <a:ext cx="11161987" cy="4714889"/>
            <a:chOff x="662151" y="713454"/>
            <a:chExt cx="11161987" cy="4714889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3483429" y="4149021"/>
              <a:ext cx="5424087" cy="1279322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особи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стосовно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вирішується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питання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госпіталізацію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продовження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госпіталізації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9853448" y="2227797"/>
              <a:ext cx="0" cy="2702471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/>
            <p:nvPr/>
          </p:nvCxnSpPr>
          <p:spPr>
            <a:xfrm flipH="1">
              <a:off x="8907516" y="4930268"/>
              <a:ext cx="945932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 flipH="1">
              <a:off x="7977351" y="3467819"/>
              <a:ext cx="1876097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9" name="Выгнутая вправо стрелка 18"/>
            <p:cNvSpPr/>
            <p:nvPr/>
          </p:nvSpPr>
          <p:spPr>
            <a:xfrm rot="5707443">
              <a:off x="1791593" y="2983539"/>
              <a:ext cx="1205873" cy="1700025"/>
            </a:xfrm>
            <a:prstGeom prst="curvedLeftArrow">
              <a:avLst>
                <a:gd name="adj1" fmla="val 25000"/>
                <a:gd name="adj2" fmla="val 50000"/>
                <a:gd name="adj3" fmla="val 60042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2837793" y="2990255"/>
              <a:ext cx="5139558" cy="955129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представника протитуберкульозного закладу</a:t>
              </a: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662151" y="2116584"/>
              <a:ext cx="3673365" cy="1040524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заявою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відкрито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 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6053957" y="1501729"/>
              <a:ext cx="4272455" cy="122971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300" b="1" i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Участь у розгляді справи </a:t>
              </a:r>
            </a:p>
          </p:txBody>
        </p:sp>
        <p:sp>
          <p:nvSpPr>
            <p:cNvPr id="18" name="Овал 17"/>
            <p:cNvSpPr/>
            <p:nvPr/>
          </p:nvSpPr>
          <p:spPr>
            <a:xfrm>
              <a:off x="8403020" y="713454"/>
              <a:ext cx="3421118" cy="1198178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є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обов’язковою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Стрелка вправо 19"/>
            <p:cNvSpPr/>
            <p:nvPr/>
          </p:nvSpPr>
          <p:spPr>
            <a:xfrm>
              <a:off x="7977351" y="883591"/>
              <a:ext cx="930165" cy="977461"/>
            </a:xfrm>
            <a:prstGeom prst="rightArrow">
              <a:avLst>
                <a:gd name="adj1" fmla="val 50000"/>
                <a:gd name="adj2" fmla="val 77419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16980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709433" y="738003"/>
            <a:ext cx="8782896" cy="5097555"/>
            <a:chOff x="1361090" y="694460"/>
            <a:chExt cx="8782896" cy="5097555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5792703" y="4039603"/>
              <a:ext cx="4351283" cy="837198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відхиляє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5792703" y="4954817"/>
              <a:ext cx="4351283" cy="837198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задовольняє заяву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4151086" y="3294743"/>
              <a:ext cx="0" cy="2078673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2" name="Прямая со стрелкой 11"/>
            <p:cNvCxnSpPr>
              <a:endCxn id="6" idx="1"/>
            </p:cNvCxnSpPr>
            <p:nvPr/>
          </p:nvCxnSpPr>
          <p:spPr>
            <a:xfrm>
              <a:off x="4151086" y="4455886"/>
              <a:ext cx="1641617" cy="231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4151085" y="5371100"/>
              <a:ext cx="1641617" cy="2316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20" name="Скругленный прямоугольник 19"/>
            <p:cNvSpPr/>
            <p:nvPr/>
          </p:nvSpPr>
          <p:spPr>
            <a:xfrm>
              <a:off x="3054757" y="2579320"/>
              <a:ext cx="5423338" cy="963668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ухвалює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яким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 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1" name="Выгнутая вправо стрелка 20"/>
            <p:cNvSpPr/>
            <p:nvPr/>
          </p:nvSpPr>
          <p:spPr>
            <a:xfrm rot="526586">
              <a:off x="8257592" y="1953766"/>
              <a:ext cx="1204685" cy="1562476"/>
            </a:xfrm>
            <a:prstGeom prst="curvedLeftArrow">
              <a:avLst>
                <a:gd name="adj1" fmla="val 25000"/>
                <a:gd name="adj2" fmla="val 50000"/>
                <a:gd name="adj3" fmla="val 62349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Овал 21"/>
            <p:cNvSpPr/>
            <p:nvPr/>
          </p:nvSpPr>
          <p:spPr>
            <a:xfrm>
              <a:off x="6812206" y="1024445"/>
              <a:ext cx="3331779" cy="1213945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Прямоугольник 22"/>
            <p:cNvSpPr/>
            <p:nvPr/>
          </p:nvSpPr>
          <p:spPr>
            <a:xfrm>
              <a:off x="1361090" y="694460"/>
              <a:ext cx="5817476" cy="1316421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розглянувши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госпіталізацію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протитуберкульозного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закладу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продовження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госпіталізації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Стрелка влево 23"/>
            <p:cNvSpPr/>
            <p:nvPr/>
          </p:nvSpPr>
          <p:spPr>
            <a:xfrm>
              <a:off x="6607817" y="1542772"/>
              <a:ext cx="1128297" cy="908712"/>
            </a:xfrm>
            <a:prstGeom prst="leftArrow">
              <a:avLst>
                <a:gd name="adj1" fmla="val 50000"/>
                <a:gd name="adj2" fmla="val 93048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24542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727199" y="1190173"/>
            <a:ext cx="8868229" cy="4281713"/>
            <a:chOff x="1335314" y="1364344"/>
            <a:chExt cx="8868229" cy="4281713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4123317" y="3174467"/>
              <a:ext cx="6080226" cy="802447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негайному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2145746" y="4157808"/>
              <a:ext cx="6403168" cy="1488249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є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підставою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для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госпіталізації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продовження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госпіталізації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в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протитуберкульозному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закладі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встановлений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законом строк</a:t>
              </a:r>
            </a:p>
          </p:txBody>
        </p:sp>
        <p:sp>
          <p:nvSpPr>
            <p:cNvPr id="6" name="Стрелка вниз 5"/>
            <p:cNvSpPr/>
            <p:nvPr/>
          </p:nvSpPr>
          <p:spPr>
            <a:xfrm>
              <a:off x="1782889" y="2627086"/>
              <a:ext cx="725715" cy="2247926"/>
            </a:xfrm>
            <a:prstGeom prst="downArrow">
              <a:avLst>
                <a:gd name="adj1" fmla="val 50000"/>
                <a:gd name="adj2" fmla="val 155263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Выгнутая влево стрелка 6"/>
            <p:cNvSpPr/>
            <p:nvPr/>
          </p:nvSpPr>
          <p:spPr>
            <a:xfrm rot="19903847">
              <a:off x="2966576" y="2444761"/>
              <a:ext cx="1113970" cy="1651002"/>
            </a:xfrm>
            <a:prstGeom prst="curvedRightArrow">
              <a:avLst>
                <a:gd name="adj1" fmla="val 25000"/>
                <a:gd name="adj2" fmla="val 50000"/>
                <a:gd name="adj3" fmla="val 58876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1335314" y="1364344"/>
              <a:ext cx="7416800" cy="1394047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 про задоволення 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заяви 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госпіталізацію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протитуберкульозного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закладу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продовження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госпіталізації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29352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240968" y="406399"/>
            <a:ext cx="10384975" cy="5813898"/>
            <a:chOff x="1023254" y="464457"/>
            <a:chExt cx="10384975" cy="5813898"/>
          </a:xfrm>
        </p:grpSpPr>
        <p:sp>
          <p:nvSpPr>
            <p:cNvPr id="4" name="Скругленный прямоугольник 3"/>
            <p:cNvSpPr/>
            <p:nvPr/>
          </p:nvSpPr>
          <p:spPr>
            <a:xfrm>
              <a:off x="5558973" y="464457"/>
              <a:ext cx="5849256" cy="145143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надсилає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відповідному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органу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місцевого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самоврядування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для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вжиття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заходів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охорони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майна особи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стосовно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3381827" y="4006870"/>
              <a:ext cx="4441371" cy="1074057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госпіталізацію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протитуберкульозного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закладу </a:t>
              </a:r>
            </a:p>
          </p:txBody>
        </p:sp>
        <p:sp>
          <p:nvSpPr>
            <p:cNvPr id="8" name="Скругленный прямоугольник 7"/>
            <p:cNvSpPr/>
            <p:nvPr/>
          </p:nvSpPr>
          <p:spPr>
            <a:xfrm>
              <a:off x="1407885" y="5204298"/>
              <a:ext cx="4441371" cy="1074057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продовження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примусової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госпіталізації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Выгнутая вправо стрелка 13"/>
            <p:cNvSpPr/>
            <p:nvPr/>
          </p:nvSpPr>
          <p:spPr>
            <a:xfrm rot="11768829">
              <a:off x="4208231" y="608464"/>
              <a:ext cx="1262300" cy="1597917"/>
            </a:xfrm>
            <a:prstGeom prst="curvedLeftArrow">
              <a:avLst>
                <a:gd name="adj1" fmla="val 25000"/>
                <a:gd name="adj2" fmla="val 50000"/>
                <a:gd name="adj3" fmla="val 58948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6" name="Прямая со стрелкой 15"/>
            <p:cNvCxnSpPr/>
            <p:nvPr/>
          </p:nvCxnSpPr>
          <p:spPr>
            <a:xfrm>
              <a:off x="1901371" y="3284787"/>
              <a:ext cx="0" cy="191951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9" name="Прямая со стрелкой 18"/>
            <p:cNvCxnSpPr>
              <a:endCxn id="7" idx="1"/>
            </p:cNvCxnSpPr>
            <p:nvPr/>
          </p:nvCxnSpPr>
          <p:spPr>
            <a:xfrm>
              <a:off x="1915885" y="4543898"/>
              <a:ext cx="1465942" cy="1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23" name="Прямоугольник 22"/>
            <p:cNvSpPr/>
            <p:nvPr/>
          </p:nvSpPr>
          <p:spPr>
            <a:xfrm>
              <a:off x="1023254" y="2706915"/>
              <a:ext cx="4920345" cy="943429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після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набрання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сили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ru-RU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/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рішенням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суду: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Овал 23"/>
            <p:cNvSpPr/>
            <p:nvPr/>
          </p:nvSpPr>
          <p:spPr>
            <a:xfrm>
              <a:off x="4325256" y="1740788"/>
              <a:ext cx="3149600" cy="1146629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Стрелка влево 24"/>
            <p:cNvSpPr/>
            <p:nvPr/>
          </p:nvSpPr>
          <p:spPr>
            <a:xfrm>
              <a:off x="5474151" y="2491015"/>
              <a:ext cx="1161145" cy="940726"/>
            </a:xfrm>
            <a:prstGeom prst="leftArrow">
              <a:avLst>
                <a:gd name="adj1" fmla="val 50000"/>
                <a:gd name="adj2" fmla="val 99600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37935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4544" y="612018"/>
            <a:ext cx="11390085" cy="1456267"/>
          </a:xfrm>
        </p:spPr>
        <p:txBody>
          <a:bodyPr>
            <a:noAutofit/>
          </a:bodyPr>
          <a:lstStyle/>
          <a:p>
            <a:pPr algn="ctr"/>
            <a:r>
              <a:rPr lang="ru-RU" sz="3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Розгляд</a:t>
            </a:r>
            <a:r>
              <a:rPr lang="ru-RU" sz="3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судом справ про </a:t>
            </a:r>
            <a:r>
              <a:rPr lang="ru-RU" sz="3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розкриття</a:t>
            </a:r>
            <a:r>
              <a:rPr lang="ru-RU" sz="3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банками </a:t>
            </a:r>
            <a:r>
              <a:rPr lang="ru-RU" sz="3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3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3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містить</a:t>
            </a:r>
            <a:r>
              <a:rPr lang="ru-RU" sz="3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банківську</a:t>
            </a:r>
            <a:r>
              <a:rPr lang="ru-RU" sz="3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таємницю</a:t>
            </a:r>
            <a:r>
              <a:rPr lang="ru-RU" sz="3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3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юридичних</a:t>
            </a:r>
            <a:r>
              <a:rPr lang="ru-RU" sz="3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3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фізичних</a:t>
            </a:r>
            <a:r>
              <a:rPr lang="ru-RU" sz="3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000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осіб</a:t>
            </a:r>
            <a:endParaRPr lang="ru-RU" sz="3000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1146628" y="2652742"/>
            <a:ext cx="10450288" cy="3167485"/>
            <a:chOff x="870857" y="2652742"/>
            <a:chExt cx="10450288" cy="3167485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5544459" y="4659084"/>
              <a:ext cx="5776686" cy="1161143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банку,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обслуговує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особу</a:t>
              </a:r>
            </a:p>
          </p:txBody>
        </p:sp>
        <p:sp>
          <p:nvSpPr>
            <p:cNvPr id="8" name="Выгнутая вправо стрелка 7"/>
            <p:cNvSpPr/>
            <p:nvPr/>
          </p:nvSpPr>
          <p:spPr>
            <a:xfrm rot="11766144">
              <a:off x="3393174" y="2652742"/>
              <a:ext cx="1208629" cy="1317155"/>
            </a:xfrm>
            <a:prstGeom prst="curvedLeftArrow">
              <a:avLst>
                <a:gd name="adj1" fmla="val 25000"/>
                <a:gd name="adj2" fmla="val 50000"/>
                <a:gd name="adj3" fmla="val 61851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870857" y="3585029"/>
              <a:ext cx="4310743" cy="1335314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розкриття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банком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інформації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містить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банківську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таємницю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4673601" y="2714172"/>
              <a:ext cx="4238170" cy="1059542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законом</a:t>
              </a:r>
            </a:p>
          </p:txBody>
        </p:sp>
        <p:sp>
          <p:nvSpPr>
            <p:cNvPr id="11" name="Стрелка вправо 10"/>
            <p:cNvSpPr/>
            <p:nvPr/>
          </p:nvSpPr>
          <p:spPr>
            <a:xfrm>
              <a:off x="4891315" y="4368799"/>
              <a:ext cx="1016001" cy="856343"/>
            </a:xfrm>
            <a:prstGeom prst="rightArrow">
              <a:avLst>
                <a:gd name="adj1" fmla="val 50000"/>
                <a:gd name="adj2" fmla="val 99153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0174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899884" y="203200"/>
            <a:ext cx="10784116" cy="6270171"/>
            <a:chOff x="957942" y="188686"/>
            <a:chExt cx="10784116" cy="6270171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957942" y="1658258"/>
              <a:ext cx="9564914" cy="671286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до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957942" y="2376714"/>
              <a:ext cx="9564914" cy="1164773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особи,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вимагається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розкриття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інформації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містить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банківську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таємницю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коли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подається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представником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957942" y="3588657"/>
              <a:ext cx="9564914" cy="823686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банку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обслуговує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розкрити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банківську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таємницю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957942" y="4459513"/>
              <a:ext cx="9564914" cy="1113973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обґрунтування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необхідності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обставини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за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вимагається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розкрити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інформацію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містить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банківську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таємницю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із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положень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законів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надають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відповідні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повноваження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прав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інтересів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порушено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957942" y="5620656"/>
              <a:ext cx="9564914" cy="838201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обсяги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межі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розкриття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інформації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містить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банківську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таємницю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та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мету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використання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Прямая соединительная линия 9"/>
            <p:cNvCxnSpPr/>
            <p:nvPr/>
          </p:nvCxnSpPr>
          <p:spPr>
            <a:xfrm>
              <a:off x="11175999" y="996044"/>
              <a:ext cx="0" cy="5090885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>
              <a:endCxn id="4" idx="3"/>
            </p:cNvCxnSpPr>
            <p:nvPr/>
          </p:nvCxnSpPr>
          <p:spPr>
            <a:xfrm flipH="1">
              <a:off x="10522856" y="1993901"/>
              <a:ext cx="65314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 flipH="1">
              <a:off x="10522855" y="5016499"/>
              <a:ext cx="65314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 flipH="1">
              <a:off x="10522855" y="4034972"/>
              <a:ext cx="65314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6" name="Прямая со стрелкой 15"/>
            <p:cNvCxnSpPr/>
            <p:nvPr/>
          </p:nvCxnSpPr>
          <p:spPr>
            <a:xfrm flipH="1">
              <a:off x="10522855" y="2959100"/>
              <a:ext cx="65314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7" name="Прямая со стрелкой 16"/>
            <p:cNvCxnSpPr/>
            <p:nvPr/>
          </p:nvCxnSpPr>
          <p:spPr>
            <a:xfrm flipH="1">
              <a:off x="10522855" y="6086929"/>
              <a:ext cx="65314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8" name="Скругленный прямоугольник 17"/>
            <p:cNvSpPr/>
            <p:nvPr/>
          </p:nvSpPr>
          <p:spPr>
            <a:xfrm>
              <a:off x="2830286" y="188686"/>
              <a:ext cx="8911772" cy="1248228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до суду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розкриття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банком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інформації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містить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банківську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таємницю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зазначено</a:t>
              </a:r>
              <a:r>
                <a:rPr lang="ru-RU" sz="22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60686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1047848" y="850638"/>
            <a:ext cx="10210965" cy="4781046"/>
            <a:chOff x="917220" y="821609"/>
            <a:chExt cx="10210965" cy="4781046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7186806" y="2234451"/>
              <a:ext cx="3941379" cy="930166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судом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Выгнутая влево стрелка 10"/>
            <p:cNvSpPr/>
            <p:nvPr/>
          </p:nvSpPr>
          <p:spPr>
            <a:xfrm rot="20793170">
              <a:off x="3382743" y="4325649"/>
              <a:ext cx="1277007" cy="1277006"/>
            </a:xfrm>
            <a:prstGeom prst="curvedRightArrow">
              <a:avLst>
                <a:gd name="adj1" fmla="val 25000"/>
                <a:gd name="adj2" fmla="val 50000"/>
                <a:gd name="adj3" fmla="val 53395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Выгнутая вправо стрелка 11"/>
            <p:cNvSpPr/>
            <p:nvPr/>
          </p:nvSpPr>
          <p:spPr>
            <a:xfrm rot="17773257">
              <a:off x="7222354" y="730862"/>
              <a:ext cx="1308538" cy="1490032"/>
            </a:xfrm>
            <a:prstGeom prst="curvedLeftArrow">
              <a:avLst>
                <a:gd name="adj1" fmla="val 25000"/>
                <a:gd name="adj2" fmla="val 50000"/>
                <a:gd name="adj3" fmla="val 58425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Овал 12"/>
            <p:cNvSpPr/>
            <p:nvPr/>
          </p:nvSpPr>
          <p:spPr>
            <a:xfrm>
              <a:off x="4106733" y="1115099"/>
              <a:ext cx="3405351" cy="1119352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Судові витрати 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917220" y="1049008"/>
              <a:ext cx="3657600" cy="1072056"/>
            </a:xfrm>
            <a:prstGeom prst="roundRect">
              <a:avLst/>
            </a:prstGeom>
            <a:solidFill>
              <a:schemeClr val="accent4">
                <a:lumMod val="40000"/>
                <a:lumOff val="6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відшкодовуються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інше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не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законом</a:t>
              </a:r>
            </a:p>
          </p:txBody>
        </p:sp>
        <p:sp>
          <p:nvSpPr>
            <p:cNvPr id="15" name="Стрелка влево 14"/>
            <p:cNvSpPr/>
            <p:nvPr/>
          </p:nvSpPr>
          <p:spPr>
            <a:xfrm>
              <a:off x="3957862" y="1671746"/>
              <a:ext cx="991510" cy="898635"/>
            </a:xfrm>
            <a:prstGeom prst="leftArrow">
              <a:avLst>
                <a:gd name="adj1" fmla="val 50000"/>
                <a:gd name="adj2" fmla="val 82637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Скругленный прямоугольник 15"/>
            <p:cNvSpPr/>
            <p:nvPr/>
          </p:nvSpPr>
          <p:spPr>
            <a:xfrm>
              <a:off x="2022085" y="3395192"/>
              <a:ext cx="4169295" cy="1103586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3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рішенні</a:t>
              </a:r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суду про </a:t>
              </a:r>
              <a:r>
                <a:rPr lang="ru-RU" sz="23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розірвання</a:t>
              </a:r>
              <a:r>
                <a:rPr lang="ru-RU" sz="23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3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шлюбу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4731402" y="4381768"/>
              <a:ext cx="6290442" cy="1182413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вибір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прізвища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тим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подружжя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змінив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прізвище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реєстрації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шлюбу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розривається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8767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596900" y="624114"/>
            <a:ext cx="11159671" cy="5312220"/>
            <a:chOff x="567871" y="566057"/>
            <a:chExt cx="11159671" cy="5312220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7953828" y="1219199"/>
              <a:ext cx="3773714" cy="841829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Скругленный прямоугольник 5"/>
            <p:cNvSpPr/>
            <p:nvPr/>
          </p:nvSpPr>
          <p:spPr>
            <a:xfrm>
              <a:off x="7953828" y="2198914"/>
              <a:ext cx="3773714" cy="121920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особи,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вимагається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розкриття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банківської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таємниці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7953828" y="3556000"/>
              <a:ext cx="3773714" cy="841829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банку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Прямая соединительная линия 8"/>
            <p:cNvCxnSpPr/>
            <p:nvPr/>
          </p:nvCxnSpPr>
          <p:spPr>
            <a:xfrm>
              <a:off x="7507514" y="1589314"/>
              <a:ext cx="0" cy="2438400"/>
            </a:xfrm>
            <a:prstGeom prst="line">
              <a:avLst/>
            </a:prstGeom>
            <a:ln w="38100"/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/>
            <p:nvPr/>
          </p:nvCxnSpPr>
          <p:spPr>
            <a:xfrm>
              <a:off x="7507514" y="4027714"/>
              <a:ext cx="44631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4" name="Прямая со стрелкой 13"/>
            <p:cNvCxnSpPr/>
            <p:nvPr/>
          </p:nvCxnSpPr>
          <p:spPr>
            <a:xfrm>
              <a:off x="7507514" y="1582057"/>
              <a:ext cx="44631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8" name="Прямая со стрелкой 17"/>
            <p:cNvCxnSpPr/>
            <p:nvPr/>
          </p:nvCxnSpPr>
          <p:spPr>
            <a:xfrm>
              <a:off x="6322786" y="2808514"/>
              <a:ext cx="164011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21" name="Скругленный прямоугольник 20"/>
            <p:cNvSpPr/>
            <p:nvPr/>
          </p:nvSpPr>
          <p:spPr>
            <a:xfrm>
              <a:off x="811892" y="3708390"/>
              <a:ext cx="4731657" cy="1240981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випадках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коли справа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метою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охорони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державних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інтересів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національної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безпеки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Овал 21"/>
            <p:cNvSpPr/>
            <p:nvPr/>
          </p:nvSpPr>
          <p:spPr>
            <a:xfrm>
              <a:off x="5056869" y="4571992"/>
              <a:ext cx="3481612" cy="1306285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лише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5" name="Прямая со стрелкой 24"/>
            <p:cNvCxnSpPr/>
            <p:nvPr/>
          </p:nvCxnSpPr>
          <p:spPr>
            <a:xfrm>
              <a:off x="1262742" y="1153876"/>
              <a:ext cx="0" cy="2547258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27" name="Стрелка вправо 26"/>
            <p:cNvSpPr/>
            <p:nvPr/>
          </p:nvSpPr>
          <p:spPr>
            <a:xfrm>
              <a:off x="4659085" y="4571992"/>
              <a:ext cx="942069" cy="849096"/>
            </a:xfrm>
            <a:prstGeom prst="rightArrow">
              <a:avLst>
                <a:gd name="adj1" fmla="val 50000"/>
                <a:gd name="adj2" fmla="val 84188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Прямоугольник 16"/>
            <p:cNvSpPr/>
            <p:nvPr/>
          </p:nvSpPr>
          <p:spPr>
            <a:xfrm>
              <a:off x="2558144" y="2119083"/>
              <a:ext cx="4568370" cy="1320799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розглядається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п’ятиденний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 з дня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надходження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 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закритому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судовому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засіданні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повідомленням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  <p:sp>
          <p:nvSpPr>
            <p:cNvPr id="19" name="Выгнутая влево стрелка 18"/>
            <p:cNvSpPr/>
            <p:nvPr/>
          </p:nvSpPr>
          <p:spPr>
            <a:xfrm rot="20751632">
              <a:off x="1538514" y="1582057"/>
              <a:ext cx="1019630" cy="1520369"/>
            </a:xfrm>
            <a:prstGeom prst="curvedRightArrow">
              <a:avLst>
                <a:gd name="adj1" fmla="val 25000"/>
                <a:gd name="adj2" fmla="val 50000"/>
                <a:gd name="adj3" fmla="val 54893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4" name="Скругленный прямоугольник 23"/>
            <p:cNvSpPr/>
            <p:nvPr/>
          </p:nvSpPr>
          <p:spPr>
            <a:xfrm>
              <a:off x="567871" y="566057"/>
              <a:ext cx="4700815" cy="1291770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Справа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розкриття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банком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інформації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містить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банківську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таємницю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47092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392790" y="275769"/>
            <a:ext cx="11401408" cy="5977201"/>
            <a:chOff x="494390" y="203197"/>
            <a:chExt cx="11401408" cy="5977201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6081485" y="1520372"/>
              <a:ext cx="5399314" cy="1289959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(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особи,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вимагається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розкриття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банківської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таємниці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чи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представників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2569027" y="2436093"/>
              <a:ext cx="4818743" cy="820057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банку </a:t>
              </a: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6844826" y="4953012"/>
              <a:ext cx="5050972" cy="1195912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роз’яснює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заінтересованим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особам,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вони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подати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загальних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підставах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6844826" y="4087744"/>
              <a:ext cx="5050972" cy="783767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залишає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без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Скругленный прямоугольник 12"/>
            <p:cNvSpPr/>
            <p:nvPr/>
          </p:nvSpPr>
          <p:spPr>
            <a:xfrm>
              <a:off x="494390" y="3517569"/>
              <a:ext cx="4557486" cy="1620667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буде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заява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ґрунтується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на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спорі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який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розглядається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порядку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позовного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провадження</a:t>
              </a:r>
            </a:p>
          </p:txBody>
        </p:sp>
        <p:sp>
          <p:nvSpPr>
            <p:cNvPr id="16" name="Выгнутая вправо стрелка 15"/>
            <p:cNvSpPr/>
            <p:nvPr/>
          </p:nvSpPr>
          <p:spPr>
            <a:xfrm rot="6469676">
              <a:off x="3221605" y="4939759"/>
              <a:ext cx="1068876" cy="1412402"/>
            </a:xfrm>
            <a:prstGeom prst="curvedLeftArrow">
              <a:avLst>
                <a:gd name="adj1" fmla="val 25000"/>
                <a:gd name="adj2" fmla="val 50000"/>
                <a:gd name="adj3" fmla="val 63229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7" name="Овал 16"/>
            <p:cNvSpPr/>
            <p:nvPr/>
          </p:nvSpPr>
          <p:spPr>
            <a:xfrm>
              <a:off x="4060369" y="4838945"/>
              <a:ext cx="2621169" cy="1119089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трелка вправо 17"/>
            <p:cNvSpPr/>
            <p:nvPr/>
          </p:nvSpPr>
          <p:spPr>
            <a:xfrm>
              <a:off x="6043382" y="4426033"/>
              <a:ext cx="1045029" cy="972457"/>
            </a:xfrm>
            <a:prstGeom prst="rightArrow">
              <a:avLst>
                <a:gd name="adj1" fmla="val 50000"/>
                <a:gd name="adj2" fmla="val 82835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1" name="Прямая со стрелкой 20"/>
            <p:cNvCxnSpPr/>
            <p:nvPr/>
          </p:nvCxnSpPr>
          <p:spPr>
            <a:xfrm>
              <a:off x="5733139" y="781960"/>
              <a:ext cx="0" cy="1660073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22" name="Выгнутая вправо стрелка 21"/>
            <p:cNvSpPr/>
            <p:nvPr/>
          </p:nvSpPr>
          <p:spPr>
            <a:xfrm rot="17741951">
              <a:off x="9278313" y="197400"/>
              <a:ext cx="1037658" cy="1321230"/>
            </a:xfrm>
            <a:prstGeom prst="curvedLeftArrow">
              <a:avLst>
                <a:gd name="adj1" fmla="val 25000"/>
                <a:gd name="adj2" fmla="val 50000"/>
                <a:gd name="adj3" fmla="val 56179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Овал 14"/>
            <p:cNvSpPr/>
            <p:nvPr/>
          </p:nvSpPr>
          <p:spPr>
            <a:xfrm>
              <a:off x="4833255" y="203197"/>
              <a:ext cx="4963888" cy="1161143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Неявка в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судове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засідання без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поважних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причин: </a:t>
              </a: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707569" y="800101"/>
              <a:ext cx="4561117" cy="1411024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перешкоджає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справи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</a:t>
              </a:r>
            </a:p>
            <a:p>
              <a:pPr algn="ctr"/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 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їхню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участь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обов’язковою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3" name="Стрелка влево 22"/>
            <p:cNvSpPr/>
            <p:nvPr/>
          </p:nvSpPr>
          <p:spPr>
            <a:xfrm>
              <a:off x="4040413" y="228600"/>
              <a:ext cx="1103086" cy="910772"/>
            </a:xfrm>
            <a:prstGeom prst="leftArrow">
              <a:avLst>
                <a:gd name="adj1" fmla="val 50000"/>
                <a:gd name="adj2" fmla="val 94621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26738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769257" y="391886"/>
            <a:ext cx="10813144" cy="5895465"/>
            <a:chOff x="812800" y="464458"/>
            <a:chExt cx="10813144" cy="5895465"/>
          </a:xfrm>
        </p:grpSpPr>
        <p:sp>
          <p:nvSpPr>
            <p:cNvPr id="4" name="Прямоугольник 3"/>
            <p:cNvSpPr/>
            <p:nvPr/>
          </p:nvSpPr>
          <p:spPr>
            <a:xfrm>
              <a:off x="3447146" y="1957600"/>
              <a:ext cx="8178798" cy="1211942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одержувача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інформації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а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також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одержувача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інформація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надається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представникові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Прямоугольник 4"/>
            <p:cNvSpPr/>
            <p:nvPr/>
          </p:nvSpPr>
          <p:spPr>
            <a:xfrm>
              <a:off x="2569031" y="3106050"/>
              <a:ext cx="8178798" cy="1284519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indent="174625"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ім’я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особи,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банк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розкрити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інформацію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містить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банківську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таємницю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проживання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цієї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</a:t>
              </a: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1807030" y="4347011"/>
              <a:ext cx="8178798" cy="101600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найменування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місцезнаходження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банку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обслуговує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необхідно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розкрити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банківську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таємницю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" name="Прямоугольник 6"/>
            <p:cNvSpPr/>
            <p:nvPr/>
          </p:nvSpPr>
          <p:spPr>
            <a:xfrm>
              <a:off x="812800" y="5329411"/>
              <a:ext cx="8178798" cy="1030512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обсяги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(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межі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розкриття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інформації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містить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банківську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таємницю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бути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надана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банком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одержувачу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та 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мета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її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використання</a:t>
              </a:r>
              <a:endPara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9" name="Прямая со стрелкой 8"/>
            <p:cNvCxnSpPr/>
            <p:nvPr/>
          </p:nvCxnSpPr>
          <p:spPr>
            <a:xfrm>
              <a:off x="1190172" y="1178337"/>
              <a:ext cx="0" cy="4151074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1" name="Прямая со стрелкой 10"/>
            <p:cNvCxnSpPr>
              <a:endCxn id="6" idx="1"/>
            </p:cNvCxnSpPr>
            <p:nvPr/>
          </p:nvCxnSpPr>
          <p:spPr>
            <a:xfrm>
              <a:off x="1190172" y="4855011"/>
              <a:ext cx="616858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3" name="Прямая со стрелкой 12"/>
            <p:cNvCxnSpPr/>
            <p:nvPr/>
          </p:nvCxnSpPr>
          <p:spPr>
            <a:xfrm>
              <a:off x="1190172" y="3828140"/>
              <a:ext cx="1378859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cxnSp>
          <p:nvCxnSpPr>
            <p:cNvPr id="15" name="Прямая со стрелкой 14"/>
            <p:cNvCxnSpPr/>
            <p:nvPr/>
          </p:nvCxnSpPr>
          <p:spPr>
            <a:xfrm>
              <a:off x="1190172" y="2623456"/>
              <a:ext cx="2256974" cy="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2" name="Скругленный прямоугольник 11"/>
            <p:cNvSpPr/>
            <p:nvPr/>
          </p:nvSpPr>
          <p:spPr>
            <a:xfrm>
              <a:off x="812800" y="464458"/>
              <a:ext cx="6865257" cy="1233714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рішенні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розкриття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банком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інформації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містить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банківську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таємницю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зазначаються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76400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941620" y="972460"/>
            <a:ext cx="10227122" cy="4673596"/>
            <a:chOff x="941620" y="1088574"/>
            <a:chExt cx="10227122" cy="4673596"/>
          </a:xfrm>
        </p:grpSpPr>
        <p:sp>
          <p:nvSpPr>
            <p:cNvPr id="7" name="Выгнутая вправо стрелка 6"/>
            <p:cNvSpPr/>
            <p:nvPr/>
          </p:nvSpPr>
          <p:spPr>
            <a:xfrm>
              <a:off x="9183913" y="1985734"/>
              <a:ext cx="1219199" cy="1538515"/>
            </a:xfrm>
            <a:prstGeom prst="curvedLeftArrow">
              <a:avLst>
                <a:gd name="adj1" fmla="val 25000"/>
                <a:gd name="adj2" fmla="val 50000"/>
                <a:gd name="adj3" fmla="val 64286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4568371" y="2855684"/>
              <a:ext cx="4615542" cy="943429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ухвалює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задоволенні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заяви</a:t>
              </a:r>
            </a:p>
          </p:txBody>
        </p:sp>
        <p:sp>
          <p:nvSpPr>
            <p:cNvPr id="14" name="Скругленный прямоугольник 13"/>
            <p:cNvSpPr/>
            <p:nvPr/>
          </p:nvSpPr>
          <p:spPr>
            <a:xfrm>
              <a:off x="941620" y="3230782"/>
              <a:ext cx="3799112" cy="923244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підлягає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негайному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виконанню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4005944" y="4582881"/>
              <a:ext cx="6916054" cy="1179289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копії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надсилає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банку,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обслуговує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особу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заявнику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особі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надається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інформація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Прямая со стрелкой 17"/>
            <p:cNvCxnSpPr/>
            <p:nvPr/>
          </p:nvCxnSpPr>
          <p:spPr>
            <a:xfrm>
              <a:off x="10642596" y="1777999"/>
              <a:ext cx="0" cy="2804883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</p:cxnSp>
        <p:sp>
          <p:nvSpPr>
            <p:cNvPr id="11" name="Овал 10"/>
            <p:cNvSpPr/>
            <p:nvPr/>
          </p:nvSpPr>
          <p:spPr>
            <a:xfrm>
              <a:off x="8454571" y="1233713"/>
              <a:ext cx="2714171" cy="1088572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uk-UA" sz="2300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</a:t>
              </a:r>
              <a:endParaRPr lang="ru-RU" sz="23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Скругленный прямоугольник 14"/>
            <p:cNvSpPr/>
            <p:nvPr/>
          </p:nvSpPr>
          <p:spPr>
            <a:xfrm>
              <a:off x="1582057" y="1088574"/>
              <a:ext cx="7151914" cy="1375226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якщо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час судового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розгляду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буде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встановлено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аявник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вимагає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розкрити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інформацію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містить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банківську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таємницю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юридичної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або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фізичної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особи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без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підстав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і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повноважень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визначених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законом</a:t>
              </a:r>
            </a:p>
          </p:txBody>
        </p:sp>
        <p:sp>
          <p:nvSpPr>
            <p:cNvPr id="17" name="Стрелка влево 16"/>
            <p:cNvSpPr/>
            <p:nvPr/>
          </p:nvSpPr>
          <p:spPr>
            <a:xfrm>
              <a:off x="8244115" y="1872342"/>
              <a:ext cx="1103085" cy="878798"/>
            </a:xfrm>
            <a:prstGeom prst="leftArrow">
              <a:avLst>
                <a:gd name="adj1" fmla="val 50000"/>
                <a:gd name="adj2" fmla="val 99123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Стрелка влево 18"/>
            <p:cNvSpPr/>
            <p:nvPr/>
          </p:nvSpPr>
          <p:spPr>
            <a:xfrm>
              <a:off x="3791859" y="2699656"/>
              <a:ext cx="1088573" cy="827314"/>
            </a:xfrm>
            <a:prstGeom prst="leftArrow">
              <a:avLst>
                <a:gd name="adj1" fmla="val 50000"/>
                <a:gd name="adj2" fmla="val 106140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20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83855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682170" y="1066800"/>
            <a:ext cx="11030404" cy="4230914"/>
            <a:chOff x="798285" y="1168400"/>
            <a:chExt cx="11030404" cy="4230914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1560282" y="4469484"/>
              <a:ext cx="5326743" cy="929830"/>
            </a:xfrm>
            <a:prstGeom prst="rect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оскарження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не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зупиняє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його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виконання</a:t>
              </a:r>
              <a:endParaRPr lang="ru-RU" sz="2000" b="1" i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Выгнутая вправо стрелка 9"/>
            <p:cNvSpPr/>
            <p:nvPr/>
          </p:nvSpPr>
          <p:spPr>
            <a:xfrm rot="815556">
              <a:off x="6654803" y="3538956"/>
              <a:ext cx="1401987" cy="1694208"/>
            </a:xfrm>
            <a:prstGeom prst="curvedLeftArrow">
              <a:avLst>
                <a:gd name="adj1" fmla="val 25000"/>
                <a:gd name="adj2" fmla="val 50000"/>
                <a:gd name="adj3" fmla="val 62681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2" name="Прямоугольник 11"/>
            <p:cNvSpPr/>
            <p:nvPr/>
          </p:nvSpPr>
          <p:spPr>
            <a:xfrm>
              <a:off x="5631544" y="2194952"/>
              <a:ext cx="5460552" cy="1712686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мають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право </a:t>
              </a:r>
              <a:r>
                <a:rPr lang="ru-RU" sz="2000" b="1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оскаржити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ухвалене</a:t>
              </a:r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судом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рішення</a:t>
              </a:r>
              <a:r>
                <a:rPr lang="ru-RU" sz="20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про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відмову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в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задоволенні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заяви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про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розкриття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банком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інформації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, яка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містить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банківську</a:t>
              </a:r>
              <a:r>
                <a:rPr lang="ru-RU" sz="20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таємницю</a:t>
              </a:r>
              <a:r>
                <a:rPr lang="ru-RU" sz="20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до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апеляційного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суду</a:t>
              </a:r>
              <a:endParaRPr lang="ru-RU" sz="20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3" name="Овал 12"/>
            <p:cNvSpPr/>
            <p:nvPr/>
          </p:nvSpPr>
          <p:spPr>
            <a:xfrm>
              <a:off x="8428709" y="3802742"/>
              <a:ext cx="3399980" cy="1092962"/>
            </a:xfrm>
            <a:prstGeom prst="ellipse">
              <a:avLst/>
            </a:prstGeom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у </a:t>
              </a:r>
              <a:r>
                <a:rPr lang="ru-RU" sz="2000" b="1" i="1" dirty="0" err="1">
                  <a:latin typeface="Times New Roman" panose="02020603050405020304" pitchFamily="18" charset="0"/>
                  <a:cs typeface="Times New Roman" panose="02020603050405020304" pitchFamily="18" charset="0"/>
                </a:rPr>
                <a:t>п’ятиденний</a:t>
              </a:r>
              <a:r>
                <a:rPr lang="ru-RU" sz="20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строк </a:t>
              </a:r>
            </a:p>
          </p:txBody>
        </p:sp>
        <p:sp>
          <p:nvSpPr>
            <p:cNvPr id="14" name="Выгнутая вправо стрелка 13"/>
            <p:cNvSpPr/>
            <p:nvPr/>
          </p:nvSpPr>
          <p:spPr>
            <a:xfrm rot="17611979">
              <a:off x="5082919" y="1032785"/>
              <a:ext cx="1157880" cy="1536291"/>
            </a:xfrm>
            <a:prstGeom prst="curvedLeftArrow">
              <a:avLst>
                <a:gd name="adj1" fmla="val 25000"/>
                <a:gd name="adj2" fmla="val 50000"/>
                <a:gd name="adj3" fmla="val 65558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15" name="Стрелка вниз 14"/>
            <p:cNvSpPr/>
            <p:nvPr/>
          </p:nvSpPr>
          <p:spPr>
            <a:xfrm>
              <a:off x="10727421" y="3381828"/>
              <a:ext cx="729349" cy="915834"/>
            </a:xfrm>
            <a:prstGeom prst="downArrow">
              <a:avLst>
                <a:gd name="adj1" fmla="val 50000"/>
                <a:gd name="adj2" fmla="val 96171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Скругленный прямоугольник 16"/>
            <p:cNvSpPr/>
            <p:nvPr/>
          </p:nvSpPr>
          <p:spPr>
            <a:xfrm>
              <a:off x="798286" y="1168400"/>
              <a:ext cx="4390575" cy="1124858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Особа,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щодо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якої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банк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розкриває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банківську</a:t>
              </a:r>
              <a:r>
                <a:rPr lang="ru-RU" sz="2200" b="1" i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2200" b="1" i="1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таємницю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Скругленный прямоугольник 17"/>
            <p:cNvSpPr/>
            <p:nvPr/>
          </p:nvSpPr>
          <p:spPr>
            <a:xfrm>
              <a:off x="798285" y="2383970"/>
              <a:ext cx="4390575" cy="827315"/>
            </a:xfrm>
            <a:prstGeom prst="roundRect">
              <a:avLst/>
            </a:prstGeom>
          </p:spPr>
          <p:style>
            <a:lnRef idx="1">
              <a:schemeClr val="accent4"/>
            </a:lnRef>
            <a:fillRef idx="3">
              <a:schemeClr val="accent4"/>
            </a:fillRef>
            <a:effectRef idx="2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200" b="1" i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Заявник</a:t>
              </a:r>
              <a:endParaRPr lang="ru-RU" sz="2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9" name="Стрелка вправо 18"/>
            <p:cNvSpPr/>
            <p:nvPr/>
          </p:nvSpPr>
          <p:spPr>
            <a:xfrm>
              <a:off x="4762730" y="2744745"/>
              <a:ext cx="1146629" cy="933079"/>
            </a:xfrm>
            <a:prstGeom prst="rightArrow">
              <a:avLst>
                <a:gd name="adj1" fmla="val 50000"/>
                <a:gd name="adj2" fmla="val 101282"/>
              </a:avLst>
            </a:prstGeom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752889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ебеса">
  <a:themeElements>
    <a:clrScheme name="Небеса">
      <a:dk1>
        <a:sysClr val="windowText" lastClr="000000"/>
      </a:dk1>
      <a:lt1>
        <a:sysClr val="window" lastClr="FFFFFF"/>
      </a:lt1>
      <a:dk2>
        <a:srgbClr val="104C7E"/>
      </a:dk2>
      <a:lt2>
        <a:srgbClr val="EBEBEB"/>
      </a:lt2>
      <a:accent1>
        <a:srgbClr val="94CE67"/>
      </a:accent1>
      <a:accent2>
        <a:srgbClr val="49D1CD"/>
      </a:accent2>
      <a:accent3>
        <a:srgbClr val="61A5D6"/>
      </a:accent3>
      <a:accent4>
        <a:srgbClr val="9D8CD3"/>
      </a:accent4>
      <a:accent5>
        <a:srgbClr val="E45C8A"/>
      </a:accent5>
      <a:accent6>
        <a:srgbClr val="F98C61"/>
      </a:accent6>
      <a:hlink>
        <a:srgbClr val="AAF172"/>
      </a:hlink>
      <a:folHlink>
        <a:srgbClr val="E7F19A"/>
      </a:folHlink>
    </a:clrScheme>
    <a:fontScheme name="Небеса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ебеса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E44E6A2F-09CD-4BE0-B42D-107FF03CEED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Небесная</Template>
  <TotalTime>1526</TotalTime>
  <Words>5399</Words>
  <Application>Microsoft Office PowerPoint</Application>
  <PresentationFormat>Широкоэкранный</PresentationFormat>
  <Paragraphs>582</Paragraphs>
  <Slides>94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94</vt:i4>
      </vt:variant>
    </vt:vector>
  </HeadingPairs>
  <TitlesOfParts>
    <vt:vector size="99" baseType="lpstr">
      <vt:lpstr>Arial</vt:lpstr>
      <vt:lpstr>Calibri</vt:lpstr>
      <vt:lpstr>Calibri Light</vt:lpstr>
      <vt:lpstr>Times New Roman</vt:lpstr>
      <vt:lpstr>Небеса</vt:lpstr>
      <vt:lpstr>Окреме провадження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Розгляд судом справ про обмеження цивільної дієздатності фізичної особи, визнання фізичної особи недієздатною та поновлення цивільної дієздатності фізичної особи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Розгляд судом справ про надання неповнолітній особі повної цивільної дієздатності</vt:lpstr>
      <vt:lpstr>Презентация PowerPoint</vt:lpstr>
      <vt:lpstr>Презентация PowerPoint</vt:lpstr>
      <vt:lpstr>Презентация PowerPoint</vt:lpstr>
      <vt:lpstr>Презентация PowerPoint</vt:lpstr>
      <vt:lpstr>Розгляд судом справ про визнання фізичної особи безвісно відсутньою або оголошення її померлою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Розгляд судом справ про усиновлення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Розгляд судом справ про встановлення фактів, що мають юридичне значення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Розгляд судом справ про відновлення прав на втрачені цінні папери на пред’явника та векселі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Розгляд судом справ про передачу безхазяйної нерухомої речі у комунальну власність</vt:lpstr>
      <vt:lpstr>Презентация PowerPoint</vt:lpstr>
      <vt:lpstr>Презентация PowerPoint</vt:lpstr>
      <vt:lpstr>Презентация PowerPoint</vt:lpstr>
      <vt:lpstr>Розгляд судом справ про визнання спадщини відумерлою</vt:lpstr>
      <vt:lpstr>Презентация PowerPoint</vt:lpstr>
      <vt:lpstr>Презентация PowerPoint</vt:lpstr>
      <vt:lpstr>Презентация PowerPoint</vt:lpstr>
      <vt:lpstr>Розгляд заяви про надання особі психіатричної допомоги у примусовому порядку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Розгляд судом справ про розкриття банками інформації, яка містить банківську таємницю, щодо юридичних та фізичних осіб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132</cp:revision>
  <dcterms:created xsi:type="dcterms:W3CDTF">2020-03-23T12:31:26Z</dcterms:created>
  <dcterms:modified xsi:type="dcterms:W3CDTF">2020-05-13T06:27:08Z</dcterms:modified>
</cp:coreProperties>
</file>