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61C80-CA96-4F06-9507-38B491E46B4C}" type="datetimeFigureOut">
              <a:rPr lang="ru-RU" smtClean="0"/>
              <a:t>28.02.2023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93F2-62D9-403F-A6D3-B7AD88F502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42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61C80-CA96-4F06-9507-38B491E46B4C}" type="datetimeFigureOut">
              <a:rPr lang="ru-RU" smtClean="0"/>
              <a:t>28.02.2023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93F2-62D9-403F-A6D3-B7AD88F502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0469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61C80-CA96-4F06-9507-38B491E46B4C}" type="datetimeFigureOut">
              <a:rPr lang="ru-RU" smtClean="0"/>
              <a:t>28.02.2023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93F2-62D9-403F-A6D3-B7AD88F502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1623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61C80-CA96-4F06-9507-38B491E46B4C}" type="datetimeFigureOut">
              <a:rPr lang="ru-RU" smtClean="0"/>
              <a:t>28.02.2023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93F2-62D9-403F-A6D3-B7AD88F502B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3515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61C80-CA96-4F06-9507-38B491E46B4C}" type="datetimeFigureOut">
              <a:rPr lang="ru-RU" smtClean="0"/>
              <a:t>28.02.2023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93F2-62D9-403F-A6D3-B7AD88F502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0992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61C80-CA96-4F06-9507-38B491E46B4C}" type="datetimeFigureOut">
              <a:rPr lang="ru-RU" smtClean="0"/>
              <a:t>28.02.2023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93F2-62D9-403F-A6D3-B7AD88F502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5773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61C80-CA96-4F06-9507-38B491E46B4C}" type="datetimeFigureOut">
              <a:rPr lang="ru-RU" smtClean="0"/>
              <a:t>28.02.2023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93F2-62D9-403F-A6D3-B7AD88F502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3689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61C80-CA96-4F06-9507-38B491E46B4C}" type="datetimeFigureOut">
              <a:rPr lang="ru-RU" smtClean="0"/>
              <a:t>28.02.2023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93F2-62D9-403F-A6D3-B7AD88F502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7490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61C80-CA96-4F06-9507-38B491E46B4C}" type="datetimeFigureOut">
              <a:rPr lang="ru-RU" smtClean="0"/>
              <a:t>28.02.2023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93F2-62D9-403F-A6D3-B7AD88F502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6660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61C80-CA96-4F06-9507-38B491E46B4C}" type="datetimeFigureOut">
              <a:rPr lang="ru-RU" smtClean="0"/>
              <a:t>28.02.2023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93F2-62D9-403F-A6D3-B7AD88F502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785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61C80-CA96-4F06-9507-38B491E46B4C}" type="datetimeFigureOut">
              <a:rPr lang="ru-RU" smtClean="0"/>
              <a:t>28.02.2023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93F2-62D9-403F-A6D3-B7AD88F502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7222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61C80-CA96-4F06-9507-38B491E46B4C}" type="datetimeFigureOut">
              <a:rPr lang="ru-RU" smtClean="0"/>
              <a:t>28.02.2023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93F2-62D9-403F-A6D3-B7AD88F502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0094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61C80-CA96-4F06-9507-38B491E46B4C}" type="datetimeFigureOut">
              <a:rPr lang="ru-RU" smtClean="0"/>
              <a:t>28.02.2023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93F2-62D9-403F-A6D3-B7AD88F502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4534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61C80-CA96-4F06-9507-38B491E46B4C}" type="datetimeFigureOut">
              <a:rPr lang="ru-RU" smtClean="0"/>
              <a:t>28.02.2023</a:t>
            </a:fld>
            <a:endParaRPr lang="ru-RU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93F2-62D9-403F-A6D3-B7AD88F502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786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61C80-CA96-4F06-9507-38B491E46B4C}" type="datetimeFigureOut">
              <a:rPr lang="ru-RU" smtClean="0"/>
              <a:t>28.02.2023</a:t>
            </a:fld>
            <a:endParaRPr lang="ru-RU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93F2-62D9-403F-A6D3-B7AD88F502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3872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61C80-CA96-4F06-9507-38B491E46B4C}" type="datetimeFigureOut">
              <a:rPr lang="ru-RU" smtClean="0"/>
              <a:t>28.02.2023</a:t>
            </a:fld>
            <a:endParaRPr lang="ru-RU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93F2-62D9-403F-A6D3-B7AD88F502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0955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61C80-CA96-4F06-9507-38B491E46B4C}" type="datetimeFigureOut">
              <a:rPr lang="ru-RU" smtClean="0"/>
              <a:t>28.02.2023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93F2-62D9-403F-A6D3-B7AD88F502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6708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0661C80-CA96-4F06-9507-38B491E46B4C}" type="datetimeFigureOut">
              <a:rPr lang="ru-RU" smtClean="0"/>
              <a:t>28.02.2023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D93F2-62D9-403F-A6D3-B7AD88F502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42594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4EEEB9-7B01-4379-8262-937114CE3E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8373" y="1154098"/>
            <a:ext cx="10475650" cy="5007006"/>
          </a:xfrm>
        </p:spPr>
        <p:txBody>
          <a:bodyPr/>
          <a:lstStyle/>
          <a:p>
            <a:pPr algn="ctr"/>
            <a:r>
              <a:rPr lang="ru-RU" dirty="0"/>
              <a:t>СТРУКТУРА ТА ОСНОВНІ ХАРАКТЕРИСТИКИ СІМ'Ї</a:t>
            </a:r>
          </a:p>
        </p:txBody>
      </p:sp>
    </p:spTree>
    <p:extLst>
      <p:ext uri="{BB962C8B-B14F-4D97-AF65-F5344CB8AC3E}">
        <p14:creationId xmlns:p14="http://schemas.microsoft.com/office/powerpoint/2010/main" val="3287304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0E1C9B-7A41-4A4D-BC4F-4D10E051C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05565"/>
          </a:xfrm>
        </p:spPr>
        <p:txBody>
          <a:bodyPr/>
          <a:lstStyle/>
          <a:p>
            <a:pPr algn="ctr"/>
            <a:r>
              <a:rPr lang="uk-UA" dirty="0"/>
              <a:t>Сімейні легенди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2C3278-CBB5-45C0-88BB-B30D67B91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8" y="1420428"/>
            <a:ext cx="11505460" cy="4827972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	</a:t>
            </a:r>
            <a:r>
              <a:rPr lang="uk-UA" dirty="0"/>
              <a:t>Сімейна легенда - це спотворені реальні факти сімейної історії, інтерпретація окремих подій, що дозволяє підтримувати міф про сімейне благополуччя. </a:t>
            </a:r>
          </a:p>
          <a:p>
            <a:pPr marL="0" indent="0" algn="just">
              <a:buNone/>
            </a:pPr>
            <a:r>
              <a:rPr lang="uk-UA" dirty="0"/>
              <a:t>	На думку А. </a:t>
            </a:r>
            <a:r>
              <a:rPr lang="uk-UA" dirty="0" err="1"/>
              <a:t>Андрєєвої</a:t>
            </a:r>
            <a:r>
              <a:rPr lang="uk-UA" dirty="0"/>
              <a:t> «сімейні легенди» представляють собою сукупність добре інтегрованих, хоча неправдоподібних, переконань, </a:t>
            </a:r>
            <a:r>
              <a:rPr lang="uk-UA" dirty="0" err="1"/>
              <a:t>підтримуємих</a:t>
            </a:r>
            <a:r>
              <a:rPr lang="uk-UA" dirty="0"/>
              <a:t> усіма членами сім'ї». 	Приклади сімейних легенд: «всі наші жінки в родині трошки божевільні», «всі наші діти отримують хороші оцінки в школі», «мати - хвора людина і вимагає особливого ставлення, ми живемо заради неї».</a:t>
            </a:r>
          </a:p>
          <a:p>
            <a:pPr marL="0" indent="0" algn="just">
              <a:buNone/>
            </a:pPr>
            <a:r>
              <a:rPr lang="uk-UA" dirty="0"/>
              <a:t>	На відміну від сімейного міфу, сімейна легенда може усвідомлюватися як неправда, спотворена інформація, наприклад: легенда про подружню вірність при наявності зради, легенда про природну смерть </a:t>
            </a:r>
            <a:r>
              <a:rPr lang="uk-UA" dirty="0" err="1"/>
              <a:t>суїцидента</a:t>
            </a:r>
            <a:r>
              <a:rPr lang="uk-UA" dirty="0"/>
              <a:t> і ін. </a:t>
            </a:r>
          </a:p>
          <a:p>
            <a:pPr marL="0" indent="0" algn="just">
              <a:buNone/>
            </a:pPr>
            <a:r>
              <a:rPr lang="uk-UA" dirty="0"/>
              <a:t>	З часом сімейна легенда може стати частиною сімейного міфу. </a:t>
            </a:r>
          </a:p>
        </p:txBody>
      </p:sp>
    </p:spTree>
    <p:extLst>
      <p:ext uri="{BB962C8B-B14F-4D97-AF65-F5344CB8AC3E}">
        <p14:creationId xmlns:p14="http://schemas.microsoft.com/office/powerpoint/2010/main" val="3365066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8CAEE5A-4324-4A87-8AF7-DE201A1F3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128" y="1171852"/>
            <a:ext cx="11363418" cy="53354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	</a:t>
            </a:r>
            <a:r>
              <a:rPr lang="uk-UA" dirty="0"/>
              <a:t>У кожній родині, як в </a:t>
            </a:r>
            <a:r>
              <a:rPr lang="uk-UA" dirty="0" err="1"/>
              <a:t>дисфункциональній</a:t>
            </a:r>
            <a:r>
              <a:rPr lang="uk-UA" dirty="0"/>
              <a:t> так і у функціональній, є свої стабілізатори. </a:t>
            </a:r>
          </a:p>
          <a:p>
            <a:pPr marL="0" indent="0" algn="just">
              <a:buNone/>
            </a:pPr>
            <a:r>
              <a:rPr lang="uk-UA" dirty="0"/>
              <a:t>	Приклади функціональних стабілізаторів: загальне місце проживання, загальні справи, спільні гроші, загальні розваги. 	</a:t>
            </a:r>
          </a:p>
          <a:p>
            <a:pPr marL="0" indent="0" algn="just">
              <a:buNone/>
            </a:pPr>
            <a:r>
              <a:rPr lang="uk-UA" dirty="0"/>
              <a:t>	</a:t>
            </a:r>
            <a:r>
              <a:rPr lang="uk-UA" dirty="0" err="1"/>
              <a:t>Дисфункціональні</a:t>
            </a:r>
            <a:r>
              <a:rPr lang="uk-UA" dirty="0"/>
              <a:t> стабілізатори: діти, хвороби, порушення поведінки, подружні зради і ін.</a:t>
            </a:r>
          </a:p>
          <a:p>
            <a:pPr marL="0" indent="0" algn="just">
              <a:buNone/>
            </a:pPr>
            <a:r>
              <a:rPr lang="uk-UA" dirty="0"/>
              <a:t>	</a:t>
            </a:r>
          </a:p>
          <a:p>
            <a:pPr marL="0" indent="0" algn="just">
              <a:buNone/>
            </a:pPr>
            <a:r>
              <a:rPr lang="uk-UA" dirty="0"/>
              <a:t>	Сімейна історія - поняття, яке описує хронологію значущих подій життя сім'ї протягом кількох поколінь. </a:t>
            </a:r>
          </a:p>
          <a:p>
            <a:pPr marL="0" indent="0" algn="just">
              <a:buNone/>
            </a:pPr>
            <a:r>
              <a:rPr lang="uk-UA" dirty="0"/>
              <a:t>	Є.Г. </a:t>
            </a:r>
            <a:r>
              <a:rPr lang="uk-UA" dirty="0" err="1"/>
              <a:t>Ейдеміллер</a:t>
            </a:r>
            <a:r>
              <a:rPr lang="uk-UA" dirty="0"/>
              <a:t> для роботи з сімейною історією вводить термін «тема», під яким він розуміє специфічну проблему, навколо якої формується періодично повторюваний в сім’ї конфлікт. Тема визначає спосіб організації життєвих подій і зовні проявляється в стереотипах поведінки, які відтворюються з покоління в покоління.</a:t>
            </a:r>
          </a:p>
        </p:txBody>
      </p:sp>
    </p:spTree>
    <p:extLst>
      <p:ext uri="{BB962C8B-B14F-4D97-AF65-F5344CB8AC3E}">
        <p14:creationId xmlns:p14="http://schemas.microsoft.com/office/powerpoint/2010/main" val="473571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4CB50E-028C-408D-B4EB-1FC021611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0F2152-7A7F-4318-B960-4E0E728E4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	ВПРАВА «ЩО Я ДАЮ ЛЮДЯМ І ЧОГО ВІД НИХ ЧЕКАЮ?» Мета: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самоаналізу</a:t>
            </a:r>
            <a:r>
              <a:rPr lang="ru-RU" dirty="0"/>
              <a:t>. </a:t>
            </a:r>
            <a:r>
              <a:rPr lang="ru-RU" dirty="0" err="1"/>
              <a:t>Аркуш</a:t>
            </a:r>
            <a:r>
              <a:rPr lang="ru-RU" dirty="0"/>
              <a:t> А4 і </a:t>
            </a:r>
            <a:r>
              <a:rPr lang="ru-RU" dirty="0" err="1"/>
              <a:t>пропонує</a:t>
            </a:r>
            <a:r>
              <a:rPr lang="ru-RU" dirty="0"/>
              <a:t> </a:t>
            </a:r>
            <a:r>
              <a:rPr lang="ru-RU" dirty="0" err="1"/>
              <a:t>умовно</a:t>
            </a:r>
            <a:r>
              <a:rPr lang="ru-RU" dirty="0"/>
              <a:t> </a:t>
            </a:r>
            <a:r>
              <a:rPr lang="ru-RU" dirty="0" err="1"/>
              <a:t>поділити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на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. На </a:t>
            </a:r>
            <a:r>
              <a:rPr lang="ru-RU" dirty="0" err="1"/>
              <a:t>одній</a:t>
            </a:r>
            <a:r>
              <a:rPr lang="ru-RU" dirty="0"/>
              <a:t> </a:t>
            </a:r>
            <a:r>
              <a:rPr lang="ru-RU" dirty="0" err="1"/>
              <a:t>намалювати</a:t>
            </a:r>
            <a:r>
              <a:rPr lang="ru-RU" dirty="0"/>
              <a:t> те, що </a:t>
            </a:r>
            <a:r>
              <a:rPr lang="ru-RU" dirty="0" err="1"/>
              <a:t>учасник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людям, а на </a:t>
            </a:r>
            <a:r>
              <a:rPr lang="ru-RU" dirty="0" err="1"/>
              <a:t>іншій</a:t>
            </a:r>
            <a:r>
              <a:rPr lang="ru-RU" dirty="0"/>
              <a:t>, що </a:t>
            </a:r>
            <a:r>
              <a:rPr lang="ru-RU" dirty="0" err="1"/>
              <a:t>отримує</a:t>
            </a:r>
            <a:r>
              <a:rPr lang="ru-RU" dirty="0"/>
              <a:t> від них. </a:t>
            </a:r>
            <a:r>
              <a:rPr lang="ru-RU" dirty="0" err="1"/>
              <a:t>Обговорення</a:t>
            </a:r>
            <a:r>
              <a:rPr lang="ru-RU" dirty="0"/>
              <a:t> </a:t>
            </a:r>
            <a:r>
              <a:rPr lang="ru-RU" dirty="0" err="1"/>
              <a:t>малюнків</a:t>
            </a:r>
            <a:r>
              <a:rPr lang="ru-RU" dirty="0"/>
              <a:t>: Що я </a:t>
            </a:r>
            <a:r>
              <a:rPr lang="ru-RU" dirty="0" err="1"/>
              <a:t>відчував</a:t>
            </a:r>
            <a:r>
              <a:rPr lang="ru-RU" dirty="0"/>
              <a:t>, коли </a:t>
            </a:r>
            <a:r>
              <a:rPr lang="ru-RU" dirty="0" err="1"/>
              <a:t>працював</a:t>
            </a:r>
            <a:r>
              <a:rPr lang="ru-RU" dirty="0"/>
              <a:t> над </a:t>
            </a:r>
            <a:r>
              <a:rPr lang="ru-RU" dirty="0" err="1"/>
              <a:t>малюнком</a:t>
            </a:r>
            <a:r>
              <a:rPr lang="ru-RU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33730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589151-7764-4D21-8E68-0F33D05B5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669741" cy="1400530"/>
          </a:xfrm>
        </p:spPr>
        <p:txBody>
          <a:bodyPr/>
          <a:lstStyle/>
          <a:p>
            <a:pPr algn="ctr"/>
            <a:r>
              <a:rPr lang="ru-RU" dirty="0"/>
              <a:t>Характеристика структурних елементів сім’ї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BC00EA-58D7-42B4-8523-F4E9A9982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740" y="2052918"/>
            <a:ext cx="11336784" cy="4195481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	Є.Г. Ейдеміллер, Н.В. Александрова, В. Юстицькіс вважали, що структура сім'ї включає в себе наступні елементи:</a:t>
            </a:r>
          </a:p>
          <a:p>
            <a:r>
              <a:rPr lang="ru-RU" dirty="0"/>
              <a:t>1. Чисельний і персональний склад сім'ї.</a:t>
            </a:r>
          </a:p>
          <a:p>
            <a:r>
              <a:rPr lang="ru-RU" dirty="0"/>
              <a:t>2. Сімейні правила.</a:t>
            </a:r>
          </a:p>
          <a:p>
            <a:r>
              <a:rPr lang="ru-RU" dirty="0"/>
              <a:t>3. Сімейні ролі.</a:t>
            </a:r>
          </a:p>
          <a:p>
            <a:r>
              <a:rPr lang="ru-RU" dirty="0"/>
              <a:t>4. Сімейні підсистеми.</a:t>
            </a:r>
          </a:p>
          <a:p>
            <a:r>
              <a:rPr lang="ru-RU" dirty="0"/>
              <a:t>5. Межі сім'ї.</a:t>
            </a:r>
          </a:p>
          <a:p>
            <a:r>
              <a:rPr lang="ru-RU" dirty="0"/>
              <a:t>6. Міфи і легенди</a:t>
            </a:r>
          </a:p>
        </p:txBody>
      </p:sp>
    </p:spTree>
    <p:extLst>
      <p:ext uri="{BB962C8B-B14F-4D97-AF65-F5344CB8AC3E}">
        <p14:creationId xmlns:p14="http://schemas.microsoft.com/office/powerpoint/2010/main" val="3954504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52C949-C2FA-41E7-99B2-41FB97CFF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20975"/>
          </a:xfrm>
        </p:spPr>
        <p:txBody>
          <a:bodyPr/>
          <a:lstStyle/>
          <a:p>
            <a:pPr algn="ctr"/>
            <a:r>
              <a:rPr lang="uk-UA" dirty="0"/>
              <a:t>Сімейні правила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9F6578-577F-4124-9CC5-09998B088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984" y="1473694"/>
            <a:ext cx="11443317" cy="47747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	Виділяють наступні правила:</a:t>
            </a:r>
          </a:p>
          <a:p>
            <a:pPr marL="0" indent="0">
              <a:buNone/>
            </a:pPr>
            <a:r>
              <a:rPr lang="ru-RU" dirty="0"/>
              <a:t>	а) явні - полягають в родині відкрито і проголошені явно, наприклад: стукай в зачинені двері; ніколи не підвищуй голосу; батьки встановлюють час, коли маленьким дітям потрібно йти спати.</a:t>
            </a:r>
          </a:p>
          <a:p>
            <a:pPr marL="0" indent="0">
              <a:buNone/>
            </a:pPr>
            <a:r>
              <a:rPr lang="ru-RU" dirty="0"/>
              <a:t>	б) приховані - відомі членам сім'ї, але відкрито не проголошені, наприклад: тема алкоголізму матері заборонена; не говори ні про що сексуальне, це засмутить маму; якщо є проблеми, краще поговори з батьком.</a:t>
            </a:r>
          </a:p>
          <a:p>
            <a:pPr marL="0" indent="0">
              <a:buNone/>
            </a:pPr>
            <a:r>
              <a:rPr lang="ru-RU" dirty="0"/>
              <a:t>	в) неусвідомлювані. Багато правил не усвідомлюється членами сім’ї.</a:t>
            </a:r>
          </a:p>
          <a:p>
            <a:pPr marL="0" indent="0">
              <a:buNone/>
            </a:pPr>
            <a:r>
              <a:rPr lang="ru-RU" dirty="0"/>
              <a:t>	Просто вони надходять певним чином, навіть не замислюючись, що можна вчинити інакше. Ці правила можна виявити, спостерігаючи за реальною поведінкою членів сім'ї, за тим, як вони, наприклад: приймають рішення; що - небудь обговорюють. </a:t>
            </a:r>
          </a:p>
          <a:p>
            <a:pPr marL="0" indent="0">
              <a:buNone/>
            </a:pPr>
            <a:r>
              <a:rPr lang="ru-RU" dirty="0"/>
              <a:t>	Наприклад: якщо відпочиває батько, всі ведуть себе дуже тихо; якщо мати - можна пошуміти;  останнє слово в суперечці, в обговоренні - за батьком.</a:t>
            </a:r>
          </a:p>
        </p:txBody>
      </p:sp>
    </p:spTree>
    <p:extLst>
      <p:ext uri="{BB962C8B-B14F-4D97-AF65-F5344CB8AC3E}">
        <p14:creationId xmlns:p14="http://schemas.microsoft.com/office/powerpoint/2010/main" val="1443446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2DA864-D1E1-40BD-BEDA-697014902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669741" cy="1065364"/>
          </a:xfrm>
        </p:spPr>
        <p:txBody>
          <a:bodyPr/>
          <a:lstStyle/>
          <a:p>
            <a:pPr algn="ctr"/>
            <a:r>
              <a:rPr lang="uk-UA" dirty="0"/>
              <a:t>Сімейні ролі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B6BD03-23B3-459A-B07D-8DEDB74F6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411550"/>
            <a:ext cx="11019147" cy="4836849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	Сімейні ролі - розуміються як цілі, переконання, почуття, цінності, дії, які очікуються або приписуються людині, яка займає певне місце в сімейній системі.</a:t>
            </a:r>
          </a:p>
          <a:p>
            <a:pPr marL="0" indent="0" algn="just">
              <a:buNone/>
            </a:pPr>
            <a:r>
              <a:rPr lang="ru-RU" dirty="0"/>
              <a:t>	Виділяють такі їх види: </a:t>
            </a:r>
          </a:p>
          <a:p>
            <a:pPr marL="0" indent="0" algn="just">
              <a:buNone/>
            </a:pPr>
            <a:r>
              <a:rPr lang="ru-RU" dirty="0"/>
              <a:t>	а) конвенціальні - ролі, прописані правом, мораллю, традицією. </a:t>
            </a:r>
          </a:p>
          <a:p>
            <a:pPr marL="0" indent="0" algn="just">
              <a:buNone/>
            </a:pPr>
            <a:r>
              <a:rPr lang="ru-RU" dirty="0"/>
              <a:t>Наприклад: ролі чоловіка, дружини, матері, батька, дитини, брата, сестри і т.п. Найзагальніші права і обов'язки для чоловіка, дружини, батька, матері, так само як і дітей по відношенню до батьків встановлені законодавчо. Конкретні норми і правила визначають, що повинно виконуватися носієм конвенциальної ролі. </a:t>
            </a:r>
          </a:p>
          <a:p>
            <a:pPr marL="0" indent="0" algn="just">
              <a:buNone/>
            </a:pPr>
            <a:r>
              <a:rPr lang="ru-RU" dirty="0"/>
              <a:t>Наприклад: мати повинна допомагати дітям в оволодінні різними уміннями, контролювати їх поведінку і т.п. </a:t>
            </a:r>
          </a:p>
          <a:p>
            <a:pPr marL="0" indent="0" algn="just">
              <a:buNone/>
            </a:pPr>
            <a:r>
              <a:rPr lang="ru-RU" dirty="0"/>
              <a:t>	б) міжособистісні - ролі, які визначаються особистісними особливостями, схильностями їх носіїв (лідер, диктатор, улюбленець, ведений і ін.). </a:t>
            </a:r>
          </a:p>
        </p:txBody>
      </p:sp>
    </p:spTree>
    <p:extLst>
      <p:ext uri="{BB962C8B-B14F-4D97-AF65-F5344CB8AC3E}">
        <p14:creationId xmlns:p14="http://schemas.microsoft.com/office/powerpoint/2010/main" val="1005623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88980104-4EE3-4D50-B230-86D5B0378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36385"/>
          </a:xfrm>
        </p:spPr>
        <p:txBody>
          <a:bodyPr/>
          <a:lstStyle/>
          <a:p>
            <a:pPr algn="ctr"/>
            <a:r>
              <a:rPr lang="uk-UA" dirty="0"/>
              <a:t>Питання до практичного заняття</a:t>
            </a:r>
            <a:br>
              <a:rPr lang="uk-UA" dirty="0"/>
            </a:b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0FC02D04-05D9-4F66-A5D6-B0DE5F4D2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18" y="1367162"/>
            <a:ext cx="11256884" cy="4881238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ru-RU" sz="2400" dirty="0"/>
              <a:t>Становлення психології сімейних стосунків.</a:t>
            </a:r>
          </a:p>
          <a:p>
            <a:pPr marL="457200" indent="-457200" algn="just">
              <a:buAutoNum type="arabicPeriod"/>
            </a:pPr>
            <a:r>
              <a:rPr lang="ru-RU" sz="2400" dirty="0"/>
              <a:t>Характеристика етапів розвитку психологічних уявлень про сімейні стосунки.</a:t>
            </a:r>
          </a:p>
          <a:p>
            <a:pPr marL="457200" indent="-457200" algn="just">
              <a:buAutoNum type="arabicPeriod"/>
            </a:pPr>
            <a:r>
              <a:rPr lang="ru-RU" sz="2400" dirty="0"/>
              <a:t>Еволюція сімейно-шлюбних відносин в історії розвитку суспільства. </a:t>
            </a:r>
          </a:p>
          <a:p>
            <a:pPr marL="457200" indent="-457200" algn="just">
              <a:buAutoNum type="arabicPeriod"/>
            </a:pPr>
            <a:r>
              <a:rPr lang="ru-RU" sz="2400" dirty="0"/>
              <a:t>Історичний аналіз трансформації сімейного благоустрою від прадавності до наших днів.</a:t>
            </a:r>
          </a:p>
          <a:p>
            <a:pPr marL="457200" indent="-457200" algn="just">
              <a:buAutoNum type="arabicPeriod"/>
            </a:pPr>
            <a:r>
              <a:rPr lang="ru-RU" sz="2400" dirty="0"/>
              <a:t>Психологічний аналіз та порівняльна характеристика взаємостосунків у православних та мусульманських сім’ях.</a:t>
            </a:r>
          </a:p>
          <a:p>
            <a:pPr marL="457200" indent="-457200" algn="just">
              <a:buAutoNum type="arabicPeriod"/>
            </a:pPr>
            <a:r>
              <a:rPr lang="ru-RU" sz="2400" dirty="0"/>
              <a:t>Історичний аналіз ставлення до дітей у сім’ях від прадавності до наших днів.</a:t>
            </a:r>
          </a:p>
          <a:p>
            <a:pPr marL="457200" indent="-457200" algn="just">
              <a:buAutoNum type="arabicPeriod"/>
            </a:pPr>
            <a:r>
              <a:rPr lang="ru-RU" sz="2400" dirty="0"/>
              <a:t>Специфіка сімейних стосунків в Україні</a:t>
            </a:r>
          </a:p>
        </p:txBody>
      </p:sp>
    </p:spTree>
    <p:extLst>
      <p:ext uri="{BB962C8B-B14F-4D97-AF65-F5344CB8AC3E}">
        <p14:creationId xmlns:p14="http://schemas.microsoft.com/office/powerpoint/2010/main" val="292027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947BAF-61C5-47E6-8946-568BD1041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723007" cy="985465"/>
          </a:xfrm>
        </p:spPr>
        <p:txBody>
          <a:bodyPr/>
          <a:lstStyle/>
          <a:p>
            <a:pPr algn="ctr"/>
            <a:r>
              <a:rPr lang="ru-RU" dirty="0"/>
              <a:t>Сімейні підсистеми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757047-9D5F-422C-95B7-54B6539D9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847" y="2052918"/>
            <a:ext cx="11578107" cy="45165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	Підсистеми - це структурний елемент сімейної системи, і їх динаміка тісно пов'язана з життєвим циклом сім’ї.</a:t>
            </a:r>
          </a:p>
          <a:p>
            <a:pPr marL="0" indent="0" algn="just">
              <a:buNone/>
            </a:pPr>
            <a:r>
              <a:rPr lang="ru-RU" dirty="0"/>
              <a:t>	Перша - це підсистема подружжя. Ця підсистема утворюється з укладенням шлюбу. Одночасно починається процес адаптації, приймаються і уточнюються ролі чоловіка і дружини. На цей процес істотно впливає досвід, набутий в батьківських сім'ях.</a:t>
            </a:r>
          </a:p>
          <a:p>
            <a:pPr marL="0" indent="0" algn="just">
              <a:buNone/>
            </a:pPr>
            <a:r>
              <a:rPr lang="ru-RU" dirty="0"/>
              <a:t>	Друга - це підсистема батьків. З'являється після народження дитини. Батьківська підсистема змінюється, пристосовується до вікових особливостей дітей. Вона повинна враховувати потреби всіх у сім'ї дітей.</a:t>
            </a:r>
          </a:p>
          <a:p>
            <a:pPr marL="0" indent="0" algn="just">
              <a:buNone/>
            </a:pPr>
            <a:r>
              <a:rPr lang="ru-RU" dirty="0"/>
              <a:t>	Третя - підсистема дітей. Ця підсистема надає можливість дитині бути тільки дитиною; дозволяє вивчати відносини однолітків; формувати необхідні комунікативні навички для спілкування з однолітками і з дорослими. Тому добре, коли більше однієї дитини в сім'ї.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2222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A125BD-3B94-41DE-9F4F-E536DC912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Межі сім'ї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387C1B-A68C-4E16-8C6C-354A20047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64" y="1393794"/>
            <a:ext cx="11620870" cy="501148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	Межі сім'ї - це правила, що визначають, хто і як бере участь у взаємодії. </a:t>
            </a:r>
          </a:p>
          <a:p>
            <a:pPr marL="0" indent="0">
              <a:buNone/>
            </a:pPr>
            <a:r>
              <a:rPr lang="ru-RU" dirty="0"/>
              <a:t>	Границі - це гласні і негласні домовленості між членами сім'ї щодо того, хто і що може собі дозволити робити в сім'ї і за межами сім’ї. </a:t>
            </a:r>
          </a:p>
          <a:p>
            <a:pPr marL="0" indent="0">
              <a:buNone/>
            </a:pPr>
            <a:r>
              <a:rPr lang="ru-RU" dirty="0"/>
              <a:t>Наприклад, хто може затримуватися на роботі, хто може запрошувати до себе друзів, гостей; з ким можна зустрічатися поза сім'єю і т.п. </a:t>
            </a:r>
          </a:p>
          <a:p>
            <a:pPr marL="0" indent="0">
              <a:buNone/>
            </a:pPr>
            <a:r>
              <a:rPr lang="ru-RU" dirty="0"/>
              <a:t>	В.М. Целуйко виділяє </a:t>
            </a:r>
            <a:r>
              <a:rPr lang="uk-UA" dirty="0"/>
              <a:t>наступні</a:t>
            </a:r>
            <a:r>
              <a:rPr lang="ru-RU" dirty="0"/>
              <a:t> види меж сім’ї: </a:t>
            </a:r>
          </a:p>
          <a:p>
            <a:pPr marL="0" indent="0">
              <a:buNone/>
            </a:pPr>
            <a:r>
              <a:rPr lang="ru-RU" dirty="0"/>
              <a:t>	а) зовнішні - регулюють відносини між сім’єю і соціальним оточенням; визначають різницю в поведінці з членами сім'ї і з соціальним оточенням. Розглядають проникність границь (від непроникності до дифузності); </a:t>
            </a:r>
          </a:p>
          <a:p>
            <a:pPr marL="0" indent="0">
              <a:buNone/>
            </a:pPr>
            <a:r>
              <a:rPr lang="ru-RU" dirty="0"/>
              <a:t>	б) внутрішні - регулюють відносини між різними підсистемами всередині сім'ї. Це правила, що визначають взаємодію між членами різних сімейних підсистем. </a:t>
            </a:r>
          </a:p>
        </p:txBody>
      </p:sp>
    </p:spTree>
    <p:extLst>
      <p:ext uri="{BB962C8B-B14F-4D97-AF65-F5344CB8AC3E}">
        <p14:creationId xmlns:p14="http://schemas.microsoft.com/office/powerpoint/2010/main" val="551988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389DA3-584F-4EEB-9665-23C17C301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744" y="408329"/>
            <a:ext cx="9749640" cy="994342"/>
          </a:xfrm>
        </p:spPr>
        <p:txBody>
          <a:bodyPr/>
          <a:lstStyle/>
          <a:p>
            <a:pPr algn="ctr"/>
            <a:r>
              <a:rPr lang="uk-UA" dirty="0"/>
              <a:t>Границі сім</a:t>
            </a:r>
            <a:r>
              <a:rPr lang="en-US" dirty="0"/>
              <a:t>’</a:t>
            </a:r>
            <a:r>
              <a:rPr lang="uk-UA" dirty="0"/>
              <a:t>ї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2DF217-7C15-4163-A86E-BBC7FD3E4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54" y="1402671"/>
            <a:ext cx="11949344" cy="52999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uk-UA" dirty="0"/>
              <a:t>В.М. Целуйко розглядає наступні типи внутрішніх границь:</a:t>
            </a:r>
          </a:p>
          <a:p>
            <a:pPr marL="0" indent="0">
              <a:buNone/>
            </a:pPr>
            <a:r>
              <a:rPr lang="uk-UA" dirty="0"/>
              <a:t>	1) чіткі - мають на увазі цілком певні права, обов'язки, норми поведінки для членів кожної підсистеми (батьківської, дитячої, подружньої), такі правила покращують комунікацію в сім'ї, полегшують узгодження і пристосування учасників різних підсистем;</a:t>
            </a:r>
          </a:p>
          <a:p>
            <a:pPr marL="0" indent="0">
              <a:buNone/>
            </a:pPr>
            <a:r>
              <a:rPr lang="uk-UA" dirty="0"/>
              <a:t>	2) ригідні (жорсткі) - забезпечують автономію членів сім'ї, ізолюють їх один від одного. Родині з ригідними внутрішніми границями важко функціонувати, тому що у її членів немає навичок узгодження. </a:t>
            </a:r>
          </a:p>
          <a:p>
            <a:pPr marL="0" indent="0">
              <a:buNone/>
            </a:pPr>
            <a:r>
              <a:rPr lang="uk-UA" dirty="0"/>
              <a:t>Характерні вирази в сім'ях з ригідними межами: </a:t>
            </a:r>
          </a:p>
          <a:p>
            <a:pPr>
              <a:buFontTx/>
              <a:buChar char="-"/>
            </a:pPr>
            <a:r>
              <a:rPr lang="uk-UA" dirty="0"/>
              <a:t>не заважай, у мене свої турботи; </a:t>
            </a:r>
          </a:p>
          <a:p>
            <a:pPr>
              <a:buFontTx/>
              <a:buChar char="-"/>
            </a:pPr>
            <a:r>
              <a:rPr lang="uk-UA" dirty="0"/>
              <a:t>займися своїми справами </a:t>
            </a:r>
          </a:p>
          <a:p>
            <a:pPr>
              <a:buFontTx/>
              <a:buChar char="-"/>
            </a:pPr>
            <a:r>
              <a:rPr lang="uk-UA" dirty="0"/>
              <a:t>пора б самому подбати про себе і т.п.</a:t>
            </a:r>
          </a:p>
          <a:p>
            <a:pPr marL="0" indent="0">
              <a:buNone/>
            </a:pPr>
            <a:r>
              <a:rPr lang="uk-UA" dirty="0"/>
              <a:t>	3) дифузні (розмиті) - це такі межі, при яких втрачається автономія членів сім'ї, і неясні функції підсистем. Так, в сім'ї з дифузними межами, наприклад, підсистема подружньої пари як би зникає, розчиняючись в батьківській підсистемі, подружжю не вистачає інтимності у відносинах.</a:t>
            </a:r>
          </a:p>
        </p:txBody>
      </p:sp>
    </p:spTree>
    <p:extLst>
      <p:ext uri="{BB962C8B-B14F-4D97-AF65-F5344CB8AC3E}">
        <p14:creationId xmlns:p14="http://schemas.microsoft.com/office/powerpoint/2010/main" val="3900062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BCD85B-ACF7-4408-99F4-173BD3AA8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29853"/>
          </a:xfrm>
        </p:spPr>
        <p:txBody>
          <a:bodyPr/>
          <a:lstStyle/>
          <a:p>
            <a:pPr algn="ctr"/>
            <a:r>
              <a:rPr lang="uk-UA" dirty="0"/>
              <a:t>Сімейні міфи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788053-2B61-4D70-B6D8-CB47468BE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310" y="2052918"/>
            <a:ext cx="11816178" cy="4195481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	</a:t>
            </a:r>
            <a:r>
              <a:rPr lang="uk-UA" dirty="0"/>
              <a:t>Сімейний міф - це багатофункціональний сімейний феномен, що формується у вигляді сукупності уявлень членів даної сім'ї про неї саму. </a:t>
            </a:r>
          </a:p>
          <a:p>
            <a:pPr marL="0" indent="0" algn="just">
              <a:buNone/>
            </a:pPr>
            <a:r>
              <a:rPr lang="uk-UA" dirty="0"/>
              <a:t>	Міф - це складне сімейне знання, яке є продовженням такої пропозиції, як: «Ми – це ... ». Це знання актуально не завжди. Воно актуалізується, або коли стороння людина входить в сім'ю, або в моменти яких -то серйозних соціальних змін, або в ситуації сімейної дисфункції. Знання це погано усвідомлюється.</a:t>
            </a:r>
          </a:p>
          <a:p>
            <a:pPr marL="0" indent="0" algn="just">
              <a:buNone/>
            </a:pPr>
            <a:r>
              <a:rPr lang="uk-UA" b="1" dirty="0">
                <a:highlight>
                  <a:srgbClr val="000000"/>
                </a:highlight>
              </a:rPr>
              <a:t>	Функція сімейного міфу полягає в приховуванні від усвідомлення відторгнутої інформації про сім'ю в цілому і про кожного його члена.</a:t>
            </a:r>
          </a:p>
          <a:p>
            <a:pPr marL="0" indent="0" algn="just">
              <a:buNone/>
            </a:pPr>
            <a:r>
              <a:rPr lang="ru-RU" dirty="0"/>
              <a:t>	Таким чином, можна сприймати сімейний міф як своєрідний механізм психологічного захисту сім'ї, який виконує оберігаючу функцію і сприяє підтримці цілісності сімейної системи. Найбільш відомими є такі сімейні міфи: «Ми - дружна сім'я»; «Ми - сім'я героїв»; «Міф про рятівника».</a:t>
            </a:r>
            <a:endParaRPr lang="uk-UA" b="1" dirty="0">
              <a:highlight>
                <a:srgbClr val="00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5560977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245</TotalTime>
  <Words>1394</Words>
  <Application>Microsoft Office PowerPoint</Application>
  <PresentationFormat>Широкоэкранный</PresentationFormat>
  <Paragraphs>69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Ион</vt:lpstr>
      <vt:lpstr>СТРУКТУРА ТА ОСНОВНІ ХАРАКТЕРИСТИКИ СІМ'Ї</vt:lpstr>
      <vt:lpstr>Характеристика структурних елементів сім’ї</vt:lpstr>
      <vt:lpstr>Сімейні правила</vt:lpstr>
      <vt:lpstr>Сімейні ролі</vt:lpstr>
      <vt:lpstr>Питання до практичного заняття </vt:lpstr>
      <vt:lpstr>Сімейні підсистеми</vt:lpstr>
      <vt:lpstr>Межі сім'ї</vt:lpstr>
      <vt:lpstr>Границі сім’ї</vt:lpstr>
      <vt:lpstr>Сімейні міфи</vt:lpstr>
      <vt:lpstr>Сімейні легенди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Леся</dc:creator>
  <cp:lastModifiedBy>Леся</cp:lastModifiedBy>
  <cp:revision>3</cp:revision>
  <dcterms:created xsi:type="dcterms:W3CDTF">2023-02-28T09:36:20Z</dcterms:created>
  <dcterms:modified xsi:type="dcterms:W3CDTF">2023-02-28T13:42:16Z</dcterms:modified>
</cp:coreProperties>
</file>