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785880" y="642960"/>
            <a:ext cx="7770240" cy="49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0000" lnSpcReduction="20000"/>
          </a:bodyPr>
          <a:lstStyle/>
          <a:p>
            <a:pPr algn="ctr">
              <a:lnSpc>
                <a:spcPct val="100000"/>
              </a:lnSpc>
            </a:pPr>
            <a:r>
              <a:rPr lang="uk-UA" sz="4400" b="1" spc="-1" dirty="0" smtClean="0">
                <a:solidFill>
                  <a:srgbClr val="000000"/>
                </a:solidFill>
                <a:latin typeface="Calibri"/>
              </a:rPr>
              <a:t>Методологія досліджень імунної системи</a:t>
            </a:r>
            <a:endParaRPr lang="ru-RU" sz="4400" spc="-1" dirty="0"/>
          </a:p>
        </p:txBody>
      </p:sp>
      <p:sp>
        <p:nvSpPr>
          <p:cNvPr id="77" name="CustomShape 2"/>
          <p:cNvSpPr/>
          <p:nvPr/>
        </p:nvSpPr>
        <p:spPr>
          <a:xfrm>
            <a:off x="285840" y="1285920"/>
            <a:ext cx="8498880" cy="492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799"/>
              </a:spcBef>
            </a:pPr>
            <a:r>
              <a:rPr lang="ru-RU" sz="4000" b="1" strike="noStrike" spc="-1" dirty="0" err="1">
                <a:solidFill>
                  <a:srgbClr val="0070C0"/>
                </a:solidFill>
                <a:latin typeface="Calibri"/>
                <a:ea typeface="DejaVu Sans"/>
              </a:rPr>
              <a:t>Лабораторне</a:t>
            </a:r>
            <a:r>
              <a:rPr lang="ru-RU" sz="4000" b="1" strike="noStrike" spc="-1" dirty="0">
                <a:solidFill>
                  <a:srgbClr val="0070C0"/>
                </a:solidFill>
                <a:latin typeface="Calibri"/>
                <a:ea typeface="DejaVu Sans"/>
              </a:rPr>
              <a:t> </a:t>
            </a:r>
            <a:r>
              <a:rPr lang="ru-RU" sz="4000" b="1" strike="noStrike" spc="-1" dirty="0" err="1">
                <a:solidFill>
                  <a:srgbClr val="0070C0"/>
                </a:solidFill>
                <a:latin typeface="Calibri"/>
                <a:ea typeface="DejaVu Sans"/>
              </a:rPr>
              <a:t>заняття</a:t>
            </a:r>
            <a:r>
              <a:rPr lang="ru-RU" sz="4000" b="1" strike="noStrike" spc="-1" dirty="0">
                <a:solidFill>
                  <a:srgbClr val="0070C0"/>
                </a:solidFill>
                <a:latin typeface="Calibri"/>
                <a:ea typeface="DejaVu Sans"/>
              </a:rPr>
              <a:t> № 6</a:t>
            </a:r>
            <a:endParaRPr lang="ru-RU" sz="4000" b="0" strike="noStrike" spc="-1" dirty="0">
              <a:latin typeface="Arial"/>
            </a:endParaRPr>
          </a:p>
          <a:p>
            <a:pPr algn="ctr">
              <a:lnSpc>
                <a:spcPct val="100000"/>
              </a:lnSpc>
              <a:spcBef>
                <a:spcPts val="799"/>
              </a:spcBef>
            </a:pPr>
            <a:r>
              <a:rPr lang="ru-RU" sz="4000" b="1" strike="noStrike" spc="-1" dirty="0" err="1">
                <a:solidFill>
                  <a:srgbClr val="FF0000"/>
                </a:solidFill>
                <a:latin typeface="Arial"/>
                <a:ea typeface="DejaVu Sans"/>
              </a:rPr>
              <a:t>Цитоморфометричний</a:t>
            </a:r>
            <a:r>
              <a:rPr lang="ru-RU" sz="4000" b="1" strike="noStrike" spc="-1" dirty="0">
                <a:solidFill>
                  <a:srgbClr val="FF0000"/>
                </a:solidFill>
                <a:latin typeface="Arial"/>
                <a:ea typeface="DejaVu Sans"/>
              </a:rPr>
              <a:t> метод </a:t>
            </a:r>
            <a:r>
              <a:rPr lang="ru-RU" sz="4000" b="1" strike="noStrike" spc="-1" dirty="0" err="1">
                <a:solidFill>
                  <a:srgbClr val="FF0000"/>
                </a:solidFill>
                <a:latin typeface="Arial"/>
                <a:ea typeface="DejaVu Sans"/>
              </a:rPr>
              <a:t>оцінки</a:t>
            </a:r>
            <a:r>
              <a:rPr lang="ru-RU" sz="4000" b="1" strike="noStrike" spc="-1" dirty="0">
                <a:solidFill>
                  <a:srgbClr val="FF0000"/>
                </a:solidFill>
                <a:latin typeface="Arial"/>
                <a:ea typeface="DejaVu Sans"/>
              </a:rPr>
              <a:t> </a:t>
            </a:r>
            <a:r>
              <a:rPr lang="ru-RU" sz="4000" b="1" strike="noStrike" spc="-1" dirty="0" err="1">
                <a:solidFill>
                  <a:srgbClr val="FF0000"/>
                </a:solidFill>
                <a:latin typeface="Arial"/>
                <a:ea typeface="DejaVu Sans"/>
              </a:rPr>
              <a:t>стадій</a:t>
            </a:r>
            <a:r>
              <a:rPr lang="ru-RU" sz="4000" b="1" strike="noStrike" spc="-1" dirty="0">
                <a:solidFill>
                  <a:srgbClr val="FF0000"/>
                </a:solidFill>
                <a:latin typeface="Arial"/>
                <a:ea typeface="DejaVu Sans"/>
              </a:rPr>
              <a:t> </a:t>
            </a:r>
            <a:r>
              <a:rPr lang="ru-RU" sz="4000" b="1" strike="noStrike" spc="-1" dirty="0" err="1">
                <a:solidFill>
                  <a:srgbClr val="FF0000"/>
                </a:solidFill>
                <a:latin typeface="Arial"/>
                <a:ea typeface="DejaVu Sans"/>
              </a:rPr>
              <a:t>гістогенезу</a:t>
            </a:r>
            <a:r>
              <a:rPr lang="ru-RU" sz="4000" b="1" strike="noStrike" spc="-1" dirty="0">
                <a:solidFill>
                  <a:srgbClr val="FF0000"/>
                </a:solidFill>
                <a:latin typeface="Arial"/>
                <a:ea typeface="DejaVu Sans"/>
              </a:rPr>
              <a:t> </a:t>
            </a:r>
            <a:r>
              <a:rPr lang="ru-RU" sz="4000" b="1" strike="noStrike" spc="-1" dirty="0" err="1">
                <a:solidFill>
                  <a:srgbClr val="FF0000"/>
                </a:solidFill>
                <a:latin typeface="Arial"/>
                <a:ea typeface="DejaVu Sans"/>
              </a:rPr>
              <a:t>лімфоцитів</a:t>
            </a:r>
            <a:endParaRPr lang="ru-RU" sz="4000" b="0" strike="noStrike" spc="-1" dirty="0">
              <a:latin typeface="Arial"/>
            </a:endParaRPr>
          </a:p>
          <a:p>
            <a:pPr algn="just">
              <a:lnSpc>
                <a:spcPct val="100000"/>
              </a:lnSpc>
              <a:spcBef>
                <a:spcPts val="561"/>
              </a:spcBef>
            </a:pPr>
            <a:r>
              <a:rPr lang="ru-RU" sz="2800" b="1" strike="noStrike" spc="-1" dirty="0">
                <a:solidFill>
                  <a:srgbClr val="000000"/>
                </a:solidFill>
                <a:latin typeface="Calibri"/>
                <a:ea typeface="DejaVu Sans"/>
              </a:rPr>
              <a:t>МЕТА: </a:t>
            </a:r>
            <a:r>
              <a:rPr lang="ru-RU" sz="2800" b="1" strike="noStrike" spc="-1" dirty="0" err="1">
                <a:solidFill>
                  <a:srgbClr val="000000"/>
                </a:solidFill>
                <a:latin typeface="Arial"/>
                <a:ea typeface="DejaVu Sans"/>
              </a:rPr>
              <a:t>засвоїти</a:t>
            </a:r>
            <a:r>
              <a:rPr lang="ru-RU" sz="2800" b="1" strike="noStrike" spc="-1" dirty="0">
                <a:solidFill>
                  <a:srgbClr val="000000"/>
                </a:solidFill>
                <a:latin typeface="Arial"/>
                <a:ea typeface="DejaVu Sans"/>
              </a:rPr>
              <a:t> принцип методу та методику </a:t>
            </a:r>
            <a:r>
              <a:rPr lang="ru-RU" sz="2800" b="1" strike="noStrike" spc="-1" dirty="0" err="1">
                <a:solidFill>
                  <a:srgbClr val="000000"/>
                </a:solidFill>
                <a:latin typeface="Arial"/>
                <a:ea typeface="DejaVu Sans"/>
              </a:rPr>
              <a:t>цитоморфометричного</a:t>
            </a:r>
            <a:r>
              <a:rPr lang="ru-RU" sz="2800" b="1" strike="noStrike" spc="-1" dirty="0">
                <a:solidFill>
                  <a:srgbClr val="000000"/>
                </a:solidFill>
                <a:latin typeface="Arial"/>
                <a:ea typeface="DejaVu Sans"/>
              </a:rPr>
              <a:t> </a:t>
            </a:r>
            <a:r>
              <a:rPr lang="ru-RU" sz="2800" b="1" strike="noStrike" spc="-1" dirty="0" err="1">
                <a:solidFill>
                  <a:srgbClr val="000000"/>
                </a:solidFill>
                <a:latin typeface="Arial"/>
                <a:ea typeface="DejaVu Sans"/>
              </a:rPr>
              <a:t>аналізу</a:t>
            </a:r>
            <a:r>
              <a:rPr lang="ru-RU" sz="2800" b="1" strike="noStrike" spc="-1" dirty="0">
                <a:solidFill>
                  <a:srgbClr val="000000"/>
                </a:solidFill>
                <a:latin typeface="Arial"/>
                <a:ea typeface="DejaVu Sans"/>
              </a:rPr>
              <a:t> </a:t>
            </a:r>
            <a:r>
              <a:rPr lang="ru-RU" sz="2800" b="1" strike="noStrike" spc="-1" dirty="0" err="1">
                <a:solidFill>
                  <a:srgbClr val="000000"/>
                </a:solidFill>
                <a:latin typeface="Arial"/>
                <a:ea typeface="DejaVu Sans"/>
              </a:rPr>
              <a:t>лімфоцитів</a:t>
            </a:r>
            <a:r>
              <a:rPr lang="ru-RU" sz="2800" b="1" strike="noStrike" spc="-1" dirty="0">
                <a:solidFill>
                  <a:srgbClr val="000000"/>
                </a:solidFill>
                <a:latin typeface="Arial"/>
                <a:ea typeface="DejaVu Sans"/>
              </a:rPr>
              <a:t> </a:t>
            </a:r>
            <a:r>
              <a:rPr lang="ru-RU" sz="2800" b="1" strike="noStrike" spc="-1" dirty="0" err="1">
                <a:solidFill>
                  <a:srgbClr val="000000"/>
                </a:solidFill>
                <a:latin typeface="Arial"/>
                <a:ea typeface="DejaVu Sans"/>
              </a:rPr>
              <a:t>крові</a:t>
            </a:r>
            <a:r>
              <a:rPr lang="ru-RU" sz="2800" b="1" strike="noStrike" spc="-1" dirty="0">
                <a:solidFill>
                  <a:srgbClr val="000000"/>
                </a:solidFill>
                <a:latin typeface="Arial"/>
                <a:ea typeface="DejaVu Sans"/>
              </a:rPr>
              <a:t> </a:t>
            </a:r>
            <a:r>
              <a:rPr lang="ru-RU" sz="2800" b="1" strike="noStrike" spc="-1" dirty="0" err="1">
                <a:solidFill>
                  <a:srgbClr val="000000"/>
                </a:solidFill>
                <a:latin typeface="Arial"/>
                <a:ea typeface="DejaVu Sans"/>
              </a:rPr>
              <a:t>людини</a:t>
            </a:r>
            <a:r>
              <a:rPr lang="ru-RU" sz="2800" b="1" strike="noStrike" spc="-1" dirty="0">
                <a:solidFill>
                  <a:srgbClr val="000000"/>
                </a:solidFill>
                <a:latin typeface="Arial"/>
                <a:ea typeface="DejaVu Sans"/>
              </a:rPr>
              <a:t> та </a:t>
            </a:r>
            <a:r>
              <a:rPr lang="ru-RU" sz="2800" b="1" strike="noStrike" spc="-1" dirty="0" err="1">
                <a:solidFill>
                  <a:srgbClr val="000000"/>
                </a:solidFill>
                <a:latin typeface="Arial"/>
                <a:ea typeface="DejaVu Sans"/>
              </a:rPr>
              <a:t>лабораторних</a:t>
            </a:r>
            <a:r>
              <a:rPr lang="ru-RU" sz="2800" b="1" strike="noStrike" spc="-1" dirty="0">
                <a:solidFill>
                  <a:srgbClr val="000000"/>
                </a:solidFill>
                <a:latin typeface="Arial"/>
                <a:ea typeface="DejaVu Sans"/>
              </a:rPr>
              <a:t> </a:t>
            </a:r>
            <a:r>
              <a:rPr lang="ru-RU" sz="2800" b="1" strike="noStrike" spc="-1" dirty="0" err="1">
                <a:solidFill>
                  <a:srgbClr val="000000"/>
                </a:solidFill>
                <a:latin typeface="Arial"/>
                <a:ea typeface="DejaVu Sans"/>
              </a:rPr>
              <a:t>щурів</a:t>
            </a:r>
            <a:r>
              <a:rPr lang="ru-RU" sz="2800" b="1" strike="noStrike" spc="-1" dirty="0">
                <a:solidFill>
                  <a:srgbClr val="000000"/>
                </a:solidFill>
                <a:latin typeface="Arial"/>
                <a:ea typeface="DejaVu Sans"/>
              </a:rPr>
              <a:t>.</a:t>
            </a:r>
            <a:endParaRPr lang="ru-RU"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149453" y="105164"/>
            <a:ext cx="8772873" cy="6615742"/>
          </a:xfrm>
          <a:prstGeom prst="rect">
            <a:avLst/>
          </a:prstGeom>
          <a:noFill/>
          <a:ln>
            <a:noFill/>
          </a:ln>
        </p:spPr>
        <p:txBody>
          <a:bodyPr wrap="square" lIns="90000" tIns="45000" rIns="90000" bIns="45000">
            <a:spAutoFit/>
          </a:bodyPr>
          <a:lstStyle/>
          <a:p>
            <a:pPr algn="just">
              <a:lnSpc>
                <a:spcPct val="100000"/>
              </a:lnSpc>
            </a:pPr>
            <a:r>
              <a:rPr lang="uk-UA" sz="2000" b="1" strike="noStrike" spc="-1" dirty="0">
                <a:solidFill>
                  <a:srgbClr val="FF0000"/>
                </a:solidFill>
                <a:latin typeface="Arial"/>
                <a:ea typeface="DejaVu Sans"/>
              </a:rPr>
              <a:t>ЗАВДАННЯ 3. Проведення </a:t>
            </a:r>
            <a:r>
              <a:rPr lang="uk-UA" sz="2000" b="1" strike="noStrike" spc="-1" dirty="0" err="1">
                <a:solidFill>
                  <a:srgbClr val="FF0000"/>
                </a:solidFill>
                <a:latin typeface="Arial"/>
                <a:ea typeface="DejaVu Sans"/>
              </a:rPr>
              <a:t>цитоморфометричного</a:t>
            </a:r>
            <a:r>
              <a:rPr lang="uk-UA" sz="2000" b="1" strike="noStrike" spc="-1" dirty="0">
                <a:solidFill>
                  <a:srgbClr val="FF0000"/>
                </a:solidFill>
                <a:latin typeface="Arial"/>
                <a:ea typeface="DejaVu Sans"/>
              </a:rPr>
              <a:t> дослідження лімфоцитів, клініко-біологічна оцінка результатів.</a:t>
            </a:r>
            <a:endParaRPr lang="ru-RU" sz="2000" b="1" strike="noStrike" spc="-1" dirty="0">
              <a:latin typeface="Times New Roman"/>
              <a:ea typeface="Times New Roman"/>
            </a:endParaRPr>
          </a:p>
          <a:p>
            <a:pPr algn="just">
              <a:lnSpc>
                <a:spcPct val="100000"/>
              </a:lnSpc>
            </a:pPr>
            <a:r>
              <a:rPr lang="uk-UA" sz="1400" b="1" strike="noStrike" spc="-1" dirty="0" err="1">
                <a:solidFill>
                  <a:srgbClr val="000000"/>
                </a:solidFill>
                <a:latin typeface="Times New Roman"/>
                <a:ea typeface="Times New Roman"/>
              </a:rPr>
              <a:t>Цитоморфометричне</a:t>
            </a:r>
            <a:r>
              <a:rPr lang="uk-UA" sz="1400" b="1" strike="noStrike" spc="-1" dirty="0">
                <a:solidFill>
                  <a:srgbClr val="000000"/>
                </a:solidFill>
                <a:latin typeface="Times New Roman"/>
                <a:ea typeface="Times New Roman"/>
              </a:rPr>
              <a:t> дослідження проводять на мазках, що </a:t>
            </a:r>
            <a:r>
              <a:rPr lang="uk-UA" sz="1400" b="1" strike="noStrike" spc="-1" dirty="0" err="1">
                <a:solidFill>
                  <a:srgbClr val="000000"/>
                </a:solidFill>
                <a:latin typeface="Times New Roman"/>
                <a:ea typeface="Times New Roman"/>
              </a:rPr>
              <a:t>виготовлен</a:t>
            </a:r>
            <a:r>
              <a:rPr lang="ru-RU" sz="1400" b="1" strike="noStrike" spc="-1" dirty="0">
                <a:solidFill>
                  <a:srgbClr val="000000"/>
                </a:solidFill>
                <a:latin typeface="Times New Roman"/>
                <a:ea typeface="Times New Roman"/>
              </a:rPr>
              <a:t>і з </a:t>
            </a:r>
            <a:r>
              <a:rPr lang="ru-RU" sz="1400" b="1" strike="noStrike" spc="-1" dirty="0" err="1">
                <a:solidFill>
                  <a:srgbClr val="000000"/>
                </a:solidFill>
                <a:latin typeface="Times New Roman"/>
                <a:ea typeface="Times New Roman"/>
              </a:rPr>
              <a:t>крові</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лімфи</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чи</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ексудату</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стандартним</a:t>
            </a:r>
            <a:r>
              <a:rPr lang="ru-RU" sz="1400" b="1" strike="noStrike" spc="-1" dirty="0">
                <a:solidFill>
                  <a:srgbClr val="000000"/>
                </a:solidFill>
                <a:latin typeface="Times New Roman"/>
                <a:ea typeface="Times New Roman"/>
              </a:rPr>
              <a:t> для </a:t>
            </a:r>
            <a:r>
              <a:rPr lang="ru-RU" sz="1400" b="1" strike="noStrike" spc="-1" dirty="0" err="1">
                <a:solidFill>
                  <a:srgbClr val="000000"/>
                </a:solidFill>
                <a:latin typeface="Times New Roman"/>
                <a:ea typeface="Times New Roman"/>
              </a:rPr>
              <a:t>гематологічних</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досліджень</a:t>
            </a:r>
            <a:r>
              <a:rPr lang="ru-RU" sz="1400" b="1" strike="noStrike" spc="-1" dirty="0">
                <a:solidFill>
                  <a:srgbClr val="000000"/>
                </a:solidFill>
                <a:latin typeface="Times New Roman"/>
                <a:ea typeface="Times New Roman"/>
              </a:rPr>
              <a:t> методом. </a:t>
            </a:r>
            <a:r>
              <a:rPr lang="ru-RU" sz="1400" b="1" strike="noStrike" spc="-1" dirty="0" err="1">
                <a:solidFill>
                  <a:srgbClr val="000000"/>
                </a:solidFill>
                <a:latin typeface="Times New Roman"/>
                <a:ea typeface="Times New Roman"/>
              </a:rPr>
              <a:t>Аналіз</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починають</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від</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кінця</a:t>
            </a:r>
            <a:r>
              <a:rPr lang="ru-RU" sz="1400" b="1" strike="noStrike" spc="-1" dirty="0">
                <a:solidFill>
                  <a:srgbClr val="000000"/>
                </a:solidFill>
                <a:latin typeface="Times New Roman"/>
                <a:ea typeface="Times New Roman"/>
              </a:rPr>
              <a:t> мазка </a:t>
            </a:r>
            <a:r>
              <a:rPr lang="ru-RU" sz="1400" b="1" strike="noStrike" spc="-1" dirty="0" err="1">
                <a:solidFill>
                  <a:srgbClr val="000000"/>
                </a:solidFill>
                <a:latin typeface="Times New Roman"/>
                <a:ea typeface="Times New Roman"/>
              </a:rPr>
              <a:t>крові</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щіточки</a:t>
            </a:r>
            <a:r>
              <a:rPr lang="ru-RU" sz="1400" b="1" strike="noStrike" spc="-1" dirty="0">
                <a:solidFill>
                  <a:srgbClr val="000000"/>
                </a:solidFill>
                <a:latin typeface="Times New Roman"/>
                <a:ea typeface="Times New Roman"/>
              </a:rPr>
              <a:t>) і </a:t>
            </a:r>
            <a:r>
              <a:rPr lang="uk-UA" sz="1400" b="1" strike="noStrike" spc="-1" dirty="0">
                <a:latin typeface="Times New Roman"/>
                <a:ea typeface="Times New Roman"/>
              </a:rPr>
              <a:t>паралельно з визначенням лейкоцитарної формули</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вимірюють</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середній</a:t>
            </a:r>
            <a:r>
              <a:rPr lang="ru-RU" sz="1400" b="1" strike="noStrike" spc="-1" dirty="0">
                <a:solidFill>
                  <a:srgbClr val="000000"/>
                </a:solidFill>
                <a:latin typeface="Times New Roman"/>
                <a:ea typeface="Times New Roman"/>
              </a:rPr>
              <a:t> </a:t>
            </a:r>
            <a:r>
              <a:rPr lang="uk-UA" sz="1400" b="1" strike="noStrike" spc="-1" dirty="0">
                <a:latin typeface="Times New Roman"/>
                <a:ea typeface="Times New Roman"/>
              </a:rPr>
              <a:t>діаметр</a:t>
            </a:r>
            <a:r>
              <a:rPr lang="ru-RU" sz="1400" b="1" strike="noStrike" spc="-1" dirty="0">
                <a:solidFill>
                  <a:srgbClr val="000000"/>
                </a:solidFill>
                <a:latin typeface="Times New Roman"/>
                <a:ea typeface="Times New Roman"/>
              </a:rPr>
              <a:t> (</a:t>
            </a:r>
            <a:r>
              <a:rPr lang="ru-RU" sz="1300" b="1" strike="noStrike" spc="-1" dirty="0" err="1">
                <a:solidFill>
                  <a:srgbClr val="000000"/>
                </a:solidFill>
                <a:latin typeface="Arial"/>
                <a:ea typeface="DejaVu Sans"/>
              </a:rPr>
              <a:t>максимальний</a:t>
            </a:r>
            <a:r>
              <a:rPr lang="ru-RU" sz="1300" b="1" strike="noStrike" spc="-1" dirty="0">
                <a:solidFill>
                  <a:srgbClr val="000000"/>
                </a:solidFill>
                <a:latin typeface="Arial"/>
                <a:ea typeface="DejaVu Sans"/>
              </a:rPr>
              <a:t> і </a:t>
            </a:r>
            <a:r>
              <a:rPr lang="ru-RU" sz="1300" b="1" strike="noStrike" spc="-1" dirty="0" err="1">
                <a:solidFill>
                  <a:srgbClr val="000000"/>
                </a:solidFill>
                <a:latin typeface="Arial"/>
                <a:ea typeface="DejaVu Sans"/>
              </a:rPr>
              <a:t>мінімальний</a:t>
            </a:r>
            <a:r>
              <a:rPr lang="ru-RU" sz="1300" b="1" strike="noStrike" spc="-1" dirty="0">
                <a:solidFill>
                  <a:srgbClr val="000000"/>
                </a:solidFill>
                <a:latin typeface="Arial"/>
                <a:ea typeface="DejaVu Sans"/>
              </a:rPr>
              <a:t>, </a:t>
            </a:r>
            <a:r>
              <a:rPr lang="ru-RU" sz="1300" b="1" strike="noStrike" spc="-1" dirty="0" err="1">
                <a:solidFill>
                  <a:srgbClr val="000000"/>
                </a:solidFill>
                <a:latin typeface="Arial"/>
                <a:ea typeface="DejaVu Sans"/>
              </a:rPr>
              <a:t>потім</a:t>
            </a:r>
            <a:r>
              <a:rPr lang="ru-RU" sz="1300" b="1" strike="noStrike" spc="-1" dirty="0">
                <a:solidFill>
                  <a:srgbClr val="000000"/>
                </a:solidFill>
                <a:latin typeface="Arial"/>
                <a:ea typeface="DejaVu Sans"/>
              </a:rPr>
              <a:t> </a:t>
            </a:r>
            <a:r>
              <a:rPr lang="ru-RU" sz="1300" b="1" strike="noStrike" spc="-1" dirty="0" err="1">
                <a:solidFill>
                  <a:srgbClr val="000000"/>
                </a:solidFill>
                <a:latin typeface="Arial"/>
                <a:ea typeface="DejaVu Sans"/>
              </a:rPr>
              <a:t>встановлюють</a:t>
            </a:r>
            <a:r>
              <a:rPr lang="ru-RU" sz="1300" b="1" strike="noStrike" spc="-1" dirty="0">
                <a:solidFill>
                  <a:srgbClr val="000000"/>
                </a:solidFill>
                <a:latin typeface="Arial"/>
                <a:ea typeface="DejaVu Sans"/>
              </a:rPr>
              <a:t> </a:t>
            </a:r>
            <a:r>
              <a:rPr lang="ru-RU" sz="1300" b="1" strike="noStrike" spc="-1" dirty="0" err="1">
                <a:solidFill>
                  <a:srgbClr val="000000"/>
                </a:solidFill>
                <a:latin typeface="Arial"/>
                <a:ea typeface="DejaVu Sans"/>
              </a:rPr>
              <a:t>його</a:t>
            </a:r>
            <a:r>
              <a:rPr lang="ru-RU" sz="1300" b="1" strike="noStrike" spc="-1" dirty="0">
                <a:solidFill>
                  <a:srgbClr val="000000"/>
                </a:solidFill>
                <a:latin typeface="Arial"/>
                <a:ea typeface="DejaVu Sans"/>
              </a:rPr>
              <a:t> </a:t>
            </a:r>
            <a:r>
              <a:rPr lang="ru-RU" sz="1300" b="1" strike="noStrike" spc="-1" dirty="0" err="1">
                <a:solidFill>
                  <a:srgbClr val="000000"/>
                </a:solidFill>
                <a:latin typeface="Arial"/>
                <a:ea typeface="DejaVu Sans"/>
              </a:rPr>
              <a:t>середнє</a:t>
            </a:r>
            <a:r>
              <a:rPr lang="ru-RU" sz="1300" b="1" strike="noStrike" spc="-1" dirty="0">
                <a:solidFill>
                  <a:srgbClr val="000000"/>
                </a:solidFill>
                <a:latin typeface="Arial"/>
                <a:ea typeface="DejaVu Sans"/>
              </a:rPr>
              <a:t> </a:t>
            </a:r>
            <a:r>
              <a:rPr lang="ru-RU" sz="1300" b="1" strike="noStrike" spc="-1" dirty="0" err="1">
                <a:solidFill>
                  <a:srgbClr val="000000"/>
                </a:solidFill>
                <a:latin typeface="Arial"/>
                <a:ea typeface="DejaVu Sans"/>
              </a:rPr>
              <a:t>значення</a:t>
            </a:r>
            <a:r>
              <a:rPr lang="ru-RU" sz="1400" b="1" strike="noStrike" spc="-1" dirty="0">
                <a:solidFill>
                  <a:srgbClr val="000000"/>
                </a:solidFill>
                <a:latin typeface="Times New Roman"/>
                <a:ea typeface="Times New Roman"/>
              </a:rPr>
              <a:t>) не </a:t>
            </a:r>
            <a:r>
              <a:rPr lang="ru-RU" sz="1400" b="1" strike="noStrike" spc="-1" dirty="0" err="1">
                <a:solidFill>
                  <a:srgbClr val="000000"/>
                </a:solidFill>
                <a:latin typeface="Times New Roman"/>
                <a:ea typeface="Times New Roman"/>
              </a:rPr>
              <a:t>менше</a:t>
            </a:r>
            <a:r>
              <a:rPr lang="ru-RU" sz="1400" b="1" strike="noStrike" spc="-1" dirty="0">
                <a:solidFill>
                  <a:srgbClr val="000000"/>
                </a:solidFill>
                <a:latin typeface="Times New Roman"/>
                <a:ea typeface="Times New Roman"/>
              </a:rPr>
              <a:t> 200 </a:t>
            </a:r>
            <a:r>
              <a:rPr lang="ru-RU" sz="1400" b="1" strike="noStrike" spc="-1" dirty="0" err="1">
                <a:solidFill>
                  <a:srgbClr val="000000"/>
                </a:solidFill>
                <a:latin typeface="Times New Roman"/>
                <a:ea typeface="Times New Roman"/>
              </a:rPr>
              <a:t>лімфоцитів</a:t>
            </a:r>
            <a:r>
              <a:rPr lang="ru-RU" sz="1400" b="1" strike="noStrike" spc="-1" dirty="0">
                <a:solidFill>
                  <a:srgbClr val="000000"/>
                </a:solidFill>
                <a:latin typeface="Times New Roman"/>
                <a:ea typeface="Times New Roman"/>
              </a:rPr>
              <a:t> (</a:t>
            </a:r>
            <a:r>
              <a:rPr lang="uk-UA" sz="1400" b="1" strike="noStrike" spc="-1" dirty="0">
                <a:latin typeface="Times New Roman"/>
                <a:ea typeface="Times New Roman"/>
              </a:rPr>
              <a:t>у разі малої кількості лімфоцитів визначають розміри 100 клітин</a:t>
            </a:r>
            <a:r>
              <a:rPr lang="ru-RU" sz="1400" b="1" strike="noStrike" spc="-1" dirty="0">
                <a:solidFill>
                  <a:srgbClr val="000000"/>
                </a:solidFill>
                <a:latin typeface="Times New Roman"/>
                <a:ea typeface="Times New Roman"/>
              </a:rPr>
              <a:t>) на </a:t>
            </a:r>
            <a:r>
              <a:rPr lang="ru-RU" sz="1400" b="1" strike="noStrike" spc="-1" dirty="0" err="1">
                <a:solidFill>
                  <a:srgbClr val="000000"/>
                </a:solidFill>
                <a:latin typeface="Times New Roman"/>
                <a:ea typeface="Times New Roman"/>
              </a:rPr>
              <a:t>площі</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половини</a:t>
            </a:r>
            <a:r>
              <a:rPr lang="ru-RU" sz="1400" b="1" strike="noStrike" spc="-1" dirty="0">
                <a:solidFill>
                  <a:srgbClr val="000000"/>
                </a:solidFill>
                <a:latin typeface="Times New Roman"/>
                <a:ea typeface="Times New Roman"/>
              </a:rPr>
              <a:t> препарата. </a:t>
            </a:r>
            <a:r>
              <a:rPr lang="ru-RU" sz="1400" b="1" strike="noStrike" spc="-1" dirty="0" err="1">
                <a:solidFill>
                  <a:srgbClr val="000000"/>
                </a:solidFill>
                <a:latin typeface="Times New Roman"/>
                <a:ea typeface="Times New Roman"/>
              </a:rPr>
              <a:t>Після</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цього</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складають</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варіаційний</a:t>
            </a:r>
            <a:r>
              <a:rPr lang="ru-RU" sz="1400" b="1" strike="noStrike" spc="-1" dirty="0">
                <a:solidFill>
                  <a:srgbClr val="000000"/>
                </a:solidFill>
                <a:latin typeface="Times New Roman"/>
                <a:ea typeface="Times New Roman"/>
              </a:rPr>
              <a:t> ряд </a:t>
            </a:r>
            <a:r>
              <a:rPr lang="ru-RU" sz="1400" b="1" strike="noStrike" spc="-1" dirty="0" err="1">
                <a:solidFill>
                  <a:srgbClr val="000000"/>
                </a:solidFill>
                <a:latin typeface="Times New Roman"/>
                <a:ea typeface="Times New Roman"/>
              </a:rPr>
              <a:t>розмірних</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класів</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лімфоцитів</a:t>
            </a:r>
            <a:r>
              <a:rPr lang="ru-RU" sz="1400" b="1" strike="noStrike" spc="-1" dirty="0">
                <a:solidFill>
                  <a:srgbClr val="000000"/>
                </a:solidFill>
                <a:latin typeface="Times New Roman"/>
                <a:ea typeface="Times New Roman"/>
              </a:rPr>
              <a:t> з </a:t>
            </a:r>
            <a:r>
              <a:rPr lang="ru-RU" sz="1400" b="1" strike="noStrike" spc="-1" dirty="0" err="1">
                <a:solidFill>
                  <a:srgbClr val="000000"/>
                </a:solidFill>
                <a:latin typeface="Times New Roman"/>
                <a:ea typeface="Times New Roman"/>
              </a:rPr>
              <a:t>інтервалом</a:t>
            </a:r>
            <a:r>
              <a:rPr lang="ru-RU" sz="1400" b="1" strike="noStrike" spc="-1" dirty="0">
                <a:solidFill>
                  <a:srgbClr val="000000"/>
                </a:solidFill>
                <a:latin typeface="Times New Roman"/>
                <a:ea typeface="Times New Roman"/>
              </a:rPr>
              <a:t> 1 мкм (</a:t>
            </a:r>
            <a:r>
              <a:rPr lang="ru-RU" sz="1400" b="1" strike="noStrike" spc="-1" dirty="0" err="1">
                <a:solidFill>
                  <a:srgbClr val="000000"/>
                </a:solidFill>
                <a:latin typeface="Times New Roman"/>
                <a:ea typeface="Times New Roman"/>
              </a:rPr>
              <a:t>або</a:t>
            </a:r>
            <a:r>
              <a:rPr lang="ru-RU" sz="1400" b="1" strike="noStrike" spc="-1" dirty="0">
                <a:solidFill>
                  <a:srgbClr val="000000"/>
                </a:solidFill>
                <a:latin typeface="Times New Roman"/>
                <a:ea typeface="Times New Roman"/>
              </a:rPr>
              <a:t> 0,1, 0,2, 0,3, 0,5 мкм, </a:t>
            </a:r>
            <a:r>
              <a:rPr lang="uk-UA" sz="1400" b="1" strike="noStrike" spc="-1" dirty="0">
                <a:latin typeface="Times New Roman"/>
                <a:ea typeface="Times New Roman"/>
              </a:rPr>
              <a:t>що залежить від мінімальної роздільної здатності методу дослідження при заданому збільшенні</a:t>
            </a:r>
            <a:r>
              <a:rPr lang="ru-RU" sz="1400" b="1" strike="noStrike" spc="-1" dirty="0">
                <a:solidFill>
                  <a:srgbClr val="000000"/>
                </a:solidFill>
                <a:latin typeface="Times New Roman"/>
                <a:ea typeface="Times New Roman"/>
              </a:rPr>
              <a:t>) і </a:t>
            </a:r>
            <a:r>
              <a:rPr lang="ru-RU" sz="1400" b="1" strike="noStrike" spc="-1" dirty="0" err="1">
                <a:solidFill>
                  <a:srgbClr val="000000"/>
                </a:solidFill>
                <a:latin typeface="Times New Roman"/>
                <a:ea typeface="Times New Roman"/>
              </a:rPr>
              <a:t>об’єднують</a:t>
            </a:r>
            <a:r>
              <a:rPr lang="ru-RU" sz="1400" b="1" strike="noStrike" spc="-1" dirty="0">
                <a:solidFill>
                  <a:srgbClr val="000000"/>
                </a:solidFill>
                <a:latin typeface="Times New Roman"/>
                <a:ea typeface="Times New Roman"/>
              </a:rPr>
              <a:t> </a:t>
            </a:r>
            <a:r>
              <a:rPr lang="ru-RU" sz="1400" b="1" strike="noStrike" spc="-1" dirty="0" err="1">
                <a:solidFill>
                  <a:srgbClr val="000000"/>
                </a:solidFill>
                <a:latin typeface="Times New Roman"/>
                <a:ea typeface="Times New Roman"/>
              </a:rPr>
              <a:t>їх</a:t>
            </a:r>
            <a:r>
              <a:rPr lang="ru-RU" sz="1400" b="1" strike="noStrike" spc="-1" dirty="0">
                <a:solidFill>
                  <a:srgbClr val="000000"/>
                </a:solidFill>
                <a:latin typeface="Times New Roman"/>
                <a:ea typeface="Times New Roman"/>
              </a:rPr>
              <a:t> у </a:t>
            </a:r>
            <a:r>
              <a:rPr lang="ru-RU" sz="1400" b="1" strike="noStrike" spc="-1" dirty="0" err="1">
                <a:solidFill>
                  <a:srgbClr val="000000"/>
                </a:solidFill>
                <a:latin typeface="Times New Roman"/>
                <a:ea typeface="Times New Roman"/>
              </a:rPr>
              <a:t>групи</a:t>
            </a:r>
            <a:r>
              <a:rPr lang="ru-RU" sz="1400" b="1" strike="noStrike" spc="-1" dirty="0">
                <a:latin typeface="Times New Roman"/>
                <a:ea typeface="Times New Roman"/>
              </a:rPr>
              <a:t>: </a:t>
            </a:r>
            <a:r>
              <a:rPr lang="ru-RU" sz="1400" b="1" strike="noStrike" spc="-1" dirty="0" err="1">
                <a:latin typeface="Times New Roman"/>
                <a:ea typeface="Times New Roman"/>
              </a:rPr>
              <a:t>малі</a:t>
            </a:r>
            <a:r>
              <a:rPr lang="ru-RU" sz="1400" b="1" strike="noStrike" spc="-1" dirty="0">
                <a:latin typeface="Times New Roman"/>
                <a:ea typeface="Times New Roman"/>
              </a:rPr>
              <a:t>, </a:t>
            </a:r>
            <a:r>
              <a:rPr lang="ru-RU" sz="1400" b="1" strike="noStrike" spc="-1" dirty="0" err="1">
                <a:latin typeface="Times New Roman"/>
                <a:ea typeface="Times New Roman"/>
              </a:rPr>
              <a:t>середні</a:t>
            </a:r>
            <a:r>
              <a:rPr lang="ru-RU" sz="1400" b="1" strike="noStrike" spc="-1" dirty="0">
                <a:latin typeface="Times New Roman"/>
                <a:ea typeface="Times New Roman"/>
              </a:rPr>
              <a:t> та </a:t>
            </a:r>
            <a:r>
              <a:rPr lang="ru-RU" sz="1400" b="1" strike="noStrike" spc="-1" dirty="0" err="1">
                <a:latin typeface="Times New Roman"/>
                <a:ea typeface="Times New Roman"/>
              </a:rPr>
              <a:t>великі</a:t>
            </a:r>
            <a:r>
              <a:rPr lang="ru-RU" sz="1400" b="1" strike="noStrike" spc="-1" dirty="0">
                <a:latin typeface="Times New Roman"/>
                <a:ea typeface="Times New Roman"/>
              </a:rPr>
              <a:t>. </a:t>
            </a:r>
          </a:p>
          <a:p>
            <a:pPr algn="just">
              <a:lnSpc>
                <a:spcPct val="100000"/>
              </a:lnSpc>
            </a:pPr>
            <a:r>
              <a:rPr lang="ru-RU" sz="1600" b="1" strike="noStrike" spc="-1" dirty="0">
                <a:latin typeface="Times New Roman"/>
              </a:rPr>
              <a:t>Стан </a:t>
            </a:r>
            <a:r>
              <a:rPr lang="ru-RU" sz="1600" b="1" strike="noStrike" spc="-1" dirty="0" err="1">
                <a:latin typeface="Times New Roman"/>
              </a:rPr>
              <a:t>імунної</a:t>
            </a:r>
            <a:r>
              <a:rPr lang="ru-RU" sz="1600" b="1" strike="noStrike" spc="-1" dirty="0">
                <a:latin typeface="Times New Roman"/>
              </a:rPr>
              <a:t> </a:t>
            </a:r>
            <a:r>
              <a:rPr lang="ru-RU" sz="1600" b="1" strike="noStrike" spc="-1" dirty="0" err="1">
                <a:latin typeface="Times New Roman"/>
              </a:rPr>
              <a:t>системи</a:t>
            </a:r>
            <a:r>
              <a:rPr lang="ru-RU" sz="1600" b="1" strike="noStrike" spc="-1" dirty="0">
                <a:latin typeface="Times New Roman"/>
              </a:rPr>
              <a:t> </a:t>
            </a:r>
            <a:r>
              <a:rPr lang="ru-RU" sz="1600" b="1" strike="noStrike" spc="-1" dirty="0" err="1">
                <a:latin typeface="Times New Roman"/>
              </a:rPr>
              <a:t>визначають</a:t>
            </a:r>
            <a:r>
              <a:rPr lang="ru-RU" sz="1600" b="1" strike="noStrike" spc="-1" dirty="0">
                <a:latin typeface="Times New Roman"/>
              </a:rPr>
              <a:t> за </a:t>
            </a:r>
            <a:r>
              <a:rPr lang="ru-RU" sz="1600" b="1" strike="noStrike" spc="-1" dirty="0" err="1">
                <a:latin typeface="Times New Roman"/>
              </a:rPr>
              <a:t>кількістю</a:t>
            </a:r>
            <a:r>
              <a:rPr lang="ru-RU" sz="1600" b="1" strike="noStrike" spc="-1" dirty="0">
                <a:latin typeface="Times New Roman"/>
              </a:rPr>
              <a:t> </a:t>
            </a:r>
            <a:r>
              <a:rPr lang="ru-RU" sz="1600" b="1" strike="noStrike" spc="-1" dirty="0" err="1">
                <a:latin typeface="Times New Roman"/>
              </a:rPr>
              <a:t>малих</a:t>
            </a:r>
            <a:r>
              <a:rPr lang="ru-RU" sz="1600" b="1" strike="noStrike" spc="-1" dirty="0">
                <a:latin typeface="Times New Roman"/>
              </a:rPr>
              <a:t> </a:t>
            </a:r>
            <a:r>
              <a:rPr lang="ru-RU" sz="1600" b="1" strike="noStrike" spc="-1" dirty="0" err="1">
                <a:latin typeface="Times New Roman"/>
              </a:rPr>
              <a:t>лімфоцитів</a:t>
            </a:r>
            <a:r>
              <a:rPr lang="ru-RU" sz="1600" b="1" strike="noStrike" spc="-1" dirty="0">
                <a:latin typeface="Times New Roman"/>
              </a:rPr>
              <a:t>, </a:t>
            </a:r>
            <a:r>
              <a:rPr lang="ru-RU" sz="1600" b="1" strike="noStrike" spc="-1" dirty="0" err="1">
                <a:latin typeface="Times New Roman"/>
              </a:rPr>
              <a:t>які</a:t>
            </a:r>
            <a:r>
              <a:rPr lang="ru-RU" sz="1600" b="1" strike="noStrike" spc="-1" dirty="0">
                <a:latin typeface="Times New Roman"/>
              </a:rPr>
              <a:t> </a:t>
            </a:r>
            <a:r>
              <a:rPr lang="ru-RU" sz="1600" b="1" strike="noStrike" spc="-1" dirty="0" err="1">
                <a:latin typeface="Times New Roman"/>
              </a:rPr>
              <a:t>складають</a:t>
            </a:r>
            <a:r>
              <a:rPr lang="ru-RU" sz="1600" b="1" strike="noStrike" spc="-1" dirty="0">
                <a:latin typeface="Times New Roman"/>
              </a:rPr>
              <a:t> </a:t>
            </a:r>
            <a:r>
              <a:rPr lang="ru-RU" sz="1600" b="1" strike="noStrike" spc="-1" dirty="0" err="1">
                <a:latin typeface="Times New Roman"/>
              </a:rPr>
              <a:t>ранні</a:t>
            </a:r>
            <a:r>
              <a:rPr lang="ru-RU" sz="1600" b="1" strike="noStrike" spc="-1" dirty="0">
                <a:latin typeface="Times New Roman"/>
              </a:rPr>
              <a:t> </a:t>
            </a:r>
            <a:r>
              <a:rPr lang="ru-RU" sz="1600" b="1" strike="noStrike" spc="-1" dirty="0" err="1">
                <a:latin typeface="Times New Roman"/>
              </a:rPr>
              <a:t>постпроліферативні</a:t>
            </a:r>
            <a:r>
              <a:rPr lang="ru-RU" sz="1600" b="1" strike="noStrike" spc="-1" dirty="0">
                <a:latin typeface="Times New Roman"/>
              </a:rPr>
              <a:t> </a:t>
            </a:r>
            <a:r>
              <a:rPr lang="ru-RU" sz="1600" b="1" strike="noStrike" spc="-1" dirty="0" err="1">
                <a:latin typeface="Times New Roman"/>
              </a:rPr>
              <a:t>зрілі</a:t>
            </a:r>
            <a:r>
              <a:rPr lang="ru-RU" sz="1600" b="1" strike="noStrike" spc="-1" dirty="0">
                <a:latin typeface="Times New Roman"/>
              </a:rPr>
              <a:t> </a:t>
            </a:r>
            <a:r>
              <a:rPr lang="ru-RU" sz="1600" b="1" strike="noStrike" spc="-1" dirty="0" err="1">
                <a:latin typeface="Times New Roman"/>
              </a:rPr>
              <a:t>активовані</a:t>
            </a:r>
            <a:r>
              <a:rPr lang="ru-RU" sz="1600" b="1" strike="noStrike" spc="-1" dirty="0">
                <a:latin typeface="Times New Roman"/>
              </a:rPr>
              <a:t> </a:t>
            </a:r>
            <a:r>
              <a:rPr lang="ru-RU" sz="1600" b="1" strike="noStrike" spc="-1" dirty="0" err="1">
                <a:latin typeface="Times New Roman"/>
              </a:rPr>
              <a:t>лімфоцити</a:t>
            </a:r>
            <a:r>
              <a:rPr lang="ru-RU" sz="1600" b="1" strike="noStrike" spc="-1" dirty="0">
                <a:latin typeface="Times New Roman"/>
              </a:rPr>
              <a:t>. З </a:t>
            </a:r>
            <a:r>
              <a:rPr lang="ru-RU" sz="1600" b="1" strike="noStrike" spc="-1" dirty="0" err="1">
                <a:latin typeface="Times New Roman"/>
              </a:rPr>
              <a:t>урахуванням</a:t>
            </a:r>
            <a:r>
              <a:rPr lang="ru-RU" sz="1600" b="1" strike="noStrike" spc="-1" dirty="0">
                <a:latin typeface="Times New Roman"/>
              </a:rPr>
              <a:t> </a:t>
            </a:r>
            <a:r>
              <a:rPr lang="ru-RU" sz="1600" b="1" strike="noStrike" spc="-1" dirty="0" err="1">
                <a:latin typeface="Times New Roman"/>
              </a:rPr>
              <a:t>зсуву</a:t>
            </a:r>
            <a:r>
              <a:rPr lang="ru-RU" sz="1600" b="1" strike="noStrike" spc="-1" dirty="0">
                <a:latin typeface="Times New Roman"/>
              </a:rPr>
              <a:t> </a:t>
            </a:r>
            <a:r>
              <a:rPr lang="ru-RU" sz="1600" b="1" strike="noStrike" spc="-1" dirty="0" err="1">
                <a:latin typeface="Times New Roman"/>
              </a:rPr>
              <a:t>формули</a:t>
            </a:r>
            <a:r>
              <a:rPr lang="ru-RU" sz="1600" b="1" strike="noStrike" spc="-1" dirty="0">
                <a:latin typeface="Times New Roman"/>
              </a:rPr>
              <a:t> </a:t>
            </a:r>
            <a:r>
              <a:rPr lang="ru-RU" sz="1600" b="1" strike="noStrike" spc="-1" dirty="0" err="1">
                <a:latin typeface="Times New Roman"/>
              </a:rPr>
              <a:t>крові</a:t>
            </a:r>
            <a:r>
              <a:rPr lang="ru-RU" sz="1600" b="1" strike="noStrike" spc="-1" dirty="0">
                <a:latin typeface="Times New Roman"/>
              </a:rPr>
              <a:t> </a:t>
            </a:r>
            <a:r>
              <a:rPr lang="ru-RU" sz="1600" b="1" strike="noStrike" spc="-1" dirty="0" err="1">
                <a:latin typeface="Times New Roman"/>
              </a:rPr>
              <a:t>вліво</a:t>
            </a:r>
            <a:r>
              <a:rPr lang="ru-RU" sz="1600" b="1" strike="noStrike" spc="-1" dirty="0">
                <a:latin typeface="Times New Roman"/>
              </a:rPr>
              <a:t>, </a:t>
            </a:r>
            <a:r>
              <a:rPr lang="ru-RU" sz="1600" b="1" strike="noStrike" spc="-1" dirty="0" err="1">
                <a:latin typeface="Times New Roman"/>
              </a:rPr>
              <a:t>додатково</a:t>
            </a:r>
            <a:r>
              <a:rPr lang="ru-RU" sz="1600" b="1" strike="noStrike" spc="-1" dirty="0">
                <a:latin typeface="Times New Roman"/>
              </a:rPr>
              <a:t> </a:t>
            </a:r>
            <a:r>
              <a:rPr lang="ru-RU" sz="1600" b="1" strike="noStrike" spc="-1" dirty="0" err="1">
                <a:latin typeface="Times New Roman"/>
              </a:rPr>
              <a:t>визначають</a:t>
            </a:r>
            <a:r>
              <a:rPr lang="ru-RU" sz="1600" b="1" strike="noStrike" spc="-1" dirty="0">
                <a:latin typeface="Times New Roman"/>
              </a:rPr>
              <a:t> </a:t>
            </a:r>
            <a:r>
              <a:rPr lang="ru-RU" sz="1600" b="1" strike="noStrike" spc="-1" dirty="0" err="1">
                <a:latin typeface="Times New Roman"/>
              </a:rPr>
              <a:t>наступні</a:t>
            </a:r>
            <a:r>
              <a:rPr lang="ru-RU" sz="1600" b="1" strike="noStrike" spc="-1" dirty="0">
                <a:latin typeface="Times New Roman"/>
              </a:rPr>
              <a:t> </a:t>
            </a:r>
            <a:r>
              <a:rPr lang="ru-RU" sz="1600" b="1" strike="noStrike" spc="-1" dirty="0" err="1">
                <a:latin typeface="Times New Roman"/>
              </a:rPr>
              <a:t>показники</a:t>
            </a:r>
            <a:r>
              <a:rPr lang="ru-RU" sz="1600" b="1" strike="noStrike" spc="-1" dirty="0">
                <a:latin typeface="Times New Roman"/>
              </a:rPr>
              <a:t>: </a:t>
            </a:r>
            <a:r>
              <a:rPr lang="ru-RU" sz="1600" b="1" strike="noStrike" spc="-1" dirty="0" err="1">
                <a:latin typeface="Times New Roman"/>
              </a:rPr>
              <a:t>відношення</a:t>
            </a:r>
            <a:r>
              <a:rPr lang="ru-RU" sz="1600" b="1" strike="noStrike" spc="-1" dirty="0">
                <a:latin typeface="Times New Roman"/>
              </a:rPr>
              <a:t> </a:t>
            </a:r>
            <a:r>
              <a:rPr lang="ru-RU" sz="1600" b="1" strike="noStrike" spc="-1" dirty="0" err="1">
                <a:latin typeface="Times New Roman"/>
              </a:rPr>
              <a:t>частки</a:t>
            </a:r>
            <a:r>
              <a:rPr lang="ru-RU" sz="1600" b="1" strike="noStrike" spc="-1" dirty="0">
                <a:latin typeface="Times New Roman"/>
              </a:rPr>
              <a:t> великих до </a:t>
            </a:r>
            <a:r>
              <a:rPr lang="ru-RU" sz="1600" b="1" strike="noStrike" spc="-1" dirty="0" err="1">
                <a:latin typeface="Times New Roman"/>
              </a:rPr>
              <a:t>малих</a:t>
            </a:r>
            <a:r>
              <a:rPr lang="ru-RU" sz="1600" b="1" strike="noStrike" spc="-1" dirty="0">
                <a:latin typeface="Times New Roman"/>
              </a:rPr>
              <a:t>, </a:t>
            </a:r>
            <a:r>
              <a:rPr lang="ru-RU" sz="1600" b="1" strike="noStrike" spc="-1" dirty="0" err="1">
                <a:latin typeface="Times New Roman"/>
              </a:rPr>
              <a:t>середніх</a:t>
            </a:r>
            <a:r>
              <a:rPr lang="ru-RU" sz="1600" b="1" strike="noStrike" spc="-1" dirty="0">
                <a:latin typeface="Times New Roman"/>
              </a:rPr>
              <a:t> до </a:t>
            </a:r>
            <a:r>
              <a:rPr lang="ru-RU" sz="1600" b="1" strike="noStrike" spc="-1" dirty="0" err="1">
                <a:latin typeface="Times New Roman"/>
              </a:rPr>
              <a:t>малих</a:t>
            </a:r>
            <a:r>
              <a:rPr lang="ru-RU" sz="1600" b="1" strike="noStrike" spc="-1" dirty="0">
                <a:latin typeface="Times New Roman"/>
              </a:rPr>
              <a:t>, а </a:t>
            </a:r>
            <a:r>
              <a:rPr lang="ru-RU" sz="1600" b="1" strike="noStrike" spc="-1" dirty="0" err="1">
                <a:latin typeface="Times New Roman"/>
              </a:rPr>
              <a:t>також</a:t>
            </a:r>
            <a:r>
              <a:rPr lang="ru-RU" sz="1600" b="1" strike="noStrike" spc="-1" dirty="0">
                <a:latin typeface="Times New Roman"/>
              </a:rPr>
              <a:t> </a:t>
            </a:r>
            <a:r>
              <a:rPr lang="ru-RU" sz="1600" b="1" strike="noStrike" spc="-1" dirty="0" err="1">
                <a:latin typeface="Times New Roman"/>
              </a:rPr>
              <a:t>середній</a:t>
            </a:r>
            <a:r>
              <a:rPr lang="ru-RU" sz="1600" b="1" strike="noStrike" spc="-1" dirty="0">
                <a:latin typeface="Times New Roman"/>
              </a:rPr>
              <a:t> </a:t>
            </a:r>
            <a:r>
              <a:rPr lang="ru-RU" sz="1600" b="1" strike="noStrike" spc="-1" dirty="0" err="1">
                <a:latin typeface="Times New Roman"/>
              </a:rPr>
              <a:t>діаметр</a:t>
            </a:r>
            <a:r>
              <a:rPr lang="ru-RU" sz="1600" b="1" strike="noStrike" spc="-1" dirty="0">
                <a:latin typeface="Times New Roman"/>
              </a:rPr>
              <a:t> </a:t>
            </a:r>
            <a:r>
              <a:rPr lang="ru-RU" sz="1600" b="1" strike="noStrike" spc="-1" dirty="0" err="1">
                <a:latin typeface="Times New Roman"/>
              </a:rPr>
              <a:t>вивченої</a:t>
            </a:r>
            <a:r>
              <a:rPr lang="ru-RU" sz="1600" b="1" strike="noStrike" spc="-1" dirty="0">
                <a:latin typeface="Times New Roman"/>
              </a:rPr>
              <a:t> </a:t>
            </a:r>
            <a:r>
              <a:rPr lang="ru-RU" sz="1600" b="1" strike="noStrike" spc="-1" dirty="0" err="1">
                <a:latin typeface="Times New Roman"/>
              </a:rPr>
              <a:t>популяції</a:t>
            </a:r>
            <a:r>
              <a:rPr lang="ru-RU" sz="1600" b="1" strike="noStrike" spc="-1" dirty="0">
                <a:latin typeface="Times New Roman"/>
              </a:rPr>
              <a:t> </a:t>
            </a:r>
            <a:r>
              <a:rPr lang="ru-RU" sz="1600" b="1" strike="noStrike" spc="-1" dirty="0" err="1">
                <a:latin typeface="Times New Roman"/>
              </a:rPr>
              <a:t>лімфоцитів</a:t>
            </a:r>
            <a:r>
              <a:rPr lang="ru-RU" sz="1600" b="1" strike="noStrike" spc="-1" dirty="0">
                <a:latin typeface="Times New Roman"/>
              </a:rPr>
              <a:t>.</a:t>
            </a:r>
            <a:endParaRPr lang="ru-RU" sz="1600" b="1" strike="noStrike" spc="-1" dirty="0">
              <a:latin typeface="Times New Roman"/>
              <a:ea typeface="Times New Roman"/>
            </a:endParaRPr>
          </a:p>
          <a:p>
            <a:pPr algn="just">
              <a:lnSpc>
                <a:spcPct val="100000"/>
              </a:lnSpc>
            </a:pPr>
            <a:r>
              <a:rPr lang="uk-UA" sz="1600" b="1" strike="noStrike" spc="-1" dirty="0">
                <a:latin typeface="Times New Roman"/>
                <a:ea typeface="Times New Roman"/>
              </a:rPr>
              <a:t>Відомо, що морфологія лімфоцитів ссавців варіює залежно від виду, типу та ступеня їх активації. </a:t>
            </a:r>
            <a:r>
              <a:rPr lang="uk-UA" sz="1600" b="1" strike="noStrike" spc="-1" dirty="0" err="1">
                <a:latin typeface="Times New Roman"/>
                <a:ea typeface="Times New Roman"/>
              </a:rPr>
              <a:t>Цитоморфометричний</a:t>
            </a:r>
            <a:r>
              <a:rPr lang="uk-UA" sz="1600" b="1" strike="noStrike" spc="-1" dirty="0">
                <a:latin typeface="Times New Roman"/>
                <a:ea typeface="Times New Roman"/>
              </a:rPr>
              <a:t> метод дослідження лімфоцитів належить до імунології, експериментальної біології, медицини та ветеринарії, і може бути використаний для оцінки стану імунної системи ссавців, в тому числі людини та лабораторних щурів. Лабораторні щури є відомою моделлю для аналізу різних функціональних та патологічних станів людини в більшості опосередкованих імунною системою, тому застосовують однакові лабораторні методи дослідження у людини та лабораторних щурів. Видові відмінності клітин імунної системи людини та лабораторних щурів можна виявити, наприклад, порівнюючи генетично обумовлене ядерно-цитоплазматичне співвідношення клітин крові та їх питому щільність. Так, для виділення </a:t>
            </a:r>
            <a:r>
              <a:rPr lang="uk-UA" sz="1600" b="1" strike="noStrike" spc="-1" dirty="0" err="1">
                <a:latin typeface="Times New Roman"/>
                <a:ea typeface="Times New Roman"/>
              </a:rPr>
              <a:t>мононуклеарів</a:t>
            </a:r>
            <a:r>
              <a:rPr lang="uk-UA" sz="1600" b="1" strike="noStrike" spc="-1" dirty="0">
                <a:latin typeface="Times New Roman"/>
                <a:ea typeface="Times New Roman"/>
              </a:rPr>
              <a:t> крові людини на градієнті щільності використовують </a:t>
            </a:r>
            <a:r>
              <a:rPr lang="uk-UA" sz="1600" b="1" strike="noStrike" spc="-1" dirty="0" err="1">
                <a:latin typeface="Times New Roman"/>
                <a:ea typeface="Times New Roman"/>
              </a:rPr>
              <a:t>фікол-урографін</a:t>
            </a:r>
            <a:r>
              <a:rPr lang="uk-UA" sz="1600" b="1" strike="noStrike" spc="-1" dirty="0">
                <a:latin typeface="Times New Roman"/>
                <a:ea typeface="Times New Roman"/>
              </a:rPr>
              <a:t> із питомою густиною</a:t>
            </a:r>
            <a:r>
              <a:rPr lang="ru-RU" sz="1600" b="1" strike="noStrike" spc="-1" dirty="0">
                <a:latin typeface="Times New Roman"/>
                <a:ea typeface="Times New Roman"/>
              </a:rPr>
              <a:t> </a:t>
            </a:r>
            <a:r>
              <a:rPr lang="uk-UA" sz="1600" b="1" strike="noStrike" spc="-1" dirty="0">
                <a:latin typeface="Times New Roman"/>
                <a:ea typeface="Times New Roman"/>
              </a:rPr>
              <a:t>1,077 ‑ 1,078 г/мл, а для лабораторних щурів </a:t>
            </a:r>
            <a:r>
              <a:rPr lang="uk-UA" sz="1600" b="1" strike="noStrike" spc="-1" dirty="0">
                <a:latin typeface="Symbol"/>
                <a:ea typeface="Symbol"/>
              </a:rPr>
              <a:t></a:t>
            </a:r>
            <a:r>
              <a:rPr lang="uk-UA" sz="1600" b="1" strike="noStrike" spc="-1" dirty="0">
                <a:latin typeface="Times New Roman"/>
                <a:ea typeface="Times New Roman"/>
              </a:rPr>
              <a:t> 1,087 ‑ 1,088 г/мл. Оскільки видові відмінності у людини та лабораторних щурів досить чіткі, тому і межі даних </a:t>
            </a:r>
            <a:r>
              <a:rPr lang="uk-UA" sz="1600" b="1" strike="noStrike" spc="-1" dirty="0" err="1">
                <a:latin typeface="Times New Roman"/>
                <a:ea typeface="Times New Roman"/>
              </a:rPr>
              <a:t>цитоморфометричних</a:t>
            </a:r>
            <a:r>
              <a:rPr lang="uk-UA" sz="1600" b="1" strike="noStrike" spc="-1" dirty="0">
                <a:latin typeface="Times New Roman"/>
                <a:ea typeface="Times New Roman"/>
              </a:rPr>
              <a:t> класів не співпадають. </a:t>
            </a:r>
            <a:endParaRPr lang="ru-RU" sz="1600" b="1"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216000" y="216000"/>
            <a:ext cx="8712000" cy="6417360"/>
          </a:xfrm>
          <a:prstGeom prst="rect">
            <a:avLst/>
          </a:prstGeom>
          <a:noFill/>
          <a:ln>
            <a:noFill/>
          </a:ln>
        </p:spPr>
        <p:txBody>
          <a:bodyPr lIns="90000" tIns="45000" rIns="90000" bIns="45000">
            <a:spAutoFit/>
          </a:bodyPr>
          <a:lstStyle/>
          <a:p>
            <a:pPr algn="just">
              <a:lnSpc>
                <a:spcPct val="100000"/>
              </a:lnSpc>
            </a:pPr>
            <a:r>
              <a:rPr lang="uk-UA" sz="1800" b="1" strike="noStrike" spc="-1" dirty="0">
                <a:latin typeface="Times New Roman"/>
                <a:ea typeface="Times New Roman"/>
              </a:rPr>
              <a:t>Експериментально встановлено межі </a:t>
            </a:r>
            <a:r>
              <a:rPr lang="uk-UA" sz="1800" b="1" strike="noStrike" spc="-1" dirty="0" err="1">
                <a:latin typeface="Times New Roman"/>
                <a:ea typeface="Times New Roman"/>
              </a:rPr>
              <a:t>цитоморфометричних</a:t>
            </a:r>
            <a:r>
              <a:rPr lang="uk-UA" sz="1800" b="1" strike="noStrike" spc="-1" dirty="0">
                <a:latin typeface="Times New Roman"/>
                <a:ea typeface="Times New Roman"/>
              </a:rPr>
              <a:t> класів лімфоцитів (КЛ) у людини та лабораторних щурів:</a:t>
            </a:r>
            <a:r>
              <a:rPr lang="ru-RU" sz="1800" b="1" strike="noStrike" spc="-1" dirty="0">
                <a:latin typeface="Times New Roman"/>
              </a:rPr>
              <a:t> </a:t>
            </a:r>
            <a:endParaRPr lang="ru-RU" sz="1800" b="1" strike="noStrike" spc="-1" dirty="0">
              <a:latin typeface="Times New Roman"/>
              <a:ea typeface="Times New Roman"/>
            </a:endParaRPr>
          </a:p>
          <a:p>
            <a:pPr algn="just"/>
            <a:r>
              <a:rPr lang="ru-RU" sz="1800" b="1" strike="noStrike" spc="-1" dirty="0">
                <a:solidFill>
                  <a:srgbClr val="FF0000"/>
                </a:solidFill>
                <a:latin typeface="Times New Roman"/>
              </a:rPr>
              <a:t>у </a:t>
            </a:r>
            <a:r>
              <a:rPr lang="ru-RU" sz="1800" b="1" strike="noStrike" spc="-1" dirty="0" err="1">
                <a:solidFill>
                  <a:srgbClr val="FF0000"/>
                </a:solidFill>
                <a:latin typeface="Times New Roman"/>
              </a:rPr>
              <a:t>людини</a:t>
            </a:r>
            <a:r>
              <a:rPr lang="ru-RU" sz="1800" b="1" strike="noStrike" spc="-1" dirty="0">
                <a:solidFill>
                  <a:srgbClr val="FF0000"/>
                </a:solidFill>
                <a:latin typeface="Times New Roman"/>
              </a:rPr>
              <a:t>:</a:t>
            </a:r>
            <a:endParaRPr lang="ru-RU" sz="1800" b="1" strike="noStrike" spc="-1" dirty="0">
              <a:latin typeface="Times New Roman"/>
            </a:endParaRPr>
          </a:p>
          <a:p>
            <a:pPr algn="just">
              <a:lnSpc>
                <a:spcPct val="100000"/>
              </a:lnSpc>
            </a:pPr>
            <a:r>
              <a:rPr lang="ru-RU" sz="1800" b="1" strike="noStrike" spc="-1" dirty="0">
                <a:latin typeface="Times New Roman"/>
              </a:rPr>
              <a:t>- </a:t>
            </a:r>
            <a:r>
              <a:rPr lang="ru-RU" sz="1800" b="1" strike="noStrike" spc="-1" dirty="0" err="1">
                <a:latin typeface="Times New Roman"/>
              </a:rPr>
              <a:t>малі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з </a:t>
            </a:r>
            <a:r>
              <a:rPr lang="ru-RU" sz="1800" b="1" strike="noStrike" spc="-1" dirty="0" err="1">
                <a:latin typeface="Times New Roman"/>
              </a:rPr>
              <a:t>діаметром</a:t>
            </a:r>
            <a:r>
              <a:rPr lang="ru-RU" sz="1800" b="1" strike="noStrike" spc="-1" dirty="0">
                <a:latin typeface="Times New Roman"/>
              </a:rPr>
              <a:t> до 6,49 мкм (КЛ 6,0 мкм); </a:t>
            </a:r>
            <a:endParaRPr lang="ru-RU" sz="1800" b="1" strike="noStrike" spc="-1" dirty="0">
              <a:latin typeface="Times New Roman"/>
              <a:ea typeface="Times New Roman"/>
            </a:endParaRPr>
          </a:p>
          <a:p>
            <a:pPr algn="just">
              <a:lnSpc>
                <a:spcPct val="100000"/>
              </a:lnSpc>
            </a:pPr>
            <a:r>
              <a:rPr lang="ru-RU" sz="1800" b="1" strike="noStrike" spc="-1" dirty="0">
                <a:latin typeface="Times New Roman"/>
              </a:rPr>
              <a:t>- </a:t>
            </a:r>
            <a:r>
              <a:rPr lang="ru-RU" sz="1800" b="1" strike="noStrike" spc="-1" dirty="0" err="1">
                <a:latin typeface="Times New Roman"/>
              </a:rPr>
              <a:t>середні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з </a:t>
            </a:r>
            <a:r>
              <a:rPr lang="ru-RU" sz="1800" b="1" strike="noStrike" spc="-1" dirty="0" err="1">
                <a:latin typeface="Times New Roman"/>
              </a:rPr>
              <a:t>діаметром</a:t>
            </a:r>
            <a:r>
              <a:rPr lang="ru-RU" sz="1800" b="1" strike="noStrike" spc="-1" dirty="0">
                <a:latin typeface="Times New Roman"/>
              </a:rPr>
              <a:t> </a:t>
            </a:r>
            <a:r>
              <a:rPr lang="ru-RU" sz="1800" b="1" strike="noStrike" spc="-1" dirty="0" err="1">
                <a:latin typeface="Times New Roman"/>
              </a:rPr>
              <a:t>від</a:t>
            </a:r>
            <a:r>
              <a:rPr lang="ru-RU" sz="1800" b="1" strike="noStrike" spc="-1" dirty="0">
                <a:latin typeface="Times New Roman"/>
              </a:rPr>
              <a:t> 6,5 до 9,49 мкм (КЛ 7,0-9,0 мкм); </a:t>
            </a:r>
            <a:endParaRPr lang="ru-RU" sz="1800" b="1" strike="noStrike" spc="-1" dirty="0">
              <a:latin typeface="Times New Roman"/>
              <a:ea typeface="Times New Roman"/>
            </a:endParaRPr>
          </a:p>
          <a:p>
            <a:pPr algn="just">
              <a:lnSpc>
                <a:spcPct val="100000"/>
              </a:lnSpc>
            </a:pPr>
            <a:r>
              <a:rPr lang="ru-RU" sz="1800" b="1" strike="noStrike" spc="-1" dirty="0">
                <a:latin typeface="Times New Roman"/>
              </a:rPr>
              <a:t>- </a:t>
            </a:r>
            <a:r>
              <a:rPr lang="ru-RU" sz="1800" b="1" strike="noStrike" spc="-1" dirty="0" err="1">
                <a:latin typeface="Times New Roman"/>
              </a:rPr>
              <a:t>великі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з </a:t>
            </a:r>
            <a:r>
              <a:rPr lang="ru-RU" sz="1800" b="1" strike="noStrike" spc="-1" dirty="0" err="1">
                <a:latin typeface="Times New Roman"/>
              </a:rPr>
              <a:t>діаметром</a:t>
            </a:r>
            <a:r>
              <a:rPr lang="ru-RU" sz="1800" b="1" strike="noStrike" spc="-1" dirty="0">
                <a:latin typeface="Times New Roman"/>
              </a:rPr>
              <a:t> 9,5 мкм і </a:t>
            </a:r>
            <a:r>
              <a:rPr lang="ru-RU" sz="1800" b="1" strike="noStrike" spc="-1" dirty="0" err="1">
                <a:latin typeface="Times New Roman"/>
              </a:rPr>
              <a:t>більше</a:t>
            </a:r>
            <a:r>
              <a:rPr lang="ru-RU" sz="1800" b="1" strike="noStrike" spc="-1" dirty="0">
                <a:latin typeface="Times New Roman"/>
              </a:rPr>
              <a:t> (КЛ ≥ 10,0 мкм). </a:t>
            </a:r>
            <a:endParaRPr lang="ru-RU" sz="1800" b="1" strike="noStrike" spc="-1" dirty="0">
              <a:latin typeface="Times New Roman"/>
              <a:ea typeface="Times New Roman"/>
            </a:endParaRPr>
          </a:p>
          <a:p>
            <a:pPr algn="just"/>
            <a:r>
              <a:rPr lang="ru-RU" sz="1800" b="1" strike="noStrike" spc="-1" dirty="0">
                <a:solidFill>
                  <a:srgbClr val="FF0000"/>
                </a:solidFill>
                <a:latin typeface="Times New Roman"/>
              </a:rPr>
              <a:t>у </a:t>
            </a:r>
            <a:r>
              <a:rPr lang="ru-RU" sz="1800" b="1" strike="noStrike" spc="-1" dirty="0" err="1">
                <a:solidFill>
                  <a:srgbClr val="FF0000"/>
                </a:solidFill>
                <a:latin typeface="Times New Roman"/>
              </a:rPr>
              <a:t>лабораторних</a:t>
            </a:r>
            <a:r>
              <a:rPr lang="ru-RU" sz="1800" b="1" strike="noStrike" spc="-1" dirty="0">
                <a:solidFill>
                  <a:srgbClr val="FF0000"/>
                </a:solidFill>
                <a:latin typeface="Times New Roman"/>
              </a:rPr>
              <a:t> </a:t>
            </a:r>
            <a:r>
              <a:rPr lang="ru-RU" sz="1800" b="1" strike="noStrike" spc="-1" dirty="0" err="1">
                <a:solidFill>
                  <a:srgbClr val="FF0000"/>
                </a:solidFill>
                <a:latin typeface="Times New Roman"/>
              </a:rPr>
              <a:t>щурів</a:t>
            </a:r>
            <a:r>
              <a:rPr lang="ru-RU" sz="1800" b="1" strike="noStrike" spc="-1" dirty="0">
                <a:solidFill>
                  <a:srgbClr val="FF0000"/>
                </a:solidFill>
                <a:latin typeface="Times New Roman"/>
              </a:rPr>
              <a:t>:</a:t>
            </a:r>
            <a:endParaRPr lang="ru-RU" sz="1800" b="1" strike="noStrike" spc="-1" dirty="0">
              <a:latin typeface="Times New Roman"/>
            </a:endParaRPr>
          </a:p>
          <a:p>
            <a:pPr algn="just"/>
            <a:r>
              <a:rPr lang="ru-RU" sz="1800" b="1" strike="noStrike" spc="-1" dirty="0">
                <a:latin typeface="Times New Roman"/>
              </a:rPr>
              <a:t>- </a:t>
            </a:r>
            <a:r>
              <a:rPr lang="ru-RU" sz="1800" b="1" strike="noStrike" spc="-1" dirty="0" err="1">
                <a:latin typeface="Times New Roman"/>
              </a:rPr>
              <a:t>малі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a:t>
            </a:r>
            <a:r>
              <a:rPr lang="ru-RU" sz="1800" b="1" strike="noStrike" spc="-1" dirty="0" err="1">
                <a:latin typeface="Times New Roman"/>
              </a:rPr>
              <a:t>із</a:t>
            </a:r>
            <a:r>
              <a:rPr lang="ru-RU" sz="1800" b="1" strike="noStrike" spc="-1" dirty="0">
                <a:latin typeface="Times New Roman"/>
              </a:rPr>
              <a:t> </a:t>
            </a:r>
            <a:r>
              <a:rPr lang="ru-RU" sz="1800" b="1" strike="noStrike" spc="-1" dirty="0" err="1">
                <a:latin typeface="Times New Roman"/>
              </a:rPr>
              <a:t>діаметром</a:t>
            </a:r>
            <a:r>
              <a:rPr lang="ru-RU" sz="1800" b="1" strike="noStrike" spc="-1" dirty="0">
                <a:latin typeface="Times New Roman"/>
              </a:rPr>
              <a:t> до 8,5 мкм (КЛ ≤8,5 мкм); </a:t>
            </a:r>
          </a:p>
          <a:p>
            <a:pPr algn="just"/>
            <a:r>
              <a:rPr lang="ru-RU" sz="1800" b="1" strike="noStrike" spc="-1" dirty="0">
                <a:latin typeface="Times New Roman"/>
              </a:rPr>
              <a:t>- </a:t>
            </a:r>
            <a:r>
              <a:rPr lang="ru-RU" sz="1800" b="1" strike="noStrike" spc="-1" dirty="0" err="1">
                <a:latin typeface="Times New Roman"/>
              </a:rPr>
              <a:t>середні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з </a:t>
            </a:r>
            <a:r>
              <a:rPr lang="ru-RU" sz="1800" b="1" strike="noStrike" spc="-1" dirty="0" err="1">
                <a:latin typeface="Times New Roman"/>
              </a:rPr>
              <a:t>діаметром</a:t>
            </a:r>
            <a:r>
              <a:rPr lang="ru-RU" sz="1800" b="1" strike="noStrike" spc="-1" dirty="0">
                <a:latin typeface="Times New Roman"/>
              </a:rPr>
              <a:t> </a:t>
            </a:r>
            <a:r>
              <a:rPr lang="ru-RU" sz="1800" b="1" strike="noStrike" spc="-1" dirty="0" err="1">
                <a:latin typeface="Times New Roman"/>
              </a:rPr>
              <a:t>понад</a:t>
            </a:r>
            <a:r>
              <a:rPr lang="ru-RU" sz="1800" b="1" strike="noStrike" spc="-1" dirty="0">
                <a:latin typeface="Times New Roman"/>
              </a:rPr>
              <a:t> 8,5 та </a:t>
            </a:r>
            <a:r>
              <a:rPr lang="ru-RU" sz="1800" b="1" strike="noStrike" spc="-1" dirty="0" err="1">
                <a:latin typeface="Times New Roman"/>
              </a:rPr>
              <a:t>менше</a:t>
            </a:r>
            <a:r>
              <a:rPr lang="ru-RU" sz="1800" b="1" strike="noStrike" spc="-1" dirty="0">
                <a:latin typeface="Times New Roman"/>
              </a:rPr>
              <a:t> 11,0 мкм (КЛ &gt;8,5 - &lt;11,0 мкм);</a:t>
            </a:r>
          </a:p>
          <a:p>
            <a:pPr algn="just"/>
            <a:r>
              <a:rPr lang="ru-RU" sz="1800" b="1" strike="noStrike" spc="-1" dirty="0">
                <a:latin typeface="Times New Roman"/>
              </a:rPr>
              <a:t>- </a:t>
            </a:r>
            <a:r>
              <a:rPr lang="ru-RU" sz="1800" b="1" strike="noStrike" spc="-1" dirty="0" err="1">
                <a:latin typeface="Times New Roman"/>
              </a:rPr>
              <a:t>великі</a:t>
            </a:r>
            <a:r>
              <a:rPr lang="ru-RU" sz="1800" b="1" strike="noStrike" spc="-1" dirty="0">
                <a:latin typeface="Times New Roman"/>
              </a:rPr>
              <a:t> </a:t>
            </a:r>
            <a:r>
              <a:rPr lang="ru-RU" sz="1800" b="1" strike="noStrike" spc="-1" dirty="0" err="1">
                <a:latin typeface="Times New Roman"/>
              </a:rPr>
              <a:t>лімфоцити</a:t>
            </a:r>
            <a:r>
              <a:rPr lang="ru-RU" sz="1800" b="1" strike="noStrike" spc="-1" dirty="0">
                <a:latin typeface="Times New Roman"/>
              </a:rPr>
              <a:t> з </a:t>
            </a:r>
            <a:r>
              <a:rPr lang="ru-RU" sz="1800" b="1" strike="noStrike" spc="-1" dirty="0" err="1">
                <a:latin typeface="Times New Roman"/>
              </a:rPr>
              <a:t>діаметром</a:t>
            </a:r>
            <a:r>
              <a:rPr lang="ru-RU" sz="1800" b="1" strike="noStrike" spc="-1" dirty="0">
                <a:latin typeface="Times New Roman"/>
              </a:rPr>
              <a:t> 11,0 мкм і </a:t>
            </a:r>
            <a:r>
              <a:rPr lang="ru-RU" sz="1800" b="1" strike="noStrike" spc="-1" dirty="0" err="1">
                <a:latin typeface="Times New Roman"/>
              </a:rPr>
              <a:t>більше</a:t>
            </a:r>
            <a:r>
              <a:rPr lang="ru-RU" sz="1800" b="1" strike="noStrike" spc="-1" dirty="0">
                <a:latin typeface="Times New Roman"/>
              </a:rPr>
              <a:t> (КЛ ≥11,0 мкм).</a:t>
            </a:r>
          </a:p>
          <a:p>
            <a:pPr algn="just"/>
            <a:r>
              <a:rPr lang="ru-RU" sz="1800" b="1" strike="noStrike" spc="-1" dirty="0" err="1">
                <a:latin typeface="Times New Roman"/>
              </a:rPr>
              <a:t>Крім</a:t>
            </a:r>
            <a:r>
              <a:rPr lang="ru-RU" sz="1800" b="1" strike="noStrike" spc="-1" dirty="0">
                <a:latin typeface="Times New Roman"/>
              </a:rPr>
              <a:t> </a:t>
            </a:r>
            <a:r>
              <a:rPr lang="ru-RU" sz="1800" b="1" strike="noStrike" spc="-1" dirty="0" err="1">
                <a:latin typeface="Times New Roman"/>
              </a:rPr>
              <a:t>варіації</a:t>
            </a:r>
            <a:r>
              <a:rPr lang="ru-RU" sz="1800" b="1" strike="noStrike" spc="-1" dirty="0">
                <a:latin typeface="Times New Roman"/>
              </a:rPr>
              <a:t> частот </a:t>
            </a:r>
            <a:r>
              <a:rPr lang="ru-RU" sz="1800" b="1" strike="noStrike" spc="-1" dirty="0" err="1">
                <a:latin typeface="Times New Roman"/>
              </a:rPr>
              <a:t>розмірних</a:t>
            </a:r>
            <a:r>
              <a:rPr lang="ru-RU" sz="1800" b="1" strike="noStrike" spc="-1" dirty="0">
                <a:latin typeface="Times New Roman"/>
              </a:rPr>
              <a:t> </a:t>
            </a:r>
            <a:r>
              <a:rPr lang="ru-RU" sz="1800" b="1" strike="noStrike" spc="-1" dirty="0" err="1">
                <a:latin typeface="Times New Roman"/>
              </a:rPr>
              <a:t>класів</a:t>
            </a:r>
            <a:r>
              <a:rPr lang="ru-RU" sz="1800" b="1" strike="noStrike" spc="-1" dirty="0">
                <a:latin typeface="Times New Roman"/>
              </a:rPr>
              <a:t> при </a:t>
            </a:r>
            <a:r>
              <a:rPr lang="ru-RU" sz="1800" b="1" strike="noStrike" spc="-1" dirty="0" err="1">
                <a:latin typeface="Times New Roman"/>
              </a:rPr>
              <a:t>цитоморфометричному</a:t>
            </a:r>
            <a:r>
              <a:rPr lang="ru-RU" sz="1800" b="1" strike="noStrike" spc="-1" dirty="0">
                <a:latin typeface="Times New Roman"/>
              </a:rPr>
              <a:t> </a:t>
            </a:r>
            <a:r>
              <a:rPr lang="ru-RU" sz="1800" b="1" strike="noStrike" spc="-1" dirty="0" err="1">
                <a:latin typeface="Times New Roman"/>
              </a:rPr>
              <a:t>аналізі</a:t>
            </a:r>
            <a:r>
              <a:rPr lang="ru-RU" sz="1800" b="1" strike="noStrike" spc="-1" dirty="0">
                <a:latin typeface="Times New Roman"/>
              </a:rPr>
              <a:t> </a:t>
            </a:r>
            <a:r>
              <a:rPr lang="ru-RU" sz="1800" b="1" strike="noStrike" spc="-1" dirty="0" err="1">
                <a:latin typeface="Times New Roman"/>
              </a:rPr>
              <a:t>обчислюють</a:t>
            </a:r>
            <a:r>
              <a:rPr lang="ru-RU" sz="1800" b="1" strike="noStrike" spc="-1" dirty="0">
                <a:latin typeface="Times New Roman"/>
              </a:rPr>
              <a:t> </a:t>
            </a:r>
            <a:r>
              <a:rPr lang="ru-RU" sz="1800" b="1" strike="noStrike" spc="-1" dirty="0" err="1">
                <a:latin typeface="Times New Roman"/>
              </a:rPr>
              <a:t>середній</a:t>
            </a:r>
            <a:r>
              <a:rPr lang="ru-RU" sz="1800" b="1" strike="noStrike" spc="-1" dirty="0">
                <a:latin typeface="Times New Roman"/>
              </a:rPr>
              <a:t> </a:t>
            </a:r>
            <a:r>
              <a:rPr lang="ru-RU" sz="1800" b="1" strike="noStrike" spc="-1" dirty="0" err="1">
                <a:latin typeface="Times New Roman"/>
              </a:rPr>
              <a:t>діаметр</a:t>
            </a:r>
            <a:r>
              <a:rPr lang="ru-RU" sz="1800" b="1" strike="noStrike" spc="-1" dirty="0">
                <a:latin typeface="Times New Roman"/>
              </a:rPr>
              <a:t> </a:t>
            </a:r>
            <a:r>
              <a:rPr lang="ru-RU" sz="1800" b="1" strike="noStrike" spc="-1" dirty="0" err="1">
                <a:latin typeface="Times New Roman"/>
              </a:rPr>
              <a:t>лімфоцитів</a:t>
            </a:r>
            <a:r>
              <a:rPr lang="ru-RU" sz="1800" b="1" strike="noStrike" spc="-1" dirty="0">
                <a:latin typeface="Times New Roman"/>
              </a:rPr>
              <a:t> у </a:t>
            </a:r>
            <a:r>
              <a:rPr lang="ru-RU" sz="1800" b="1" strike="noStrike" spc="-1" dirty="0" err="1">
                <a:latin typeface="Times New Roman"/>
              </a:rPr>
              <a:t>препараті</a:t>
            </a:r>
            <a:r>
              <a:rPr lang="ru-RU" sz="1800" b="1" strike="noStrike" spc="-1" dirty="0">
                <a:latin typeface="Times New Roman"/>
              </a:rPr>
              <a:t> та введений для </a:t>
            </a:r>
            <a:r>
              <a:rPr lang="ru-RU" sz="1800" b="1" strike="noStrike" spc="-1" dirty="0" err="1">
                <a:latin typeface="Times New Roman"/>
              </a:rPr>
              <a:t>зручності</a:t>
            </a:r>
            <a:r>
              <a:rPr lang="ru-RU" sz="1800" b="1" strike="noStrike" spc="-1" dirty="0">
                <a:latin typeface="Times New Roman"/>
              </a:rPr>
              <a:t> </a:t>
            </a:r>
            <a:r>
              <a:rPr lang="ru-RU" sz="1800" b="1" strike="noStrike" spc="-1" dirty="0" err="1">
                <a:latin typeface="Times New Roman"/>
              </a:rPr>
              <a:t>інтерпретації</a:t>
            </a:r>
            <a:r>
              <a:rPr lang="ru-RU" sz="1800" b="1" strike="noStrike" spc="-1" dirty="0">
                <a:latin typeface="Times New Roman"/>
              </a:rPr>
              <a:t> </a:t>
            </a:r>
            <a:r>
              <a:rPr lang="ru-RU" sz="1800" b="1" strike="noStrike" spc="-1" dirty="0" err="1">
                <a:latin typeface="Times New Roman"/>
              </a:rPr>
              <a:t>даних</a:t>
            </a:r>
            <a:r>
              <a:rPr lang="ru-RU" sz="1800" b="1" strike="noStrike" spc="-1" dirty="0">
                <a:latin typeface="Times New Roman"/>
              </a:rPr>
              <a:t>, </a:t>
            </a:r>
            <a:r>
              <a:rPr lang="ru-RU" sz="1800" b="1" strike="noStrike" spc="-1" dirty="0" err="1">
                <a:latin typeface="Times New Roman"/>
              </a:rPr>
              <a:t>отриманих</a:t>
            </a:r>
            <a:r>
              <a:rPr lang="ru-RU" sz="1800" b="1" strike="noStrike" spc="-1" dirty="0">
                <a:latin typeface="Times New Roman"/>
              </a:rPr>
              <a:t> у </a:t>
            </a:r>
            <a:r>
              <a:rPr lang="ru-RU" sz="1800" b="1" strike="noStrike" spc="-1" dirty="0" err="1">
                <a:latin typeface="Times New Roman"/>
              </a:rPr>
              <a:t>різних</a:t>
            </a:r>
            <a:r>
              <a:rPr lang="ru-RU" sz="1800" b="1" strike="noStrike" spc="-1" dirty="0">
                <a:latin typeface="Times New Roman"/>
              </a:rPr>
              <a:t> </a:t>
            </a:r>
            <a:r>
              <a:rPr lang="ru-RU" sz="1800" b="1" strike="noStrike" spc="-1" dirty="0" err="1">
                <a:latin typeface="Times New Roman"/>
              </a:rPr>
              <a:t>лабораторіях</a:t>
            </a:r>
            <a:r>
              <a:rPr lang="ru-RU" sz="1800" b="1" strike="noStrike" spc="-1" dirty="0">
                <a:latin typeface="Times New Roman"/>
              </a:rPr>
              <a:t> й </a:t>
            </a:r>
            <a:r>
              <a:rPr lang="ru-RU" sz="1800" b="1" strike="noStrike" spc="-1" dirty="0" err="1">
                <a:latin typeface="Times New Roman"/>
              </a:rPr>
              <a:t>уніфікації</a:t>
            </a:r>
            <a:r>
              <a:rPr lang="ru-RU" sz="1800" b="1" strike="noStrike" spc="-1" dirty="0">
                <a:latin typeface="Times New Roman"/>
              </a:rPr>
              <a:t> </a:t>
            </a:r>
            <a:r>
              <a:rPr lang="ru-RU" sz="1800" b="1" strike="noStrike" spc="-1" dirty="0" err="1">
                <a:latin typeface="Times New Roman"/>
              </a:rPr>
              <a:t>цитоморфометричного</a:t>
            </a:r>
            <a:r>
              <a:rPr lang="ru-RU" sz="1800" b="1" strike="noStrike" spc="-1" dirty="0">
                <a:latin typeface="Times New Roman"/>
              </a:rPr>
              <a:t> методу </a:t>
            </a:r>
            <a:r>
              <a:rPr lang="ru-RU" sz="1800" b="1" strike="noStrike" spc="-1" dirty="0" err="1">
                <a:latin typeface="Times New Roman"/>
              </a:rPr>
              <a:t>індекс</a:t>
            </a:r>
            <a:r>
              <a:rPr lang="ru-RU" sz="1800" b="1" strike="noStrike" spc="-1" dirty="0">
                <a:latin typeface="Times New Roman"/>
              </a:rPr>
              <a:t> </a:t>
            </a:r>
            <a:r>
              <a:rPr lang="ru-RU" sz="1800" b="1" strike="noStrike" spc="-1" dirty="0" err="1">
                <a:latin typeface="Times New Roman"/>
              </a:rPr>
              <a:t>розмірності</a:t>
            </a:r>
            <a:r>
              <a:rPr lang="ru-RU" sz="1800" b="1" strike="noStrike" spc="-1" dirty="0">
                <a:latin typeface="Times New Roman"/>
              </a:rPr>
              <a:t> </a:t>
            </a:r>
            <a:r>
              <a:rPr lang="ru-RU" sz="1800" b="1" strike="noStrike" spc="-1" dirty="0" err="1">
                <a:latin typeface="Times New Roman"/>
              </a:rPr>
              <a:t>відносний</a:t>
            </a:r>
            <a:r>
              <a:rPr lang="ru-RU" sz="1800" b="1" strike="noStrike" spc="-1" dirty="0">
                <a:latin typeface="Times New Roman"/>
              </a:rPr>
              <a:t> (</a:t>
            </a:r>
            <a:r>
              <a:rPr lang="ru-RU" sz="1800" b="1" strike="noStrike" spc="-1" dirty="0" err="1">
                <a:latin typeface="Times New Roman"/>
              </a:rPr>
              <a:t>ІРв</a:t>
            </a:r>
            <a:r>
              <a:rPr lang="ru-RU" sz="1800" b="1" strike="noStrike" spc="-1" dirty="0">
                <a:latin typeface="Times New Roman"/>
              </a:rPr>
              <a:t>) і </a:t>
            </a:r>
            <a:r>
              <a:rPr lang="ru-RU" sz="1800" b="1" strike="noStrike" spc="-1" dirty="0" err="1">
                <a:latin typeface="Times New Roman"/>
              </a:rPr>
              <a:t>абсолютний</a:t>
            </a:r>
            <a:r>
              <a:rPr lang="ru-RU" sz="1800" b="1" strike="noStrike" spc="-1" dirty="0">
                <a:latin typeface="Times New Roman"/>
              </a:rPr>
              <a:t> (</a:t>
            </a:r>
            <a:r>
              <a:rPr lang="ru-RU" sz="1800" b="1" strike="noStrike" spc="-1" dirty="0" err="1">
                <a:latin typeface="Times New Roman"/>
              </a:rPr>
              <a:t>Іра</a:t>
            </a:r>
            <a:r>
              <a:rPr lang="ru-RU" sz="1800" b="1" strike="noStrike" spc="-1" dirty="0">
                <a:latin typeface="Times New Roman"/>
              </a:rPr>
              <a:t>). </a:t>
            </a:r>
          </a:p>
          <a:p>
            <a:pPr algn="just">
              <a:lnSpc>
                <a:spcPct val="100000"/>
              </a:lnSpc>
            </a:pPr>
            <a:endParaRPr lang="ru-RU" sz="1800" b="0" strike="noStrike" spc="-1" dirty="0">
              <a:latin typeface="Times New Roman"/>
              <a:ea typeface="Times New Roman"/>
            </a:endParaRPr>
          </a:p>
          <a:p>
            <a:pPr algn="just">
              <a:lnSpc>
                <a:spcPct val="100000"/>
              </a:lnSpc>
            </a:pPr>
            <a:endParaRPr lang="ru-RU" sz="1800" b="0" strike="noStrike" spc="-1" dirty="0">
              <a:latin typeface="Times New Roman"/>
              <a:ea typeface="Times New Roman"/>
            </a:endParaRPr>
          </a:p>
          <a:p>
            <a:pPr algn="just">
              <a:lnSpc>
                <a:spcPct val="100000"/>
              </a:lnSpc>
            </a:pPr>
            <a:r>
              <a:rPr lang="ru-RU" sz="1800" b="1" strike="noStrike" spc="-1" dirty="0">
                <a:latin typeface="Times New Roman"/>
              </a:rPr>
              <a:t>де </a:t>
            </a:r>
            <a:r>
              <a:rPr lang="ru-RU" sz="1400" b="1" i="1" strike="noStrike" spc="-1" dirty="0">
                <a:latin typeface="Times New Roman"/>
                <a:ea typeface="Times New Roman"/>
              </a:rPr>
              <a:t>а</a:t>
            </a:r>
            <a:r>
              <a:rPr lang="ru-RU" sz="1800" b="1" strike="noStrike" spc="-1" dirty="0">
                <a:latin typeface="Times New Roman"/>
              </a:rPr>
              <a:t> – частота </a:t>
            </a:r>
            <a:r>
              <a:rPr lang="ru-RU" sz="1800" b="1" strike="noStrike" spc="-1" dirty="0" err="1">
                <a:latin typeface="Times New Roman"/>
              </a:rPr>
              <a:t>малих</a:t>
            </a:r>
            <a:r>
              <a:rPr lang="ru-RU" sz="1800" b="1" strike="noStrike" spc="-1" dirty="0">
                <a:latin typeface="Times New Roman"/>
              </a:rPr>
              <a:t>, </a:t>
            </a:r>
            <a:r>
              <a:rPr lang="ru-RU" sz="1400" b="1" i="1" strike="noStrike" spc="-1" dirty="0">
                <a:latin typeface="Times New Roman"/>
                <a:ea typeface="Times New Roman"/>
              </a:rPr>
              <a:t>б</a:t>
            </a:r>
            <a:r>
              <a:rPr lang="ru-RU" sz="1800" b="1" strike="noStrike" spc="-1" dirty="0">
                <a:latin typeface="Times New Roman"/>
              </a:rPr>
              <a:t> – </a:t>
            </a:r>
            <a:r>
              <a:rPr lang="ru-RU" sz="1800" b="1" strike="noStrike" spc="-1" dirty="0" err="1">
                <a:latin typeface="Times New Roman"/>
              </a:rPr>
              <a:t>середніх</a:t>
            </a:r>
            <a:r>
              <a:rPr lang="ru-RU" sz="1800" b="1" strike="noStrike" spc="-1" dirty="0">
                <a:latin typeface="Times New Roman"/>
              </a:rPr>
              <a:t>, </a:t>
            </a:r>
            <a:r>
              <a:rPr lang="ru-RU" sz="1400" b="1" i="1" strike="noStrike" spc="-1" dirty="0">
                <a:latin typeface="Times New Roman"/>
                <a:ea typeface="Times New Roman"/>
              </a:rPr>
              <a:t>в</a:t>
            </a:r>
            <a:r>
              <a:rPr lang="ru-RU" sz="1800" b="1" strike="noStrike" spc="-1" dirty="0">
                <a:latin typeface="Times New Roman"/>
              </a:rPr>
              <a:t> – великих </a:t>
            </a:r>
            <a:r>
              <a:rPr lang="ru-RU" sz="1800" b="1" strike="noStrike" spc="-1" dirty="0" err="1">
                <a:latin typeface="Times New Roman"/>
              </a:rPr>
              <a:t>лімфоцитів</a:t>
            </a:r>
            <a:r>
              <a:rPr lang="ru-RU" sz="1800" b="1" strike="noStrike" spc="-1" dirty="0">
                <a:latin typeface="Times New Roman"/>
              </a:rPr>
              <a:t>, </a:t>
            </a:r>
            <a:r>
              <a:rPr lang="ru-RU" sz="1800" b="1" strike="noStrike" spc="-1" dirty="0" err="1">
                <a:latin typeface="Times New Roman"/>
              </a:rPr>
              <a:t>виражених</a:t>
            </a:r>
            <a:r>
              <a:rPr lang="ru-RU" sz="1800" b="1" strike="noStrike" spc="-1" dirty="0">
                <a:latin typeface="Times New Roman"/>
              </a:rPr>
              <a:t> у </a:t>
            </a:r>
            <a:r>
              <a:rPr lang="ru-RU" sz="1800" b="1" strike="noStrike" spc="-1" dirty="0" err="1">
                <a:latin typeface="Times New Roman"/>
              </a:rPr>
              <a:t>відсотках</a:t>
            </a:r>
            <a:r>
              <a:rPr lang="ru-RU" sz="1800" b="1" strike="noStrike" spc="-1" dirty="0">
                <a:latin typeface="Times New Roman"/>
              </a:rPr>
              <a:t>.</a:t>
            </a:r>
            <a:endParaRPr lang="ru-RU" sz="1800" b="0" strike="noStrike" spc="-1" dirty="0">
              <a:latin typeface="Times New Roman"/>
              <a:ea typeface="Times New Roman"/>
            </a:endParaRPr>
          </a:p>
          <a:p>
            <a:pPr algn="just">
              <a:lnSpc>
                <a:spcPct val="100000"/>
              </a:lnSpc>
            </a:pPr>
            <a:r>
              <a:rPr lang="ru-RU" sz="1800" b="1" strike="noStrike" spc="-1" dirty="0" err="1">
                <a:latin typeface="Times New Roman"/>
              </a:rPr>
              <a:t>Різні</a:t>
            </a:r>
            <a:r>
              <a:rPr lang="ru-RU" sz="1800" b="1" strike="noStrike" spc="-1" dirty="0">
                <a:latin typeface="Times New Roman"/>
              </a:rPr>
              <a:t> </a:t>
            </a:r>
            <a:r>
              <a:rPr lang="ru-RU" sz="1800" b="1" strike="noStrike" spc="-1" dirty="0" err="1">
                <a:latin typeface="Times New Roman"/>
              </a:rPr>
              <a:t>множники</a:t>
            </a:r>
            <a:r>
              <a:rPr lang="ru-RU" sz="1800" b="1" strike="noStrike" spc="-1" dirty="0">
                <a:latin typeface="Times New Roman"/>
              </a:rPr>
              <a:t> частот </a:t>
            </a:r>
            <a:r>
              <a:rPr lang="ru-RU" sz="1800" b="1" strike="noStrike" spc="-1" dirty="0" err="1">
                <a:latin typeface="Times New Roman"/>
              </a:rPr>
              <a:t>класів</a:t>
            </a:r>
            <a:r>
              <a:rPr lang="ru-RU" sz="1800" b="1" strike="noStrike" spc="-1" dirty="0">
                <a:latin typeface="Times New Roman"/>
              </a:rPr>
              <a:t> </a:t>
            </a:r>
            <a:r>
              <a:rPr lang="ru-RU" sz="1800" b="1" strike="noStrike" spc="-1" dirty="0" err="1">
                <a:latin typeface="Times New Roman"/>
              </a:rPr>
              <a:t>лімфоцитів</a:t>
            </a:r>
            <a:r>
              <a:rPr lang="ru-RU" sz="1800" b="1" strike="noStrike" spc="-1" dirty="0">
                <a:latin typeface="Times New Roman"/>
              </a:rPr>
              <a:t> у </a:t>
            </a:r>
            <a:r>
              <a:rPr lang="ru-RU" sz="1800" b="1" strike="noStrike" spc="-1" dirty="0" err="1">
                <a:latin typeface="Times New Roman"/>
              </a:rPr>
              <a:t>чисельнику</a:t>
            </a:r>
            <a:r>
              <a:rPr lang="ru-RU" sz="1800" b="1" strike="noStrike" spc="-1" dirty="0">
                <a:latin typeface="Times New Roman"/>
              </a:rPr>
              <a:t> </a:t>
            </a:r>
            <a:r>
              <a:rPr lang="ru-RU" sz="1800" b="1" strike="noStrike" spc="-1" dirty="0" err="1">
                <a:latin typeface="Times New Roman"/>
              </a:rPr>
              <a:t>відображають</a:t>
            </a:r>
            <a:r>
              <a:rPr lang="ru-RU" sz="1800" b="1" strike="noStrike" spc="-1" dirty="0">
                <a:latin typeface="Times New Roman"/>
              </a:rPr>
              <a:t> </a:t>
            </a:r>
            <a:r>
              <a:rPr lang="ru-RU" sz="1800" b="1" strike="noStrike" spc="-1" dirty="0" err="1">
                <a:latin typeface="Times New Roman"/>
              </a:rPr>
              <a:t>геометричну</a:t>
            </a:r>
            <a:r>
              <a:rPr lang="ru-RU" sz="1800" b="1" strike="noStrike" spc="-1" dirty="0">
                <a:latin typeface="Times New Roman"/>
              </a:rPr>
              <a:t> </a:t>
            </a:r>
            <a:r>
              <a:rPr lang="ru-RU" sz="1800" b="1" strike="noStrike" spc="-1" dirty="0" err="1">
                <a:latin typeface="Times New Roman"/>
              </a:rPr>
              <a:t>прогресію</a:t>
            </a:r>
            <a:r>
              <a:rPr lang="ru-RU" sz="1800" b="1" strike="noStrike" spc="-1" dirty="0">
                <a:latin typeface="Times New Roman"/>
              </a:rPr>
              <a:t> </a:t>
            </a:r>
            <a:r>
              <a:rPr lang="ru-RU" sz="1800" b="1" strike="noStrike" spc="-1" dirty="0" err="1">
                <a:latin typeface="Times New Roman"/>
              </a:rPr>
              <a:t>розмірів</a:t>
            </a:r>
            <a:r>
              <a:rPr lang="ru-RU" sz="1800" b="1" strike="noStrike" spc="-1" dirty="0">
                <a:latin typeface="Times New Roman"/>
              </a:rPr>
              <a:t> </a:t>
            </a:r>
            <a:r>
              <a:rPr lang="ru-RU" sz="1800" b="1" strike="noStrike" spc="-1" dirty="0" err="1">
                <a:latin typeface="Times New Roman"/>
              </a:rPr>
              <a:t>лімфоцитів</a:t>
            </a:r>
            <a:r>
              <a:rPr lang="ru-RU" sz="1800" b="1" strike="noStrike" spc="-1" dirty="0">
                <a:latin typeface="Times New Roman"/>
              </a:rPr>
              <a:t> при </a:t>
            </a:r>
            <a:r>
              <a:rPr lang="ru-RU" sz="1800" b="1" strike="noStrike" spc="-1" dirty="0" err="1">
                <a:latin typeface="Times New Roman"/>
              </a:rPr>
              <a:t>бласттрансформації</a:t>
            </a:r>
            <a:r>
              <a:rPr lang="ru-RU" sz="1800" b="1" strike="noStrike" spc="-1" dirty="0">
                <a:latin typeface="Times New Roman"/>
              </a:rPr>
              <a:t> в </a:t>
            </a:r>
            <a:r>
              <a:rPr lang="ru-RU" sz="1800" b="1" strike="noStrike" spc="-1" dirty="0" err="1">
                <a:latin typeface="Times New Roman"/>
              </a:rPr>
              <a:t>імуногенезі</a:t>
            </a:r>
            <a:r>
              <a:rPr lang="ru-RU" sz="1800" b="1" strike="noStrike" spc="-1" dirty="0">
                <a:latin typeface="Times New Roman"/>
              </a:rPr>
              <a:t> </a:t>
            </a:r>
            <a:r>
              <a:rPr lang="ru-RU" sz="1800" b="1" strike="noStrike" spc="-1" dirty="0" err="1">
                <a:latin typeface="Times New Roman"/>
              </a:rPr>
              <a:t>після</a:t>
            </a:r>
            <a:r>
              <a:rPr lang="ru-RU" sz="1800" b="1" strike="noStrike" spc="-1" dirty="0">
                <a:latin typeface="Times New Roman"/>
              </a:rPr>
              <a:t> </a:t>
            </a:r>
            <a:r>
              <a:rPr lang="ru-RU" sz="1800" b="1" strike="noStrike" spc="-1" dirty="0" err="1">
                <a:latin typeface="Times New Roman"/>
              </a:rPr>
              <a:t>їх</a:t>
            </a:r>
            <a:r>
              <a:rPr lang="ru-RU" sz="1800" b="1" strike="noStrike" spc="-1" dirty="0">
                <a:latin typeface="Times New Roman"/>
              </a:rPr>
              <a:t> </a:t>
            </a:r>
            <a:r>
              <a:rPr lang="ru-RU" sz="1800" b="1" strike="noStrike" spc="-1" dirty="0" err="1">
                <a:latin typeface="Times New Roman"/>
              </a:rPr>
              <a:t>стимуляції</a:t>
            </a:r>
            <a:r>
              <a:rPr lang="ru-RU" sz="1800" b="1" strike="noStrike" spc="-1" dirty="0">
                <a:latin typeface="Times New Roman"/>
              </a:rPr>
              <a:t>. З </a:t>
            </a:r>
            <a:r>
              <a:rPr lang="ru-RU" sz="1800" b="1" strike="noStrike" spc="-1" dirty="0" err="1">
                <a:latin typeface="Times New Roman"/>
              </a:rPr>
              <a:t>урахуванням</a:t>
            </a:r>
            <a:r>
              <a:rPr lang="ru-RU" sz="1800" b="1" strike="noStrike" spc="-1" dirty="0">
                <a:latin typeface="Times New Roman"/>
              </a:rPr>
              <a:t> </a:t>
            </a:r>
            <a:r>
              <a:rPr lang="ru-RU" sz="1800" b="1" strike="noStrike" spc="-1" dirty="0" err="1">
                <a:latin typeface="Times New Roman"/>
              </a:rPr>
              <a:t>важливості</a:t>
            </a:r>
            <a:r>
              <a:rPr lang="ru-RU" sz="1800" b="1" strike="noStrike" spc="-1" dirty="0">
                <a:latin typeface="Times New Roman"/>
              </a:rPr>
              <a:t> для </a:t>
            </a:r>
            <a:r>
              <a:rPr lang="ru-RU" sz="1800" b="1" strike="noStrike" spc="-1" dirty="0" err="1">
                <a:latin typeface="Times New Roman"/>
              </a:rPr>
              <a:t>імунітету</a:t>
            </a:r>
            <a:r>
              <a:rPr lang="ru-RU" sz="1800" b="1" strike="noStrike" spc="-1" dirty="0">
                <a:latin typeface="Times New Roman"/>
              </a:rPr>
              <a:t> </a:t>
            </a:r>
            <a:r>
              <a:rPr lang="ru-RU" sz="1800" b="1" strike="noStrike" spc="-1" dirty="0" err="1">
                <a:latin typeface="Times New Roman"/>
              </a:rPr>
              <a:t>кількісних</a:t>
            </a:r>
            <a:r>
              <a:rPr lang="ru-RU" sz="1800" b="1" strike="noStrike" spc="-1" dirty="0">
                <a:latin typeface="Times New Roman"/>
              </a:rPr>
              <a:t> </a:t>
            </a:r>
            <a:r>
              <a:rPr lang="ru-RU" sz="1800" b="1" strike="noStrike" spc="-1" dirty="0" err="1">
                <a:latin typeface="Times New Roman"/>
              </a:rPr>
              <a:t>зрушень</a:t>
            </a:r>
            <a:r>
              <a:rPr lang="ru-RU" sz="1800" b="1" strike="noStrike" spc="-1" dirty="0">
                <a:latin typeface="Times New Roman"/>
              </a:rPr>
              <a:t> </a:t>
            </a:r>
            <a:r>
              <a:rPr lang="ru-RU" sz="1800" b="1" strike="noStrike" spc="-1" dirty="0" err="1">
                <a:latin typeface="Times New Roman"/>
              </a:rPr>
              <a:t>клітин</a:t>
            </a:r>
            <a:r>
              <a:rPr lang="ru-RU" sz="1800" b="1" strike="noStrike" spc="-1" dirty="0">
                <a:latin typeface="Times New Roman"/>
              </a:rPr>
              <a:t> </a:t>
            </a:r>
            <a:r>
              <a:rPr lang="ru-RU" sz="1800" b="1" strike="noStrike" spc="-1" dirty="0" err="1">
                <a:latin typeface="Times New Roman"/>
              </a:rPr>
              <a:t>обчислюють</a:t>
            </a:r>
            <a:r>
              <a:rPr lang="ru-RU" sz="1800" b="1" strike="noStrike" spc="-1" dirty="0">
                <a:latin typeface="Times New Roman"/>
              </a:rPr>
              <a:t> </a:t>
            </a:r>
            <a:r>
              <a:rPr lang="ru-RU" sz="1800" b="1" strike="noStrike" spc="-1" dirty="0" err="1">
                <a:latin typeface="Times New Roman"/>
              </a:rPr>
              <a:t>ІРа</a:t>
            </a:r>
            <a:r>
              <a:rPr lang="ru-RU" sz="1800" b="1" strike="noStrike" spc="-1" dirty="0">
                <a:latin typeface="Times New Roman"/>
              </a:rPr>
              <a:t> за формулою:</a:t>
            </a:r>
            <a:endParaRPr lang="ru-RU" sz="1800" b="0" strike="noStrike" spc="-1" dirty="0">
              <a:latin typeface="Times New Roman"/>
              <a:ea typeface="Times New Roman"/>
            </a:endParaRPr>
          </a:p>
          <a:p>
            <a:pPr algn="ctr">
              <a:lnSpc>
                <a:spcPct val="100000"/>
              </a:lnSpc>
            </a:pPr>
            <a:r>
              <a:rPr lang="ru-RU" sz="1800" b="1" strike="noStrike" spc="-1" dirty="0" err="1">
                <a:latin typeface="Times New Roman"/>
              </a:rPr>
              <a:t>ІРа</a:t>
            </a:r>
            <a:r>
              <a:rPr lang="ru-RU" sz="1800" b="1" strike="noStrike" spc="-1" dirty="0">
                <a:latin typeface="Times New Roman"/>
              </a:rPr>
              <a:t> = </a:t>
            </a:r>
            <a:r>
              <a:rPr lang="ru-RU" sz="1800" b="1" strike="noStrike" spc="-1" dirty="0" err="1">
                <a:latin typeface="Times New Roman"/>
              </a:rPr>
              <a:t>ІРв</a:t>
            </a:r>
            <a:r>
              <a:rPr lang="ru-RU" sz="1800" b="1" strike="noStrike" spc="-1" dirty="0">
                <a:latin typeface="Times New Roman"/>
              </a:rPr>
              <a:t> × </a:t>
            </a:r>
            <a:r>
              <a:rPr lang="ru-RU" sz="1800" b="1" strike="noStrike" spc="-1" dirty="0" err="1">
                <a:latin typeface="Times New Roman"/>
              </a:rPr>
              <a:t>кількість</a:t>
            </a:r>
            <a:r>
              <a:rPr lang="ru-RU" sz="1800" b="1" strike="noStrike" spc="-1" dirty="0">
                <a:latin typeface="Times New Roman"/>
              </a:rPr>
              <a:t> </a:t>
            </a:r>
            <a:r>
              <a:rPr lang="ru-RU" sz="1800" b="1" strike="noStrike" spc="-1" dirty="0" err="1">
                <a:latin typeface="Times New Roman"/>
              </a:rPr>
              <a:t>лімфоцитів</a:t>
            </a:r>
            <a:r>
              <a:rPr lang="ru-RU" sz="1800" b="1" strike="noStrike" spc="-1" dirty="0">
                <a:latin typeface="Times New Roman"/>
              </a:rPr>
              <a:t> у Г/л.</a:t>
            </a:r>
            <a:endParaRPr lang="ru-RU" sz="1800" b="0" strike="noStrike" spc="-1" dirty="0">
              <a:latin typeface="Times New Roman"/>
              <a:ea typeface="Times New Roman"/>
            </a:endParaRPr>
          </a:p>
        </p:txBody>
      </p:sp>
      <p:pic>
        <p:nvPicPr>
          <p:cNvPr id="135" name="Рисунок 134"/>
          <p:cNvPicPr/>
          <p:nvPr/>
        </p:nvPicPr>
        <p:blipFill>
          <a:blip r:embed="rId2" cstate="print"/>
          <a:srcRect l="38011" t="42662" r="42300" b="50325"/>
          <a:stretch/>
        </p:blipFill>
        <p:spPr>
          <a:xfrm>
            <a:off x="3130740" y="4497382"/>
            <a:ext cx="2882520" cy="576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571320" y="285840"/>
            <a:ext cx="8214120" cy="435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FF0000"/>
                </a:solidFill>
                <a:latin typeface="Arial"/>
                <a:ea typeface="DejaVu Sans"/>
              </a:rPr>
              <a:t>ЗАВДАННЯ 4. Медико-біологічна інтерпретація клінічного прикладу (кількість лейкоцитів, лейкоформула, дані цитоморфометричного дослідження). </a:t>
            </a:r>
            <a:endParaRPr lang="ru-RU" sz="2800" b="0" strike="noStrike" spc="-1">
              <a:latin typeface="Arial"/>
            </a:endParaRPr>
          </a:p>
          <a:p>
            <a:pPr algn="just">
              <a:lnSpc>
                <a:spcPct val="100000"/>
              </a:lnSpc>
            </a:pPr>
            <a:endParaRPr lang="ru-RU" sz="2800" b="0" strike="noStrike" spc="-1">
              <a:latin typeface="Arial"/>
            </a:endParaRPr>
          </a:p>
          <a:p>
            <a:pPr algn="just">
              <a:lnSpc>
                <a:spcPct val="100000"/>
              </a:lnSpc>
            </a:pPr>
            <a:r>
              <a:rPr lang="ru-RU" sz="2800" b="1" strike="noStrike" spc="-1">
                <a:solidFill>
                  <a:srgbClr val="000000"/>
                </a:solidFill>
                <a:latin typeface="Arial"/>
                <a:ea typeface="DejaVu Sans"/>
              </a:rPr>
              <a:t>Згідно Додатка Д занести до лабораторного журналу клінічний приклад цитоморфометричного дослідження лімфоцитів периферичної крові людини та дати йому імунологічну інтерпретацію.</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360000" y="288000"/>
            <a:ext cx="8071560" cy="636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r>
              <a:rPr lang="uk-UA" sz="1800" b="1" strike="noStrike" spc="-1">
                <a:solidFill>
                  <a:srgbClr val="000000"/>
                </a:solidFill>
                <a:latin typeface="Arial"/>
                <a:ea typeface="DejaVu Sans"/>
              </a:rPr>
              <a:t>Із розміром лімфоцитів пов’язана їх функціональна активність. За даними О. К. Фролова та співавторів (2004) малі лімфоцити та частина великих є активованими в організмі на момент взяття крові. Стан імунної системи визначають за частотою малих, які складають ранні постпроліферативні зрілі активовані лімфоцити з високою міграційною активністю, а також за обліком зрушень лімфоцитарної формули крові вліво (вихід у рециркуляцію незрілих імунобластів) – за частотою великих розмірних класів лімфоцитів. Ця функціональна характеристика малих, середніх та великих лімфоцитів є прийнятною не лише для людини, а й для лабораторних щурів. Ґрунтуючись на співвідношенні малих, середніх та великих лімфоцитів на момент обстеження у циркулюючому руслі крові людини або лабораторної тварини можна оцінити стан імунної системи. </a:t>
            </a:r>
            <a:endParaRPr lang="uk-UA" sz="1800" b="0" strike="noStrike" spc="-1">
              <a:latin typeface="Arial"/>
            </a:endParaRPr>
          </a:p>
          <a:p>
            <a:pPr algn="just">
              <a:lnSpc>
                <a:spcPct val="100000"/>
              </a:lnSpc>
            </a:pPr>
            <a:r>
              <a:rPr lang="ru-RU" sz="1600" b="1" strike="noStrike" spc="-1">
                <a:solidFill>
                  <a:srgbClr val="000000"/>
                </a:solidFill>
                <a:latin typeface="Arial"/>
                <a:ea typeface="DejaVu Sans"/>
              </a:rPr>
              <a:t>У </a:t>
            </a:r>
            <a:r>
              <a:rPr lang="ru-RU" sz="1600" b="1" strike="noStrike" spc="-1">
                <a:solidFill>
                  <a:srgbClr val="FF0000"/>
                </a:solidFill>
                <a:latin typeface="Arial"/>
                <a:ea typeface="DejaVu Sans"/>
              </a:rPr>
              <a:t>донорів крові молодого і середнього віку </a:t>
            </a:r>
            <a:r>
              <a:rPr lang="ru-RU" sz="1600" b="1" strike="noStrike" spc="-1">
                <a:solidFill>
                  <a:srgbClr val="000000"/>
                </a:solidFill>
                <a:latin typeface="Arial"/>
                <a:ea typeface="DejaVu Sans"/>
              </a:rPr>
              <a:t>в периферичній крові кількість </a:t>
            </a:r>
            <a:endParaRPr lang="ru-RU" sz="1600" b="0" strike="noStrike" spc="-1">
              <a:latin typeface="Arial"/>
            </a:endParaRPr>
          </a:p>
          <a:p>
            <a:pPr marL="216000" indent="-215280" algn="just">
              <a:lnSpc>
                <a:spcPct val="100000"/>
              </a:lnSpc>
              <a:buClr>
                <a:srgbClr val="0070C0"/>
              </a:buClr>
              <a:buFont typeface="Wingdings" charset="2"/>
              <a:buChar char=""/>
            </a:pPr>
            <a:r>
              <a:rPr lang="ru-RU" sz="1600" b="1" strike="noStrike" spc="-1">
                <a:solidFill>
                  <a:srgbClr val="0070C0"/>
                </a:solidFill>
                <a:latin typeface="Arial"/>
                <a:ea typeface="DejaVu Sans"/>
              </a:rPr>
              <a:t>КЛ≤6,0 мкм складає </a:t>
            </a:r>
            <a:r>
              <a:rPr lang="ru-RU" sz="1600" b="1" strike="noStrike" spc="-1">
                <a:solidFill>
                  <a:srgbClr val="000000"/>
                </a:solidFill>
                <a:latin typeface="Arial"/>
                <a:ea typeface="DejaVu Sans"/>
              </a:rPr>
              <a:t>21,2±1,9%; 0,35±0,03 x 10</a:t>
            </a:r>
            <a:r>
              <a:rPr lang="ru-RU" sz="1600" b="1" strike="noStrike" spc="-1" baseline="30000">
                <a:solidFill>
                  <a:srgbClr val="000000"/>
                </a:solidFill>
                <a:latin typeface="Arial"/>
                <a:ea typeface="DejaVu Sans"/>
              </a:rPr>
              <a:t>9</a:t>
            </a:r>
            <a:r>
              <a:rPr lang="ru-RU" sz="1600" b="1" strike="noStrike" spc="-1">
                <a:solidFill>
                  <a:srgbClr val="000000"/>
                </a:solidFill>
                <a:latin typeface="Arial"/>
                <a:ea typeface="DejaVu Sans"/>
              </a:rPr>
              <a:t> /л; </a:t>
            </a:r>
            <a:endParaRPr lang="ru-RU" sz="1600" b="0" strike="noStrike" spc="-1">
              <a:latin typeface="Arial"/>
            </a:endParaRPr>
          </a:p>
          <a:p>
            <a:pPr marL="216000" indent="-215280" algn="just">
              <a:lnSpc>
                <a:spcPct val="100000"/>
              </a:lnSpc>
              <a:buClr>
                <a:srgbClr val="0070C0"/>
              </a:buClr>
              <a:buFont typeface="Wingdings" charset="2"/>
              <a:buChar char=""/>
            </a:pPr>
            <a:r>
              <a:rPr lang="ru-RU" sz="1600" b="1" strike="noStrike" spc="-1">
                <a:solidFill>
                  <a:srgbClr val="0070C0"/>
                </a:solidFill>
                <a:latin typeface="Arial"/>
                <a:ea typeface="DejaVu Sans"/>
              </a:rPr>
              <a:t>КЛ 7-9 мкм </a:t>
            </a:r>
            <a:r>
              <a:rPr lang="ru-RU" sz="1600" b="1" strike="noStrike" spc="-1">
                <a:solidFill>
                  <a:srgbClr val="000000"/>
                </a:solidFill>
                <a:latin typeface="Arial"/>
                <a:ea typeface="DejaVu Sans"/>
              </a:rPr>
              <a:t>- 64,5±4,5%; 1,08±0,05 x 10</a:t>
            </a:r>
            <a:r>
              <a:rPr lang="ru-RU" sz="1600" b="1" strike="noStrike" spc="-1" baseline="30000">
                <a:solidFill>
                  <a:srgbClr val="000000"/>
                </a:solidFill>
                <a:latin typeface="Arial"/>
                <a:ea typeface="DejaVu Sans"/>
              </a:rPr>
              <a:t>9</a:t>
            </a:r>
            <a:r>
              <a:rPr lang="ru-RU" sz="1600" b="1" strike="noStrike" spc="-1">
                <a:solidFill>
                  <a:srgbClr val="000000"/>
                </a:solidFill>
                <a:latin typeface="Arial"/>
                <a:ea typeface="DejaVu Sans"/>
              </a:rPr>
              <a:t> /л; </a:t>
            </a:r>
            <a:endParaRPr lang="ru-RU" sz="1600" b="0" strike="noStrike" spc="-1">
              <a:latin typeface="Arial"/>
            </a:endParaRPr>
          </a:p>
          <a:p>
            <a:pPr marL="216000" indent="-215280" algn="just">
              <a:lnSpc>
                <a:spcPct val="100000"/>
              </a:lnSpc>
              <a:buClr>
                <a:srgbClr val="0070C0"/>
              </a:buClr>
              <a:buFont typeface="Wingdings" charset="2"/>
              <a:buChar char=""/>
            </a:pPr>
            <a:r>
              <a:rPr lang="ru-RU" sz="1600" b="1" strike="noStrike" spc="-1">
                <a:solidFill>
                  <a:srgbClr val="0070C0"/>
                </a:solidFill>
                <a:latin typeface="Arial"/>
                <a:ea typeface="DejaVu Sans"/>
              </a:rPr>
              <a:t>КЛ≥10 мкм </a:t>
            </a:r>
            <a:r>
              <a:rPr lang="ru-RU" sz="1600" b="1" strike="noStrike" spc="-1">
                <a:solidFill>
                  <a:srgbClr val="000000"/>
                </a:solidFill>
                <a:latin typeface="Arial"/>
                <a:ea typeface="DejaVu Sans"/>
              </a:rPr>
              <a:t>- 14,3±1,3 %; 0,24±0,02 x 10</a:t>
            </a:r>
            <a:r>
              <a:rPr lang="ru-RU" sz="1600" b="1" strike="noStrike" spc="-1" baseline="30000">
                <a:solidFill>
                  <a:srgbClr val="000000"/>
                </a:solidFill>
                <a:latin typeface="Arial"/>
                <a:ea typeface="DejaVu Sans"/>
              </a:rPr>
              <a:t>9</a:t>
            </a:r>
            <a:r>
              <a:rPr lang="ru-RU" sz="1600" b="1" strike="noStrike" spc="-1">
                <a:solidFill>
                  <a:srgbClr val="000000"/>
                </a:solidFill>
                <a:latin typeface="Arial"/>
                <a:ea typeface="DejaVu Sans"/>
              </a:rPr>
              <a:t> /л; </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середній діаметр лімфоцитів - 7,82±0,18 мкм.</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У </a:t>
            </a:r>
            <a:r>
              <a:rPr lang="ru-RU" sz="1600" b="1" strike="noStrike" spc="-1">
                <a:solidFill>
                  <a:srgbClr val="FF0000"/>
                </a:solidFill>
                <a:latin typeface="Arial"/>
                <a:ea typeface="DejaVu Sans"/>
              </a:rPr>
              <a:t>молодих нелінійних лабораторних щурів</a:t>
            </a:r>
            <a:r>
              <a:rPr lang="ru-RU" sz="1600" b="1" strike="noStrike" spc="-1">
                <a:solidFill>
                  <a:srgbClr val="000000"/>
                </a:solidFill>
                <a:latin typeface="Arial"/>
                <a:ea typeface="DejaVu Sans"/>
              </a:rPr>
              <a:t> у артеріовенозній крові відносна та абсолютна кількість цитоморфометричнх класів лімфоцитів становить:</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 малих (</a:t>
            </a:r>
            <a:r>
              <a:rPr lang="ru-RU" sz="1600" b="1" strike="noStrike" spc="-1">
                <a:solidFill>
                  <a:srgbClr val="001CB1"/>
                </a:solidFill>
                <a:latin typeface="Arial"/>
                <a:ea typeface="DejaVu Sans"/>
              </a:rPr>
              <a:t>КЛ ≤8,5 мкм</a:t>
            </a:r>
            <a:r>
              <a:rPr lang="ru-RU" sz="1600" b="1" strike="noStrike" spc="-1">
                <a:solidFill>
                  <a:srgbClr val="000000"/>
                </a:solidFill>
                <a:latin typeface="Arial"/>
                <a:ea typeface="DejaVu Sans"/>
              </a:rPr>
              <a:t>) – 42,50 (31,50; 59,75)%;</a:t>
            </a:r>
            <a:r>
              <a:rPr lang="ru-RU" sz="1300" b="1" strike="noStrike" spc="-1">
                <a:solidFill>
                  <a:srgbClr val="FF0000"/>
                </a:solidFill>
                <a:latin typeface="Times New Roman"/>
                <a:ea typeface="Times New Roman"/>
              </a:rPr>
              <a:t> </a:t>
            </a:r>
            <a:endParaRPr lang="ru-RU" sz="1300" b="0" strike="noStrike" spc="-1">
              <a:latin typeface="Times New Roman"/>
              <a:ea typeface="Times New Roman"/>
            </a:endParaRPr>
          </a:p>
          <a:p>
            <a:pPr algn="just">
              <a:lnSpc>
                <a:spcPct val="100000"/>
              </a:lnSpc>
            </a:pPr>
            <a:r>
              <a:rPr lang="ru-RU" sz="1600" b="1" strike="noStrike" spc="-1">
                <a:solidFill>
                  <a:srgbClr val="000000"/>
                </a:solidFill>
                <a:latin typeface="Arial"/>
                <a:ea typeface="DejaVu Sans"/>
              </a:rPr>
              <a:t>- середніх (</a:t>
            </a:r>
            <a:r>
              <a:rPr lang="ru-RU" sz="1600" b="1" strike="noStrike" spc="-1">
                <a:solidFill>
                  <a:srgbClr val="001CB1"/>
                </a:solidFill>
                <a:latin typeface="Arial"/>
                <a:ea typeface="DejaVu Sans"/>
              </a:rPr>
              <a:t>КЛ &gt;8,5 - &lt;11,0 мкм</a:t>
            </a:r>
            <a:r>
              <a:rPr lang="ru-RU" sz="1600" b="1" strike="noStrike" spc="-1">
                <a:solidFill>
                  <a:srgbClr val="000000"/>
                </a:solidFill>
                <a:latin typeface="Arial"/>
                <a:ea typeface="DejaVu Sans"/>
              </a:rPr>
              <a:t>) – 45,00 (31,75; 56,50)%;</a:t>
            </a:r>
            <a:r>
              <a:rPr lang="ru-RU" sz="1300" b="1" strike="noStrike" spc="-1">
                <a:solidFill>
                  <a:srgbClr val="FF0000"/>
                </a:solidFill>
                <a:latin typeface="Times New Roman"/>
                <a:ea typeface="Times New Roman"/>
              </a:rPr>
              <a:t> </a:t>
            </a:r>
            <a:endParaRPr lang="ru-RU" sz="1300" b="0" strike="noStrike" spc="-1">
              <a:latin typeface="Times New Roman"/>
              <a:ea typeface="Times New Roman"/>
            </a:endParaRPr>
          </a:p>
          <a:p>
            <a:pPr algn="just">
              <a:lnSpc>
                <a:spcPct val="100000"/>
              </a:lnSpc>
            </a:pPr>
            <a:r>
              <a:rPr lang="ru-RU" sz="1600" b="1" strike="noStrike" spc="-1">
                <a:solidFill>
                  <a:srgbClr val="000000"/>
                </a:solidFill>
                <a:latin typeface="Arial"/>
                <a:ea typeface="DejaVu Sans"/>
              </a:rPr>
              <a:t>- великих (</a:t>
            </a:r>
            <a:r>
              <a:rPr lang="ru-RU" sz="1600" b="1" strike="noStrike" spc="-1">
                <a:solidFill>
                  <a:srgbClr val="001CB1"/>
                </a:solidFill>
                <a:latin typeface="Arial"/>
                <a:ea typeface="DejaVu Sans"/>
              </a:rPr>
              <a:t>КЛ ≥11,0 мкм</a:t>
            </a:r>
            <a:r>
              <a:rPr lang="ru-RU" sz="1600" b="1" strike="noStrike" spc="-1">
                <a:solidFill>
                  <a:srgbClr val="000000"/>
                </a:solidFill>
                <a:latin typeface="Arial"/>
                <a:ea typeface="DejaVu Sans"/>
              </a:rPr>
              <a:t>) – 10,50 (7,50; 12,50)%.</a:t>
            </a:r>
            <a:endParaRPr lang="ru-RU" sz="1600" b="0" strike="noStrike" spc="-1">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 name="Table 1"/>
          <p:cNvGraphicFramePr/>
          <p:nvPr>
            <p:extLst>
              <p:ext uri="{D42A27DB-BD31-4B8C-83A1-F6EECF244321}">
                <p14:modId xmlns:p14="http://schemas.microsoft.com/office/powerpoint/2010/main" val="921231684"/>
              </p:ext>
            </p:extLst>
          </p:nvPr>
        </p:nvGraphicFramePr>
        <p:xfrm>
          <a:off x="331778" y="734290"/>
          <a:ext cx="8548984" cy="6123717"/>
        </p:xfrm>
        <a:graphic>
          <a:graphicData uri="http://schemas.openxmlformats.org/drawingml/2006/table">
            <a:tbl>
              <a:tblPr/>
              <a:tblGrid>
                <a:gridCol w="651894">
                  <a:extLst>
                    <a:ext uri="{9D8B030D-6E8A-4147-A177-3AD203B41FA5}">
                      <a16:colId xmlns:a16="http://schemas.microsoft.com/office/drawing/2014/main" val="20000"/>
                    </a:ext>
                  </a:extLst>
                </a:gridCol>
                <a:gridCol w="916207">
                  <a:extLst>
                    <a:ext uri="{9D8B030D-6E8A-4147-A177-3AD203B41FA5}">
                      <a16:colId xmlns:a16="http://schemas.microsoft.com/office/drawing/2014/main" val="20001"/>
                    </a:ext>
                  </a:extLst>
                </a:gridCol>
                <a:gridCol w="1019399">
                  <a:extLst>
                    <a:ext uri="{9D8B030D-6E8A-4147-A177-3AD203B41FA5}">
                      <a16:colId xmlns:a16="http://schemas.microsoft.com/office/drawing/2014/main" val="20002"/>
                    </a:ext>
                  </a:extLst>
                </a:gridCol>
                <a:gridCol w="821449">
                  <a:extLst>
                    <a:ext uri="{9D8B030D-6E8A-4147-A177-3AD203B41FA5}">
                      <a16:colId xmlns:a16="http://schemas.microsoft.com/office/drawing/2014/main" val="20003"/>
                    </a:ext>
                  </a:extLst>
                </a:gridCol>
                <a:gridCol w="1453255">
                  <a:extLst>
                    <a:ext uri="{9D8B030D-6E8A-4147-A177-3AD203B41FA5}">
                      <a16:colId xmlns:a16="http://schemas.microsoft.com/office/drawing/2014/main" val="20004"/>
                    </a:ext>
                  </a:extLst>
                </a:gridCol>
                <a:gridCol w="706227">
                  <a:extLst>
                    <a:ext uri="{9D8B030D-6E8A-4147-A177-3AD203B41FA5}">
                      <a16:colId xmlns:a16="http://schemas.microsoft.com/office/drawing/2014/main" val="20005"/>
                    </a:ext>
                  </a:extLst>
                </a:gridCol>
                <a:gridCol w="861122">
                  <a:extLst>
                    <a:ext uri="{9D8B030D-6E8A-4147-A177-3AD203B41FA5}">
                      <a16:colId xmlns:a16="http://schemas.microsoft.com/office/drawing/2014/main" val="20006"/>
                    </a:ext>
                  </a:extLst>
                </a:gridCol>
                <a:gridCol w="708103">
                  <a:extLst>
                    <a:ext uri="{9D8B030D-6E8A-4147-A177-3AD203B41FA5}">
                      <a16:colId xmlns:a16="http://schemas.microsoft.com/office/drawing/2014/main" val="20007"/>
                    </a:ext>
                  </a:extLst>
                </a:gridCol>
                <a:gridCol w="1411328">
                  <a:extLst>
                    <a:ext uri="{9D8B030D-6E8A-4147-A177-3AD203B41FA5}">
                      <a16:colId xmlns:a16="http://schemas.microsoft.com/office/drawing/2014/main" val="20008"/>
                    </a:ext>
                  </a:extLst>
                </a:gridCol>
              </a:tblGrid>
              <a:tr h="487813">
                <a:tc>
                  <a:txBody>
                    <a:bodyPr/>
                    <a:lstStyle/>
                    <a:p>
                      <a:pPr algn="ctr">
                        <a:lnSpc>
                          <a:spcPct val="60000"/>
                        </a:lnSpc>
                      </a:pPr>
                      <a:r>
                        <a:rPr lang="ru-RU" sz="1300" b="1" strike="noStrike" spc="-1" dirty="0">
                          <a:latin typeface="Times New Roman"/>
                          <a:ea typeface="Times New Roman"/>
                        </a:rPr>
                        <a:t>№</a:t>
                      </a:r>
                      <a:r>
                        <a:rPr lang="ru-RU" sz="1300" b="1" strike="noStrike" spc="-1" dirty="0">
                          <a:latin typeface="Calibri"/>
                          <a:ea typeface="Times New Roman"/>
                        </a:rPr>
                        <a:t> з/</a:t>
                      </a:r>
                      <a:r>
                        <a:rPr lang="ru-RU" sz="1300" b="1" strike="noStrike" spc="-1" dirty="0">
                          <a:latin typeface="Times New Roman"/>
                          <a:ea typeface="Times New Roman"/>
                        </a:rPr>
                        <a:t>п</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d</a:t>
                      </a:r>
                      <a:endParaRPr lang="ru-RU" sz="1300" b="0" strike="noStrike" spc="-1" dirty="0">
                        <a:latin typeface="Arial"/>
                      </a:endParaRPr>
                    </a:p>
                    <a:p>
                      <a:pPr algn="ctr">
                        <a:lnSpc>
                          <a:spcPct val="60000"/>
                        </a:lnSpc>
                      </a:pPr>
                      <a:r>
                        <a:rPr lang="ru-RU" sz="1300" b="1" strike="noStrike" spc="-1" dirty="0" err="1">
                          <a:latin typeface="Times New Roman"/>
                          <a:ea typeface="Times New Roman"/>
                        </a:rPr>
                        <a:t>max</a:t>
                      </a:r>
                      <a:r>
                        <a:rPr lang="ru-RU" sz="1300" b="1" strike="noStrike" spc="-1" dirty="0">
                          <a:latin typeface="Times New Roman"/>
                          <a:ea typeface="Times New Roman"/>
                        </a:rPr>
                        <a:t>,</a:t>
                      </a:r>
                      <a:endParaRPr lang="ru-RU" sz="1300" b="0" strike="noStrike" spc="-1" dirty="0">
                        <a:latin typeface="Arial"/>
                      </a:endParaRPr>
                    </a:p>
                    <a:p>
                      <a:pPr algn="ctr">
                        <a:lnSpc>
                          <a:spcPct val="60000"/>
                        </a:lnSpc>
                      </a:pPr>
                      <a:r>
                        <a:rPr lang="ru-RU" sz="1300" b="1" strike="noStrike" spc="-1" dirty="0" err="1">
                          <a:latin typeface="Times New Roman"/>
                          <a:ea typeface="Times New Roman"/>
                        </a:rPr>
                        <a:t>y.о</a:t>
                      </a:r>
                      <a:r>
                        <a:rPr lang="ru-RU" sz="1300" b="1" strike="noStrike" spc="-1" dirty="0">
                          <a:latin typeface="Times New Roman"/>
                          <a:ea typeface="Times New Roman"/>
                        </a:rPr>
                        <a:t>.</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d min,</a:t>
                      </a:r>
                      <a:endParaRPr lang="ru-RU" sz="1300" b="0" strike="noStrike" spc="-1">
                        <a:latin typeface="Arial"/>
                      </a:endParaRPr>
                    </a:p>
                    <a:p>
                      <a:pPr algn="ctr">
                        <a:lnSpc>
                          <a:spcPct val="60000"/>
                        </a:lnSpc>
                      </a:pPr>
                      <a:r>
                        <a:rPr lang="ru-RU" sz="1300" b="1" strike="noStrike" spc="-1">
                          <a:latin typeface="Times New Roman"/>
                          <a:ea typeface="Times New Roman"/>
                        </a:rPr>
                        <a:t>y.о.</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d</a:t>
                      </a:r>
                      <a:endParaRPr lang="ru-RU" sz="1300" b="0" strike="noStrike" spc="-1">
                        <a:latin typeface="Arial"/>
                      </a:endParaRPr>
                    </a:p>
                    <a:p>
                      <a:pPr algn="ctr">
                        <a:lnSpc>
                          <a:spcPct val="60000"/>
                        </a:lnSpc>
                      </a:pPr>
                      <a:r>
                        <a:rPr lang="ru-RU" sz="1300" b="1" strike="noStrike" spc="-1">
                          <a:latin typeface="Times New Roman"/>
                          <a:ea typeface="Times New Roman"/>
                        </a:rPr>
                        <a:t>cеp.,</a:t>
                      </a:r>
                      <a:endParaRPr lang="ru-RU" sz="1300" b="0" strike="noStrike" spc="-1">
                        <a:latin typeface="Arial"/>
                      </a:endParaRPr>
                    </a:p>
                    <a:p>
                      <a:pPr algn="ctr">
                        <a:lnSpc>
                          <a:spcPct val="60000"/>
                        </a:lnSpc>
                      </a:pPr>
                      <a:r>
                        <a:rPr lang="ru-RU" sz="1300" b="1" strike="noStrike" spc="-1">
                          <a:latin typeface="Times New Roman"/>
                          <a:ea typeface="Times New Roman"/>
                        </a:rPr>
                        <a:t>у.о.</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139680">
                        <a:lnSpc>
                          <a:spcPct val="60000"/>
                        </a:lnSpc>
                      </a:pPr>
                      <a:r>
                        <a:rPr lang="ru-RU" sz="1300" b="1" strike="noStrike" spc="-1">
                          <a:latin typeface="Times New Roman"/>
                          <a:ea typeface="Times New Roman"/>
                        </a:rPr>
                        <a:t>d cеp.,</a:t>
                      </a:r>
                      <a:r>
                        <a:rPr lang="ru-RU" sz="1300" b="1" strike="noStrike" spc="-1">
                          <a:latin typeface="Calibri"/>
                          <a:ea typeface="Times New Roman"/>
                        </a:rPr>
                        <a:t> </a:t>
                      </a:r>
                      <a:r>
                        <a:rPr lang="ru-RU" sz="1300" b="1" strike="noStrike" spc="-1">
                          <a:latin typeface="Times New Roman"/>
                          <a:ea typeface="Times New Roman"/>
                        </a:rPr>
                        <a:t>мкм</a:t>
                      </a:r>
                      <a:endParaRPr lang="ru-RU" sz="1300" b="0" strike="noStrike" spc="-1">
                        <a:latin typeface="Arial"/>
                      </a:endParaRPr>
                    </a:p>
                    <a:p>
                      <a:pPr marL="139680">
                        <a:lnSpc>
                          <a:spcPct val="60000"/>
                        </a:lnSpc>
                      </a:pPr>
                      <a:r>
                        <a:rPr lang="ru-RU" sz="1300" b="1" strike="noStrike" spc="-1">
                          <a:latin typeface="Times New Roman"/>
                          <a:ea typeface="Times New Roman"/>
                        </a:rPr>
                        <a:t>(1 у.о. = 6,0 мкм)</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d</a:t>
                      </a:r>
                      <a:endParaRPr lang="ru-RU" sz="1300" b="0" strike="noStrike" spc="-1" dirty="0">
                        <a:latin typeface="Arial"/>
                      </a:endParaRPr>
                    </a:p>
                    <a:p>
                      <a:pPr algn="ctr">
                        <a:lnSpc>
                          <a:spcPct val="60000"/>
                        </a:lnSpc>
                      </a:pPr>
                      <a:r>
                        <a:rPr lang="ru-RU" sz="1300" b="1" strike="noStrike" spc="-1" dirty="0" err="1">
                          <a:latin typeface="Times New Roman"/>
                          <a:ea typeface="Times New Roman"/>
                        </a:rPr>
                        <a:t>max</a:t>
                      </a:r>
                      <a:r>
                        <a:rPr lang="ru-RU" sz="1300" b="1" strike="noStrike" spc="-1" dirty="0">
                          <a:latin typeface="Times New Roman"/>
                          <a:ea typeface="Times New Roman"/>
                        </a:rPr>
                        <a:t>,</a:t>
                      </a:r>
                      <a:endParaRPr lang="ru-RU" sz="1300" b="0" strike="noStrike" spc="-1" dirty="0">
                        <a:latin typeface="Arial"/>
                      </a:endParaRPr>
                    </a:p>
                    <a:p>
                      <a:pPr algn="ctr">
                        <a:lnSpc>
                          <a:spcPct val="60000"/>
                        </a:lnSpc>
                      </a:pPr>
                      <a:r>
                        <a:rPr lang="ru-RU" sz="1300" b="1" strike="noStrike" spc="-1" dirty="0" err="1">
                          <a:latin typeface="Times New Roman"/>
                          <a:ea typeface="Times New Roman"/>
                        </a:rPr>
                        <a:t>y.о</a:t>
                      </a:r>
                      <a:r>
                        <a:rPr lang="ru-RU" sz="1300" b="1" strike="noStrike" spc="-1" dirty="0">
                          <a:latin typeface="Times New Roman"/>
                          <a:ea typeface="Times New Roman"/>
                        </a:rPr>
                        <a:t>.</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d min,</a:t>
                      </a:r>
                      <a:endParaRPr lang="ru-RU" sz="1300" b="0" strike="noStrike" spc="-1">
                        <a:latin typeface="Arial"/>
                      </a:endParaRPr>
                    </a:p>
                    <a:p>
                      <a:pPr algn="ctr">
                        <a:lnSpc>
                          <a:spcPct val="60000"/>
                        </a:lnSpc>
                      </a:pPr>
                      <a:r>
                        <a:rPr lang="ru-RU" sz="1300" b="1" strike="noStrike" spc="-1">
                          <a:latin typeface="Times New Roman"/>
                          <a:ea typeface="Times New Roman"/>
                        </a:rPr>
                        <a:t>y.о.</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d</a:t>
                      </a:r>
                      <a:endParaRPr lang="ru-RU" sz="1300" b="0" strike="noStrike" spc="-1" dirty="0">
                        <a:latin typeface="Arial"/>
                      </a:endParaRPr>
                    </a:p>
                    <a:p>
                      <a:pPr algn="ctr">
                        <a:lnSpc>
                          <a:spcPct val="60000"/>
                        </a:lnSpc>
                      </a:pPr>
                      <a:r>
                        <a:rPr lang="ru-RU" sz="1300" b="1" strike="noStrike" spc="-1" dirty="0" err="1">
                          <a:latin typeface="Times New Roman"/>
                          <a:ea typeface="Times New Roman"/>
                        </a:rPr>
                        <a:t>cеp</a:t>
                      </a:r>
                      <a:r>
                        <a:rPr lang="ru-RU" sz="1300" b="1" strike="noStrike" spc="-1" dirty="0">
                          <a:latin typeface="Times New Roman"/>
                          <a:ea typeface="Times New Roman"/>
                        </a:rPr>
                        <a:t>.,</a:t>
                      </a:r>
                      <a:endParaRPr lang="ru-RU" sz="1300" b="0" strike="noStrike" spc="-1" dirty="0">
                        <a:latin typeface="Arial"/>
                      </a:endParaRPr>
                    </a:p>
                    <a:p>
                      <a:pPr algn="ctr">
                        <a:lnSpc>
                          <a:spcPct val="60000"/>
                        </a:lnSpc>
                      </a:pPr>
                      <a:r>
                        <a:rPr lang="ru-RU" sz="1300" b="1" strike="noStrike" spc="-1" dirty="0" err="1">
                          <a:latin typeface="Times New Roman"/>
                          <a:ea typeface="Times New Roman"/>
                        </a:rPr>
                        <a:t>у.о</a:t>
                      </a:r>
                      <a:r>
                        <a:rPr lang="ru-RU" sz="1300" b="1" strike="noStrike" spc="-1" dirty="0">
                          <a:latin typeface="Times New Roman"/>
                          <a:ea typeface="Times New Roman"/>
                        </a:rPr>
                        <a:t>.</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139680">
                        <a:lnSpc>
                          <a:spcPct val="60000"/>
                        </a:lnSpc>
                      </a:pPr>
                      <a:r>
                        <a:rPr lang="ru-RU" sz="1300" b="1" strike="noStrike" spc="-1" dirty="0">
                          <a:latin typeface="Times New Roman"/>
                          <a:ea typeface="Times New Roman"/>
                        </a:rPr>
                        <a:t>d </a:t>
                      </a:r>
                      <a:r>
                        <a:rPr lang="ru-RU" sz="1300" b="1" strike="noStrike" spc="-1" dirty="0" err="1">
                          <a:latin typeface="Times New Roman"/>
                          <a:ea typeface="Times New Roman"/>
                        </a:rPr>
                        <a:t>cеp</a:t>
                      </a:r>
                      <a:r>
                        <a:rPr lang="ru-RU" sz="1300" b="1" strike="noStrike" spc="-1" dirty="0">
                          <a:latin typeface="Times New Roman"/>
                          <a:ea typeface="Times New Roman"/>
                        </a:rPr>
                        <a:t>.,</a:t>
                      </a:r>
                      <a:r>
                        <a:rPr lang="ru-RU" sz="1300" b="1" strike="noStrike" spc="-1" dirty="0">
                          <a:latin typeface="Calibri"/>
                          <a:ea typeface="Times New Roman"/>
                        </a:rPr>
                        <a:t> </a:t>
                      </a:r>
                      <a:r>
                        <a:rPr lang="ru-RU" sz="1300" b="1" strike="noStrike" spc="-1" dirty="0">
                          <a:latin typeface="Times New Roman"/>
                          <a:ea typeface="Times New Roman"/>
                        </a:rPr>
                        <a:t>мкм</a:t>
                      </a:r>
                      <a:endParaRPr lang="ru-RU" sz="1300" b="0" strike="noStrike" spc="-1" dirty="0">
                        <a:latin typeface="Arial"/>
                      </a:endParaRPr>
                    </a:p>
                    <a:p>
                      <a:pPr marL="139680">
                        <a:lnSpc>
                          <a:spcPct val="60000"/>
                        </a:lnSpc>
                      </a:pPr>
                      <a:r>
                        <a:rPr lang="ru-RU" sz="1300" b="1" strike="noStrike" spc="-1" dirty="0">
                          <a:latin typeface="Times New Roman"/>
                          <a:ea typeface="Times New Roman"/>
                        </a:rPr>
                        <a:t>(1 </a:t>
                      </a:r>
                      <a:r>
                        <a:rPr lang="ru-RU" sz="1300" b="1" strike="noStrike" spc="-1" dirty="0" err="1">
                          <a:latin typeface="Times New Roman"/>
                          <a:ea typeface="Times New Roman"/>
                        </a:rPr>
                        <a:t>у.о</a:t>
                      </a:r>
                      <a:r>
                        <a:rPr lang="ru-RU" sz="1300" b="1" strike="noStrike" spc="-1" dirty="0">
                          <a:latin typeface="Times New Roman"/>
                          <a:ea typeface="Times New Roman"/>
                        </a:rPr>
                        <a:t>. = 6,0 мкм)</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223187">
                <a:tc>
                  <a:txBody>
                    <a:bodyPr/>
                    <a:lstStyle/>
                    <a:p>
                      <a:pPr algn="ctr">
                        <a:lnSpc>
                          <a:spcPct val="60000"/>
                        </a:lnSpc>
                      </a:pPr>
                      <a:r>
                        <a:rPr lang="ru-RU" sz="1300" b="1" i="1" strike="noStrike" spc="-1">
                          <a:latin typeface="Times New Roman"/>
                          <a:ea typeface="Times New Roman"/>
                        </a:rPr>
                        <a:t>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dirty="0">
                          <a:latin typeface="Times New Roman"/>
                          <a:ea typeface="Times New Roman"/>
                        </a:rPr>
                        <a:t>3</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60000"/>
                        </a:lnSpc>
                      </a:pPr>
                      <a:r>
                        <a:rPr lang="ru-RU" sz="1300" b="1" i="1" strike="noStrike" spc="-1" dirty="0">
                          <a:latin typeface="Times New Roman"/>
                          <a:ea typeface="Times New Roman"/>
                        </a:rPr>
                        <a:t>4</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a:latin typeface="Times New Roman"/>
                          <a:ea typeface="Times New Roman"/>
                        </a:rPr>
                        <a:t>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a:latin typeface="Times New Roman"/>
                          <a:ea typeface="Times New Roman"/>
                        </a:rPr>
                        <a:t>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a:latin typeface="Times New Roman"/>
                          <a:ea typeface="Times New Roman"/>
                        </a:rPr>
                        <a:t>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r">
                        <a:lnSpc>
                          <a:spcPct val="60000"/>
                        </a:lnSpc>
                      </a:pPr>
                      <a:r>
                        <a:rPr lang="ru-RU" sz="1300" b="1" i="1" strike="noStrike" spc="-1">
                          <a:latin typeface="Times New Roman"/>
                          <a:ea typeface="Times New Roman"/>
                        </a:rPr>
                        <a:t>9</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i="1" strike="noStrike" spc="-1">
                          <a:latin typeface="Times New Roman"/>
                          <a:ea typeface="Times New Roman"/>
                        </a:rPr>
                        <a:t>10</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270442">
                <a:tc>
                  <a:txBody>
                    <a:bodyPr/>
                    <a:lstStyle/>
                    <a:p>
                      <a:pPr algn="ctr">
                        <a:lnSpc>
                          <a:spcPct val="60000"/>
                        </a:lnSpc>
                      </a:pPr>
                      <a:r>
                        <a:rPr lang="ru-RU" sz="1300" b="1" strike="noStrike" spc="-1">
                          <a:latin typeface="Times New Roman"/>
                          <a:ea typeface="Times New Roman"/>
                        </a:rPr>
                        <a:t>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270442">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1,6</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270442">
                <a:tc>
                  <a:txBody>
                    <a:bodyPr/>
                    <a:lstStyle/>
                    <a:p>
                      <a:pPr algn="ctr">
                        <a:lnSpc>
                          <a:spcPct val="60000"/>
                        </a:lnSpc>
                      </a:pPr>
                      <a:r>
                        <a:rPr lang="ru-RU" sz="1300" b="1" strike="noStrike" spc="-1">
                          <a:latin typeface="Times New Roman"/>
                          <a:ea typeface="Times New Roman"/>
                        </a:rPr>
                        <a:t>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1,5</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270442">
                <a:tc>
                  <a:txBody>
                    <a:bodyPr/>
                    <a:lstStyle/>
                    <a:p>
                      <a:pPr algn="ctr">
                        <a:lnSpc>
                          <a:spcPct val="60000"/>
                        </a:lnSpc>
                      </a:pPr>
                      <a:r>
                        <a:rPr lang="ru-RU" sz="1300" b="1" strike="noStrike" spc="-1">
                          <a:latin typeface="Times New Roman"/>
                          <a:ea typeface="Times New Roman"/>
                        </a:rPr>
                        <a:t>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0,8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1,3</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270442">
                <a:tc>
                  <a:txBody>
                    <a:bodyPr/>
                    <a:lstStyle/>
                    <a:p>
                      <a:pPr algn="ctr">
                        <a:lnSpc>
                          <a:spcPct val="60000"/>
                        </a:lnSpc>
                      </a:pPr>
                      <a:r>
                        <a:rPr lang="ru-RU" sz="1300" b="1" strike="noStrike" spc="-1">
                          <a:latin typeface="Times New Roman"/>
                          <a:ea typeface="Times New Roman"/>
                        </a:rPr>
                        <a:t>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1,8</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270442">
                <a:tc>
                  <a:txBody>
                    <a:bodyPr/>
                    <a:lstStyle/>
                    <a:p>
                      <a:pPr algn="ctr">
                        <a:lnSpc>
                          <a:spcPct val="60000"/>
                        </a:lnSpc>
                      </a:pPr>
                      <a:r>
                        <a:rPr lang="ru-RU" sz="1300" b="1" strike="noStrike" spc="-1">
                          <a:latin typeface="Times New Roman"/>
                          <a:ea typeface="Times New Roman"/>
                        </a:rPr>
                        <a:t>6</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270442">
                <a:tc>
                  <a:txBody>
                    <a:bodyPr/>
                    <a:lstStyle/>
                    <a:p>
                      <a:pPr algn="ctr">
                        <a:lnSpc>
                          <a:spcPct val="60000"/>
                        </a:lnSpc>
                      </a:pPr>
                      <a:r>
                        <a:rPr lang="ru-RU" sz="1300" b="1" strike="noStrike" spc="-1">
                          <a:latin typeface="Times New Roman"/>
                          <a:ea typeface="Times New Roman"/>
                        </a:rPr>
                        <a:t>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1,4</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270442">
                <a:tc>
                  <a:txBody>
                    <a:bodyPr/>
                    <a:lstStyle/>
                    <a:p>
                      <a:pPr algn="ctr">
                        <a:lnSpc>
                          <a:spcPct val="60000"/>
                        </a:lnSpc>
                      </a:pPr>
                      <a:r>
                        <a:rPr lang="ru-RU" sz="1300" b="1" strike="noStrike" spc="-1">
                          <a:latin typeface="Times New Roman"/>
                          <a:ea typeface="Times New Roman"/>
                        </a:rPr>
                        <a:t>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270442">
                <a:tc>
                  <a:txBody>
                    <a:bodyPr/>
                    <a:lstStyle/>
                    <a:p>
                      <a:pPr algn="ctr">
                        <a:lnSpc>
                          <a:spcPct val="60000"/>
                        </a:lnSpc>
                      </a:pPr>
                      <a:r>
                        <a:rPr lang="ru-RU" sz="1300" b="1" strike="noStrike" spc="-1">
                          <a:latin typeface="Times New Roman"/>
                          <a:ea typeface="Times New Roman"/>
                        </a:rPr>
                        <a:t>9</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r h="270442">
                <a:tc>
                  <a:txBody>
                    <a:bodyPr/>
                    <a:lstStyle/>
                    <a:p>
                      <a:pPr algn="ctr">
                        <a:lnSpc>
                          <a:spcPct val="60000"/>
                        </a:lnSpc>
                      </a:pPr>
                      <a:r>
                        <a:rPr lang="ru-RU" sz="1300" b="1" strike="noStrike" spc="-1">
                          <a:latin typeface="Times New Roman"/>
                          <a:ea typeface="Times New Roman"/>
                        </a:rPr>
                        <a:t>10</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1"/>
                  </a:ext>
                </a:extLst>
              </a:tr>
              <a:tr h="270442">
                <a:tc>
                  <a:txBody>
                    <a:bodyPr/>
                    <a:lstStyle/>
                    <a:p>
                      <a:pPr algn="ctr">
                        <a:lnSpc>
                          <a:spcPct val="60000"/>
                        </a:lnSpc>
                      </a:pPr>
                      <a:r>
                        <a:rPr lang="ru-RU" sz="1300" b="1" strike="noStrike" spc="-1">
                          <a:latin typeface="Times New Roman"/>
                          <a:ea typeface="Times New Roman"/>
                        </a:rPr>
                        <a:t>11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2"/>
                  </a:ext>
                </a:extLst>
              </a:tr>
              <a:tr h="270442">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3"/>
                  </a:ext>
                </a:extLst>
              </a:tr>
              <a:tr h="270442">
                <a:tc>
                  <a:txBody>
                    <a:bodyPr/>
                    <a:lstStyle/>
                    <a:p>
                      <a:pPr algn="ctr">
                        <a:lnSpc>
                          <a:spcPct val="60000"/>
                        </a:lnSpc>
                      </a:pPr>
                      <a:r>
                        <a:rPr lang="ru-RU" sz="1300" b="1" strike="noStrike" spc="-1">
                          <a:latin typeface="Times New Roman"/>
                          <a:ea typeface="Times New Roman"/>
                        </a:rPr>
                        <a:t>13</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2,1</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4"/>
                  </a:ext>
                </a:extLst>
              </a:tr>
              <a:tr h="270442">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5"/>
                  </a:ext>
                </a:extLst>
              </a:tr>
              <a:tr h="270442">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6"/>
                  </a:ext>
                </a:extLst>
              </a:tr>
              <a:tr h="270442">
                <a:tc>
                  <a:txBody>
                    <a:bodyPr/>
                    <a:lstStyle/>
                    <a:p>
                      <a:pPr algn="ctr">
                        <a:lnSpc>
                          <a:spcPct val="60000"/>
                        </a:lnSpc>
                      </a:pPr>
                      <a:r>
                        <a:rPr lang="ru-RU" sz="1300" b="1" strike="noStrike" spc="-1">
                          <a:latin typeface="Times New Roman"/>
                          <a:ea typeface="Times New Roman"/>
                        </a:rPr>
                        <a:t>16</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7"/>
                  </a:ext>
                </a:extLst>
              </a:tr>
              <a:tr h="270442">
                <a:tc>
                  <a:txBody>
                    <a:bodyPr/>
                    <a:lstStyle/>
                    <a:p>
                      <a:pPr algn="ctr">
                        <a:lnSpc>
                          <a:spcPct val="60000"/>
                        </a:lnSpc>
                      </a:pPr>
                      <a:r>
                        <a:rPr lang="ru-RU" sz="1300" b="1" strike="noStrike" spc="-1">
                          <a:latin typeface="Times New Roman"/>
                          <a:ea typeface="Times New Roman"/>
                        </a:rPr>
                        <a:t>17</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1,4</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8"/>
                  </a:ext>
                </a:extLst>
              </a:tr>
              <a:tr h="270442">
                <a:tc>
                  <a:txBody>
                    <a:bodyPr/>
                    <a:lstStyle/>
                    <a:p>
                      <a:pPr algn="ctr">
                        <a:lnSpc>
                          <a:spcPct val="60000"/>
                        </a:lnSpc>
                      </a:pPr>
                      <a:r>
                        <a:rPr lang="ru-RU" sz="1300" b="1" strike="noStrike" spc="-1" dirty="0">
                          <a:latin typeface="Times New Roman"/>
                          <a:ea typeface="Times New Roman"/>
                        </a:rPr>
                        <a:t>18</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1,5</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9"/>
                  </a:ext>
                </a:extLst>
              </a:tr>
              <a:tr h="270442">
                <a:tc>
                  <a:txBody>
                    <a:bodyPr/>
                    <a:lstStyle/>
                    <a:p>
                      <a:pPr algn="ctr">
                        <a:lnSpc>
                          <a:spcPct val="60000"/>
                        </a:lnSpc>
                      </a:pPr>
                      <a:r>
                        <a:rPr lang="ru-RU" sz="1300" b="1" strike="noStrike" spc="-1">
                          <a:latin typeface="Times New Roman"/>
                          <a:ea typeface="Times New Roman"/>
                        </a:rPr>
                        <a:t>19</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1,9</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1,7</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1,4</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1,4</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20"/>
                  </a:ext>
                </a:extLst>
              </a:tr>
              <a:tr h="274319">
                <a:tc>
                  <a:txBody>
                    <a:bodyPr/>
                    <a:lstStyle/>
                    <a:p>
                      <a:pPr algn="ctr">
                        <a:lnSpc>
                          <a:spcPct val="60000"/>
                        </a:lnSpc>
                      </a:pPr>
                      <a:r>
                        <a:rPr lang="ru-RU" sz="1300" b="1" strike="noStrike" spc="-1">
                          <a:latin typeface="Times New Roman"/>
                          <a:ea typeface="Times New Roman"/>
                        </a:rPr>
                        <a:t>20</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1,8</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1,2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a:latin typeface="Times New Roman"/>
                          <a:ea typeface="Times New Roman"/>
                        </a:rPr>
                        <a:t>2</a:t>
                      </a:r>
                      <a:endParaRPr lang="ru-RU" sz="13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60000"/>
                        </a:lnSpc>
                      </a:pPr>
                      <a:r>
                        <a:rPr lang="ru-RU" sz="1300" b="1" strike="noStrike" spc="-1" dirty="0">
                          <a:latin typeface="Times New Roman"/>
                          <a:ea typeface="Times New Roman"/>
                        </a:rPr>
                        <a:t>2</a:t>
                      </a:r>
                      <a:endParaRPr lang="ru-RU" sz="1300" b="0" strike="noStrike" spc="-1" dirty="0">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60000"/>
                        </a:lnSpc>
                      </a:pPr>
                      <a:endParaRPr lang="ru-RU" dirty="0"/>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21"/>
                  </a:ext>
                </a:extLst>
              </a:tr>
            </a:tbl>
          </a:graphicData>
        </a:graphic>
      </p:graphicFrame>
      <p:sp>
        <p:nvSpPr>
          <p:cNvPr id="139" name="CustomShape 2"/>
          <p:cNvSpPr/>
          <p:nvPr/>
        </p:nvSpPr>
        <p:spPr>
          <a:xfrm>
            <a:off x="110836" y="-15164"/>
            <a:ext cx="9032084" cy="1014209"/>
          </a:xfrm>
          <a:prstGeom prst="rect">
            <a:avLst/>
          </a:prstGeom>
          <a:noFill/>
          <a:ln w="936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pPr>
            <a:r>
              <a:rPr lang="ru-RU" sz="2000" b="1" strike="noStrike" spc="-1" dirty="0">
                <a:solidFill>
                  <a:srgbClr val="FF0000"/>
                </a:solidFill>
                <a:latin typeface="Calibri"/>
                <a:ea typeface="Times New Roman"/>
              </a:rPr>
              <a:t>ДОДАТОК Д</a:t>
            </a:r>
            <a:r>
              <a:rPr lang="ru-RU" sz="1050" b="1" strike="noStrike" spc="-1" dirty="0">
                <a:solidFill>
                  <a:srgbClr val="FF0000"/>
                </a:solidFill>
                <a:latin typeface="Arial"/>
                <a:ea typeface="Times New Roman"/>
              </a:rPr>
              <a:t>. </a:t>
            </a:r>
            <a:r>
              <a:rPr lang="ru-RU" sz="2000" b="1" strike="noStrike" spc="-1" dirty="0" err="1">
                <a:solidFill>
                  <a:srgbClr val="FF0000"/>
                </a:solidFill>
                <a:latin typeface="Calibri"/>
                <a:ea typeface="Times New Roman"/>
              </a:rPr>
              <a:t>Цитоморфометричне</a:t>
            </a:r>
            <a:r>
              <a:rPr lang="ru-RU" sz="2000" b="1" strike="noStrike" spc="-1" dirty="0">
                <a:solidFill>
                  <a:srgbClr val="FF0000"/>
                </a:solidFill>
                <a:latin typeface="Calibri"/>
                <a:ea typeface="Times New Roman"/>
              </a:rPr>
              <a:t> </a:t>
            </a:r>
            <a:r>
              <a:rPr lang="ru-RU" sz="2000" b="1" strike="noStrike" spc="-1" dirty="0" err="1">
                <a:solidFill>
                  <a:srgbClr val="FF0000"/>
                </a:solidFill>
                <a:latin typeface="Calibri"/>
                <a:ea typeface="Times New Roman"/>
              </a:rPr>
              <a:t>дослідження</a:t>
            </a:r>
            <a:r>
              <a:rPr lang="ru-RU" sz="2000" b="1" strike="noStrike" spc="-1" dirty="0">
                <a:solidFill>
                  <a:srgbClr val="FF0000"/>
                </a:solidFill>
                <a:latin typeface="Calibri"/>
                <a:ea typeface="Times New Roman"/>
              </a:rPr>
              <a:t> </a:t>
            </a:r>
            <a:r>
              <a:rPr lang="ru-RU" sz="2000" b="1" strike="noStrike" spc="-1" dirty="0" err="1">
                <a:solidFill>
                  <a:srgbClr val="FF0000"/>
                </a:solidFill>
                <a:latin typeface="Calibri"/>
                <a:ea typeface="Times New Roman"/>
              </a:rPr>
              <a:t>лімфоцитів</a:t>
            </a:r>
            <a:r>
              <a:rPr lang="ru-RU" sz="2000" b="1" strike="noStrike" spc="-1" dirty="0">
                <a:solidFill>
                  <a:srgbClr val="FF0000"/>
                </a:solidFill>
                <a:latin typeface="Calibri"/>
                <a:ea typeface="Times New Roman"/>
              </a:rPr>
              <a:t> </a:t>
            </a:r>
            <a:endParaRPr lang="ru-RU" sz="2000" b="0" strike="noStrike" spc="-1" dirty="0">
              <a:latin typeface="Arial"/>
            </a:endParaRPr>
          </a:p>
          <a:p>
            <a:pPr algn="ctr">
              <a:lnSpc>
                <a:spcPct val="100000"/>
              </a:lnSpc>
            </a:pPr>
            <a:r>
              <a:rPr lang="ru-RU" sz="2000" b="1" strike="noStrike" spc="-1" dirty="0" err="1">
                <a:solidFill>
                  <a:srgbClr val="FF0000"/>
                </a:solidFill>
                <a:latin typeface="Calibri"/>
                <a:ea typeface="Times New Roman"/>
              </a:rPr>
              <a:t>периферичної</a:t>
            </a:r>
            <a:r>
              <a:rPr lang="ru-RU" sz="2000" b="1" strike="noStrike" spc="-1" dirty="0">
                <a:solidFill>
                  <a:srgbClr val="FF0000"/>
                </a:solidFill>
                <a:latin typeface="Calibri"/>
                <a:ea typeface="Times New Roman"/>
              </a:rPr>
              <a:t> </a:t>
            </a:r>
            <a:r>
              <a:rPr lang="ru-RU" sz="2000" b="1" strike="noStrike" spc="-1" dirty="0" err="1">
                <a:solidFill>
                  <a:srgbClr val="FF0000"/>
                </a:solidFill>
                <a:latin typeface="Calibri"/>
                <a:ea typeface="Times New Roman"/>
              </a:rPr>
              <a:t>крові</a:t>
            </a:r>
            <a:r>
              <a:rPr lang="ru-RU" sz="2000" b="1" strike="noStrike" spc="-1" dirty="0">
                <a:solidFill>
                  <a:srgbClr val="FF0000"/>
                </a:solidFill>
                <a:latin typeface="Calibri"/>
                <a:ea typeface="Times New Roman"/>
              </a:rPr>
              <a:t> </a:t>
            </a:r>
            <a:r>
              <a:rPr lang="ru-RU" sz="2000" b="1" strike="noStrike" spc="-1" dirty="0" err="1">
                <a:solidFill>
                  <a:srgbClr val="FF0000"/>
                </a:solidFill>
                <a:latin typeface="Calibri"/>
                <a:ea typeface="Times New Roman"/>
              </a:rPr>
              <a:t>людини</a:t>
            </a:r>
            <a:endParaRPr lang="ru-RU" sz="2000" b="0" strike="noStrike" spc="-1" dirty="0">
              <a:latin typeface="Arial"/>
            </a:endParaRPr>
          </a:p>
          <a:p>
            <a:pPr>
              <a:lnSpc>
                <a:spcPct val="100000"/>
              </a:lnSpc>
            </a:pP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Рисунок 139"/>
          <p:cNvPicPr/>
          <p:nvPr/>
        </p:nvPicPr>
        <p:blipFill>
          <a:blip r:embed="rId2" cstate="print"/>
          <a:srcRect l="27290" t="33086" r="33335" b="30492"/>
          <a:stretch/>
        </p:blipFill>
        <p:spPr>
          <a:xfrm>
            <a:off x="836640" y="4032360"/>
            <a:ext cx="4707360" cy="2447640"/>
          </a:xfrm>
          <a:prstGeom prst="rect">
            <a:avLst/>
          </a:prstGeom>
          <a:ln>
            <a:noFill/>
          </a:ln>
        </p:spPr>
      </p:pic>
      <p:pic>
        <p:nvPicPr>
          <p:cNvPr id="141" name="Рисунок 140"/>
          <p:cNvPicPr/>
          <p:nvPr/>
        </p:nvPicPr>
        <p:blipFill>
          <a:blip r:embed="rId3" cstate="print"/>
          <a:srcRect l="31227" t="31683" r="12077" b="12288"/>
          <a:stretch/>
        </p:blipFill>
        <p:spPr>
          <a:xfrm>
            <a:off x="1181160" y="144360"/>
            <a:ext cx="6954840" cy="3863520"/>
          </a:xfrm>
          <a:prstGeom prst="rect">
            <a:avLst/>
          </a:prstGeom>
          <a:ln>
            <a:noFill/>
          </a:ln>
        </p:spPr>
      </p:pic>
      <p:sp>
        <p:nvSpPr>
          <p:cNvPr id="142" name="TextShape 1"/>
          <p:cNvSpPr txBox="1"/>
          <p:nvPr/>
        </p:nvSpPr>
        <p:spPr>
          <a:xfrm>
            <a:off x="6480000" y="4536000"/>
            <a:ext cx="1828800" cy="1882080"/>
          </a:xfrm>
          <a:prstGeom prst="rect">
            <a:avLst/>
          </a:prstGeom>
          <a:noFill/>
          <a:ln>
            <a:noFill/>
          </a:ln>
        </p:spPr>
        <p:txBody>
          <a:bodyPr lIns="90000" tIns="45000" rIns="90000" bIns="45000">
            <a:spAutoFit/>
          </a:bodyPr>
          <a:lstStyle/>
          <a:p>
            <a:r>
              <a:rPr lang="ru-RU" sz="1800" b="0" strike="noStrike" spc="-1">
                <a:latin typeface="Arial"/>
              </a:rPr>
              <a:t>https://www.ejmanager.com/mnstemps/178/178-1624985691.pdf?t=1635855389</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357120" y="285840"/>
            <a:ext cx="8570160" cy="563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i="1" strike="noStrike" spc="-1">
                <a:solidFill>
                  <a:srgbClr val="FF0000"/>
                </a:solidFill>
                <a:latin typeface="Arial"/>
                <a:ea typeface="DejaVu Sans"/>
              </a:rPr>
              <a:t>ПИТАННЯ ДЛЯ САМОСТІЙНОЇ РОБОТИ </a:t>
            </a:r>
            <a:endParaRPr lang="ru-RU" sz="2400" b="0" strike="noStrike" spc="-1">
              <a:latin typeface="Arial"/>
            </a:endParaRPr>
          </a:p>
          <a:p>
            <a:pPr algn="just">
              <a:lnSpc>
                <a:spcPct val="100000"/>
              </a:lnSpc>
            </a:pPr>
            <a:r>
              <a:rPr lang="ru-RU" sz="2000" b="1" strike="noStrike" spc="-1">
                <a:solidFill>
                  <a:srgbClr val="000000"/>
                </a:solidFill>
                <a:latin typeface="Arial"/>
                <a:ea typeface="DejaVu Sans"/>
              </a:rPr>
              <a:t>1. Що таке цитологічний аналіз?</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2. Які ви знаєте типи цито- гістологічних препаратів і які особливості їхнього морфометричного аналізу?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3. Які параметри клітин можна аналізувати за допомогою планіметричних методів морфометричних досліджень?</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4. З яких основних частин складаються сучасні морфометричні установки? Для чого вони призначені?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5. Характеристика нового патогенетичного напрямку оцінки стану імунної системи – аналіз динаміки новоутворення та міграції активованих лімфоцитів у внутрішньому середовищі організму.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6. Пристосування для цитоморфометричних вимірів.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7. Будова сітки, що використовується в цитоморфометричному аналізі.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8. Переведення виміряних діаметрів лімфоцитів з умовних одиниць у мікрометри (мкм).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9. Патогноматичне значення цитоморфометричного методу при оцінці стану імунітету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14200"/>
            <a:ext cx="8352000" cy="600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strike="noStrike" spc="-1">
                <a:solidFill>
                  <a:srgbClr val="0070C0"/>
                </a:solidFill>
                <a:latin typeface="Calibri"/>
                <a:ea typeface="DejaVu Sans"/>
              </a:rPr>
              <a:t>ПИТАННЯ ДЛЯ ОБГОВОРЕННЯ </a:t>
            </a:r>
            <a:endParaRPr lang="ru-RU" sz="36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Морфологічна та функціональна характеристика формених елементів крові. </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Морфофункціональні характеристики лімфоцитів периферичної крові. Розмірні класи лімфоцитів (малі, середні та великі), їх морфологія та функціональне значення.</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Патогенетичний напрям оцінки стану імунної системи.</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Поняття про «об`єкт-мікрометр» та «окуляр-мікрометр».</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Принцип цитоморфометричного методу. </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Етапи проведення цитоморфометричних досліджень лімфоцитів. </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Значення цитоморфометричного методу в клінічній імунології. </a:t>
            </a:r>
            <a:endParaRPr lang="ru-RU" sz="2200" b="0" strike="noStrike" spc="-1">
              <a:latin typeface="Arial"/>
            </a:endParaRPr>
          </a:p>
          <a:p>
            <a:pPr marL="457200" indent="-455040" algn="just">
              <a:lnSpc>
                <a:spcPct val="100000"/>
              </a:lnSpc>
              <a:buClr>
                <a:srgbClr val="000000"/>
              </a:buClr>
              <a:buFont typeface="StarSymbol"/>
              <a:buAutoNum type="arabicPeriod"/>
            </a:pPr>
            <a:r>
              <a:rPr lang="ru-RU" sz="2200" b="1" strike="noStrike" spc="-1">
                <a:solidFill>
                  <a:srgbClr val="000000"/>
                </a:solidFill>
                <a:latin typeface="Arial"/>
                <a:ea typeface="DejaVu Sans"/>
              </a:rPr>
              <a:t>Перелік реактивів, матеріалів та обладнання, їх приготування.</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285840" y="285840"/>
            <a:ext cx="8428680" cy="635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НАВЧАЛЬНІ ЗАВДАННЯ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ЗАВДАННЯ 1. Принцип цитоморфометричного дослідження лімфоцитів. </a:t>
            </a:r>
            <a:endParaRPr lang="ru-RU" sz="2000" b="0" strike="noStrike" spc="-1">
              <a:latin typeface="Arial"/>
            </a:endParaRPr>
          </a:p>
          <a:p>
            <a:pPr algn="just"/>
            <a:r>
              <a:rPr lang="uk-UA" sz="1600" b="1" strike="noStrike" spc="-1">
                <a:latin typeface="Arial"/>
                <a:ea typeface="DejaVu Sans"/>
              </a:rPr>
              <a:t>Морфометрія включає сукупність прийомів та методів визначення геометричних характеристик досліджуваних об’єктів. Об’єктами можуть бути зображення препаратів (зрізи, мазки, відбитки), а також мікрофотографії. Вимірювання кількості структур, їх площі, діаметра, периметра та інших показників проводиться за допомогою спеціальних сіток, методу обчислення вагових співвідношень шляхом зважування тощо. Вимірювання структур у світлових мікроскопах виконують за допомогою окуляр-мікрометру, вставленого в окуляр мікроскопа. </a:t>
            </a:r>
            <a:endParaRPr lang="uk-UA" sz="1600" b="0" strike="noStrike" spc="-1">
              <a:latin typeface="Arial"/>
            </a:endParaRPr>
          </a:p>
          <a:p>
            <a:pPr algn="just">
              <a:lnSpc>
                <a:spcPct val="100000"/>
              </a:lnSpc>
            </a:pPr>
            <a:r>
              <a:rPr lang="ru-RU" sz="1600" b="1" strike="noStrike" spc="-1">
                <a:latin typeface="Arial"/>
                <a:ea typeface="DejaVu Sans"/>
              </a:rPr>
              <a:t>Цитоморфометричний метод заснований на наступних цитологічних особливостях: </a:t>
            </a:r>
            <a:endParaRPr lang="ru-RU" sz="1600" b="0" strike="noStrike" spc="-1">
              <a:latin typeface="Times New Roman"/>
              <a:ea typeface="Times New Roman"/>
            </a:endParaRPr>
          </a:p>
          <a:p>
            <a:pPr algn="just">
              <a:lnSpc>
                <a:spcPct val="100000"/>
              </a:lnSpc>
            </a:pPr>
            <a:r>
              <a:rPr lang="ru-RU" sz="1600" b="1" strike="noStrike" spc="-1">
                <a:latin typeface="Arial"/>
                <a:ea typeface="DejaVu Sans"/>
              </a:rPr>
              <a:t>1) на зміні морфології, зокрема розмірів лімфоцитів у ході лімфоцитопоезу в центральних органах, та на етапах імуногенезу в периферичних органах імунної системи; </a:t>
            </a:r>
            <a:endParaRPr lang="ru-RU" sz="1600" b="0" strike="noStrike" spc="-1">
              <a:latin typeface="Times New Roman"/>
              <a:ea typeface="Times New Roman"/>
            </a:endParaRPr>
          </a:p>
          <a:p>
            <a:pPr algn="just">
              <a:lnSpc>
                <a:spcPct val="100000"/>
              </a:lnSpc>
            </a:pPr>
            <a:r>
              <a:rPr lang="ru-RU" sz="1600" b="1" strike="noStrike" spc="-1">
                <a:latin typeface="Arial"/>
                <a:ea typeface="DejaVu Sans"/>
              </a:rPr>
              <a:t>2) на гетерогенності лімфоцитів за тривалістю рециркуляції в організмі після їх утворення. </a:t>
            </a:r>
            <a:endParaRPr lang="ru-RU" sz="1600" b="0" strike="noStrike" spc="-1">
              <a:latin typeface="Times New Roman"/>
              <a:ea typeface="Times New Roman"/>
            </a:endParaRPr>
          </a:p>
          <a:p>
            <a:pPr algn="just">
              <a:lnSpc>
                <a:spcPct val="100000"/>
              </a:lnSpc>
            </a:pPr>
            <a:r>
              <a:rPr lang="ru-RU" sz="1600" b="1" strike="noStrike" spc="-1">
                <a:latin typeface="Arial"/>
                <a:ea typeface="DejaVu Sans"/>
              </a:rPr>
              <a:t>Виходячи з цього, увесь циркулюючий пул лімфоцитів чітко розділяється на 3 структурно-функціональні групи: малі, середні і великі. При цьому малі лімфоцити є ранніми постпроліферативними, зрілими активованими Т- і В-лімфоцитами з високою міграційною активністю, оскільки вони утворюються в серії послідовних мітотичних поділів. Основна кількість лімфоцитів, що тривало циркулюють, належить до середніх лімфоцитів, які  зберігають потенції до імуногенезу.</a:t>
            </a:r>
            <a:endParaRPr lang="ru-RU" sz="1600" b="0" strike="noStrike" spc="-1">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216000" y="144000"/>
            <a:ext cx="8712000" cy="6714000"/>
          </a:xfrm>
          <a:prstGeom prst="rect">
            <a:avLst/>
          </a:prstGeom>
          <a:noFill/>
          <a:ln>
            <a:noFill/>
          </a:ln>
        </p:spPr>
        <p:txBody>
          <a:bodyPr lIns="90000" tIns="45000" rIns="90000" bIns="45000">
            <a:spAutoFit/>
          </a:bodyPr>
          <a:lstStyle/>
          <a:p>
            <a:pPr algn="just">
              <a:lnSpc>
                <a:spcPct val="100000"/>
              </a:lnSpc>
            </a:pPr>
            <a:r>
              <a:rPr lang="ru-RU" sz="2000" b="1" strike="noStrike" spc="-1">
                <a:latin typeface="Times New Roman"/>
                <a:ea typeface="Times New Roman"/>
              </a:rPr>
              <a:t>У периферичних лімфоїдних органах ці лімфоцити внаслідок дії аутоантигенних, антигенних та мітогенних стимулів активуються, трансформуються в імунобласти (великі лімфоцити), в цитоплазмі яких розгортається білок-синтетична система; далі вони поступово діляться 6-10 разів. Під час цих поділів діаметр клітин зменшується за рахунок цитоплазми, яка не встигає відновитися під час коротких інтерфаз. Проліферація лімфоцитів є обов’язковою фазою імуногенезу, під час якої відбувається їх диференціювання в ефекторні та регуляторні клітини, а також клітини пам’яті. В період міграції у внутрішньому середовищі організму малі лімфоцити стають доступними для аналізу як активовані. Тому за їх динамікою в периферичній крові можна оцінювати стан напруженості імунітету. У старіючих лімфоцитів, які довго циркулюють, діаметр клітин збільшується, напевно за рахунок втрати ригідності структур цитоскелету та порушення осморегуляції. Такі клітини складають пул «широкоплазмених» великих лімфоцитів. Вони мають компактне хроматизоване ядро з широким обідком світлої цитоплазми і згодом елімінуються. До групи великих лімфоцитів також відносять натуральні кілери та імунобласти. Натуральні кілери мають велике слабкохроматинове ядро, широкий обідок цитоплазми, що містить азурофільні гранули. Циркулюючі натуральні кілери знаходяться на останній стадії диференціювання і втрачають здатність до подальшої проліферації.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32360" y="265320"/>
            <a:ext cx="8423640" cy="3915360"/>
          </a:xfrm>
          <a:prstGeom prst="rect">
            <a:avLst/>
          </a:prstGeom>
          <a:noFill/>
          <a:ln>
            <a:noFill/>
          </a:ln>
        </p:spPr>
        <p:txBody>
          <a:bodyPr lIns="90000" tIns="45000" rIns="90000" bIns="45000">
            <a:spAutoFit/>
          </a:bodyPr>
          <a:lstStyle/>
          <a:p>
            <a:pPr algn="just">
              <a:lnSpc>
                <a:spcPct val="100000"/>
              </a:lnSpc>
            </a:pPr>
            <a:r>
              <a:rPr lang="ru-RU" sz="1800" b="1" strike="noStrike" spc="-1">
                <a:latin typeface="Times New Roman"/>
              </a:rPr>
              <a:t>Імунобласти не пройшли всі етапи диференціювання при імуногенезі, тому мають ядро з дифузним хроматином, ядерцями та широкою базофільною цитоплазмою. Вони з’являються в периферичній крові внаслідок інтенсифікації імунітету і підвищеного використання імунокомпетентних клітин на імунні реакції та можуть розглядатися, як зсув формули крові вліво.</a:t>
            </a:r>
            <a:endParaRPr lang="ru-RU" sz="1800" b="1" strike="noStrike" spc="-1">
              <a:latin typeface="Times New Roman"/>
              <a:ea typeface="Times New Roman"/>
            </a:endParaRPr>
          </a:p>
          <a:p>
            <a:pPr algn="just">
              <a:lnSpc>
                <a:spcPct val="100000"/>
              </a:lnSpc>
            </a:pPr>
            <a:r>
              <a:rPr lang="ru-RU" sz="1800" b="1" strike="noStrike" spc="-1">
                <a:latin typeface="Times New Roman"/>
              </a:rPr>
              <a:t>Таким чином за кількістю та співвідношенням малих, середніх та великих лімфоцитів у загальній рециркуляції можна об’єктивно оцінювати стан імунної системи на момент обстеження</a:t>
            </a:r>
            <a:r>
              <a:rPr lang="ru-RU" sz="2000" b="1" strike="noStrike" spc="-1">
                <a:latin typeface="Times New Roman"/>
              </a:rPr>
              <a:t>.</a:t>
            </a:r>
            <a:r>
              <a:rPr lang="uk-UA" sz="1600" b="1" strike="noStrike" spc="-1">
                <a:latin typeface="Times New Roman"/>
                <a:ea typeface="Times New Roman"/>
              </a:rPr>
              <a:t> </a:t>
            </a:r>
            <a:endParaRPr lang="ru-RU" sz="1600" b="1" strike="noStrike" spc="-1">
              <a:latin typeface="Times New Roman"/>
              <a:ea typeface="Times New Roman"/>
            </a:endParaRPr>
          </a:p>
          <a:p>
            <a:pPr algn="just">
              <a:lnSpc>
                <a:spcPct val="100000"/>
              </a:lnSpc>
            </a:pPr>
            <a:r>
              <a:rPr lang="uk-UA" sz="1800" b="1" strike="noStrike" spc="-1">
                <a:latin typeface="Times New Roman"/>
                <a:ea typeface="Times New Roman"/>
              </a:rPr>
              <a:t>При цьому до активованих лімфоцитів на час обстеження відносять малі і великі лімфоцити. Саме з цими класами лімфоцитів пов’язані імунологічні реакції на момент обстеження. А до групи середніх лімфоцитів належить основна кількість тривало циркулюючих лімфоцитів, які є клітинами пам’яті. Їх імунологічна активність була в минулому і вони зберігають потенції до імуногенезу в майбутньому при відповідній зустрічі з антигенними або мітогенними сигналами.</a:t>
            </a:r>
            <a:endParaRPr lang="ru-RU" sz="1800" b="1" strike="noStrike" spc="-1">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246796" y="180703"/>
            <a:ext cx="8567640" cy="6677297"/>
          </a:xfrm>
          <a:prstGeom prst="rect">
            <a:avLst/>
          </a:prstGeom>
          <a:noFill/>
          <a:ln>
            <a:noFill/>
          </a:ln>
        </p:spPr>
        <p:txBody>
          <a:bodyPr lIns="90000" tIns="45000" rIns="90000" bIns="45000">
            <a:spAutoFit/>
          </a:bodyPr>
          <a:lstStyle/>
          <a:p>
            <a:pPr algn="just">
              <a:lnSpc>
                <a:spcPct val="100000"/>
              </a:lnSpc>
            </a:pPr>
            <a:r>
              <a:rPr lang="ru-RU" sz="2200" b="1" strike="noStrike" spc="-1" dirty="0">
                <a:solidFill>
                  <a:srgbClr val="001CB1"/>
                </a:solidFill>
                <a:latin typeface="Times New Roman"/>
              </a:rPr>
              <a:t>ЗАВДАННЯ 2. </a:t>
            </a:r>
            <a:r>
              <a:rPr lang="ru-RU" sz="2200" b="1" strike="noStrike" spc="-1" dirty="0" err="1">
                <a:solidFill>
                  <a:srgbClr val="001CB1"/>
                </a:solidFill>
                <a:latin typeface="Times New Roman"/>
              </a:rPr>
              <a:t>Підготовка</a:t>
            </a:r>
            <a:r>
              <a:rPr lang="ru-RU" sz="2200" b="1" strike="noStrike" spc="-1" dirty="0">
                <a:solidFill>
                  <a:srgbClr val="001CB1"/>
                </a:solidFill>
                <a:latin typeface="Times New Roman"/>
              </a:rPr>
              <a:t> </a:t>
            </a:r>
            <a:r>
              <a:rPr lang="ru-RU" sz="2200" b="1" strike="noStrike" spc="-1" dirty="0" err="1">
                <a:solidFill>
                  <a:srgbClr val="001CB1"/>
                </a:solidFill>
                <a:latin typeface="Times New Roman"/>
              </a:rPr>
              <a:t>реактивів</a:t>
            </a:r>
            <a:r>
              <a:rPr lang="ru-RU" sz="2200" b="1" strike="noStrike" spc="-1" dirty="0">
                <a:solidFill>
                  <a:srgbClr val="001CB1"/>
                </a:solidFill>
                <a:latin typeface="Times New Roman"/>
              </a:rPr>
              <a:t>, </a:t>
            </a:r>
            <a:r>
              <a:rPr lang="ru-RU" sz="2200" b="1" strike="noStrike" spc="-1" dirty="0" err="1">
                <a:solidFill>
                  <a:srgbClr val="001CB1"/>
                </a:solidFill>
                <a:latin typeface="Times New Roman"/>
              </a:rPr>
              <a:t>матеріалів</a:t>
            </a:r>
            <a:r>
              <a:rPr lang="ru-RU" sz="2200" b="1" strike="noStrike" spc="-1" dirty="0">
                <a:solidFill>
                  <a:srgbClr val="001CB1"/>
                </a:solidFill>
                <a:latin typeface="Times New Roman"/>
              </a:rPr>
              <a:t> та </a:t>
            </a:r>
            <a:r>
              <a:rPr lang="ru-RU" sz="2200" b="1" strike="noStrike" spc="-1" dirty="0" err="1">
                <a:solidFill>
                  <a:srgbClr val="001CB1"/>
                </a:solidFill>
                <a:latin typeface="Times New Roman"/>
              </a:rPr>
              <a:t>обладнання</a:t>
            </a:r>
            <a:r>
              <a:rPr lang="ru-RU" sz="2200" b="1" strike="noStrike" spc="-1" dirty="0">
                <a:solidFill>
                  <a:srgbClr val="001CB1"/>
                </a:solidFill>
                <a:latin typeface="Times New Roman"/>
              </a:rPr>
              <a:t> для </a:t>
            </a:r>
            <a:r>
              <a:rPr lang="ru-RU" sz="2200" b="1" strike="noStrike" spc="-1" dirty="0" err="1">
                <a:solidFill>
                  <a:srgbClr val="001CB1"/>
                </a:solidFill>
                <a:latin typeface="Times New Roman"/>
              </a:rPr>
              <a:t>проведення</a:t>
            </a:r>
            <a:r>
              <a:rPr lang="ru-RU" sz="2200" b="1" strike="noStrike" spc="-1" dirty="0">
                <a:solidFill>
                  <a:srgbClr val="001CB1"/>
                </a:solidFill>
                <a:latin typeface="Times New Roman"/>
              </a:rPr>
              <a:t> </a:t>
            </a:r>
            <a:r>
              <a:rPr lang="ru-RU" sz="2200" b="1" strike="noStrike" spc="-1" dirty="0" err="1">
                <a:solidFill>
                  <a:srgbClr val="001CB1"/>
                </a:solidFill>
                <a:latin typeface="Times New Roman"/>
              </a:rPr>
              <a:t>цитоморфометричного</a:t>
            </a:r>
            <a:r>
              <a:rPr lang="ru-RU" sz="2200" b="1" strike="noStrike" spc="-1" dirty="0">
                <a:solidFill>
                  <a:srgbClr val="001CB1"/>
                </a:solidFill>
                <a:latin typeface="Times New Roman"/>
              </a:rPr>
              <a:t> </a:t>
            </a:r>
            <a:r>
              <a:rPr lang="ru-RU" sz="2200" b="1" strike="noStrike" spc="-1" dirty="0" err="1">
                <a:solidFill>
                  <a:srgbClr val="001CB1"/>
                </a:solidFill>
                <a:latin typeface="Times New Roman"/>
              </a:rPr>
              <a:t>дослідження</a:t>
            </a:r>
            <a:r>
              <a:rPr lang="ru-RU" sz="2200" b="1" strike="noStrike" spc="-1" dirty="0">
                <a:solidFill>
                  <a:srgbClr val="001CB1"/>
                </a:solidFill>
                <a:latin typeface="Times New Roman"/>
              </a:rPr>
              <a:t>. </a:t>
            </a:r>
            <a:r>
              <a:rPr lang="ru-RU" sz="2200" b="1" strike="noStrike" spc="-1" dirty="0" err="1">
                <a:solidFill>
                  <a:srgbClr val="001CB1"/>
                </a:solidFill>
                <a:latin typeface="Times New Roman"/>
              </a:rPr>
              <a:t>Калібрування</a:t>
            </a:r>
            <a:r>
              <a:rPr lang="ru-RU" sz="2200" b="1" strike="noStrike" spc="-1" dirty="0">
                <a:solidFill>
                  <a:srgbClr val="001CB1"/>
                </a:solidFill>
                <a:latin typeface="Times New Roman"/>
              </a:rPr>
              <a:t> окуляр-</a:t>
            </a:r>
            <a:r>
              <a:rPr lang="ru-RU" sz="2200" b="1" strike="noStrike" spc="-1" dirty="0" err="1">
                <a:solidFill>
                  <a:srgbClr val="001CB1"/>
                </a:solidFill>
                <a:latin typeface="Times New Roman"/>
              </a:rPr>
              <a:t>мікрометра</a:t>
            </a:r>
            <a:r>
              <a:rPr lang="ru-RU" sz="2200" b="1" strike="noStrike" spc="-1" dirty="0">
                <a:solidFill>
                  <a:srgbClr val="001CB1"/>
                </a:solidFill>
                <a:latin typeface="Times New Roman"/>
              </a:rPr>
              <a:t>. </a:t>
            </a:r>
            <a:endParaRPr lang="ru-RU" sz="2200" b="1" strike="noStrike" spc="-1" dirty="0">
              <a:latin typeface="Times New Roman"/>
              <a:ea typeface="Times New Roman"/>
            </a:endParaRPr>
          </a:p>
          <a:p>
            <a:pPr algn="just">
              <a:lnSpc>
                <a:spcPct val="100000"/>
              </a:lnSpc>
            </a:pPr>
            <a:r>
              <a:rPr lang="ru-RU" sz="2000" b="1" strike="noStrike" spc="-1" dirty="0">
                <a:solidFill>
                  <a:srgbClr val="FF0000"/>
                </a:solidFill>
                <a:latin typeface="Times New Roman"/>
              </a:rPr>
              <a:t>1.1. </a:t>
            </a:r>
            <a:r>
              <a:rPr lang="ru-RU" sz="2000" b="1" strike="noStrike" spc="-1" dirty="0" err="1">
                <a:solidFill>
                  <a:srgbClr val="FF0000"/>
                </a:solidFill>
                <a:latin typeface="Times New Roman"/>
              </a:rPr>
              <a:t>Реактиви</a:t>
            </a:r>
            <a:r>
              <a:rPr lang="ru-RU" sz="2000" b="1" strike="noStrike" spc="-1" dirty="0">
                <a:solidFill>
                  <a:srgbClr val="FF0000"/>
                </a:solidFill>
                <a:latin typeface="Times New Roman"/>
              </a:rPr>
              <a:t>, </a:t>
            </a:r>
            <a:r>
              <a:rPr lang="ru-RU" sz="2000" b="1" strike="noStrike" spc="-1" dirty="0" err="1">
                <a:solidFill>
                  <a:srgbClr val="FF0000"/>
                </a:solidFill>
                <a:latin typeface="Times New Roman"/>
              </a:rPr>
              <a:t>матеріали</a:t>
            </a:r>
            <a:r>
              <a:rPr lang="ru-RU" sz="2000" b="1" strike="noStrike" spc="-1" dirty="0">
                <a:solidFill>
                  <a:srgbClr val="FF0000"/>
                </a:solidFill>
                <a:latin typeface="Times New Roman"/>
              </a:rPr>
              <a:t> та </a:t>
            </a:r>
            <a:r>
              <a:rPr lang="ru-RU" sz="2000" b="1" strike="noStrike" spc="-1" dirty="0" err="1">
                <a:solidFill>
                  <a:srgbClr val="FF0000"/>
                </a:solidFill>
                <a:latin typeface="Times New Roman"/>
              </a:rPr>
              <a:t>обладнання</a:t>
            </a:r>
            <a:r>
              <a:rPr lang="ru-RU" sz="2000" b="1" strike="noStrike" spc="-1" dirty="0">
                <a:solidFill>
                  <a:srgbClr val="FF0000"/>
                </a:solidFill>
                <a:latin typeface="Times New Roman"/>
              </a:rPr>
              <a:t>:</a:t>
            </a:r>
            <a:endParaRPr lang="ru-RU" sz="2000" b="1" strike="noStrike" spc="-1" dirty="0">
              <a:latin typeface="Times New Roman"/>
              <a:ea typeface="Times New Roman"/>
            </a:endParaRPr>
          </a:p>
          <a:p>
            <a:pPr algn="just"/>
            <a:r>
              <a:rPr lang="ru-RU" sz="1800" b="1" strike="noStrike" spc="-1" dirty="0">
                <a:latin typeface="Arial"/>
              </a:rPr>
              <a:t>мазки </a:t>
            </a:r>
            <a:r>
              <a:rPr lang="ru-RU" sz="1800" b="1" strike="noStrike" spc="-1" dirty="0" err="1">
                <a:latin typeface="Arial"/>
              </a:rPr>
              <a:t>крові</a:t>
            </a:r>
            <a:r>
              <a:rPr lang="ru-RU" sz="1800" b="1" strike="noStrike" spc="-1" dirty="0">
                <a:latin typeface="Arial"/>
              </a:rPr>
              <a:t>, </a:t>
            </a:r>
            <a:r>
              <a:rPr lang="ru-RU" sz="1800" b="1" strike="noStrike" spc="-1" dirty="0" err="1">
                <a:latin typeface="Arial"/>
              </a:rPr>
              <a:t>пофарбовані</a:t>
            </a:r>
            <a:r>
              <a:rPr lang="ru-RU" sz="1800" b="1" strike="noStrike" spc="-1" dirty="0">
                <a:latin typeface="Arial"/>
              </a:rPr>
              <a:t> за </a:t>
            </a:r>
            <a:r>
              <a:rPr lang="ru-RU" sz="1800" b="1" strike="noStrike" spc="-1" dirty="0" err="1">
                <a:latin typeface="Arial"/>
              </a:rPr>
              <a:t>Паппенгеймом</a:t>
            </a:r>
            <a:r>
              <a:rPr lang="ru-RU" sz="1800" b="1" strike="noStrike" spc="-1" dirty="0">
                <a:latin typeface="Arial"/>
              </a:rPr>
              <a:t> </a:t>
            </a:r>
            <a:r>
              <a:rPr lang="ru-RU" sz="1800" b="1" strike="noStrike" spc="-1" dirty="0" err="1">
                <a:latin typeface="Arial"/>
              </a:rPr>
              <a:t>або</a:t>
            </a:r>
            <a:r>
              <a:rPr lang="ru-RU" sz="1800" b="1" strike="noStrike" spc="-1" dirty="0">
                <a:latin typeface="Arial"/>
              </a:rPr>
              <a:t> </a:t>
            </a:r>
            <a:r>
              <a:rPr lang="ru-RU" sz="1800" b="1" strike="noStrike" spc="-1" dirty="0" err="1">
                <a:latin typeface="Arial"/>
              </a:rPr>
              <a:t>Романовським-Гімза</a:t>
            </a:r>
            <a:r>
              <a:rPr lang="ru-RU" sz="1800" b="1" strike="noStrike" spc="-1" dirty="0">
                <a:latin typeface="Arial"/>
              </a:rPr>
              <a:t>;</a:t>
            </a:r>
          </a:p>
          <a:p>
            <a:pPr algn="just"/>
            <a:r>
              <a:rPr lang="ru-RU" sz="1800" b="1" strike="noStrike" spc="-1" dirty="0" err="1">
                <a:latin typeface="Arial"/>
              </a:rPr>
              <a:t>мікроскоп</a:t>
            </a:r>
            <a:r>
              <a:rPr lang="ru-RU" sz="1800" b="1" strike="noStrike" spc="-1" dirty="0">
                <a:latin typeface="Arial"/>
              </a:rPr>
              <a:t> </a:t>
            </a:r>
            <a:r>
              <a:rPr lang="ru-RU" sz="1800" b="1" strike="noStrike" spc="-1" dirty="0" err="1">
                <a:latin typeface="Arial"/>
              </a:rPr>
              <a:t>бінокулярний</a:t>
            </a:r>
            <a:r>
              <a:rPr lang="ru-RU" sz="1800" b="1" strike="noStrike" spc="-1" dirty="0">
                <a:latin typeface="Arial"/>
              </a:rPr>
              <a:t>;</a:t>
            </a:r>
          </a:p>
          <a:p>
            <a:pPr algn="just"/>
            <a:r>
              <a:rPr lang="ru-RU" sz="1800" b="1" strike="noStrike" spc="-1" dirty="0">
                <a:latin typeface="Arial"/>
              </a:rPr>
              <a:t>окуляр- та </a:t>
            </a:r>
            <a:r>
              <a:rPr lang="ru-RU" sz="1800" b="1" strike="noStrike" spc="-1" dirty="0" err="1">
                <a:latin typeface="Arial"/>
              </a:rPr>
              <a:t>обʼєкт-мікрометр</a:t>
            </a:r>
            <a:r>
              <a:rPr lang="ru-RU" sz="1800" b="1" strike="noStrike" spc="-1" dirty="0">
                <a:latin typeface="Arial"/>
              </a:rPr>
              <a:t> (</a:t>
            </a:r>
            <a:r>
              <a:rPr lang="ru-RU" sz="1800" b="1" strike="noStrike" spc="-1" dirty="0" err="1">
                <a:latin typeface="Arial"/>
              </a:rPr>
              <a:t>або</a:t>
            </a:r>
            <a:r>
              <a:rPr lang="ru-RU" sz="1800" b="1" strike="noStrike" spc="-1" dirty="0">
                <a:latin typeface="Arial"/>
              </a:rPr>
              <a:t> ж </a:t>
            </a:r>
            <a:r>
              <a:rPr lang="ru-RU" sz="1800" b="1" strike="noStrike" spc="-1" dirty="0" err="1">
                <a:latin typeface="Arial"/>
              </a:rPr>
              <a:t>цифрова</a:t>
            </a:r>
            <a:r>
              <a:rPr lang="ru-RU" sz="1800" b="1" strike="noStrike" spc="-1" dirty="0">
                <a:latin typeface="Arial"/>
              </a:rPr>
              <a:t> камера для </a:t>
            </a:r>
            <a:r>
              <a:rPr lang="ru-RU" sz="1800" b="1" strike="noStrike" spc="-1" dirty="0" err="1">
                <a:latin typeface="Arial"/>
              </a:rPr>
              <a:t>мікроскопу</a:t>
            </a:r>
            <a:r>
              <a:rPr lang="ru-RU" sz="1800" b="1" strike="noStrike" spc="-1" dirty="0">
                <a:latin typeface="Arial"/>
              </a:rPr>
              <a:t> та </a:t>
            </a:r>
            <a:r>
              <a:rPr lang="ru-RU" sz="1800" b="1" strike="noStrike" spc="-1" dirty="0" err="1">
                <a:latin typeface="Arial"/>
              </a:rPr>
              <a:t>спеціальне</a:t>
            </a:r>
            <a:r>
              <a:rPr lang="ru-RU" sz="1800" b="1" strike="noStrike" spc="-1" dirty="0">
                <a:latin typeface="Arial"/>
              </a:rPr>
              <a:t> </a:t>
            </a:r>
            <a:r>
              <a:rPr lang="ru-RU" sz="1800" b="1" strike="noStrike" spc="-1" dirty="0" err="1">
                <a:latin typeface="Arial"/>
              </a:rPr>
              <a:t>програмне</a:t>
            </a:r>
            <a:r>
              <a:rPr lang="ru-RU" sz="1800" b="1" strike="noStrike" spc="-1" dirty="0">
                <a:latin typeface="Arial"/>
              </a:rPr>
              <a:t> </a:t>
            </a:r>
            <a:r>
              <a:rPr lang="ru-RU" sz="1800" b="1" strike="noStrike" spc="-1" dirty="0" err="1">
                <a:latin typeface="Arial"/>
              </a:rPr>
              <a:t>забезпечення</a:t>
            </a:r>
            <a:r>
              <a:rPr lang="ru-RU" sz="1800" b="1" strike="noStrike" spc="-1" dirty="0">
                <a:latin typeface="Arial"/>
              </a:rPr>
              <a:t>);</a:t>
            </a:r>
          </a:p>
          <a:p>
            <a:pPr algn="just"/>
            <a:r>
              <a:rPr lang="ru-RU" sz="1800" b="1" strike="noStrike" spc="-1" dirty="0" err="1">
                <a:latin typeface="Arial"/>
              </a:rPr>
              <a:t>імерсійна</a:t>
            </a:r>
            <a:r>
              <a:rPr lang="ru-RU" sz="1800" b="1" strike="noStrike" spc="-1" dirty="0">
                <a:latin typeface="Arial"/>
              </a:rPr>
              <a:t> </a:t>
            </a:r>
            <a:r>
              <a:rPr lang="ru-RU" sz="1800" b="1" strike="noStrike" spc="-1" dirty="0" err="1">
                <a:latin typeface="Arial"/>
              </a:rPr>
              <a:t>олія</a:t>
            </a:r>
            <a:r>
              <a:rPr lang="ru-RU" sz="1800" b="1" strike="noStrike" spc="-1" dirty="0">
                <a:latin typeface="Arial"/>
              </a:rPr>
              <a:t>;</a:t>
            </a:r>
          </a:p>
          <a:p>
            <a:pPr algn="just"/>
            <a:r>
              <a:rPr lang="ru-RU" sz="1800" b="1" strike="noStrike" spc="-1" dirty="0">
                <a:latin typeface="Arial"/>
              </a:rPr>
              <a:t>вата, бинт;</a:t>
            </a:r>
          </a:p>
          <a:p>
            <a:pPr algn="just"/>
            <a:r>
              <a:rPr lang="ru-RU" sz="1800" b="1" strike="noStrike" spc="-1" dirty="0" err="1">
                <a:latin typeface="Arial"/>
              </a:rPr>
              <a:t>органічний</a:t>
            </a:r>
            <a:r>
              <a:rPr lang="ru-RU" sz="1800" b="1" strike="noStrike" spc="-1" dirty="0">
                <a:latin typeface="Arial"/>
              </a:rPr>
              <a:t> </a:t>
            </a:r>
            <a:r>
              <a:rPr lang="ru-RU" sz="1800" b="1" strike="noStrike" spc="-1" dirty="0" err="1">
                <a:latin typeface="Arial"/>
              </a:rPr>
              <a:t>розчинник</a:t>
            </a:r>
            <a:r>
              <a:rPr lang="ru-RU" sz="1800" b="1" strike="noStrike" spc="-1" dirty="0">
                <a:latin typeface="Arial"/>
              </a:rPr>
              <a:t> (ксилол </a:t>
            </a:r>
            <a:r>
              <a:rPr lang="ru-RU" sz="1800" b="1" strike="noStrike" spc="-1" dirty="0" err="1">
                <a:latin typeface="Arial"/>
              </a:rPr>
              <a:t>або</a:t>
            </a:r>
            <a:r>
              <a:rPr lang="ru-RU" sz="1800" b="1" strike="noStrike" spc="-1" dirty="0">
                <a:latin typeface="Arial"/>
              </a:rPr>
              <a:t> толуол</a:t>
            </a:r>
            <a:r>
              <a:rPr lang="ru-RU" sz="1800" b="1" strike="noStrike" spc="-1" dirty="0" smtClean="0">
                <a:latin typeface="Arial"/>
              </a:rPr>
              <a:t>).</a:t>
            </a:r>
            <a:endParaRPr lang="ru-RU" sz="1800" b="1" strike="noStrike" spc="-1" dirty="0">
              <a:latin typeface="Arial"/>
            </a:endParaRPr>
          </a:p>
          <a:p>
            <a:pPr algn="just"/>
            <a:r>
              <a:rPr lang="ru-RU" sz="1800" b="1" strike="noStrike" spc="-1" dirty="0">
                <a:solidFill>
                  <a:srgbClr val="FF0000"/>
                </a:solidFill>
                <a:latin typeface="Arial"/>
              </a:rPr>
              <a:t>        1.2. </a:t>
            </a:r>
            <a:r>
              <a:rPr lang="ru-RU" sz="1800" b="1" strike="noStrike" spc="-1" dirty="0" err="1">
                <a:solidFill>
                  <a:srgbClr val="FF0000"/>
                </a:solidFill>
                <a:latin typeface="Arial"/>
              </a:rPr>
              <a:t>Калібрування</a:t>
            </a:r>
            <a:r>
              <a:rPr lang="ru-RU" sz="1800" b="1" strike="noStrike" spc="-1" dirty="0">
                <a:solidFill>
                  <a:srgbClr val="FF0000"/>
                </a:solidFill>
                <a:latin typeface="Arial"/>
              </a:rPr>
              <a:t> окуляр-</a:t>
            </a:r>
            <a:r>
              <a:rPr lang="ru-RU" sz="1800" b="1" strike="noStrike" spc="-1" dirty="0" err="1">
                <a:solidFill>
                  <a:srgbClr val="FF0000"/>
                </a:solidFill>
                <a:latin typeface="Arial"/>
              </a:rPr>
              <a:t>мікрометра</a:t>
            </a:r>
            <a:r>
              <a:rPr lang="ru-RU" sz="1800" b="1" strike="noStrike" spc="-1" dirty="0">
                <a:solidFill>
                  <a:srgbClr val="FF0000"/>
                </a:solidFill>
                <a:latin typeface="Arial"/>
              </a:rPr>
              <a:t> (</a:t>
            </a:r>
            <a:r>
              <a:rPr lang="ru-RU" sz="1800" b="1" strike="noStrike" spc="-1" dirty="0" err="1">
                <a:solidFill>
                  <a:srgbClr val="FF0000"/>
                </a:solidFill>
                <a:latin typeface="Arial"/>
              </a:rPr>
              <a:t>сіточки</a:t>
            </a:r>
            <a:r>
              <a:rPr lang="ru-RU" sz="1800" b="1" strike="noStrike" spc="-1" dirty="0">
                <a:solidFill>
                  <a:srgbClr val="FF0000"/>
                </a:solidFill>
                <a:latin typeface="Arial"/>
              </a:rPr>
              <a:t> </a:t>
            </a:r>
            <a:r>
              <a:rPr lang="ru-RU" sz="1800" b="1" strike="noStrike" spc="-1" dirty="0" err="1">
                <a:solidFill>
                  <a:srgbClr val="FF0000"/>
                </a:solidFill>
                <a:latin typeface="Arial"/>
              </a:rPr>
              <a:t>або</a:t>
            </a:r>
            <a:r>
              <a:rPr lang="ru-RU" sz="1800" b="1" strike="noStrike" spc="-1" dirty="0">
                <a:solidFill>
                  <a:srgbClr val="FF0000"/>
                </a:solidFill>
                <a:latin typeface="Arial"/>
              </a:rPr>
              <a:t> </a:t>
            </a:r>
            <a:r>
              <a:rPr lang="ru-RU" sz="1800" b="1" strike="noStrike" spc="-1" dirty="0" err="1">
                <a:solidFill>
                  <a:srgbClr val="FF0000"/>
                </a:solidFill>
                <a:latin typeface="Arial"/>
              </a:rPr>
              <a:t>лінійки</a:t>
            </a:r>
            <a:r>
              <a:rPr lang="ru-RU" sz="1800" b="1" strike="noStrike" spc="-1" dirty="0">
                <a:solidFill>
                  <a:srgbClr val="FF0000"/>
                </a:solidFill>
                <a:latin typeface="Arial"/>
              </a:rPr>
              <a:t>):</a:t>
            </a:r>
            <a:endParaRPr lang="ru-RU" sz="1800" b="1" strike="noStrike" spc="-1" dirty="0">
              <a:latin typeface="Arial"/>
            </a:endParaRPr>
          </a:p>
          <a:p>
            <a:pPr algn="just"/>
            <a:r>
              <a:rPr lang="uk-UA" sz="1800" b="1" strike="noStrike" spc="-1" dirty="0">
                <a:latin typeface="Arial"/>
              </a:rPr>
              <a:t>Використання </a:t>
            </a:r>
            <a:r>
              <a:rPr lang="uk-UA" sz="1800" b="1" strike="noStrike" spc="-1" dirty="0" err="1">
                <a:latin typeface="Arial"/>
              </a:rPr>
              <a:t>морфометричних</a:t>
            </a:r>
            <a:r>
              <a:rPr lang="uk-UA" sz="1800" b="1" strike="noStrike" spc="-1" dirty="0">
                <a:latin typeface="Arial"/>
              </a:rPr>
              <a:t> методів не потребує спеціального високовартісного оснащення. Одним із варіантів </a:t>
            </a:r>
            <a:r>
              <a:rPr lang="uk-UA" sz="1800" b="1" strike="noStrike" spc="-1" dirty="0">
                <a:solidFill>
                  <a:srgbClr val="FF0000"/>
                </a:solidFill>
                <a:latin typeface="Arial"/>
              </a:rPr>
              <a:t>планіметричного</a:t>
            </a:r>
            <a:r>
              <a:rPr lang="uk-UA" sz="1800" b="1" strike="noStrike" spc="-1" dirty="0">
                <a:latin typeface="Arial"/>
              </a:rPr>
              <a:t> методу є «клітинний» або «сітковий» метод, коли в окуляр вставляється окуляр-мікрометр у вигляді лінійки або сітки </a:t>
            </a:r>
            <a:r>
              <a:rPr lang="uk-UA" sz="1800" b="1" strike="noStrike" spc="-1" dirty="0" err="1">
                <a:latin typeface="Arial"/>
              </a:rPr>
              <a:t>Автандилова</a:t>
            </a:r>
            <a:r>
              <a:rPr lang="uk-UA" sz="1800" b="1" strike="noStrike" spc="-1" dirty="0">
                <a:latin typeface="Arial"/>
              </a:rPr>
              <a:t> (рис.). При цьому, насамперед встановлюють, чому відповідає одна поділка окуляр-мікрометра при відповідному збільшенні мікроскопа, наприклад, об. 100×; </a:t>
            </a:r>
            <a:r>
              <a:rPr lang="uk-UA" sz="1800" b="1" strike="noStrike" spc="-1" dirty="0" err="1">
                <a:latin typeface="Arial"/>
              </a:rPr>
              <a:t>ок</a:t>
            </a:r>
            <a:r>
              <a:rPr lang="uk-UA" sz="1800" b="1" strike="noStrike" spc="-1" dirty="0">
                <a:latin typeface="Arial"/>
              </a:rPr>
              <a:t>. К7×. Для цього на предметний столик розміщують об’єкт-мікрометр (рис.), виставляють його лінійні розміри в центр поля зору при даному збільшенні і сполучають лінійні розміри об’єкт-мікрометра (початок лінійки) із лінійними розмірами окуляр-мікрометра (край сітки або лінійки </a:t>
            </a:r>
            <a:r>
              <a:rPr lang="uk-UA" sz="1800" b="1" strike="noStrike" spc="-1" dirty="0" err="1">
                <a:latin typeface="Arial"/>
              </a:rPr>
              <a:t>Автандилова</a:t>
            </a:r>
            <a:r>
              <a:rPr lang="uk-UA" sz="1800" b="1" strike="noStrike" spc="-1" dirty="0">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Рисунок 9"/>
          <p:cNvPicPr/>
          <p:nvPr/>
        </p:nvPicPr>
        <p:blipFill>
          <a:blip r:embed="rId2" cstate="print"/>
          <a:srcRect l="5502" r="7524"/>
          <a:stretch/>
        </p:blipFill>
        <p:spPr>
          <a:xfrm>
            <a:off x="1000080" y="2714760"/>
            <a:ext cx="7285680" cy="3552840"/>
          </a:xfrm>
          <a:prstGeom prst="rect">
            <a:avLst/>
          </a:prstGeom>
          <a:ln>
            <a:noFill/>
          </a:ln>
        </p:spPr>
      </p:pic>
      <p:pic>
        <p:nvPicPr>
          <p:cNvPr id="127" name="Рисунок 2"/>
          <p:cNvPicPr/>
          <p:nvPr/>
        </p:nvPicPr>
        <p:blipFill>
          <a:blip r:embed="rId3" cstate="print"/>
          <a:srcRect l="9168" t="22572" r="9050" b="25919"/>
          <a:stretch/>
        </p:blipFill>
        <p:spPr>
          <a:xfrm>
            <a:off x="285840" y="357120"/>
            <a:ext cx="4828680" cy="1708560"/>
          </a:xfrm>
          <a:prstGeom prst="rect">
            <a:avLst/>
          </a:prstGeom>
          <a:ln>
            <a:noFill/>
          </a:ln>
        </p:spPr>
      </p:pic>
      <p:pic>
        <p:nvPicPr>
          <p:cNvPr id="128" name="Рисунок 4"/>
          <p:cNvPicPr/>
          <p:nvPr/>
        </p:nvPicPr>
        <p:blipFill>
          <a:blip r:embed="rId4" cstate="print"/>
          <a:srcRect r="22428" b="23529"/>
          <a:stretch/>
        </p:blipFill>
        <p:spPr>
          <a:xfrm>
            <a:off x="5715000" y="500040"/>
            <a:ext cx="3018240" cy="1808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38545" y="191160"/>
            <a:ext cx="8933455" cy="6738853"/>
          </a:xfrm>
          <a:prstGeom prst="rect">
            <a:avLst/>
          </a:prstGeom>
          <a:noFill/>
          <a:ln>
            <a:noFill/>
          </a:ln>
        </p:spPr>
        <p:txBody>
          <a:bodyPr wrap="square" lIns="90000" tIns="45000" rIns="90000" bIns="45000">
            <a:spAutoFit/>
          </a:bodyPr>
          <a:lstStyle/>
          <a:p>
            <a:pPr algn="just"/>
            <a:r>
              <a:rPr lang="uk-UA" sz="1800" b="1" strike="noStrike" spc="-1" dirty="0">
                <a:latin typeface="Times New Roman"/>
              </a:rPr>
              <a:t>Під мікроскопом визначають число поділок (а) об’єкт-мікрометра, що відповідають кількості поділок окуляр-мікрометра (в). В якості еталонної відстані рекомендовано використовувати максимально велику кількість поділок </a:t>
            </a:r>
            <a:r>
              <a:rPr lang="ru-RU" sz="1800" b="1" strike="noStrike" spc="-1" dirty="0">
                <a:latin typeface="Times New Roman"/>
              </a:rPr>
              <a:t>у</a:t>
            </a:r>
            <a:r>
              <a:rPr lang="uk-UA" sz="1800" b="1" strike="noStrike" spc="-1" dirty="0">
                <a:latin typeface="Times New Roman"/>
              </a:rPr>
              <a:t> полі зору задля зменшення похибки калібрування та як результат наступних вимірів. Після цього знаходять ціну поділок використаних вставок (сітки, лінійки) за формулою: </a:t>
            </a:r>
            <a:endParaRPr lang="ru-RU" sz="1800" b="1" strike="noStrike" spc="-1" dirty="0">
              <a:latin typeface="Times New Roman"/>
            </a:endParaRPr>
          </a:p>
          <a:p>
            <a:pPr algn="ctr"/>
            <a:r>
              <a:rPr lang="uk-UA" sz="1800" b="1" strike="noStrike" spc="-1" dirty="0">
                <a:solidFill>
                  <a:srgbClr val="FF0000"/>
                </a:solidFill>
                <a:latin typeface="Times New Roman"/>
              </a:rPr>
              <a:t>р = а × с / в,</a:t>
            </a:r>
            <a:endParaRPr lang="uk-UA" sz="1800" b="1" strike="noStrike" spc="-1" dirty="0">
              <a:latin typeface="Times New Roman"/>
            </a:endParaRPr>
          </a:p>
          <a:p>
            <a:pPr algn="ctr"/>
            <a:r>
              <a:rPr lang="uk-UA" sz="1800" b="1" strike="noStrike" spc="-1" dirty="0">
                <a:latin typeface="Times New Roman"/>
              </a:rPr>
              <a:t>де с – ціна поділки об’єкт-мікрометра. </a:t>
            </a:r>
          </a:p>
          <a:p>
            <a:pPr algn="just"/>
            <a:r>
              <a:rPr lang="uk-UA" sz="1800" b="1" strike="noStrike" spc="-1" dirty="0">
                <a:latin typeface="Times New Roman"/>
              </a:rPr>
              <a:t>Наприклад, об’єкт-мікрометр має ціну поділки 0,01 мм або 10 </a:t>
            </a:r>
            <a:r>
              <a:rPr lang="uk-UA" sz="1800" b="1" strike="noStrike" spc="-1" dirty="0" err="1">
                <a:latin typeface="Times New Roman"/>
              </a:rPr>
              <a:t>мкм</a:t>
            </a:r>
            <a:r>
              <a:rPr lang="uk-UA" sz="1800" b="1" strike="noStrike" spc="-1" dirty="0">
                <a:latin typeface="Times New Roman"/>
              </a:rPr>
              <a:t>. 9 поділок об’єкт-мікрометра (9×10 = 90 </a:t>
            </a:r>
            <a:r>
              <a:rPr lang="uk-UA" sz="1800" b="1" strike="noStrike" spc="-1" dirty="0" err="1">
                <a:latin typeface="Times New Roman"/>
              </a:rPr>
              <a:t>мкм</a:t>
            </a:r>
            <a:r>
              <a:rPr lang="uk-UA" sz="1800" b="1" strike="noStrike" spc="-1" dirty="0">
                <a:latin typeface="Times New Roman"/>
              </a:rPr>
              <a:t>) співпадає з 15 квадратами сітки при використанні об. 100×; </a:t>
            </a:r>
            <a:r>
              <a:rPr lang="uk-UA" sz="1800" b="1" strike="noStrike" spc="-1" dirty="0" err="1">
                <a:latin typeface="Times New Roman"/>
              </a:rPr>
              <a:t>ок</a:t>
            </a:r>
            <a:r>
              <a:rPr lang="uk-UA" sz="1800" b="1" strike="noStrike" spc="-1" dirty="0">
                <a:latin typeface="Times New Roman"/>
              </a:rPr>
              <a:t>. К7×. Отже, ціна поділки сторони квадрата сітки </a:t>
            </a:r>
            <a:r>
              <a:rPr lang="uk-UA" sz="1800" b="1" strike="noStrike" spc="-1" dirty="0" err="1">
                <a:latin typeface="Times New Roman"/>
              </a:rPr>
              <a:t>Автандилова</a:t>
            </a:r>
            <a:r>
              <a:rPr lang="uk-UA" sz="1800" b="1" strike="noStrike" spc="-1" dirty="0">
                <a:latin typeface="Times New Roman"/>
              </a:rPr>
              <a:t> буде становити: 1 </a:t>
            </a:r>
            <a:r>
              <a:rPr lang="uk-UA" sz="1800" b="1" strike="noStrike" spc="-1" dirty="0" err="1">
                <a:latin typeface="Times New Roman"/>
              </a:rPr>
              <a:t>у.о</a:t>
            </a:r>
            <a:r>
              <a:rPr lang="uk-UA" sz="1800" b="1" strike="noStrike" spc="-1" dirty="0">
                <a:latin typeface="Times New Roman"/>
              </a:rPr>
              <a:t>. = 90:15 = 6,0 </a:t>
            </a:r>
            <a:r>
              <a:rPr lang="uk-UA" sz="1800" b="1" strike="noStrike" spc="-1" dirty="0" err="1">
                <a:latin typeface="Times New Roman"/>
              </a:rPr>
              <a:t>мкм</a:t>
            </a:r>
            <a:r>
              <a:rPr lang="uk-UA" sz="1800" b="1" strike="noStrike" spc="-1" dirty="0">
                <a:latin typeface="Times New Roman"/>
              </a:rPr>
              <a:t>. </a:t>
            </a:r>
          </a:p>
          <a:p>
            <a:pPr algn="just"/>
            <a:r>
              <a:rPr lang="uk-UA" sz="1800" b="1" strike="noStrike" spc="-1" dirty="0">
                <a:latin typeface="Times New Roman"/>
              </a:rPr>
              <a:t>Діаметр досліджуваної клітини визначають накладанням на мікропрепарат (на клітину або </a:t>
            </a:r>
            <a:r>
              <a:rPr lang="uk-UA" sz="1800" b="1" strike="noStrike" spc="-1" dirty="0" err="1">
                <a:latin typeface="Times New Roman"/>
              </a:rPr>
              <a:t>обʼєкт</a:t>
            </a:r>
            <a:r>
              <a:rPr lang="uk-UA" sz="1800" b="1" strike="noStrike" spc="-1" dirty="0">
                <a:latin typeface="Times New Roman"/>
              </a:rPr>
              <a:t>, що вимірюється) квадратної сітки або лінійки з відомою ціною поділки (рис.). </a:t>
            </a:r>
          </a:p>
          <a:p>
            <a:pPr algn="just"/>
            <a:endParaRPr lang="uk-UA" sz="1800" b="1" strike="noStrike" spc="-1" dirty="0">
              <a:latin typeface="Times New Roman"/>
            </a:endParaRPr>
          </a:p>
          <a:p>
            <a:pPr algn="just"/>
            <a:endParaRPr lang="ru-RU" sz="1800" b="0" strike="noStrike" spc="-1" dirty="0">
              <a:latin typeface="Arial"/>
            </a:endParaRPr>
          </a:p>
          <a:p>
            <a:pP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just">
              <a:lnSpc>
                <a:spcPct val="100000"/>
              </a:lnSpc>
            </a:pPr>
            <a:endParaRPr lang="ru-RU" sz="1800" b="0" strike="noStrike" spc="-1" dirty="0">
              <a:solidFill>
                <a:srgbClr val="000000"/>
              </a:solidFill>
              <a:latin typeface="Times New Roman"/>
              <a:ea typeface="Times New Roman"/>
            </a:endParaRPr>
          </a:p>
          <a:p>
            <a:pPr algn="just">
              <a:lnSpc>
                <a:spcPct val="100000"/>
              </a:lnSpc>
            </a:pPr>
            <a:endParaRPr lang="ru-RU" sz="1800" b="0" strike="noStrike" spc="-1" dirty="0">
              <a:solidFill>
                <a:srgbClr val="000000"/>
              </a:solidFill>
              <a:latin typeface="Times New Roman"/>
              <a:ea typeface="Times New Roman"/>
            </a:endParaRPr>
          </a:p>
          <a:p>
            <a:pPr algn="just">
              <a:lnSpc>
                <a:spcPct val="100000"/>
              </a:lnSpc>
            </a:pPr>
            <a:endParaRPr lang="ru-RU" sz="1800" b="0" strike="noStrike" spc="-1" dirty="0">
              <a:solidFill>
                <a:srgbClr val="000000"/>
              </a:solidFill>
              <a:latin typeface="Times New Roman"/>
              <a:ea typeface="Times New Roman"/>
            </a:endParaRPr>
          </a:p>
          <a:p>
            <a:pPr algn="just">
              <a:lnSpc>
                <a:spcPct val="100000"/>
              </a:lnSpc>
            </a:pPr>
            <a:endParaRPr lang="ru-RU" sz="1800" b="0" strike="noStrike" spc="-1" dirty="0">
              <a:solidFill>
                <a:srgbClr val="000000"/>
              </a:solidFill>
              <a:latin typeface="Times New Roman"/>
              <a:ea typeface="Times New Roman"/>
            </a:endParaRPr>
          </a:p>
          <a:p>
            <a:pPr algn="just">
              <a:lnSpc>
                <a:spcPct val="100000"/>
              </a:lnSpc>
            </a:pPr>
            <a:r>
              <a:rPr lang="uk-UA" sz="1800" b="1" strike="noStrike" spc="-1" dirty="0">
                <a:latin typeface="Times New Roman"/>
              </a:rPr>
              <a:t>Рис. Приклад вимірювання розмірів лімфоцитів в умовних одиницях за допомогою лінійки (а) та сіточки (б) </a:t>
            </a:r>
            <a:r>
              <a:rPr lang="uk-UA" sz="1800" b="1" strike="noStrike" spc="-1" dirty="0" err="1">
                <a:latin typeface="Times New Roman"/>
              </a:rPr>
              <a:t>Автандилова</a:t>
            </a:r>
            <a:r>
              <a:rPr lang="uk-UA" sz="1800" b="1" strike="noStrike" spc="-1" dirty="0">
                <a:latin typeface="Times New Roman"/>
              </a:rPr>
              <a:t>. </a:t>
            </a:r>
            <a:endParaRPr lang="ru-RU" sz="1800" b="0" strike="noStrike" spc="-1" dirty="0">
              <a:solidFill>
                <a:srgbClr val="000000"/>
              </a:solidFill>
              <a:latin typeface="Times New Roman"/>
              <a:ea typeface="Times New Roman"/>
            </a:endParaRPr>
          </a:p>
        </p:txBody>
      </p:sp>
      <p:pic>
        <p:nvPicPr>
          <p:cNvPr id="130" name="Рисунок 129"/>
          <p:cNvPicPr/>
          <p:nvPr/>
        </p:nvPicPr>
        <p:blipFill>
          <a:blip r:embed="rId2" cstate="print"/>
          <a:stretch/>
        </p:blipFill>
        <p:spPr>
          <a:xfrm>
            <a:off x="1212726" y="4238913"/>
            <a:ext cx="2942640" cy="1835640"/>
          </a:xfrm>
          <a:prstGeom prst="rect">
            <a:avLst/>
          </a:prstGeom>
          <a:ln>
            <a:noFill/>
          </a:ln>
        </p:spPr>
      </p:pic>
      <p:pic>
        <p:nvPicPr>
          <p:cNvPr id="131" name="Рисунок 130"/>
          <p:cNvPicPr/>
          <p:nvPr/>
        </p:nvPicPr>
        <p:blipFill>
          <a:blip r:embed="rId3" cstate="print"/>
          <a:stretch/>
        </p:blipFill>
        <p:spPr>
          <a:xfrm>
            <a:off x="4913836" y="4238913"/>
            <a:ext cx="2870640" cy="1922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288000" y="219600"/>
            <a:ext cx="8568000" cy="4146120"/>
          </a:xfrm>
          <a:prstGeom prst="rect">
            <a:avLst/>
          </a:prstGeom>
          <a:noFill/>
          <a:ln>
            <a:noFill/>
          </a:ln>
        </p:spPr>
        <p:txBody>
          <a:bodyPr lIns="90000" tIns="45000" rIns="90000" bIns="45000">
            <a:spAutoFit/>
          </a:bodyPr>
          <a:lstStyle/>
          <a:p>
            <a:pPr algn="just"/>
            <a:r>
              <a:rPr lang="uk-UA" sz="2200" b="1" strike="noStrike" spc="-1">
                <a:latin typeface="Times New Roman"/>
                <a:ea typeface="Times New Roman"/>
              </a:rPr>
              <a:t>Потім підраховують кількість повних і неповних квадратів (або позначок лінійки), які відповідають діаметру досліджуваної структури і, які будуть являти собою діаметр клітини в умовних одиницях. Визначають максимальний (</a:t>
            </a:r>
            <a:r>
              <a:rPr lang="en-US" sz="2200" b="1" strike="noStrike" spc="-1">
                <a:latin typeface="Times New Roman"/>
                <a:ea typeface="Times New Roman"/>
              </a:rPr>
              <a:t>d</a:t>
            </a:r>
            <a:r>
              <a:rPr lang="en-US" sz="2200" b="1" strike="noStrike" spc="-1" baseline="-22000">
                <a:latin typeface="Times New Roman"/>
                <a:ea typeface="Times New Roman"/>
              </a:rPr>
              <a:t>max</a:t>
            </a:r>
            <a:r>
              <a:rPr lang="uk-UA" sz="2200" b="1" strike="noStrike" spc="-1">
                <a:latin typeface="Times New Roman"/>
                <a:ea typeface="Times New Roman"/>
              </a:rPr>
              <a:t>) і мінімальний (</a:t>
            </a:r>
            <a:r>
              <a:rPr lang="en-US" sz="2200" b="1" strike="noStrike" spc="-1">
                <a:latin typeface="Times New Roman"/>
                <a:ea typeface="Times New Roman"/>
              </a:rPr>
              <a:t>d</a:t>
            </a:r>
            <a:r>
              <a:rPr lang="en-US" sz="2200" b="1" strike="noStrike" spc="-1" baseline="-22000">
                <a:latin typeface="Times New Roman"/>
                <a:ea typeface="Times New Roman"/>
              </a:rPr>
              <a:t>min</a:t>
            </a:r>
            <a:r>
              <a:rPr lang="uk-UA" sz="2200" b="1" strike="noStrike" spc="-1">
                <a:latin typeface="Times New Roman"/>
                <a:ea typeface="Times New Roman"/>
              </a:rPr>
              <a:t>) діаметри клітини в умовних одиницях, після чого встановлюють його середнє значення, яке переводять у мікрометри, перемножуючи отримане значення в умовних одиницях на ціну поділки сторони квадрата сітки Автандилова. </a:t>
            </a:r>
            <a:endParaRPr lang="ru-RU" sz="2200" b="1" strike="noStrike" spc="-1">
              <a:latin typeface="Arial"/>
            </a:endParaRPr>
          </a:p>
          <a:p>
            <a:pPr algn="just"/>
            <a:r>
              <a:rPr lang="uk-UA" sz="2200" b="1" strike="noStrike" spc="-1">
                <a:latin typeface="Times New Roman"/>
                <a:ea typeface="Times New Roman"/>
              </a:rPr>
              <a:t>Наприклад, максимальний діаметр клітини становить 1,3 у.о., мінімальний – 1,2 у.о., середній діаметр – 1,25 у.о., 1 у.о. = 6,0 мкм при заданому збільшенні та використаному окулярі, звідси середній діаметр лімфоцита становить:</a:t>
            </a:r>
            <a:endParaRPr lang="ru-RU" sz="2200" b="1" strike="noStrike" spc="-1">
              <a:latin typeface="Arial"/>
            </a:endParaRPr>
          </a:p>
          <a:p>
            <a:pPr algn="just"/>
            <a:r>
              <a:rPr lang="uk-UA" sz="2200" b="1" strike="noStrike" spc="-1">
                <a:latin typeface="Times New Roman"/>
                <a:ea typeface="Times New Roman"/>
              </a:rPr>
              <a:t>                                              1,25 × 6,0 мкм = 7,</a:t>
            </a:r>
            <a:r>
              <a:rPr lang="uk-UA" sz="2200" b="1" strike="noStrike" spc="-1">
                <a:solidFill>
                  <a:srgbClr val="000000"/>
                </a:solidFill>
                <a:latin typeface="Times New Roman"/>
                <a:ea typeface="Times New Roman"/>
              </a:rPr>
              <a:t>5 мкм.</a:t>
            </a:r>
            <a:endParaRPr lang="ru-RU" sz="2200" b="1"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1591</Words>
  <Application>Microsoft Office PowerPoint</Application>
  <PresentationFormat>Экран (4:3)</PresentationFormat>
  <Paragraphs>226</Paragraphs>
  <Slides>16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16</vt:i4>
      </vt:variant>
    </vt:vector>
  </HeadingPairs>
  <TitlesOfParts>
    <vt:vector size="25" baseType="lpstr">
      <vt:lpstr>Arial</vt:lpstr>
      <vt:lpstr>Calibri</vt:lpstr>
      <vt:lpstr>DejaVu Sans</vt:lpstr>
      <vt:lpstr>StarSymbol</vt:lpstr>
      <vt:lpstr>Symbol</vt:lpstr>
      <vt:lpstr>Times New Roman</vt:lpstr>
      <vt:lpstr>Wingdings</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Великий практикум з імунології</dc:title>
  <dc:subject/>
  <dc:creator>hp</dc:creator>
  <dc:description/>
  <cp:lastModifiedBy>Пользователь Windows</cp:lastModifiedBy>
  <cp:revision>134</cp:revision>
  <dcterms:created xsi:type="dcterms:W3CDTF">2020-10-25T20:49:32Z</dcterms:created>
  <dcterms:modified xsi:type="dcterms:W3CDTF">2024-03-27T14:23:53Z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