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9E85CA-DCE3-47A9-9A22-F09EBE342156}" type="datetimeFigureOut">
              <a:rPr lang="ru-RU" smtClean="0"/>
              <a:t>18.02.2024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F5DF24B-E155-43DA-8212-DE347A47720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800" dirty="0" err="1" smtClean="0"/>
              <a:t>Екотехнологія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6499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ВИЗНАЧЕННЯ МАКСИМАЛЬНОЇ КОНЦЕНТРАЦІЇ ЗАБРУДНЕНЬ В ПРИЗЕМНОМУ ШАРІ ПРИ ГАРЯЧИХ ВИКИДАХ З ОДИНОЧНОГО ДЖЕРЕЛА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навчитися визначати максимальну концентрацію забруднень в приземному шарі з урахуванням характеристик джерела викиду, потужності викиду при несприятливих метеорологічних умовах.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 теоретичні положення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Максимальне значення приземної концентрації забруднень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при викиді газоповітряної суміші із одиночного джерела з круглим устям при несприятливих метеорологічних умовах досягається на певній відстані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(м) від джерела та визначається за формулою 3.1: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275856" y="2204864"/>
          <a:ext cx="2038350" cy="533400"/>
        </p:xfrm>
        <a:graphic>
          <a:graphicData uri="http://schemas.openxmlformats.org/presentationml/2006/ole">
            <p:oleObj spid="_x0000_s1026" name="Формула" r:id="rId3" imgW="1879600" imgH="482600" progId="Equation.3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845676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А – коефіцієнт, що залежить від температурної стратифікації атмосфери,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 – маса шкідливої речовини, що викидається в атмосферу за одиницю часу (потужність викиду), г/с,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 – безрозмірний коефіцієнт, що враховує осідання шкідливих речовин в повітрі,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і n – коефіцієнти, що враховують умови виходу газоповітряної суміші із джерела викиду,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 – висота джерела викиду над рівнем землі, м,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 – безрозмірний коефіцієнт, що враховує рельєф місцевості, для рівної місцевості з перепадом висот менше або рівним 50 м на 1 км = 1,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ΔТ – різниця між температурою газової суміші, що викидається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температурою навколишнього повітря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витрата газоповітряної суміші, що визначається за формулою 3.2: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283968" y="4797152"/>
          <a:ext cx="1028700" cy="419100"/>
        </p:xfrm>
        <a:graphic>
          <a:graphicData uri="http://schemas.openxmlformats.org/presentationml/2006/ole">
            <p:oleObj spid="_x0000_s1028" name="Формула" r:id="rId4" imgW="1104900" imgH="419100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5042118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 – діаметр устя джерела викиду, м,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середня швидкість виходу газоповітряної суміші із устя джерела викиду.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 коефіцієнту А, що відповідає несприятливим метеорологічним умовам, при яких концентрація забруднення в повітрі максимальна, приймається рівним 200 для районів, південніших 50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пн.ш., 180 – для районів між 50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пн.ш. та 52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пн.ш., 160 – для районів, що знаходяться північніше 52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пн.ш.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визначенні ΔТ (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С) необхідно приймати температуру довкілля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С) рівною середній максимальній температурі навколишнього повітря найжаркішого місяцю року, а температуру суміші, що викидається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слід приймати за нормативними даними виробництва.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3923928" y="1196752"/>
          <a:ext cx="1181100" cy="409575"/>
        </p:xfrm>
        <a:graphic>
          <a:graphicData uri="http://schemas.openxmlformats.org/presentationml/2006/ole">
            <p:oleObj spid="_x0000_s27654" name="Формула" r:id="rId3" imgW="1269449" imgH="406224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3275856" y="1844824"/>
          <a:ext cx="1362075" cy="447675"/>
        </p:xfrm>
        <a:graphic>
          <a:graphicData uri="http://schemas.openxmlformats.org/presentationml/2006/ole">
            <p:oleObj spid="_x0000_s27653" name="Формула" r:id="rId4" imgW="1473200" imgH="4445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419872" y="2564904"/>
          <a:ext cx="1104900" cy="396875"/>
        </p:xfrm>
        <a:graphic>
          <a:graphicData uri="http://schemas.openxmlformats.org/presentationml/2006/ole">
            <p:oleObj spid="_x0000_s27652" name="Формула" r:id="rId5" imgW="1193760" imgH="39348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691680" y="3140968"/>
          <a:ext cx="1114425" cy="238125"/>
        </p:xfrm>
        <a:graphic>
          <a:graphicData uri="http://schemas.openxmlformats.org/presentationml/2006/ole">
            <p:oleObj spid="_x0000_s27651" name="Формула" r:id="rId6" imgW="1206500" imgH="2413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771800" y="3789040"/>
          <a:ext cx="1876425" cy="457200"/>
        </p:xfrm>
        <a:graphic>
          <a:graphicData uri="http://schemas.openxmlformats.org/presentationml/2006/ole">
            <p:oleObj spid="_x0000_s27650" name="Формула" r:id="rId7" imgW="2019300" imgH="457200" progId="Equation.3">
              <p:embed/>
            </p:oleObj>
          </a:graphicData>
        </a:graphic>
      </p:graphicFrame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1043608" y="4293096"/>
          <a:ext cx="695325" cy="457200"/>
        </p:xfrm>
        <a:graphic>
          <a:graphicData uri="http://schemas.openxmlformats.org/presentationml/2006/ole">
            <p:oleObj spid="_x0000_s27649" name="Формула" r:id="rId8" imgW="749300" imgH="457200" progId="Equation.3">
              <p:embed/>
            </p:oleObj>
          </a:graphicData>
        </a:graphic>
      </p:graphicFrame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914400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 безрозмірного коефіцієнту F приймають рівним 1 для газових викидів та дрібнодисперсних аерозолів, швидкість осідання яких дорівнює нулю. Для інших аерозолів F=2 при ефективності очистки викидів 90 %, F=2,5 при ефективності очистки 75-90 %, F=3 при відсутності очистки.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 коефіцієнту m та n визначається в залежності від параметрів f,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059832" y="16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(3.3)    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771800" y="220486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(3.4)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267744" y="29249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(3.5)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611560" y="3140968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(3.6)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Коефіцієнт m визначається в залежності від f за формулою 3.7 або 3.8: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4031432" y="414908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(3.7)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4686526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(3.8)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f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&lt;f&lt;100 значення коефіцієнту m розраховується по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f=fе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Коефіцієнт n при f&lt;100 визначається в залежності від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формулами 3.9-3.11: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= 1 при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≥ 2                                                                                                      (3.9)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= 0,532×V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2,13×V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+3,13 при 0,5&lt;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&lt;2                                                   (3.10)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= 4,4×V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&lt;0,5                                                                                         (3.11)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гарячих викидах газів f практично завжди менше 100.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699792" y="2204864"/>
          <a:ext cx="3727903" cy="4258818"/>
        </p:xfrm>
        <a:graphic>
          <a:graphicData uri="http://schemas.openxmlformats.org/drawingml/2006/table">
            <a:tbl>
              <a:tblPr/>
              <a:tblGrid>
                <a:gridCol w="262940"/>
                <a:gridCol w="391488"/>
                <a:gridCol w="491990"/>
                <a:gridCol w="557043"/>
                <a:gridCol w="506013"/>
                <a:gridCol w="506013"/>
                <a:gridCol w="506013"/>
                <a:gridCol w="506403"/>
              </a:tblGrid>
              <a:tr h="301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D, м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uk-UA" sz="900" baseline="-25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, м/с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H, м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M, г/с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ΔT, </a:t>
                      </a:r>
                      <a:r>
                        <a:rPr lang="uk-UA" sz="900" baseline="30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4,2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Практична частина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виконанні роботи студенти отримують індивідуальні завдання, взяті з таблиці 3.1, і користуючись формулами 3.1-3.11 та рекомендаціями, наведеними вище, визначають концентрацію забруднення в приземному шарі.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3.1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Вихідні дані для визначення концентрації забруднень в приземному шарі при гарячих викидах з одиночного джерела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339752" y="3356992"/>
          <a:ext cx="2000250" cy="552450"/>
        </p:xfrm>
        <a:graphic>
          <a:graphicData uri="http://schemas.openxmlformats.org/presentationml/2006/ole">
            <p:oleObj spid="_x0000_s29698" name="Формула" r:id="rId3" imgW="1841500" imgH="495300" progId="Equation.3">
              <p:embed/>
            </p:oleObj>
          </a:graphicData>
        </a:graphic>
      </p:graphicFrame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2843808" y="4005064"/>
          <a:ext cx="752475" cy="428625"/>
        </p:xfrm>
        <a:graphic>
          <a:graphicData uri="http://schemas.openxmlformats.org/presentationml/2006/ole">
            <p:oleObj spid="_x0000_s29697" name="Формула" r:id="rId4" imgW="812447" imgH="431613" progId="Equation.3">
              <p:embed/>
            </p:oleObj>
          </a:graphicData>
        </a:graphic>
      </p:graphicFrame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ВИЗНАЧЕННЯ МАКСИМАЛЬНОЇ КОНЦЕНТРАЦЇЇ ЗАБРУДНЕНЬ В ПРИЗЕМНОМУ ШАРІ ПРИ ХОЛОДНИХ ВИКИДАХ З ОДИНОЧНОГО ДЖЕРЕЛА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 роботи: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навчитись визначати максимальну концентрацію забруднень з урахуванням висоти джерела викиду, потужності викиду при несприятливих метеорологічних умовах.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 теоретичні положення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тих випадках, коли викиди холодні, тобто коли ΔТ ≈ 0, при f ≥ 100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’≥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0.5 при розрахунку максимальної приземної концентрації при несприятливих метеорологічних умовах використовують формулу 4.1: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411760" y="364502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(4.1)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403648" y="443711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(4.2)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51520" y="4541929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Коефіцієнти та величини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M, А, F, n, η, H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ті ж, що і в лабораторній роботі 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(формула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.1).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Коефіцієнт n розраховується за формулами 4.3-4.5: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= 1 при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≥  2                                                                                                    (4.3)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= 0,532×(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2,13×V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 +3,13 при 0,5&lt;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&lt;2                                              (4.4)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= 4,4×V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 при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&lt;0,5                                                                                        (4.5)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915816" y="2276872"/>
          <a:ext cx="3221500" cy="4258818"/>
        </p:xfrm>
        <a:graphic>
          <a:graphicData uri="http://schemas.openxmlformats.org/drawingml/2006/table">
            <a:tbl>
              <a:tblPr/>
              <a:tblGrid>
                <a:gridCol w="262940"/>
                <a:gridCol w="391488"/>
                <a:gridCol w="491990"/>
                <a:gridCol w="557043"/>
                <a:gridCol w="506013"/>
                <a:gridCol w="506013"/>
                <a:gridCol w="506013"/>
              </a:tblGrid>
              <a:tr h="301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D, м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uk-UA" sz="900" baseline="-25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, м/с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H, м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M, г/с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4,2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4,8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7,0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9,0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10,0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160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Практична частина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виконанні роботи слід використовувати формули 4.1-4.5 з даної роботи та формули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.3-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.6 з лабораторної роботи 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Вихідні дані для розрахунків приведені в таблиці 4.1.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4.1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Вихідні дані для визначення приземної концентрації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забруднення при холодних викидах (ΔТ ≈ 0)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</TotalTime>
  <Words>1164</Words>
  <Application>Microsoft Office PowerPoint</Application>
  <PresentationFormat>Экран (4:3)</PresentationFormat>
  <Paragraphs>452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Бумажная</vt:lpstr>
      <vt:lpstr>Microsoft Equation 3.0</vt:lpstr>
      <vt:lpstr>Лабораторна робота 2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2</dc:title>
  <dc:creator>Руслан Аминов</dc:creator>
  <cp:lastModifiedBy>Руслан Аминов</cp:lastModifiedBy>
  <cp:revision>7</cp:revision>
  <dcterms:created xsi:type="dcterms:W3CDTF">2024-02-18T09:55:36Z</dcterms:created>
  <dcterms:modified xsi:type="dcterms:W3CDTF">2024-02-18T10:32:55Z</dcterms:modified>
</cp:coreProperties>
</file>