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6"/>
  </p:notesMasterIdLst>
  <p:sldIdLst>
    <p:sldId id="274" r:id="rId2"/>
    <p:sldId id="276" r:id="rId3"/>
    <p:sldId id="275" r:id="rId4"/>
    <p:sldId id="277" r:id="rId5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8" autoAdjust="0"/>
    <p:restoredTop sz="94900" autoAdjust="0"/>
  </p:normalViewPr>
  <p:slideViewPr>
    <p:cSldViewPr snapToGrid="0" showGuides="1">
      <p:cViewPr varScale="1">
        <p:scale>
          <a:sx n="90" d="100"/>
          <a:sy n="90" d="100"/>
        </p:scale>
        <p:origin x="66" y="558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-30245"/>
            <a:ext cx="7554088" cy="693362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Л</a:t>
            </a:r>
            <a:endParaRPr lang="ru-RU" sz="1400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СУЧАСНА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КРАЇНСЬКА МОВА </a:t>
            </a:r>
          </a:p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(Фонетика і фонологія. Орфоепія. Графіка. Орфографія)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 Нормативна дисципліна освітньої програми</a:t>
            </a:r>
            <a:r>
              <a:rPr lang="en-US" sz="2400" dirty="0" smtClean="0"/>
              <a:t> </a:t>
            </a:r>
            <a:r>
              <a:rPr lang="uk-UA" sz="2400" dirty="0" smtClean="0"/>
              <a:t>Середня освіта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(Українська мова і література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денної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заочної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форм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здобуття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освіти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</a:t>
            </a:r>
            <a:r>
              <a:rPr lang="uk-UA" sz="2400" dirty="0" smtClean="0"/>
              <a:t>курсу </a:t>
            </a:r>
            <a:r>
              <a:rPr lang="uk-UA" sz="2400" dirty="0"/>
              <a:t>– </a:t>
            </a:r>
            <a:r>
              <a:rPr lang="uk-UA" sz="2400" dirty="0" smtClean="0"/>
              <a:t>кандидат </a:t>
            </a:r>
            <a:r>
              <a:rPr lang="uk-UA" sz="2400" dirty="0"/>
              <a:t>філологічних наук, </a:t>
            </a:r>
            <a:r>
              <a:rPr lang="uk-UA" sz="2400" dirty="0" smtClean="0"/>
              <a:t>доцент</a:t>
            </a:r>
            <a:r>
              <a:rPr lang="uk-UA" sz="2400" b="1" dirty="0" smtClean="0"/>
              <a:t>                                          </a:t>
            </a:r>
            <a:r>
              <a:rPr lang="uk-UA" sz="2400" dirty="0" smtClean="0"/>
              <a:t>Н.</a:t>
            </a:r>
            <a:r>
              <a:rPr lang="uk-UA" sz="2400" dirty="0"/>
              <a:t> О. </a:t>
            </a:r>
            <a:r>
              <a:rPr lang="uk-UA" sz="2400" dirty="0" smtClean="0"/>
              <a:t>Зубець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першого року навчання освітнього рівня «бакалавр» </a:t>
            </a: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51224" y="0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1"/>
            <a:ext cx="7226595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 smtClean="0"/>
              <a:t>курсу</a:t>
            </a:r>
            <a:r>
              <a:rPr lang="uk-UA" sz="2100" dirty="0" smtClean="0"/>
              <a:t> </a:t>
            </a:r>
            <a:r>
              <a:rPr lang="uk-UA" sz="2100" dirty="0"/>
              <a:t>– </a:t>
            </a:r>
            <a:r>
              <a:rPr lang="uk-UA" sz="2100" dirty="0" smtClean="0"/>
              <a:t>ознайомлення студентів із відповідними науковими знаннями про фонетико-фонологічну систему сучасної української літературної мови, її розвиток та особливості в порівнянні з іншими слов'янськими мовами; із природою звукових змін у мовленнєвому потоці, способами і засобами передавання усної мови на письмі з дотриманням орфоепічних та орфографічних норм.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32862"/>
            <a:ext cx="7192385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/>
              <a:t>:</a:t>
            </a:r>
            <a:endParaRPr lang="en-US" dirty="0"/>
          </a:p>
          <a:p>
            <a:pPr lvl="0" algn="just"/>
            <a:r>
              <a:rPr lang="ru-RU" sz="1600" dirty="0"/>
              <a:t>• </a:t>
            </a:r>
            <a:r>
              <a:rPr lang="ru-RU" sz="1600" dirty="0" err="1" smtClean="0"/>
              <a:t>Виділяти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 err="1"/>
              <a:t>мовленнєвого</a:t>
            </a:r>
            <a:r>
              <a:rPr lang="ru-RU" sz="1600" dirty="0"/>
              <a:t> потоку </a:t>
            </a:r>
            <a:r>
              <a:rPr lang="ru-RU" sz="1600" dirty="0" err="1"/>
              <a:t>конкретні</a:t>
            </a:r>
            <a:r>
              <a:rPr lang="ru-RU" sz="1600" dirty="0"/>
              <a:t> </a:t>
            </a:r>
            <a:r>
              <a:rPr lang="ru-RU" sz="1600" dirty="0" err="1"/>
              <a:t>мовні</a:t>
            </a:r>
            <a:r>
              <a:rPr lang="ru-RU" sz="1600" dirty="0"/>
              <a:t> </a:t>
            </a:r>
            <a:r>
              <a:rPr lang="ru-RU" sz="1600" dirty="0" err="1"/>
              <a:t>категорії</a:t>
            </a:r>
            <a:r>
              <a:rPr lang="ru-RU" sz="1600" dirty="0"/>
              <a:t>, </a:t>
            </a:r>
            <a:r>
              <a:rPr lang="ru-RU" sz="1600" dirty="0" err="1"/>
              <a:t>давати</a:t>
            </a:r>
            <a:r>
              <a:rPr lang="ru-RU" sz="1600" dirty="0"/>
              <a:t> </a:t>
            </a:r>
            <a:r>
              <a:rPr lang="ru-RU" sz="1600" dirty="0" err="1"/>
              <a:t>їм</a:t>
            </a:r>
            <a:r>
              <a:rPr lang="ru-RU" sz="1600" dirty="0"/>
              <a:t> </a:t>
            </a:r>
            <a:r>
              <a:rPr lang="ru-RU" sz="1600" dirty="0" err="1"/>
              <a:t>загальну</a:t>
            </a:r>
            <a:r>
              <a:rPr lang="ru-RU" sz="1600" dirty="0"/>
              <a:t> характеристику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вимог</a:t>
            </a:r>
            <a:r>
              <a:rPr lang="ru-RU" sz="1600" dirty="0"/>
              <a:t> </a:t>
            </a:r>
            <a:r>
              <a:rPr lang="ru-RU" sz="1600" dirty="0" err="1"/>
              <a:t>сучасного</a:t>
            </a:r>
            <a:r>
              <a:rPr lang="ru-RU" sz="1600" dirty="0"/>
              <a:t> </a:t>
            </a:r>
            <a:r>
              <a:rPr lang="ru-RU" sz="1600" dirty="0" err="1"/>
              <a:t>мовознавства</a:t>
            </a:r>
            <a:r>
              <a:rPr lang="uk-UA" sz="1600" dirty="0" smtClean="0"/>
              <a:t>.</a:t>
            </a:r>
            <a:endParaRPr lang="en-US" sz="1600" dirty="0"/>
          </a:p>
          <a:p>
            <a:pPr lvl="0" algn="just"/>
            <a:r>
              <a:rPr lang="ru-RU" sz="1600" dirty="0" smtClean="0"/>
              <a:t>•</a:t>
            </a:r>
            <a:r>
              <a:rPr lang="ru-RU" sz="1600" dirty="0" err="1" smtClean="0"/>
              <a:t>Самостійно</a:t>
            </a:r>
            <a:r>
              <a:rPr lang="ru-RU" sz="1600" dirty="0" smtClean="0"/>
              <a:t> </a:t>
            </a:r>
            <a:r>
              <a:rPr lang="ru-RU" sz="1600" dirty="0" err="1"/>
              <a:t>аналізувати</a:t>
            </a:r>
            <a:r>
              <a:rPr lang="ru-RU" sz="1600" dirty="0"/>
              <a:t> </a:t>
            </a:r>
            <a:r>
              <a:rPr lang="ru-RU" sz="1600" dirty="0" err="1"/>
              <a:t>мовні</a:t>
            </a:r>
            <a:r>
              <a:rPr lang="ru-RU" sz="1600" dirty="0"/>
              <a:t> </a:t>
            </a:r>
            <a:r>
              <a:rPr lang="ru-RU" sz="1600" dirty="0" err="1"/>
              <a:t>факти</a:t>
            </a:r>
            <a:r>
              <a:rPr lang="ru-RU" sz="1600" dirty="0"/>
              <a:t>, у т. ч. </a:t>
            </a:r>
            <a:r>
              <a:rPr lang="ru-RU" sz="1600" dirty="0" err="1"/>
              <a:t>здійснювати</a:t>
            </a:r>
            <a:r>
              <a:rPr lang="ru-RU" sz="1600" dirty="0"/>
              <a:t> </a:t>
            </a:r>
            <a:r>
              <a:rPr lang="ru-RU" sz="1600" dirty="0" err="1"/>
              <a:t>повний</a:t>
            </a:r>
            <a:r>
              <a:rPr lang="ru-RU" sz="1600" dirty="0"/>
              <a:t> </a:t>
            </a:r>
            <a:r>
              <a:rPr lang="ru-RU" sz="1600" dirty="0" smtClean="0"/>
              <a:t>фонетико-</a:t>
            </a:r>
            <a:r>
              <a:rPr lang="ru-RU" sz="1600" dirty="0" err="1" smtClean="0"/>
              <a:t>фонологічний</a:t>
            </a:r>
            <a:r>
              <a:rPr lang="ru-RU" sz="1600" dirty="0" smtClean="0"/>
              <a:t> </a:t>
            </a:r>
            <a:r>
              <a:rPr lang="ru-RU" sz="1600" dirty="0" err="1"/>
              <a:t>аналізи</a:t>
            </a:r>
            <a:r>
              <a:rPr lang="ru-RU" sz="1600" dirty="0"/>
              <a:t>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служитиме</a:t>
            </a:r>
            <a:r>
              <a:rPr lang="ru-RU" sz="1600" dirty="0"/>
              <a:t> основою </a:t>
            </a:r>
            <a:r>
              <a:rPr lang="ru-RU" sz="1600" dirty="0" err="1"/>
              <a:t>здобуття</a:t>
            </a:r>
            <a:r>
              <a:rPr lang="ru-RU" sz="1600" dirty="0"/>
              <a:t> </a:t>
            </a:r>
            <a:r>
              <a:rPr lang="ru-RU" sz="1600" dirty="0" err="1"/>
              <a:t>навичок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вчителя</a:t>
            </a:r>
            <a:r>
              <a:rPr lang="ru-RU" sz="1600" dirty="0"/>
              <a:t>-словесника в </a:t>
            </a:r>
            <a:r>
              <a:rPr lang="ru-RU" sz="1600" dirty="0" err="1"/>
              <a:t>школі</a:t>
            </a:r>
            <a:r>
              <a:rPr lang="uk-UA" sz="1600" dirty="0" smtClean="0"/>
              <a:t>. </a:t>
            </a:r>
            <a:endParaRPr lang="en-US" sz="1600" dirty="0"/>
          </a:p>
          <a:p>
            <a:pPr lvl="0" algn="just"/>
            <a:r>
              <a:rPr lang="ru-RU" sz="1600" dirty="0" smtClean="0"/>
              <a:t>•</a:t>
            </a:r>
            <a:r>
              <a:rPr lang="ru-RU" sz="1600" dirty="0" err="1" smtClean="0"/>
              <a:t>Працювати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 err="1"/>
              <a:t>науковою</a:t>
            </a:r>
            <a:r>
              <a:rPr lang="ru-RU" sz="1600" dirty="0"/>
              <a:t> </a:t>
            </a:r>
            <a:r>
              <a:rPr lang="ru-RU" sz="1600" dirty="0" err="1"/>
              <a:t>літературою</a:t>
            </a:r>
            <a:r>
              <a:rPr lang="ru-RU" sz="1600" dirty="0"/>
              <a:t>, словниками й </a:t>
            </a:r>
            <a:r>
              <a:rPr lang="ru-RU" sz="1600" dirty="0" err="1"/>
              <a:t>довідниками</a:t>
            </a:r>
            <a:r>
              <a:rPr lang="ru-RU" sz="1600" dirty="0"/>
              <a:t> для теоретичного </a:t>
            </a:r>
            <a:r>
              <a:rPr lang="ru-RU" sz="1600" dirty="0" err="1"/>
              <a:t>обґрунтування</a:t>
            </a:r>
            <a:r>
              <a:rPr lang="ru-RU" sz="1600" dirty="0"/>
              <a:t> та </a:t>
            </a:r>
            <a:r>
              <a:rPr lang="ru-RU" sz="1600" dirty="0" err="1"/>
              <a:t>висновків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спостережень</a:t>
            </a:r>
            <a:r>
              <a:rPr lang="ru-RU" sz="1600" dirty="0"/>
              <a:t> над </a:t>
            </a:r>
            <a:r>
              <a:rPr lang="ru-RU" sz="1600" dirty="0" err="1"/>
              <a:t>конкретними</a:t>
            </a:r>
            <a:r>
              <a:rPr lang="ru-RU" sz="1600" dirty="0"/>
              <a:t> стилями, </a:t>
            </a:r>
            <a:r>
              <a:rPr lang="ru-RU" sz="1600" dirty="0" err="1"/>
              <a:t>мовними</a:t>
            </a:r>
            <a:r>
              <a:rPr lang="ru-RU" sz="1600" dirty="0"/>
              <a:t> </a:t>
            </a:r>
            <a:r>
              <a:rPr lang="ru-RU" sz="1600" dirty="0" err="1" smtClean="0"/>
              <a:t>явищами</a:t>
            </a:r>
            <a:r>
              <a:rPr lang="ru-RU" sz="1600" dirty="0" smtClean="0"/>
              <a:t>.</a:t>
            </a:r>
          </a:p>
          <a:p>
            <a:pPr lvl="0" algn="just"/>
            <a:r>
              <a:rPr lang="ru-RU" sz="1600" dirty="0"/>
              <a:t>• </a:t>
            </a:r>
            <a:r>
              <a:rPr lang="ru-RU" sz="1600" dirty="0" err="1" smtClean="0"/>
              <a:t>Реферувати</a:t>
            </a:r>
            <a:r>
              <a:rPr lang="ru-RU" sz="1600" dirty="0" smtClean="0"/>
              <a:t> </a:t>
            </a:r>
            <a:r>
              <a:rPr lang="ru-RU" sz="1600" dirty="0" err="1"/>
              <a:t>мовознавчі</a:t>
            </a:r>
            <a:r>
              <a:rPr lang="ru-RU" sz="1600" dirty="0"/>
              <a:t> </a:t>
            </a:r>
            <a:r>
              <a:rPr lang="ru-RU" sz="1600" dirty="0" err="1"/>
              <a:t>праці</a:t>
            </a:r>
            <a:r>
              <a:rPr lang="ru-RU" sz="1600" dirty="0"/>
              <a:t> й </a:t>
            </a:r>
            <a:r>
              <a:rPr lang="ru-RU" sz="1600" dirty="0" err="1"/>
              <a:t>представляти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 smtClean="0"/>
              <a:t>публічно</a:t>
            </a:r>
            <a:r>
              <a:rPr lang="ru-RU" sz="1600" dirty="0" smtClean="0"/>
              <a:t>.</a:t>
            </a:r>
          </a:p>
          <a:p>
            <a:pPr lvl="0" algn="just"/>
            <a:r>
              <a:rPr lang="ru-RU" sz="1600" dirty="0" smtClean="0"/>
              <a:t>•</a:t>
            </a:r>
            <a:r>
              <a:rPr lang="ru-RU" sz="1600" dirty="0" err="1" smtClean="0"/>
              <a:t>Уміти</a:t>
            </a:r>
            <a:r>
              <a:rPr lang="ru-RU" sz="1600" dirty="0" smtClean="0"/>
              <a:t> </a:t>
            </a:r>
            <a:r>
              <a:rPr lang="ru-RU" sz="1600" dirty="0" err="1"/>
              <a:t>вчитися</a:t>
            </a:r>
            <a:r>
              <a:rPr lang="ru-RU" sz="1600" dirty="0"/>
              <a:t>, </a:t>
            </a:r>
            <a:r>
              <a:rPr lang="ru-RU" sz="1600" dirty="0" err="1"/>
              <a:t>дотримуючись</a:t>
            </a:r>
            <a:r>
              <a:rPr lang="ru-RU" sz="1600" dirty="0"/>
              <a:t> </a:t>
            </a:r>
            <a:r>
              <a:rPr lang="ru-RU" sz="1600" dirty="0" err="1"/>
              <a:t>міжнародних</a:t>
            </a:r>
            <a:r>
              <a:rPr lang="ru-RU" sz="1600" dirty="0"/>
              <a:t> </a:t>
            </a:r>
            <a:r>
              <a:rPr lang="ru-RU" sz="1600" dirty="0" err="1"/>
              <a:t>принципів</a:t>
            </a:r>
            <a:r>
              <a:rPr lang="ru-RU" sz="1600" dirty="0"/>
              <a:t> </a:t>
            </a:r>
            <a:r>
              <a:rPr lang="ru-RU" sz="1600" dirty="0" err="1"/>
              <a:t>академічної</a:t>
            </a:r>
            <a:r>
              <a:rPr lang="ru-RU" sz="1600" dirty="0"/>
              <a:t> </a:t>
            </a:r>
            <a:r>
              <a:rPr lang="ru-RU" sz="1600" dirty="0" err="1" smtClean="0"/>
              <a:t>доброчесності</a:t>
            </a:r>
            <a:r>
              <a:rPr lang="ru-RU" sz="1600" smtClean="0"/>
              <a:t>.</a:t>
            </a:r>
            <a:endParaRPr lang="en-US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361862"/>
            <a:ext cx="8551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err="1"/>
              <a:t>Обсяг</a:t>
            </a:r>
            <a:r>
              <a:rPr lang="ru-RU" sz="2100" b="1" dirty="0"/>
              <a:t> </a:t>
            </a:r>
            <a:r>
              <a:rPr lang="ru-RU" sz="2100" b="1" dirty="0" smtClean="0"/>
              <a:t>курсу</a:t>
            </a:r>
            <a:r>
              <a:rPr lang="ru-RU" sz="2100" dirty="0" smtClean="0"/>
              <a:t> </a:t>
            </a:r>
            <a:r>
              <a:rPr lang="ru-RU" sz="2100" dirty="0"/>
              <a:t>– </a:t>
            </a:r>
            <a:r>
              <a:rPr lang="ru-RU" sz="2100" dirty="0" smtClean="0"/>
              <a:t>150 </a:t>
            </a:r>
            <a:r>
              <a:rPr lang="ru-RU" sz="2100" dirty="0"/>
              <a:t>год., </a:t>
            </a:r>
            <a:r>
              <a:rPr lang="ru-RU" sz="2100" dirty="0" err="1" smtClean="0"/>
              <a:t>із</a:t>
            </a:r>
            <a:r>
              <a:rPr lang="ru-RU" sz="2100" dirty="0" smtClean="0"/>
              <a:t> них</a:t>
            </a:r>
            <a:r>
              <a:rPr lang="ru-RU" sz="2100" dirty="0"/>
              <a:t>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</a:t>
            </a:r>
            <a:r>
              <a:rPr lang="ru-RU" sz="2000" b="1" dirty="0" err="1" smtClean="0"/>
              <a:t>лекції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en-US" sz="2000" dirty="0" smtClean="0"/>
              <a:t>17</a:t>
            </a:r>
            <a:r>
              <a:rPr lang="ru-RU" sz="2000" dirty="0" smtClean="0"/>
              <a:t> </a:t>
            </a:r>
            <a:r>
              <a:rPr lang="ru-RU" sz="2000" dirty="0" smtClean="0"/>
              <a:t>(</a:t>
            </a:r>
            <a:r>
              <a:rPr lang="en-US" sz="2000" dirty="0" smtClean="0"/>
              <a:t>34</a:t>
            </a:r>
            <a:r>
              <a:rPr lang="ru-RU" sz="2000" dirty="0" smtClean="0"/>
              <a:t> </a:t>
            </a:r>
            <a:r>
              <a:rPr lang="ru-RU" sz="2000" dirty="0"/>
              <a:t>год</a:t>
            </a:r>
            <a:r>
              <a:rPr lang="ru-RU" sz="2000" dirty="0" smtClean="0"/>
              <a:t>.)/3 (6 год.)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                                 </a:t>
            </a:r>
            <a:r>
              <a:rPr lang="ru-RU" sz="2000" b="1" dirty="0" err="1"/>
              <a:t>практичні</a:t>
            </a:r>
            <a:r>
              <a:rPr lang="ru-RU" sz="2000" b="1" dirty="0"/>
              <a:t> </a:t>
            </a:r>
            <a:r>
              <a:rPr lang="ru-RU" sz="2000" b="1" dirty="0" err="1"/>
              <a:t>заняття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en-US" sz="2000" dirty="0" smtClean="0"/>
              <a:t>8</a:t>
            </a:r>
            <a:r>
              <a:rPr lang="ru-RU" sz="2000" dirty="0" smtClean="0"/>
              <a:t> (</a:t>
            </a:r>
            <a:r>
              <a:rPr lang="en-US" sz="2000" dirty="0" smtClean="0"/>
              <a:t>16</a:t>
            </a:r>
            <a:r>
              <a:rPr lang="ru-RU" sz="2000" dirty="0" smtClean="0"/>
              <a:t> </a:t>
            </a:r>
            <a:r>
              <a:rPr lang="ru-RU" sz="2000" dirty="0"/>
              <a:t>год</a:t>
            </a:r>
            <a:r>
              <a:rPr lang="ru-RU" sz="2000" dirty="0" smtClean="0"/>
              <a:t>.)/4 (8 год.)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 smtClean="0"/>
              <a:t>                                 </a:t>
            </a:r>
            <a:r>
              <a:rPr lang="ru-RU" sz="2000" b="1" dirty="0" err="1" smtClean="0"/>
              <a:t>самостійна</a:t>
            </a:r>
            <a:r>
              <a:rPr lang="ru-RU" sz="2000" b="1" dirty="0" smtClean="0"/>
              <a:t> </a:t>
            </a:r>
            <a:r>
              <a:rPr lang="ru-RU" sz="2000" b="1" dirty="0"/>
              <a:t>робота </a:t>
            </a:r>
            <a:r>
              <a:rPr lang="ru-RU" sz="2000" dirty="0"/>
              <a:t>– </a:t>
            </a:r>
            <a:r>
              <a:rPr lang="en-US" sz="2000" dirty="0" smtClean="0"/>
              <a:t> </a:t>
            </a:r>
            <a:r>
              <a:rPr lang="en-US" sz="2000" dirty="0" smtClean="0"/>
              <a:t>10</a:t>
            </a:r>
            <a:r>
              <a:rPr lang="uk-UA" sz="2000" dirty="0" smtClean="0"/>
              <a:t>0</a:t>
            </a:r>
            <a:r>
              <a:rPr lang="ru-RU" sz="2000" dirty="0" smtClean="0"/>
              <a:t> </a:t>
            </a:r>
            <a:r>
              <a:rPr lang="ru-RU" sz="2000" dirty="0" smtClean="0"/>
              <a:t>год./136 год.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підсумкова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форма контролю –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залік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42833" y="30470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138232" y="5227450"/>
            <a:ext cx="6781294" cy="944535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001338" y="3062965"/>
            <a:ext cx="7019943" cy="1529065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95492" y="1629800"/>
            <a:ext cx="6956491" cy="1146594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97468" y="5017408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696116" y="1332043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75173" y="1401777"/>
            <a:ext cx="6273482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" y="5116285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96116" y="4916125"/>
            <a:ext cx="4304663" cy="140708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1</a:t>
            </a:r>
          </a:p>
          <a:p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Фонетика і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фонологія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42833" y="3117357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</a:t>
            </a:r>
            <a:r>
              <a:rPr lang="uk-UA" sz="2000" dirty="0" err="1" smtClean="0">
                <a:solidFill>
                  <a:schemeClr val="bg1"/>
                </a:solidFill>
              </a:rPr>
              <a:t>клад</a:t>
            </a:r>
            <a:r>
              <a:rPr lang="uk-UA" sz="2000" dirty="0" smtClean="0">
                <a:solidFill>
                  <a:schemeClr val="bg1"/>
                </a:solidFill>
              </a:rPr>
              <a:t>, наголос та інтонація як фонетичні одиниці. Морфонологія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768" y="6304616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СУЧАСНА УКРАЇНСЬКА МОВА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cs typeface="Arial" panose="020B0604020202020204" pitchFamily="34" charset="0"/>
              </a:rPr>
              <a:t>(розділи «Фонетика і фонологія», «Графіка», «Орфографія»</a:t>
            </a:r>
            <a:r>
              <a:rPr lang="en-US" b="1" dirty="0" smtClean="0">
                <a:cs typeface="Arial" panose="020B0604020202020204" pitchFamily="34" charset="0"/>
              </a:rPr>
              <a:t>)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46456" y="1786280"/>
            <a:ext cx="6287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1.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Звукові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одиниці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2.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Голосні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приголосні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українській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мові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3.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Звукові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системі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приголосних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73296" y="3004416"/>
            <a:ext cx="616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4.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Склад 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наголос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українській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мові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5. Інтонація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Тема6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 Морфонологія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57952" y="3724244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05492" y="5003476"/>
            <a:ext cx="43208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Змістовий модуль 3</a:t>
            </a:r>
          </a:p>
          <a:p>
            <a:r>
              <a:rPr lang="uk-UA" sz="2200" b="1" dirty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Орфоепія. Графіка. Орфографія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75173" y="4963197"/>
            <a:ext cx="625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35955" y="5116286"/>
            <a:ext cx="6419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7. Орфоепія української мови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Тема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8. Графіка української мови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Тема 9.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Орфографія української мови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</TotalTime>
  <Words>386</Words>
  <Application>Microsoft Office PowerPoint</Application>
  <PresentationFormat>Широкоэкранный</PresentationFormat>
  <Paragraphs>55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Екатерина</cp:lastModifiedBy>
  <cp:revision>130</cp:revision>
  <cp:lastPrinted>2017-10-19T16:56:15Z</cp:lastPrinted>
  <dcterms:created xsi:type="dcterms:W3CDTF">2017-10-19T11:54:45Z</dcterms:created>
  <dcterms:modified xsi:type="dcterms:W3CDTF">2025-02-09T17:44:31Z</dcterms:modified>
</cp:coreProperties>
</file>