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60" r:id="rId13"/>
    <p:sldId id="277" r:id="rId14"/>
    <p:sldId id="285" r:id="rId15"/>
    <p:sldId id="286" r:id="rId16"/>
    <p:sldId id="274" r:id="rId17"/>
    <p:sldId id="275" r:id="rId18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0FFC5"/>
    <a:srgbClr val="CDFFCD"/>
    <a:srgbClr val="D9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89" autoAdjust="0"/>
  </p:normalViewPr>
  <p:slideViewPr>
    <p:cSldViewPr>
      <p:cViewPr varScale="1">
        <p:scale>
          <a:sx n="101" d="100"/>
          <a:sy n="101" d="100"/>
        </p:scale>
        <p:origin x="-732" y="-90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1E1C-486E-400B-A9B5-6025457334B8}" type="datetimeFigureOut">
              <a:rPr lang="uk-UA" smtClean="0"/>
              <a:t>09.08.2021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BD33-83EA-4E96-8362-D7B68A1DF06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66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BD33-83EA-4E96-8362-D7B68A1DF066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935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303" y="620688"/>
            <a:ext cx="10704349" cy="1470025"/>
          </a:xfrm>
        </p:spPr>
        <p:txBody>
          <a:bodyPr>
            <a:normAutofit fontScale="90000"/>
          </a:bodyPr>
          <a:lstStyle/>
          <a:p>
            <a:r>
              <a:rPr lang="uk-UA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Біологічні системи. Біологічне пізнання</a:t>
            </a:r>
            <a:endParaRPr lang="uk-UA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34" b="1"/>
          <a:stretch/>
        </p:blipFill>
        <p:spPr bwMode="auto">
          <a:xfrm>
            <a:off x="329656" y="2436327"/>
            <a:ext cx="11514599" cy="39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6990" y="6087244"/>
            <a:ext cx="7337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Модель «Біосфера 2» в пустелі </a:t>
            </a:r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Сонора</a:t>
            </a:r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поблизу м. Оракл, штат Арізона, США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31" y="4775716"/>
            <a:ext cx="3272066" cy="1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4" y="332656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Організація біологічного пізнання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75783"/>
              </p:ext>
            </p:extLst>
          </p:nvPr>
        </p:nvGraphicFramePr>
        <p:xfrm>
          <a:off x="252239" y="1124744"/>
          <a:ext cx="11665296" cy="3627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36304"/>
                <a:gridCol w="8928992"/>
              </a:tblGrid>
              <a:tr h="3247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Основні методи біологічного пізнання:</a:t>
                      </a:r>
                      <a:endParaRPr lang="uk-UA" sz="22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9648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порівняльно-описовий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дає змогу описувати результати спостережень, явища чи організми і порівнювати їх з подібним для визначення спільних та відмінних ознак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експериментальнй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ґрунтується на тому, що дослідники змінюють будову, функції, поведінку об’єктів дослідження і спостерігають за наслідками цих змін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моніторинг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постійне спостереження за станом окремих біологічних об’єктів, перебігом певних процесів у екосистемах чи біосфері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моделювання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метод дослідження і демонстрування структур, функцій, процесів за допомогою їхнього спрощеного відтворення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статистичний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метод математичної обробки результатів спостережень чи дослідів для перевірки ступеня вірогідності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b="9949"/>
          <a:stretch/>
        </p:blipFill>
        <p:spPr bwMode="auto">
          <a:xfrm>
            <a:off x="8946037" y="4784869"/>
            <a:ext cx="2971498" cy="183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1828" y="6308169"/>
            <a:ext cx="2324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Екологічний моніторинг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5323" y="6332026"/>
            <a:ext cx="2377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Модель серця людини,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15" y="4784870"/>
            <a:ext cx="1857587" cy="185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71404" y="6316928"/>
            <a:ext cx="1322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Експеримент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9" y="4796334"/>
            <a:ext cx="3288617" cy="18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0778" y="6308168"/>
            <a:ext cx="2860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Порівняльно-описовий метод</a:t>
            </a:r>
          </a:p>
        </p:txBody>
      </p:sp>
    </p:spTree>
    <p:extLst>
      <p:ext uri="{BB962C8B-B14F-4D97-AF65-F5344CB8AC3E}">
        <p14:creationId xmlns:p14="http://schemas.microsoft.com/office/powerpoint/2010/main" val="4905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4" y="332656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Організація біологічного пізнання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65391"/>
              </p:ext>
            </p:extLst>
          </p:nvPr>
        </p:nvGraphicFramePr>
        <p:xfrm>
          <a:off x="324247" y="1052736"/>
          <a:ext cx="7632848" cy="5577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67792"/>
                <a:gridCol w="4965056"/>
              </a:tblGrid>
              <a:tr h="3247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У біологічному пізнанні велике значення має </a:t>
                      </a: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спрямованість й визначеність діяльності </a:t>
                      </a:r>
                      <a:endParaRPr lang="uk-UA" sz="22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47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Основні підходи 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до біологічного пізнання: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192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історичний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визначає розгляд природних об’єктів та явищ у виникненні та розвитку;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48208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системний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орієнтує на вивчення біосистеми як єдиного цілого;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048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морфологічний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спрямовує на вивчення форми та будови у взаємозв’язках із функціями;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фізіологічний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організовує дослідження життєдіяльності;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екологічний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спрямовує вивчення організмів у їхніх взаємозв’язках з іншими організмами та навколишнім середовищем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03" y="1052737"/>
            <a:ext cx="385537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92745" y="3058007"/>
            <a:ext cx="1391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Антропогенез</a:t>
            </a:r>
            <a:endParaRPr lang="uk-UA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01" y="3501008"/>
            <a:ext cx="3835171" cy="273555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749183" y="6236561"/>
            <a:ext cx="2821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Трофічні зв’язки в екосистемі</a:t>
            </a:r>
            <a:endParaRPr lang="uk-UA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271" y="188640"/>
            <a:ext cx="1116124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Висновки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63" y="1412776"/>
            <a:ext cx="11305256" cy="496855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Сучасне </a:t>
            </a:r>
            <a:r>
              <a:rPr lang="uk-UA" sz="2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розуміння сутності життя ґрунтується на структурно-функціональному підході, згідно з яким у біосистемах виокремлюють структурні компоненти, визначають їхні функції та </a:t>
            </a:r>
            <a:r>
              <a:rPr lang="uk-UA" sz="28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зв'язки</a:t>
            </a:r>
          </a:p>
          <a:p>
            <a:r>
              <a:rPr lang="uk-UA" sz="28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Всі </a:t>
            </a:r>
            <a:r>
              <a:rPr lang="uk-UA" sz="2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рівні організації біосистем взаємопов'язані між собою завдяки триєдиному потоку речовин, енергії та інформації й організовані за принципом </a:t>
            </a:r>
            <a:r>
              <a:rPr lang="uk-UA" sz="28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ієрархії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Біологічне </a:t>
            </a:r>
            <a:r>
              <a:rPr lang="ru-RU" sz="2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пізнання передбачає діяльність за допомогою наукових понять, методів та підходів</a:t>
            </a:r>
            <a:endParaRPr lang="uk-UA" sz="28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3" y="260648"/>
            <a:ext cx="120615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Завдання на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застосування знань </a:t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«Методи біологічних досліджень»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45540"/>
              </p:ext>
            </p:extLst>
          </p:nvPr>
        </p:nvGraphicFramePr>
        <p:xfrm>
          <a:off x="396255" y="1628800"/>
          <a:ext cx="11161240" cy="420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161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Укажіть використаний у прикладах метод біологічного дослідження: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1.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Учні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розглянули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листки двох рослин і назвали ознаки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подібності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та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відмінності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2.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Учені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з’ясували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 що голуби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дослідної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групи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втрачають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орієнтацію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 якщо до них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прикріплюють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маленькі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магніти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 в той час як птахи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контрольної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групи з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ненамагніченими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шматочками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металу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не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втрачали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правильного напрямку польоту.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3.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Екологи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визначили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 що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величезної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шкоди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басейну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Дністра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завдають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забруднені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пестицидами й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нітратами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стоки з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полів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та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викиди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промислового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концерну «</a:t>
                      </a:r>
                      <a:r>
                        <a:rPr lang="ru-RU" sz="20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Хлорвініл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».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4.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В європейців частота груп крові є такою: І - 46 %, ІІ - 42 %, ІІІ - 9 % і IV - 3 %.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5.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Учені використовують ртутну краплину в розчині кислоти, що здійснює ритмічні рухи, для дослідження клітинного руху амеби.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68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98" y="15551"/>
            <a:ext cx="1206155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Самостійна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робота «</a:t>
            </a:r>
            <a:r>
              <a:rPr lang="ru-RU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Графічне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моделювання»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263" y="1026893"/>
            <a:ext cx="5328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Моделювання</a:t>
            </a:r>
            <a:r>
              <a:rPr lang="uk-UA" sz="2000" b="1" dirty="0">
                <a:solidFill>
                  <a:srgbClr val="003300"/>
                </a:solidFill>
                <a:latin typeface="Comic Sans MS" panose="030F0702030302020204" pitchFamily="66" charset="0"/>
              </a:rPr>
              <a:t> (у біології) - метод дослідження біологічних об’єктів пізнання за допомогою їхньої спрощеної імітації шляхом створення моделей. </a:t>
            </a:r>
            <a:endParaRPr lang="uk-UA" sz="2000" b="1" dirty="0" smtClean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Система</a:t>
            </a:r>
            <a:r>
              <a:rPr lang="uk-UA" sz="2000" b="1" dirty="0">
                <a:solidFill>
                  <a:srgbClr val="003300"/>
                </a:solidFill>
                <a:latin typeface="Comic Sans MS" panose="030F0702030302020204" pitchFamily="66" charset="0"/>
              </a:rPr>
              <a:t>, що імітує чи відображає структуру, функції й властивості оригіналу, безпосереднє вивчення якого неможливе чи ускладнене, називається </a:t>
            </a:r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моделлю</a:t>
            </a:r>
            <a:r>
              <a:rPr lang="uk-UA" sz="2000" b="1" dirty="0">
                <a:solidFill>
                  <a:srgbClr val="003300"/>
                </a:solidFill>
                <a:latin typeface="Comic Sans MS" panose="030F0702030302020204" pitchFamily="66" charset="0"/>
              </a:rPr>
              <a:t>. Вивчення моделей дає змогу здобувати нові знання. </a:t>
            </a:r>
            <a:endParaRPr lang="uk-UA" sz="2000" b="1" dirty="0" smtClean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5" y="1161658"/>
            <a:ext cx="6034149" cy="34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0271" y="4838388"/>
            <a:ext cx="11161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Використайте наведені дані й побудуйте графічну модель зміни кількості населення Землі: 1750 р. - 0,5 млрд; 1800 - 1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1939 - 2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1960 - 3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1975 - 4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1987 - 5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1999 - 6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2008 - 6,5; 2011 - 7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; 2016 - 7,43 </a:t>
            </a:r>
            <a:r>
              <a:rPr lang="uk-UA" sz="24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млрд</a:t>
            </a:r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 людей</a:t>
            </a:r>
            <a:endParaRPr lang="uk-UA" sz="2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0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98" y="15551"/>
            <a:ext cx="1206155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Ставлення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251" y="1124744"/>
            <a:ext cx="1152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Порівняйте зображені біологічні системи. Доведіть залежність функціонування біосистем від взаємозв’язків між елементами різних рівнів</a:t>
            </a:r>
            <a:endParaRPr lang="uk-UA" sz="2400" b="1" dirty="0" smtClean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23803"/>
              </p:ext>
            </p:extLst>
          </p:nvPr>
        </p:nvGraphicFramePr>
        <p:xfrm>
          <a:off x="540271" y="2132856"/>
          <a:ext cx="7632848" cy="3992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20280"/>
                <a:gridCol w="2520280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Ознака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Біосистема 1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Біосистема 2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Назва біосистеми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Тип біосистеми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Рівень організації біосистеми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Структурні елементи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Внутрішні зв’язки між елементами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Зовнішні зв’язки біосистеми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291" y="2132856"/>
            <a:ext cx="3555050" cy="203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74086" y="3856734"/>
            <a:ext cx="1353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Біосистема 1</a:t>
            </a:r>
            <a:endParaRPr lang="uk-UA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291" y="4221088"/>
            <a:ext cx="3555050" cy="18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450321" y="5782579"/>
            <a:ext cx="1353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Біосистема </a:t>
            </a:r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uk-UA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1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Домашнє завдання</a:t>
            </a:r>
            <a:endParaRPr lang="uk-UA" sz="6000" b="1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8663" y="1556792"/>
            <a:ext cx="7670528" cy="50405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опрацювати §1;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с. </a:t>
            </a:r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с</a:t>
            </a:r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. 7 </a:t>
            </a:r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(виконати тести (1-4) письмово), відповідати на питання (5-11) усно;</a:t>
            </a:r>
            <a:endParaRPr lang="ru-RU" b="1" dirty="0" smtClean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опанувати конспект;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переглядати </a:t>
            </a:r>
            <a:r>
              <a:rPr lang="ru-RU" b="1" dirty="0">
                <a:solidFill>
                  <a:srgbClr val="003300"/>
                </a:solidFill>
                <a:latin typeface="Comic Sans MS" panose="030F0702030302020204" pitchFamily="66" charset="0"/>
              </a:rPr>
              <a:t>презентацію на сайті "Дистанційне </a:t>
            </a:r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навчання«, виконати завдання письмово</a:t>
            </a:r>
            <a:endParaRPr lang="uk-UA" b="1" dirty="0">
              <a:solidFill>
                <a:srgbClr val="0033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2951" r="15383" b="3006"/>
          <a:stretch/>
        </p:blipFill>
        <p:spPr bwMode="auto">
          <a:xfrm>
            <a:off x="468263" y="1563329"/>
            <a:ext cx="3323305" cy="47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9" y="274639"/>
            <a:ext cx="10952798" cy="1570037"/>
          </a:xfrm>
        </p:spPr>
        <p:txBody>
          <a:bodyPr/>
          <a:lstStyle/>
          <a:p>
            <a:r>
              <a:rPr lang="uk-UA" altLang="uk-UA" sz="7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Дякую за увагу!</a:t>
            </a:r>
            <a:endParaRPr lang="ru-RU" altLang="uk-UA" sz="7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0" name="Picture 4" descr="975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71" y="1860739"/>
            <a:ext cx="4496878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3" y="260648"/>
            <a:ext cx="1144927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Найнезрозумілішим у цьому світі є те, що його можна зрозуміти.</a:t>
            </a:r>
            <a:br>
              <a:rPr lang="ru-RU" sz="53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</a:t>
            </a:r>
            <a:r>
              <a:rPr lang="ru-RU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Ейнштейн</a:t>
            </a:r>
            <a:endParaRPr lang="uk-UA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8703" y="2213248"/>
            <a:ext cx="4536504" cy="27289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Автомобіль (від грец. автос - сам і лат. </a:t>
            </a:r>
            <a:r>
              <a:rPr lang="en-US" sz="2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mobilis - </a:t>
            </a:r>
            <a:r>
              <a:rPr lang="uk-UA" sz="2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той, що рухається) - самохідна колісна машина з двигуном, що призначена для перевезення людей чи вантажу безрейковими дорогами. </a:t>
            </a:r>
            <a:endParaRPr lang="uk-UA" sz="28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205" y="5157191"/>
            <a:ext cx="8829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Порівняйте автомобіль як технічну систему з конем як біологічною </a:t>
            </a:r>
            <a:r>
              <a:rPr lang="ru-RU" sz="2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системою. Що </a:t>
            </a:r>
            <a:r>
              <a:rPr lang="ru-RU" sz="2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є спільного між цими системами і чим вони відрізняються одна від одної?</a:t>
            </a:r>
            <a:endParaRPr lang="uk-UA" sz="2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1231" y="5157191"/>
            <a:ext cx="2831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Альберт Ейнштейн</a:t>
            </a:r>
            <a:endParaRPr lang="uk-UA" sz="1600" b="1" dirty="0" smtClean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16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(</a:t>
            </a:r>
            <a:r>
              <a:rPr lang="uk-UA" sz="16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1879-1955</a:t>
            </a:r>
            <a:r>
              <a:rPr lang="uk-UA" sz="1600" b="1" dirty="0">
                <a:solidFill>
                  <a:srgbClr val="003300"/>
                </a:solidFill>
                <a:latin typeface="Comic Sans MS" panose="030F0702030302020204" pitchFamily="66" charset="0"/>
              </a:rPr>
              <a:t>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r="22417"/>
          <a:stretch/>
        </p:blipFill>
        <p:spPr bwMode="auto">
          <a:xfrm>
            <a:off x="9476037" y="2474531"/>
            <a:ext cx="2241756" cy="25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12914" r="6780"/>
          <a:stretch/>
        </p:blipFill>
        <p:spPr bwMode="auto">
          <a:xfrm>
            <a:off x="343122" y="2204864"/>
            <a:ext cx="3963189" cy="273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79" y="260648"/>
            <a:ext cx="10952798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План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87" y="1628800"/>
            <a:ext cx="6624736" cy="4525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Найзагальніші особливості біологічних систем</a:t>
            </a:r>
          </a:p>
          <a:p>
            <a:r>
              <a:rPr lang="ru-RU" sz="36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Принципи взаємодії рівнів організації біологічних систем</a:t>
            </a:r>
          </a:p>
          <a:p>
            <a:r>
              <a:rPr lang="ru-RU" sz="36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Організація біологічного пізнання</a:t>
            </a:r>
            <a:endParaRPr lang="uk-UA" sz="36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1" t="-10" r="5514" b="552"/>
          <a:stretch/>
        </p:blipFill>
        <p:spPr>
          <a:xfrm>
            <a:off x="8061152" y="1844824"/>
            <a:ext cx="3666004" cy="39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Найзагальніші 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особливості </a:t>
            </a: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біологічних 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систем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02612"/>
              </p:ext>
            </p:extLst>
          </p:nvPr>
        </p:nvGraphicFramePr>
        <p:xfrm>
          <a:off x="324247" y="1628800"/>
          <a:ext cx="11521280" cy="2082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52128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Біологічні системи 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- це сукупність взаємопов’язаних структурних й функціональних компонентів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найзагальнішими особливостями яких є 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відкритість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упорядкованість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та 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рівневість</a:t>
                      </a:r>
                      <a:endParaRPr lang="uk-UA" sz="1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предметом сучасної біології є 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біологічні системи 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різної складності;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основними типами біологічних систем 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є клітина, організм, популяція, вид, екосистема та біосфера 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82181"/>
              </p:ext>
            </p:extLst>
          </p:nvPr>
        </p:nvGraphicFramePr>
        <p:xfrm>
          <a:off x="252239" y="3789040"/>
          <a:ext cx="11593288" cy="2839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88632"/>
                <a:gridCol w="5904656"/>
              </a:tblGrid>
              <a:tr h="370840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спільні ознаки біосистем</a:t>
                      </a: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: їхня організація та зв’язки; 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структурна організація біосистеми </a:t>
                      </a: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визначається складовими частинами й компонентами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функціональна організація 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- це злагоджена діяльність складових частин біосистеми, що називається функціонуванням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Наприклад, клітини мають поверхневий апарат, цитоплазму і ядро, які утворені певними компонентами (наприклад, в цитоплазмі є органели) та всі компоненти взаємозалежні та взаємопов’язані через діяльність клітини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цілісність біосистем забезпечують 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внутрішні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та 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зовнішні взаємозв’язки 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компонентів біосистеми між собою та із зовнішнім середовищем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6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Найзагальніші 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особливості </a:t>
            </a: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біологічних 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систем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12444"/>
              </p:ext>
            </p:extLst>
          </p:nvPr>
        </p:nvGraphicFramePr>
        <p:xfrm>
          <a:off x="396255" y="1700808"/>
          <a:ext cx="11521280" cy="1188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52128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Біосистеми мають ряд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особливостей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 що відрізняють їх від неживих систем: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серед них немає жодної, яка була б притаманна тільки живому;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здатності живого до використання й перетворення речовин, енергії та інформації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19813"/>
              </p:ext>
            </p:extLst>
          </p:nvPr>
        </p:nvGraphicFramePr>
        <p:xfrm>
          <a:off x="468264" y="4077072"/>
          <a:ext cx="9073008" cy="2407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24336"/>
                <a:gridCol w="3024336"/>
                <a:gridCol w="3024336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Фундаментальні властивості біосистем</a:t>
                      </a:r>
                      <a:endParaRPr lang="uk-U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саморегуляції</a:t>
                      </a:r>
                      <a:endParaRPr lang="uk-UA" sz="20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самооновлення</a:t>
                      </a:r>
                      <a:endParaRPr lang="uk-UA" sz="20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самовідтворення</a:t>
                      </a:r>
                      <a:endParaRPr lang="uk-UA" sz="20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механізми збереження динамічної сталості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механізми 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утворення нових складових частин замість пошкоджених чи втрачених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забезпечують наступність існування в час</a:t>
                      </a:r>
                    </a:p>
                    <a:p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06967"/>
              </p:ext>
            </p:extLst>
          </p:nvPr>
        </p:nvGraphicFramePr>
        <p:xfrm>
          <a:off x="396255" y="3068960"/>
          <a:ext cx="9145017" cy="792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48339"/>
                <a:gridCol w="3048339"/>
                <a:gridCol w="3048339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Найзагальніші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властивості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біосистем</a:t>
                      </a:r>
                      <a:endParaRPr lang="uk-U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відкритість</a:t>
                      </a:r>
                      <a:endParaRPr lang="uk-U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упорядкованість</a:t>
                      </a:r>
                      <a:endParaRPr lang="uk-U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рівневість</a:t>
                      </a:r>
                      <a:endParaRPr lang="uk-U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59563"/>
              </p:ext>
            </p:extLst>
          </p:nvPr>
        </p:nvGraphicFramePr>
        <p:xfrm>
          <a:off x="9685287" y="3140968"/>
          <a:ext cx="2112376" cy="2560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123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Біосфера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Екосистема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Вид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Популяція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Організм 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Клітина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56302"/>
              </p:ext>
            </p:extLst>
          </p:nvPr>
        </p:nvGraphicFramePr>
        <p:xfrm>
          <a:off x="9685287" y="5805264"/>
          <a:ext cx="2088232" cy="6400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3300"/>
                          </a:solidFill>
                        </a:rPr>
                        <a:t>Основні типи біосистем</a:t>
                      </a:r>
                      <a:endParaRPr lang="uk-UA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1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Принципи взаємодії рівнів </a:t>
            </a: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організації 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біологічних систем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97636"/>
              </p:ext>
            </p:extLst>
          </p:nvPr>
        </p:nvGraphicFramePr>
        <p:xfrm>
          <a:off x="252239" y="1628800"/>
          <a:ext cx="11521280" cy="701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52128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Рівні організації біосистем 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- це певний тип взаємодії структурних та функціональних складників біологічних систем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449248"/>
              </p:ext>
            </p:extLst>
          </p:nvPr>
        </p:nvGraphicFramePr>
        <p:xfrm>
          <a:off x="180231" y="2420888"/>
          <a:ext cx="11809312" cy="4241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14246"/>
                <a:gridCol w="5367041"/>
                <a:gridCol w="4228025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Більшість дослідників виокремлюють такі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рівні організації біосистем: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молекулярний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складниками є хімічні елементи та сполуки, біохімічні реакції; 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err="1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біохімя</a:t>
                      </a: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, біофізика, молекулярна біологія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клітинний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частинами є поверхневий апарат, цитоплазма та ядро, або нуклеоїд, життєві процеси клітин;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цитологія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організмовий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клітини, тканини, органи й системи органів організмів;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гістологія, анатомія, фізіологія, морфологія, ембріологія, генетика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популяційно-видовий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організми одного виду з їхніми взаємовідносинами;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екологія, генетика, популяційна та еволюційна біологія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екосистемний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організми різних видів, які взаємодіють між собою та з навколишнім середовищем;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екологія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біосферний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взаємопов’язані екосистеми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8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екологія, вчення про біосферу</a:t>
                      </a:r>
                      <a:endParaRPr lang="uk-UA" sz="18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8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Принципи взаємодії рівнів </a:t>
            </a: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організації 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біологічних систем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51490"/>
              </p:ext>
            </p:extLst>
          </p:nvPr>
        </p:nvGraphicFramePr>
        <p:xfrm>
          <a:off x="324247" y="1844824"/>
          <a:ext cx="7200800" cy="34491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77366"/>
                <a:gridCol w="3823434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Взаємодія рівнів організації біосистем відбувається за </a:t>
                      </a: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принципами</a:t>
                      </a:r>
                      <a:r>
                        <a:rPr lang="ru-RU" sz="22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  <a:endParaRPr lang="uk-UA" sz="22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62136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єдності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ієрархії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основою єдності всіх рівнів організації біосистем є проникаючі крізь них потоки речовин, енергії та інформації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будь-яка система є компонентом системи вищого рангу і, в свою чергу, складається з підпорядкованих їй біосистем систем нижчого рангу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5346"/>
          <a:stretch/>
        </p:blipFill>
        <p:spPr>
          <a:xfrm>
            <a:off x="7525047" y="1700808"/>
            <a:ext cx="4644727" cy="309634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11447"/>
              </p:ext>
            </p:extLst>
          </p:nvPr>
        </p:nvGraphicFramePr>
        <p:xfrm>
          <a:off x="252239" y="5445224"/>
          <a:ext cx="11521280" cy="1097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521280"/>
              </a:tblGrid>
              <a:tr h="861824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Існування організмів забезпечується організацією будови й життєдіяльності на молекулярному і клітинному рівнях, а самі організми є компонентами популяційно-видового рівня</a:t>
                      </a:r>
                      <a:endParaRPr lang="uk-UA" sz="2200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21391" y="1933770"/>
            <a:ext cx="792088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Організм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69464" y="2513801"/>
            <a:ext cx="900311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Популяція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39960" y="1733715"/>
            <a:ext cx="864096" cy="400110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Система органів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40483" y="2379077"/>
            <a:ext cx="648072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Орган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84920" y="2771204"/>
            <a:ext cx="792088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Тканина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25047" y="3287634"/>
            <a:ext cx="792088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Клітина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5047" y="3891245"/>
            <a:ext cx="792088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Органела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89043" y="4486961"/>
            <a:ext cx="900100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Молекула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14680" y="3637825"/>
            <a:ext cx="955094" cy="246221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Е</a:t>
            </a:r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косистема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97390" y="4410017"/>
            <a:ext cx="845989" cy="400110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Планета Земля</a:t>
            </a:r>
            <a:endParaRPr lang="uk-UA" sz="10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72008" y="5013175"/>
            <a:ext cx="2520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Рівні організації біосистем</a:t>
            </a:r>
            <a:endParaRPr lang="uk-UA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4" y="332656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Організація біологічного пізнання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94709"/>
              </p:ext>
            </p:extLst>
          </p:nvPr>
        </p:nvGraphicFramePr>
        <p:xfrm>
          <a:off x="252239" y="1124744"/>
          <a:ext cx="11665296" cy="1706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665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Біологічне пізнання 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- це організована діяльність відповідно до мети й завдань, результатом якої є нові знання про живу природу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Головне завдання біологічної науки 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- побудова системи достовірного знання, що ґрунтується на фактах і узагальненнях, що їх можна перевірити й підтвердити чи спростувати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54169"/>
              </p:ext>
            </p:extLst>
          </p:nvPr>
        </p:nvGraphicFramePr>
        <p:xfrm>
          <a:off x="324247" y="2996952"/>
          <a:ext cx="8568952" cy="3479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3169"/>
                <a:gridCol w="689578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Для накопичення й обробки знань біологія використовує</a:t>
                      </a:r>
                      <a:r>
                        <a:rPr lang="uk-UA" baseline="0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поняття</a:t>
                      </a:r>
                      <a:r>
                        <a:rPr lang="uk-UA" baseline="0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  <a:endParaRPr lang="uk-UA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науковий факт</a:t>
                      </a:r>
                      <a:endParaRPr lang="uk-UA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спостереження або експеримент, які можуть бути відтворені та підтверджені (наприклад, листок зелений)</a:t>
                      </a:r>
                      <a:endParaRPr lang="uk-UA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гіпотеза</a:t>
                      </a:r>
                      <a:endParaRPr lang="uk-UA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обґрунтоване припущення, що висувають для пояснення фактів (наприклад, гіпотези походження людини)</a:t>
                      </a:r>
                      <a:endParaRPr lang="uk-UA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теорія</a:t>
                      </a:r>
                      <a:endParaRPr lang="uk-UA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узагальнення системи фактів, що дає змогу робити прогнози, які згодом підтверджуються (наприклад, клітинна теорія)</a:t>
                      </a:r>
                      <a:endParaRPr lang="uk-UA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закон</a:t>
                      </a:r>
                      <a:endParaRPr lang="uk-UA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це закономірності, що не мають винятків і встановлюють зв’язки між різними явищами (наприклад, закони спадковості)</a:t>
                      </a:r>
                      <a:endParaRPr lang="uk-UA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52327" y="6313390"/>
            <a:ext cx="2234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Другий закон Менделя</a:t>
            </a:r>
            <a:endParaRPr lang="uk-UA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5" b="20578"/>
          <a:stretch/>
        </p:blipFill>
        <p:spPr>
          <a:xfrm>
            <a:off x="8893199" y="2909272"/>
            <a:ext cx="3044570" cy="30963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27086" y="3955961"/>
            <a:ext cx="468052" cy="307777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Аа</a:t>
            </a:r>
            <a:endParaRPr lang="uk-UA" sz="1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22371" y="3933056"/>
            <a:ext cx="468052" cy="307777"/>
          </a:xfrm>
          <a:prstGeom prst="rect">
            <a:avLst/>
          </a:prstGeom>
          <a:solidFill>
            <a:srgbClr val="F0FFC5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Аа</a:t>
            </a:r>
            <a:endParaRPr lang="uk-UA" sz="1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22880" y="6005612"/>
            <a:ext cx="468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Аа</a:t>
            </a:r>
            <a:endParaRPr lang="uk-UA" sz="1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01829" y="6005611"/>
            <a:ext cx="468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Аа</a:t>
            </a:r>
            <a:endParaRPr lang="uk-UA" sz="1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22371" y="6005613"/>
            <a:ext cx="468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а</a:t>
            </a:r>
            <a:r>
              <a:rPr lang="uk-UA" sz="1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</a:t>
            </a:r>
            <a:endParaRPr lang="uk-UA" sz="1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9460" y="6005616"/>
            <a:ext cx="468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АА</a:t>
            </a:r>
            <a:endParaRPr lang="uk-UA" sz="1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4" y="332656"/>
            <a:ext cx="12061551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Організація біологічного пізнання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endParaRPr lang="uk-UA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9772"/>
              </p:ext>
            </p:extLst>
          </p:nvPr>
        </p:nvGraphicFramePr>
        <p:xfrm>
          <a:off x="252239" y="1124744"/>
          <a:ext cx="11665296" cy="2895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184576"/>
                <a:gridCol w="6480720"/>
              </a:tblGrid>
              <a:tr h="324771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Для пізнання всієї різноманітності біосистем застосовують найрізноманітніші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методи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247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Загальні методи наукового пізнання</a:t>
                      </a: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 поділяють на: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964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Емпіричні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Теоретичні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допомагають вивчати природні об’єкти, доступні для сприйняття;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дослідник, не працюючи безпосередньо з природними об’єктами, здобуває знання шляхом розумових операцій;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45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спостереження, порівняння, вимірювання, експеримент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3300"/>
                          </a:solidFill>
                          <a:latin typeface="Comic Sans MS" panose="030F0702030302020204" pitchFamily="66" charset="0"/>
                        </a:rPr>
                        <a:t>аналіз, синтез, абстрагування, конкретизація, узагальнення, аналогія, гомологія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b="170"/>
          <a:stretch/>
        </p:blipFill>
        <p:spPr bwMode="auto">
          <a:xfrm>
            <a:off x="324247" y="4077072"/>
            <a:ext cx="3527581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119" y="4077072"/>
            <a:ext cx="3721596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r="2346" b="1644"/>
          <a:stretch/>
        </p:blipFill>
        <p:spPr bwMode="auto">
          <a:xfrm>
            <a:off x="3924647" y="4077072"/>
            <a:ext cx="4157469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60714" y="6235008"/>
            <a:ext cx="1508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Спостереження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48096" y="6250359"/>
            <a:ext cx="133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Вимірювання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09159" y="6262883"/>
            <a:ext cx="760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Аналіз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1266</Words>
  <Application>Microsoft Office PowerPoint</Application>
  <PresentationFormat>Произвольный</PresentationFormat>
  <Paragraphs>179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Біологічні системи. Біологічне пізнання</vt:lpstr>
      <vt:lpstr> Найнезрозумілішим у цьому світі є те, що його можна зрозуміти. А. Ейнштейн</vt:lpstr>
      <vt:lpstr>План</vt:lpstr>
      <vt:lpstr>  Найзагальніші особливості  біологічних систем  </vt:lpstr>
      <vt:lpstr>  Найзагальніші особливості  біологічних систем  </vt:lpstr>
      <vt:lpstr>  Принципи взаємодії рівнів  організації біологічних систем  </vt:lpstr>
      <vt:lpstr>  Принципи взаємодії рівнів  організації біологічних систем  </vt:lpstr>
      <vt:lpstr>  Організація біологічного пізнання   </vt:lpstr>
      <vt:lpstr>  Організація біологічного пізнання   </vt:lpstr>
      <vt:lpstr>  Організація біологічного пізнання   </vt:lpstr>
      <vt:lpstr>  Організація біологічного пізнання   </vt:lpstr>
      <vt:lpstr>Висновки</vt:lpstr>
      <vt:lpstr>Завдання на застосування знань  «Методи біологічних досліджень»</vt:lpstr>
      <vt:lpstr>Самостійна робота «Графічне моделювання»</vt:lpstr>
      <vt:lpstr>Ставлення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Біологія як наука</dc:title>
  <dc:creator>Ольга</dc:creator>
  <cp:lastModifiedBy>Ольга</cp:lastModifiedBy>
  <cp:revision>74</cp:revision>
  <dcterms:created xsi:type="dcterms:W3CDTF">2021-08-05T14:34:17Z</dcterms:created>
  <dcterms:modified xsi:type="dcterms:W3CDTF">2021-08-09T17:29:19Z</dcterms:modified>
</cp:coreProperties>
</file>