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4630400" cy="8229600"/>
  <p:notesSz cx="8229600" cy="14630400"/>
  <p:embeddedFontLst>
    <p:embeddedFont>
      <p:font typeface="Inter Light" panose="020B0604020202020204" charset="0"/>
      <p:regular r:id="rId25"/>
    </p:embeddedFont>
    <p:embeddedFont>
      <p:font typeface="Montserrat Light" panose="00000400000000000000" pitchFamily="2" charset="-52"/>
      <p:regular r:id="rId26"/>
    </p:embeddedFont>
    <p:embeddedFont>
      <p:font typeface="Montserrat Medium" panose="00000600000000000000" pitchFamily="2" charset="-52"/>
      <p:regular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48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Вплив Діджіталізації на Економічні Процеси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Цифрова трансформація змінює способи ведення бізнесу, створюючи нові можливості для електронної комерції, спільної розробки продуктів та управління ланцюгами поставок.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6514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Моделі C2B та C2C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082879"/>
            <a:ext cx="22860" cy="4981456"/>
          </a:xfrm>
          <a:prstGeom prst="roundRect">
            <a:avLst>
              <a:gd name="adj" fmla="val 781396"/>
            </a:avLst>
          </a:prstGeom>
          <a:solidFill>
            <a:srgbClr val="C5C7D2"/>
          </a:solidFill>
          <a:ln/>
        </p:spPr>
      </p:sp>
      <p:sp>
        <p:nvSpPr>
          <p:cNvPr id="5" name="Shape 2"/>
          <p:cNvSpPr/>
          <p:nvPr/>
        </p:nvSpPr>
        <p:spPr>
          <a:xfrm>
            <a:off x="6303050" y="2082879"/>
            <a:ext cx="7556421" cy="2609850"/>
          </a:xfrm>
          <a:prstGeom prst="rect">
            <a:avLst/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1408" y="2288858"/>
            <a:ext cx="44074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Споживач для Бізнесу (C2B)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6501408" y="2779990"/>
            <a:ext cx="715208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Споживачі розміщують свої товари чи послуги в Інтернеті, де компанії можуть розміщувати свої заявки. Споживач переглядає заявки та вибирає компанію, яка відповідає його ціновим очікуванням.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501408" y="3851672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Приклад: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Фрілансери пропонують свої послуги на платформах, компанії обирають виконавців.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303050" y="5089565"/>
            <a:ext cx="7556421" cy="1974771"/>
          </a:xfrm>
          <a:prstGeom prst="rect">
            <a:avLst/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01408" y="5295543"/>
            <a:ext cx="418850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Споживач-Споживач (C2C)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6501408" y="5786676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Споживачі продають свої товари в Інтернеті іншим споживачам через спеціалізовані платформи.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501408" y="6540818"/>
            <a:ext cx="71520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Приклад: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eBay, OLX, інші маркетплейси для приватних продавців.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BBFA97-321A-44C7-A663-D595533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82" y="502647"/>
            <a:ext cx="6534822" cy="3309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CAD45-3BF6-D6D7-F85E-3FC7394A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280" y="3878052"/>
            <a:ext cx="13329260" cy="4734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CC576-AE29-EE70-A1DE-0C162EBB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048001"/>
            <a:ext cx="6853818" cy="3445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6E174A-0D22-6D6E-8827-23C89AE4F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415" y="6849599"/>
            <a:ext cx="17314260" cy="4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6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9113"/>
            <a:ext cx="112806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Інтернет: Глобальна Мережа Можливостей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9602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 – це глобальна мережа комп'ютерів, яка дозволяє людям надсилати електронну пошту, переглядати веб-сайти, завантажувати файли, спілкуватися в чаті та багато іншого. Створений ARPA у 1960-х роках, Інтернет почав формуватися з 1983 року із введенням протоколу TCP/IP.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7188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7896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Електронна пошта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218861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Важливий інструмент спілкування в бізнесі, безкоштовний порівняно з телефоном, факсом та поштою.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367188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3789640"/>
            <a:ext cx="28070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Доступ до інформації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4218861"/>
            <a:ext cx="5653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Величезна кількість інформації про державне законодавство, ринкову інформацію, нові ідеї та технічну підтримку.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56831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56860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Онлайн-послуги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6115288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Інтернет-банкінг, пошук роботи, бронювання готелів – часто дешевше та зручніше, ніж офлайн.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556831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5686068"/>
            <a:ext cx="31438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Цілодобова доступність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6115288"/>
            <a:ext cx="5653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Компанії доступні для клієнтів 24/7, забезпечуючи інформацію про товари та послуги у будь-який час.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61625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Цифрова Конвергенція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Цифрова конвергенція означає зближення чотирьох галузей в один конгломерат ITTCE: інформаційні технології, телекомунікації, побутова електроніка та розваги. Окремі технології тепер можуть обмінюватися ресурсами та взаємодіяти синергетично.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586984" y="3681532"/>
            <a:ext cx="31480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Інформаційні технології</a:t>
            </a:r>
            <a:endParaRPr lang="en-US" sz="1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736955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36815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Телекомунікації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736955"/>
            <a:ext cx="296942" cy="37111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895284" y="6112907"/>
            <a:ext cx="29025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Побутова електроніка</a:t>
            </a:r>
            <a:endParaRPr lang="en-US" sz="19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96523"/>
            <a:ext cx="296942" cy="37111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2254091" y="61129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Розваги</a:t>
            </a:r>
            <a:endParaRPr lang="en-US" sz="19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96523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417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Конвергентні Послуги та Технології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750344"/>
            <a:ext cx="35361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Приклади конвергентних послуг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3692843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Використання Інтернету для голосової телефонії (VoIP)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39733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Конвергенція фіксованого мобільного зв'язку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510182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Конвергенція між мобільними пристроями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5806321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Послуги, що базуються на розташуванні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80190" y="651081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Комплексні продукти та комплекти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308074" y="2750344"/>
            <a:ext cx="35361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Конвергентні технології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10308074" y="369284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IPTV (телебачення через IP)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08074" y="4079796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Голос через IP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46674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Підсистема мультимедійних IP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853702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Протокол ініціювання сесії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308074" y="5240655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Безперервність голосового дзвінка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0308074" y="594514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Цифрове відеомовлення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5945"/>
            <a:ext cx="119504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Спільна Розробка Цифрових Продуктів (CPD)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285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Спільна розробка продуктів – це бізнес-стратегія та колекція програмних додатків, що полегшує різним організаціям спільну роботу над розробкою продукту. CPD поставляється у форматі «Програмне забезпечення як послуга», що забезпечує швидкі ітерації та незначне завантаження.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387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53044"/>
            <a:ext cx="4215289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497943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Управління життєвим циклом продукту (PLM)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5207437" y="40387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4353044"/>
            <a:ext cx="4215408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07437" y="4497943"/>
            <a:ext cx="42154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Управління даними продукту (PDM)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621203" y="40387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4372808"/>
            <a:ext cx="4215289" cy="228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21203" y="4497943"/>
            <a:ext cx="25249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Візуалізація товару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79379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759887"/>
            <a:ext cx="6422112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93790" y="5924669"/>
            <a:ext cx="37890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Інструменти спільної роботи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741426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05</a:t>
            </a:r>
            <a:endParaRPr lang="en-US" sz="15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60" y="5759887"/>
            <a:ext cx="6422231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414260" y="5924669"/>
            <a:ext cx="55271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Програмне забезпечення постачальників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1421"/>
            <a:ext cx="67589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Категорії Співпраці в CPD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1091446" y="3652123"/>
            <a:ext cx="3917513" cy="198358"/>
          </a:xfrm>
          <a:prstGeom prst="roundRect">
            <a:avLst>
              <a:gd name="adj" fmla="val 9005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45364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18" y="3565327"/>
            <a:ext cx="297656" cy="3720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2473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Люди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676537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Персонал різних рівнів кваліфікації, від початківців до експертів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505093" y="3354467"/>
            <a:ext cx="3917633" cy="198358"/>
          </a:xfrm>
          <a:prstGeom prst="roundRect">
            <a:avLst>
              <a:gd name="adj" fmla="val 9005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07437" y="3155990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65" y="3267670"/>
            <a:ext cx="297656" cy="37207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9496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Організації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795" y="4378881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Організації на всьому підприємстві з різними правилами, процесами та цілями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918859" y="3056811"/>
            <a:ext cx="3917513" cy="198358"/>
          </a:xfrm>
          <a:prstGeom prst="roundRect">
            <a:avLst>
              <a:gd name="adj" fmla="val 90053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21203" y="2858333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031" y="2970014"/>
            <a:ext cx="297656" cy="37207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6520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Дані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19561" y="4081224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Дані з різних джерел у різних форматах, що потребують інтеграції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793790" y="57531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Ефективна співпраця з PLM вимагає вдосконалених користувальницьких інтерфейсів, індивідуальних рішень та покращених можливостей візуалізації для всіх учасників процесу.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554" y="426601"/>
            <a:ext cx="7232333" cy="48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Система Управління Вмістом (CMS)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620554" y="1283613"/>
            <a:ext cx="7193756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CMS – це комп'ютерна програма, яка дозволяє публікувати, редагувати та модифікувати вміст, організовувати, видаляти та підтримувати його з центрального інтерфейсу. CMS забезпечує процедури управління робочим процесом у спільному середовищі.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20554" y="2167533"/>
            <a:ext cx="7193756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CMS часто використовуються для запуску веб-сайтів, що містять блоги, новини та покупки. Багато корпоративних та маркетингових веб-сайтів використовують системи управління вмістом.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11" y="1318617"/>
            <a:ext cx="5817037" cy="581703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240726" y="3069967"/>
            <a:ext cx="6617018" cy="1157168"/>
          </a:xfrm>
          <a:prstGeom prst="roundRect">
            <a:avLst>
              <a:gd name="adj" fmla="val 120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77208" y="3127385"/>
            <a:ext cx="3756422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Програма управління вмістом (CMA)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403484" y="3570029"/>
            <a:ext cx="6291501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Інтерфейс користувача для додавання, модифікації та видалення вмісту без втручання веб-майстра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2195165" y="5514819"/>
            <a:ext cx="6617137" cy="1157168"/>
          </a:xfrm>
          <a:prstGeom prst="roundRect">
            <a:avLst>
              <a:gd name="adj" fmla="val 120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146477" y="5514819"/>
            <a:ext cx="2168723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Додаток вмісту (CDA)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3284280" y="5976068"/>
            <a:ext cx="6291620" cy="24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Збирає інформацію та автоматично оновлює веб-сайт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520660"/>
            <a:ext cx="6150293" cy="591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Моніторинг Веб-Трафіку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57357" y="1491020"/>
            <a:ext cx="13115687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Веб-трафік – це обсяг даних, що надсилаються та отримуються відвідувачами веб-сайту. Моніторинг трафіку допомагає оцінити популярність сайту та окремих сторінок.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57357" y="2309813"/>
            <a:ext cx="426006" cy="426006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372672" y="2374821"/>
            <a:ext cx="2693194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Кількість відвідувачів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372672" y="2784277"/>
            <a:ext cx="1250037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Загальна кількість унікальних користувачів, що відвідали сайт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57357" y="3465790"/>
            <a:ext cx="426006" cy="426006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372672" y="3530798"/>
            <a:ext cx="3696533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Середня кількість переглядів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1372672" y="3940254"/>
            <a:ext cx="1250037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Велика кількість означає, що відвідувачі заглиблюються всередину сайту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57357" y="4621768"/>
            <a:ext cx="426006" cy="426006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372672" y="4686776"/>
            <a:ext cx="417087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Середня тривалість відвідування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1372672" y="5096232"/>
            <a:ext cx="1250037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Чим більше часу витрачається, тим більше зацікавленість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57357" y="5777746"/>
            <a:ext cx="426006" cy="426006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372672" y="5842754"/>
            <a:ext cx="3231237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Найпопулярніші сторінки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1372672" y="6252210"/>
            <a:ext cx="1250037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Визначення найбільш затребуваного контенту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57357" y="6933724"/>
            <a:ext cx="426006" cy="426006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372672" y="6998732"/>
            <a:ext cx="2366963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Рекомендатори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1372672" y="7408188"/>
            <a:ext cx="12500372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Джерела посилань, що генерують найбільший трафік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514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Контент-Маркетинг та Контакт-Центри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931319"/>
            <a:ext cx="30521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Контент-маркетинг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3501747"/>
            <a:ext cx="35361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Стратегічний маркетинговий підхід, орієнтований на створення і розповсюдження цінного, актуального та послідовного контенту для залучення та утримання чітко визначеної аудиторії.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5903119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Це мистецтво спілкуватися з клієнтами без прямого продажу – маркетинг без перерв.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308074" y="293131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Контакт-центри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0308074" y="3501747"/>
            <a:ext cx="35361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Місце для централізованої роботи з окремими зв'язками, включаючи листи, факси, програмне забезпечення підтримки в реальному часі, соціальні мережі та електронну пошту.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08074" y="5585579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Центральний пункт управління всіма контактами клієнтів як частина CRM компанії.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83153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Що таке Електронна Комерція?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Електронна комерція (e-commerce) – це торгівля продуктами або послугами за допомогою комп'ютерних мереж, таких як Інтернет. Вона спирається на технології мобільної комерції, електронного переказу коштів, управління ланцюгами поставок, Інтернет-маркетингу та обробки онлайн-транзакцій.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79223" y="3408379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Сучасна електронна комерція використовує Всесвітню павутину принаймні в одній частині життєвого циклу транзакції, хоча може також використовувати інші технології, такі як електронна пошта.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2" y="1477108"/>
            <a:ext cx="5683119" cy="63163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2A6DA-D7BF-B9D7-482E-26EDB6DE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99" y="4086678"/>
            <a:ext cx="4330580" cy="40468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2115" y="504468"/>
            <a:ext cx="8149590" cy="57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Управління Ланцюгами Поставок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2115" y="1442561"/>
            <a:ext cx="13166169" cy="585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Управління ланцюгами поставок – це процес планування, впровадження та контролю функціонування ланцюга поставок з метою якомога ефективнішого задоволення вимог замовника.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5" y="2233970"/>
            <a:ext cx="915233" cy="10982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30348" y="2416969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План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830348" y="2812733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Стратегія управління ресурсами та розробка метрик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5" y="3332202"/>
            <a:ext cx="915233" cy="10982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30348" y="3515201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Джерело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1830348" y="3910965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Вибір постачальників та управління запасами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15" y="4430435"/>
            <a:ext cx="915233" cy="109823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30348" y="4613434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Виробництво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1830348" y="5009198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Графік заходів та контроль якості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15" y="5528667"/>
            <a:ext cx="915233" cy="109823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30348" y="5711666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Доставка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1830348" y="6107430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Координація замовлень та логістика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15" y="6626900"/>
            <a:ext cx="915233" cy="109823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830348" y="6809899"/>
            <a:ext cx="2288024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Повернення</a:t>
            </a:r>
            <a:endParaRPr lang="en-US" sz="1800" dirty="0"/>
          </a:p>
        </p:txBody>
      </p:sp>
      <p:sp>
        <p:nvSpPr>
          <p:cNvPr id="18" name="Text 11"/>
          <p:cNvSpPr/>
          <p:nvPr/>
        </p:nvSpPr>
        <p:spPr>
          <a:xfrm>
            <a:off x="1830348" y="7205663"/>
            <a:ext cx="12067937" cy="292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Мережа для дефектних товарів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8537" y="478512"/>
            <a:ext cx="7786926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Переваги Інтегрованого Ланцюга Поставок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678537" y="1793081"/>
            <a:ext cx="7786926" cy="1294448"/>
          </a:xfrm>
          <a:prstGeom prst="roundRect">
            <a:avLst>
              <a:gd name="adj" fmla="val 8477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7" y="1793081"/>
            <a:ext cx="91440" cy="12944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39522" y="1985486"/>
            <a:ext cx="2120384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Швидкість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939522" y="2352199"/>
            <a:ext cx="7333536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 дозволяє майже миттєво передавати інформацію між різними ланками ланцюга поставок, допомагаючи фірмам швидко реагувати на мінливі ринкові умови.</a:t>
            </a:r>
            <a:endParaRPr lang="en-US" sz="1300" dirty="0"/>
          </a:p>
        </p:txBody>
      </p:sp>
      <p:sp>
        <p:nvSpPr>
          <p:cNvPr id="8" name="Shape 4"/>
          <p:cNvSpPr/>
          <p:nvPr/>
        </p:nvSpPr>
        <p:spPr>
          <a:xfrm>
            <a:off x="678537" y="3257074"/>
            <a:ext cx="7786926" cy="1565910"/>
          </a:xfrm>
          <a:prstGeom prst="roundRect">
            <a:avLst>
              <a:gd name="adj" fmla="val 7007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77" y="3257074"/>
            <a:ext cx="91440" cy="15659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39522" y="3449479"/>
            <a:ext cx="2120384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Зниження витрат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939522" y="3816191"/>
            <a:ext cx="7333536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Електронні закупівлі зменшують використання паперу та робочої сили, зменшують помилки, забезпечують краще відстеження замовлень та скорочують час циклу придбання.</a:t>
            </a:r>
            <a:endParaRPr lang="en-US" sz="1300" dirty="0"/>
          </a:p>
        </p:txBody>
      </p:sp>
      <p:sp>
        <p:nvSpPr>
          <p:cNvPr id="12" name="Shape 7"/>
          <p:cNvSpPr/>
          <p:nvPr/>
        </p:nvSpPr>
        <p:spPr>
          <a:xfrm>
            <a:off x="678537" y="4992529"/>
            <a:ext cx="7786926" cy="1294448"/>
          </a:xfrm>
          <a:prstGeom prst="roundRect">
            <a:avLst>
              <a:gd name="adj" fmla="val 8477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7" y="4992529"/>
            <a:ext cx="91440" cy="129444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39522" y="5184934"/>
            <a:ext cx="2120384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Гнучкість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939522" y="5551646"/>
            <a:ext cx="7333536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 дозволяє створювати користувальницькі інтерфейси між компанією та клієнтами, допомагаючи економічно ефективно встановити масові налаштування.</a:t>
            </a:r>
            <a:endParaRPr lang="en-US" sz="1300" dirty="0"/>
          </a:p>
        </p:txBody>
      </p:sp>
      <p:sp>
        <p:nvSpPr>
          <p:cNvPr id="16" name="Shape 10"/>
          <p:cNvSpPr/>
          <p:nvPr/>
        </p:nvSpPr>
        <p:spPr>
          <a:xfrm>
            <a:off x="678537" y="6456521"/>
            <a:ext cx="7786926" cy="1294448"/>
          </a:xfrm>
          <a:prstGeom prst="roundRect">
            <a:avLst>
              <a:gd name="adj" fmla="val 8477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7" y="6456521"/>
            <a:ext cx="91440" cy="129444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39522" y="6648926"/>
            <a:ext cx="2395776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Скорочення ланцюга</a:t>
            </a:r>
            <a:endParaRPr lang="en-US" sz="1650" dirty="0"/>
          </a:p>
        </p:txBody>
      </p:sp>
      <p:sp>
        <p:nvSpPr>
          <p:cNvPr id="19" name="Text 12"/>
          <p:cNvSpPr/>
          <p:nvPr/>
        </p:nvSpPr>
        <p:spPr>
          <a:xfrm>
            <a:off x="939522" y="7015639"/>
            <a:ext cx="7333536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Приклад Dell: продаж безпосередньо бізнесу та споживачам без роздрібної торгівлі та посередників. До 1998 р. компанія зафіксувала близько $1 млрд у онлайн-замовленнях.</a:t>
            </a:r>
            <a:endParaRPr lang="en-US" sz="13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436" y="433388"/>
            <a:ext cx="7199590" cy="492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Виклики Цифрової Трансформації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30436" y="1319808"/>
            <a:ext cx="2434114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Недоліки інтеграції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630436" y="1772841"/>
            <a:ext cx="6492478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Підвищена взаємозалежність:</a:t>
            </a: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Більша залежність від учасників ланцюга може мати згубні наслідки при збоях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30436" y="2332315"/>
            <a:ext cx="6492478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Витрати на впровадження:</a:t>
            </a: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Значні інвестиції в обладнання, програмне забезпечення, реорганізацію та навчання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30436" y="2891790"/>
            <a:ext cx="6492478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Зростаючі очікування:</a:t>
            </a: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Клієнти розраховують на швидке підтвердження та доставку, диктуючи умови постачальникам</a:t>
            </a:r>
            <a:endParaRPr lang="en-US" sz="1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106" y="1339572"/>
            <a:ext cx="6492478" cy="649247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30436" y="8186618"/>
            <a:ext cx="13369528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Впровадження Інтернет-ланцюгів поставок робить можливим перехід до виробничої стратегії «витягування», що замінює традиційну стратегію «штовхання», яка є стандартом у більшості галузей.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1163"/>
            <a:ext cx="93427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Три Категорії Електронної Комерції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98075"/>
            <a:ext cx="4215289" cy="3850243"/>
          </a:xfrm>
          <a:prstGeom prst="roundRect">
            <a:avLst>
              <a:gd name="adj" fmla="val 463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8" y="2904053"/>
            <a:ext cx="595313" cy="59531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479" y="3034189"/>
            <a:ext cx="267891" cy="33492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9768" y="36977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Електронні ринки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999768" y="4126944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Демонстрація асортименту пропозицій у сегменті ринку для порівняння цін та прийняття рішень про покупку. Приклад: системи бронювання авіакомпаній.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5207437" y="2698075"/>
            <a:ext cx="4215408" cy="3850243"/>
          </a:xfrm>
          <a:prstGeom prst="roundRect">
            <a:avLst>
              <a:gd name="adj" fmla="val 463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415" y="2904053"/>
            <a:ext cx="595313" cy="59531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126" y="3034189"/>
            <a:ext cx="267891" cy="3349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13415" y="3697724"/>
            <a:ext cx="38034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Електронний обмін даними (EDI)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5413415" y="4437102"/>
            <a:ext cx="380345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Стандартизована система кодування торгових операцій, що забезпечує зв'язок між комп'ютерами без паперових документів. Використовується для великих регулярних операцій.</a:t>
            </a:r>
            <a:endParaRPr lang="en-US" sz="1550" dirty="0"/>
          </a:p>
        </p:txBody>
      </p:sp>
      <p:sp>
        <p:nvSpPr>
          <p:cNvPr id="13" name="Shape 7"/>
          <p:cNvSpPr/>
          <p:nvPr/>
        </p:nvSpPr>
        <p:spPr>
          <a:xfrm>
            <a:off x="9621203" y="2698075"/>
            <a:ext cx="4215289" cy="3850243"/>
          </a:xfrm>
          <a:prstGeom prst="roundRect">
            <a:avLst>
              <a:gd name="adj" fmla="val 463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7181" y="2904053"/>
            <a:ext cx="595313" cy="59531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0892" y="3034189"/>
            <a:ext cx="267891" cy="33492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27181" y="36977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Інтернет-торгівля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9827181" y="4126944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Реклама та продаж широкого спектру товарів і послуг онлайн для бізнесу та споживачів. Включає доставку поштою та електронне бронювання.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8641" y="538877"/>
            <a:ext cx="7579519" cy="1222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Переваги Електронної Комерції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68641" y="2054423"/>
            <a:ext cx="439936" cy="439936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04077" y="2121575"/>
            <a:ext cx="291155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Глобальна доступність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904077" y="2544366"/>
            <a:ext cx="694408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Можливість здійснювати купівлю та продаж з дому у будь-якому місці, у будь-який час. Бізнес може звернутися до клієнтів у всьому світі.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68641" y="3561278"/>
            <a:ext cx="439936" cy="439936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04077" y="3628430"/>
            <a:ext cx="329648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Економічна ефективність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904077" y="4051221"/>
            <a:ext cx="694408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Знижена вартість обробки замовлень, швидший електронний переказ коштів, простіше управління ланцюгами поставок.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68641" y="5068133"/>
            <a:ext cx="439936" cy="439936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04077" y="5135285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Конкурентні ціни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904077" y="5558076"/>
            <a:ext cx="694408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Можливість шукати найнижчу вартість для конкретних товарів чи послуг, замовляти у кількох постачальників та контролювати витрати.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68641" y="6574988"/>
            <a:ext cx="439936" cy="439936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904077" y="6642140"/>
            <a:ext cx="282868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Оптимізація процесів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904077" y="7064931"/>
            <a:ext cx="694408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Постачальник може перевіряти графік виробництва та інвентаризацію організації для планування власної роботи.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44610"/>
            <a:ext cx="112653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Недоліки та Загрози Електронної Комерції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6607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Недоліки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23113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EDI є дорогим для малого бізнесу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61808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Рівень безпеки Інтернету не завжди задовільний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600503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Конфіденційність транзакцій не гарантується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63919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Деперсоналізація покупок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46607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Загрози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7564874" y="523113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Хакери можуть викрасти інформацію клієнтів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64874" y="561808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Крадіжка серверів з даними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4874" y="600503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Підміна реальних веб-сайтів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63919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Атаки через прихований активний вміст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564874" y="6778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Внутрішні порушення безпеки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636508"/>
            <a:ext cx="8331756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Особливості Електронної Комерції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21043" y="1830705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3" y="1807845"/>
            <a:ext cx="6504027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06" y="1560314"/>
            <a:ext cx="540782" cy="5407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64888" y="1695450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924163" y="2281357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Розповсюдженість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24163" y="2671167"/>
            <a:ext cx="609778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 та веб-технології доступні скрізь: на роботі, вдома та за межами, покращуючи зручність для клієнтів.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7405330" y="1830705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30" y="1807845"/>
            <a:ext cx="6504027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93" y="1560314"/>
            <a:ext cx="540782" cy="54078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49176" y="1695450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7608451" y="2281357"/>
            <a:ext cx="2580442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Глобальне охоплення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608451" y="2671167"/>
            <a:ext cx="609778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Технології дозволяють легко переходити через культурні та національні кордони, охоплюючи мільярди споживачів.</a:t>
            </a:r>
            <a:endParaRPr lang="en-US" sz="1400" dirty="0"/>
          </a:p>
        </p:txBody>
      </p:sp>
      <p:sp>
        <p:nvSpPr>
          <p:cNvPr id="15" name="Shape 9"/>
          <p:cNvSpPr/>
          <p:nvPr/>
        </p:nvSpPr>
        <p:spPr>
          <a:xfrm>
            <a:off x="721043" y="3901678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3" y="3878818"/>
            <a:ext cx="6504027" cy="9144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06" y="3631287"/>
            <a:ext cx="540782" cy="54078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864888" y="3766423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1700" dirty="0"/>
          </a:p>
        </p:txBody>
      </p:sp>
      <p:sp>
        <p:nvSpPr>
          <p:cNvPr id="19" name="Text 11"/>
          <p:cNvSpPr/>
          <p:nvPr/>
        </p:nvSpPr>
        <p:spPr>
          <a:xfrm>
            <a:off x="924163" y="4352330"/>
            <a:ext cx="283702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Універсальні стандарти</a:t>
            </a:r>
            <a:endParaRPr lang="en-US" sz="1750" dirty="0"/>
          </a:p>
        </p:txBody>
      </p:sp>
      <p:sp>
        <p:nvSpPr>
          <p:cNvPr id="20" name="Text 12"/>
          <p:cNvSpPr/>
          <p:nvPr/>
        </p:nvSpPr>
        <p:spPr>
          <a:xfrm>
            <a:off x="924163" y="4742140"/>
            <a:ext cx="6097786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Один набір технічних стандартів Інтернету діє по всьому світу.</a:t>
            </a:r>
            <a:endParaRPr lang="en-US" sz="1400" dirty="0"/>
          </a:p>
        </p:txBody>
      </p:sp>
      <p:sp>
        <p:nvSpPr>
          <p:cNvPr id="21" name="Shape 13"/>
          <p:cNvSpPr/>
          <p:nvPr/>
        </p:nvSpPr>
        <p:spPr>
          <a:xfrm>
            <a:off x="7405330" y="3901678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30" y="3878818"/>
            <a:ext cx="6504027" cy="91440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93" y="3631287"/>
            <a:ext cx="540782" cy="540782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10549176" y="3766423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1700" dirty="0"/>
          </a:p>
        </p:txBody>
      </p:sp>
      <p:sp>
        <p:nvSpPr>
          <p:cNvPr id="25" name="Text 15"/>
          <p:cNvSpPr/>
          <p:nvPr/>
        </p:nvSpPr>
        <p:spPr>
          <a:xfrm>
            <a:off x="7608451" y="4352330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Інтерактивність</a:t>
            </a:r>
            <a:endParaRPr lang="en-US" sz="1750" dirty="0"/>
          </a:p>
        </p:txBody>
      </p:sp>
      <p:sp>
        <p:nvSpPr>
          <p:cNvPr id="26" name="Text 16"/>
          <p:cNvSpPr/>
          <p:nvPr/>
        </p:nvSpPr>
        <p:spPr>
          <a:xfrm>
            <a:off x="7608451" y="4742140"/>
            <a:ext cx="609778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Споживачі беруть участь у діалозі, стаючи співучасниками процесу доставки товарів.</a:t>
            </a:r>
            <a:endParaRPr lang="en-US" sz="1400" dirty="0"/>
          </a:p>
        </p:txBody>
      </p:sp>
      <p:sp>
        <p:nvSpPr>
          <p:cNvPr id="27" name="Shape 17"/>
          <p:cNvSpPr/>
          <p:nvPr/>
        </p:nvSpPr>
        <p:spPr>
          <a:xfrm>
            <a:off x="721043" y="5972651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3" y="5949791"/>
            <a:ext cx="6504027" cy="91440"/>
          </a:xfrm>
          <a:prstGeom prst="rect">
            <a:avLst/>
          </a:prstGeom>
        </p:spPr>
      </p:pic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06" y="5702260"/>
            <a:ext cx="540782" cy="540782"/>
          </a:xfrm>
          <a:prstGeom prst="rect">
            <a:avLst/>
          </a:prstGeom>
        </p:spPr>
      </p:pic>
      <p:sp>
        <p:nvSpPr>
          <p:cNvPr id="30" name="Text 18"/>
          <p:cNvSpPr/>
          <p:nvPr/>
        </p:nvSpPr>
        <p:spPr>
          <a:xfrm>
            <a:off x="3864888" y="5837396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5</a:t>
            </a:r>
            <a:endParaRPr lang="en-US" sz="1700" dirty="0"/>
          </a:p>
        </p:txBody>
      </p:sp>
      <p:sp>
        <p:nvSpPr>
          <p:cNvPr id="31" name="Text 19"/>
          <p:cNvSpPr/>
          <p:nvPr/>
        </p:nvSpPr>
        <p:spPr>
          <a:xfrm>
            <a:off x="924163" y="6423303"/>
            <a:ext cx="2527935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Щільність інформації</a:t>
            </a:r>
            <a:endParaRPr lang="en-US" sz="1750" dirty="0"/>
          </a:p>
        </p:txBody>
      </p:sp>
      <p:sp>
        <p:nvSpPr>
          <p:cNvPr id="32" name="Text 20"/>
          <p:cNvSpPr/>
          <p:nvPr/>
        </p:nvSpPr>
        <p:spPr>
          <a:xfrm>
            <a:off x="924163" y="6813113"/>
            <a:ext cx="609778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Зменшення витрат на обробку при підвищенні якості та безпеки. Інформація стає повною, дешевою та точною.</a:t>
            </a:r>
            <a:endParaRPr lang="en-US" sz="1400" dirty="0"/>
          </a:p>
        </p:txBody>
      </p:sp>
      <p:sp>
        <p:nvSpPr>
          <p:cNvPr id="33" name="Shape 21"/>
          <p:cNvSpPr/>
          <p:nvPr/>
        </p:nvSpPr>
        <p:spPr>
          <a:xfrm>
            <a:off x="7405330" y="5972651"/>
            <a:ext cx="6504027" cy="1620322"/>
          </a:xfrm>
          <a:prstGeom prst="roundRect">
            <a:avLst>
              <a:gd name="adj" fmla="val 6772"/>
            </a:avLst>
          </a:prstGeom>
          <a:solidFill>
            <a:srgbClr val="FFFFFF"/>
          </a:solidFill>
          <a:ln/>
        </p:spPr>
      </p:sp>
      <p:pic>
        <p:nvPicPr>
          <p:cNvPr id="34" name="Image 1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30" y="5949791"/>
            <a:ext cx="6504027" cy="91440"/>
          </a:xfrm>
          <a:prstGeom prst="rect">
            <a:avLst/>
          </a:prstGeom>
        </p:spPr>
      </p:pic>
      <p:pic>
        <p:nvPicPr>
          <p:cNvPr id="35" name="Image 1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93" y="5702260"/>
            <a:ext cx="540782" cy="540782"/>
          </a:xfrm>
          <a:prstGeom prst="rect">
            <a:avLst/>
          </a:prstGeom>
        </p:spPr>
      </p:pic>
      <p:sp>
        <p:nvSpPr>
          <p:cNvPr id="36" name="Text 22"/>
          <p:cNvSpPr/>
          <p:nvPr/>
        </p:nvSpPr>
        <p:spPr>
          <a:xfrm>
            <a:off x="10549176" y="5837396"/>
            <a:ext cx="21621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6</a:t>
            </a:r>
            <a:endParaRPr lang="en-US" sz="1700" dirty="0"/>
          </a:p>
        </p:txBody>
      </p:sp>
      <p:sp>
        <p:nvSpPr>
          <p:cNvPr id="37" name="Text 23"/>
          <p:cNvSpPr/>
          <p:nvPr/>
        </p:nvSpPr>
        <p:spPr>
          <a:xfrm>
            <a:off x="7608451" y="6423303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Персоналізація</a:t>
            </a:r>
            <a:endParaRPr lang="en-US" sz="1750" dirty="0"/>
          </a:p>
        </p:txBody>
      </p:sp>
      <p:sp>
        <p:nvSpPr>
          <p:cNvPr id="38" name="Text 24"/>
          <p:cNvSpPr/>
          <p:nvPr/>
        </p:nvSpPr>
        <p:spPr>
          <a:xfrm>
            <a:off x="7608451" y="6813113"/>
            <a:ext cx="6097786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Можливість надсилати персоналізовані повідомлення окремим особам та групам на основі індивідуальних особливостей.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29038"/>
            <a:ext cx="120655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Бізнес-модель B2C: Від Бізнесу до Споживача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64677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 середовищі B2C компанії продають свої товари в Інтернеті клієнтам, які є кінцевими споживачами. Веб-магазини B2C мають відкритий доступ для будь-якого відвідувача – особі не потрібно входити в систему для перегляду товарів.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505093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5711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Характеристики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6140291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Відкритий доступ, широкий асортимент, орієнтація на кінцевого споживача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5505093"/>
            <a:ext cx="6422231" cy="1476256"/>
          </a:xfrm>
          <a:prstGeom prst="roundRect">
            <a:avLst>
              <a:gd name="adj" fmla="val 121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20357" y="57110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Приклади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620357" y="6140291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Інтернет-магазини одягу, електроніки, продуктів харчування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FCAC08-46A5-75DC-E5E0-967BFFEA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02" y="1266666"/>
            <a:ext cx="8187397" cy="5147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D0D26-9696-82BE-2A1A-306C5BC2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60" y="6770147"/>
            <a:ext cx="10994340" cy="7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7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230" y="350044"/>
            <a:ext cx="6519267" cy="397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Бізнес-модель B2B: Бізнес для Бізнесу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09230" y="1053227"/>
            <a:ext cx="5954554" cy="407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 середовищі B2B компанії продають свої товари в Інтернеті іншим компаніям, не займаючись продажем споживачам. Для входу в Інтернет-магазин B2B потрібно ввійти в систему.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01729" y="1982153"/>
            <a:ext cx="5954554" cy="407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Інтернет</a:t>
            </a:r>
            <a:r>
              <a:rPr lang="en-US" sz="10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-</a:t>
            </a: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магазин B2B містить ціноутворення для конкретного клієнта, персоналізовані асортименти та спеціальні знижки.</a:t>
            </a:r>
            <a:endParaRPr lang="en-US" sz="1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19" y="1081802"/>
            <a:ext cx="7346752" cy="734675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30" y="8714780"/>
            <a:ext cx="4537234" cy="5092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6508" y="9351288"/>
            <a:ext cx="1591270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Виробник</a:t>
            </a:r>
            <a:endParaRPr lang="en-US" sz="12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464" y="8714780"/>
            <a:ext cx="4537353" cy="50923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73742" y="9351288"/>
            <a:ext cx="1591270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Дистриб'ютор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817" y="8714780"/>
            <a:ext cx="4537234" cy="50923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1095" y="9351288"/>
            <a:ext cx="1954054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Роздрібний продавець</a:t>
            </a:r>
            <a:endParaRPr lang="en-US" sz="125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6325B9-5406-AE76-7B01-8B46AAC36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05" y="2911079"/>
            <a:ext cx="5091090" cy="49304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1432</Words>
  <Application>Microsoft Office PowerPoint</Application>
  <PresentationFormat>Довільний</PresentationFormat>
  <Paragraphs>194</Paragraphs>
  <Slides>22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Montserrat Medium</vt:lpstr>
      <vt:lpstr>Inter Light</vt:lpstr>
      <vt:lpstr>Montserrat Light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2025-10-04T05:56:24Z</dcterms:created>
  <dcterms:modified xsi:type="dcterms:W3CDTF">2025-10-11T05:19:56Z</dcterms:modified>
</cp:coreProperties>
</file>