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6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МАКРОСЕРЕДОВИЩЕ ТА МІКРОСЕРЕДОВИЩЕ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У ДОСЛІДЖЕННЯХ РИНКУ ГКТ </a:t>
            </a:r>
            <a:r>
              <a:rPr lang="ru-RU" dirty="0" err="1">
                <a:solidFill>
                  <a:srgbClr val="FFFF00"/>
                </a:solidFill>
              </a:rPr>
              <a:t>сфери</a:t>
            </a:r>
            <a:r>
              <a:rPr lang="ru-RU" dirty="0">
                <a:solidFill>
                  <a:srgbClr val="FFFF00"/>
                </a:solidFill>
              </a:rPr>
              <a:t>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2520280" cy="288032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569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6" y="5805264"/>
            <a:ext cx="9144000" cy="56673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За </a:t>
            </a:r>
            <a:r>
              <a:rPr lang="ru-RU" sz="2400" dirty="0" err="1" smtClean="0">
                <a:solidFill>
                  <a:srgbClr val="FFFF00"/>
                </a:solidFill>
              </a:rPr>
              <a:t>своїм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змістом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операції</a:t>
            </a:r>
            <a:r>
              <a:rPr lang="ru-RU" sz="2400" dirty="0" smtClean="0">
                <a:solidFill>
                  <a:srgbClr val="FFFF00"/>
                </a:solidFill>
              </a:rPr>
              <a:t> в </a:t>
            </a:r>
            <a:r>
              <a:rPr lang="ru-RU" sz="2400" dirty="0" err="1" smtClean="0">
                <a:solidFill>
                  <a:srgbClr val="FFFF00"/>
                </a:solidFill>
              </a:rPr>
              <a:t>туризмі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поділяються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r>
              <a:rPr lang="ru-RU" sz="2400" dirty="0" err="1" smtClean="0">
                <a:solidFill>
                  <a:srgbClr val="FFFF00"/>
                </a:solidFill>
              </a:rPr>
              <a:t>такі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групи</a:t>
            </a:r>
            <a:r>
              <a:rPr lang="ru-RU" sz="2400" dirty="0" smtClean="0">
                <a:solidFill>
                  <a:srgbClr val="FFFF00"/>
                </a:solidFill>
              </a:rPr>
              <a:t>: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err="1" smtClean="0">
                <a:solidFill>
                  <a:srgbClr val="FFFF00"/>
                </a:solidFill>
              </a:rPr>
              <a:t>операції</a:t>
            </a:r>
            <a:r>
              <a:rPr lang="ru-RU" sz="2400" dirty="0" smtClean="0">
                <a:solidFill>
                  <a:srgbClr val="FFFF00"/>
                </a:solidFill>
              </a:rPr>
              <a:t> з </a:t>
            </a:r>
            <a:r>
              <a:rPr lang="ru-RU" sz="2400" dirty="0" err="1" smtClean="0">
                <a:solidFill>
                  <a:srgbClr val="FFFF00"/>
                </a:solidFill>
              </a:rPr>
              <a:t>розміщення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туристів</a:t>
            </a:r>
            <a:r>
              <a:rPr lang="ru-RU" sz="2400" dirty="0" smtClean="0">
                <a:solidFill>
                  <a:srgbClr val="FFFF00"/>
                </a:solidFill>
              </a:rPr>
              <a:t> (у </a:t>
            </a:r>
            <a:r>
              <a:rPr lang="ru-RU" sz="2400" dirty="0" err="1" smtClean="0">
                <a:solidFill>
                  <a:srgbClr val="FFFF00"/>
                </a:solidFill>
              </a:rPr>
              <a:t>готелях</a:t>
            </a:r>
            <a:r>
              <a:rPr lang="ru-RU" sz="2400" dirty="0" smtClean="0">
                <a:solidFill>
                  <a:srgbClr val="FFFF00"/>
                </a:solidFill>
              </a:rPr>
              <a:t>, мотелях, </a:t>
            </a:r>
            <a:r>
              <a:rPr lang="ru-RU" sz="2400" dirty="0" err="1" smtClean="0">
                <a:solidFill>
                  <a:srgbClr val="FFFF00"/>
                </a:solidFill>
              </a:rPr>
              <a:t>пансіонатах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кемпінгах</a:t>
            </a:r>
            <a:r>
              <a:rPr lang="ru-RU" sz="2400" dirty="0" smtClean="0">
                <a:solidFill>
                  <a:srgbClr val="FFFF00"/>
                </a:solidFill>
              </a:rPr>
              <a:t> і т.п.);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err="1" smtClean="0">
                <a:solidFill>
                  <a:srgbClr val="FFFF00"/>
                </a:solidFill>
              </a:rPr>
              <a:t>операції</a:t>
            </a:r>
            <a:r>
              <a:rPr lang="ru-RU" sz="2400" dirty="0" smtClean="0">
                <a:solidFill>
                  <a:srgbClr val="FFFF00"/>
                </a:solidFill>
              </a:rPr>
              <a:t> з </a:t>
            </a:r>
            <a:r>
              <a:rPr lang="ru-RU" sz="2400" dirty="0" err="1" smtClean="0">
                <a:solidFill>
                  <a:srgbClr val="FFFF00"/>
                </a:solidFill>
              </a:rPr>
              <a:t>переміщення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туристів</a:t>
            </a:r>
            <a:r>
              <a:rPr lang="ru-RU" sz="2400" dirty="0" smtClean="0">
                <a:solidFill>
                  <a:srgbClr val="FFFF00"/>
                </a:solidFill>
              </a:rPr>
              <a:t> до </a:t>
            </a:r>
            <a:r>
              <a:rPr lang="ru-RU" sz="2400" dirty="0" err="1" smtClean="0">
                <a:solidFill>
                  <a:srgbClr val="FFFF00"/>
                </a:solidFill>
              </a:rPr>
              <a:t>країни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призначення</a:t>
            </a:r>
            <a:r>
              <a:rPr lang="ru-RU" sz="2400" dirty="0" smtClean="0">
                <a:solidFill>
                  <a:srgbClr val="FFFF00"/>
                </a:solidFill>
              </a:rPr>
              <a:t> та у межах </a:t>
            </a:r>
            <a:r>
              <a:rPr lang="ru-RU" sz="2400" dirty="0" err="1" smtClean="0">
                <a:solidFill>
                  <a:srgbClr val="FFFF00"/>
                </a:solidFill>
              </a:rPr>
              <a:t>країни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різними</a:t>
            </a:r>
            <a:r>
              <a:rPr lang="ru-RU" sz="2400" dirty="0" smtClean="0">
                <a:solidFill>
                  <a:srgbClr val="FFFF00"/>
                </a:solidFill>
              </a:rPr>
              <a:t> видами </a:t>
            </a:r>
            <a:r>
              <a:rPr lang="ru-RU" sz="2400" dirty="0" err="1" smtClean="0">
                <a:solidFill>
                  <a:srgbClr val="FFFF00"/>
                </a:solidFill>
              </a:rPr>
              <a:t>пасажирського</a:t>
            </a:r>
            <a:r>
              <a:rPr lang="ru-RU" sz="2400" dirty="0" smtClean="0">
                <a:solidFill>
                  <a:srgbClr val="FFFF00"/>
                </a:solidFill>
              </a:rPr>
              <a:t> транспорту;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err="1" smtClean="0">
                <a:solidFill>
                  <a:srgbClr val="FFFF00"/>
                </a:solidFill>
              </a:rPr>
              <a:t>операції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щодо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забезпечення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туристів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харчуванням</a:t>
            </a:r>
            <a:r>
              <a:rPr lang="ru-RU" sz="2400" dirty="0" smtClean="0">
                <a:solidFill>
                  <a:srgbClr val="FFFF00"/>
                </a:solidFill>
              </a:rPr>
              <a:t> (у ресторанах, </a:t>
            </a:r>
            <a:r>
              <a:rPr lang="ru-RU" sz="2400" dirty="0" err="1" smtClean="0">
                <a:solidFill>
                  <a:srgbClr val="FFFF00"/>
                </a:solidFill>
              </a:rPr>
              <a:t>кав’ярнях</a:t>
            </a:r>
            <a:r>
              <a:rPr lang="ru-RU" sz="2400" dirty="0" smtClean="0">
                <a:solidFill>
                  <a:srgbClr val="FFFF00"/>
                </a:solidFill>
              </a:rPr>
              <a:t>, барах, </a:t>
            </a:r>
            <a:r>
              <a:rPr lang="ru-RU" sz="2400" dirty="0" err="1" smtClean="0">
                <a:solidFill>
                  <a:srgbClr val="FFFF00"/>
                </a:solidFill>
              </a:rPr>
              <a:t>пансіонатах</a:t>
            </a:r>
            <a:r>
              <a:rPr lang="ru-RU" sz="2400" dirty="0" smtClean="0">
                <a:solidFill>
                  <a:srgbClr val="FFFF00"/>
                </a:solidFill>
              </a:rPr>
              <a:t> і т.п.);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err="1" smtClean="0">
                <a:solidFill>
                  <a:srgbClr val="FFFF00"/>
                </a:solidFill>
              </a:rPr>
              <a:t>операції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спрямовані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r>
              <a:rPr lang="ru-RU" sz="2400" dirty="0" err="1" smtClean="0">
                <a:solidFill>
                  <a:srgbClr val="FFFF00"/>
                </a:solidFill>
              </a:rPr>
              <a:t>задоволення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культурних</a:t>
            </a:r>
            <a:r>
              <a:rPr lang="ru-RU" sz="2400" dirty="0" smtClean="0">
                <a:solidFill>
                  <a:srgbClr val="FFFF00"/>
                </a:solidFill>
              </a:rPr>
              <a:t> та </a:t>
            </a:r>
            <a:r>
              <a:rPr lang="ru-RU" sz="2400" dirty="0" err="1" smtClean="0">
                <a:solidFill>
                  <a:srgbClr val="FFFF00"/>
                </a:solidFill>
              </a:rPr>
              <a:t>інших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духовних</a:t>
            </a:r>
            <a:r>
              <a:rPr lang="ru-RU" sz="2400" dirty="0" smtClean="0">
                <a:solidFill>
                  <a:srgbClr val="FFFF00"/>
                </a:solidFill>
              </a:rPr>
              <a:t> потреб </a:t>
            </a:r>
            <a:r>
              <a:rPr lang="ru-RU" sz="2400" dirty="0" err="1" smtClean="0">
                <a:solidFill>
                  <a:srgbClr val="FFFF00"/>
                </a:solidFill>
              </a:rPr>
              <a:t>туристів</a:t>
            </a:r>
            <a:r>
              <a:rPr lang="ru-RU" sz="2400" dirty="0" smtClean="0">
                <a:solidFill>
                  <a:srgbClr val="FFFF00"/>
                </a:solidFill>
              </a:rPr>
              <a:t> (</a:t>
            </a:r>
            <a:r>
              <a:rPr lang="ru-RU" sz="2400" dirty="0" err="1" smtClean="0">
                <a:solidFill>
                  <a:srgbClr val="FFFF00"/>
                </a:solidFill>
              </a:rPr>
              <a:t>відвідування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театрів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музеїв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природних</a:t>
            </a:r>
            <a:r>
              <a:rPr lang="ru-RU" sz="2400" dirty="0" smtClean="0">
                <a:solidFill>
                  <a:srgbClr val="FFFF00"/>
                </a:solidFill>
              </a:rPr>
              <a:t> і </a:t>
            </a:r>
            <a:r>
              <a:rPr lang="ru-RU" sz="2400" dirty="0" err="1" smtClean="0">
                <a:solidFill>
                  <a:srgbClr val="FFFF00"/>
                </a:solidFill>
              </a:rPr>
              <a:t>історичних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заповідників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фестивалів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місць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паломництва</a:t>
            </a:r>
            <a:r>
              <a:rPr lang="ru-RU" sz="2400" dirty="0" smtClean="0">
                <a:solidFill>
                  <a:srgbClr val="FFFF00"/>
                </a:solidFill>
              </a:rPr>
              <a:t> і т.п.);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err="1" smtClean="0">
                <a:solidFill>
                  <a:srgbClr val="FFFF00"/>
                </a:solidFill>
              </a:rPr>
              <a:t>операції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щодо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задоволення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ділових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інтересів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туристів</a:t>
            </a:r>
            <a:r>
              <a:rPr lang="ru-RU" sz="2400" dirty="0" smtClean="0">
                <a:solidFill>
                  <a:srgbClr val="FFFF00"/>
                </a:solidFill>
              </a:rPr>
              <a:t> (участь у </a:t>
            </a:r>
            <a:r>
              <a:rPr lang="ru-RU" sz="2400" dirty="0" err="1" smtClean="0">
                <a:solidFill>
                  <a:srgbClr val="FFFF00"/>
                </a:solidFill>
              </a:rPr>
              <a:t>конгресах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симпозіумах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наукових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конференціях</a:t>
            </a:r>
            <a:r>
              <a:rPr lang="ru-RU" sz="2400" dirty="0" smtClean="0">
                <a:solidFill>
                  <a:srgbClr val="FFFF00"/>
                </a:solidFill>
              </a:rPr>
              <a:t>, ярмарках, </a:t>
            </a:r>
            <a:r>
              <a:rPr lang="ru-RU" sz="2400" dirty="0" err="1" smtClean="0">
                <a:solidFill>
                  <a:srgbClr val="FFFF00"/>
                </a:solidFill>
              </a:rPr>
              <a:t>виставках</a:t>
            </a:r>
            <a:r>
              <a:rPr lang="ru-RU" sz="2400" dirty="0" smtClean="0">
                <a:solidFill>
                  <a:srgbClr val="FFFF00"/>
                </a:solidFill>
              </a:rPr>
              <a:t> та </a:t>
            </a:r>
            <a:r>
              <a:rPr lang="ru-RU" sz="2400" dirty="0" err="1" smtClean="0">
                <a:solidFill>
                  <a:srgbClr val="FFFF00"/>
                </a:solidFill>
              </a:rPr>
              <a:t>ін</a:t>
            </a:r>
            <a:r>
              <a:rPr lang="ru-RU" sz="2400" dirty="0" smtClean="0">
                <a:solidFill>
                  <a:srgbClr val="FFFF00"/>
                </a:solidFill>
              </a:rPr>
              <a:t>.);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err="1" smtClean="0">
                <a:solidFill>
                  <a:srgbClr val="FFFF00"/>
                </a:solidFill>
              </a:rPr>
              <a:t>операції</a:t>
            </a:r>
            <a:r>
              <a:rPr lang="ru-RU" sz="2400" dirty="0" smtClean="0">
                <a:solidFill>
                  <a:srgbClr val="FFFF00"/>
                </a:solidFill>
              </a:rPr>
              <a:t> з </a:t>
            </a:r>
            <a:r>
              <a:rPr lang="ru-RU" sz="2400" dirty="0" err="1" smtClean="0">
                <a:solidFill>
                  <a:srgbClr val="FFFF00"/>
                </a:solidFill>
              </a:rPr>
              <a:t>оформлення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документації</a:t>
            </a:r>
            <a:r>
              <a:rPr lang="ru-RU" sz="2400" dirty="0" smtClean="0">
                <a:solidFill>
                  <a:srgbClr val="FFFF00"/>
                </a:solidFill>
              </a:rPr>
              <a:t> (</a:t>
            </a:r>
            <a:r>
              <a:rPr lang="ru-RU" sz="2400" dirty="0" err="1" smtClean="0">
                <a:solidFill>
                  <a:srgbClr val="FFFF00"/>
                </a:solidFill>
              </a:rPr>
              <a:t>віз</a:t>
            </a:r>
            <a:r>
              <a:rPr lang="ru-RU" sz="2400" dirty="0" smtClean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закордонних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паспортів</a:t>
            </a:r>
            <a:r>
              <a:rPr lang="ru-RU" sz="2400" dirty="0" smtClean="0">
                <a:solidFill>
                  <a:srgbClr val="FFFF00"/>
                </a:solidFill>
              </a:rPr>
              <a:t>, страховок і т.п.).</a:t>
            </a:r>
            <a:br>
              <a:rPr lang="ru-RU" sz="2400" dirty="0" smtClean="0">
                <a:solidFill>
                  <a:srgbClr val="FFFF00"/>
                </a:solidFill>
              </a:rPr>
            </a:b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54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err="1">
                <a:solidFill>
                  <a:srgbClr val="FFFF00"/>
                </a:solidFill>
              </a:rPr>
              <a:t>Термін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b="1" i="1" dirty="0">
                <a:solidFill>
                  <a:srgbClr val="FFFF00"/>
                </a:solidFill>
              </a:rPr>
              <a:t>„</a:t>
            </a:r>
            <a:r>
              <a:rPr lang="ru-RU" sz="2400" b="1" i="1" dirty="0" err="1">
                <a:solidFill>
                  <a:srgbClr val="FFFF00"/>
                </a:solidFill>
              </a:rPr>
              <a:t>індустрія</a:t>
            </a:r>
            <a:r>
              <a:rPr lang="ru-RU" sz="2400" b="1" i="1" dirty="0">
                <a:solidFill>
                  <a:srgbClr val="FFFF00"/>
                </a:solidFill>
              </a:rPr>
              <a:t> туризму” </a:t>
            </a:r>
            <a:r>
              <a:rPr lang="ru-RU" sz="2400" dirty="0" err="1">
                <a:solidFill>
                  <a:srgbClr val="FFFF00"/>
                </a:solidFill>
              </a:rPr>
              <a:t>розглядається</a:t>
            </a:r>
            <a:r>
              <a:rPr lang="ru-RU" sz="2400" dirty="0">
                <a:solidFill>
                  <a:srgbClr val="FFFF00"/>
                </a:solidFill>
              </a:rPr>
              <a:t> як „</a:t>
            </a:r>
            <a:r>
              <a:rPr lang="ru-RU" sz="2400" dirty="0" err="1">
                <a:solidFill>
                  <a:srgbClr val="FFFF00"/>
                </a:solidFill>
              </a:rPr>
              <a:t>сукупність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виробничих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транспортних</a:t>
            </a:r>
            <a:r>
              <a:rPr lang="ru-RU" sz="2400" dirty="0">
                <a:solidFill>
                  <a:srgbClr val="FFFF00"/>
                </a:solidFill>
              </a:rPr>
              <a:t> і </a:t>
            </a:r>
            <a:r>
              <a:rPr lang="ru-RU" sz="2400" dirty="0" err="1">
                <a:solidFill>
                  <a:srgbClr val="FFFF00"/>
                </a:solidFill>
              </a:rPr>
              <a:t>торгівельних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підприємств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виробляють</a:t>
            </a:r>
            <a:r>
              <a:rPr lang="ru-RU" sz="2400" dirty="0">
                <a:solidFill>
                  <a:srgbClr val="FFFF00"/>
                </a:solidFill>
              </a:rPr>
              <a:t> і </a:t>
            </a:r>
            <a:r>
              <a:rPr lang="ru-RU" sz="2400" dirty="0" err="1">
                <a:solidFill>
                  <a:srgbClr val="FFFF00"/>
                </a:solidFill>
              </a:rPr>
              <a:t>реалізують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туристичні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послуги</a:t>
            </a:r>
            <a:r>
              <a:rPr lang="ru-RU" sz="2400" dirty="0">
                <a:solidFill>
                  <a:srgbClr val="FFFF00"/>
                </a:solidFill>
              </a:rPr>
              <a:t> та </a:t>
            </a:r>
            <a:r>
              <a:rPr lang="ru-RU" sz="2400" dirty="0" err="1">
                <a:solidFill>
                  <a:srgbClr val="FFFF00"/>
                </a:solidFill>
              </a:rPr>
              <a:t>товари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туристичного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попиту</a:t>
            </a:r>
            <a:r>
              <a:rPr lang="ru-RU" sz="2400" dirty="0">
                <a:solidFill>
                  <a:srgbClr val="FFFF00"/>
                </a:solidFill>
              </a:rPr>
              <a:t>”; „</a:t>
            </a:r>
            <a:r>
              <a:rPr lang="ru-RU" sz="2400" dirty="0" err="1">
                <a:solidFill>
                  <a:srgbClr val="FFFF00"/>
                </a:solidFill>
              </a:rPr>
              <a:t>сукупність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засобів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розміщення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засобів</a:t>
            </a:r>
            <a:r>
              <a:rPr lang="ru-RU" sz="2400" dirty="0">
                <a:solidFill>
                  <a:srgbClr val="FFFF00"/>
                </a:solidFill>
              </a:rPr>
              <a:t> транспорту, </a:t>
            </a:r>
            <a:r>
              <a:rPr lang="ru-RU" sz="2400" dirty="0" err="1">
                <a:solidFill>
                  <a:srgbClr val="FFFF00"/>
                </a:solidFill>
              </a:rPr>
              <a:t>об’єктів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громадського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харчування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об’єктів</a:t>
            </a:r>
            <a:r>
              <a:rPr lang="ru-RU" sz="2400" dirty="0">
                <a:solidFill>
                  <a:srgbClr val="FFFF00"/>
                </a:solidFill>
              </a:rPr>
              <a:t> і </a:t>
            </a:r>
            <a:r>
              <a:rPr lang="ru-RU" sz="2400" dirty="0" err="1">
                <a:solidFill>
                  <a:srgbClr val="FFFF00"/>
                </a:solidFill>
              </a:rPr>
              <a:t>засобів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розваг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об’єктів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пізнавального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ділового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оздоровчого</a:t>
            </a:r>
            <a:r>
              <a:rPr lang="ru-RU" sz="2400" dirty="0">
                <a:solidFill>
                  <a:srgbClr val="FFFF00"/>
                </a:solidFill>
              </a:rPr>
              <a:t>, спортивного та </a:t>
            </a:r>
            <a:r>
              <a:rPr lang="ru-RU" sz="2400" dirty="0" err="1">
                <a:solidFill>
                  <a:srgbClr val="FFFF00"/>
                </a:solidFill>
              </a:rPr>
              <a:t>іншого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туристичного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призначення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організацій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здійснюють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туроператорську</a:t>
            </a:r>
            <a:r>
              <a:rPr lang="ru-RU" sz="2400" dirty="0">
                <a:solidFill>
                  <a:srgbClr val="FFFF00"/>
                </a:solidFill>
              </a:rPr>
              <a:t> та </a:t>
            </a:r>
            <a:r>
              <a:rPr lang="ru-RU" sz="2400" dirty="0" err="1">
                <a:solidFill>
                  <a:srgbClr val="FFFF00"/>
                </a:solidFill>
              </a:rPr>
              <a:t>турагентську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діяльність</a:t>
            </a:r>
            <a:r>
              <a:rPr lang="ru-RU" sz="2400" dirty="0">
                <a:solidFill>
                  <a:srgbClr val="FFFF00"/>
                </a:solidFill>
              </a:rPr>
              <a:t>, а </a:t>
            </a:r>
            <a:r>
              <a:rPr lang="ru-RU" sz="2400" dirty="0" err="1">
                <a:solidFill>
                  <a:srgbClr val="FFFF00"/>
                </a:solidFill>
              </a:rPr>
              <a:t>також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організацій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надають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екскурсійні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послуги</a:t>
            </a:r>
            <a:r>
              <a:rPr lang="ru-RU" sz="2400" dirty="0">
                <a:solidFill>
                  <a:srgbClr val="FFFF00"/>
                </a:solidFill>
              </a:rPr>
              <a:t> та </a:t>
            </a:r>
            <a:r>
              <a:rPr lang="ru-RU" sz="2400" dirty="0" err="1">
                <a:solidFill>
                  <a:srgbClr val="FFFF00"/>
                </a:solidFill>
              </a:rPr>
              <a:t>послуги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гідів-перекладачів</a:t>
            </a:r>
            <a:r>
              <a:rPr lang="ru-RU" sz="2400" dirty="0">
                <a:solidFill>
                  <a:srgbClr val="FFFF00"/>
                </a:solidFill>
              </a:rPr>
              <a:t>”. Часто </a:t>
            </a:r>
            <a:r>
              <a:rPr lang="ru-RU" sz="2400" dirty="0" err="1">
                <a:solidFill>
                  <a:srgbClr val="FFFF00"/>
                </a:solidFill>
              </a:rPr>
              <a:t>підкреслюється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індустрія</a:t>
            </a:r>
            <a:r>
              <a:rPr lang="ru-RU" sz="2400" dirty="0">
                <a:solidFill>
                  <a:srgbClr val="FFFF00"/>
                </a:solidFill>
              </a:rPr>
              <a:t> туризму </a:t>
            </a:r>
            <a:r>
              <a:rPr lang="ru-RU" sz="2400" dirty="0" err="1">
                <a:solidFill>
                  <a:srgbClr val="FFFF00"/>
                </a:solidFill>
              </a:rPr>
              <a:t>включає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підприємства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випускають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товари</a:t>
            </a:r>
            <a:r>
              <a:rPr lang="ru-RU" sz="2400" dirty="0">
                <a:solidFill>
                  <a:srgbClr val="FFFF00"/>
                </a:solidFill>
              </a:rPr>
              <a:t> і </a:t>
            </a:r>
            <a:r>
              <a:rPr lang="ru-RU" sz="2400" dirty="0" err="1">
                <a:solidFill>
                  <a:srgbClr val="FFFF00"/>
                </a:solidFill>
              </a:rPr>
              <a:t>послуги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виробництво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яких</a:t>
            </a:r>
            <a:r>
              <a:rPr lang="ru-RU" sz="2400" dirty="0">
                <a:solidFill>
                  <a:srgbClr val="FFFF00"/>
                </a:solidFill>
              </a:rPr>
              <a:t> не </a:t>
            </a:r>
            <a:r>
              <a:rPr lang="ru-RU" sz="2400" dirty="0" err="1">
                <a:solidFill>
                  <a:srgbClr val="FFFF00"/>
                </a:solidFill>
              </a:rPr>
              <a:t>може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існувати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буз</a:t>
            </a:r>
            <a:r>
              <a:rPr lang="ru-RU" sz="2400" dirty="0">
                <a:solidFill>
                  <a:srgbClr val="FFFF00"/>
                </a:solidFill>
              </a:rPr>
              <a:t> туризму.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Теоретико-</a:t>
            </a:r>
            <a:r>
              <a:rPr lang="ru-RU" sz="2400" dirty="0" err="1">
                <a:solidFill>
                  <a:srgbClr val="FFFF00"/>
                </a:solidFill>
              </a:rPr>
              <a:t>методологічну</a:t>
            </a:r>
            <a:r>
              <a:rPr lang="ru-RU" sz="2400" dirty="0">
                <a:solidFill>
                  <a:srgbClr val="FFFF00"/>
                </a:solidFill>
              </a:rPr>
              <a:t> базу </a:t>
            </a:r>
            <a:r>
              <a:rPr lang="ru-RU" sz="2400" dirty="0" err="1">
                <a:solidFill>
                  <a:srgbClr val="FFFF00"/>
                </a:solidFill>
              </a:rPr>
              <a:t>дослідження</a:t>
            </a:r>
            <a:r>
              <a:rPr lang="ru-RU" sz="2400" dirty="0">
                <a:solidFill>
                  <a:srgbClr val="FFFF00"/>
                </a:solidFill>
              </a:rPr>
              <a:t> ринку </a:t>
            </a:r>
            <a:r>
              <a:rPr lang="ru-RU" sz="2400" dirty="0" err="1">
                <a:solidFill>
                  <a:srgbClr val="FFFF00"/>
                </a:solidFill>
              </a:rPr>
              <a:t>туристичних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0312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91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dirty="0" smtClean="0">
                <a:solidFill>
                  <a:srgbClr val="FFFF00"/>
                </a:solidFill>
              </a:rPr>
              <a:t>ПЛАН:</a:t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3.1.	</a:t>
            </a:r>
            <a:r>
              <a:rPr lang="ru-RU" dirty="0" err="1">
                <a:solidFill>
                  <a:srgbClr val="FFFF00"/>
                </a:solidFill>
              </a:rPr>
              <a:t>Макросередовище</a:t>
            </a:r>
            <a:r>
              <a:rPr lang="ru-RU" dirty="0">
                <a:solidFill>
                  <a:srgbClr val="FFFF00"/>
                </a:solidFill>
              </a:rPr>
              <a:t> у </a:t>
            </a:r>
            <a:r>
              <a:rPr lang="ru-RU" dirty="0" err="1">
                <a:solidFill>
                  <a:srgbClr val="FFFF00"/>
                </a:solidFill>
              </a:rPr>
              <a:t>дослідженнях</a:t>
            </a:r>
            <a:r>
              <a:rPr lang="ru-RU" dirty="0">
                <a:solidFill>
                  <a:srgbClr val="FFFF00"/>
                </a:solidFill>
              </a:rPr>
              <a:t> ринку.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3.2.	</a:t>
            </a:r>
            <a:r>
              <a:rPr lang="ru-RU" dirty="0" err="1">
                <a:solidFill>
                  <a:srgbClr val="FFFF00"/>
                </a:solidFill>
              </a:rPr>
              <a:t>Мідісередовище</a:t>
            </a:r>
            <a:r>
              <a:rPr lang="ru-RU" dirty="0">
                <a:solidFill>
                  <a:srgbClr val="FFFF00"/>
                </a:solidFill>
              </a:rPr>
              <a:t> у </a:t>
            </a:r>
            <a:r>
              <a:rPr lang="ru-RU" dirty="0" err="1">
                <a:solidFill>
                  <a:srgbClr val="FFFF00"/>
                </a:solidFill>
              </a:rPr>
              <a:t>дослідженнях</a:t>
            </a:r>
            <a:r>
              <a:rPr lang="ru-RU" dirty="0">
                <a:solidFill>
                  <a:srgbClr val="FFFF00"/>
                </a:solidFill>
              </a:rPr>
              <a:t> ринку.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3.3.	</a:t>
            </a:r>
            <a:r>
              <a:rPr lang="ru-RU" dirty="0" err="1">
                <a:solidFill>
                  <a:srgbClr val="FFFF00"/>
                </a:solidFill>
              </a:rPr>
              <a:t>Мікросередовище</a:t>
            </a:r>
            <a:r>
              <a:rPr lang="ru-RU" dirty="0">
                <a:solidFill>
                  <a:srgbClr val="FFFF00"/>
                </a:solidFill>
              </a:rPr>
              <a:t> у </a:t>
            </a:r>
            <a:r>
              <a:rPr lang="ru-RU" dirty="0" err="1">
                <a:solidFill>
                  <a:srgbClr val="FFFF00"/>
                </a:solidFill>
              </a:rPr>
              <a:t>дослідженнях</a:t>
            </a:r>
            <a:r>
              <a:rPr lang="ru-RU" dirty="0">
                <a:solidFill>
                  <a:srgbClr val="FFFF00"/>
                </a:solidFill>
              </a:rPr>
              <a:t> ринку.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3.4.	</a:t>
            </a:r>
            <a:r>
              <a:rPr lang="ru-RU" dirty="0" err="1">
                <a:solidFill>
                  <a:srgbClr val="FFFF00"/>
                </a:solidFill>
              </a:rPr>
              <a:t>Загальні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аспекти</a:t>
            </a:r>
            <a:r>
              <a:rPr lang="ru-RU" dirty="0">
                <a:solidFill>
                  <a:srgbClr val="FFFF00"/>
                </a:solidFill>
              </a:rPr>
              <a:t>  </a:t>
            </a:r>
            <a:r>
              <a:rPr lang="ru-RU" dirty="0" err="1">
                <a:solidFill>
                  <a:srgbClr val="FFFF00"/>
                </a:solidFill>
              </a:rPr>
              <a:t>вивчення</a:t>
            </a:r>
            <a:r>
              <a:rPr lang="ru-RU" dirty="0">
                <a:solidFill>
                  <a:srgbClr val="FFFF00"/>
                </a:solidFill>
              </a:rPr>
              <a:t> ринку </a:t>
            </a:r>
            <a:r>
              <a:rPr lang="ru-RU" dirty="0" err="1">
                <a:solidFill>
                  <a:srgbClr val="FFFF00"/>
                </a:solidFill>
              </a:rPr>
              <a:t>туристичних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послуг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49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>
          <a:xfrm>
            <a:off x="1763688" y="116632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221088"/>
            <a:ext cx="5486400" cy="2636912"/>
          </a:xfrm>
        </p:spPr>
        <p:txBody>
          <a:bodyPr>
            <a:normAutofit/>
          </a:bodyPr>
          <a:lstStyle/>
          <a:p>
            <a:r>
              <a:rPr lang="ru-RU" sz="2000" b="1" dirty="0" err="1">
                <a:solidFill>
                  <a:srgbClr val="FFFF00"/>
                </a:solidFill>
              </a:rPr>
              <a:t>Макросередовище</a:t>
            </a:r>
            <a:r>
              <a:rPr lang="ru-RU" sz="2000" dirty="0">
                <a:solidFill>
                  <a:srgbClr val="FFFF00"/>
                </a:solidFill>
              </a:rPr>
              <a:t> – </a:t>
            </a:r>
            <a:r>
              <a:rPr lang="ru-RU" sz="2000" dirty="0" err="1">
                <a:solidFill>
                  <a:srgbClr val="FFFF00"/>
                </a:solidFill>
              </a:rPr>
              <a:t>це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фактори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які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впливають</a:t>
            </a:r>
            <a:r>
              <a:rPr lang="ru-RU" sz="2000" dirty="0">
                <a:solidFill>
                  <a:srgbClr val="FFFF00"/>
                </a:solidFill>
              </a:rPr>
              <a:t> на </a:t>
            </a:r>
            <a:r>
              <a:rPr lang="ru-RU" sz="2000" dirty="0" err="1">
                <a:solidFill>
                  <a:srgbClr val="FFFF00"/>
                </a:solidFill>
              </a:rPr>
              <a:t>підприємство</a:t>
            </a:r>
            <a:r>
              <a:rPr lang="ru-RU" sz="2000" dirty="0">
                <a:solidFill>
                  <a:srgbClr val="FFFF00"/>
                </a:solidFill>
              </a:rPr>
              <a:t> та </a:t>
            </a:r>
            <a:r>
              <a:rPr lang="ru-RU" sz="2000" dirty="0" err="1">
                <a:solidFill>
                  <a:srgbClr val="FFFF00"/>
                </a:solidFill>
              </a:rPr>
              <a:t>його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мікросередовище</a:t>
            </a:r>
            <a:r>
              <a:rPr lang="ru-RU" sz="2000" dirty="0">
                <a:solidFill>
                  <a:srgbClr val="FFFF00"/>
                </a:solidFill>
              </a:rPr>
              <a:t>, і </a:t>
            </a:r>
            <a:r>
              <a:rPr lang="ru-RU" sz="2000" dirty="0" err="1">
                <a:solidFill>
                  <a:srgbClr val="FFFF00"/>
                </a:solidFill>
              </a:rPr>
              <a:t>які</a:t>
            </a:r>
            <a:r>
              <a:rPr lang="ru-RU" sz="2000" dirty="0">
                <a:solidFill>
                  <a:srgbClr val="FFFF00"/>
                </a:solidFill>
              </a:rPr>
              <a:t> не </a:t>
            </a:r>
            <a:r>
              <a:rPr lang="ru-RU" sz="2000" dirty="0" err="1">
                <a:solidFill>
                  <a:srgbClr val="FFFF00"/>
                </a:solidFill>
              </a:rPr>
              <a:t>підлягають</a:t>
            </a:r>
            <a:r>
              <a:rPr lang="ru-RU" sz="2000" dirty="0">
                <a:solidFill>
                  <a:srgbClr val="FFFF00"/>
                </a:solidFill>
              </a:rPr>
              <a:t> контролю з боку </a:t>
            </a:r>
            <a:r>
              <a:rPr lang="ru-RU" sz="2000" dirty="0" err="1">
                <a:solidFill>
                  <a:srgbClr val="FFFF00"/>
                </a:solidFill>
              </a:rPr>
              <a:t>підприємства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</a:p>
          <a:p>
            <a:r>
              <a:rPr lang="ru-RU" sz="2000" b="1" dirty="0" err="1">
                <a:solidFill>
                  <a:srgbClr val="FFFF00"/>
                </a:solidFill>
              </a:rPr>
              <a:t>Макросередовище</a:t>
            </a:r>
            <a:r>
              <a:rPr lang="ru-RU" sz="2000" b="1" dirty="0">
                <a:solidFill>
                  <a:srgbClr val="FFFF00"/>
                </a:solidFill>
              </a:rPr>
              <a:t> у </a:t>
            </a:r>
            <a:r>
              <a:rPr lang="ru-RU" sz="2000" b="1" dirty="0" err="1">
                <a:solidFill>
                  <a:srgbClr val="FFFF00"/>
                </a:solidFill>
              </a:rPr>
              <a:t>дослідженнях</a:t>
            </a:r>
            <a:r>
              <a:rPr lang="ru-RU" sz="2000" b="1" dirty="0">
                <a:solidFill>
                  <a:srgbClr val="FFFF00"/>
                </a:solidFill>
              </a:rPr>
              <a:t> ринку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r>
              <a:rPr lang="ru-RU" sz="2000" dirty="0" err="1">
                <a:solidFill>
                  <a:srgbClr val="FFFF00"/>
                </a:solidFill>
              </a:rPr>
              <a:t>це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ті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фактори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якими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фірма</a:t>
            </a:r>
            <a:r>
              <a:rPr lang="ru-RU" sz="2000" dirty="0">
                <a:solidFill>
                  <a:srgbClr val="FFFF00"/>
                </a:solidFill>
              </a:rPr>
              <a:t> не </a:t>
            </a:r>
            <a:r>
              <a:rPr lang="ru-RU" sz="2000" dirty="0" err="1">
                <a:solidFill>
                  <a:srgbClr val="FFFF00"/>
                </a:solidFill>
              </a:rPr>
              <a:t>може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безпосередньо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керувати</a:t>
            </a:r>
            <a:r>
              <a:rPr lang="ru-RU" sz="2000" dirty="0">
                <a:solidFill>
                  <a:srgbClr val="FFFF00"/>
                </a:solidFill>
              </a:rPr>
              <a:t>, але </a:t>
            </a:r>
            <a:r>
              <a:rPr lang="ru-RU" sz="2000" dirty="0" err="1">
                <a:solidFill>
                  <a:srgbClr val="FFFF00"/>
                </a:solidFill>
              </a:rPr>
              <a:t>які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впливають</a:t>
            </a:r>
            <a:r>
              <a:rPr lang="ru-RU" sz="2000" dirty="0">
                <a:solidFill>
                  <a:srgbClr val="FFFF00"/>
                </a:solidFill>
              </a:rPr>
              <a:t> на </a:t>
            </a:r>
            <a:r>
              <a:rPr lang="ru-RU" sz="2000" dirty="0" err="1">
                <a:solidFill>
                  <a:srgbClr val="FFFF00"/>
                </a:solidFill>
              </a:rPr>
              <a:t>її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діяльність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74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FF00"/>
                </a:solidFill>
              </a:rPr>
              <a:t>Фактори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макросередовища</a:t>
            </a:r>
            <a:r>
              <a:rPr lang="ru-RU" dirty="0">
                <a:solidFill>
                  <a:srgbClr val="FFFF00"/>
                </a:solidFill>
              </a:rPr>
              <a:t> – </a:t>
            </a:r>
            <a:r>
              <a:rPr lang="ru-RU" dirty="0" err="1">
                <a:solidFill>
                  <a:srgbClr val="FFFF00"/>
                </a:solidFill>
              </a:rPr>
              <a:t>це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сили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не </a:t>
            </a:r>
            <a:r>
              <a:rPr lang="ru-RU" dirty="0" err="1">
                <a:solidFill>
                  <a:srgbClr val="FFFF00"/>
                </a:solidFill>
              </a:rPr>
              <a:t>підлягають</a:t>
            </a:r>
            <a:r>
              <a:rPr lang="ru-RU" dirty="0">
                <a:solidFill>
                  <a:srgbClr val="FFFF00"/>
                </a:solidFill>
              </a:rPr>
              <a:t> контролю з боку </a:t>
            </a:r>
            <a:r>
              <a:rPr lang="ru-RU" dirty="0" err="1">
                <a:solidFill>
                  <a:srgbClr val="FFFF00"/>
                </a:solidFill>
              </a:rPr>
              <a:t>підприємства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972" y="908720"/>
            <a:ext cx="5775028" cy="439248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422900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rgbClr val="FFFF00"/>
              </a:solidFill>
            </a:endParaRPr>
          </a:p>
          <a:p>
            <a:endParaRPr lang="ru-RU" sz="2000" dirty="0">
              <a:solidFill>
                <a:srgbClr val="FFFF00"/>
              </a:solidFill>
            </a:endParaRPr>
          </a:p>
          <a:p>
            <a:r>
              <a:rPr lang="ru-RU" sz="2000" dirty="0" smtClean="0">
                <a:solidFill>
                  <a:srgbClr val="FFFF00"/>
                </a:solidFill>
              </a:rPr>
              <a:t>До </a:t>
            </a:r>
            <a:r>
              <a:rPr lang="ru-RU" sz="2000" dirty="0" err="1">
                <a:solidFill>
                  <a:srgbClr val="FFFF00"/>
                </a:solidFill>
              </a:rPr>
              <a:t>основних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факторів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макросередовища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належать:демографічне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середовище</a:t>
            </a:r>
            <a:r>
              <a:rPr lang="ru-RU" sz="2000" dirty="0">
                <a:solidFill>
                  <a:srgbClr val="FFFF00"/>
                </a:solidFill>
              </a:rPr>
              <a:t>; </a:t>
            </a:r>
            <a:r>
              <a:rPr lang="ru-RU" sz="2000" dirty="0" err="1">
                <a:solidFill>
                  <a:srgbClr val="FFFF00"/>
                </a:solidFill>
              </a:rPr>
              <a:t>економічне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середовище</a:t>
            </a:r>
            <a:r>
              <a:rPr lang="ru-RU" sz="2000" dirty="0">
                <a:solidFill>
                  <a:srgbClr val="FFFF00"/>
                </a:solidFill>
              </a:rPr>
              <a:t>; </a:t>
            </a:r>
            <a:r>
              <a:rPr lang="ru-RU" sz="2000" dirty="0" err="1">
                <a:solidFill>
                  <a:srgbClr val="FFFF00"/>
                </a:solidFill>
              </a:rPr>
              <a:t>соціально-економічне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середовище</a:t>
            </a:r>
            <a:r>
              <a:rPr lang="ru-RU" sz="2000" dirty="0">
                <a:solidFill>
                  <a:srgbClr val="FFFF00"/>
                </a:solidFill>
              </a:rPr>
              <a:t>; природно-</a:t>
            </a:r>
            <a:r>
              <a:rPr lang="ru-RU" sz="2000" dirty="0" err="1">
                <a:solidFill>
                  <a:srgbClr val="FFFF00"/>
                </a:solidFill>
              </a:rPr>
              <a:t>географічне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середовище</a:t>
            </a:r>
            <a:r>
              <a:rPr lang="ru-RU" sz="2000" dirty="0">
                <a:solidFill>
                  <a:srgbClr val="FFFF00"/>
                </a:solidFill>
              </a:rPr>
              <a:t>; </a:t>
            </a:r>
            <a:r>
              <a:rPr lang="ru-RU" sz="2000" dirty="0" err="1">
                <a:solidFill>
                  <a:srgbClr val="FFFF00"/>
                </a:solidFill>
              </a:rPr>
              <a:t>науково-технічне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середовище</a:t>
            </a:r>
            <a:r>
              <a:rPr lang="ru-RU" sz="2000" dirty="0">
                <a:solidFill>
                  <a:srgbClr val="FFFF00"/>
                </a:solidFill>
              </a:rPr>
              <a:t>; </a:t>
            </a:r>
            <a:r>
              <a:rPr lang="ru-RU" sz="2000" dirty="0" err="1">
                <a:solidFill>
                  <a:srgbClr val="FFFF00"/>
                </a:solidFill>
              </a:rPr>
              <a:t>політико-правове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середовище</a:t>
            </a:r>
            <a:r>
              <a:rPr lang="ru-RU" sz="2000" dirty="0">
                <a:solidFill>
                  <a:srgbClr val="FFFF00"/>
                </a:solidFill>
              </a:rPr>
              <a:t>; культурно-</a:t>
            </a:r>
            <a:r>
              <a:rPr lang="ru-RU" sz="2000" dirty="0" err="1">
                <a:solidFill>
                  <a:srgbClr val="FFFF00"/>
                </a:solidFill>
              </a:rPr>
              <a:t>історичне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середовище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38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FF00"/>
                </a:solidFill>
              </a:rPr>
              <a:t>Мідісередовище</a:t>
            </a:r>
            <a:r>
              <a:rPr lang="ru-RU" sz="2800" b="1" dirty="0">
                <a:solidFill>
                  <a:srgbClr val="FFFF00"/>
                </a:solidFill>
              </a:rPr>
              <a:t> у </a:t>
            </a:r>
            <a:r>
              <a:rPr lang="ru-RU" sz="2800" b="1" dirty="0" err="1">
                <a:solidFill>
                  <a:srgbClr val="FFFF00"/>
                </a:solidFill>
              </a:rPr>
              <a:t>дослідженнях</a:t>
            </a:r>
            <a:r>
              <a:rPr lang="ru-RU" sz="2800" b="1" dirty="0">
                <a:solidFill>
                  <a:srgbClr val="FFFF00"/>
                </a:solidFill>
              </a:rPr>
              <a:t> ринку </a:t>
            </a:r>
            <a:r>
              <a:rPr lang="ru-RU" sz="2800" dirty="0">
                <a:solidFill>
                  <a:srgbClr val="FFFF00"/>
                </a:solidFill>
              </a:rPr>
              <a:t>– </a:t>
            </a:r>
            <a:r>
              <a:rPr lang="ru-RU" sz="2800" dirty="0" err="1">
                <a:solidFill>
                  <a:srgbClr val="FFFF00"/>
                </a:solidFill>
              </a:rPr>
              <a:t>це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різні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групи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громадськості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  <a:r>
              <a:rPr lang="ru-RU" sz="2800" dirty="0" err="1">
                <a:solidFill>
                  <a:srgbClr val="FFFF00"/>
                </a:solidFill>
              </a:rPr>
              <a:t>що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пов'язані</a:t>
            </a:r>
            <a:r>
              <a:rPr lang="ru-RU" sz="2800" dirty="0">
                <a:solidFill>
                  <a:srgbClr val="FFFF00"/>
                </a:solidFill>
              </a:rPr>
              <a:t> з </a:t>
            </a:r>
            <a:r>
              <a:rPr lang="ru-RU" sz="2800" dirty="0" err="1">
                <a:solidFill>
                  <a:srgbClr val="FFFF00"/>
                </a:solidFill>
              </a:rPr>
              <a:t>даною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фірмою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або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виявляють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цікавість</a:t>
            </a:r>
            <a:r>
              <a:rPr lang="ru-RU" sz="2800" dirty="0">
                <a:solidFill>
                  <a:srgbClr val="FFFF00"/>
                </a:solidFill>
              </a:rPr>
              <a:t> до </a:t>
            </a:r>
            <a:r>
              <a:rPr lang="ru-RU" sz="2800" dirty="0" err="1">
                <a:solidFill>
                  <a:srgbClr val="FFFF00"/>
                </a:solidFill>
              </a:rPr>
              <a:t>її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діяльності</a:t>
            </a:r>
            <a:r>
              <a:rPr lang="ru-RU" sz="2800" dirty="0">
                <a:solidFill>
                  <a:srgbClr val="FFFF00"/>
                </a:solidFill>
              </a:rPr>
              <a:t> й </a:t>
            </a:r>
            <a:r>
              <a:rPr lang="ru-RU" sz="2800" dirty="0" err="1">
                <a:solidFill>
                  <a:srgbClr val="FFFF00"/>
                </a:solidFill>
              </a:rPr>
              <a:t>можуть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вплинути</a:t>
            </a:r>
            <a:r>
              <a:rPr lang="ru-RU" sz="2800" dirty="0">
                <a:solidFill>
                  <a:srgbClr val="FFFF00"/>
                </a:solidFill>
              </a:rPr>
              <a:t> на </a:t>
            </a:r>
            <a:r>
              <a:rPr lang="ru-RU" sz="2800" dirty="0" err="1">
                <a:solidFill>
                  <a:srgbClr val="FFFF00"/>
                </a:solidFill>
              </a:rPr>
              <a:t>успішність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цієї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діяльності</a:t>
            </a:r>
            <a:r>
              <a:rPr lang="ru-RU" sz="2800" dirty="0">
                <a:solidFill>
                  <a:srgbClr val="FFFF00"/>
                </a:solidFill>
              </a:rPr>
              <a:t>. У </a:t>
            </a:r>
            <a:r>
              <a:rPr lang="ru-RU" sz="2800" dirty="0" err="1">
                <a:solidFill>
                  <a:srgbClr val="FFFF00"/>
                </a:solidFill>
              </a:rPr>
              <a:t>структурі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мідісередовища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виділяють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різноманітні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групи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громадськості</a:t>
            </a:r>
            <a:r>
              <a:rPr lang="ru-RU" sz="2800" dirty="0">
                <a:solidFill>
                  <a:srgbClr val="FFFF00"/>
                </a:solidFill>
              </a:rPr>
              <a:t>. До </a:t>
            </a:r>
            <a:r>
              <a:rPr lang="ru-RU" sz="2800" dirty="0" err="1">
                <a:solidFill>
                  <a:srgbClr val="FFFF00"/>
                </a:solidFill>
              </a:rPr>
              <a:t>основних</a:t>
            </a:r>
            <a:r>
              <a:rPr lang="ru-RU" sz="2800" dirty="0">
                <a:solidFill>
                  <a:srgbClr val="FFFF00"/>
                </a:solidFill>
              </a:rPr>
              <a:t> з них </a:t>
            </a:r>
            <a:r>
              <a:rPr lang="ru-RU" sz="2800" dirty="0" err="1">
                <a:solidFill>
                  <a:srgbClr val="FFFF00"/>
                </a:solidFill>
              </a:rPr>
              <a:t>виокремлюють</a:t>
            </a:r>
            <a:r>
              <a:rPr lang="ru-RU" sz="2800" dirty="0">
                <a:solidFill>
                  <a:srgbClr val="FFFF00"/>
                </a:solidFill>
              </a:rPr>
              <a:t>: </a:t>
            </a:r>
            <a:r>
              <a:rPr lang="ru-RU" sz="2800" dirty="0" err="1">
                <a:solidFill>
                  <a:srgbClr val="FFFF00"/>
                </a:solidFill>
              </a:rPr>
              <a:t>громадськість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власної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організації</a:t>
            </a:r>
            <a:r>
              <a:rPr lang="ru-RU" sz="2800" dirty="0">
                <a:solidFill>
                  <a:srgbClr val="FFFF00"/>
                </a:solidFill>
              </a:rPr>
              <a:t>; </a:t>
            </a:r>
            <a:r>
              <a:rPr lang="ru-RU" sz="2800" dirty="0" err="1">
                <a:solidFill>
                  <a:srgbClr val="FFFF00"/>
                </a:solidFill>
              </a:rPr>
              <a:t>місцеву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громадськість</a:t>
            </a:r>
            <a:r>
              <a:rPr lang="ru-RU" sz="2800" dirty="0">
                <a:solidFill>
                  <a:srgbClr val="FFFF00"/>
                </a:solidFill>
              </a:rPr>
              <a:t>; </a:t>
            </a:r>
            <a:r>
              <a:rPr lang="ru-RU" sz="2800" dirty="0" err="1">
                <a:solidFill>
                  <a:srgbClr val="FFFF00"/>
                </a:solidFill>
              </a:rPr>
              <a:t>державні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органи</a:t>
            </a:r>
            <a:r>
              <a:rPr lang="ru-RU" sz="2800" dirty="0">
                <a:solidFill>
                  <a:srgbClr val="FFFF00"/>
                </a:solidFill>
              </a:rPr>
              <a:t>, установи; </a:t>
            </a:r>
            <a:r>
              <a:rPr lang="ru-RU" sz="2800" dirty="0" err="1">
                <a:solidFill>
                  <a:srgbClr val="FFFF00"/>
                </a:solidFill>
              </a:rPr>
              <a:t>фінансову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громадськість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  <a:r>
              <a:rPr lang="ru-RU" sz="2800" dirty="0" err="1">
                <a:solidFill>
                  <a:srgbClr val="FFFF00"/>
                </a:solidFill>
              </a:rPr>
              <a:t>інвесторів</a:t>
            </a:r>
            <a:r>
              <a:rPr lang="ru-RU" sz="2800" dirty="0">
                <a:solidFill>
                  <a:srgbClr val="FFFF00"/>
                </a:solidFill>
              </a:rPr>
              <a:t>; </a:t>
            </a:r>
            <a:r>
              <a:rPr lang="ru-RU" sz="2800" dirty="0" err="1">
                <a:solidFill>
                  <a:srgbClr val="FFFF00"/>
                </a:solidFill>
              </a:rPr>
              <a:t>засоби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масової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інформації</a:t>
            </a:r>
            <a:r>
              <a:rPr lang="ru-RU" sz="2800" dirty="0">
                <a:solidFill>
                  <a:srgbClr val="FFFF00"/>
                </a:solidFill>
              </a:rPr>
              <a:t>; </a:t>
            </a:r>
            <a:r>
              <a:rPr lang="ru-RU" sz="2800" dirty="0" err="1">
                <a:solidFill>
                  <a:srgbClr val="FFFF00"/>
                </a:solidFill>
              </a:rPr>
              <a:t>групи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громадської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дії</a:t>
            </a:r>
            <a:r>
              <a:rPr lang="ru-RU" sz="2800" dirty="0">
                <a:solidFill>
                  <a:srgbClr val="FFFF00"/>
                </a:solidFill>
              </a:rPr>
              <a:t>; </a:t>
            </a:r>
            <a:r>
              <a:rPr lang="ru-RU" sz="2800" dirty="0" err="1">
                <a:solidFill>
                  <a:srgbClr val="FFFF00"/>
                </a:solidFill>
              </a:rPr>
              <a:t>лідерів</a:t>
            </a:r>
            <a:r>
              <a:rPr lang="ru-RU" sz="2800" dirty="0">
                <a:solidFill>
                  <a:srgbClr val="FFFF00"/>
                </a:solidFill>
              </a:rPr>
              <a:t> думок; </a:t>
            </a:r>
            <a:r>
              <a:rPr lang="ru-RU" sz="2800" dirty="0" err="1">
                <a:solidFill>
                  <a:srgbClr val="FFFF00"/>
                </a:solidFill>
              </a:rPr>
              <a:t>громадськість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груп</a:t>
            </a:r>
            <a:r>
              <a:rPr lang="ru-RU" sz="2800" dirty="0">
                <a:solidFill>
                  <a:srgbClr val="FFFF00"/>
                </a:solidFill>
              </a:rPr>
              <a:t> особливого </a:t>
            </a:r>
            <a:r>
              <a:rPr lang="ru-RU" sz="2800" dirty="0" err="1">
                <a:solidFill>
                  <a:srgbClr val="FFFF00"/>
                </a:solidFill>
              </a:rPr>
              <a:t>інтересу</a:t>
            </a:r>
            <a:r>
              <a:rPr lang="ru-RU" sz="28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234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008313" cy="1162050"/>
          </a:xfrm>
        </p:spPr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Громадськість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власної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організації</a:t>
            </a:r>
            <a:r>
              <a:rPr lang="ru-RU" dirty="0">
                <a:solidFill>
                  <a:srgbClr val="FFFF00"/>
                </a:solidFill>
              </a:rPr>
              <a:t> (</a:t>
            </a:r>
            <a:r>
              <a:rPr lang="ru-RU" dirty="0" err="1">
                <a:solidFill>
                  <a:srgbClr val="FFFF00"/>
                </a:solidFill>
              </a:rPr>
              <a:t>внутрішні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контактні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аудитори</a:t>
            </a:r>
            <a:r>
              <a:rPr lang="ru-RU" dirty="0">
                <a:solidFill>
                  <a:srgbClr val="FFFF00"/>
                </a:solidFill>
              </a:rPr>
              <a:t>)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42290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FF00"/>
                </a:solidFill>
              </a:rPr>
              <a:t>– </a:t>
            </a:r>
            <a:r>
              <a:rPr lang="ru-RU" sz="2000" dirty="0" err="1">
                <a:solidFill>
                  <a:srgbClr val="FFFF00"/>
                </a:solidFill>
              </a:rPr>
              <a:t>це</a:t>
            </a:r>
            <a:r>
              <a:rPr lang="ru-RU" sz="2000" dirty="0">
                <a:solidFill>
                  <a:srgbClr val="FFFF00"/>
                </a:solidFill>
              </a:rPr>
              <a:t> члени трудового </a:t>
            </a:r>
            <a:r>
              <a:rPr lang="ru-RU" sz="2000" dirty="0" err="1">
                <a:solidFill>
                  <a:srgbClr val="FFFF00"/>
                </a:solidFill>
              </a:rPr>
              <a:t>колективу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профспілки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менеджери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акціонери</a:t>
            </a:r>
            <a:r>
              <a:rPr lang="ru-RU" sz="2000" dirty="0">
                <a:solidFill>
                  <a:srgbClr val="FFFF00"/>
                </a:solidFill>
              </a:rPr>
              <a:t>,	рада </a:t>
            </a:r>
            <a:r>
              <a:rPr lang="ru-RU" sz="2000" dirty="0" err="1">
                <a:solidFill>
                  <a:srgbClr val="FFFF00"/>
                </a:solidFill>
              </a:rPr>
              <a:t>директорів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Найважливішим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завданням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досліджень</a:t>
            </a:r>
            <a:r>
              <a:rPr lang="ru-RU" sz="2000" dirty="0">
                <a:solidFill>
                  <a:srgbClr val="FFFF00"/>
                </a:solidFill>
              </a:rPr>
              <a:t> є </a:t>
            </a:r>
            <a:r>
              <a:rPr lang="ru-RU" sz="2000" dirty="0" err="1">
                <a:solidFill>
                  <a:srgbClr val="FFFF00"/>
                </a:solidFill>
              </a:rPr>
              <a:t>постійне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відстежування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моніторинг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інформації</a:t>
            </a:r>
            <a:r>
              <a:rPr lang="ru-RU" sz="2000" dirty="0">
                <a:solidFill>
                  <a:srgbClr val="FFFF00"/>
                </a:solidFill>
              </a:rPr>
              <a:t> про </a:t>
            </a:r>
            <a:r>
              <a:rPr lang="ru-RU" sz="2000" dirty="0" err="1">
                <a:solidFill>
                  <a:srgbClr val="FFFF00"/>
                </a:solidFill>
              </a:rPr>
              <a:t>настрої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групи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громадськості</a:t>
            </a:r>
            <a:r>
              <a:rPr lang="ru-RU" sz="2000" dirty="0">
                <a:solidFill>
                  <a:srgbClr val="FFFF00"/>
                </a:solidFill>
              </a:rPr>
              <a:t> з метою </a:t>
            </a:r>
            <a:r>
              <a:rPr lang="ru-RU" sz="2000" dirty="0" err="1">
                <a:solidFill>
                  <a:srgbClr val="FFFF00"/>
                </a:solidFill>
              </a:rPr>
              <a:t>запобігання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негативним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діям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стосовно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фірми</a:t>
            </a:r>
            <a:r>
              <a:rPr lang="ru-RU" sz="2000" dirty="0">
                <a:solidFill>
                  <a:srgbClr val="FFFF00"/>
                </a:solidFill>
              </a:rPr>
              <a:t> «</a:t>
            </a:r>
            <a:r>
              <a:rPr lang="ru-RU" sz="2000" dirty="0" err="1">
                <a:solidFill>
                  <a:srgbClr val="FFFF00"/>
                </a:solidFill>
              </a:rPr>
              <a:t>зсередини</a:t>
            </a:r>
            <a:r>
              <a:rPr lang="ru-RU" sz="2000" dirty="0">
                <a:solidFill>
                  <a:srgbClr val="FFFF00"/>
                </a:solidFill>
              </a:rPr>
              <a:t>» </a:t>
            </a:r>
            <a:r>
              <a:rPr lang="ru-RU" sz="2000" dirty="0" err="1">
                <a:solidFill>
                  <a:srgbClr val="FFFF00"/>
                </a:solidFill>
              </a:rPr>
              <a:t>організації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776" y="692696"/>
            <a:ext cx="5568950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39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Мікросередовище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утворюють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сили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які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безпосередньо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стосуються</a:t>
            </a:r>
            <a:r>
              <a:rPr lang="ru-RU" dirty="0">
                <a:solidFill>
                  <a:srgbClr val="FFFF00"/>
                </a:solidFill>
              </a:rPr>
              <a:t> самого </a:t>
            </a:r>
            <a:r>
              <a:rPr lang="ru-RU" dirty="0" err="1">
                <a:solidFill>
                  <a:srgbClr val="FFFF00"/>
                </a:solidFill>
              </a:rPr>
              <a:t>підприємства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його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можливостей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щодо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обслуговування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споживачів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тобто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постачальники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посередники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клієнти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конкуренти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контактні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аудиторії</a:t>
            </a:r>
            <a:r>
              <a:rPr lang="ru-RU" dirty="0">
                <a:solidFill>
                  <a:srgbClr val="FFFF00"/>
                </a:solidFill>
              </a:rPr>
              <a:t>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6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err="1">
                <a:solidFill>
                  <a:srgbClr val="FFFF00"/>
                </a:solidFill>
              </a:rPr>
              <a:t>Підприємство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може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діяти</a:t>
            </a:r>
            <a:r>
              <a:rPr lang="ru-RU" sz="2000" b="1" dirty="0">
                <a:solidFill>
                  <a:srgbClr val="FFFF00"/>
                </a:solidFill>
              </a:rPr>
              <a:t> на </a:t>
            </a:r>
            <a:r>
              <a:rPr lang="ru-RU" sz="2000" b="1" dirty="0" err="1">
                <a:solidFill>
                  <a:srgbClr val="FFFF00"/>
                </a:solidFill>
              </a:rPr>
              <a:t>клієнтурних</a:t>
            </a:r>
            <a:r>
              <a:rPr lang="ru-RU" sz="2000" b="1" dirty="0">
                <a:solidFill>
                  <a:srgbClr val="FFFF00"/>
                </a:solidFill>
              </a:rPr>
              <a:t> ринках таких </a:t>
            </a:r>
            <a:r>
              <a:rPr lang="ru-RU" sz="2000" b="1" dirty="0" err="1">
                <a:solidFill>
                  <a:srgbClr val="FFFF00"/>
                </a:solidFill>
              </a:rPr>
              <a:t>типів</a:t>
            </a:r>
            <a:r>
              <a:rPr lang="ru-RU" sz="2000" b="1" dirty="0">
                <a:solidFill>
                  <a:srgbClr val="FFFF00"/>
                </a:solidFill>
              </a:rPr>
              <a:t>:</a:t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1.	</a:t>
            </a:r>
            <a:r>
              <a:rPr lang="ru-RU" sz="2000" b="1" dirty="0" err="1">
                <a:solidFill>
                  <a:srgbClr val="FFFF00"/>
                </a:solidFill>
              </a:rPr>
              <a:t>Споживчий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ринок</a:t>
            </a:r>
            <a:r>
              <a:rPr lang="ru-RU" sz="2000" b="1" dirty="0">
                <a:solidFill>
                  <a:srgbClr val="FFFF00"/>
                </a:solidFill>
              </a:rPr>
              <a:t> – </a:t>
            </a:r>
            <a:r>
              <a:rPr lang="ru-RU" sz="2000" b="1" dirty="0" err="1">
                <a:solidFill>
                  <a:srgbClr val="FFFF00"/>
                </a:solidFill>
              </a:rPr>
              <a:t>окремі</a:t>
            </a:r>
            <a:r>
              <a:rPr lang="ru-RU" sz="2000" b="1" dirty="0">
                <a:solidFill>
                  <a:srgbClr val="FFFF00"/>
                </a:solidFill>
              </a:rPr>
              <a:t> особи </a:t>
            </a:r>
            <a:r>
              <a:rPr lang="ru-RU" sz="2000" b="1" dirty="0" err="1">
                <a:solidFill>
                  <a:srgbClr val="FFFF00"/>
                </a:solidFill>
              </a:rPr>
              <a:t>чи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сім'ї</a:t>
            </a:r>
            <a:r>
              <a:rPr lang="ru-RU" sz="2000" b="1" dirty="0">
                <a:solidFill>
                  <a:srgbClr val="FFFF00"/>
                </a:solidFill>
              </a:rPr>
              <a:t>, </a:t>
            </a:r>
            <a:r>
              <a:rPr lang="ru-RU" sz="2000" b="1" dirty="0" err="1">
                <a:solidFill>
                  <a:srgbClr val="FFFF00"/>
                </a:solidFill>
              </a:rPr>
              <a:t>що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купують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товари</a:t>
            </a:r>
            <a:r>
              <a:rPr lang="ru-RU" sz="2000" b="1" dirty="0">
                <a:solidFill>
                  <a:srgbClr val="FFFF00"/>
                </a:solidFill>
              </a:rPr>
              <a:t> для </a:t>
            </a:r>
            <a:r>
              <a:rPr lang="ru-RU" sz="2000" b="1" dirty="0" err="1">
                <a:solidFill>
                  <a:srgbClr val="FFFF00"/>
                </a:solidFill>
              </a:rPr>
              <a:t>задоволення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особистих</a:t>
            </a:r>
            <a:r>
              <a:rPr lang="ru-RU" sz="2000" b="1" dirty="0">
                <a:solidFill>
                  <a:srgbClr val="FFFF00"/>
                </a:solidFill>
              </a:rPr>
              <a:t> потреб.</a:t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При </a:t>
            </a:r>
            <a:r>
              <a:rPr lang="ru-RU" sz="2000" b="1" dirty="0" err="1">
                <a:solidFill>
                  <a:srgbClr val="FFFF00"/>
                </a:solidFill>
              </a:rPr>
              <a:t>дослідженні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поведінки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споживачів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виокремлюють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наступну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їх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класифікацію</a:t>
            </a:r>
            <a:r>
              <a:rPr lang="ru-RU" sz="2000" b="1" dirty="0">
                <a:solidFill>
                  <a:srgbClr val="FFFF00"/>
                </a:solidFill>
              </a:rPr>
              <a:t>:</a:t>
            </a:r>
            <a:br>
              <a:rPr lang="ru-RU" sz="2000" b="1" dirty="0">
                <a:solidFill>
                  <a:srgbClr val="FFFF00"/>
                </a:solidFill>
              </a:rPr>
            </a:b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4630191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За станом </a:t>
            </a:r>
            <a:r>
              <a:rPr lang="ru-RU" dirty="0" err="1">
                <a:solidFill>
                  <a:srgbClr val="FFFF00"/>
                </a:solidFill>
              </a:rPr>
              <a:t>покупної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спроможності</a:t>
            </a:r>
            <a:r>
              <a:rPr lang="ru-RU" dirty="0">
                <a:solidFill>
                  <a:srgbClr val="FFFF00"/>
                </a:solidFill>
              </a:rPr>
              <a:t>: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-не </a:t>
            </a:r>
            <a:r>
              <a:rPr lang="ru-RU" dirty="0" err="1">
                <a:solidFill>
                  <a:srgbClr val="FFFF00"/>
                </a:solidFill>
              </a:rPr>
              <a:t>знайомі</a:t>
            </a:r>
            <a:r>
              <a:rPr lang="ru-RU" dirty="0">
                <a:solidFill>
                  <a:srgbClr val="FFFF00"/>
                </a:solidFill>
              </a:rPr>
              <a:t> з товаром;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знайомі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з товаром;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знають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товар;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ті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виокремлюють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його</a:t>
            </a:r>
            <a:r>
              <a:rPr lang="ru-RU" dirty="0">
                <a:solidFill>
                  <a:srgbClr val="FFFF00"/>
                </a:solidFill>
              </a:rPr>
              <a:t> з-</a:t>
            </a:r>
            <a:r>
              <a:rPr lang="ru-RU" dirty="0" err="1">
                <a:solidFill>
                  <a:srgbClr val="FFFF00"/>
                </a:solidFill>
              </a:rPr>
              <a:t>поміж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інших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ті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віддають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йому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перевагу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впевнені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в </a:t>
            </a:r>
            <a:r>
              <a:rPr lang="ru-RU" dirty="0" err="1">
                <a:solidFill>
                  <a:srgbClr val="FFFF00"/>
                </a:solidFill>
              </a:rPr>
              <a:t>необхідності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здійснення</a:t>
            </a:r>
            <a:r>
              <a:rPr lang="ru-RU" dirty="0">
                <a:solidFill>
                  <a:srgbClr val="FFFF00"/>
                </a:solidFill>
              </a:rPr>
              <a:t> покупки;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ті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купують</a:t>
            </a:r>
            <a:r>
              <a:rPr lang="ru-RU" dirty="0">
                <a:solidFill>
                  <a:srgbClr val="FFFF00"/>
                </a:solidFill>
              </a:rPr>
              <a:t> товар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2204864"/>
            <a:ext cx="4041775" cy="465313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За </a:t>
            </a:r>
            <a:r>
              <a:rPr lang="ru-RU" dirty="0" err="1">
                <a:solidFill>
                  <a:srgbClr val="FFFF00"/>
                </a:solidFill>
              </a:rPr>
              <a:t>здатністю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щодо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адоптації</a:t>
            </a:r>
            <a:r>
              <a:rPr lang="ru-RU" dirty="0">
                <a:solidFill>
                  <a:srgbClr val="FFFF00"/>
                </a:solidFill>
              </a:rPr>
              <a:t> до нового товару: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суперноватори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новатори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помірні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 </a:t>
            </a:r>
            <a:r>
              <a:rPr lang="ru-RU" dirty="0" err="1" smtClean="0">
                <a:solidFill>
                  <a:srgbClr val="FFFF00"/>
                </a:solidFill>
              </a:rPr>
              <a:t>консерватори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 За </a:t>
            </a:r>
            <a:r>
              <a:rPr lang="ru-RU" dirty="0">
                <a:solidFill>
                  <a:srgbClr val="FFFF00"/>
                </a:solidFill>
              </a:rPr>
              <a:t>стилем </a:t>
            </a:r>
            <a:r>
              <a:rPr lang="ru-RU" dirty="0" err="1">
                <a:solidFill>
                  <a:srgbClr val="FFFF00"/>
                </a:solidFill>
              </a:rPr>
              <a:t>життя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мотивацією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їх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поведінки</a:t>
            </a:r>
            <a:r>
              <a:rPr lang="ru-RU" dirty="0">
                <a:solidFill>
                  <a:srgbClr val="FFFF00"/>
                </a:solidFill>
              </a:rPr>
              <a:t>: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спонукаються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позбавленням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спонукаються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ззовні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спонукаються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зсередини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err="1" smtClean="0">
                <a:solidFill>
                  <a:srgbClr val="FFFF00"/>
                </a:solidFill>
              </a:rPr>
              <a:t>інтегровані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  <a:p>
            <a:pPr marL="342900" indent="-342900">
              <a:buFontTx/>
              <a:buChar char="-"/>
            </a:pPr>
            <a:endParaRPr lang="ru-RU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41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6632"/>
            <a:ext cx="3008313" cy="674136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FF00"/>
                </a:solidFill>
              </a:rPr>
              <a:t>З </a:t>
            </a:r>
            <a:r>
              <a:rPr lang="ru-RU" sz="2000" dirty="0" err="1">
                <a:solidFill>
                  <a:srgbClr val="FFFF00"/>
                </a:solidFill>
              </a:rPr>
              <a:t>методичної</a:t>
            </a:r>
            <a:r>
              <a:rPr lang="ru-RU" sz="2000" dirty="0">
                <a:solidFill>
                  <a:srgbClr val="FFFF00"/>
                </a:solidFill>
              </a:rPr>
              <a:t> точки </a:t>
            </a:r>
            <a:r>
              <a:rPr lang="ru-RU" sz="2000" dirty="0" err="1">
                <a:solidFill>
                  <a:srgbClr val="FFFF00"/>
                </a:solidFill>
              </a:rPr>
              <a:t>зору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дослідження</a:t>
            </a:r>
            <a:r>
              <a:rPr lang="ru-RU" sz="2000" dirty="0">
                <a:solidFill>
                  <a:srgbClr val="FFFF00"/>
                </a:solidFill>
              </a:rPr>
              <a:t> ринку </a:t>
            </a:r>
            <a:r>
              <a:rPr lang="ru-RU" sz="2000" dirty="0" err="1">
                <a:solidFill>
                  <a:srgbClr val="FFFF00"/>
                </a:solidFill>
              </a:rPr>
              <a:t>туристичних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послуг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необхідно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починати</a:t>
            </a:r>
            <a:r>
              <a:rPr lang="ru-RU" sz="2000" dirty="0">
                <a:solidFill>
                  <a:srgbClr val="FFFF00"/>
                </a:solidFill>
              </a:rPr>
              <a:t> з </a:t>
            </a:r>
            <a:r>
              <a:rPr lang="ru-RU" sz="2000" dirty="0" err="1">
                <a:solidFill>
                  <a:srgbClr val="FFFF00"/>
                </a:solidFill>
              </a:rPr>
              <a:t>визначення</a:t>
            </a:r>
            <a:r>
              <a:rPr lang="ru-RU" sz="2000" dirty="0">
                <a:solidFill>
                  <a:srgbClr val="FFFF00"/>
                </a:solidFill>
              </a:rPr>
              <a:t> таких </a:t>
            </a:r>
            <a:r>
              <a:rPr lang="ru-RU" sz="2000" dirty="0" err="1">
                <a:solidFill>
                  <a:srgbClr val="FFFF00"/>
                </a:solidFill>
              </a:rPr>
              <a:t>важливих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аспектів</a:t>
            </a:r>
            <a:r>
              <a:rPr lang="ru-RU" sz="2000" dirty="0">
                <a:solidFill>
                  <a:srgbClr val="FFFF00"/>
                </a:solidFill>
              </a:rPr>
              <a:t>, як:</a:t>
            </a:r>
          </a:p>
          <a:p>
            <a:r>
              <a:rPr lang="ru-RU" sz="2000" dirty="0">
                <a:solidFill>
                  <a:srgbClr val="FFFF00"/>
                </a:solidFill>
              </a:rPr>
              <a:t>-	</a:t>
            </a:r>
            <a:r>
              <a:rPr lang="ru-RU" sz="2000" dirty="0" err="1">
                <a:solidFill>
                  <a:srgbClr val="FFFF00"/>
                </a:solidFill>
              </a:rPr>
              <a:t>узагальнення</a:t>
            </a:r>
            <a:r>
              <a:rPr lang="ru-RU" sz="2000" dirty="0">
                <a:solidFill>
                  <a:srgbClr val="FFFF00"/>
                </a:solidFill>
              </a:rPr>
              <a:t> базового </a:t>
            </a:r>
            <a:r>
              <a:rPr lang="ru-RU" sz="2000" dirty="0" err="1">
                <a:solidFill>
                  <a:srgbClr val="FFFF00"/>
                </a:solidFill>
              </a:rPr>
              <a:t>понятійно-термінологічного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апарату</a:t>
            </a:r>
            <a:r>
              <a:rPr lang="ru-RU" sz="2000" dirty="0">
                <a:solidFill>
                  <a:srgbClr val="FFFF00"/>
                </a:solidFill>
              </a:rPr>
              <a:t>;</a:t>
            </a:r>
          </a:p>
          <a:p>
            <a:r>
              <a:rPr lang="ru-RU" sz="2000" dirty="0">
                <a:solidFill>
                  <a:srgbClr val="FFFF00"/>
                </a:solidFill>
              </a:rPr>
              <a:t>-	</a:t>
            </a:r>
            <a:r>
              <a:rPr lang="ru-RU" sz="2000" dirty="0" err="1">
                <a:solidFill>
                  <a:srgbClr val="FFFF00"/>
                </a:solidFill>
              </a:rPr>
              <a:t>аналіз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існуючої</a:t>
            </a:r>
            <a:r>
              <a:rPr lang="ru-RU" sz="2000" dirty="0">
                <a:solidFill>
                  <a:srgbClr val="FFFF00"/>
                </a:solidFill>
              </a:rPr>
              <a:t> теоретико-</a:t>
            </a:r>
            <a:r>
              <a:rPr lang="ru-RU" sz="2000" dirty="0" err="1">
                <a:solidFill>
                  <a:srgbClr val="FFFF00"/>
                </a:solidFill>
              </a:rPr>
              <a:t>методологічної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бази</a:t>
            </a:r>
            <a:r>
              <a:rPr lang="ru-RU" sz="2000" dirty="0">
                <a:solidFill>
                  <a:srgbClr val="FFFF00"/>
                </a:solidFill>
              </a:rPr>
              <a:t>;</a:t>
            </a:r>
          </a:p>
          <a:p>
            <a:r>
              <a:rPr lang="ru-RU" sz="2000" dirty="0">
                <a:solidFill>
                  <a:srgbClr val="FFFF00"/>
                </a:solidFill>
              </a:rPr>
              <a:t>-	</a:t>
            </a:r>
            <a:r>
              <a:rPr lang="ru-RU" sz="2000" dirty="0" err="1">
                <a:solidFill>
                  <a:srgbClr val="FFFF00"/>
                </a:solidFill>
              </a:rPr>
              <a:t>визначення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стратегічних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напрямів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розвитку</a:t>
            </a:r>
            <a:r>
              <a:rPr lang="ru-RU" sz="2000" dirty="0">
                <a:solidFill>
                  <a:srgbClr val="FFFF00"/>
                </a:solidFill>
              </a:rPr>
              <a:t> ринку </a:t>
            </a:r>
            <a:r>
              <a:rPr lang="ru-RU" sz="2000" dirty="0" err="1">
                <a:solidFill>
                  <a:srgbClr val="FFFF00"/>
                </a:solidFill>
              </a:rPr>
              <a:t>туристичних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548680"/>
            <a:ext cx="561662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104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425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МАКРОСЕРЕДОВИЩЕ ТА МІКРОСЕРЕДОВИЩЕ У ДОСЛІДЖЕННЯХ РИНКУ ГКТ сфери. </vt:lpstr>
      <vt:lpstr> ПЛАН: 3.1. Макросередовище у дослідженнях ринку. 3.2. Мідісередовище у дослідженнях ринку. 3.3. Мікросередовище у дослідженнях ринку. 3.4. Загальні аспекти  вивчення ринку туристичних послуг </vt:lpstr>
      <vt:lpstr>Презентация PowerPoint</vt:lpstr>
      <vt:lpstr>Фактори макросередовища – це ті сили, що не підлягають контролю з боку підприємства.</vt:lpstr>
      <vt:lpstr>Мідісередовище у дослідженнях ринку – це різні групи громадськості, що пов'язані з даною фірмою або виявляють цікавість до її діяльності й можуть вплинути на успішність цієї діяльності. У структурі мідісередовища виділяють різноманітні групи громадськості. До основних з них виокремлюють: громадськість власної організації; місцеву громадськість; державні органи, установи; фінансову громадськість, інвесторів; засоби масової інформації; групи громадської дії; лідерів думок; громадськість груп особливого інтересу.</vt:lpstr>
      <vt:lpstr>Громадськість власної організації (внутрішні контактні аудитори) </vt:lpstr>
      <vt:lpstr> Мікросередовище утворюють сили, які безпосередньо стосуються самого підприємства та його можливостей щодо обслуговування споживачів, тобто постачальники, посередники, клієнти, конкуренти та контактні аудиторії. </vt:lpstr>
      <vt:lpstr>Підприємство може діяти на клієнтурних ринках таких типів: 1. Споживчий ринок – окремі особи чи сім'ї, що купують товари для задоволення особистих потреб. При дослідженні поведінки споживачів виокремлюють наступну їх класифікацію: </vt:lpstr>
      <vt:lpstr>Презентация PowerPoint</vt:lpstr>
      <vt:lpstr>За своїм змістом операції в туризмі поділяються на такі групи: операції з розміщення туристів (у готелях, мотелях, пансіонатах, кемпінгах і т.п.); операції з переміщення туристів до країни призначення та у межах країни різними видами пасажирського транспорту; операції щодо забезпечення туристів харчуванням (у ресторанах, кав’ярнях, барах, пансіонатах і т.п.); операції, спрямовані на задоволення культурних та інших духовних потреб туристів (відвідування театрів, музеїв, природних і історичних заповідників, фестивалів, місць паломництва і т.п.); операції щодо задоволення ділових інтересів туристів (участь у конгресах, симпозіумах, наукових конференціях, ярмарках, виставках та ін.); операції з оформлення документації (віз, закордонних паспортів, страховок і т.п.). </vt:lpstr>
      <vt:lpstr>Термін „індустрія туризму” розглядається як „сукупність виробничих, транспортних і торгівельних підприємств, що виробляють і реалізують туристичні послуги та товари туристичного попиту”; „сукупність засобів розміщення, засобів транспорту, об’єктів громадського харчування, об’єктів і засобів розваг, об’єктів пізнавального, ділового, оздоровчого, спортивного та іншого туристичного призначення, організацій, що здійснюють туроператорську та турагентську діяльність, а також організацій, що надають екскурсійні послуги та послуги гідів-перекладачів”. Часто підкреслюється, що індустрія туризму включає підприємства, що випускають товари і послуги, виробництво яких не може існувати буз туризму. Теоретико-методологічну базу дослідження ринку туристичних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МАКРОСЕРЕДОВИЩЕ ТА МІКРОСЕРЕДОВИЩЕ У ДОСЛІДЖЕННЯХ РИНКУ ГКТ сфери.</dc:title>
  <dc:creator>Admin</dc:creator>
  <cp:lastModifiedBy>User</cp:lastModifiedBy>
  <cp:revision>6</cp:revision>
  <dcterms:created xsi:type="dcterms:W3CDTF">2021-12-14T07:46:02Z</dcterms:created>
  <dcterms:modified xsi:type="dcterms:W3CDTF">2023-01-04T14:10:29Z</dcterms:modified>
</cp:coreProperties>
</file>