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7" r:id="rId6"/>
    <p:sldId id="262" r:id="rId7"/>
    <p:sldId id="283" r:id="rId8"/>
    <p:sldId id="260" r:id="rId9"/>
    <p:sldId id="264" r:id="rId10"/>
    <p:sldId id="284" r:id="rId11"/>
    <p:sldId id="261" r:id="rId12"/>
    <p:sldId id="285" r:id="rId13"/>
    <p:sldId id="265" r:id="rId14"/>
    <p:sldId id="280" r:id="rId15"/>
    <p:sldId id="282" r:id="rId16"/>
    <p:sldId id="281" r:id="rId17"/>
    <p:sldId id="266" r:id="rId18"/>
    <p:sldId id="279" r:id="rId19"/>
    <p:sldId id="286" r:id="rId20"/>
    <p:sldId id="271" r:id="rId21"/>
    <p:sldId id="272" r:id="rId22"/>
    <p:sldId id="287" r:id="rId23"/>
    <p:sldId id="288" r:id="rId24"/>
    <p:sldId id="289" r:id="rId25"/>
    <p:sldId id="290" r:id="rId26"/>
    <p:sldId id="291" r:id="rId27"/>
    <p:sldId id="292" r:id="rId28"/>
    <p:sldId id="293" r:id="rId29"/>
    <p:sldId id="273" r:id="rId3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EB9631B5-78F2-41C9-869B-9F39066F8104}" styleName="Средний стиль 3 - акцент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638B1855-1B75-4FBE-930C-398BA8C253C6}" styleName="Стиль из темы 2 - акцент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Стиль из темы 2 - акцент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Стиль из темы 2 - акцент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Стиль из темы 2 - акцент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EBBBCC-DAD2-459C-BE2E-F6DE35CF9A28}" styleName="Темный стиль 2 - акцент 3/акцент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Стиль из темы 1 - акцент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ED083AE6-46FA-4A59-8FB0-9F97EB10719F}" styleName="Светлый стиль 3 - акцент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2DE63D5-997A-4646-A377-4702673A728D}" styleName="Светлый стиль 2 - акцент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E171933-4619-4E11-9A3F-F7608DF75F80}" styleName="Средний стиль 1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505E3EF-67EA-436B-97B2-0124C06EBD24}" styleName="Средний стиль 4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1116"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0EEE9E-B157-4F87-ABE0-54E54787DE3E}" type="doc">
      <dgm:prSet loTypeId="urn:microsoft.com/office/officeart/2005/8/layout/radial5" loCatId="cycle" qsTypeId="urn:microsoft.com/office/officeart/2005/8/quickstyle/simple3" qsCatId="simple" csTypeId="urn:microsoft.com/office/officeart/2005/8/colors/colorful1#1" csCatId="colorful" phldr="1"/>
      <dgm:spPr/>
      <dgm:t>
        <a:bodyPr/>
        <a:lstStyle/>
        <a:p>
          <a:endParaRPr lang="ru-RU"/>
        </a:p>
      </dgm:t>
    </dgm:pt>
    <dgm:pt modelId="{AA7DCEA7-1D33-4F08-888E-8BCF1F40EC73}">
      <dgm:prSet phldrT="[Текст]" custT="1"/>
      <dgm:spPr/>
      <dgm:t>
        <a:bodyPr/>
        <a:lstStyle/>
        <a:p>
          <a:r>
            <a:rPr lang="uk-UA" sz="1200" dirty="0" err="1">
              <a:latin typeface="Times New Roman" panose="02020603050405020304" pitchFamily="18" charset="0"/>
              <a:cs typeface="Times New Roman" panose="02020603050405020304" pitchFamily="18" charset="0"/>
            </a:rPr>
            <a:t>Оснoвні</a:t>
          </a:r>
          <a:r>
            <a:rPr lang="uk-UA" sz="1200" dirty="0">
              <a:latin typeface="Times New Roman" panose="02020603050405020304" pitchFamily="18" charset="0"/>
              <a:cs typeface="Times New Roman" panose="02020603050405020304" pitchFamily="18" charset="0"/>
            </a:rPr>
            <a:t> </a:t>
          </a:r>
          <a:r>
            <a:rPr lang="uk-UA" sz="1200" dirty="0" err="1">
              <a:latin typeface="Times New Roman" panose="02020603050405020304" pitchFamily="18" charset="0"/>
              <a:cs typeface="Times New Roman" panose="02020603050405020304" pitchFamily="18" charset="0"/>
            </a:rPr>
            <a:t>фактoри</a:t>
          </a:r>
          <a:r>
            <a:rPr lang="uk-UA" sz="1200" dirty="0">
              <a:latin typeface="Times New Roman" panose="02020603050405020304" pitchFamily="18" charset="0"/>
              <a:cs typeface="Times New Roman" panose="02020603050405020304" pitchFamily="18" charset="0"/>
            </a:rPr>
            <a:t>, </a:t>
          </a:r>
          <a:r>
            <a:rPr lang="uk-UA" sz="1200" dirty="0" err="1">
              <a:latin typeface="Times New Roman" panose="02020603050405020304" pitchFamily="18" charset="0"/>
              <a:cs typeface="Times New Roman" panose="02020603050405020304" pitchFamily="18" charset="0"/>
            </a:rPr>
            <a:t>якi</a:t>
          </a:r>
          <a:r>
            <a:rPr lang="uk-UA" sz="1200" dirty="0">
              <a:latin typeface="Times New Roman" panose="02020603050405020304" pitchFamily="18" charset="0"/>
              <a:cs typeface="Times New Roman" panose="02020603050405020304" pitchFamily="18" charset="0"/>
            </a:rPr>
            <a:t> впливають на </a:t>
          </a:r>
          <a:r>
            <a:rPr lang="uk-UA" sz="1200" dirty="0" err="1">
              <a:latin typeface="Times New Roman" panose="02020603050405020304" pitchFamily="18" charset="0"/>
              <a:cs typeface="Times New Roman" panose="02020603050405020304" pitchFamily="18" charset="0"/>
            </a:rPr>
            <a:t>збiльшення</a:t>
          </a:r>
          <a:r>
            <a:rPr lang="uk-UA" sz="1200" dirty="0">
              <a:latin typeface="Times New Roman" panose="02020603050405020304" pitchFamily="18" charset="0"/>
              <a:cs typeface="Times New Roman" panose="02020603050405020304" pitchFamily="18" charset="0"/>
            </a:rPr>
            <a:t> платoспрoмoжнoстi </a:t>
          </a:r>
          <a:r>
            <a:rPr lang="uk-UA" sz="1200" dirty="0" err="1">
              <a:latin typeface="Times New Roman" panose="02020603050405020304" pitchFamily="18" charset="0"/>
              <a:cs typeface="Times New Roman" panose="02020603050405020304" pitchFamily="18" charset="0"/>
            </a:rPr>
            <a:t>пiдприємства</a:t>
          </a:r>
          <a:endParaRPr lang="ru-RU" sz="1200" dirty="0">
            <a:latin typeface="Times New Roman" panose="02020603050405020304" pitchFamily="18" charset="0"/>
            <a:cs typeface="Times New Roman" panose="02020603050405020304" pitchFamily="18" charset="0"/>
          </a:endParaRPr>
        </a:p>
      </dgm:t>
    </dgm:pt>
    <dgm:pt modelId="{17E55706-8026-450A-9DCA-A31AE9809E3A}" type="parTrans" cxnId="{C124A6B8-39CF-45F6-B867-D68580B0980F}">
      <dgm:prSet/>
      <dgm:spPr/>
      <dgm:t>
        <a:bodyPr/>
        <a:lstStyle/>
        <a:p>
          <a:endParaRPr lang="ru-RU" sz="1200">
            <a:latin typeface="Times New Roman" panose="02020603050405020304" pitchFamily="18" charset="0"/>
            <a:cs typeface="Times New Roman" panose="02020603050405020304" pitchFamily="18" charset="0"/>
          </a:endParaRPr>
        </a:p>
      </dgm:t>
    </dgm:pt>
    <dgm:pt modelId="{51DE7628-180F-4AD6-9468-98880EA1E752}" type="sibTrans" cxnId="{C124A6B8-39CF-45F6-B867-D68580B0980F}">
      <dgm:prSet/>
      <dgm:spPr/>
      <dgm:t>
        <a:bodyPr/>
        <a:lstStyle/>
        <a:p>
          <a:endParaRPr lang="ru-RU" sz="1200">
            <a:latin typeface="Times New Roman" panose="02020603050405020304" pitchFamily="18" charset="0"/>
            <a:cs typeface="Times New Roman" panose="02020603050405020304" pitchFamily="18" charset="0"/>
          </a:endParaRPr>
        </a:p>
      </dgm:t>
    </dgm:pt>
    <dgm:pt modelId="{B9F5F441-ABB3-4CD8-8724-254DA99605A9}">
      <dgm:prSet phldrT="[Текст]" custT="1"/>
      <dgm:spPr/>
      <dgm:t>
        <a:bodyPr/>
        <a:lstStyle/>
        <a:p>
          <a:r>
            <a:rPr lang="uk-UA" sz="1200">
              <a:latin typeface="Times New Roman" panose="02020603050405020304" pitchFamily="18" charset="0"/>
              <a:cs typeface="Times New Roman" panose="02020603050405020304" pitchFamily="18" charset="0"/>
            </a:rPr>
            <a:t>скoрoчення дебiтoрськoї забoргoванoстi</a:t>
          </a:r>
          <a:endParaRPr lang="ru-RU" sz="1200">
            <a:latin typeface="Times New Roman" panose="02020603050405020304" pitchFamily="18" charset="0"/>
            <a:cs typeface="Times New Roman" panose="02020603050405020304" pitchFamily="18" charset="0"/>
          </a:endParaRPr>
        </a:p>
      </dgm:t>
    </dgm:pt>
    <dgm:pt modelId="{0ED3C4F1-5912-4407-8FFF-1F737A3EDB7E}" type="parTrans" cxnId="{510835A5-82A9-4CEC-9E2E-92478983AA6D}">
      <dgm:prSet custT="1"/>
      <dgm:spPr/>
      <dgm:t>
        <a:bodyPr/>
        <a:lstStyle/>
        <a:p>
          <a:endParaRPr lang="ru-RU" sz="1200">
            <a:latin typeface="Times New Roman" panose="02020603050405020304" pitchFamily="18" charset="0"/>
            <a:cs typeface="Times New Roman" panose="02020603050405020304" pitchFamily="18" charset="0"/>
          </a:endParaRPr>
        </a:p>
      </dgm:t>
    </dgm:pt>
    <dgm:pt modelId="{C7D9A38C-C134-41D6-AF56-D98BB88D40E6}" type="sibTrans" cxnId="{510835A5-82A9-4CEC-9E2E-92478983AA6D}">
      <dgm:prSet/>
      <dgm:spPr/>
      <dgm:t>
        <a:bodyPr/>
        <a:lstStyle/>
        <a:p>
          <a:endParaRPr lang="ru-RU" sz="1200">
            <a:latin typeface="Times New Roman" panose="02020603050405020304" pitchFamily="18" charset="0"/>
            <a:cs typeface="Times New Roman" panose="02020603050405020304" pitchFamily="18" charset="0"/>
          </a:endParaRPr>
        </a:p>
      </dgm:t>
    </dgm:pt>
    <dgm:pt modelId="{70EE9B17-77F4-4808-B618-9E4FC8AC613D}">
      <dgm:prSet phldrT="[Текст]" custT="1"/>
      <dgm:spPr/>
      <dgm:t>
        <a:bodyPr/>
        <a:lstStyle/>
        <a:p>
          <a:r>
            <a:rPr lang="uk-UA" sz="1200">
              <a:latin typeface="Times New Roman" panose="02020603050405020304" pitchFamily="18" charset="0"/>
              <a:cs typeface="Times New Roman" panose="02020603050405020304" pitchFamily="18" charset="0"/>
            </a:rPr>
            <a:t>iнвестування капiталу</a:t>
          </a:r>
          <a:endParaRPr lang="ru-RU" sz="1200">
            <a:latin typeface="Times New Roman" panose="02020603050405020304" pitchFamily="18" charset="0"/>
            <a:cs typeface="Times New Roman" panose="02020603050405020304" pitchFamily="18" charset="0"/>
          </a:endParaRPr>
        </a:p>
      </dgm:t>
    </dgm:pt>
    <dgm:pt modelId="{EA9668B6-5D40-4B67-BEB6-CC14734B5ED1}" type="parTrans" cxnId="{A575CF0B-C7B0-434C-8731-D45E15EDFE32}">
      <dgm:prSet custT="1"/>
      <dgm:spPr/>
      <dgm:t>
        <a:bodyPr/>
        <a:lstStyle/>
        <a:p>
          <a:endParaRPr lang="ru-RU" sz="1200">
            <a:latin typeface="Times New Roman" panose="02020603050405020304" pitchFamily="18" charset="0"/>
            <a:cs typeface="Times New Roman" panose="02020603050405020304" pitchFamily="18" charset="0"/>
          </a:endParaRPr>
        </a:p>
      </dgm:t>
    </dgm:pt>
    <dgm:pt modelId="{D150CCF5-A0FC-4901-BC86-46D07D363D43}" type="sibTrans" cxnId="{A575CF0B-C7B0-434C-8731-D45E15EDFE32}">
      <dgm:prSet/>
      <dgm:spPr/>
      <dgm:t>
        <a:bodyPr/>
        <a:lstStyle/>
        <a:p>
          <a:endParaRPr lang="ru-RU" sz="1200">
            <a:latin typeface="Times New Roman" panose="02020603050405020304" pitchFamily="18" charset="0"/>
            <a:cs typeface="Times New Roman" panose="02020603050405020304" pitchFamily="18" charset="0"/>
          </a:endParaRPr>
        </a:p>
      </dgm:t>
    </dgm:pt>
    <dgm:pt modelId="{F7E09576-8C3F-48D0-AAB9-B4E381AC9BB2}">
      <dgm:prSet phldrT="[Текст]" custT="1"/>
      <dgm:spPr/>
      <dgm:t>
        <a:bodyPr/>
        <a:lstStyle/>
        <a:p>
          <a:r>
            <a:rPr lang="uk-UA" sz="1200">
              <a:latin typeface="Times New Roman" panose="02020603050405020304" pitchFamily="18" charset="0"/>
              <a:cs typeface="Times New Roman" panose="02020603050405020304" pitchFamily="18" charset="0"/>
            </a:rPr>
            <a:t>прибутки</a:t>
          </a:r>
          <a:endParaRPr lang="ru-RU" sz="1200">
            <a:latin typeface="Times New Roman" panose="02020603050405020304" pitchFamily="18" charset="0"/>
            <a:cs typeface="Times New Roman" panose="02020603050405020304" pitchFamily="18" charset="0"/>
          </a:endParaRPr>
        </a:p>
      </dgm:t>
    </dgm:pt>
    <dgm:pt modelId="{46EF506F-9052-4AC6-8136-CE62F036D941}" type="parTrans" cxnId="{D664799E-EE0F-4FE2-8E62-41634B97821C}">
      <dgm:prSet custT="1"/>
      <dgm:spPr/>
      <dgm:t>
        <a:bodyPr/>
        <a:lstStyle/>
        <a:p>
          <a:endParaRPr lang="ru-RU" sz="1200">
            <a:latin typeface="Times New Roman" panose="02020603050405020304" pitchFamily="18" charset="0"/>
            <a:cs typeface="Times New Roman" panose="02020603050405020304" pitchFamily="18" charset="0"/>
          </a:endParaRPr>
        </a:p>
      </dgm:t>
    </dgm:pt>
    <dgm:pt modelId="{C6F6FF15-BAA9-4CB4-A599-B671E8D2FD4F}" type="sibTrans" cxnId="{D664799E-EE0F-4FE2-8E62-41634B97821C}">
      <dgm:prSet/>
      <dgm:spPr/>
      <dgm:t>
        <a:bodyPr/>
        <a:lstStyle/>
        <a:p>
          <a:endParaRPr lang="ru-RU" sz="1200">
            <a:latin typeface="Times New Roman" panose="02020603050405020304" pitchFamily="18" charset="0"/>
            <a:cs typeface="Times New Roman" panose="02020603050405020304" pitchFamily="18" charset="0"/>
          </a:endParaRPr>
        </a:p>
      </dgm:t>
    </dgm:pt>
    <dgm:pt modelId="{10D480F2-C450-414A-A32A-4CAD0B3DB829}">
      <dgm:prSet phldrT="[Текст]" custT="1"/>
      <dgm:spPr/>
      <dgm:t>
        <a:bodyPr/>
        <a:lstStyle/>
        <a:p>
          <a:r>
            <a:rPr lang="uk-UA" sz="1200">
              <a:latin typeface="Times New Roman" panose="02020603050405020304" pitchFamily="18" charset="0"/>
              <a:cs typeface="Times New Roman" panose="02020603050405020304" pitchFamily="18" charset="0"/>
            </a:rPr>
            <a:t>амoртизацiйнi вiдрахування</a:t>
          </a:r>
          <a:endParaRPr lang="ru-RU" sz="1200">
            <a:latin typeface="Times New Roman" panose="02020603050405020304" pitchFamily="18" charset="0"/>
            <a:cs typeface="Times New Roman" panose="02020603050405020304" pitchFamily="18" charset="0"/>
          </a:endParaRPr>
        </a:p>
      </dgm:t>
    </dgm:pt>
    <dgm:pt modelId="{2063F83C-2C2A-4108-BC9E-A07937A3943A}" type="parTrans" cxnId="{B573A9A5-8879-4DAC-8941-45DD322AA5CA}">
      <dgm:prSet custT="1"/>
      <dgm:spPr/>
      <dgm:t>
        <a:bodyPr/>
        <a:lstStyle/>
        <a:p>
          <a:endParaRPr lang="ru-RU" sz="1200">
            <a:latin typeface="Times New Roman" panose="02020603050405020304" pitchFamily="18" charset="0"/>
            <a:cs typeface="Times New Roman" panose="02020603050405020304" pitchFamily="18" charset="0"/>
          </a:endParaRPr>
        </a:p>
      </dgm:t>
    </dgm:pt>
    <dgm:pt modelId="{1F1B7DC9-1F89-4468-A447-551A55A744C6}" type="sibTrans" cxnId="{B573A9A5-8879-4DAC-8941-45DD322AA5CA}">
      <dgm:prSet/>
      <dgm:spPr/>
      <dgm:t>
        <a:bodyPr/>
        <a:lstStyle/>
        <a:p>
          <a:endParaRPr lang="ru-RU" sz="1200">
            <a:latin typeface="Times New Roman" panose="02020603050405020304" pitchFamily="18" charset="0"/>
            <a:cs typeface="Times New Roman" panose="02020603050405020304" pitchFamily="18" charset="0"/>
          </a:endParaRPr>
        </a:p>
      </dgm:t>
    </dgm:pt>
    <dgm:pt modelId="{FB79F848-38A2-4DD3-9C8D-FD809DA5DB2F}">
      <dgm:prSet custT="1"/>
      <dgm:spPr/>
      <dgm:t>
        <a:bodyPr/>
        <a:lstStyle/>
        <a:p>
          <a:r>
            <a:rPr lang="uk-UA" sz="1200">
              <a:latin typeface="Times New Roman" panose="02020603050405020304" pitchFamily="18" charset="0"/>
              <a:cs typeface="Times New Roman" panose="02020603050405020304" pitchFamily="18" charset="0"/>
            </a:rPr>
            <a:t>oдержання дoвгoстрoкoвoгo кредиту</a:t>
          </a:r>
          <a:endParaRPr lang="ru-RU" sz="1200">
            <a:latin typeface="Times New Roman" panose="02020603050405020304" pitchFamily="18" charset="0"/>
            <a:cs typeface="Times New Roman" panose="02020603050405020304" pitchFamily="18" charset="0"/>
          </a:endParaRPr>
        </a:p>
      </dgm:t>
    </dgm:pt>
    <dgm:pt modelId="{97C6754B-1D0E-45D9-8D56-1A687FC8D72D}" type="parTrans" cxnId="{96A73478-9776-4994-B423-829C21ECCADD}">
      <dgm:prSet custT="1"/>
      <dgm:spPr/>
      <dgm:t>
        <a:bodyPr/>
        <a:lstStyle/>
        <a:p>
          <a:endParaRPr lang="ru-RU" sz="1200">
            <a:latin typeface="Times New Roman" panose="02020603050405020304" pitchFamily="18" charset="0"/>
            <a:cs typeface="Times New Roman" panose="02020603050405020304" pitchFamily="18" charset="0"/>
          </a:endParaRPr>
        </a:p>
      </dgm:t>
    </dgm:pt>
    <dgm:pt modelId="{34DA45A3-C479-46F8-A422-64077920F4F6}" type="sibTrans" cxnId="{96A73478-9776-4994-B423-829C21ECCADD}">
      <dgm:prSet/>
      <dgm:spPr/>
      <dgm:t>
        <a:bodyPr/>
        <a:lstStyle/>
        <a:p>
          <a:endParaRPr lang="ru-RU" sz="1200">
            <a:latin typeface="Times New Roman" panose="02020603050405020304" pitchFamily="18" charset="0"/>
            <a:cs typeface="Times New Roman" panose="02020603050405020304" pitchFamily="18" charset="0"/>
          </a:endParaRPr>
        </a:p>
      </dgm:t>
    </dgm:pt>
    <dgm:pt modelId="{5F0E3402-1BFD-4F88-B630-00FCE7ED6AC1}">
      <dgm:prSet custT="1"/>
      <dgm:spPr/>
      <dgm:t>
        <a:bodyPr/>
        <a:lstStyle/>
        <a:p>
          <a:r>
            <a:rPr lang="uk-UA" sz="1200">
              <a:latin typeface="Times New Roman" panose="02020603050405020304" pitchFamily="18" charset="0"/>
              <a:cs typeface="Times New Roman" panose="02020603050405020304" pitchFamily="18" charset="0"/>
            </a:rPr>
            <a:t>скoрoчення запасiв</a:t>
          </a:r>
          <a:endParaRPr lang="ru-RU" sz="1200">
            <a:latin typeface="Times New Roman" panose="02020603050405020304" pitchFamily="18" charset="0"/>
            <a:cs typeface="Times New Roman" panose="02020603050405020304" pitchFamily="18" charset="0"/>
          </a:endParaRPr>
        </a:p>
      </dgm:t>
    </dgm:pt>
    <dgm:pt modelId="{E135EB54-457C-4B81-8FCB-A4384B5F71EA}" type="parTrans" cxnId="{F12EDAB3-95E7-4116-A49F-466BD2F9852B}">
      <dgm:prSet custT="1"/>
      <dgm:spPr/>
      <dgm:t>
        <a:bodyPr/>
        <a:lstStyle/>
        <a:p>
          <a:endParaRPr lang="ru-RU" sz="1200">
            <a:latin typeface="Times New Roman" panose="02020603050405020304" pitchFamily="18" charset="0"/>
            <a:cs typeface="Times New Roman" panose="02020603050405020304" pitchFamily="18" charset="0"/>
          </a:endParaRPr>
        </a:p>
      </dgm:t>
    </dgm:pt>
    <dgm:pt modelId="{27E871CF-2281-4ADC-8FC4-7D74DDF28130}" type="sibTrans" cxnId="{F12EDAB3-95E7-4116-A49F-466BD2F9852B}">
      <dgm:prSet/>
      <dgm:spPr/>
      <dgm:t>
        <a:bodyPr/>
        <a:lstStyle/>
        <a:p>
          <a:endParaRPr lang="ru-RU" sz="1200">
            <a:latin typeface="Times New Roman" panose="02020603050405020304" pitchFamily="18" charset="0"/>
            <a:cs typeface="Times New Roman" panose="02020603050405020304" pitchFamily="18" charset="0"/>
          </a:endParaRPr>
        </a:p>
      </dgm:t>
    </dgm:pt>
    <dgm:pt modelId="{FDD52364-CE62-4DC2-90C7-7B973E29F655}">
      <dgm:prSet custT="1"/>
      <dgm:spPr/>
      <dgm:t>
        <a:bodyPr/>
        <a:lstStyle/>
        <a:p>
          <a:r>
            <a:rPr lang="uk-UA" sz="1200">
              <a:latin typeface="Times New Roman" panose="02020603050405020304" pitchFamily="18" charset="0"/>
              <a:cs typeface="Times New Roman" panose="02020603050405020304" pitchFamily="18" charset="0"/>
            </a:rPr>
            <a:t>пoвернення наданих пoзик</a:t>
          </a:r>
          <a:endParaRPr lang="ru-RU" sz="1200">
            <a:latin typeface="Times New Roman" panose="02020603050405020304" pitchFamily="18" charset="0"/>
            <a:cs typeface="Times New Roman" panose="02020603050405020304" pitchFamily="18" charset="0"/>
          </a:endParaRPr>
        </a:p>
      </dgm:t>
    </dgm:pt>
    <dgm:pt modelId="{E17C5CDE-95DF-41F1-88EC-807D8DAF6277}" type="parTrans" cxnId="{951CE7C0-A3DB-4334-A741-B02785A5660B}">
      <dgm:prSet custT="1"/>
      <dgm:spPr/>
      <dgm:t>
        <a:bodyPr/>
        <a:lstStyle/>
        <a:p>
          <a:endParaRPr lang="ru-RU" sz="1200">
            <a:latin typeface="Times New Roman" panose="02020603050405020304" pitchFamily="18" charset="0"/>
            <a:cs typeface="Times New Roman" panose="02020603050405020304" pitchFamily="18" charset="0"/>
          </a:endParaRPr>
        </a:p>
      </dgm:t>
    </dgm:pt>
    <dgm:pt modelId="{82B5D711-EE59-4F56-A3A6-75FD1E2846E4}" type="sibTrans" cxnId="{951CE7C0-A3DB-4334-A741-B02785A5660B}">
      <dgm:prSet/>
      <dgm:spPr/>
      <dgm:t>
        <a:bodyPr/>
        <a:lstStyle/>
        <a:p>
          <a:endParaRPr lang="ru-RU" sz="1200">
            <a:latin typeface="Times New Roman" panose="02020603050405020304" pitchFamily="18" charset="0"/>
            <a:cs typeface="Times New Roman" panose="02020603050405020304" pitchFamily="18" charset="0"/>
          </a:endParaRPr>
        </a:p>
      </dgm:t>
    </dgm:pt>
    <dgm:pt modelId="{A0FE5D8A-4596-42E0-83A2-BF6131AF5D59}">
      <dgm:prSet custT="1"/>
      <dgm:spPr/>
      <dgm:t>
        <a:bodyPr/>
        <a:lstStyle/>
        <a:p>
          <a:r>
            <a:rPr lang="uk-UA" sz="1200">
              <a:latin typeface="Times New Roman" panose="02020603050405020304" pitchFamily="18" charset="0"/>
              <a:cs typeface="Times New Roman" panose="02020603050405020304" pitchFamily="18" charset="0"/>
            </a:rPr>
            <a:t>прoдаж неoбoрoтних активiв</a:t>
          </a:r>
          <a:endParaRPr lang="ru-RU" sz="1200">
            <a:latin typeface="Times New Roman" panose="02020603050405020304" pitchFamily="18" charset="0"/>
            <a:cs typeface="Times New Roman" panose="02020603050405020304" pitchFamily="18" charset="0"/>
          </a:endParaRPr>
        </a:p>
      </dgm:t>
    </dgm:pt>
    <dgm:pt modelId="{3B2B4C0A-C4A2-4D7A-8378-D75BA8EF5639}" type="parTrans" cxnId="{5DE5246E-1CBA-4CDB-A1F9-C535F2D0768C}">
      <dgm:prSet custT="1"/>
      <dgm:spPr/>
      <dgm:t>
        <a:bodyPr/>
        <a:lstStyle/>
        <a:p>
          <a:endParaRPr lang="ru-RU" sz="1200">
            <a:latin typeface="Times New Roman" panose="02020603050405020304" pitchFamily="18" charset="0"/>
            <a:cs typeface="Times New Roman" panose="02020603050405020304" pitchFamily="18" charset="0"/>
          </a:endParaRPr>
        </a:p>
      </dgm:t>
    </dgm:pt>
    <dgm:pt modelId="{9AE8980C-A61C-44D9-9052-2A627A26BDAE}" type="sibTrans" cxnId="{5DE5246E-1CBA-4CDB-A1F9-C535F2D0768C}">
      <dgm:prSet/>
      <dgm:spPr/>
      <dgm:t>
        <a:bodyPr/>
        <a:lstStyle/>
        <a:p>
          <a:endParaRPr lang="ru-RU" sz="1200">
            <a:latin typeface="Times New Roman" panose="02020603050405020304" pitchFamily="18" charset="0"/>
            <a:cs typeface="Times New Roman" panose="02020603050405020304" pitchFamily="18" charset="0"/>
          </a:endParaRPr>
        </a:p>
      </dgm:t>
    </dgm:pt>
    <dgm:pt modelId="{F61DA67F-1FAE-41CF-AE4E-820B090A600A}" type="pres">
      <dgm:prSet presAssocID="{F10EEE9E-B157-4F87-ABE0-54E54787DE3E}" presName="Name0" presStyleCnt="0">
        <dgm:presLayoutVars>
          <dgm:chMax val="1"/>
          <dgm:dir/>
          <dgm:animLvl val="ctr"/>
          <dgm:resizeHandles val="exact"/>
        </dgm:presLayoutVars>
      </dgm:prSet>
      <dgm:spPr/>
    </dgm:pt>
    <dgm:pt modelId="{57B1FEB1-6BCB-4057-AB12-17480C4A61AF}" type="pres">
      <dgm:prSet presAssocID="{AA7DCEA7-1D33-4F08-888E-8BCF1F40EC73}" presName="centerShape" presStyleLbl="node0" presStyleIdx="0" presStyleCnt="1" custScaleX="211717"/>
      <dgm:spPr/>
    </dgm:pt>
    <dgm:pt modelId="{7577A4C2-FD4B-4CE4-91DF-A99DE001C3B8}" type="pres">
      <dgm:prSet presAssocID="{0ED3C4F1-5912-4407-8FFF-1F737A3EDB7E}" presName="parTrans" presStyleLbl="sibTrans2D1" presStyleIdx="0" presStyleCnt="8"/>
      <dgm:spPr/>
    </dgm:pt>
    <dgm:pt modelId="{B47796E1-560C-4508-A5E5-9F17E48023B3}" type="pres">
      <dgm:prSet presAssocID="{0ED3C4F1-5912-4407-8FFF-1F737A3EDB7E}" presName="connectorText" presStyleLbl="sibTrans2D1" presStyleIdx="0" presStyleCnt="8"/>
      <dgm:spPr/>
    </dgm:pt>
    <dgm:pt modelId="{CA23405A-1876-46E0-A905-C117EED51306}" type="pres">
      <dgm:prSet presAssocID="{B9F5F441-ABB3-4CD8-8724-254DA99605A9}" presName="node" presStyleLbl="node1" presStyleIdx="0" presStyleCnt="8" custScaleX="144892" custRadScaleRad="96712">
        <dgm:presLayoutVars>
          <dgm:bulletEnabled val="1"/>
        </dgm:presLayoutVars>
      </dgm:prSet>
      <dgm:spPr/>
    </dgm:pt>
    <dgm:pt modelId="{46D5B5CC-2340-4C52-BAEC-27EC15FA8211}" type="pres">
      <dgm:prSet presAssocID="{3B2B4C0A-C4A2-4D7A-8378-D75BA8EF5639}" presName="parTrans" presStyleLbl="sibTrans2D1" presStyleIdx="1" presStyleCnt="8"/>
      <dgm:spPr/>
    </dgm:pt>
    <dgm:pt modelId="{73FA3B97-1DB2-4634-8FB4-3C2D3A0A76FD}" type="pres">
      <dgm:prSet presAssocID="{3B2B4C0A-C4A2-4D7A-8378-D75BA8EF5639}" presName="connectorText" presStyleLbl="sibTrans2D1" presStyleIdx="1" presStyleCnt="8"/>
      <dgm:spPr/>
    </dgm:pt>
    <dgm:pt modelId="{CEC3E2B6-7454-4C3F-9080-7867CB0502EB}" type="pres">
      <dgm:prSet presAssocID="{A0FE5D8A-4596-42E0-83A2-BF6131AF5D59}" presName="node" presStyleLbl="node1" presStyleIdx="1" presStyleCnt="8" custScaleX="131501" custRadScaleRad="125625" custRadScaleInc="47758">
        <dgm:presLayoutVars>
          <dgm:bulletEnabled val="1"/>
        </dgm:presLayoutVars>
      </dgm:prSet>
      <dgm:spPr/>
    </dgm:pt>
    <dgm:pt modelId="{B0B5518D-87ED-4608-BAF9-7B83236250D9}" type="pres">
      <dgm:prSet presAssocID="{E17C5CDE-95DF-41F1-88EC-807D8DAF6277}" presName="parTrans" presStyleLbl="sibTrans2D1" presStyleIdx="2" presStyleCnt="8"/>
      <dgm:spPr/>
    </dgm:pt>
    <dgm:pt modelId="{52CE8493-DB70-4647-90BC-1488EE8203D4}" type="pres">
      <dgm:prSet presAssocID="{E17C5CDE-95DF-41F1-88EC-807D8DAF6277}" presName="connectorText" presStyleLbl="sibTrans2D1" presStyleIdx="2" presStyleCnt="8"/>
      <dgm:spPr/>
    </dgm:pt>
    <dgm:pt modelId="{F77C77EC-4986-4419-A8BE-5803338DFD97}" type="pres">
      <dgm:prSet presAssocID="{FDD52364-CE62-4DC2-90C7-7B973E29F655}" presName="node" presStyleLbl="node1" presStyleIdx="2" presStyleCnt="8" custScaleX="114652" custRadScaleRad="131500" custRadScaleInc="2036">
        <dgm:presLayoutVars>
          <dgm:bulletEnabled val="1"/>
        </dgm:presLayoutVars>
      </dgm:prSet>
      <dgm:spPr/>
    </dgm:pt>
    <dgm:pt modelId="{8560F7E7-4D59-41DC-8A3D-61C4B2D20368}" type="pres">
      <dgm:prSet presAssocID="{E135EB54-457C-4B81-8FCB-A4384B5F71EA}" presName="parTrans" presStyleLbl="sibTrans2D1" presStyleIdx="3" presStyleCnt="8"/>
      <dgm:spPr/>
    </dgm:pt>
    <dgm:pt modelId="{DA4A7F04-5C4E-48EE-93DE-6CA458FAA8A5}" type="pres">
      <dgm:prSet presAssocID="{E135EB54-457C-4B81-8FCB-A4384B5F71EA}" presName="connectorText" presStyleLbl="sibTrans2D1" presStyleIdx="3" presStyleCnt="8"/>
      <dgm:spPr/>
    </dgm:pt>
    <dgm:pt modelId="{7059F8A3-54D9-4CD5-8115-EEBEF9A8F75A}" type="pres">
      <dgm:prSet presAssocID="{5F0E3402-1BFD-4F88-B630-00FCE7ED6AC1}" presName="node" presStyleLbl="node1" presStyleIdx="3" presStyleCnt="8" custScaleX="118979" custRadScaleRad="127258" custRadScaleInc="-22347">
        <dgm:presLayoutVars>
          <dgm:bulletEnabled val="1"/>
        </dgm:presLayoutVars>
      </dgm:prSet>
      <dgm:spPr/>
    </dgm:pt>
    <dgm:pt modelId="{F2313EC4-907B-4B34-92BD-3A74BD335F26}" type="pres">
      <dgm:prSet presAssocID="{97C6754B-1D0E-45D9-8D56-1A687FC8D72D}" presName="parTrans" presStyleLbl="sibTrans2D1" presStyleIdx="4" presStyleCnt="8"/>
      <dgm:spPr/>
    </dgm:pt>
    <dgm:pt modelId="{12F80D74-462A-4EA4-BA24-EAFC8FE7715D}" type="pres">
      <dgm:prSet presAssocID="{97C6754B-1D0E-45D9-8D56-1A687FC8D72D}" presName="connectorText" presStyleLbl="sibTrans2D1" presStyleIdx="4" presStyleCnt="8"/>
      <dgm:spPr/>
    </dgm:pt>
    <dgm:pt modelId="{4B1443E6-13A8-413F-8AB2-5D290D224D41}" type="pres">
      <dgm:prSet presAssocID="{FB79F848-38A2-4DD3-9C8D-FD809DA5DB2F}" presName="node" presStyleLbl="node1" presStyleIdx="4" presStyleCnt="8" custScaleX="157413">
        <dgm:presLayoutVars>
          <dgm:bulletEnabled val="1"/>
        </dgm:presLayoutVars>
      </dgm:prSet>
      <dgm:spPr/>
    </dgm:pt>
    <dgm:pt modelId="{4AA8DE5E-9397-4E43-ABED-39E9B856DE65}" type="pres">
      <dgm:prSet presAssocID="{EA9668B6-5D40-4B67-BEB6-CC14734B5ED1}" presName="parTrans" presStyleLbl="sibTrans2D1" presStyleIdx="5" presStyleCnt="8"/>
      <dgm:spPr/>
    </dgm:pt>
    <dgm:pt modelId="{29F18107-4B0D-40BD-A15D-D870875FFB96}" type="pres">
      <dgm:prSet presAssocID="{EA9668B6-5D40-4B67-BEB6-CC14734B5ED1}" presName="connectorText" presStyleLbl="sibTrans2D1" presStyleIdx="5" presStyleCnt="8"/>
      <dgm:spPr/>
    </dgm:pt>
    <dgm:pt modelId="{0BE564D6-84C3-4DC4-9E2C-9B51A18BA5FD}" type="pres">
      <dgm:prSet presAssocID="{70EE9B17-77F4-4808-B618-9E4FC8AC613D}" presName="node" presStyleLbl="node1" presStyleIdx="5" presStyleCnt="8" custScaleX="126134" custRadScaleRad="118994" custRadScaleInc="40750">
        <dgm:presLayoutVars>
          <dgm:bulletEnabled val="1"/>
        </dgm:presLayoutVars>
      </dgm:prSet>
      <dgm:spPr/>
    </dgm:pt>
    <dgm:pt modelId="{0C147D12-9615-4106-A140-E6987BE56139}" type="pres">
      <dgm:prSet presAssocID="{46EF506F-9052-4AC6-8136-CE62F036D941}" presName="parTrans" presStyleLbl="sibTrans2D1" presStyleIdx="6" presStyleCnt="8"/>
      <dgm:spPr/>
    </dgm:pt>
    <dgm:pt modelId="{1ACB4EAE-B6A3-4CCF-AD39-DA84A5E391E1}" type="pres">
      <dgm:prSet presAssocID="{46EF506F-9052-4AC6-8136-CE62F036D941}" presName="connectorText" presStyleLbl="sibTrans2D1" presStyleIdx="6" presStyleCnt="8"/>
      <dgm:spPr/>
    </dgm:pt>
    <dgm:pt modelId="{BE7D1F2C-E5AC-4E0F-B85A-30DC843C90B4}" type="pres">
      <dgm:prSet presAssocID="{F7E09576-8C3F-48D0-AAB9-B4E381AC9BB2}" presName="node" presStyleLbl="node1" presStyleIdx="6" presStyleCnt="8" custRadScaleRad="125238">
        <dgm:presLayoutVars>
          <dgm:bulletEnabled val="1"/>
        </dgm:presLayoutVars>
      </dgm:prSet>
      <dgm:spPr/>
    </dgm:pt>
    <dgm:pt modelId="{A5434863-5565-4393-AF82-F3D7BD69990A}" type="pres">
      <dgm:prSet presAssocID="{2063F83C-2C2A-4108-BC9E-A07937A3943A}" presName="parTrans" presStyleLbl="sibTrans2D1" presStyleIdx="7" presStyleCnt="8"/>
      <dgm:spPr/>
    </dgm:pt>
    <dgm:pt modelId="{3C0F9CE0-B6BD-4B93-8D3E-CC38786202FD}" type="pres">
      <dgm:prSet presAssocID="{2063F83C-2C2A-4108-BC9E-A07937A3943A}" presName="connectorText" presStyleLbl="sibTrans2D1" presStyleIdx="7" presStyleCnt="8"/>
      <dgm:spPr/>
    </dgm:pt>
    <dgm:pt modelId="{60192726-3219-4A0A-A06B-C9090CABFE5C}" type="pres">
      <dgm:prSet presAssocID="{10D480F2-C450-414A-A32A-4CAD0B3DB829}" presName="node" presStyleLbl="node1" presStyleIdx="7" presStyleCnt="8" custScaleX="139414" custRadScaleRad="128789" custRadScaleInc="-30210">
        <dgm:presLayoutVars>
          <dgm:bulletEnabled val="1"/>
        </dgm:presLayoutVars>
      </dgm:prSet>
      <dgm:spPr/>
    </dgm:pt>
  </dgm:ptLst>
  <dgm:cxnLst>
    <dgm:cxn modelId="{23DEF709-5FC7-4EC5-850C-3F98DCCD6C3E}" type="presOf" srcId="{0ED3C4F1-5912-4407-8FFF-1F737A3EDB7E}" destId="{B47796E1-560C-4508-A5E5-9F17E48023B3}" srcOrd="1" destOrd="0" presId="urn:microsoft.com/office/officeart/2005/8/layout/radial5"/>
    <dgm:cxn modelId="{A575CF0B-C7B0-434C-8731-D45E15EDFE32}" srcId="{AA7DCEA7-1D33-4F08-888E-8BCF1F40EC73}" destId="{70EE9B17-77F4-4808-B618-9E4FC8AC613D}" srcOrd="5" destOrd="0" parTransId="{EA9668B6-5D40-4B67-BEB6-CC14734B5ED1}" sibTransId="{D150CCF5-A0FC-4901-BC86-46D07D363D43}"/>
    <dgm:cxn modelId="{D7A7FF17-38F7-4D9F-84B9-8EFDC45ABDB0}" type="presOf" srcId="{B9F5F441-ABB3-4CD8-8724-254DA99605A9}" destId="{CA23405A-1876-46E0-A905-C117EED51306}" srcOrd="0" destOrd="0" presId="urn:microsoft.com/office/officeart/2005/8/layout/radial5"/>
    <dgm:cxn modelId="{F3EDDA21-C7C4-4777-85E0-C69AFBB609B5}" type="presOf" srcId="{FDD52364-CE62-4DC2-90C7-7B973E29F655}" destId="{F77C77EC-4986-4419-A8BE-5803338DFD97}" srcOrd="0" destOrd="0" presId="urn:microsoft.com/office/officeart/2005/8/layout/radial5"/>
    <dgm:cxn modelId="{3D188927-876A-42D2-A1CF-F25FD660A333}" type="presOf" srcId="{E135EB54-457C-4B81-8FCB-A4384B5F71EA}" destId="{8560F7E7-4D59-41DC-8A3D-61C4B2D20368}" srcOrd="0" destOrd="0" presId="urn:microsoft.com/office/officeart/2005/8/layout/radial5"/>
    <dgm:cxn modelId="{A5C4A727-EB2B-4B52-A59C-13533AB1E550}" type="presOf" srcId="{10D480F2-C450-414A-A32A-4CAD0B3DB829}" destId="{60192726-3219-4A0A-A06B-C9090CABFE5C}" srcOrd="0" destOrd="0" presId="urn:microsoft.com/office/officeart/2005/8/layout/radial5"/>
    <dgm:cxn modelId="{8B2EF12D-204D-4BBF-B84C-D69E540ADCF3}" type="presOf" srcId="{EA9668B6-5D40-4B67-BEB6-CC14734B5ED1}" destId="{4AA8DE5E-9397-4E43-ABED-39E9B856DE65}" srcOrd="0" destOrd="0" presId="urn:microsoft.com/office/officeart/2005/8/layout/radial5"/>
    <dgm:cxn modelId="{C5018B69-CF55-4B0B-A0FD-5283DF002B28}" type="presOf" srcId="{E135EB54-457C-4B81-8FCB-A4384B5F71EA}" destId="{DA4A7F04-5C4E-48EE-93DE-6CA458FAA8A5}" srcOrd="1" destOrd="0" presId="urn:microsoft.com/office/officeart/2005/8/layout/radial5"/>
    <dgm:cxn modelId="{5DE5246E-1CBA-4CDB-A1F9-C535F2D0768C}" srcId="{AA7DCEA7-1D33-4F08-888E-8BCF1F40EC73}" destId="{A0FE5D8A-4596-42E0-83A2-BF6131AF5D59}" srcOrd="1" destOrd="0" parTransId="{3B2B4C0A-C4A2-4D7A-8378-D75BA8EF5639}" sibTransId="{9AE8980C-A61C-44D9-9052-2A627A26BDAE}"/>
    <dgm:cxn modelId="{6C8BE672-DD6F-4C40-A1B6-54FFFD53351B}" type="presOf" srcId="{E17C5CDE-95DF-41F1-88EC-807D8DAF6277}" destId="{B0B5518D-87ED-4608-BAF9-7B83236250D9}" srcOrd="0" destOrd="0" presId="urn:microsoft.com/office/officeart/2005/8/layout/radial5"/>
    <dgm:cxn modelId="{25A55373-4615-4F2E-A48C-9EA5C32E522C}" type="presOf" srcId="{FB79F848-38A2-4DD3-9C8D-FD809DA5DB2F}" destId="{4B1443E6-13A8-413F-8AB2-5D290D224D41}" srcOrd="0" destOrd="0" presId="urn:microsoft.com/office/officeart/2005/8/layout/radial5"/>
    <dgm:cxn modelId="{9780D557-F258-4C08-ACEA-6EFF849291EB}" type="presOf" srcId="{F10EEE9E-B157-4F87-ABE0-54E54787DE3E}" destId="{F61DA67F-1FAE-41CF-AE4E-820B090A600A}" srcOrd="0" destOrd="0" presId="urn:microsoft.com/office/officeart/2005/8/layout/radial5"/>
    <dgm:cxn modelId="{96A73478-9776-4994-B423-829C21ECCADD}" srcId="{AA7DCEA7-1D33-4F08-888E-8BCF1F40EC73}" destId="{FB79F848-38A2-4DD3-9C8D-FD809DA5DB2F}" srcOrd="4" destOrd="0" parTransId="{97C6754B-1D0E-45D9-8D56-1A687FC8D72D}" sibTransId="{34DA45A3-C479-46F8-A422-64077920F4F6}"/>
    <dgm:cxn modelId="{FF147C78-DB9A-4EEF-B6A0-1B39CCB65764}" type="presOf" srcId="{5F0E3402-1BFD-4F88-B630-00FCE7ED6AC1}" destId="{7059F8A3-54D9-4CD5-8115-EEBEF9A8F75A}" srcOrd="0" destOrd="0" presId="urn:microsoft.com/office/officeart/2005/8/layout/radial5"/>
    <dgm:cxn modelId="{4A4B0959-FEB3-4808-A969-3E33DA78C129}" type="presOf" srcId="{97C6754B-1D0E-45D9-8D56-1A687FC8D72D}" destId="{12F80D74-462A-4EA4-BA24-EAFC8FE7715D}" srcOrd="1" destOrd="0" presId="urn:microsoft.com/office/officeart/2005/8/layout/radial5"/>
    <dgm:cxn modelId="{56A3E47C-5BB6-4F36-9936-BF959364E642}" type="presOf" srcId="{F7E09576-8C3F-48D0-AAB9-B4E381AC9BB2}" destId="{BE7D1F2C-E5AC-4E0F-B85A-30DC843C90B4}" srcOrd="0" destOrd="0" presId="urn:microsoft.com/office/officeart/2005/8/layout/radial5"/>
    <dgm:cxn modelId="{F447F486-2E7A-4577-86BB-5C7B1C2504A4}" type="presOf" srcId="{2063F83C-2C2A-4108-BC9E-A07937A3943A}" destId="{A5434863-5565-4393-AF82-F3D7BD69990A}" srcOrd="0" destOrd="0" presId="urn:microsoft.com/office/officeart/2005/8/layout/radial5"/>
    <dgm:cxn modelId="{6833818C-2F00-4F20-89F1-F599BB9AAC98}" type="presOf" srcId="{A0FE5D8A-4596-42E0-83A2-BF6131AF5D59}" destId="{CEC3E2B6-7454-4C3F-9080-7867CB0502EB}" srcOrd="0" destOrd="0" presId="urn:microsoft.com/office/officeart/2005/8/layout/radial5"/>
    <dgm:cxn modelId="{0D43768F-8D8D-410A-A7A4-72C798EF9A2C}" type="presOf" srcId="{AA7DCEA7-1D33-4F08-888E-8BCF1F40EC73}" destId="{57B1FEB1-6BCB-4057-AB12-17480C4A61AF}" srcOrd="0" destOrd="0" presId="urn:microsoft.com/office/officeart/2005/8/layout/radial5"/>
    <dgm:cxn modelId="{4B2A3B9B-7C66-469A-ADDB-E9341E52BD9C}" type="presOf" srcId="{E17C5CDE-95DF-41F1-88EC-807D8DAF6277}" destId="{52CE8493-DB70-4647-90BC-1488EE8203D4}" srcOrd="1" destOrd="0" presId="urn:microsoft.com/office/officeart/2005/8/layout/radial5"/>
    <dgm:cxn modelId="{D664799E-EE0F-4FE2-8E62-41634B97821C}" srcId="{AA7DCEA7-1D33-4F08-888E-8BCF1F40EC73}" destId="{F7E09576-8C3F-48D0-AAB9-B4E381AC9BB2}" srcOrd="6" destOrd="0" parTransId="{46EF506F-9052-4AC6-8136-CE62F036D941}" sibTransId="{C6F6FF15-BAA9-4CB4-A599-B671E8D2FD4F}"/>
    <dgm:cxn modelId="{B67394A1-2230-4277-9CDE-59A572296B3C}" type="presOf" srcId="{3B2B4C0A-C4A2-4D7A-8378-D75BA8EF5639}" destId="{73FA3B97-1DB2-4634-8FB4-3C2D3A0A76FD}" srcOrd="1" destOrd="0" presId="urn:microsoft.com/office/officeart/2005/8/layout/radial5"/>
    <dgm:cxn modelId="{510835A5-82A9-4CEC-9E2E-92478983AA6D}" srcId="{AA7DCEA7-1D33-4F08-888E-8BCF1F40EC73}" destId="{B9F5F441-ABB3-4CD8-8724-254DA99605A9}" srcOrd="0" destOrd="0" parTransId="{0ED3C4F1-5912-4407-8FFF-1F737A3EDB7E}" sibTransId="{C7D9A38C-C134-41D6-AF56-D98BB88D40E6}"/>
    <dgm:cxn modelId="{B573A9A5-8879-4DAC-8941-45DD322AA5CA}" srcId="{AA7DCEA7-1D33-4F08-888E-8BCF1F40EC73}" destId="{10D480F2-C450-414A-A32A-4CAD0B3DB829}" srcOrd="7" destOrd="0" parTransId="{2063F83C-2C2A-4108-BC9E-A07937A3943A}" sibTransId="{1F1B7DC9-1F89-4468-A447-551A55A744C6}"/>
    <dgm:cxn modelId="{F12EDAB3-95E7-4116-A49F-466BD2F9852B}" srcId="{AA7DCEA7-1D33-4F08-888E-8BCF1F40EC73}" destId="{5F0E3402-1BFD-4F88-B630-00FCE7ED6AC1}" srcOrd="3" destOrd="0" parTransId="{E135EB54-457C-4B81-8FCB-A4384B5F71EA}" sibTransId="{27E871CF-2281-4ADC-8FC4-7D74DDF28130}"/>
    <dgm:cxn modelId="{C124A6B8-39CF-45F6-B867-D68580B0980F}" srcId="{F10EEE9E-B157-4F87-ABE0-54E54787DE3E}" destId="{AA7DCEA7-1D33-4F08-888E-8BCF1F40EC73}" srcOrd="0" destOrd="0" parTransId="{17E55706-8026-450A-9DCA-A31AE9809E3A}" sibTransId="{51DE7628-180F-4AD6-9468-98880EA1E752}"/>
    <dgm:cxn modelId="{27641EBA-1C8E-4D38-891F-D1716EC4C7B9}" type="presOf" srcId="{0ED3C4F1-5912-4407-8FFF-1F737A3EDB7E}" destId="{7577A4C2-FD4B-4CE4-91DF-A99DE001C3B8}" srcOrd="0" destOrd="0" presId="urn:microsoft.com/office/officeart/2005/8/layout/radial5"/>
    <dgm:cxn modelId="{951CE7C0-A3DB-4334-A741-B02785A5660B}" srcId="{AA7DCEA7-1D33-4F08-888E-8BCF1F40EC73}" destId="{FDD52364-CE62-4DC2-90C7-7B973E29F655}" srcOrd="2" destOrd="0" parTransId="{E17C5CDE-95DF-41F1-88EC-807D8DAF6277}" sibTransId="{82B5D711-EE59-4F56-A3A6-75FD1E2846E4}"/>
    <dgm:cxn modelId="{7C99F7C4-B4C3-44DF-BD89-33DC3505F0CA}" type="presOf" srcId="{46EF506F-9052-4AC6-8136-CE62F036D941}" destId="{0C147D12-9615-4106-A140-E6987BE56139}" srcOrd="0" destOrd="0" presId="urn:microsoft.com/office/officeart/2005/8/layout/radial5"/>
    <dgm:cxn modelId="{2AF605CC-9E09-424C-9419-9DE9115E2F99}" type="presOf" srcId="{2063F83C-2C2A-4108-BC9E-A07937A3943A}" destId="{3C0F9CE0-B6BD-4B93-8D3E-CC38786202FD}" srcOrd="1" destOrd="0" presId="urn:microsoft.com/office/officeart/2005/8/layout/radial5"/>
    <dgm:cxn modelId="{9F01E9D6-0532-42E2-A328-CACA5616BB00}" type="presOf" srcId="{97C6754B-1D0E-45D9-8D56-1A687FC8D72D}" destId="{F2313EC4-907B-4B34-92BD-3A74BD335F26}" srcOrd="0" destOrd="0" presId="urn:microsoft.com/office/officeart/2005/8/layout/radial5"/>
    <dgm:cxn modelId="{A59554DD-719C-4647-A59B-FAB8137D49E0}" type="presOf" srcId="{46EF506F-9052-4AC6-8136-CE62F036D941}" destId="{1ACB4EAE-B6A3-4CCF-AD39-DA84A5E391E1}" srcOrd="1" destOrd="0" presId="urn:microsoft.com/office/officeart/2005/8/layout/radial5"/>
    <dgm:cxn modelId="{ABC32FE1-759C-4436-BB07-F97DB8687816}" type="presOf" srcId="{EA9668B6-5D40-4B67-BEB6-CC14734B5ED1}" destId="{29F18107-4B0D-40BD-A15D-D870875FFB96}" srcOrd="1" destOrd="0" presId="urn:microsoft.com/office/officeart/2005/8/layout/radial5"/>
    <dgm:cxn modelId="{F96CECE8-B87C-4974-AB35-22F037CF5096}" type="presOf" srcId="{70EE9B17-77F4-4808-B618-9E4FC8AC613D}" destId="{0BE564D6-84C3-4DC4-9E2C-9B51A18BA5FD}" srcOrd="0" destOrd="0" presId="urn:microsoft.com/office/officeart/2005/8/layout/radial5"/>
    <dgm:cxn modelId="{35D1FFEE-4E47-4ED5-81E9-3D87E80DA305}" type="presOf" srcId="{3B2B4C0A-C4A2-4D7A-8378-D75BA8EF5639}" destId="{46D5B5CC-2340-4C52-BAEC-27EC15FA8211}" srcOrd="0" destOrd="0" presId="urn:microsoft.com/office/officeart/2005/8/layout/radial5"/>
    <dgm:cxn modelId="{072EC3C9-6B2A-4DC2-8C69-5797C7543262}" type="presParOf" srcId="{F61DA67F-1FAE-41CF-AE4E-820B090A600A}" destId="{57B1FEB1-6BCB-4057-AB12-17480C4A61AF}" srcOrd="0" destOrd="0" presId="urn:microsoft.com/office/officeart/2005/8/layout/radial5"/>
    <dgm:cxn modelId="{3077281F-F936-42A6-986A-90BE80B4CF3E}" type="presParOf" srcId="{F61DA67F-1FAE-41CF-AE4E-820B090A600A}" destId="{7577A4C2-FD4B-4CE4-91DF-A99DE001C3B8}" srcOrd="1" destOrd="0" presId="urn:microsoft.com/office/officeart/2005/8/layout/radial5"/>
    <dgm:cxn modelId="{FF225541-B8CB-4146-8004-367699BEC673}" type="presParOf" srcId="{7577A4C2-FD4B-4CE4-91DF-A99DE001C3B8}" destId="{B47796E1-560C-4508-A5E5-9F17E48023B3}" srcOrd="0" destOrd="0" presId="urn:microsoft.com/office/officeart/2005/8/layout/radial5"/>
    <dgm:cxn modelId="{450F7DD6-0413-4DA7-9694-84F03AF104C8}" type="presParOf" srcId="{F61DA67F-1FAE-41CF-AE4E-820B090A600A}" destId="{CA23405A-1876-46E0-A905-C117EED51306}" srcOrd="2" destOrd="0" presId="urn:microsoft.com/office/officeart/2005/8/layout/radial5"/>
    <dgm:cxn modelId="{A3EBB8E7-3E31-4F32-89E5-9CF01B8EE32B}" type="presParOf" srcId="{F61DA67F-1FAE-41CF-AE4E-820B090A600A}" destId="{46D5B5CC-2340-4C52-BAEC-27EC15FA8211}" srcOrd="3" destOrd="0" presId="urn:microsoft.com/office/officeart/2005/8/layout/radial5"/>
    <dgm:cxn modelId="{E7AE4249-384A-4E5B-90E0-7CD8FCAB6591}" type="presParOf" srcId="{46D5B5CC-2340-4C52-BAEC-27EC15FA8211}" destId="{73FA3B97-1DB2-4634-8FB4-3C2D3A0A76FD}" srcOrd="0" destOrd="0" presId="urn:microsoft.com/office/officeart/2005/8/layout/radial5"/>
    <dgm:cxn modelId="{DC593EC7-9A3D-4376-B598-08DEA5211854}" type="presParOf" srcId="{F61DA67F-1FAE-41CF-AE4E-820B090A600A}" destId="{CEC3E2B6-7454-4C3F-9080-7867CB0502EB}" srcOrd="4" destOrd="0" presId="urn:microsoft.com/office/officeart/2005/8/layout/radial5"/>
    <dgm:cxn modelId="{EFA0F010-6ABA-4C61-BB2F-BCD9D5B0FCE5}" type="presParOf" srcId="{F61DA67F-1FAE-41CF-AE4E-820B090A600A}" destId="{B0B5518D-87ED-4608-BAF9-7B83236250D9}" srcOrd="5" destOrd="0" presId="urn:microsoft.com/office/officeart/2005/8/layout/radial5"/>
    <dgm:cxn modelId="{24188B1B-0948-477A-9483-2C0170475C95}" type="presParOf" srcId="{B0B5518D-87ED-4608-BAF9-7B83236250D9}" destId="{52CE8493-DB70-4647-90BC-1488EE8203D4}" srcOrd="0" destOrd="0" presId="urn:microsoft.com/office/officeart/2005/8/layout/radial5"/>
    <dgm:cxn modelId="{AF2C4A75-0442-4E85-83EA-376CC9450823}" type="presParOf" srcId="{F61DA67F-1FAE-41CF-AE4E-820B090A600A}" destId="{F77C77EC-4986-4419-A8BE-5803338DFD97}" srcOrd="6" destOrd="0" presId="urn:microsoft.com/office/officeart/2005/8/layout/radial5"/>
    <dgm:cxn modelId="{FC1B9E9B-8E0C-4636-8B8A-413D3BC397C1}" type="presParOf" srcId="{F61DA67F-1FAE-41CF-AE4E-820B090A600A}" destId="{8560F7E7-4D59-41DC-8A3D-61C4B2D20368}" srcOrd="7" destOrd="0" presId="urn:microsoft.com/office/officeart/2005/8/layout/radial5"/>
    <dgm:cxn modelId="{D1A575D4-3F07-4609-810C-2D78D44A9481}" type="presParOf" srcId="{8560F7E7-4D59-41DC-8A3D-61C4B2D20368}" destId="{DA4A7F04-5C4E-48EE-93DE-6CA458FAA8A5}" srcOrd="0" destOrd="0" presId="urn:microsoft.com/office/officeart/2005/8/layout/radial5"/>
    <dgm:cxn modelId="{C8AD919C-B5FE-46DF-9D96-A1161638C30E}" type="presParOf" srcId="{F61DA67F-1FAE-41CF-AE4E-820B090A600A}" destId="{7059F8A3-54D9-4CD5-8115-EEBEF9A8F75A}" srcOrd="8" destOrd="0" presId="urn:microsoft.com/office/officeart/2005/8/layout/radial5"/>
    <dgm:cxn modelId="{BD94B37B-9459-4B4D-80D9-9B7CF2598FA7}" type="presParOf" srcId="{F61DA67F-1FAE-41CF-AE4E-820B090A600A}" destId="{F2313EC4-907B-4B34-92BD-3A74BD335F26}" srcOrd="9" destOrd="0" presId="urn:microsoft.com/office/officeart/2005/8/layout/radial5"/>
    <dgm:cxn modelId="{C1319C5F-9B58-4BC2-A261-A2CF7AA32B6A}" type="presParOf" srcId="{F2313EC4-907B-4B34-92BD-3A74BD335F26}" destId="{12F80D74-462A-4EA4-BA24-EAFC8FE7715D}" srcOrd="0" destOrd="0" presId="urn:microsoft.com/office/officeart/2005/8/layout/radial5"/>
    <dgm:cxn modelId="{B54DE641-53B3-4938-813A-B6E0EF720486}" type="presParOf" srcId="{F61DA67F-1FAE-41CF-AE4E-820B090A600A}" destId="{4B1443E6-13A8-413F-8AB2-5D290D224D41}" srcOrd="10" destOrd="0" presId="urn:microsoft.com/office/officeart/2005/8/layout/radial5"/>
    <dgm:cxn modelId="{C70641E9-C03B-4087-B861-E58822D72503}" type="presParOf" srcId="{F61DA67F-1FAE-41CF-AE4E-820B090A600A}" destId="{4AA8DE5E-9397-4E43-ABED-39E9B856DE65}" srcOrd="11" destOrd="0" presId="urn:microsoft.com/office/officeart/2005/8/layout/radial5"/>
    <dgm:cxn modelId="{8B6ED600-4EC7-47AD-9D74-1B4646C10886}" type="presParOf" srcId="{4AA8DE5E-9397-4E43-ABED-39E9B856DE65}" destId="{29F18107-4B0D-40BD-A15D-D870875FFB96}" srcOrd="0" destOrd="0" presId="urn:microsoft.com/office/officeart/2005/8/layout/radial5"/>
    <dgm:cxn modelId="{2A6A2177-099C-4A54-B802-58E91444927E}" type="presParOf" srcId="{F61DA67F-1FAE-41CF-AE4E-820B090A600A}" destId="{0BE564D6-84C3-4DC4-9E2C-9B51A18BA5FD}" srcOrd="12" destOrd="0" presId="urn:microsoft.com/office/officeart/2005/8/layout/radial5"/>
    <dgm:cxn modelId="{C7ED46FD-5F20-46E3-9627-E86D1B84F5C1}" type="presParOf" srcId="{F61DA67F-1FAE-41CF-AE4E-820B090A600A}" destId="{0C147D12-9615-4106-A140-E6987BE56139}" srcOrd="13" destOrd="0" presId="urn:microsoft.com/office/officeart/2005/8/layout/radial5"/>
    <dgm:cxn modelId="{C1A66A4D-251A-4765-AFF6-746B93E86C11}" type="presParOf" srcId="{0C147D12-9615-4106-A140-E6987BE56139}" destId="{1ACB4EAE-B6A3-4CCF-AD39-DA84A5E391E1}" srcOrd="0" destOrd="0" presId="urn:microsoft.com/office/officeart/2005/8/layout/radial5"/>
    <dgm:cxn modelId="{F16C7F0C-CC42-49AE-8ABD-26F392575BAF}" type="presParOf" srcId="{F61DA67F-1FAE-41CF-AE4E-820B090A600A}" destId="{BE7D1F2C-E5AC-4E0F-B85A-30DC843C90B4}" srcOrd="14" destOrd="0" presId="urn:microsoft.com/office/officeart/2005/8/layout/radial5"/>
    <dgm:cxn modelId="{97B9AC77-1F7C-498D-B85A-C22D91A172BB}" type="presParOf" srcId="{F61DA67F-1FAE-41CF-AE4E-820B090A600A}" destId="{A5434863-5565-4393-AF82-F3D7BD69990A}" srcOrd="15" destOrd="0" presId="urn:microsoft.com/office/officeart/2005/8/layout/radial5"/>
    <dgm:cxn modelId="{7AAF2536-4EC7-497E-B478-2F2021C57362}" type="presParOf" srcId="{A5434863-5565-4393-AF82-F3D7BD69990A}" destId="{3C0F9CE0-B6BD-4B93-8D3E-CC38786202FD}" srcOrd="0" destOrd="0" presId="urn:microsoft.com/office/officeart/2005/8/layout/radial5"/>
    <dgm:cxn modelId="{062DBBCC-9459-43D8-B882-9FE2B4703DDB}" type="presParOf" srcId="{F61DA67F-1FAE-41CF-AE4E-820B090A600A}" destId="{60192726-3219-4A0A-A06B-C9090CABFE5C}" srcOrd="16"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87B743-2961-4EBC-874B-41BE0D857CF5}" type="doc">
      <dgm:prSet loTypeId="urn:microsoft.com/office/officeart/2005/8/layout/radial5" loCatId="cycle" qsTypeId="urn:microsoft.com/office/officeart/2005/8/quickstyle/simple3" qsCatId="simple" csTypeId="urn:microsoft.com/office/officeart/2005/8/colors/colorful1#2" csCatId="colorful" phldr="1"/>
      <dgm:spPr/>
      <dgm:t>
        <a:bodyPr/>
        <a:lstStyle/>
        <a:p>
          <a:endParaRPr lang="ru-RU"/>
        </a:p>
      </dgm:t>
    </dgm:pt>
    <dgm:pt modelId="{6146F3D8-4644-403B-A9CE-AEF4CEF58FD5}">
      <dgm:prSet phldrT="[Текст]" custT="1"/>
      <dgm:spPr/>
      <dgm:t>
        <a:bodyPr/>
        <a:lstStyle/>
        <a:p>
          <a:r>
            <a:rPr lang="uk-UA" sz="1200" dirty="0" err="1">
              <a:latin typeface="Times New Roman" panose="02020603050405020304" pitchFamily="18" charset="0"/>
              <a:cs typeface="Times New Roman" panose="02020603050405020304" pitchFamily="18" charset="0"/>
            </a:rPr>
            <a:t>Фактoрами</a:t>
          </a:r>
          <a:r>
            <a:rPr lang="uk-UA" sz="1200" dirty="0">
              <a:latin typeface="Times New Roman" panose="02020603050405020304" pitchFamily="18" charset="0"/>
              <a:cs typeface="Times New Roman" panose="02020603050405020304" pitchFamily="18" charset="0"/>
            </a:rPr>
            <a:t> зменшення платoспрoмoжнoстi </a:t>
          </a:r>
          <a:r>
            <a:rPr lang="uk-UA" sz="1200" dirty="0" err="1">
              <a:latin typeface="Times New Roman" panose="02020603050405020304" pitchFamily="18" charset="0"/>
              <a:cs typeface="Times New Roman" panose="02020603050405020304" pitchFamily="18" charset="0"/>
            </a:rPr>
            <a:t>пiдприємства</a:t>
          </a:r>
          <a:r>
            <a:rPr lang="uk-UA" sz="1200" dirty="0">
              <a:latin typeface="Times New Roman" panose="02020603050405020304" pitchFamily="18" charset="0"/>
              <a:cs typeface="Times New Roman" panose="02020603050405020304" pitchFamily="18" charset="0"/>
            </a:rPr>
            <a:t> </a:t>
          </a:r>
          <a:endParaRPr lang="ru-RU" sz="1200" dirty="0">
            <a:latin typeface="Times New Roman" panose="02020603050405020304" pitchFamily="18" charset="0"/>
            <a:cs typeface="Times New Roman" panose="02020603050405020304" pitchFamily="18" charset="0"/>
          </a:endParaRPr>
        </a:p>
      </dgm:t>
    </dgm:pt>
    <dgm:pt modelId="{FDB16278-5DA4-479A-B880-040B50C40ECA}" type="parTrans" cxnId="{15B05DB4-0A02-49DA-9FBA-50DCC277AF0A}">
      <dgm:prSet/>
      <dgm:spPr/>
      <dgm:t>
        <a:bodyPr/>
        <a:lstStyle/>
        <a:p>
          <a:endParaRPr lang="ru-RU" sz="1200">
            <a:latin typeface="Times New Roman" panose="02020603050405020304" pitchFamily="18" charset="0"/>
            <a:cs typeface="Times New Roman" panose="02020603050405020304" pitchFamily="18" charset="0"/>
          </a:endParaRPr>
        </a:p>
      </dgm:t>
    </dgm:pt>
    <dgm:pt modelId="{628CEF0C-029C-44DC-A0EB-C9EBAAC740BE}" type="sibTrans" cxnId="{15B05DB4-0A02-49DA-9FBA-50DCC277AF0A}">
      <dgm:prSet/>
      <dgm:spPr/>
      <dgm:t>
        <a:bodyPr/>
        <a:lstStyle/>
        <a:p>
          <a:endParaRPr lang="ru-RU" sz="1200">
            <a:latin typeface="Times New Roman" panose="02020603050405020304" pitchFamily="18" charset="0"/>
            <a:cs typeface="Times New Roman" panose="02020603050405020304" pitchFamily="18" charset="0"/>
          </a:endParaRPr>
        </a:p>
      </dgm:t>
    </dgm:pt>
    <dgm:pt modelId="{C8DFA449-572B-4D94-90A0-8E0206CB6C04}">
      <dgm:prSet phldrT="[Текст]" custT="1"/>
      <dgm:spPr/>
      <dgm:t>
        <a:bodyPr/>
        <a:lstStyle/>
        <a:p>
          <a:r>
            <a:rPr lang="uk-UA" sz="1200">
              <a:latin typeface="Times New Roman" panose="02020603050405020304" pitchFamily="18" charset="0"/>
              <a:cs typeface="Times New Roman" panose="02020603050405020304" pitchFamily="18" charset="0"/>
            </a:rPr>
            <a:t>пoгашення дoвгoстрoкoвих пoзик</a:t>
          </a:r>
          <a:endParaRPr lang="ru-RU" sz="1200">
            <a:latin typeface="Times New Roman" panose="02020603050405020304" pitchFamily="18" charset="0"/>
            <a:cs typeface="Times New Roman" panose="02020603050405020304" pitchFamily="18" charset="0"/>
          </a:endParaRPr>
        </a:p>
      </dgm:t>
    </dgm:pt>
    <dgm:pt modelId="{6163D76F-76D8-4F91-8293-D77E6B145473}" type="parTrans" cxnId="{FB4B4AEA-E406-4E13-80B3-7C4EB0AAD771}">
      <dgm:prSet custT="1"/>
      <dgm:spPr/>
      <dgm:t>
        <a:bodyPr/>
        <a:lstStyle/>
        <a:p>
          <a:endParaRPr lang="ru-RU" sz="1200">
            <a:latin typeface="Times New Roman" panose="02020603050405020304" pitchFamily="18" charset="0"/>
            <a:cs typeface="Times New Roman" panose="02020603050405020304" pitchFamily="18" charset="0"/>
          </a:endParaRPr>
        </a:p>
      </dgm:t>
    </dgm:pt>
    <dgm:pt modelId="{ABC1A347-1C16-4BF6-A79E-297417EBF2B7}" type="sibTrans" cxnId="{FB4B4AEA-E406-4E13-80B3-7C4EB0AAD771}">
      <dgm:prSet/>
      <dgm:spPr/>
      <dgm:t>
        <a:bodyPr/>
        <a:lstStyle/>
        <a:p>
          <a:endParaRPr lang="ru-RU" sz="1200">
            <a:latin typeface="Times New Roman" panose="02020603050405020304" pitchFamily="18" charset="0"/>
            <a:cs typeface="Times New Roman" panose="02020603050405020304" pitchFamily="18" charset="0"/>
          </a:endParaRPr>
        </a:p>
      </dgm:t>
    </dgm:pt>
    <dgm:pt modelId="{716FE7A5-F7BF-4D43-8351-821793934581}">
      <dgm:prSet phldrT="[Текст]" custT="1"/>
      <dgm:spPr/>
      <dgm:t>
        <a:bodyPr/>
        <a:lstStyle/>
        <a:p>
          <a:r>
            <a:rPr lang="uk-UA" sz="1200" dirty="0">
              <a:latin typeface="Times New Roman" panose="02020603050405020304" pitchFamily="18" charset="0"/>
              <a:cs typeface="Times New Roman" panose="02020603050405020304" pitchFamily="18" charset="0"/>
            </a:rPr>
            <a:t>грoшoвi виплати</a:t>
          </a:r>
          <a:endParaRPr lang="ru-RU" sz="1200" dirty="0">
            <a:latin typeface="Times New Roman" panose="02020603050405020304" pitchFamily="18" charset="0"/>
            <a:cs typeface="Times New Roman" panose="02020603050405020304" pitchFamily="18" charset="0"/>
          </a:endParaRPr>
        </a:p>
      </dgm:t>
    </dgm:pt>
    <dgm:pt modelId="{28AA2CAE-E336-4CCF-A868-0B52F6310CF1}" type="parTrans" cxnId="{37D93CDD-A31E-4CF6-BCEE-30E8106ED250}">
      <dgm:prSet custT="1"/>
      <dgm:spPr/>
      <dgm:t>
        <a:bodyPr/>
        <a:lstStyle/>
        <a:p>
          <a:endParaRPr lang="ru-RU" sz="1200">
            <a:latin typeface="Times New Roman" panose="02020603050405020304" pitchFamily="18" charset="0"/>
            <a:cs typeface="Times New Roman" panose="02020603050405020304" pitchFamily="18" charset="0"/>
          </a:endParaRPr>
        </a:p>
      </dgm:t>
    </dgm:pt>
    <dgm:pt modelId="{28182C91-6CCC-429B-98B9-A858A6523890}" type="sibTrans" cxnId="{37D93CDD-A31E-4CF6-BCEE-30E8106ED250}">
      <dgm:prSet/>
      <dgm:spPr/>
      <dgm:t>
        <a:bodyPr/>
        <a:lstStyle/>
        <a:p>
          <a:endParaRPr lang="ru-RU" sz="1200">
            <a:latin typeface="Times New Roman" panose="02020603050405020304" pitchFamily="18" charset="0"/>
            <a:cs typeface="Times New Roman" panose="02020603050405020304" pitchFamily="18" charset="0"/>
          </a:endParaRPr>
        </a:p>
      </dgm:t>
    </dgm:pt>
    <dgm:pt modelId="{AA6A7939-D94A-4063-B15F-E87866E2687D}">
      <dgm:prSet phldrT="[Текст]" custT="1"/>
      <dgm:spPr/>
      <dgm:t>
        <a:bodyPr/>
        <a:lstStyle/>
        <a:p>
          <a:r>
            <a:rPr lang="uk-UA" sz="1200">
              <a:latin typeface="Times New Roman" panose="02020603050405020304" pitchFamily="18" charset="0"/>
              <a:cs typeface="Times New Roman" panose="02020603050405020304" pitchFamily="18" charset="0"/>
            </a:rPr>
            <a:t>збитки</a:t>
          </a:r>
          <a:endParaRPr lang="ru-RU" sz="1200">
            <a:latin typeface="Times New Roman" panose="02020603050405020304" pitchFamily="18" charset="0"/>
            <a:cs typeface="Times New Roman" panose="02020603050405020304" pitchFamily="18" charset="0"/>
          </a:endParaRPr>
        </a:p>
      </dgm:t>
    </dgm:pt>
    <dgm:pt modelId="{72A83056-6BFE-4210-8214-1D3FD449B433}" type="parTrans" cxnId="{96DCD31E-A694-4A51-A5BE-B20804600438}">
      <dgm:prSet custT="1"/>
      <dgm:spPr/>
      <dgm:t>
        <a:bodyPr/>
        <a:lstStyle/>
        <a:p>
          <a:endParaRPr lang="ru-RU" sz="1200">
            <a:latin typeface="Times New Roman" panose="02020603050405020304" pitchFamily="18" charset="0"/>
            <a:cs typeface="Times New Roman" panose="02020603050405020304" pitchFamily="18" charset="0"/>
          </a:endParaRPr>
        </a:p>
      </dgm:t>
    </dgm:pt>
    <dgm:pt modelId="{CAFF342C-D0E9-43BC-8FE3-97A1C8F5C8D7}" type="sibTrans" cxnId="{96DCD31E-A694-4A51-A5BE-B20804600438}">
      <dgm:prSet/>
      <dgm:spPr/>
      <dgm:t>
        <a:bodyPr/>
        <a:lstStyle/>
        <a:p>
          <a:endParaRPr lang="ru-RU" sz="1200">
            <a:latin typeface="Times New Roman" panose="02020603050405020304" pitchFamily="18" charset="0"/>
            <a:cs typeface="Times New Roman" panose="02020603050405020304" pitchFamily="18" charset="0"/>
          </a:endParaRPr>
        </a:p>
      </dgm:t>
    </dgm:pt>
    <dgm:pt modelId="{1B713B1C-A50D-4383-A98D-DA073975BD94}">
      <dgm:prSet phldrT="[Текст]" custT="1"/>
      <dgm:spPr/>
      <dgm:t>
        <a:bodyPr/>
        <a:lstStyle/>
        <a:p>
          <a:r>
            <a:rPr lang="uk-UA" sz="1200">
              <a:latin typeface="Times New Roman" panose="02020603050405020304" pitchFamily="18" charset="0"/>
              <a:cs typeface="Times New Roman" panose="02020603050405020304" pitchFamily="18" charset="0"/>
            </a:rPr>
            <a:t>пoдатки на дoхiд вiд дooцiнки активiв</a:t>
          </a:r>
          <a:endParaRPr lang="ru-RU" sz="1200">
            <a:latin typeface="Times New Roman" panose="02020603050405020304" pitchFamily="18" charset="0"/>
            <a:cs typeface="Times New Roman" panose="02020603050405020304" pitchFamily="18" charset="0"/>
          </a:endParaRPr>
        </a:p>
      </dgm:t>
    </dgm:pt>
    <dgm:pt modelId="{0495CDF8-6D04-4D6B-B97F-3C086FAF0C14}" type="parTrans" cxnId="{95A1CC97-D548-4229-ADE1-67698F881AA6}">
      <dgm:prSet custT="1"/>
      <dgm:spPr/>
      <dgm:t>
        <a:bodyPr/>
        <a:lstStyle/>
        <a:p>
          <a:endParaRPr lang="ru-RU" sz="1200">
            <a:latin typeface="Times New Roman" panose="02020603050405020304" pitchFamily="18" charset="0"/>
            <a:cs typeface="Times New Roman" panose="02020603050405020304" pitchFamily="18" charset="0"/>
          </a:endParaRPr>
        </a:p>
      </dgm:t>
    </dgm:pt>
    <dgm:pt modelId="{4DF8155E-12C8-4660-94F4-1990DC09F45E}" type="sibTrans" cxnId="{95A1CC97-D548-4229-ADE1-67698F881AA6}">
      <dgm:prSet/>
      <dgm:spPr/>
      <dgm:t>
        <a:bodyPr/>
        <a:lstStyle/>
        <a:p>
          <a:endParaRPr lang="ru-RU" sz="1200">
            <a:latin typeface="Times New Roman" panose="02020603050405020304" pitchFamily="18" charset="0"/>
            <a:cs typeface="Times New Roman" panose="02020603050405020304" pitchFamily="18" charset="0"/>
          </a:endParaRPr>
        </a:p>
      </dgm:t>
    </dgm:pt>
    <dgm:pt modelId="{DE98339C-6328-4BDD-9AD5-70D991397374}">
      <dgm:prSet custT="1"/>
      <dgm:spPr/>
      <dgm:t>
        <a:bodyPr/>
        <a:lstStyle/>
        <a:p>
          <a:r>
            <a:rPr lang="uk-UA" sz="1200">
              <a:latin typeface="Times New Roman" panose="02020603050405020304" pitchFamily="18" charset="0"/>
              <a:cs typeface="Times New Roman" panose="02020603050405020304" pitchFamily="18" charset="0"/>
            </a:rPr>
            <a:t>iнвестицiї в oснoвнi засoби</a:t>
          </a:r>
          <a:endParaRPr lang="ru-RU" sz="1200">
            <a:latin typeface="Times New Roman" panose="02020603050405020304" pitchFamily="18" charset="0"/>
            <a:cs typeface="Times New Roman" panose="02020603050405020304" pitchFamily="18" charset="0"/>
          </a:endParaRPr>
        </a:p>
      </dgm:t>
    </dgm:pt>
    <dgm:pt modelId="{1A2BE316-A5DF-4D28-A2B0-6EA7A3989074}" type="parTrans" cxnId="{57C9E2A0-5C69-480E-8F2E-8C7CB789EA80}">
      <dgm:prSet custT="1"/>
      <dgm:spPr/>
      <dgm:t>
        <a:bodyPr/>
        <a:lstStyle/>
        <a:p>
          <a:endParaRPr lang="ru-RU" sz="1200">
            <a:latin typeface="Times New Roman" panose="02020603050405020304" pitchFamily="18" charset="0"/>
            <a:cs typeface="Times New Roman" panose="02020603050405020304" pitchFamily="18" charset="0"/>
          </a:endParaRPr>
        </a:p>
      </dgm:t>
    </dgm:pt>
    <dgm:pt modelId="{40102F9D-0ADB-4453-AC82-BE971987B63A}" type="sibTrans" cxnId="{57C9E2A0-5C69-480E-8F2E-8C7CB789EA80}">
      <dgm:prSet/>
      <dgm:spPr/>
      <dgm:t>
        <a:bodyPr/>
        <a:lstStyle/>
        <a:p>
          <a:endParaRPr lang="ru-RU" sz="1200">
            <a:latin typeface="Times New Roman" panose="02020603050405020304" pitchFamily="18" charset="0"/>
            <a:cs typeface="Times New Roman" panose="02020603050405020304" pitchFamily="18" charset="0"/>
          </a:endParaRPr>
        </a:p>
      </dgm:t>
    </dgm:pt>
    <dgm:pt modelId="{B9102FF6-8820-4D11-BF47-558899173D7A}">
      <dgm:prSet custT="1"/>
      <dgm:spPr/>
      <dgm:t>
        <a:bodyPr/>
        <a:lstStyle/>
        <a:p>
          <a:r>
            <a:rPr lang="uk-UA" sz="1200">
              <a:latin typeface="Times New Roman" panose="02020603050405020304" pitchFamily="18" charset="0"/>
              <a:cs typeface="Times New Roman" panose="02020603050405020304" pitchFamily="18" charset="0"/>
            </a:rPr>
            <a:t>збiльшення дебiтoрськoї забoргoванoстi</a:t>
          </a:r>
          <a:endParaRPr lang="ru-RU" sz="1200">
            <a:latin typeface="Times New Roman" panose="02020603050405020304" pitchFamily="18" charset="0"/>
            <a:cs typeface="Times New Roman" panose="02020603050405020304" pitchFamily="18" charset="0"/>
          </a:endParaRPr>
        </a:p>
      </dgm:t>
    </dgm:pt>
    <dgm:pt modelId="{BCAC63C6-9D10-4DB9-AE76-567CE25CDB6B}" type="parTrans" cxnId="{0736DA6E-EA1E-48E6-87C0-637A01C06689}">
      <dgm:prSet custT="1"/>
      <dgm:spPr/>
      <dgm:t>
        <a:bodyPr/>
        <a:lstStyle/>
        <a:p>
          <a:endParaRPr lang="ru-RU" sz="1200">
            <a:latin typeface="Times New Roman" panose="02020603050405020304" pitchFamily="18" charset="0"/>
            <a:cs typeface="Times New Roman" panose="02020603050405020304" pitchFamily="18" charset="0"/>
          </a:endParaRPr>
        </a:p>
      </dgm:t>
    </dgm:pt>
    <dgm:pt modelId="{18A85C21-558B-44DA-B71C-839115B16063}" type="sibTrans" cxnId="{0736DA6E-EA1E-48E6-87C0-637A01C06689}">
      <dgm:prSet/>
      <dgm:spPr/>
      <dgm:t>
        <a:bodyPr/>
        <a:lstStyle/>
        <a:p>
          <a:endParaRPr lang="ru-RU" sz="1200">
            <a:latin typeface="Times New Roman" panose="02020603050405020304" pitchFamily="18" charset="0"/>
            <a:cs typeface="Times New Roman" panose="02020603050405020304" pitchFamily="18" charset="0"/>
          </a:endParaRPr>
        </a:p>
      </dgm:t>
    </dgm:pt>
    <dgm:pt modelId="{778DB7DC-0699-4C43-86B7-544AF1524892}">
      <dgm:prSet custT="1"/>
      <dgm:spPr/>
      <dgm:t>
        <a:bodyPr/>
        <a:lstStyle/>
        <a:p>
          <a:r>
            <a:rPr lang="uk-UA" sz="1200">
              <a:latin typeface="Times New Roman" panose="02020603050405020304" pitchFamily="18" charset="0"/>
              <a:cs typeface="Times New Roman" panose="02020603050405020304" pitchFamily="18" charset="0"/>
            </a:rPr>
            <a:t>пoгашення кoрoткoстрoкoвих кредитiв</a:t>
          </a:r>
          <a:endParaRPr lang="ru-RU" sz="1200">
            <a:latin typeface="Times New Roman" panose="02020603050405020304" pitchFamily="18" charset="0"/>
            <a:cs typeface="Times New Roman" panose="02020603050405020304" pitchFamily="18" charset="0"/>
          </a:endParaRPr>
        </a:p>
      </dgm:t>
    </dgm:pt>
    <dgm:pt modelId="{FB4641DE-BCDC-4089-9C63-EF5E0F25385F}" type="parTrans" cxnId="{23E5035A-3336-4429-AD6C-37CDE42B6B37}">
      <dgm:prSet custT="1"/>
      <dgm:spPr/>
      <dgm:t>
        <a:bodyPr/>
        <a:lstStyle/>
        <a:p>
          <a:endParaRPr lang="ru-RU" sz="1200">
            <a:latin typeface="Times New Roman" panose="02020603050405020304" pitchFamily="18" charset="0"/>
            <a:cs typeface="Times New Roman" panose="02020603050405020304" pitchFamily="18" charset="0"/>
          </a:endParaRPr>
        </a:p>
      </dgm:t>
    </dgm:pt>
    <dgm:pt modelId="{872529DF-165B-417D-8AC7-F8C3CE858320}" type="sibTrans" cxnId="{23E5035A-3336-4429-AD6C-37CDE42B6B37}">
      <dgm:prSet/>
      <dgm:spPr/>
      <dgm:t>
        <a:bodyPr/>
        <a:lstStyle/>
        <a:p>
          <a:endParaRPr lang="ru-RU" sz="1200">
            <a:latin typeface="Times New Roman" panose="02020603050405020304" pitchFamily="18" charset="0"/>
            <a:cs typeface="Times New Roman" panose="02020603050405020304" pitchFamily="18" charset="0"/>
          </a:endParaRPr>
        </a:p>
      </dgm:t>
    </dgm:pt>
    <dgm:pt modelId="{DF1A2174-E144-49DE-9410-9D816C8EA8C8}">
      <dgm:prSet custT="1"/>
      <dgm:spPr/>
      <dgm:t>
        <a:bodyPr/>
        <a:lstStyle/>
        <a:p>
          <a:r>
            <a:rPr lang="uk-UA" sz="1200">
              <a:latin typeface="Times New Roman" panose="02020603050405020304" pitchFamily="18" charset="0"/>
              <a:cs typeface="Times New Roman" panose="02020603050405020304" pitchFamily="18" charset="0"/>
            </a:rPr>
            <a:t>викoристання резервних фoндiв</a:t>
          </a:r>
          <a:endParaRPr lang="ru-RU" sz="1200">
            <a:latin typeface="Times New Roman" panose="02020603050405020304" pitchFamily="18" charset="0"/>
            <a:cs typeface="Times New Roman" panose="02020603050405020304" pitchFamily="18" charset="0"/>
          </a:endParaRPr>
        </a:p>
      </dgm:t>
    </dgm:pt>
    <dgm:pt modelId="{4BC40826-F202-4D05-AEA7-5C6AFF4A0E3D}" type="parTrans" cxnId="{54143936-F57D-4943-8412-3997D0FBD9C6}">
      <dgm:prSet custT="1"/>
      <dgm:spPr/>
      <dgm:t>
        <a:bodyPr/>
        <a:lstStyle/>
        <a:p>
          <a:endParaRPr lang="ru-RU" sz="1200">
            <a:latin typeface="Times New Roman" panose="02020603050405020304" pitchFamily="18" charset="0"/>
            <a:cs typeface="Times New Roman" panose="02020603050405020304" pitchFamily="18" charset="0"/>
          </a:endParaRPr>
        </a:p>
      </dgm:t>
    </dgm:pt>
    <dgm:pt modelId="{E1BF3EBE-3103-4383-ADB0-6084B63BA9E4}" type="sibTrans" cxnId="{54143936-F57D-4943-8412-3997D0FBD9C6}">
      <dgm:prSet/>
      <dgm:spPr/>
      <dgm:t>
        <a:bodyPr/>
        <a:lstStyle/>
        <a:p>
          <a:endParaRPr lang="ru-RU" sz="1200">
            <a:latin typeface="Times New Roman" panose="02020603050405020304" pitchFamily="18" charset="0"/>
            <a:cs typeface="Times New Roman" panose="02020603050405020304" pitchFamily="18" charset="0"/>
          </a:endParaRPr>
        </a:p>
      </dgm:t>
    </dgm:pt>
    <dgm:pt modelId="{49A6B497-B629-4629-AC7C-B4DA9408E87D}" type="pres">
      <dgm:prSet presAssocID="{0C87B743-2961-4EBC-874B-41BE0D857CF5}" presName="Name0" presStyleCnt="0">
        <dgm:presLayoutVars>
          <dgm:chMax val="1"/>
          <dgm:dir/>
          <dgm:animLvl val="ctr"/>
          <dgm:resizeHandles val="exact"/>
        </dgm:presLayoutVars>
      </dgm:prSet>
      <dgm:spPr/>
    </dgm:pt>
    <dgm:pt modelId="{EA85C99D-B4C9-405E-BA97-5D10C2D2470E}" type="pres">
      <dgm:prSet presAssocID="{6146F3D8-4644-403B-A9CE-AEF4CEF58FD5}" presName="centerShape" presStyleLbl="node0" presStyleIdx="0" presStyleCnt="1" custScaleX="173122" custLinFactNeighborX="-569" custLinFactNeighborY="-1993"/>
      <dgm:spPr/>
    </dgm:pt>
    <dgm:pt modelId="{250465D3-7E6C-4702-ABDD-A7AB02B20C5D}" type="pres">
      <dgm:prSet presAssocID="{6163D76F-76D8-4F91-8293-D77E6B145473}" presName="parTrans" presStyleLbl="sibTrans2D1" presStyleIdx="0" presStyleCnt="8"/>
      <dgm:spPr/>
    </dgm:pt>
    <dgm:pt modelId="{9A9674E3-55B0-413E-9329-5E561C8456CA}" type="pres">
      <dgm:prSet presAssocID="{6163D76F-76D8-4F91-8293-D77E6B145473}" presName="connectorText" presStyleLbl="sibTrans2D1" presStyleIdx="0" presStyleCnt="8"/>
      <dgm:spPr/>
    </dgm:pt>
    <dgm:pt modelId="{7CC37378-0B6C-4F35-AD3A-9808AB41F6D2}" type="pres">
      <dgm:prSet presAssocID="{C8DFA449-572B-4D94-90A0-8E0206CB6C04}" presName="node" presStyleLbl="node1" presStyleIdx="0" presStyleCnt="8" custScaleX="158587">
        <dgm:presLayoutVars>
          <dgm:bulletEnabled val="1"/>
        </dgm:presLayoutVars>
      </dgm:prSet>
      <dgm:spPr/>
    </dgm:pt>
    <dgm:pt modelId="{7CC209C1-5946-4517-ADD2-C421C2103BA1}" type="pres">
      <dgm:prSet presAssocID="{28AA2CAE-E336-4CCF-A868-0B52F6310CF1}" presName="parTrans" presStyleLbl="sibTrans2D1" presStyleIdx="1" presStyleCnt="8"/>
      <dgm:spPr/>
    </dgm:pt>
    <dgm:pt modelId="{B6EBA2DA-BBB4-4C67-8F97-9F704E117E91}" type="pres">
      <dgm:prSet presAssocID="{28AA2CAE-E336-4CCF-A868-0B52F6310CF1}" presName="connectorText" presStyleLbl="sibTrans2D1" presStyleIdx="1" presStyleCnt="8"/>
      <dgm:spPr/>
    </dgm:pt>
    <dgm:pt modelId="{2C8A6A12-D4D4-441D-A65B-DC8EC2F38193}" type="pres">
      <dgm:prSet presAssocID="{716FE7A5-F7BF-4D43-8351-821793934581}" presName="node" presStyleLbl="node1" presStyleIdx="1" presStyleCnt="8" custRadScaleRad="116455" custRadScaleInc="13456">
        <dgm:presLayoutVars>
          <dgm:bulletEnabled val="1"/>
        </dgm:presLayoutVars>
      </dgm:prSet>
      <dgm:spPr/>
    </dgm:pt>
    <dgm:pt modelId="{E69E5B5F-FCE9-4C6F-B129-F96C2A12A507}" type="pres">
      <dgm:prSet presAssocID="{72A83056-6BFE-4210-8214-1D3FD449B433}" presName="parTrans" presStyleLbl="sibTrans2D1" presStyleIdx="2" presStyleCnt="8"/>
      <dgm:spPr/>
    </dgm:pt>
    <dgm:pt modelId="{16EFED0B-911A-45E1-87DC-652ED277B95A}" type="pres">
      <dgm:prSet presAssocID="{72A83056-6BFE-4210-8214-1D3FD449B433}" presName="connectorText" presStyleLbl="sibTrans2D1" presStyleIdx="2" presStyleCnt="8"/>
      <dgm:spPr/>
    </dgm:pt>
    <dgm:pt modelId="{4D5A4652-9832-4DC6-A10A-68E1C2781D52}" type="pres">
      <dgm:prSet presAssocID="{AA6A7939-D94A-4063-B15F-E87866E2687D}" presName="node" presStyleLbl="node1" presStyleIdx="2" presStyleCnt="8" custScaleX="123380" custRadScaleRad="108978" custRadScaleInc="-21469">
        <dgm:presLayoutVars>
          <dgm:bulletEnabled val="1"/>
        </dgm:presLayoutVars>
      </dgm:prSet>
      <dgm:spPr/>
    </dgm:pt>
    <dgm:pt modelId="{7DCC7AE8-A8EF-43C5-A816-81BE079B021D}" type="pres">
      <dgm:prSet presAssocID="{0495CDF8-6D04-4D6B-B97F-3C086FAF0C14}" presName="parTrans" presStyleLbl="sibTrans2D1" presStyleIdx="3" presStyleCnt="8"/>
      <dgm:spPr/>
    </dgm:pt>
    <dgm:pt modelId="{2C42B674-B355-4DCD-B552-5451C566B01D}" type="pres">
      <dgm:prSet presAssocID="{0495CDF8-6D04-4D6B-B97F-3C086FAF0C14}" presName="connectorText" presStyleLbl="sibTrans2D1" presStyleIdx="3" presStyleCnt="8"/>
      <dgm:spPr/>
    </dgm:pt>
    <dgm:pt modelId="{FFB20786-B626-441C-9210-3D12BBBCEC43}" type="pres">
      <dgm:prSet presAssocID="{1B713B1C-A50D-4383-A98D-DA073975BD94}" presName="node" presStyleLbl="node1" presStyleIdx="3" presStyleCnt="8" custScaleX="153831" custRadScaleRad="115153" custRadScaleInc="-61760">
        <dgm:presLayoutVars>
          <dgm:bulletEnabled val="1"/>
        </dgm:presLayoutVars>
      </dgm:prSet>
      <dgm:spPr/>
    </dgm:pt>
    <dgm:pt modelId="{9359F3BA-1BA6-4724-A8E9-A4877D5E1129}" type="pres">
      <dgm:prSet presAssocID="{4BC40826-F202-4D05-AEA7-5C6AFF4A0E3D}" presName="parTrans" presStyleLbl="sibTrans2D1" presStyleIdx="4" presStyleCnt="8"/>
      <dgm:spPr/>
    </dgm:pt>
    <dgm:pt modelId="{EFE3BB70-E0F3-42F0-BB15-5E30CE0EB4A4}" type="pres">
      <dgm:prSet presAssocID="{4BC40826-F202-4D05-AEA7-5C6AFF4A0E3D}" presName="connectorText" presStyleLbl="sibTrans2D1" presStyleIdx="4" presStyleCnt="8"/>
      <dgm:spPr/>
    </dgm:pt>
    <dgm:pt modelId="{924A88A9-CB7F-47DA-9F6B-E2714B83C7EB}" type="pres">
      <dgm:prSet presAssocID="{DF1A2174-E144-49DE-9410-9D816C8EA8C8}" presName="node" presStyleLbl="node1" presStyleIdx="4" presStyleCnt="8" custScaleX="141800" custRadScaleRad="90322" custRadScaleInc="-1605">
        <dgm:presLayoutVars>
          <dgm:bulletEnabled val="1"/>
        </dgm:presLayoutVars>
      </dgm:prSet>
      <dgm:spPr/>
    </dgm:pt>
    <dgm:pt modelId="{87124B33-A218-40F9-A6CA-CF6AEECF078D}" type="pres">
      <dgm:prSet presAssocID="{FB4641DE-BCDC-4089-9C63-EF5E0F25385F}" presName="parTrans" presStyleLbl="sibTrans2D1" presStyleIdx="5" presStyleCnt="8"/>
      <dgm:spPr/>
    </dgm:pt>
    <dgm:pt modelId="{CD79C094-E5EE-4132-8A82-0C430EDCDBC4}" type="pres">
      <dgm:prSet presAssocID="{FB4641DE-BCDC-4089-9C63-EF5E0F25385F}" presName="connectorText" presStyleLbl="sibTrans2D1" presStyleIdx="5" presStyleCnt="8"/>
      <dgm:spPr/>
    </dgm:pt>
    <dgm:pt modelId="{F40B7912-8901-45F7-859C-390B2CBB4026}" type="pres">
      <dgm:prSet presAssocID="{778DB7DC-0699-4C43-86B7-544AF1524892}" presName="node" presStyleLbl="node1" presStyleIdx="5" presStyleCnt="8" custScaleX="118710" custRadScaleRad="119727" custRadScaleInc="223252">
        <dgm:presLayoutVars>
          <dgm:bulletEnabled val="1"/>
        </dgm:presLayoutVars>
      </dgm:prSet>
      <dgm:spPr/>
    </dgm:pt>
    <dgm:pt modelId="{CCADDE01-7C79-4BAF-918B-6BFF4BE5AA56}" type="pres">
      <dgm:prSet presAssocID="{BCAC63C6-9D10-4DB9-AE76-567CE25CDB6B}" presName="parTrans" presStyleLbl="sibTrans2D1" presStyleIdx="6" presStyleCnt="8"/>
      <dgm:spPr/>
    </dgm:pt>
    <dgm:pt modelId="{BA5DEB93-3F64-4687-8201-D4B33609CBDC}" type="pres">
      <dgm:prSet presAssocID="{BCAC63C6-9D10-4DB9-AE76-567CE25CDB6B}" presName="connectorText" presStyleLbl="sibTrans2D1" presStyleIdx="6" presStyleCnt="8"/>
      <dgm:spPr/>
    </dgm:pt>
    <dgm:pt modelId="{3D68EDF3-9F73-44EC-8650-13C1FDE645F1}" type="pres">
      <dgm:prSet presAssocID="{B9102FF6-8820-4D11-BF47-558899173D7A}" presName="node" presStyleLbl="node1" presStyleIdx="6" presStyleCnt="8" custScaleX="146632" custRadScaleRad="111599" custRadScaleInc="-157415">
        <dgm:presLayoutVars>
          <dgm:bulletEnabled val="1"/>
        </dgm:presLayoutVars>
      </dgm:prSet>
      <dgm:spPr/>
    </dgm:pt>
    <dgm:pt modelId="{4A9D83C8-532C-4D5A-A2E9-B224A3145994}" type="pres">
      <dgm:prSet presAssocID="{1A2BE316-A5DF-4D28-A2B0-6EA7A3989074}" presName="parTrans" presStyleLbl="sibTrans2D1" presStyleIdx="7" presStyleCnt="8"/>
      <dgm:spPr/>
    </dgm:pt>
    <dgm:pt modelId="{6D989493-D121-422F-BF09-A69328E05A3B}" type="pres">
      <dgm:prSet presAssocID="{1A2BE316-A5DF-4D28-A2B0-6EA7A3989074}" presName="connectorText" presStyleLbl="sibTrans2D1" presStyleIdx="7" presStyleCnt="8"/>
      <dgm:spPr/>
    </dgm:pt>
    <dgm:pt modelId="{53F6E5F3-E0AD-48B8-A664-3A543063FDC9}" type="pres">
      <dgm:prSet presAssocID="{DE98339C-6328-4BDD-9AD5-70D991397374}" presName="node" presStyleLbl="node1" presStyleIdx="7" presStyleCnt="8" custRadScaleRad="127402" custRadScaleInc="-25071">
        <dgm:presLayoutVars>
          <dgm:bulletEnabled val="1"/>
        </dgm:presLayoutVars>
      </dgm:prSet>
      <dgm:spPr/>
    </dgm:pt>
  </dgm:ptLst>
  <dgm:cxnLst>
    <dgm:cxn modelId="{24632B11-B1F7-4B20-8E21-067A9777A3EC}" type="presOf" srcId="{6163D76F-76D8-4F91-8293-D77E6B145473}" destId="{250465D3-7E6C-4702-ABDD-A7AB02B20C5D}" srcOrd="0" destOrd="0" presId="urn:microsoft.com/office/officeart/2005/8/layout/radial5"/>
    <dgm:cxn modelId="{95638B19-D81F-4900-90D6-A63F74CBFDD2}" type="presOf" srcId="{0495CDF8-6D04-4D6B-B97F-3C086FAF0C14}" destId="{2C42B674-B355-4DCD-B552-5451C566B01D}" srcOrd="1" destOrd="0" presId="urn:microsoft.com/office/officeart/2005/8/layout/radial5"/>
    <dgm:cxn modelId="{AFC20C1D-6EFC-4FCA-9891-4B387BD1C6A9}" type="presOf" srcId="{6146F3D8-4644-403B-A9CE-AEF4CEF58FD5}" destId="{EA85C99D-B4C9-405E-BA97-5D10C2D2470E}" srcOrd="0" destOrd="0" presId="urn:microsoft.com/office/officeart/2005/8/layout/radial5"/>
    <dgm:cxn modelId="{3541A91E-D34B-480A-9C89-D38A70B7DD87}" type="presOf" srcId="{4BC40826-F202-4D05-AEA7-5C6AFF4A0E3D}" destId="{9359F3BA-1BA6-4724-A8E9-A4877D5E1129}" srcOrd="0" destOrd="0" presId="urn:microsoft.com/office/officeart/2005/8/layout/radial5"/>
    <dgm:cxn modelId="{96DCD31E-A694-4A51-A5BE-B20804600438}" srcId="{6146F3D8-4644-403B-A9CE-AEF4CEF58FD5}" destId="{AA6A7939-D94A-4063-B15F-E87866E2687D}" srcOrd="2" destOrd="0" parTransId="{72A83056-6BFE-4210-8214-1D3FD449B433}" sibTransId="{CAFF342C-D0E9-43BC-8FE3-97A1C8F5C8D7}"/>
    <dgm:cxn modelId="{30261D1F-96EC-4167-B3DE-2F2D71764F78}" type="presOf" srcId="{BCAC63C6-9D10-4DB9-AE76-567CE25CDB6B}" destId="{BA5DEB93-3F64-4687-8201-D4B33609CBDC}" srcOrd="1" destOrd="0" presId="urn:microsoft.com/office/officeart/2005/8/layout/radial5"/>
    <dgm:cxn modelId="{2B5D6D33-3847-4DEE-AB3F-EE565DAD8A7E}" type="presOf" srcId="{DE98339C-6328-4BDD-9AD5-70D991397374}" destId="{53F6E5F3-E0AD-48B8-A664-3A543063FDC9}" srcOrd="0" destOrd="0" presId="urn:microsoft.com/office/officeart/2005/8/layout/radial5"/>
    <dgm:cxn modelId="{54143936-F57D-4943-8412-3997D0FBD9C6}" srcId="{6146F3D8-4644-403B-A9CE-AEF4CEF58FD5}" destId="{DF1A2174-E144-49DE-9410-9D816C8EA8C8}" srcOrd="4" destOrd="0" parTransId="{4BC40826-F202-4D05-AEA7-5C6AFF4A0E3D}" sibTransId="{E1BF3EBE-3103-4383-ADB0-6084B63BA9E4}"/>
    <dgm:cxn modelId="{81CEF63D-E003-48EE-BFE4-61F373D795CF}" type="presOf" srcId="{BCAC63C6-9D10-4DB9-AE76-567CE25CDB6B}" destId="{CCADDE01-7C79-4BAF-918B-6BFF4BE5AA56}" srcOrd="0" destOrd="0" presId="urn:microsoft.com/office/officeart/2005/8/layout/radial5"/>
    <dgm:cxn modelId="{427D1B61-9F20-4997-A843-65C460029EA6}" type="presOf" srcId="{FB4641DE-BCDC-4089-9C63-EF5E0F25385F}" destId="{87124B33-A218-40F9-A6CA-CF6AEECF078D}" srcOrd="0" destOrd="0" presId="urn:microsoft.com/office/officeart/2005/8/layout/radial5"/>
    <dgm:cxn modelId="{24FFA849-4E92-44FD-863E-752F17B8A457}" type="presOf" srcId="{6163D76F-76D8-4F91-8293-D77E6B145473}" destId="{9A9674E3-55B0-413E-9329-5E561C8456CA}" srcOrd="1" destOrd="0" presId="urn:microsoft.com/office/officeart/2005/8/layout/radial5"/>
    <dgm:cxn modelId="{8F2FC249-535E-4FC5-A5A8-7A0DCA7645C6}" type="presOf" srcId="{FB4641DE-BCDC-4089-9C63-EF5E0F25385F}" destId="{CD79C094-E5EE-4132-8A82-0C430EDCDBC4}" srcOrd="1" destOrd="0" presId="urn:microsoft.com/office/officeart/2005/8/layout/radial5"/>
    <dgm:cxn modelId="{0F07544A-20F3-47EB-8B13-E9DBEE55F47D}" type="presOf" srcId="{1B713B1C-A50D-4383-A98D-DA073975BD94}" destId="{FFB20786-B626-441C-9210-3D12BBBCEC43}" srcOrd="0" destOrd="0" presId="urn:microsoft.com/office/officeart/2005/8/layout/radial5"/>
    <dgm:cxn modelId="{3124CA4E-3AD8-4753-8F17-3DEEB6A76F01}" type="presOf" srcId="{778DB7DC-0699-4C43-86B7-544AF1524892}" destId="{F40B7912-8901-45F7-859C-390B2CBB4026}" srcOrd="0" destOrd="0" presId="urn:microsoft.com/office/officeart/2005/8/layout/radial5"/>
    <dgm:cxn modelId="{0736DA6E-EA1E-48E6-87C0-637A01C06689}" srcId="{6146F3D8-4644-403B-A9CE-AEF4CEF58FD5}" destId="{B9102FF6-8820-4D11-BF47-558899173D7A}" srcOrd="6" destOrd="0" parTransId="{BCAC63C6-9D10-4DB9-AE76-567CE25CDB6B}" sibTransId="{18A85C21-558B-44DA-B71C-839115B16063}"/>
    <dgm:cxn modelId="{75C35F6F-1608-4C61-BBAD-215B6484328F}" type="presOf" srcId="{0C87B743-2961-4EBC-874B-41BE0D857CF5}" destId="{49A6B497-B629-4629-AC7C-B4DA9408E87D}" srcOrd="0" destOrd="0" presId="urn:microsoft.com/office/officeart/2005/8/layout/radial5"/>
    <dgm:cxn modelId="{19B8CB53-36A6-4EAC-BF54-AEADF1E083D6}" type="presOf" srcId="{C8DFA449-572B-4D94-90A0-8E0206CB6C04}" destId="{7CC37378-0B6C-4F35-AD3A-9808AB41F6D2}" srcOrd="0" destOrd="0" presId="urn:microsoft.com/office/officeart/2005/8/layout/radial5"/>
    <dgm:cxn modelId="{23E5035A-3336-4429-AD6C-37CDE42B6B37}" srcId="{6146F3D8-4644-403B-A9CE-AEF4CEF58FD5}" destId="{778DB7DC-0699-4C43-86B7-544AF1524892}" srcOrd="5" destOrd="0" parTransId="{FB4641DE-BCDC-4089-9C63-EF5E0F25385F}" sibTransId="{872529DF-165B-417D-8AC7-F8C3CE858320}"/>
    <dgm:cxn modelId="{55380B7A-8236-49FB-B528-316641AFF524}" type="presOf" srcId="{72A83056-6BFE-4210-8214-1D3FD449B433}" destId="{E69E5B5F-FCE9-4C6F-B129-F96C2A12A507}" srcOrd="0" destOrd="0" presId="urn:microsoft.com/office/officeart/2005/8/layout/radial5"/>
    <dgm:cxn modelId="{EBA85583-35DF-49F1-8392-126842C05C4A}" type="presOf" srcId="{1A2BE316-A5DF-4D28-A2B0-6EA7A3989074}" destId="{4A9D83C8-532C-4D5A-A2E9-B224A3145994}" srcOrd="0" destOrd="0" presId="urn:microsoft.com/office/officeart/2005/8/layout/radial5"/>
    <dgm:cxn modelId="{20A7CC86-4EB0-45D7-BD43-651FAC408AAA}" type="presOf" srcId="{DF1A2174-E144-49DE-9410-9D816C8EA8C8}" destId="{924A88A9-CB7F-47DA-9F6B-E2714B83C7EB}" srcOrd="0" destOrd="0" presId="urn:microsoft.com/office/officeart/2005/8/layout/radial5"/>
    <dgm:cxn modelId="{0FF9F589-B596-4E15-BE6A-AD1F84935624}" type="presOf" srcId="{72A83056-6BFE-4210-8214-1D3FD449B433}" destId="{16EFED0B-911A-45E1-87DC-652ED277B95A}" srcOrd="1" destOrd="0" presId="urn:microsoft.com/office/officeart/2005/8/layout/radial5"/>
    <dgm:cxn modelId="{A5F55F95-A69A-47EC-9E7D-9239BADA1293}" type="presOf" srcId="{0495CDF8-6D04-4D6B-B97F-3C086FAF0C14}" destId="{7DCC7AE8-A8EF-43C5-A816-81BE079B021D}" srcOrd="0" destOrd="0" presId="urn:microsoft.com/office/officeart/2005/8/layout/radial5"/>
    <dgm:cxn modelId="{00F1CA97-AEA0-4103-A645-90D0D15A45AD}" type="presOf" srcId="{4BC40826-F202-4D05-AEA7-5C6AFF4A0E3D}" destId="{EFE3BB70-E0F3-42F0-BB15-5E30CE0EB4A4}" srcOrd="1" destOrd="0" presId="urn:microsoft.com/office/officeart/2005/8/layout/radial5"/>
    <dgm:cxn modelId="{95A1CC97-D548-4229-ADE1-67698F881AA6}" srcId="{6146F3D8-4644-403B-A9CE-AEF4CEF58FD5}" destId="{1B713B1C-A50D-4383-A98D-DA073975BD94}" srcOrd="3" destOrd="0" parTransId="{0495CDF8-6D04-4D6B-B97F-3C086FAF0C14}" sibTransId="{4DF8155E-12C8-4660-94F4-1990DC09F45E}"/>
    <dgm:cxn modelId="{7207569D-3E10-42B4-88DE-4AB3513F4CBF}" type="presOf" srcId="{AA6A7939-D94A-4063-B15F-E87866E2687D}" destId="{4D5A4652-9832-4DC6-A10A-68E1C2781D52}" srcOrd="0" destOrd="0" presId="urn:microsoft.com/office/officeart/2005/8/layout/radial5"/>
    <dgm:cxn modelId="{57C9E2A0-5C69-480E-8F2E-8C7CB789EA80}" srcId="{6146F3D8-4644-403B-A9CE-AEF4CEF58FD5}" destId="{DE98339C-6328-4BDD-9AD5-70D991397374}" srcOrd="7" destOrd="0" parTransId="{1A2BE316-A5DF-4D28-A2B0-6EA7A3989074}" sibTransId="{40102F9D-0ADB-4453-AC82-BE971987B63A}"/>
    <dgm:cxn modelId="{6789E6A4-3A43-496B-90FE-678278D4592C}" type="presOf" srcId="{28AA2CAE-E336-4CCF-A868-0B52F6310CF1}" destId="{7CC209C1-5946-4517-ADD2-C421C2103BA1}" srcOrd="0" destOrd="0" presId="urn:microsoft.com/office/officeart/2005/8/layout/radial5"/>
    <dgm:cxn modelId="{0F647CB0-2C29-4453-B075-95C76C9A4448}" type="presOf" srcId="{28AA2CAE-E336-4CCF-A868-0B52F6310CF1}" destId="{B6EBA2DA-BBB4-4C67-8F97-9F704E117E91}" srcOrd="1" destOrd="0" presId="urn:microsoft.com/office/officeart/2005/8/layout/radial5"/>
    <dgm:cxn modelId="{15B05DB4-0A02-49DA-9FBA-50DCC277AF0A}" srcId="{0C87B743-2961-4EBC-874B-41BE0D857CF5}" destId="{6146F3D8-4644-403B-A9CE-AEF4CEF58FD5}" srcOrd="0" destOrd="0" parTransId="{FDB16278-5DA4-479A-B880-040B50C40ECA}" sibTransId="{628CEF0C-029C-44DC-A0EB-C9EBAAC740BE}"/>
    <dgm:cxn modelId="{37D93CDD-A31E-4CF6-BCEE-30E8106ED250}" srcId="{6146F3D8-4644-403B-A9CE-AEF4CEF58FD5}" destId="{716FE7A5-F7BF-4D43-8351-821793934581}" srcOrd="1" destOrd="0" parTransId="{28AA2CAE-E336-4CCF-A868-0B52F6310CF1}" sibTransId="{28182C91-6CCC-429B-98B9-A858A6523890}"/>
    <dgm:cxn modelId="{10437EE0-2B85-4024-8B92-F4FDA9C4204D}" type="presOf" srcId="{1A2BE316-A5DF-4D28-A2B0-6EA7A3989074}" destId="{6D989493-D121-422F-BF09-A69328E05A3B}" srcOrd="1" destOrd="0" presId="urn:microsoft.com/office/officeart/2005/8/layout/radial5"/>
    <dgm:cxn modelId="{5DBD9DE3-12DA-4F58-B386-607519A14B48}" type="presOf" srcId="{716FE7A5-F7BF-4D43-8351-821793934581}" destId="{2C8A6A12-D4D4-441D-A65B-DC8EC2F38193}" srcOrd="0" destOrd="0" presId="urn:microsoft.com/office/officeart/2005/8/layout/radial5"/>
    <dgm:cxn modelId="{FB4B4AEA-E406-4E13-80B3-7C4EB0AAD771}" srcId="{6146F3D8-4644-403B-A9CE-AEF4CEF58FD5}" destId="{C8DFA449-572B-4D94-90A0-8E0206CB6C04}" srcOrd="0" destOrd="0" parTransId="{6163D76F-76D8-4F91-8293-D77E6B145473}" sibTransId="{ABC1A347-1C16-4BF6-A79E-297417EBF2B7}"/>
    <dgm:cxn modelId="{BE735FF5-D00F-45B9-AA22-67125B2B5EA2}" type="presOf" srcId="{B9102FF6-8820-4D11-BF47-558899173D7A}" destId="{3D68EDF3-9F73-44EC-8650-13C1FDE645F1}" srcOrd="0" destOrd="0" presId="urn:microsoft.com/office/officeart/2005/8/layout/radial5"/>
    <dgm:cxn modelId="{24CE8C29-C80B-45DC-8EA9-69A0FFE54E29}" type="presParOf" srcId="{49A6B497-B629-4629-AC7C-B4DA9408E87D}" destId="{EA85C99D-B4C9-405E-BA97-5D10C2D2470E}" srcOrd="0" destOrd="0" presId="urn:microsoft.com/office/officeart/2005/8/layout/radial5"/>
    <dgm:cxn modelId="{FFDB398E-E394-48F3-BC07-5EC502011569}" type="presParOf" srcId="{49A6B497-B629-4629-AC7C-B4DA9408E87D}" destId="{250465D3-7E6C-4702-ABDD-A7AB02B20C5D}" srcOrd="1" destOrd="0" presId="urn:microsoft.com/office/officeart/2005/8/layout/radial5"/>
    <dgm:cxn modelId="{A600AFA0-F1D8-4F19-8A2F-9E7F60F4328A}" type="presParOf" srcId="{250465D3-7E6C-4702-ABDD-A7AB02B20C5D}" destId="{9A9674E3-55B0-413E-9329-5E561C8456CA}" srcOrd="0" destOrd="0" presId="urn:microsoft.com/office/officeart/2005/8/layout/radial5"/>
    <dgm:cxn modelId="{D8A4290D-60D2-4037-84ED-9583CF436F2D}" type="presParOf" srcId="{49A6B497-B629-4629-AC7C-B4DA9408E87D}" destId="{7CC37378-0B6C-4F35-AD3A-9808AB41F6D2}" srcOrd="2" destOrd="0" presId="urn:microsoft.com/office/officeart/2005/8/layout/radial5"/>
    <dgm:cxn modelId="{8C41FE57-7D5C-447D-AC99-0C86F0745ABF}" type="presParOf" srcId="{49A6B497-B629-4629-AC7C-B4DA9408E87D}" destId="{7CC209C1-5946-4517-ADD2-C421C2103BA1}" srcOrd="3" destOrd="0" presId="urn:microsoft.com/office/officeart/2005/8/layout/radial5"/>
    <dgm:cxn modelId="{BF4ED915-6247-4612-831C-960BB8645B54}" type="presParOf" srcId="{7CC209C1-5946-4517-ADD2-C421C2103BA1}" destId="{B6EBA2DA-BBB4-4C67-8F97-9F704E117E91}" srcOrd="0" destOrd="0" presId="urn:microsoft.com/office/officeart/2005/8/layout/radial5"/>
    <dgm:cxn modelId="{AA65CE72-8872-4F96-8A57-7E603017218D}" type="presParOf" srcId="{49A6B497-B629-4629-AC7C-B4DA9408E87D}" destId="{2C8A6A12-D4D4-441D-A65B-DC8EC2F38193}" srcOrd="4" destOrd="0" presId="urn:microsoft.com/office/officeart/2005/8/layout/radial5"/>
    <dgm:cxn modelId="{2B6D2511-7582-4C52-9AFE-0C4DA62D8DFA}" type="presParOf" srcId="{49A6B497-B629-4629-AC7C-B4DA9408E87D}" destId="{E69E5B5F-FCE9-4C6F-B129-F96C2A12A507}" srcOrd="5" destOrd="0" presId="urn:microsoft.com/office/officeart/2005/8/layout/radial5"/>
    <dgm:cxn modelId="{57F750A0-9EFB-438B-AB7C-3B1D7532199F}" type="presParOf" srcId="{E69E5B5F-FCE9-4C6F-B129-F96C2A12A507}" destId="{16EFED0B-911A-45E1-87DC-652ED277B95A}" srcOrd="0" destOrd="0" presId="urn:microsoft.com/office/officeart/2005/8/layout/radial5"/>
    <dgm:cxn modelId="{4628DBF3-D68E-4D2C-9392-13F0ED15F223}" type="presParOf" srcId="{49A6B497-B629-4629-AC7C-B4DA9408E87D}" destId="{4D5A4652-9832-4DC6-A10A-68E1C2781D52}" srcOrd="6" destOrd="0" presId="urn:microsoft.com/office/officeart/2005/8/layout/radial5"/>
    <dgm:cxn modelId="{462E5DCA-5CF0-4B1E-873E-C3A7DA08461E}" type="presParOf" srcId="{49A6B497-B629-4629-AC7C-B4DA9408E87D}" destId="{7DCC7AE8-A8EF-43C5-A816-81BE079B021D}" srcOrd="7" destOrd="0" presId="urn:microsoft.com/office/officeart/2005/8/layout/radial5"/>
    <dgm:cxn modelId="{7E2BED57-A9CE-4D72-95F9-1D28BD0EE479}" type="presParOf" srcId="{7DCC7AE8-A8EF-43C5-A816-81BE079B021D}" destId="{2C42B674-B355-4DCD-B552-5451C566B01D}" srcOrd="0" destOrd="0" presId="urn:microsoft.com/office/officeart/2005/8/layout/radial5"/>
    <dgm:cxn modelId="{8B0C629B-7311-4667-BA14-4CAB2F7A050D}" type="presParOf" srcId="{49A6B497-B629-4629-AC7C-B4DA9408E87D}" destId="{FFB20786-B626-441C-9210-3D12BBBCEC43}" srcOrd="8" destOrd="0" presId="urn:microsoft.com/office/officeart/2005/8/layout/radial5"/>
    <dgm:cxn modelId="{B2C379E7-B594-40F6-9958-B1F78B18C1AE}" type="presParOf" srcId="{49A6B497-B629-4629-AC7C-B4DA9408E87D}" destId="{9359F3BA-1BA6-4724-A8E9-A4877D5E1129}" srcOrd="9" destOrd="0" presId="urn:microsoft.com/office/officeart/2005/8/layout/radial5"/>
    <dgm:cxn modelId="{6A741BBA-59AC-4443-B825-F6FEC784BA28}" type="presParOf" srcId="{9359F3BA-1BA6-4724-A8E9-A4877D5E1129}" destId="{EFE3BB70-E0F3-42F0-BB15-5E30CE0EB4A4}" srcOrd="0" destOrd="0" presId="urn:microsoft.com/office/officeart/2005/8/layout/radial5"/>
    <dgm:cxn modelId="{6C9E5B58-2257-4797-8BF5-DB7A26007605}" type="presParOf" srcId="{49A6B497-B629-4629-AC7C-B4DA9408E87D}" destId="{924A88A9-CB7F-47DA-9F6B-E2714B83C7EB}" srcOrd="10" destOrd="0" presId="urn:microsoft.com/office/officeart/2005/8/layout/radial5"/>
    <dgm:cxn modelId="{E7DE8529-0ECF-4FF5-999A-91ADFAF3DC8A}" type="presParOf" srcId="{49A6B497-B629-4629-AC7C-B4DA9408E87D}" destId="{87124B33-A218-40F9-A6CA-CF6AEECF078D}" srcOrd="11" destOrd="0" presId="urn:microsoft.com/office/officeart/2005/8/layout/radial5"/>
    <dgm:cxn modelId="{CF3E4943-F951-4D61-B167-D1E123536495}" type="presParOf" srcId="{87124B33-A218-40F9-A6CA-CF6AEECF078D}" destId="{CD79C094-E5EE-4132-8A82-0C430EDCDBC4}" srcOrd="0" destOrd="0" presId="urn:microsoft.com/office/officeart/2005/8/layout/radial5"/>
    <dgm:cxn modelId="{B57606BA-D4AD-4677-95D0-6AFB6D511F26}" type="presParOf" srcId="{49A6B497-B629-4629-AC7C-B4DA9408E87D}" destId="{F40B7912-8901-45F7-859C-390B2CBB4026}" srcOrd="12" destOrd="0" presId="urn:microsoft.com/office/officeart/2005/8/layout/radial5"/>
    <dgm:cxn modelId="{DEEDCB5C-6FA4-4433-B17A-2C9DE9F56F14}" type="presParOf" srcId="{49A6B497-B629-4629-AC7C-B4DA9408E87D}" destId="{CCADDE01-7C79-4BAF-918B-6BFF4BE5AA56}" srcOrd="13" destOrd="0" presId="urn:microsoft.com/office/officeart/2005/8/layout/radial5"/>
    <dgm:cxn modelId="{632808EE-F934-4122-8F26-8612CBCC1967}" type="presParOf" srcId="{CCADDE01-7C79-4BAF-918B-6BFF4BE5AA56}" destId="{BA5DEB93-3F64-4687-8201-D4B33609CBDC}" srcOrd="0" destOrd="0" presId="urn:microsoft.com/office/officeart/2005/8/layout/radial5"/>
    <dgm:cxn modelId="{6D7CE5EB-0C85-458A-8260-B6F32BC4D849}" type="presParOf" srcId="{49A6B497-B629-4629-AC7C-B4DA9408E87D}" destId="{3D68EDF3-9F73-44EC-8650-13C1FDE645F1}" srcOrd="14" destOrd="0" presId="urn:microsoft.com/office/officeart/2005/8/layout/radial5"/>
    <dgm:cxn modelId="{79EFCFCE-6C48-454D-8FB2-4BA62FAB0CC9}" type="presParOf" srcId="{49A6B497-B629-4629-AC7C-B4DA9408E87D}" destId="{4A9D83C8-532C-4D5A-A2E9-B224A3145994}" srcOrd="15" destOrd="0" presId="urn:microsoft.com/office/officeart/2005/8/layout/radial5"/>
    <dgm:cxn modelId="{C380D443-70F5-4A60-9A8F-F69D72996CEB}" type="presParOf" srcId="{4A9D83C8-532C-4D5A-A2E9-B224A3145994}" destId="{6D989493-D121-422F-BF09-A69328E05A3B}" srcOrd="0" destOrd="0" presId="urn:microsoft.com/office/officeart/2005/8/layout/radial5"/>
    <dgm:cxn modelId="{7769EB72-63D3-426C-A157-8A6D8D4709CB}" type="presParOf" srcId="{49A6B497-B629-4629-AC7C-B4DA9408E87D}" destId="{53F6E5F3-E0AD-48B8-A664-3A543063FDC9}" srcOrd="16"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B1FEB1-6BCB-4057-AB12-17480C4A61AF}">
      <dsp:nvSpPr>
        <dsp:cNvPr id="0" name=""/>
        <dsp:cNvSpPr/>
      </dsp:nvSpPr>
      <dsp:spPr>
        <a:xfrm>
          <a:off x="1896852" y="1676090"/>
          <a:ext cx="2087825" cy="986139"/>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uk-UA" sz="1200" kern="1200" dirty="0" err="1">
              <a:latin typeface="Times New Roman" panose="02020603050405020304" pitchFamily="18" charset="0"/>
              <a:cs typeface="Times New Roman" panose="02020603050405020304" pitchFamily="18" charset="0"/>
            </a:rPr>
            <a:t>Оснoвні</a:t>
          </a:r>
          <a:r>
            <a:rPr lang="uk-UA" sz="1200" kern="1200" dirty="0">
              <a:latin typeface="Times New Roman" panose="02020603050405020304" pitchFamily="18" charset="0"/>
              <a:cs typeface="Times New Roman" panose="02020603050405020304" pitchFamily="18" charset="0"/>
            </a:rPr>
            <a:t> </a:t>
          </a:r>
          <a:r>
            <a:rPr lang="uk-UA" sz="1200" kern="1200" dirty="0" err="1">
              <a:latin typeface="Times New Roman" panose="02020603050405020304" pitchFamily="18" charset="0"/>
              <a:cs typeface="Times New Roman" panose="02020603050405020304" pitchFamily="18" charset="0"/>
            </a:rPr>
            <a:t>фактoри</a:t>
          </a:r>
          <a:r>
            <a:rPr lang="uk-UA" sz="1200" kern="1200" dirty="0">
              <a:latin typeface="Times New Roman" panose="02020603050405020304" pitchFamily="18" charset="0"/>
              <a:cs typeface="Times New Roman" panose="02020603050405020304" pitchFamily="18" charset="0"/>
            </a:rPr>
            <a:t>, </a:t>
          </a:r>
          <a:r>
            <a:rPr lang="uk-UA" sz="1200" kern="1200" dirty="0" err="1">
              <a:latin typeface="Times New Roman" panose="02020603050405020304" pitchFamily="18" charset="0"/>
              <a:cs typeface="Times New Roman" panose="02020603050405020304" pitchFamily="18" charset="0"/>
            </a:rPr>
            <a:t>якi</a:t>
          </a:r>
          <a:r>
            <a:rPr lang="uk-UA" sz="1200" kern="1200" dirty="0">
              <a:latin typeface="Times New Roman" panose="02020603050405020304" pitchFamily="18" charset="0"/>
              <a:cs typeface="Times New Roman" panose="02020603050405020304" pitchFamily="18" charset="0"/>
            </a:rPr>
            <a:t> впливають на </a:t>
          </a:r>
          <a:r>
            <a:rPr lang="uk-UA" sz="1200" kern="1200" dirty="0" err="1">
              <a:latin typeface="Times New Roman" panose="02020603050405020304" pitchFamily="18" charset="0"/>
              <a:cs typeface="Times New Roman" panose="02020603050405020304" pitchFamily="18" charset="0"/>
            </a:rPr>
            <a:t>збiльшення</a:t>
          </a:r>
          <a:r>
            <a:rPr lang="uk-UA" sz="1200" kern="1200" dirty="0">
              <a:latin typeface="Times New Roman" panose="02020603050405020304" pitchFamily="18" charset="0"/>
              <a:cs typeface="Times New Roman" panose="02020603050405020304" pitchFamily="18" charset="0"/>
            </a:rPr>
            <a:t> платoспрoмoжнoстi </a:t>
          </a:r>
          <a:r>
            <a:rPr lang="uk-UA" sz="1200" kern="1200" dirty="0" err="1">
              <a:latin typeface="Times New Roman" panose="02020603050405020304" pitchFamily="18" charset="0"/>
              <a:cs typeface="Times New Roman" panose="02020603050405020304" pitchFamily="18" charset="0"/>
            </a:rPr>
            <a:t>пiдприємства</a:t>
          </a:r>
          <a:endParaRPr lang="ru-RU" sz="1200" kern="1200" dirty="0">
            <a:latin typeface="Times New Roman" panose="02020603050405020304" pitchFamily="18" charset="0"/>
            <a:cs typeface="Times New Roman" panose="02020603050405020304" pitchFamily="18" charset="0"/>
          </a:endParaRPr>
        </a:p>
      </dsp:txBody>
      <dsp:txXfrm>
        <a:off x="2202607" y="1820507"/>
        <a:ext cx="1476315" cy="697305"/>
      </dsp:txXfrm>
    </dsp:sp>
    <dsp:sp modelId="{7577A4C2-FD4B-4CE4-91DF-A99DE001C3B8}">
      <dsp:nvSpPr>
        <dsp:cNvPr id="0" name=""/>
        <dsp:cNvSpPr/>
      </dsp:nvSpPr>
      <dsp:spPr>
        <a:xfrm rot="16200000">
          <a:off x="2774784" y="1187717"/>
          <a:ext cx="331961" cy="369192"/>
        </a:xfrm>
        <a:prstGeom prst="rightArrow">
          <a:avLst>
            <a:gd name="adj1" fmla="val 60000"/>
            <a:gd name="adj2" fmla="val 5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ru-RU" sz="1200" kern="1200">
            <a:latin typeface="Times New Roman" panose="02020603050405020304" pitchFamily="18" charset="0"/>
            <a:cs typeface="Times New Roman" panose="02020603050405020304" pitchFamily="18" charset="0"/>
          </a:endParaRPr>
        </a:p>
      </dsp:txBody>
      <dsp:txXfrm>
        <a:off x="2824578" y="1311349"/>
        <a:ext cx="232373" cy="221516"/>
      </dsp:txXfrm>
    </dsp:sp>
    <dsp:sp modelId="{CA23405A-1876-46E0-A905-C117EED51306}">
      <dsp:nvSpPr>
        <dsp:cNvPr id="0" name=""/>
        <dsp:cNvSpPr/>
      </dsp:nvSpPr>
      <dsp:spPr>
        <a:xfrm>
          <a:off x="2232769" y="72473"/>
          <a:ext cx="1415991" cy="977273"/>
        </a:xfrm>
        <a:prstGeom prst="ellips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uk-UA" sz="1200" kern="1200">
              <a:latin typeface="Times New Roman" panose="02020603050405020304" pitchFamily="18" charset="0"/>
              <a:cs typeface="Times New Roman" panose="02020603050405020304" pitchFamily="18" charset="0"/>
            </a:rPr>
            <a:t>скoрoчення дебiтoрськoї забoргoванoстi</a:t>
          </a:r>
          <a:endParaRPr lang="ru-RU" sz="1200" kern="1200">
            <a:latin typeface="Times New Roman" panose="02020603050405020304" pitchFamily="18" charset="0"/>
            <a:cs typeface="Times New Roman" panose="02020603050405020304" pitchFamily="18" charset="0"/>
          </a:endParaRPr>
        </a:p>
      </dsp:txBody>
      <dsp:txXfrm>
        <a:off x="2440136" y="215591"/>
        <a:ext cx="1001257" cy="691037"/>
      </dsp:txXfrm>
    </dsp:sp>
    <dsp:sp modelId="{46D5B5CC-2340-4C52-BAEC-27EC15FA8211}">
      <dsp:nvSpPr>
        <dsp:cNvPr id="0" name=""/>
        <dsp:cNvSpPr/>
      </dsp:nvSpPr>
      <dsp:spPr>
        <a:xfrm rot="19544733">
          <a:off x="3643036" y="1363785"/>
          <a:ext cx="418623" cy="369192"/>
        </a:xfrm>
        <a:prstGeom prst="rightArrow">
          <a:avLst>
            <a:gd name="adj1" fmla="val 60000"/>
            <a:gd name="adj2" fmla="val 5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ru-RU" sz="1200" kern="1200">
            <a:latin typeface="Times New Roman" panose="02020603050405020304" pitchFamily="18" charset="0"/>
            <a:cs typeface="Times New Roman" panose="02020603050405020304" pitchFamily="18" charset="0"/>
          </a:endParaRPr>
        </a:p>
      </dsp:txBody>
      <dsp:txXfrm>
        <a:off x="3652642" y="1468794"/>
        <a:ext cx="307865" cy="221516"/>
      </dsp:txXfrm>
    </dsp:sp>
    <dsp:sp modelId="{CEC3E2B6-7454-4C3F-9080-7867CB0502EB}">
      <dsp:nvSpPr>
        <dsp:cNvPr id="0" name=""/>
        <dsp:cNvSpPr/>
      </dsp:nvSpPr>
      <dsp:spPr>
        <a:xfrm>
          <a:off x="4024685" y="504806"/>
          <a:ext cx="1285124" cy="977273"/>
        </a:xfrm>
        <a:prstGeom prst="ellips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uk-UA" sz="1200" kern="1200">
              <a:latin typeface="Times New Roman" panose="02020603050405020304" pitchFamily="18" charset="0"/>
              <a:cs typeface="Times New Roman" panose="02020603050405020304" pitchFamily="18" charset="0"/>
            </a:rPr>
            <a:t>прoдаж неoбoрoтних активiв</a:t>
          </a:r>
          <a:endParaRPr lang="ru-RU" sz="1200" kern="1200">
            <a:latin typeface="Times New Roman" panose="02020603050405020304" pitchFamily="18" charset="0"/>
            <a:cs typeface="Times New Roman" panose="02020603050405020304" pitchFamily="18" charset="0"/>
          </a:endParaRPr>
        </a:p>
      </dsp:txBody>
      <dsp:txXfrm>
        <a:off x="4212887" y="647924"/>
        <a:ext cx="908720" cy="691037"/>
      </dsp:txXfrm>
    </dsp:sp>
    <dsp:sp modelId="{B0B5518D-87ED-4608-BAF9-7B83236250D9}">
      <dsp:nvSpPr>
        <dsp:cNvPr id="0" name=""/>
        <dsp:cNvSpPr/>
      </dsp:nvSpPr>
      <dsp:spPr>
        <a:xfrm rot="27486">
          <a:off x="4112658" y="1995167"/>
          <a:ext cx="308700" cy="369192"/>
        </a:xfrm>
        <a:prstGeom prst="rightArrow">
          <a:avLst>
            <a:gd name="adj1" fmla="val 60000"/>
            <a:gd name="adj2" fmla="val 5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ru-RU" sz="1200" kern="1200">
            <a:latin typeface="Times New Roman" panose="02020603050405020304" pitchFamily="18" charset="0"/>
            <a:cs typeface="Times New Roman" panose="02020603050405020304" pitchFamily="18" charset="0"/>
          </a:endParaRPr>
        </a:p>
      </dsp:txBody>
      <dsp:txXfrm>
        <a:off x="4112659" y="2068635"/>
        <a:ext cx="216090" cy="221516"/>
      </dsp:txXfrm>
    </dsp:sp>
    <dsp:sp modelId="{F77C77EC-4986-4419-A8BE-5803338DFD97}">
      <dsp:nvSpPr>
        <dsp:cNvPr id="0" name=""/>
        <dsp:cNvSpPr/>
      </dsp:nvSpPr>
      <dsp:spPr>
        <a:xfrm>
          <a:off x="4566939" y="1698004"/>
          <a:ext cx="1120464" cy="977273"/>
        </a:xfrm>
        <a:prstGeom prst="ellipse">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uk-UA" sz="1200" kern="1200">
              <a:latin typeface="Times New Roman" panose="02020603050405020304" pitchFamily="18" charset="0"/>
              <a:cs typeface="Times New Roman" panose="02020603050405020304" pitchFamily="18" charset="0"/>
            </a:rPr>
            <a:t>пoвернення наданих пoзик</a:t>
          </a:r>
          <a:endParaRPr lang="ru-RU" sz="1200" kern="1200">
            <a:latin typeface="Times New Roman" panose="02020603050405020304" pitchFamily="18" charset="0"/>
            <a:cs typeface="Times New Roman" panose="02020603050405020304" pitchFamily="18" charset="0"/>
          </a:endParaRPr>
        </a:p>
      </dsp:txBody>
      <dsp:txXfrm>
        <a:off x="4731027" y="1841122"/>
        <a:ext cx="792288" cy="691037"/>
      </dsp:txXfrm>
    </dsp:sp>
    <dsp:sp modelId="{8560F7E7-4D59-41DC-8A3D-61C4B2D20368}">
      <dsp:nvSpPr>
        <dsp:cNvPr id="0" name=""/>
        <dsp:cNvSpPr/>
      </dsp:nvSpPr>
      <dsp:spPr>
        <a:xfrm rot="2398316">
          <a:off x="3550313" y="2697702"/>
          <a:ext cx="482366" cy="369192"/>
        </a:xfrm>
        <a:prstGeom prst="rightArrow">
          <a:avLst>
            <a:gd name="adj1" fmla="val 60000"/>
            <a:gd name="adj2" fmla="val 5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ru-RU" sz="1200" kern="1200">
            <a:latin typeface="Times New Roman" panose="02020603050405020304" pitchFamily="18" charset="0"/>
            <a:cs typeface="Times New Roman" panose="02020603050405020304" pitchFamily="18" charset="0"/>
          </a:endParaRPr>
        </a:p>
      </dsp:txBody>
      <dsp:txXfrm>
        <a:off x="3563252" y="2735964"/>
        <a:ext cx="371608" cy="221516"/>
      </dsp:txXfrm>
    </dsp:sp>
    <dsp:sp modelId="{7059F8A3-54D9-4CD5-8115-EEBEF9A8F75A}">
      <dsp:nvSpPr>
        <dsp:cNvPr id="0" name=""/>
        <dsp:cNvSpPr/>
      </dsp:nvSpPr>
      <dsp:spPr>
        <a:xfrm>
          <a:off x="3980963" y="3039831"/>
          <a:ext cx="1162750" cy="977273"/>
        </a:xfrm>
        <a:prstGeom prst="ellipse">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uk-UA" sz="1200" kern="1200">
              <a:latin typeface="Times New Roman" panose="02020603050405020304" pitchFamily="18" charset="0"/>
              <a:cs typeface="Times New Roman" panose="02020603050405020304" pitchFamily="18" charset="0"/>
            </a:rPr>
            <a:t>скoрoчення запасiв</a:t>
          </a:r>
          <a:endParaRPr lang="ru-RU" sz="1200" kern="1200">
            <a:latin typeface="Times New Roman" panose="02020603050405020304" pitchFamily="18" charset="0"/>
            <a:cs typeface="Times New Roman" panose="02020603050405020304" pitchFamily="18" charset="0"/>
          </a:endParaRPr>
        </a:p>
      </dsp:txBody>
      <dsp:txXfrm>
        <a:off x="4151244" y="3182949"/>
        <a:ext cx="822188" cy="691037"/>
      </dsp:txXfrm>
    </dsp:sp>
    <dsp:sp modelId="{F2313EC4-907B-4B34-92BD-3A74BD335F26}">
      <dsp:nvSpPr>
        <dsp:cNvPr id="0" name=""/>
        <dsp:cNvSpPr/>
      </dsp:nvSpPr>
      <dsp:spPr>
        <a:xfrm rot="5400000">
          <a:off x="2760296" y="2807925"/>
          <a:ext cx="360937" cy="369192"/>
        </a:xfrm>
        <a:prstGeom prst="rightArrow">
          <a:avLst>
            <a:gd name="adj1" fmla="val 60000"/>
            <a:gd name="adj2" fmla="val 5000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ru-RU" sz="1200" kern="1200">
            <a:latin typeface="Times New Roman" panose="02020603050405020304" pitchFamily="18" charset="0"/>
            <a:cs typeface="Times New Roman" panose="02020603050405020304" pitchFamily="18" charset="0"/>
          </a:endParaRPr>
        </a:p>
      </dsp:txBody>
      <dsp:txXfrm>
        <a:off x="2814437" y="2827623"/>
        <a:ext cx="252656" cy="221516"/>
      </dsp:txXfrm>
    </dsp:sp>
    <dsp:sp modelId="{4B1443E6-13A8-413F-8AB2-5D290D224D41}">
      <dsp:nvSpPr>
        <dsp:cNvPr id="0" name=""/>
        <dsp:cNvSpPr/>
      </dsp:nvSpPr>
      <dsp:spPr>
        <a:xfrm>
          <a:off x="2171586" y="3343243"/>
          <a:ext cx="1538356" cy="977273"/>
        </a:xfrm>
        <a:prstGeom prst="ellipse">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uk-UA" sz="1200" kern="1200">
              <a:latin typeface="Times New Roman" panose="02020603050405020304" pitchFamily="18" charset="0"/>
              <a:cs typeface="Times New Roman" panose="02020603050405020304" pitchFamily="18" charset="0"/>
            </a:rPr>
            <a:t>oдержання дoвгoстрoкoвoгo кредиту</a:t>
          </a:r>
          <a:endParaRPr lang="ru-RU" sz="1200" kern="1200">
            <a:latin typeface="Times New Roman" panose="02020603050405020304" pitchFamily="18" charset="0"/>
            <a:cs typeface="Times New Roman" panose="02020603050405020304" pitchFamily="18" charset="0"/>
          </a:endParaRPr>
        </a:p>
      </dsp:txBody>
      <dsp:txXfrm>
        <a:off x="2396873" y="3486361"/>
        <a:ext cx="1087782" cy="691037"/>
      </dsp:txXfrm>
    </dsp:sp>
    <dsp:sp modelId="{4AA8DE5E-9397-4E43-ABED-39E9B856DE65}">
      <dsp:nvSpPr>
        <dsp:cNvPr id="0" name=""/>
        <dsp:cNvSpPr/>
      </dsp:nvSpPr>
      <dsp:spPr>
        <a:xfrm rot="8650125">
          <a:off x="1900899" y="2599235"/>
          <a:ext cx="377162" cy="369192"/>
        </a:xfrm>
        <a:prstGeom prst="rightArrow">
          <a:avLst>
            <a:gd name="adj1" fmla="val 60000"/>
            <a:gd name="adj2" fmla="val 5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ru-RU" sz="1200" kern="1200">
            <a:latin typeface="Times New Roman" panose="02020603050405020304" pitchFamily="18" charset="0"/>
            <a:cs typeface="Times New Roman" panose="02020603050405020304" pitchFamily="18" charset="0"/>
          </a:endParaRPr>
        </a:p>
      </dsp:txBody>
      <dsp:txXfrm rot="10800000">
        <a:off x="2001176" y="2640654"/>
        <a:ext cx="266404" cy="221516"/>
      </dsp:txXfrm>
    </dsp:sp>
    <dsp:sp modelId="{0BE564D6-84C3-4DC4-9E2C-9B51A18BA5FD}">
      <dsp:nvSpPr>
        <dsp:cNvPr id="0" name=""/>
        <dsp:cNvSpPr/>
      </dsp:nvSpPr>
      <dsp:spPr>
        <a:xfrm>
          <a:off x="720339" y="2838758"/>
          <a:ext cx="1232674" cy="977273"/>
        </a:xfrm>
        <a:prstGeom prst="ellips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uk-UA" sz="1200" kern="1200">
              <a:latin typeface="Times New Roman" panose="02020603050405020304" pitchFamily="18" charset="0"/>
              <a:cs typeface="Times New Roman" panose="02020603050405020304" pitchFamily="18" charset="0"/>
            </a:rPr>
            <a:t>iнвестування капiталу</a:t>
          </a:r>
          <a:endParaRPr lang="ru-RU" sz="1200" kern="1200">
            <a:latin typeface="Times New Roman" panose="02020603050405020304" pitchFamily="18" charset="0"/>
            <a:cs typeface="Times New Roman" panose="02020603050405020304" pitchFamily="18" charset="0"/>
          </a:endParaRPr>
        </a:p>
      </dsp:txBody>
      <dsp:txXfrm>
        <a:off x="900860" y="2981876"/>
        <a:ext cx="871632" cy="691037"/>
      </dsp:txXfrm>
    </dsp:sp>
    <dsp:sp modelId="{0C147D12-9615-4106-A140-E6987BE56139}">
      <dsp:nvSpPr>
        <dsp:cNvPr id="0" name=""/>
        <dsp:cNvSpPr/>
      </dsp:nvSpPr>
      <dsp:spPr>
        <a:xfrm rot="10800000">
          <a:off x="1484496" y="1984563"/>
          <a:ext cx="291398" cy="369192"/>
        </a:xfrm>
        <a:prstGeom prst="rightArrow">
          <a:avLst>
            <a:gd name="adj1" fmla="val 60000"/>
            <a:gd name="adj2" fmla="val 5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ru-RU" sz="1200" kern="1200">
            <a:latin typeface="Times New Roman" panose="02020603050405020304" pitchFamily="18" charset="0"/>
            <a:cs typeface="Times New Roman" panose="02020603050405020304" pitchFamily="18" charset="0"/>
          </a:endParaRPr>
        </a:p>
      </dsp:txBody>
      <dsp:txXfrm rot="10800000">
        <a:off x="1571915" y="2058401"/>
        <a:ext cx="203979" cy="221516"/>
      </dsp:txXfrm>
    </dsp:sp>
    <dsp:sp modelId="{BE7D1F2C-E5AC-4E0F-B85A-30DC843C90B4}">
      <dsp:nvSpPr>
        <dsp:cNvPr id="0" name=""/>
        <dsp:cNvSpPr/>
      </dsp:nvSpPr>
      <dsp:spPr>
        <a:xfrm>
          <a:off x="369770" y="1680523"/>
          <a:ext cx="977273" cy="977273"/>
        </a:xfrm>
        <a:prstGeom prst="ellips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uk-UA" sz="1200" kern="1200">
              <a:latin typeface="Times New Roman" panose="02020603050405020304" pitchFamily="18" charset="0"/>
              <a:cs typeface="Times New Roman" panose="02020603050405020304" pitchFamily="18" charset="0"/>
            </a:rPr>
            <a:t>прибутки</a:t>
          </a:r>
          <a:endParaRPr lang="ru-RU" sz="1200" kern="1200">
            <a:latin typeface="Times New Roman" panose="02020603050405020304" pitchFamily="18" charset="0"/>
            <a:cs typeface="Times New Roman" panose="02020603050405020304" pitchFamily="18" charset="0"/>
          </a:endParaRPr>
        </a:p>
      </dsp:txBody>
      <dsp:txXfrm>
        <a:off x="512888" y="1823641"/>
        <a:ext cx="691037" cy="691037"/>
      </dsp:txXfrm>
    </dsp:sp>
    <dsp:sp modelId="{A5434863-5565-4393-AF82-F3D7BD69990A}">
      <dsp:nvSpPr>
        <dsp:cNvPr id="0" name=""/>
        <dsp:cNvSpPr/>
      </dsp:nvSpPr>
      <dsp:spPr>
        <a:xfrm rot="13092165">
          <a:off x="1838956" y="1299684"/>
          <a:ext cx="463136" cy="369192"/>
        </a:xfrm>
        <a:prstGeom prst="rightArrow">
          <a:avLst>
            <a:gd name="adj1" fmla="val 60000"/>
            <a:gd name="adj2" fmla="val 5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ru-RU" sz="1200" kern="1200">
            <a:latin typeface="Times New Roman" panose="02020603050405020304" pitchFamily="18" charset="0"/>
            <a:cs typeface="Times New Roman" panose="02020603050405020304" pitchFamily="18" charset="0"/>
          </a:endParaRPr>
        </a:p>
      </dsp:txBody>
      <dsp:txXfrm rot="10800000">
        <a:off x="1937853" y="1407771"/>
        <a:ext cx="352378" cy="221516"/>
      </dsp:txXfrm>
    </dsp:sp>
    <dsp:sp modelId="{60192726-3219-4A0A-A06B-C9090CABFE5C}">
      <dsp:nvSpPr>
        <dsp:cNvPr id="0" name=""/>
        <dsp:cNvSpPr/>
      </dsp:nvSpPr>
      <dsp:spPr>
        <a:xfrm>
          <a:off x="576765" y="356182"/>
          <a:ext cx="1362456" cy="977273"/>
        </a:xfrm>
        <a:prstGeom prst="ellipse">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uk-UA" sz="1200" kern="1200">
              <a:latin typeface="Times New Roman" panose="02020603050405020304" pitchFamily="18" charset="0"/>
              <a:cs typeface="Times New Roman" panose="02020603050405020304" pitchFamily="18" charset="0"/>
            </a:rPr>
            <a:t>амoртизацiйнi вiдрахування</a:t>
          </a:r>
          <a:endParaRPr lang="ru-RU" sz="1200" kern="1200">
            <a:latin typeface="Times New Roman" panose="02020603050405020304" pitchFamily="18" charset="0"/>
            <a:cs typeface="Times New Roman" panose="02020603050405020304" pitchFamily="18" charset="0"/>
          </a:endParaRPr>
        </a:p>
      </dsp:txBody>
      <dsp:txXfrm>
        <a:off x="776292" y="499300"/>
        <a:ext cx="963402" cy="6910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85C99D-B4C9-405E-BA97-5D10C2D2470E}">
      <dsp:nvSpPr>
        <dsp:cNvPr id="0" name=""/>
        <dsp:cNvSpPr/>
      </dsp:nvSpPr>
      <dsp:spPr>
        <a:xfrm>
          <a:off x="2160099" y="1667626"/>
          <a:ext cx="1652478" cy="954516"/>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uk-UA" sz="1200" kern="1200" dirty="0" err="1">
              <a:latin typeface="Times New Roman" panose="02020603050405020304" pitchFamily="18" charset="0"/>
              <a:cs typeface="Times New Roman" panose="02020603050405020304" pitchFamily="18" charset="0"/>
            </a:rPr>
            <a:t>Фактoрами</a:t>
          </a:r>
          <a:r>
            <a:rPr lang="uk-UA" sz="1200" kern="1200" dirty="0">
              <a:latin typeface="Times New Roman" panose="02020603050405020304" pitchFamily="18" charset="0"/>
              <a:cs typeface="Times New Roman" panose="02020603050405020304" pitchFamily="18" charset="0"/>
            </a:rPr>
            <a:t> зменшення платoспрoмoжнoстi </a:t>
          </a:r>
          <a:r>
            <a:rPr lang="uk-UA" sz="1200" kern="1200" dirty="0" err="1">
              <a:latin typeface="Times New Roman" panose="02020603050405020304" pitchFamily="18" charset="0"/>
              <a:cs typeface="Times New Roman" panose="02020603050405020304" pitchFamily="18" charset="0"/>
            </a:rPr>
            <a:t>пiдприємства</a:t>
          </a:r>
          <a:r>
            <a:rPr lang="uk-UA" sz="1200" kern="1200" dirty="0">
              <a:latin typeface="Times New Roman" panose="02020603050405020304" pitchFamily="18" charset="0"/>
              <a:cs typeface="Times New Roman" panose="02020603050405020304" pitchFamily="18" charset="0"/>
            </a:rPr>
            <a:t> </a:t>
          </a:r>
          <a:endParaRPr lang="ru-RU" sz="1200" kern="1200" dirty="0">
            <a:latin typeface="Times New Roman" panose="02020603050405020304" pitchFamily="18" charset="0"/>
            <a:cs typeface="Times New Roman" panose="02020603050405020304" pitchFamily="18" charset="0"/>
          </a:endParaRPr>
        </a:p>
      </dsp:txBody>
      <dsp:txXfrm>
        <a:off x="2402099" y="1807412"/>
        <a:ext cx="1168478" cy="674944"/>
      </dsp:txXfrm>
    </dsp:sp>
    <dsp:sp modelId="{250465D3-7E6C-4702-ABDD-A7AB02B20C5D}">
      <dsp:nvSpPr>
        <dsp:cNvPr id="0" name=""/>
        <dsp:cNvSpPr/>
      </dsp:nvSpPr>
      <dsp:spPr>
        <a:xfrm rot="16240744">
          <a:off x="2820785" y="1157516"/>
          <a:ext cx="350011" cy="379701"/>
        </a:xfrm>
        <a:prstGeom prst="rightArrow">
          <a:avLst>
            <a:gd name="adj1" fmla="val 60000"/>
            <a:gd name="adj2" fmla="val 5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ru-RU" sz="1200" kern="1200">
            <a:latin typeface="Times New Roman" panose="02020603050405020304" pitchFamily="18" charset="0"/>
            <a:cs typeface="Times New Roman" panose="02020603050405020304" pitchFamily="18" charset="0"/>
          </a:endParaRPr>
        </a:p>
      </dsp:txBody>
      <dsp:txXfrm>
        <a:off x="2872664" y="1285954"/>
        <a:ext cx="245008" cy="227821"/>
      </dsp:txXfrm>
    </dsp:sp>
    <dsp:sp modelId="{7CC37378-0B6C-4F35-AD3A-9808AB41F6D2}">
      <dsp:nvSpPr>
        <dsp:cNvPr id="0" name=""/>
        <dsp:cNvSpPr/>
      </dsp:nvSpPr>
      <dsp:spPr>
        <a:xfrm>
          <a:off x="2208804" y="2206"/>
          <a:ext cx="1593947" cy="1005093"/>
        </a:xfrm>
        <a:prstGeom prst="ellips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uk-UA" sz="1200" kern="1200">
              <a:latin typeface="Times New Roman" panose="02020603050405020304" pitchFamily="18" charset="0"/>
              <a:cs typeface="Times New Roman" panose="02020603050405020304" pitchFamily="18" charset="0"/>
            </a:rPr>
            <a:t>пoгашення дoвгoстрoкoвих пoзик</a:t>
          </a:r>
          <a:endParaRPr lang="ru-RU" sz="1200" kern="1200">
            <a:latin typeface="Times New Roman" panose="02020603050405020304" pitchFamily="18" charset="0"/>
            <a:cs typeface="Times New Roman" panose="02020603050405020304" pitchFamily="18" charset="0"/>
          </a:endParaRPr>
        </a:p>
      </dsp:txBody>
      <dsp:txXfrm>
        <a:off x="2442232" y="149398"/>
        <a:ext cx="1127091" cy="710709"/>
      </dsp:txXfrm>
    </dsp:sp>
    <dsp:sp modelId="{7CC209C1-5946-4517-ADD2-C421C2103BA1}">
      <dsp:nvSpPr>
        <dsp:cNvPr id="0" name=""/>
        <dsp:cNvSpPr/>
      </dsp:nvSpPr>
      <dsp:spPr>
        <a:xfrm rot="19193310">
          <a:off x="3543170" y="1297136"/>
          <a:ext cx="448258" cy="379701"/>
        </a:xfrm>
        <a:prstGeom prst="rightArrow">
          <a:avLst>
            <a:gd name="adj1" fmla="val 60000"/>
            <a:gd name="adj2" fmla="val 5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ru-RU" sz="1200" kern="1200">
            <a:latin typeface="Times New Roman" panose="02020603050405020304" pitchFamily="18" charset="0"/>
            <a:cs typeface="Times New Roman" panose="02020603050405020304" pitchFamily="18" charset="0"/>
          </a:endParaRPr>
        </a:p>
      </dsp:txBody>
      <dsp:txXfrm>
        <a:off x="3556566" y="1409771"/>
        <a:ext cx="334348" cy="227821"/>
      </dsp:txXfrm>
    </dsp:sp>
    <dsp:sp modelId="{2C8A6A12-D4D4-441D-A65B-DC8EC2F38193}">
      <dsp:nvSpPr>
        <dsp:cNvPr id="0" name=""/>
        <dsp:cNvSpPr/>
      </dsp:nvSpPr>
      <dsp:spPr>
        <a:xfrm>
          <a:off x="3982217" y="380032"/>
          <a:ext cx="1005093" cy="1005093"/>
        </a:xfrm>
        <a:prstGeom prst="ellips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uk-UA" sz="1200" kern="1200" dirty="0">
              <a:latin typeface="Times New Roman" panose="02020603050405020304" pitchFamily="18" charset="0"/>
              <a:cs typeface="Times New Roman" panose="02020603050405020304" pitchFamily="18" charset="0"/>
            </a:rPr>
            <a:t>грoшoвi виплати</a:t>
          </a:r>
          <a:endParaRPr lang="ru-RU" sz="1200" kern="1200" dirty="0">
            <a:latin typeface="Times New Roman" panose="02020603050405020304" pitchFamily="18" charset="0"/>
            <a:cs typeface="Times New Roman" panose="02020603050405020304" pitchFamily="18" charset="0"/>
          </a:endParaRPr>
        </a:p>
      </dsp:txBody>
      <dsp:txXfrm>
        <a:off x="4129409" y="527224"/>
        <a:ext cx="710709" cy="710709"/>
      </dsp:txXfrm>
    </dsp:sp>
    <dsp:sp modelId="{E69E5B5F-FCE9-4C6F-B129-F96C2A12A507}">
      <dsp:nvSpPr>
        <dsp:cNvPr id="0" name=""/>
        <dsp:cNvSpPr/>
      </dsp:nvSpPr>
      <dsp:spPr>
        <a:xfrm rot="21437493">
          <a:off x="3904720" y="1906167"/>
          <a:ext cx="229185" cy="379701"/>
        </a:xfrm>
        <a:prstGeom prst="rightArrow">
          <a:avLst>
            <a:gd name="adj1" fmla="val 60000"/>
            <a:gd name="adj2" fmla="val 5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ru-RU" sz="1200" kern="1200">
            <a:latin typeface="Times New Roman" panose="02020603050405020304" pitchFamily="18" charset="0"/>
            <a:cs typeface="Times New Roman" panose="02020603050405020304" pitchFamily="18" charset="0"/>
          </a:endParaRPr>
        </a:p>
      </dsp:txBody>
      <dsp:txXfrm>
        <a:off x="3904758" y="1983731"/>
        <a:ext cx="160430" cy="227821"/>
      </dsp:txXfrm>
    </dsp:sp>
    <dsp:sp modelId="{4D5A4652-9832-4DC6-A10A-68E1C2781D52}">
      <dsp:nvSpPr>
        <dsp:cNvPr id="0" name=""/>
        <dsp:cNvSpPr/>
      </dsp:nvSpPr>
      <dsp:spPr>
        <a:xfrm>
          <a:off x="4240710" y="1553666"/>
          <a:ext cx="1240084" cy="1005093"/>
        </a:xfrm>
        <a:prstGeom prst="ellipse">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uk-UA" sz="1200" kern="1200">
              <a:latin typeface="Times New Roman" panose="02020603050405020304" pitchFamily="18" charset="0"/>
              <a:cs typeface="Times New Roman" panose="02020603050405020304" pitchFamily="18" charset="0"/>
            </a:rPr>
            <a:t>збитки</a:t>
          </a:r>
          <a:endParaRPr lang="ru-RU" sz="1200" kern="1200">
            <a:latin typeface="Times New Roman" panose="02020603050405020304" pitchFamily="18" charset="0"/>
            <a:cs typeface="Times New Roman" panose="02020603050405020304" pitchFamily="18" charset="0"/>
          </a:endParaRPr>
        </a:p>
      </dsp:txBody>
      <dsp:txXfrm>
        <a:off x="4422316" y="1700858"/>
        <a:ext cx="876872" cy="710709"/>
      </dsp:txXfrm>
    </dsp:sp>
    <dsp:sp modelId="{7DCC7AE8-A8EF-43C5-A816-81BE079B021D}">
      <dsp:nvSpPr>
        <dsp:cNvPr id="0" name=""/>
        <dsp:cNvSpPr/>
      </dsp:nvSpPr>
      <dsp:spPr>
        <a:xfrm rot="1948398">
          <a:off x="3643483" y="2492394"/>
          <a:ext cx="374420" cy="379701"/>
        </a:xfrm>
        <a:prstGeom prst="rightArrow">
          <a:avLst>
            <a:gd name="adj1" fmla="val 60000"/>
            <a:gd name="adj2" fmla="val 5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ru-RU" sz="1200" kern="1200">
            <a:latin typeface="Times New Roman" panose="02020603050405020304" pitchFamily="18" charset="0"/>
            <a:cs typeface="Times New Roman" panose="02020603050405020304" pitchFamily="18" charset="0"/>
          </a:endParaRPr>
        </a:p>
      </dsp:txBody>
      <dsp:txXfrm>
        <a:off x="3652265" y="2538180"/>
        <a:ext cx="262094" cy="227821"/>
      </dsp:txXfrm>
    </dsp:sp>
    <dsp:sp modelId="{FFB20786-B626-441C-9210-3D12BBBCEC43}">
      <dsp:nvSpPr>
        <dsp:cNvPr id="0" name=""/>
        <dsp:cNvSpPr/>
      </dsp:nvSpPr>
      <dsp:spPr>
        <a:xfrm>
          <a:off x="3916970" y="2726602"/>
          <a:ext cx="1546145" cy="1005093"/>
        </a:xfrm>
        <a:prstGeom prst="ellipse">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uk-UA" sz="1200" kern="1200">
              <a:latin typeface="Times New Roman" panose="02020603050405020304" pitchFamily="18" charset="0"/>
              <a:cs typeface="Times New Roman" panose="02020603050405020304" pitchFamily="18" charset="0"/>
            </a:rPr>
            <a:t>пoдатки на дoхiд вiд дooцiнки активiв</a:t>
          </a:r>
          <a:endParaRPr lang="ru-RU" sz="1200" kern="1200">
            <a:latin typeface="Times New Roman" panose="02020603050405020304" pitchFamily="18" charset="0"/>
            <a:cs typeface="Times New Roman" panose="02020603050405020304" pitchFamily="18" charset="0"/>
          </a:endParaRPr>
        </a:p>
      </dsp:txBody>
      <dsp:txXfrm>
        <a:off x="4143398" y="2873794"/>
        <a:ext cx="1093289" cy="710709"/>
      </dsp:txXfrm>
    </dsp:sp>
    <dsp:sp modelId="{9359F3BA-1BA6-4724-A8E9-A4877D5E1129}">
      <dsp:nvSpPr>
        <dsp:cNvPr id="0" name=""/>
        <dsp:cNvSpPr/>
      </dsp:nvSpPr>
      <dsp:spPr>
        <a:xfrm rot="5337771">
          <a:off x="2833219" y="2738408"/>
          <a:ext cx="334601" cy="379701"/>
        </a:xfrm>
        <a:prstGeom prst="rightArrow">
          <a:avLst>
            <a:gd name="adj1" fmla="val 60000"/>
            <a:gd name="adj2" fmla="val 5000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ru-RU" sz="1200" kern="1200">
            <a:latin typeface="Times New Roman" panose="02020603050405020304" pitchFamily="18" charset="0"/>
            <a:cs typeface="Times New Roman" panose="02020603050405020304" pitchFamily="18" charset="0"/>
          </a:endParaRPr>
        </a:p>
      </dsp:txBody>
      <dsp:txXfrm>
        <a:off x="2882501" y="2764166"/>
        <a:ext cx="234221" cy="227821"/>
      </dsp:txXfrm>
    </dsp:sp>
    <dsp:sp modelId="{924A88A9-CB7F-47DA-9F6B-E2714B83C7EB}">
      <dsp:nvSpPr>
        <dsp:cNvPr id="0" name=""/>
        <dsp:cNvSpPr/>
      </dsp:nvSpPr>
      <dsp:spPr>
        <a:xfrm>
          <a:off x="2302892" y="3253297"/>
          <a:ext cx="1425222" cy="1005093"/>
        </a:xfrm>
        <a:prstGeom prst="ellipse">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uk-UA" sz="1200" kern="1200">
              <a:latin typeface="Times New Roman" panose="02020603050405020304" pitchFamily="18" charset="0"/>
              <a:cs typeface="Times New Roman" panose="02020603050405020304" pitchFamily="18" charset="0"/>
            </a:rPr>
            <a:t>викoристання резервних фoндiв</a:t>
          </a:r>
          <a:endParaRPr lang="ru-RU" sz="1200" kern="1200">
            <a:latin typeface="Times New Roman" panose="02020603050405020304" pitchFamily="18" charset="0"/>
            <a:cs typeface="Times New Roman" panose="02020603050405020304" pitchFamily="18" charset="0"/>
          </a:endParaRPr>
        </a:p>
      </dsp:txBody>
      <dsp:txXfrm>
        <a:off x="2511611" y="3400489"/>
        <a:ext cx="1007784" cy="710709"/>
      </dsp:txXfrm>
    </dsp:sp>
    <dsp:sp modelId="{87124B33-A218-40F9-A6CA-CF6AEECF078D}">
      <dsp:nvSpPr>
        <dsp:cNvPr id="0" name=""/>
        <dsp:cNvSpPr/>
      </dsp:nvSpPr>
      <dsp:spPr>
        <a:xfrm rot="11001542">
          <a:off x="1713979" y="1889705"/>
          <a:ext cx="318603" cy="379701"/>
        </a:xfrm>
        <a:prstGeom prst="rightArrow">
          <a:avLst>
            <a:gd name="adj1" fmla="val 60000"/>
            <a:gd name="adj2" fmla="val 5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ru-RU" sz="1200" kern="1200">
            <a:latin typeface="Times New Roman" panose="02020603050405020304" pitchFamily="18" charset="0"/>
            <a:cs typeface="Times New Roman" panose="02020603050405020304" pitchFamily="18" charset="0"/>
          </a:endParaRPr>
        </a:p>
      </dsp:txBody>
      <dsp:txXfrm rot="10800000">
        <a:off x="1809478" y="1968445"/>
        <a:ext cx="223022" cy="227821"/>
      </dsp:txXfrm>
    </dsp:sp>
    <dsp:sp modelId="{F40B7912-8901-45F7-859C-390B2CBB4026}">
      <dsp:nvSpPr>
        <dsp:cNvPr id="0" name=""/>
        <dsp:cNvSpPr/>
      </dsp:nvSpPr>
      <dsp:spPr>
        <a:xfrm>
          <a:off x="372523" y="1523939"/>
          <a:ext cx="1193146" cy="1005093"/>
        </a:xfrm>
        <a:prstGeom prst="ellips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uk-UA" sz="1200" kern="1200">
              <a:latin typeface="Times New Roman" panose="02020603050405020304" pitchFamily="18" charset="0"/>
              <a:cs typeface="Times New Roman" panose="02020603050405020304" pitchFamily="18" charset="0"/>
            </a:rPr>
            <a:t>пoгашення кoрoткoстрoкoвих кредитiв</a:t>
          </a:r>
          <a:endParaRPr lang="ru-RU" sz="1200" kern="1200">
            <a:latin typeface="Times New Roman" panose="02020603050405020304" pitchFamily="18" charset="0"/>
            <a:cs typeface="Times New Roman" panose="02020603050405020304" pitchFamily="18" charset="0"/>
          </a:endParaRPr>
        </a:p>
      </dsp:txBody>
      <dsp:txXfrm>
        <a:off x="547255" y="1671131"/>
        <a:ext cx="843682" cy="710709"/>
      </dsp:txXfrm>
    </dsp:sp>
    <dsp:sp modelId="{CCADDE01-7C79-4BAF-918B-6BFF4BE5AA56}">
      <dsp:nvSpPr>
        <dsp:cNvPr id="0" name=""/>
        <dsp:cNvSpPr/>
      </dsp:nvSpPr>
      <dsp:spPr>
        <a:xfrm rot="8556038">
          <a:off x="2041705" y="2538115"/>
          <a:ext cx="363955" cy="379701"/>
        </a:xfrm>
        <a:prstGeom prst="rightArrow">
          <a:avLst>
            <a:gd name="adj1" fmla="val 60000"/>
            <a:gd name="adj2" fmla="val 5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ru-RU" sz="1200" kern="1200">
            <a:latin typeface="Times New Roman" panose="02020603050405020304" pitchFamily="18" charset="0"/>
            <a:cs typeface="Times New Roman" panose="02020603050405020304" pitchFamily="18" charset="0"/>
          </a:endParaRPr>
        </a:p>
      </dsp:txBody>
      <dsp:txXfrm rot="10800000">
        <a:off x="2139668" y="2580897"/>
        <a:ext cx="254769" cy="227821"/>
      </dsp:txXfrm>
    </dsp:sp>
    <dsp:sp modelId="{3D68EDF3-9F73-44EC-8650-13C1FDE645F1}">
      <dsp:nvSpPr>
        <dsp:cNvPr id="0" name=""/>
        <dsp:cNvSpPr/>
      </dsp:nvSpPr>
      <dsp:spPr>
        <a:xfrm>
          <a:off x="715313" y="2815244"/>
          <a:ext cx="1473788" cy="1005093"/>
        </a:xfrm>
        <a:prstGeom prst="ellips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uk-UA" sz="1200" kern="1200">
              <a:latin typeface="Times New Roman" panose="02020603050405020304" pitchFamily="18" charset="0"/>
              <a:cs typeface="Times New Roman" panose="02020603050405020304" pitchFamily="18" charset="0"/>
            </a:rPr>
            <a:t>збiльшення дебiтoрськoї забoргoванoстi</a:t>
          </a:r>
          <a:endParaRPr lang="ru-RU" sz="1200" kern="1200">
            <a:latin typeface="Times New Roman" panose="02020603050405020304" pitchFamily="18" charset="0"/>
            <a:cs typeface="Times New Roman" panose="02020603050405020304" pitchFamily="18" charset="0"/>
          </a:endParaRPr>
        </a:p>
      </dsp:txBody>
      <dsp:txXfrm>
        <a:off x="931144" y="2962436"/>
        <a:ext cx="1042126" cy="710709"/>
      </dsp:txXfrm>
    </dsp:sp>
    <dsp:sp modelId="{4A9D83C8-532C-4D5A-A2E9-B224A3145994}">
      <dsp:nvSpPr>
        <dsp:cNvPr id="0" name=""/>
        <dsp:cNvSpPr/>
      </dsp:nvSpPr>
      <dsp:spPr>
        <a:xfrm rot="13096112">
          <a:off x="1856170" y="1271324"/>
          <a:ext cx="526928" cy="379701"/>
        </a:xfrm>
        <a:prstGeom prst="rightArrow">
          <a:avLst>
            <a:gd name="adj1" fmla="val 60000"/>
            <a:gd name="adj2" fmla="val 5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ru-RU" sz="1200" kern="1200">
            <a:latin typeface="Times New Roman" panose="02020603050405020304" pitchFamily="18" charset="0"/>
            <a:cs typeface="Times New Roman" panose="02020603050405020304" pitchFamily="18" charset="0"/>
          </a:endParaRPr>
        </a:p>
      </dsp:txBody>
      <dsp:txXfrm rot="10800000">
        <a:off x="1957841" y="1382539"/>
        <a:ext cx="413018" cy="227821"/>
      </dsp:txXfrm>
    </dsp:sp>
    <dsp:sp modelId="{53F6E5F3-E0AD-48B8-A664-3A543063FDC9}">
      <dsp:nvSpPr>
        <dsp:cNvPr id="0" name=""/>
        <dsp:cNvSpPr/>
      </dsp:nvSpPr>
      <dsp:spPr>
        <a:xfrm>
          <a:off x="820537" y="330262"/>
          <a:ext cx="1005093" cy="1005093"/>
        </a:xfrm>
        <a:prstGeom prst="ellipse">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uk-UA" sz="1200" kern="1200">
              <a:latin typeface="Times New Roman" panose="02020603050405020304" pitchFamily="18" charset="0"/>
              <a:cs typeface="Times New Roman" panose="02020603050405020304" pitchFamily="18" charset="0"/>
            </a:rPr>
            <a:t>iнвестицiї в oснoвнi засoби</a:t>
          </a:r>
          <a:endParaRPr lang="ru-RU" sz="1200" kern="1200">
            <a:latin typeface="Times New Roman" panose="02020603050405020304" pitchFamily="18" charset="0"/>
            <a:cs typeface="Times New Roman" panose="02020603050405020304" pitchFamily="18" charset="0"/>
          </a:endParaRPr>
        </a:p>
      </dsp:txBody>
      <dsp:txXfrm>
        <a:off x="967729" y="477454"/>
        <a:ext cx="710709" cy="710709"/>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ru-RU"/>
              <a:t>Образец заголовка</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ru-RU"/>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14.09.2022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14.09.2022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14.09.2022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14.09.2022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a:t>Образец заголовка</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ru-RU"/>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14.09.2022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pPr/>
              <a:t>14.09.2022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8" name="Title 7"/>
          <p:cNvSpPr>
            <a:spLocks noGrp="1"/>
          </p:cNvSpPr>
          <p:nvPr>
            <p:ph type="title"/>
          </p:nvPr>
        </p:nvSpPr>
        <p:spPr/>
        <p:txBody>
          <a:bodyPr/>
          <a:lstStyle/>
          <a:p>
            <a:r>
              <a:rPr lang="ru-RU"/>
              <a:t>Образец заголовка</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ru-RU"/>
              <a:t>Образец текста</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ru-RU"/>
              <a:t>Образец текста</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pPr/>
              <a:t>14.09.2022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pPr/>
              <a:t>14.09.2022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pPr/>
              <a:t>14.09.2022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a:t>Образец заголовка</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14.09.2022</a:t>
            </a:fld>
            <a:endParaRPr lang="ru-RU"/>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ru-RU"/>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ru-RU"/>
              <a:t>Вставка рисунка</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ru-RU"/>
              <a:t>Образец заголовка</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14.09.2022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ru-RU"/>
              <a:t>Образец заголовка</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B4C71EC6-210F-42DE-9C53-41977AD35B3D}" type="datetimeFigureOut">
              <a:rPr lang="ru-RU" smtClean="0"/>
              <a:pPr/>
              <a:t>14.09.2022</a:t>
            </a:fld>
            <a:endParaRPr lang="ru-RU"/>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ru-RU"/>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8.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1268760"/>
            <a:ext cx="4824536" cy="1470025"/>
          </a:xfrm>
        </p:spPr>
        <p:txBody>
          <a:bodyPr>
            <a:normAutofit fontScale="90000"/>
          </a:bodyPr>
          <a:lstStyle/>
          <a:p>
            <a:r>
              <a:rPr lang="uk-UA" dirty="0">
                <a:latin typeface="Times New Roman" panose="02020603050405020304" pitchFamily="18" charset="0"/>
                <a:cs typeface="Times New Roman" panose="02020603050405020304" pitchFamily="18" charset="0"/>
              </a:rPr>
              <a:t>Аналіз ліквідності і платоспроможності підприємства</a:t>
            </a:r>
            <a:endParaRPr lang="ru-RU"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6084168" y="4581128"/>
            <a:ext cx="2912368" cy="478904"/>
          </a:xfrm>
        </p:spPr>
        <p:txBody>
          <a:bodyPr>
            <a:normAutofit/>
          </a:bodyPr>
          <a:lstStyle/>
          <a:p>
            <a:endParaRPr lang="ru-RU" sz="1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959328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27584" y="197346"/>
            <a:ext cx="7776864" cy="3693319"/>
          </a:xfrm>
          <a:prstGeom prst="rect">
            <a:avLst/>
          </a:prstGeom>
        </p:spPr>
        <p:txBody>
          <a:bodyPr wrap="square">
            <a:spAutoFit/>
          </a:bodyPr>
          <a:lstStyle/>
          <a:p>
            <a:pPr algn="ctr"/>
            <a:r>
              <a:rPr lang="uk-UA" dirty="0">
                <a:latin typeface="Times New Roman" panose="02020603050405020304" pitchFamily="18" charset="0"/>
                <a:cs typeface="Times New Roman" panose="02020603050405020304" pitchFamily="18" charset="0"/>
              </a:rPr>
              <a:t>Нездатність підприємства задовольнити вимоги кредиторів з оплати товарів, сплати платежів у бюджет, позабюджетні фонди тощо у зв'язку з перевищенням зобов'язань над вартістю майна та інших активів характеризує його неплатоспроможність, або неспроможність. В умовах кризи неплатежів, зростання дебіторської і кредиторської заборгованості вітчизняних суб'єктів господарювання, несприятливого податкового законодавства, проблема ефективного і збалансованого управління оборотними активами та поточними зобов'язаннями підприємства з метою забезпечення його постійної платоспроможності є особливо актуальною. Неплатоспроможність підприємства можна визначити і за відсутністю грошей на рахунках в банках, наявністю прострочених кредитів, позик, тривале порушення термінів виплати заробітної плати тощо, наявністю простроченої кредиторської заборгованості постачальників тощо. </a:t>
            </a:r>
            <a:endParaRPr lang="ru-RU" dirty="0">
              <a:latin typeface="Times New Roman" panose="02020603050405020304" pitchFamily="18" charset="0"/>
              <a:cs typeface="Times New Roman" panose="02020603050405020304" pitchFamily="18" charset="0"/>
            </a:endParaRPr>
          </a:p>
        </p:txBody>
      </p:sp>
      <p:pic>
        <p:nvPicPr>
          <p:cNvPr id="20482" name="Picture 2" descr="http://www.novostimira.com.ua/userfiles/image/AlexeySvidrov/2012/April/13_04_2012/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581128"/>
            <a:ext cx="1944216" cy="19442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484" name="Picture 4" descr="http://www.ogo.ua/images/articles/1503/big/128618047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848" y="4653136"/>
            <a:ext cx="2592288" cy="19442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486" name="Picture 6" descr="http://dl.sumdu.edu.ua/assets/169/dengi(57553)%5b1%5d.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4208" y="4653136"/>
            <a:ext cx="2160240" cy="18741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16256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87"/>
          <p:cNvSpPr>
            <a:spLocks noChangeArrowheads="1"/>
          </p:cNvSpPr>
          <p:nvPr/>
        </p:nvSpPr>
        <p:spPr bwMode="auto">
          <a:xfrm>
            <a:off x="2717511" y="228600"/>
            <a:ext cx="3657600" cy="349250"/>
          </a:xfrm>
          <a:prstGeom prst="rect">
            <a:avLst/>
          </a:prstGeom>
          <a:solidFill>
            <a:srgbClr val="FFFFFF"/>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2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Показники платоспроможності підприємства</a:t>
            </a:r>
            <a:endParaRPr kumimoji="0" lang="uk-UA" altLang="ru-RU" sz="1800" b="0" i="0" u="none" strike="noStrike" cap="none" normalizeH="0" baseline="0">
              <a:ln>
                <a:noFill/>
              </a:ln>
              <a:solidFill>
                <a:schemeClr val="tx1"/>
              </a:solidFill>
              <a:effectLst/>
              <a:latin typeface="Arial" pitchFamily="34" charset="0"/>
              <a:cs typeface="Arial" pitchFamily="34" charset="0"/>
            </a:endParaRPr>
          </a:p>
        </p:txBody>
      </p:sp>
      <p:sp>
        <p:nvSpPr>
          <p:cNvPr id="5" name="Прямоугольник 88"/>
          <p:cNvSpPr>
            <a:spLocks noChangeArrowheads="1"/>
          </p:cNvSpPr>
          <p:nvPr/>
        </p:nvSpPr>
        <p:spPr bwMode="auto">
          <a:xfrm>
            <a:off x="2748222" y="3809067"/>
            <a:ext cx="1225550" cy="630660"/>
          </a:xfrm>
          <a:prstGeom prst="rect">
            <a:avLst/>
          </a:prstGeom>
          <a:solidFill>
            <a:srgbClr val="FFFFFF"/>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Коефіцієнт абсолютної ліквідності</a:t>
            </a:r>
            <a:endParaRPr kumimoji="0" lang="uk-UA" altLang="ru-RU" sz="900" b="0" i="0" u="none" strike="noStrike" cap="none" normalizeH="0" baseline="0" dirty="0">
              <a:ln>
                <a:noFill/>
              </a:ln>
              <a:solidFill>
                <a:schemeClr val="tx1"/>
              </a:solidFill>
              <a:effectLst/>
              <a:latin typeface="Arial" pitchFamily="34" charset="0"/>
              <a:cs typeface="Arial" pitchFamily="34" charset="0"/>
            </a:endParaRPr>
          </a:p>
        </p:txBody>
      </p:sp>
      <p:sp>
        <p:nvSpPr>
          <p:cNvPr id="6" name="Прямоугольник 89"/>
          <p:cNvSpPr>
            <a:spLocks noChangeArrowheads="1"/>
          </p:cNvSpPr>
          <p:nvPr/>
        </p:nvSpPr>
        <p:spPr bwMode="auto">
          <a:xfrm>
            <a:off x="6950613" y="3209925"/>
            <a:ext cx="1273175" cy="641350"/>
          </a:xfrm>
          <a:prstGeom prst="rect">
            <a:avLst/>
          </a:prstGeom>
          <a:solidFill>
            <a:srgbClr val="FFFFFF"/>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Коефіцієнт рівномірності надходження</a:t>
            </a:r>
            <a:endParaRPr kumimoji="0" lang="uk-UA" altLang="ru-RU" sz="1800" b="0" i="0" u="none" strike="noStrike" cap="none" normalizeH="0" baseline="0" dirty="0">
              <a:ln>
                <a:noFill/>
              </a:ln>
              <a:solidFill>
                <a:schemeClr val="tx1"/>
              </a:solidFill>
              <a:effectLst/>
              <a:latin typeface="Arial" pitchFamily="34" charset="0"/>
              <a:cs typeface="Arial" pitchFamily="34" charset="0"/>
            </a:endParaRPr>
          </a:p>
        </p:txBody>
      </p:sp>
      <p:sp>
        <p:nvSpPr>
          <p:cNvPr id="7" name="Прямоугольник 90"/>
          <p:cNvSpPr>
            <a:spLocks noChangeArrowheads="1"/>
          </p:cNvSpPr>
          <p:nvPr/>
        </p:nvSpPr>
        <p:spPr bwMode="auto">
          <a:xfrm>
            <a:off x="6939277" y="2737426"/>
            <a:ext cx="1273175" cy="466725"/>
          </a:xfrm>
          <a:prstGeom prst="rect">
            <a:avLst/>
          </a:prstGeom>
          <a:solidFill>
            <a:srgbClr val="FFFFFF"/>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Рівномірність надходження</a:t>
            </a:r>
            <a:endParaRPr kumimoji="0" lang="uk-UA" altLang="ru-RU" sz="1800" b="0" i="0" u="none" strike="noStrike" cap="none" normalizeH="0" baseline="0" dirty="0">
              <a:ln>
                <a:noFill/>
              </a:ln>
              <a:solidFill>
                <a:schemeClr val="tx1"/>
              </a:solidFill>
              <a:effectLst/>
              <a:latin typeface="Arial" pitchFamily="34" charset="0"/>
              <a:cs typeface="Arial" pitchFamily="34" charset="0"/>
            </a:endParaRPr>
          </a:p>
        </p:txBody>
      </p:sp>
      <p:sp>
        <p:nvSpPr>
          <p:cNvPr id="8" name="Прямоугольник 91"/>
          <p:cNvSpPr>
            <a:spLocks noChangeArrowheads="1"/>
          </p:cNvSpPr>
          <p:nvPr/>
        </p:nvSpPr>
        <p:spPr bwMode="auto">
          <a:xfrm>
            <a:off x="6939277" y="2060848"/>
            <a:ext cx="1273175" cy="650875"/>
          </a:xfrm>
          <a:prstGeom prst="rect">
            <a:avLst/>
          </a:prstGeom>
          <a:solidFill>
            <a:srgbClr val="FFFFFF"/>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Синхронність надходження та видатків</a:t>
            </a:r>
            <a:endParaRPr kumimoji="0" lang="uk-UA" altLang="ru-RU" sz="1800" b="0" i="0" u="none" strike="noStrike" cap="none" normalizeH="0" baseline="0" dirty="0">
              <a:ln>
                <a:noFill/>
              </a:ln>
              <a:solidFill>
                <a:schemeClr val="tx1"/>
              </a:solidFill>
              <a:effectLst/>
              <a:latin typeface="Arial" pitchFamily="34" charset="0"/>
              <a:cs typeface="Arial" pitchFamily="34" charset="0"/>
            </a:endParaRPr>
          </a:p>
        </p:txBody>
      </p:sp>
      <p:sp>
        <p:nvSpPr>
          <p:cNvPr id="9" name="Прямоугольник 92"/>
          <p:cNvSpPr>
            <a:spLocks noChangeArrowheads="1"/>
          </p:cNvSpPr>
          <p:nvPr/>
        </p:nvSpPr>
        <p:spPr bwMode="auto">
          <a:xfrm>
            <a:off x="1340031" y="4863335"/>
            <a:ext cx="1284288" cy="700088"/>
          </a:xfrm>
          <a:prstGeom prst="rect">
            <a:avLst/>
          </a:prstGeom>
          <a:solidFill>
            <a:srgbClr val="FFFFFF"/>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2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Індекс ліквідності обігових активів</a:t>
            </a:r>
            <a:endParaRPr kumimoji="0" lang="uk-UA" altLang="ru-RU" sz="1800" b="0" i="0" u="none" strike="noStrike" cap="none" normalizeH="0" baseline="0">
              <a:ln>
                <a:noFill/>
              </a:ln>
              <a:solidFill>
                <a:schemeClr val="tx1"/>
              </a:solidFill>
              <a:effectLst/>
              <a:latin typeface="Arial" pitchFamily="34" charset="0"/>
              <a:cs typeface="Arial" pitchFamily="34" charset="0"/>
            </a:endParaRPr>
          </a:p>
        </p:txBody>
      </p:sp>
      <p:sp>
        <p:nvSpPr>
          <p:cNvPr id="10" name="Прямоугольник 93"/>
          <p:cNvSpPr>
            <a:spLocks noChangeArrowheads="1"/>
          </p:cNvSpPr>
          <p:nvPr/>
        </p:nvSpPr>
        <p:spPr bwMode="auto">
          <a:xfrm>
            <a:off x="5318898" y="2819673"/>
            <a:ext cx="1157288" cy="796925"/>
          </a:xfrm>
          <a:prstGeom prst="rect">
            <a:avLst/>
          </a:prstGeom>
          <a:solidFill>
            <a:srgbClr val="FFFFFF"/>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2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Коефіцієнт синхронності грошових потоків</a:t>
            </a:r>
            <a:endParaRPr kumimoji="0" lang="uk-UA" altLang="ru-RU" sz="1800" b="0" i="0" u="none" strike="noStrike" cap="none" normalizeH="0" baseline="0">
              <a:ln>
                <a:noFill/>
              </a:ln>
              <a:solidFill>
                <a:schemeClr val="tx1"/>
              </a:solidFill>
              <a:effectLst/>
              <a:latin typeface="Arial" pitchFamily="34" charset="0"/>
              <a:cs typeface="Arial" pitchFamily="34" charset="0"/>
            </a:endParaRPr>
          </a:p>
        </p:txBody>
      </p:sp>
      <p:sp>
        <p:nvSpPr>
          <p:cNvPr id="11" name="Прямоугольник 94"/>
          <p:cNvSpPr>
            <a:spLocks noChangeArrowheads="1"/>
          </p:cNvSpPr>
          <p:nvPr/>
        </p:nvSpPr>
        <p:spPr bwMode="auto">
          <a:xfrm>
            <a:off x="1322914" y="4258642"/>
            <a:ext cx="1284288" cy="612775"/>
          </a:xfrm>
          <a:prstGeom prst="rect">
            <a:avLst/>
          </a:prstGeom>
          <a:solidFill>
            <a:srgbClr val="FFFFFF"/>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2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Тривалість фінансового циклу</a:t>
            </a:r>
            <a:endParaRPr kumimoji="0" lang="uk-UA" altLang="ru-RU" sz="1800" b="0" i="0" u="none" strike="noStrike" cap="none" normalizeH="0" baseline="0">
              <a:ln>
                <a:noFill/>
              </a:ln>
              <a:solidFill>
                <a:schemeClr val="tx1"/>
              </a:solidFill>
              <a:effectLst/>
              <a:latin typeface="Arial" pitchFamily="34" charset="0"/>
              <a:cs typeface="Arial" pitchFamily="34" charset="0"/>
            </a:endParaRPr>
          </a:p>
        </p:txBody>
      </p:sp>
      <p:sp>
        <p:nvSpPr>
          <p:cNvPr id="12" name="Прямоугольник 95"/>
          <p:cNvSpPr>
            <a:spLocks noChangeArrowheads="1"/>
          </p:cNvSpPr>
          <p:nvPr/>
        </p:nvSpPr>
        <p:spPr bwMode="auto">
          <a:xfrm>
            <a:off x="5322887" y="2060848"/>
            <a:ext cx="1157288" cy="758825"/>
          </a:xfrm>
          <a:prstGeom prst="rect">
            <a:avLst/>
          </a:prstGeom>
          <a:solidFill>
            <a:srgbClr val="FFFFFF"/>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Обсяг сальдового грошового потоку</a:t>
            </a:r>
            <a:endParaRPr kumimoji="0" lang="uk-UA" altLang="ru-RU" sz="1800" b="0" i="0" u="none" strike="noStrike" cap="none" normalizeH="0" baseline="0" dirty="0">
              <a:ln>
                <a:noFill/>
              </a:ln>
              <a:solidFill>
                <a:schemeClr val="tx1"/>
              </a:solidFill>
              <a:effectLst/>
              <a:latin typeface="Arial" pitchFamily="34" charset="0"/>
              <a:cs typeface="Arial" pitchFamily="34" charset="0"/>
            </a:endParaRPr>
          </a:p>
        </p:txBody>
      </p:sp>
      <p:sp>
        <p:nvSpPr>
          <p:cNvPr id="13" name="Прямоугольник 96"/>
          <p:cNvSpPr>
            <a:spLocks noChangeArrowheads="1"/>
          </p:cNvSpPr>
          <p:nvPr/>
        </p:nvSpPr>
        <p:spPr bwMode="auto">
          <a:xfrm>
            <a:off x="5318898" y="3601589"/>
            <a:ext cx="1157288" cy="719138"/>
          </a:xfrm>
          <a:prstGeom prst="rect">
            <a:avLst/>
          </a:prstGeom>
          <a:solidFill>
            <a:srgbClr val="FFFFFF"/>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2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Коефіцієнт достатності коштів</a:t>
            </a:r>
            <a:endParaRPr kumimoji="0" lang="uk-UA" altLang="ru-RU" sz="1800" b="0" i="0" u="none" strike="noStrike" cap="none" normalizeH="0" baseline="0">
              <a:ln>
                <a:noFill/>
              </a:ln>
              <a:solidFill>
                <a:schemeClr val="tx1"/>
              </a:solidFill>
              <a:effectLst/>
              <a:latin typeface="Arial" pitchFamily="34" charset="0"/>
              <a:cs typeface="Arial" pitchFamily="34" charset="0"/>
            </a:endParaRPr>
          </a:p>
        </p:txBody>
      </p:sp>
      <p:sp>
        <p:nvSpPr>
          <p:cNvPr id="14" name="Прямоугольник 97"/>
          <p:cNvSpPr>
            <a:spLocks noChangeArrowheads="1"/>
          </p:cNvSpPr>
          <p:nvPr/>
        </p:nvSpPr>
        <p:spPr bwMode="auto">
          <a:xfrm>
            <a:off x="2748222" y="2620744"/>
            <a:ext cx="1225550" cy="1166813"/>
          </a:xfrm>
          <a:prstGeom prst="rect">
            <a:avLst/>
          </a:prstGeom>
          <a:solidFill>
            <a:srgbClr val="FFFFFF"/>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2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Коефіцієнт критичної ліквідності (розрахункової платоспроможності)</a:t>
            </a:r>
            <a:endParaRPr kumimoji="0" lang="uk-UA" altLang="ru-RU" sz="1800" b="0" i="0" u="none" strike="noStrike" cap="none" normalizeH="0" baseline="0">
              <a:ln>
                <a:noFill/>
              </a:ln>
              <a:solidFill>
                <a:schemeClr val="tx1"/>
              </a:solidFill>
              <a:effectLst/>
              <a:latin typeface="Arial" pitchFamily="34" charset="0"/>
              <a:cs typeface="Arial" pitchFamily="34" charset="0"/>
            </a:endParaRPr>
          </a:p>
        </p:txBody>
      </p:sp>
      <p:sp>
        <p:nvSpPr>
          <p:cNvPr id="15" name="Прямоугольник 98"/>
          <p:cNvSpPr>
            <a:spLocks noChangeArrowheads="1"/>
          </p:cNvSpPr>
          <p:nvPr/>
        </p:nvSpPr>
        <p:spPr bwMode="auto">
          <a:xfrm>
            <a:off x="2748222" y="2095167"/>
            <a:ext cx="1225550" cy="504825"/>
          </a:xfrm>
          <a:prstGeom prst="rect">
            <a:avLst/>
          </a:prstGeom>
          <a:solidFill>
            <a:srgbClr val="FFFFFF"/>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2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Коефіцієнт покриття</a:t>
            </a:r>
            <a:endParaRPr kumimoji="0" lang="uk-UA" altLang="ru-RU" sz="1800" b="0" i="0" u="none" strike="noStrike" cap="none" normalizeH="0" baseline="0">
              <a:ln>
                <a:noFill/>
              </a:ln>
              <a:solidFill>
                <a:schemeClr val="tx1"/>
              </a:solidFill>
              <a:effectLst/>
              <a:latin typeface="Arial" pitchFamily="34" charset="0"/>
              <a:cs typeface="Arial" pitchFamily="34" charset="0"/>
            </a:endParaRPr>
          </a:p>
        </p:txBody>
      </p:sp>
      <p:sp>
        <p:nvSpPr>
          <p:cNvPr id="16" name="Прямоугольник 99"/>
          <p:cNvSpPr>
            <a:spLocks noChangeArrowheads="1"/>
          </p:cNvSpPr>
          <p:nvPr/>
        </p:nvSpPr>
        <p:spPr bwMode="auto">
          <a:xfrm>
            <a:off x="1357312" y="5563423"/>
            <a:ext cx="1284288" cy="796925"/>
          </a:xfrm>
          <a:prstGeom prst="rect">
            <a:avLst/>
          </a:prstGeom>
          <a:solidFill>
            <a:srgbClr val="FFFFFF"/>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Коефіцієнт забезпеченості власними коштами </a:t>
            </a:r>
            <a:endParaRPr kumimoji="0" lang="uk-UA" altLang="ru-RU" sz="1800" b="0" i="0" u="none" strike="noStrike" cap="none" normalizeH="0" baseline="0" dirty="0">
              <a:ln>
                <a:noFill/>
              </a:ln>
              <a:solidFill>
                <a:schemeClr val="tx1"/>
              </a:solidFill>
              <a:effectLst/>
              <a:latin typeface="Arial" pitchFamily="34" charset="0"/>
              <a:cs typeface="Arial" pitchFamily="34" charset="0"/>
            </a:endParaRPr>
          </a:p>
        </p:txBody>
      </p:sp>
      <p:sp>
        <p:nvSpPr>
          <p:cNvPr id="17" name="Прямоугольник 100"/>
          <p:cNvSpPr>
            <a:spLocks noChangeArrowheads="1"/>
          </p:cNvSpPr>
          <p:nvPr/>
        </p:nvSpPr>
        <p:spPr bwMode="auto">
          <a:xfrm>
            <a:off x="1323975" y="3801442"/>
            <a:ext cx="1284288" cy="457200"/>
          </a:xfrm>
          <a:prstGeom prst="rect">
            <a:avLst/>
          </a:prstGeom>
          <a:solidFill>
            <a:srgbClr val="FFFFFF"/>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2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Період погашення КЗ</a:t>
            </a:r>
            <a:endParaRPr kumimoji="0" lang="uk-UA" altLang="ru-RU" sz="1800" b="0" i="0" u="none" strike="noStrike" cap="none" normalizeH="0" baseline="0">
              <a:ln>
                <a:noFill/>
              </a:ln>
              <a:solidFill>
                <a:schemeClr val="tx1"/>
              </a:solidFill>
              <a:effectLst/>
              <a:latin typeface="Arial" pitchFamily="34" charset="0"/>
              <a:cs typeface="Arial" pitchFamily="34" charset="0"/>
            </a:endParaRPr>
          </a:p>
        </p:txBody>
      </p:sp>
      <p:sp>
        <p:nvSpPr>
          <p:cNvPr id="18" name="Прямоугольник 101"/>
          <p:cNvSpPr>
            <a:spLocks noChangeArrowheads="1"/>
          </p:cNvSpPr>
          <p:nvPr/>
        </p:nvSpPr>
        <p:spPr bwMode="auto">
          <a:xfrm>
            <a:off x="1306425" y="2746042"/>
            <a:ext cx="1284288" cy="349250"/>
          </a:xfrm>
          <a:prstGeom prst="rect">
            <a:avLst/>
          </a:prstGeom>
          <a:solidFill>
            <a:srgbClr val="FFFFFF"/>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2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Період обігу ДЗ</a:t>
            </a:r>
            <a:endParaRPr kumimoji="0" lang="uk-UA" altLang="ru-RU" sz="1800" b="0" i="0" u="none" strike="noStrike" cap="none" normalizeH="0" baseline="0">
              <a:ln>
                <a:noFill/>
              </a:ln>
              <a:solidFill>
                <a:schemeClr val="tx1"/>
              </a:solidFill>
              <a:effectLst/>
              <a:latin typeface="Arial" pitchFamily="34" charset="0"/>
              <a:cs typeface="Arial" pitchFamily="34" charset="0"/>
            </a:endParaRPr>
          </a:p>
        </p:txBody>
      </p:sp>
      <p:sp>
        <p:nvSpPr>
          <p:cNvPr id="19" name="Прямоугольник 102"/>
          <p:cNvSpPr>
            <a:spLocks noChangeArrowheads="1"/>
          </p:cNvSpPr>
          <p:nvPr/>
        </p:nvSpPr>
        <p:spPr bwMode="auto">
          <a:xfrm>
            <a:off x="1313779" y="3102797"/>
            <a:ext cx="1284288" cy="700088"/>
          </a:xfrm>
          <a:prstGeom prst="rect">
            <a:avLst/>
          </a:prstGeom>
          <a:solidFill>
            <a:srgbClr val="FFFFFF"/>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2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Тривалість операційного циклу</a:t>
            </a:r>
            <a:endParaRPr kumimoji="0" lang="uk-UA" altLang="ru-RU" sz="1800" b="0" i="0" u="none" strike="noStrike" cap="none" normalizeH="0" baseline="0">
              <a:ln>
                <a:noFill/>
              </a:ln>
              <a:solidFill>
                <a:schemeClr val="tx1"/>
              </a:solidFill>
              <a:effectLst/>
              <a:latin typeface="Arial" pitchFamily="34" charset="0"/>
              <a:cs typeface="Arial" pitchFamily="34" charset="0"/>
            </a:endParaRPr>
          </a:p>
        </p:txBody>
      </p:sp>
      <p:sp>
        <p:nvSpPr>
          <p:cNvPr id="20" name="Прямоугольник 103"/>
          <p:cNvSpPr>
            <a:spLocks noChangeArrowheads="1"/>
          </p:cNvSpPr>
          <p:nvPr/>
        </p:nvSpPr>
        <p:spPr bwMode="auto">
          <a:xfrm>
            <a:off x="1306425" y="2095167"/>
            <a:ext cx="1284288" cy="650875"/>
          </a:xfrm>
          <a:prstGeom prst="rect">
            <a:avLst/>
          </a:prstGeom>
          <a:solidFill>
            <a:srgbClr val="FFFFFF"/>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2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Період обігу товарних запасів</a:t>
            </a:r>
            <a:endParaRPr kumimoji="0" lang="uk-UA" altLang="ru-RU" sz="1800" b="0" i="0" u="none" strike="noStrike" cap="none" normalizeH="0" baseline="0">
              <a:ln>
                <a:noFill/>
              </a:ln>
              <a:solidFill>
                <a:schemeClr val="tx1"/>
              </a:solidFill>
              <a:effectLst/>
              <a:latin typeface="Arial" pitchFamily="34" charset="0"/>
              <a:cs typeface="Arial" pitchFamily="34" charset="0"/>
            </a:endParaRPr>
          </a:p>
        </p:txBody>
      </p:sp>
      <p:sp>
        <p:nvSpPr>
          <p:cNvPr id="21" name="Прямоугольник 104"/>
          <p:cNvSpPr>
            <a:spLocks noChangeArrowheads="1"/>
          </p:cNvSpPr>
          <p:nvPr/>
        </p:nvSpPr>
        <p:spPr bwMode="auto">
          <a:xfrm>
            <a:off x="1323975" y="833437"/>
            <a:ext cx="2635250" cy="504825"/>
          </a:xfrm>
          <a:prstGeom prst="rect">
            <a:avLst/>
          </a:prstGeom>
          <a:solidFill>
            <a:srgbClr val="FFFFFF"/>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2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Показники статичної платоспроможності</a:t>
            </a:r>
            <a:endParaRPr kumimoji="0" lang="uk-UA" altLang="ru-RU" sz="1800" b="0" i="0" u="none" strike="noStrike" cap="none" normalizeH="0" baseline="0">
              <a:ln>
                <a:noFill/>
              </a:ln>
              <a:solidFill>
                <a:schemeClr val="tx1"/>
              </a:solidFill>
              <a:effectLst/>
              <a:latin typeface="Arial" pitchFamily="34" charset="0"/>
              <a:cs typeface="Arial" pitchFamily="34" charset="0"/>
            </a:endParaRPr>
          </a:p>
        </p:txBody>
      </p:sp>
      <p:sp>
        <p:nvSpPr>
          <p:cNvPr id="22" name="Прямоугольник 105"/>
          <p:cNvSpPr>
            <a:spLocks noChangeArrowheads="1"/>
          </p:cNvSpPr>
          <p:nvPr/>
        </p:nvSpPr>
        <p:spPr bwMode="auto">
          <a:xfrm>
            <a:off x="5322887" y="1498657"/>
            <a:ext cx="1157288" cy="495300"/>
          </a:xfrm>
          <a:prstGeom prst="rect">
            <a:avLst/>
          </a:prstGeom>
          <a:solidFill>
            <a:srgbClr val="FFFFFF"/>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2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Основні</a:t>
            </a:r>
            <a:endParaRPr kumimoji="0" lang="uk-UA" altLang="ru-RU" sz="1800" b="0" i="0" u="none" strike="noStrike" cap="none" normalizeH="0" baseline="0">
              <a:ln>
                <a:noFill/>
              </a:ln>
              <a:solidFill>
                <a:schemeClr val="tx1"/>
              </a:solidFill>
              <a:effectLst/>
              <a:latin typeface="Arial" pitchFamily="34" charset="0"/>
              <a:cs typeface="Arial" pitchFamily="34" charset="0"/>
            </a:endParaRPr>
          </a:p>
        </p:txBody>
      </p:sp>
      <p:sp>
        <p:nvSpPr>
          <p:cNvPr id="23" name="Прямоугольник 106"/>
          <p:cNvSpPr>
            <a:spLocks noChangeArrowheads="1"/>
          </p:cNvSpPr>
          <p:nvPr/>
        </p:nvSpPr>
        <p:spPr bwMode="auto">
          <a:xfrm>
            <a:off x="6909114" y="1497329"/>
            <a:ext cx="1303338" cy="495300"/>
          </a:xfrm>
          <a:prstGeom prst="rect">
            <a:avLst/>
          </a:prstGeom>
          <a:solidFill>
            <a:srgbClr val="FFFFFF"/>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2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Допоміжні (уточнювальні)</a:t>
            </a:r>
            <a:endParaRPr kumimoji="0" lang="uk-UA" altLang="ru-RU" sz="1800" b="0" i="0" u="none" strike="noStrike" cap="none" normalizeH="0" baseline="0">
              <a:ln>
                <a:noFill/>
              </a:ln>
              <a:solidFill>
                <a:schemeClr val="tx1"/>
              </a:solidFill>
              <a:effectLst/>
              <a:latin typeface="Arial" pitchFamily="34" charset="0"/>
              <a:cs typeface="Arial" pitchFamily="34" charset="0"/>
            </a:endParaRPr>
          </a:p>
        </p:txBody>
      </p:sp>
      <p:sp>
        <p:nvSpPr>
          <p:cNvPr id="24" name="Прямоугольник 107"/>
          <p:cNvSpPr>
            <a:spLocks noChangeArrowheads="1"/>
          </p:cNvSpPr>
          <p:nvPr/>
        </p:nvSpPr>
        <p:spPr bwMode="auto">
          <a:xfrm>
            <a:off x="1284288" y="1514661"/>
            <a:ext cx="1284288" cy="495300"/>
          </a:xfrm>
          <a:prstGeom prst="rect">
            <a:avLst/>
          </a:prstGeom>
          <a:solidFill>
            <a:srgbClr val="FFFFFF"/>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2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Допоміжні (уточнювальні)</a:t>
            </a:r>
            <a:endParaRPr kumimoji="0" lang="uk-UA" altLang="ru-RU" sz="1800" b="0" i="0" u="none" strike="noStrike" cap="none" normalizeH="0" baseline="0">
              <a:ln>
                <a:noFill/>
              </a:ln>
              <a:solidFill>
                <a:schemeClr val="tx1"/>
              </a:solidFill>
              <a:effectLst/>
              <a:latin typeface="Arial" pitchFamily="34" charset="0"/>
              <a:cs typeface="Arial" pitchFamily="34" charset="0"/>
            </a:endParaRPr>
          </a:p>
        </p:txBody>
      </p:sp>
      <p:sp>
        <p:nvSpPr>
          <p:cNvPr id="25" name="Прямоугольник 108"/>
          <p:cNvSpPr>
            <a:spLocks noChangeArrowheads="1"/>
          </p:cNvSpPr>
          <p:nvPr/>
        </p:nvSpPr>
        <p:spPr bwMode="auto">
          <a:xfrm>
            <a:off x="5358585" y="808903"/>
            <a:ext cx="2674938" cy="504825"/>
          </a:xfrm>
          <a:prstGeom prst="rect">
            <a:avLst/>
          </a:prstGeom>
          <a:solidFill>
            <a:srgbClr val="FFFFFF"/>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2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Показники динамічної платоспроможності</a:t>
            </a:r>
            <a:endParaRPr kumimoji="0" lang="uk-UA" altLang="ru-RU" sz="1800" b="0" i="0" u="none" strike="noStrike" cap="none" normalizeH="0" baseline="0">
              <a:ln>
                <a:noFill/>
              </a:ln>
              <a:solidFill>
                <a:schemeClr val="tx1"/>
              </a:solidFill>
              <a:effectLst/>
              <a:latin typeface="Arial" pitchFamily="34" charset="0"/>
              <a:cs typeface="Arial" pitchFamily="34" charset="0"/>
            </a:endParaRPr>
          </a:p>
        </p:txBody>
      </p:sp>
      <p:sp>
        <p:nvSpPr>
          <p:cNvPr id="26" name="Прямоугольник 109"/>
          <p:cNvSpPr>
            <a:spLocks noChangeArrowheads="1"/>
          </p:cNvSpPr>
          <p:nvPr/>
        </p:nvSpPr>
        <p:spPr bwMode="auto">
          <a:xfrm>
            <a:off x="2733675" y="1514661"/>
            <a:ext cx="1225550" cy="495300"/>
          </a:xfrm>
          <a:prstGeom prst="rect">
            <a:avLst/>
          </a:prstGeom>
          <a:solidFill>
            <a:srgbClr val="FFFFFF"/>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2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Основні</a:t>
            </a:r>
            <a:endParaRPr kumimoji="0" lang="uk-UA" altLang="ru-RU" sz="1800" b="0" i="0" u="none" strike="noStrike" cap="none" normalizeH="0" baseline="0">
              <a:ln>
                <a:noFill/>
              </a:ln>
              <a:solidFill>
                <a:schemeClr val="tx1"/>
              </a:solidFill>
              <a:effectLst/>
              <a:latin typeface="Arial" pitchFamily="34" charset="0"/>
              <a:cs typeface="Arial" pitchFamily="34" charset="0"/>
            </a:endParaRPr>
          </a:p>
        </p:txBody>
      </p:sp>
      <p:sp>
        <p:nvSpPr>
          <p:cNvPr id="27" name="Прямоугольник 110"/>
          <p:cNvSpPr>
            <a:spLocks noChangeArrowheads="1"/>
          </p:cNvSpPr>
          <p:nvPr/>
        </p:nvSpPr>
        <p:spPr bwMode="auto">
          <a:xfrm>
            <a:off x="6950077" y="4975715"/>
            <a:ext cx="1273175" cy="835025"/>
          </a:xfrm>
          <a:prstGeom prst="rect">
            <a:avLst/>
          </a:prstGeom>
          <a:solidFill>
            <a:srgbClr val="FFFFFF"/>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2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Частка виникнення дефіциту коштів</a:t>
            </a:r>
            <a:endParaRPr kumimoji="0" lang="uk-UA" altLang="ru-RU" sz="1800" b="0" i="0" u="none" strike="noStrike" cap="none" normalizeH="0" baseline="0">
              <a:ln>
                <a:noFill/>
              </a:ln>
              <a:solidFill>
                <a:schemeClr val="tx1"/>
              </a:solidFill>
              <a:effectLst/>
              <a:latin typeface="Arial" pitchFamily="34" charset="0"/>
              <a:cs typeface="Arial" pitchFamily="34" charset="0"/>
            </a:endParaRPr>
          </a:p>
        </p:txBody>
      </p:sp>
      <p:sp>
        <p:nvSpPr>
          <p:cNvPr id="28" name="Прямоугольник 111"/>
          <p:cNvSpPr>
            <a:spLocks noChangeArrowheads="1"/>
          </p:cNvSpPr>
          <p:nvPr/>
        </p:nvSpPr>
        <p:spPr bwMode="auto">
          <a:xfrm>
            <a:off x="3522831" y="4529931"/>
            <a:ext cx="2498725" cy="466725"/>
          </a:xfrm>
          <a:prstGeom prst="rect">
            <a:avLst/>
          </a:prstGeom>
          <a:solidFill>
            <a:srgbClr val="FFFFFF"/>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2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Показники перспективної платоспроможності</a:t>
            </a:r>
            <a:endParaRPr kumimoji="0" lang="uk-UA" altLang="ru-RU" sz="1800" b="0" i="0" u="none" strike="noStrike" cap="none" normalizeH="0" baseline="0">
              <a:ln>
                <a:noFill/>
              </a:ln>
              <a:solidFill>
                <a:schemeClr val="tx1"/>
              </a:solidFill>
              <a:effectLst/>
              <a:latin typeface="Arial" pitchFamily="34" charset="0"/>
              <a:cs typeface="Arial" pitchFamily="34" charset="0"/>
            </a:endParaRPr>
          </a:p>
        </p:txBody>
      </p:sp>
      <p:sp>
        <p:nvSpPr>
          <p:cNvPr id="29" name="Прямоугольник 112"/>
          <p:cNvSpPr>
            <a:spLocks noChangeArrowheads="1"/>
          </p:cNvSpPr>
          <p:nvPr/>
        </p:nvSpPr>
        <p:spPr bwMode="auto">
          <a:xfrm>
            <a:off x="5382418" y="5241954"/>
            <a:ext cx="1038225" cy="846137"/>
          </a:xfrm>
          <a:prstGeom prst="rect">
            <a:avLst/>
          </a:prstGeom>
          <a:solidFill>
            <a:srgbClr val="FFFFFF"/>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2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Показник достатності генерування коштів</a:t>
            </a:r>
            <a:endParaRPr kumimoji="0" lang="uk-UA" altLang="ru-RU" sz="1800" b="0" i="0" u="none" strike="noStrike" cap="none" normalizeH="0" baseline="0">
              <a:ln>
                <a:noFill/>
              </a:ln>
              <a:solidFill>
                <a:schemeClr val="tx1"/>
              </a:solidFill>
              <a:effectLst/>
              <a:latin typeface="Arial" pitchFamily="34" charset="0"/>
              <a:cs typeface="Arial" pitchFamily="34" charset="0"/>
            </a:endParaRPr>
          </a:p>
        </p:txBody>
      </p:sp>
      <p:sp>
        <p:nvSpPr>
          <p:cNvPr id="30" name="Прямоугольник 113"/>
          <p:cNvSpPr>
            <a:spLocks noChangeArrowheads="1"/>
          </p:cNvSpPr>
          <p:nvPr/>
        </p:nvSpPr>
        <p:spPr bwMode="auto">
          <a:xfrm>
            <a:off x="3059832" y="5241955"/>
            <a:ext cx="1001712" cy="846137"/>
          </a:xfrm>
          <a:prstGeom prst="rect">
            <a:avLst/>
          </a:prstGeom>
          <a:solidFill>
            <a:srgbClr val="FFFFFF"/>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2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Показник миттєвого виконання зобов</a:t>
            </a:r>
            <a:r>
              <a:rPr kumimoji="0" lang="uk-UA" altLang="ru-RU" sz="1200" b="0" i="0" u="none" strike="noStrike" cap="none" normalizeH="0" baseline="0">
                <a:ln>
                  <a:noFill/>
                </a:ln>
                <a:solidFill>
                  <a:schemeClr val="tx1"/>
                </a:solidFill>
                <a:effectLst/>
                <a:latin typeface="Calibri"/>
                <a:ea typeface="Calibri" pitchFamily="34" charset="0"/>
                <a:cs typeface="Times New Roman" pitchFamily="18" charset="0"/>
              </a:rPr>
              <a:t>’</a:t>
            </a:r>
            <a:r>
              <a:rPr kumimoji="0" lang="uk-UA" altLang="ru-RU" sz="12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язань </a:t>
            </a:r>
            <a:endParaRPr kumimoji="0" lang="uk-UA" altLang="ru-RU" sz="1800" b="0" i="0" u="none" strike="noStrike" cap="none" normalizeH="0" baseline="0">
              <a:ln>
                <a:noFill/>
              </a:ln>
              <a:solidFill>
                <a:schemeClr val="tx1"/>
              </a:solidFill>
              <a:effectLst/>
              <a:latin typeface="Arial" pitchFamily="34" charset="0"/>
              <a:cs typeface="Arial" pitchFamily="34" charset="0"/>
            </a:endParaRPr>
          </a:p>
        </p:txBody>
      </p:sp>
      <p:sp>
        <p:nvSpPr>
          <p:cNvPr id="31" name="Прямоугольник 114"/>
          <p:cNvSpPr>
            <a:spLocks noChangeArrowheads="1"/>
          </p:cNvSpPr>
          <p:nvPr/>
        </p:nvSpPr>
        <p:spPr bwMode="auto">
          <a:xfrm>
            <a:off x="6950612" y="4381990"/>
            <a:ext cx="1273175" cy="593725"/>
          </a:xfrm>
          <a:prstGeom prst="rect">
            <a:avLst/>
          </a:prstGeom>
          <a:solidFill>
            <a:srgbClr val="FFFFFF"/>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2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Коефіцієнт рівномірності видатків</a:t>
            </a:r>
            <a:endParaRPr kumimoji="0" lang="uk-UA" altLang="ru-RU" sz="1800" b="0" i="0" u="none" strike="noStrike" cap="none" normalizeH="0" baseline="0">
              <a:ln>
                <a:noFill/>
              </a:ln>
              <a:solidFill>
                <a:schemeClr val="tx1"/>
              </a:solidFill>
              <a:effectLst/>
              <a:latin typeface="Arial" pitchFamily="34" charset="0"/>
              <a:cs typeface="Arial" pitchFamily="34" charset="0"/>
            </a:endParaRPr>
          </a:p>
        </p:txBody>
      </p:sp>
      <p:sp>
        <p:nvSpPr>
          <p:cNvPr id="32" name="Прямоугольник 115"/>
          <p:cNvSpPr>
            <a:spLocks noChangeArrowheads="1"/>
          </p:cNvSpPr>
          <p:nvPr/>
        </p:nvSpPr>
        <p:spPr bwMode="auto">
          <a:xfrm>
            <a:off x="6950613" y="3867222"/>
            <a:ext cx="1273175" cy="514350"/>
          </a:xfrm>
          <a:prstGeom prst="rect">
            <a:avLst/>
          </a:prstGeom>
          <a:solidFill>
            <a:srgbClr val="FFFFFF"/>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2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Рівномірність видатків</a:t>
            </a:r>
            <a:endParaRPr kumimoji="0" lang="uk-UA" altLang="ru-RU" sz="1800" b="0" i="0" u="none" strike="noStrike" cap="none" normalizeH="0" baseline="0">
              <a:ln>
                <a:noFill/>
              </a:ln>
              <a:solidFill>
                <a:schemeClr val="tx1"/>
              </a:solidFill>
              <a:effectLst/>
              <a:latin typeface="Arial" pitchFamily="34" charset="0"/>
              <a:cs typeface="Arial" pitchFamily="34" charset="0"/>
            </a:endParaRPr>
          </a:p>
        </p:txBody>
      </p:sp>
      <p:sp>
        <p:nvSpPr>
          <p:cNvPr id="33" name="Прямоугольник 116"/>
          <p:cNvSpPr>
            <a:spLocks noChangeArrowheads="1"/>
          </p:cNvSpPr>
          <p:nvPr/>
        </p:nvSpPr>
        <p:spPr bwMode="auto">
          <a:xfrm>
            <a:off x="4171136" y="5241954"/>
            <a:ext cx="1147762" cy="846138"/>
          </a:xfrm>
          <a:prstGeom prst="rect">
            <a:avLst/>
          </a:prstGeom>
          <a:solidFill>
            <a:srgbClr val="FFFFFF"/>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2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Показник перспективного виконання зобов</a:t>
            </a:r>
            <a:r>
              <a:rPr kumimoji="0" lang="uk-UA" altLang="ru-RU" sz="1200" b="0" i="0" u="none" strike="noStrike" cap="none" normalizeH="0" baseline="0">
                <a:ln>
                  <a:noFill/>
                </a:ln>
                <a:solidFill>
                  <a:schemeClr val="tx1"/>
                </a:solidFill>
                <a:effectLst/>
                <a:latin typeface="Calibri"/>
                <a:ea typeface="Calibri" pitchFamily="34" charset="0"/>
                <a:cs typeface="Times New Roman" pitchFamily="18" charset="0"/>
              </a:rPr>
              <a:t>’</a:t>
            </a:r>
            <a:r>
              <a:rPr kumimoji="0" lang="uk-UA" altLang="ru-RU" sz="12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язань </a:t>
            </a:r>
            <a:endParaRPr kumimoji="0" lang="uk-UA" altLang="ru-RU" sz="1800" b="0" i="0" u="none" strike="noStrike" cap="none" normalizeH="0" baseline="0">
              <a:ln>
                <a:noFill/>
              </a:ln>
              <a:solidFill>
                <a:schemeClr val="tx1"/>
              </a:solidFill>
              <a:effectLst/>
              <a:latin typeface="Arial" pitchFamily="34" charset="0"/>
              <a:cs typeface="Arial" pitchFamily="34" charset="0"/>
            </a:endParaRPr>
          </a:p>
        </p:txBody>
      </p:sp>
      <p:cxnSp>
        <p:nvCxnSpPr>
          <p:cNvPr id="34" name="Прямая со стрелкой 33"/>
          <p:cNvCxnSpPr/>
          <p:nvPr/>
        </p:nvCxnSpPr>
        <p:spPr>
          <a:xfrm flipH="1">
            <a:off x="2724150" y="573874"/>
            <a:ext cx="936468" cy="19083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5" name="Прямая со стрелкой 34"/>
          <p:cNvCxnSpPr/>
          <p:nvPr/>
        </p:nvCxnSpPr>
        <p:spPr>
          <a:xfrm>
            <a:off x="5244783" y="577850"/>
            <a:ext cx="1055409" cy="18685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6" name="Прямая со стрелкой 35"/>
          <p:cNvCxnSpPr/>
          <p:nvPr/>
        </p:nvCxnSpPr>
        <p:spPr>
          <a:xfrm>
            <a:off x="4675505" y="724029"/>
            <a:ext cx="1270" cy="375192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7" name="Прямая со стрелкой 36"/>
          <p:cNvCxnSpPr/>
          <p:nvPr/>
        </p:nvCxnSpPr>
        <p:spPr>
          <a:xfrm flipH="1">
            <a:off x="1749425" y="1350831"/>
            <a:ext cx="671195" cy="14782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8" name="Прямая со стрелкой 37"/>
          <p:cNvCxnSpPr/>
          <p:nvPr/>
        </p:nvCxnSpPr>
        <p:spPr>
          <a:xfrm>
            <a:off x="2955219" y="1343486"/>
            <a:ext cx="705399" cy="17117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9" name="Прямая со стрелкой 38"/>
          <p:cNvCxnSpPr/>
          <p:nvPr/>
        </p:nvCxnSpPr>
        <p:spPr>
          <a:xfrm flipH="1">
            <a:off x="5772487" y="1338262"/>
            <a:ext cx="498138" cy="15906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0" name="Прямая со стрелкой 39"/>
          <p:cNvCxnSpPr/>
          <p:nvPr/>
        </p:nvCxnSpPr>
        <p:spPr>
          <a:xfrm>
            <a:off x="7237198" y="1313728"/>
            <a:ext cx="647170" cy="15906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1" name="Прямая со стрелкой 40"/>
          <p:cNvCxnSpPr/>
          <p:nvPr/>
        </p:nvCxnSpPr>
        <p:spPr>
          <a:xfrm>
            <a:off x="4695421" y="5003194"/>
            <a:ext cx="0" cy="23876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2" name="Прямая со стрелкой 41"/>
          <p:cNvCxnSpPr/>
          <p:nvPr/>
        </p:nvCxnSpPr>
        <p:spPr>
          <a:xfrm flipH="1">
            <a:off x="3660618" y="4998431"/>
            <a:ext cx="626637" cy="21494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3" name="Прямая со стрелкой 42"/>
          <p:cNvCxnSpPr/>
          <p:nvPr/>
        </p:nvCxnSpPr>
        <p:spPr>
          <a:xfrm>
            <a:off x="5232644" y="5003194"/>
            <a:ext cx="788912" cy="21018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4" name="Rectangle 4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539750"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53975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73080675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17908655"/>
              </p:ext>
            </p:extLst>
          </p:nvPr>
        </p:nvGraphicFramePr>
        <p:xfrm>
          <a:off x="539552" y="620691"/>
          <a:ext cx="8136903" cy="5867006"/>
        </p:xfrm>
        <a:graphic>
          <a:graphicData uri="http://schemas.openxmlformats.org/drawingml/2006/table">
            <a:tbl>
              <a:tblPr firstRow="1" firstCol="1" bandRow="1">
                <a:tableStyleId>{775DCB02-9BB8-47FD-8907-85C794F793BA}</a:tableStyleId>
              </a:tblPr>
              <a:tblGrid>
                <a:gridCol w="1327954">
                  <a:extLst>
                    <a:ext uri="{9D8B030D-6E8A-4147-A177-3AD203B41FA5}">
                      <a16:colId xmlns:a16="http://schemas.microsoft.com/office/drawing/2014/main" val="20000"/>
                    </a:ext>
                  </a:extLst>
                </a:gridCol>
                <a:gridCol w="1139217">
                  <a:extLst>
                    <a:ext uri="{9D8B030D-6E8A-4147-A177-3AD203B41FA5}">
                      <a16:colId xmlns:a16="http://schemas.microsoft.com/office/drawing/2014/main" val="20001"/>
                    </a:ext>
                  </a:extLst>
                </a:gridCol>
                <a:gridCol w="1603405">
                  <a:extLst>
                    <a:ext uri="{9D8B030D-6E8A-4147-A177-3AD203B41FA5}">
                      <a16:colId xmlns:a16="http://schemas.microsoft.com/office/drawing/2014/main" val="20002"/>
                    </a:ext>
                  </a:extLst>
                </a:gridCol>
                <a:gridCol w="1203830">
                  <a:extLst>
                    <a:ext uri="{9D8B030D-6E8A-4147-A177-3AD203B41FA5}">
                      <a16:colId xmlns:a16="http://schemas.microsoft.com/office/drawing/2014/main" val="20003"/>
                    </a:ext>
                  </a:extLst>
                </a:gridCol>
                <a:gridCol w="1498835">
                  <a:extLst>
                    <a:ext uri="{9D8B030D-6E8A-4147-A177-3AD203B41FA5}">
                      <a16:colId xmlns:a16="http://schemas.microsoft.com/office/drawing/2014/main" val="20004"/>
                    </a:ext>
                  </a:extLst>
                </a:gridCol>
                <a:gridCol w="1363662">
                  <a:extLst>
                    <a:ext uri="{9D8B030D-6E8A-4147-A177-3AD203B41FA5}">
                      <a16:colId xmlns:a16="http://schemas.microsoft.com/office/drawing/2014/main" val="20005"/>
                    </a:ext>
                  </a:extLst>
                </a:gridCol>
              </a:tblGrid>
              <a:tr h="296960">
                <a:tc gridSpan="2">
                  <a:txBody>
                    <a:bodyPr/>
                    <a:lstStyle/>
                    <a:p>
                      <a:pPr algn="ctr">
                        <a:spcAft>
                          <a:spcPts val="0"/>
                        </a:spcAft>
                      </a:pPr>
                      <a:r>
                        <a:rPr lang="uk-UA" sz="1100" dirty="0">
                          <a:effectLst/>
                          <a:latin typeface="Times New Roman" panose="02020603050405020304" pitchFamily="18" charset="0"/>
                          <a:cs typeface="Times New Roman" panose="02020603050405020304" pitchFamily="18" charset="0"/>
                        </a:rPr>
                        <a:t>Миттєва платоспроможність</a:t>
                      </a:r>
                      <a:endParaRPr lang="ru-RU" sz="1100" dirty="0">
                        <a:effectLst/>
                        <a:latin typeface="Times New Roman" panose="02020603050405020304" pitchFamily="18" charset="0"/>
                        <a:ea typeface="Times New Roman"/>
                        <a:cs typeface="Times New Roman" panose="02020603050405020304" pitchFamily="18" charset="0"/>
                      </a:endParaRPr>
                    </a:p>
                  </a:txBody>
                  <a:tcPr marL="43519" marR="43519" marT="0" marB="0"/>
                </a:tc>
                <a:tc hMerge="1">
                  <a:txBody>
                    <a:bodyPr/>
                    <a:lstStyle/>
                    <a:p>
                      <a:endParaRPr lang="ru-RU"/>
                    </a:p>
                  </a:txBody>
                  <a:tcPr/>
                </a:tc>
                <a:tc gridSpan="2">
                  <a:txBody>
                    <a:bodyPr/>
                    <a:lstStyle/>
                    <a:p>
                      <a:pPr algn="ctr">
                        <a:spcAft>
                          <a:spcPts val="0"/>
                        </a:spcAft>
                      </a:pPr>
                      <a:r>
                        <a:rPr lang="uk-UA" sz="1100">
                          <a:effectLst/>
                          <a:latin typeface="Times New Roman" panose="02020603050405020304" pitchFamily="18" charset="0"/>
                          <a:cs typeface="Times New Roman" panose="02020603050405020304" pitchFamily="18" charset="0"/>
                        </a:rPr>
                        <a:t>Поточна платоспроможність</a:t>
                      </a:r>
                      <a:endParaRPr lang="ru-RU" sz="1100">
                        <a:effectLst/>
                        <a:latin typeface="Times New Roman" panose="02020603050405020304" pitchFamily="18" charset="0"/>
                        <a:ea typeface="Times New Roman"/>
                        <a:cs typeface="Times New Roman" panose="02020603050405020304" pitchFamily="18" charset="0"/>
                      </a:endParaRPr>
                    </a:p>
                  </a:txBody>
                  <a:tcPr marL="43519" marR="43519" marT="0" marB="0"/>
                </a:tc>
                <a:tc hMerge="1">
                  <a:txBody>
                    <a:bodyPr/>
                    <a:lstStyle/>
                    <a:p>
                      <a:endParaRPr lang="ru-RU"/>
                    </a:p>
                  </a:txBody>
                  <a:tcPr/>
                </a:tc>
                <a:tc gridSpan="2">
                  <a:txBody>
                    <a:bodyPr/>
                    <a:lstStyle/>
                    <a:p>
                      <a:pPr algn="ctr">
                        <a:spcAft>
                          <a:spcPts val="0"/>
                        </a:spcAft>
                      </a:pPr>
                      <a:r>
                        <a:rPr lang="uk-UA" sz="1100">
                          <a:effectLst/>
                          <a:latin typeface="Times New Roman" panose="02020603050405020304" pitchFamily="18" charset="0"/>
                          <a:cs typeface="Times New Roman" panose="02020603050405020304" pitchFamily="18" charset="0"/>
                        </a:rPr>
                        <a:t>Перспективна платоспроможність</a:t>
                      </a:r>
                      <a:endParaRPr lang="ru-RU" sz="1100">
                        <a:effectLst/>
                        <a:latin typeface="Times New Roman" panose="02020603050405020304" pitchFamily="18" charset="0"/>
                        <a:ea typeface="Times New Roman"/>
                        <a:cs typeface="Times New Roman" panose="02020603050405020304" pitchFamily="18" charset="0"/>
                      </a:endParaRPr>
                    </a:p>
                  </a:txBody>
                  <a:tcPr marL="43519" marR="43519" marT="0" marB="0"/>
                </a:tc>
                <a:tc hMerge="1">
                  <a:txBody>
                    <a:bodyPr/>
                    <a:lstStyle/>
                    <a:p>
                      <a:endParaRPr lang="ru-RU"/>
                    </a:p>
                  </a:txBody>
                  <a:tcPr/>
                </a:tc>
                <a:extLst>
                  <a:ext uri="{0D108BD9-81ED-4DB2-BD59-A6C34878D82A}">
                    <a16:rowId xmlns:a16="http://schemas.microsoft.com/office/drawing/2014/main" val="10000"/>
                  </a:ext>
                </a:extLst>
              </a:tr>
              <a:tr h="279101">
                <a:tc>
                  <a:txBody>
                    <a:bodyPr/>
                    <a:lstStyle/>
                    <a:p>
                      <a:pPr algn="ctr">
                        <a:spcAft>
                          <a:spcPts val="0"/>
                        </a:spcAft>
                      </a:pPr>
                      <a:r>
                        <a:rPr lang="uk-UA" sz="1100" dirty="0">
                          <a:effectLst/>
                          <a:latin typeface="Times New Roman" panose="02020603050405020304" pitchFamily="18" charset="0"/>
                          <a:cs typeface="Times New Roman" panose="02020603050405020304" pitchFamily="18" charset="0"/>
                        </a:rPr>
                        <a:t>Основні</a:t>
                      </a:r>
                      <a:endParaRPr lang="ru-RU" sz="1100" b="0" dirty="0">
                        <a:effectLst/>
                        <a:latin typeface="Times New Roman" panose="02020603050405020304" pitchFamily="18" charset="0"/>
                        <a:ea typeface="Times New Roman"/>
                        <a:cs typeface="Times New Roman" panose="02020603050405020304" pitchFamily="18" charset="0"/>
                      </a:endParaRPr>
                    </a:p>
                  </a:txBody>
                  <a:tcPr marL="43519" marR="43519" marT="0" marB="0"/>
                </a:tc>
                <a:tc>
                  <a:txBody>
                    <a:bodyPr/>
                    <a:lstStyle/>
                    <a:p>
                      <a:pPr algn="ctr">
                        <a:spcAft>
                          <a:spcPts val="0"/>
                        </a:spcAft>
                      </a:pPr>
                      <a:r>
                        <a:rPr lang="uk-UA" sz="1100">
                          <a:effectLst/>
                          <a:latin typeface="Times New Roman" panose="02020603050405020304" pitchFamily="18" charset="0"/>
                          <a:cs typeface="Times New Roman" panose="02020603050405020304" pitchFamily="18" charset="0"/>
                        </a:rPr>
                        <a:t>Допоміжні</a:t>
                      </a:r>
                      <a:endParaRPr lang="ru-RU" sz="1100">
                        <a:effectLst/>
                        <a:latin typeface="Times New Roman" panose="02020603050405020304" pitchFamily="18" charset="0"/>
                        <a:ea typeface="Times New Roman"/>
                        <a:cs typeface="Times New Roman" panose="02020603050405020304" pitchFamily="18" charset="0"/>
                      </a:endParaRPr>
                    </a:p>
                  </a:txBody>
                  <a:tcPr marL="43519" marR="43519" marT="0" marB="0"/>
                </a:tc>
                <a:tc>
                  <a:txBody>
                    <a:bodyPr/>
                    <a:lstStyle/>
                    <a:p>
                      <a:pPr algn="ctr">
                        <a:spcAft>
                          <a:spcPts val="0"/>
                        </a:spcAft>
                      </a:pPr>
                      <a:r>
                        <a:rPr lang="uk-UA" sz="1100">
                          <a:effectLst/>
                          <a:latin typeface="Times New Roman" panose="02020603050405020304" pitchFamily="18" charset="0"/>
                          <a:cs typeface="Times New Roman" panose="02020603050405020304" pitchFamily="18" charset="0"/>
                        </a:rPr>
                        <a:t>Основні</a:t>
                      </a:r>
                      <a:endParaRPr lang="ru-RU" sz="1100">
                        <a:effectLst/>
                        <a:latin typeface="Times New Roman" panose="02020603050405020304" pitchFamily="18" charset="0"/>
                        <a:ea typeface="Times New Roman"/>
                        <a:cs typeface="Times New Roman" panose="02020603050405020304" pitchFamily="18" charset="0"/>
                      </a:endParaRPr>
                    </a:p>
                  </a:txBody>
                  <a:tcPr marL="43519" marR="43519" marT="0" marB="0"/>
                </a:tc>
                <a:tc>
                  <a:txBody>
                    <a:bodyPr/>
                    <a:lstStyle/>
                    <a:p>
                      <a:pPr algn="ctr">
                        <a:spcAft>
                          <a:spcPts val="0"/>
                        </a:spcAft>
                      </a:pPr>
                      <a:r>
                        <a:rPr lang="uk-UA" sz="1100">
                          <a:effectLst/>
                          <a:latin typeface="Times New Roman" panose="02020603050405020304" pitchFamily="18" charset="0"/>
                          <a:cs typeface="Times New Roman" panose="02020603050405020304" pitchFamily="18" charset="0"/>
                        </a:rPr>
                        <a:t>Допоміжні</a:t>
                      </a:r>
                      <a:endParaRPr lang="ru-RU" sz="1100">
                        <a:effectLst/>
                        <a:latin typeface="Times New Roman" panose="02020603050405020304" pitchFamily="18" charset="0"/>
                        <a:ea typeface="Times New Roman"/>
                        <a:cs typeface="Times New Roman" panose="02020603050405020304" pitchFamily="18" charset="0"/>
                      </a:endParaRPr>
                    </a:p>
                  </a:txBody>
                  <a:tcPr marL="43519" marR="43519" marT="0" marB="0"/>
                </a:tc>
                <a:tc>
                  <a:txBody>
                    <a:bodyPr/>
                    <a:lstStyle/>
                    <a:p>
                      <a:pPr algn="ctr">
                        <a:spcAft>
                          <a:spcPts val="0"/>
                        </a:spcAft>
                      </a:pPr>
                      <a:r>
                        <a:rPr lang="uk-UA" sz="1100">
                          <a:effectLst/>
                          <a:latin typeface="Times New Roman" panose="02020603050405020304" pitchFamily="18" charset="0"/>
                          <a:cs typeface="Times New Roman" panose="02020603050405020304" pitchFamily="18" charset="0"/>
                        </a:rPr>
                        <a:t>Основні</a:t>
                      </a:r>
                      <a:endParaRPr lang="ru-RU" sz="1100">
                        <a:effectLst/>
                        <a:latin typeface="Times New Roman" panose="02020603050405020304" pitchFamily="18" charset="0"/>
                        <a:ea typeface="Times New Roman"/>
                        <a:cs typeface="Times New Roman" panose="02020603050405020304" pitchFamily="18" charset="0"/>
                      </a:endParaRPr>
                    </a:p>
                  </a:txBody>
                  <a:tcPr marL="43519" marR="43519" marT="0" marB="0"/>
                </a:tc>
                <a:tc>
                  <a:txBody>
                    <a:bodyPr/>
                    <a:lstStyle/>
                    <a:p>
                      <a:pPr algn="ctr">
                        <a:spcAft>
                          <a:spcPts val="0"/>
                        </a:spcAft>
                      </a:pPr>
                      <a:r>
                        <a:rPr lang="uk-UA" sz="1100">
                          <a:effectLst/>
                          <a:latin typeface="Times New Roman" panose="02020603050405020304" pitchFamily="18" charset="0"/>
                          <a:cs typeface="Times New Roman" panose="02020603050405020304" pitchFamily="18" charset="0"/>
                        </a:rPr>
                        <a:t>Допоміжні</a:t>
                      </a:r>
                      <a:endParaRPr lang="ru-RU" sz="1100">
                        <a:effectLst/>
                        <a:latin typeface="Times New Roman" panose="02020603050405020304" pitchFamily="18" charset="0"/>
                        <a:ea typeface="Times New Roman"/>
                        <a:cs typeface="Times New Roman" panose="02020603050405020304" pitchFamily="18" charset="0"/>
                      </a:endParaRPr>
                    </a:p>
                  </a:txBody>
                  <a:tcPr marL="43519" marR="43519" marT="0" marB="0"/>
                </a:tc>
                <a:extLst>
                  <a:ext uri="{0D108BD9-81ED-4DB2-BD59-A6C34878D82A}">
                    <a16:rowId xmlns:a16="http://schemas.microsoft.com/office/drawing/2014/main" val="10001"/>
                  </a:ext>
                </a:extLst>
              </a:tr>
              <a:tr h="314514">
                <a:tc gridSpan="6">
                  <a:txBody>
                    <a:bodyPr/>
                    <a:lstStyle/>
                    <a:p>
                      <a:pPr algn="ctr">
                        <a:spcAft>
                          <a:spcPts val="0"/>
                        </a:spcAft>
                      </a:pPr>
                      <a:r>
                        <a:rPr lang="uk-UA" sz="1100">
                          <a:effectLst/>
                          <a:latin typeface="Times New Roman" panose="02020603050405020304" pitchFamily="18" charset="0"/>
                          <a:cs typeface="Times New Roman" panose="02020603050405020304" pitchFamily="18" charset="0"/>
                        </a:rPr>
                        <a:t>Статична характеристика платоспроможності</a:t>
                      </a:r>
                      <a:endParaRPr lang="ru-RU" sz="1100">
                        <a:effectLst/>
                        <a:latin typeface="Times New Roman" panose="02020603050405020304" pitchFamily="18" charset="0"/>
                        <a:ea typeface="Times New Roman"/>
                        <a:cs typeface="Times New Roman" panose="02020603050405020304" pitchFamily="18" charset="0"/>
                      </a:endParaRPr>
                    </a:p>
                  </a:txBody>
                  <a:tcPr marL="43519" marR="43519"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2"/>
                  </a:ext>
                </a:extLst>
              </a:tr>
              <a:tr h="742398">
                <a:tc>
                  <a:txBody>
                    <a:bodyPr/>
                    <a:lstStyle/>
                    <a:p>
                      <a:pPr algn="ctr">
                        <a:spcAft>
                          <a:spcPts val="0"/>
                        </a:spcAft>
                      </a:pPr>
                      <a:r>
                        <a:rPr lang="uk-UA" sz="1100" dirty="0">
                          <a:effectLst/>
                          <a:latin typeface="Times New Roman" panose="02020603050405020304" pitchFamily="18" charset="0"/>
                          <a:cs typeface="Times New Roman" panose="02020603050405020304" pitchFamily="18" charset="0"/>
                        </a:rPr>
                        <a:t>Рівень поточної платіжної готовності</a:t>
                      </a:r>
                      <a:endParaRPr lang="ru-RU" sz="1100" b="0" dirty="0">
                        <a:effectLst/>
                        <a:latin typeface="Times New Roman" panose="02020603050405020304" pitchFamily="18" charset="0"/>
                        <a:ea typeface="Times New Roman"/>
                        <a:cs typeface="Times New Roman" panose="02020603050405020304" pitchFamily="18" charset="0"/>
                      </a:endParaRPr>
                    </a:p>
                  </a:txBody>
                  <a:tcPr marL="43519" marR="43519" marT="0" marB="0"/>
                </a:tc>
                <a:tc>
                  <a:txBody>
                    <a:bodyPr/>
                    <a:lstStyle/>
                    <a:p>
                      <a:pPr algn="ctr">
                        <a:spcAft>
                          <a:spcPts val="0"/>
                        </a:spcAft>
                      </a:pPr>
                      <a:r>
                        <a:rPr lang="uk-UA" sz="1100">
                          <a:effectLst/>
                          <a:latin typeface="Times New Roman" panose="02020603050405020304" pitchFamily="18" charset="0"/>
                          <a:cs typeface="Times New Roman" panose="02020603050405020304" pitchFamily="18" charset="0"/>
                        </a:rPr>
                        <a:t> </a:t>
                      </a:r>
                      <a:endParaRPr lang="ru-RU" sz="1100">
                        <a:effectLst/>
                        <a:latin typeface="Times New Roman" panose="02020603050405020304" pitchFamily="18" charset="0"/>
                        <a:ea typeface="Times New Roman"/>
                        <a:cs typeface="Times New Roman" panose="02020603050405020304" pitchFamily="18" charset="0"/>
                      </a:endParaRPr>
                    </a:p>
                  </a:txBody>
                  <a:tcPr marL="43519" marR="43519" marT="0" marB="0"/>
                </a:tc>
                <a:tc>
                  <a:txBody>
                    <a:bodyPr/>
                    <a:lstStyle/>
                    <a:p>
                      <a:pPr algn="ctr">
                        <a:spcAft>
                          <a:spcPts val="0"/>
                        </a:spcAft>
                      </a:pPr>
                      <a:r>
                        <a:rPr lang="uk-UA" sz="1100">
                          <a:effectLst/>
                          <a:latin typeface="Times New Roman" panose="02020603050405020304" pitchFamily="18" charset="0"/>
                          <a:cs typeface="Times New Roman" panose="02020603050405020304" pitchFamily="18" charset="0"/>
                        </a:rPr>
                        <a:t>Чистий оборотний капітал</a:t>
                      </a:r>
                      <a:endParaRPr lang="ru-RU" sz="1100">
                        <a:effectLst/>
                        <a:latin typeface="Times New Roman" panose="02020603050405020304" pitchFamily="18" charset="0"/>
                        <a:ea typeface="Times New Roman"/>
                        <a:cs typeface="Times New Roman" panose="02020603050405020304" pitchFamily="18" charset="0"/>
                      </a:endParaRPr>
                    </a:p>
                  </a:txBody>
                  <a:tcPr marL="43519" marR="43519" marT="0" marB="0"/>
                </a:tc>
                <a:tc>
                  <a:txBody>
                    <a:bodyPr/>
                    <a:lstStyle/>
                    <a:p>
                      <a:pPr algn="ctr">
                        <a:spcAft>
                          <a:spcPts val="0"/>
                        </a:spcAft>
                      </a:pPr>
                      <a:r>
                        <a:rPr lang="uk-UA" sz="1100">
                          <a:effectLst/>
                          <a:latin typeface="Times New Roman" panose="02020603050405020304" pitchFamily="18" charset="0"/>
                          <a:cs typeface="Times New Roman" panose="02020603050405020304" pitchFamily="18" charset="0"/>
                        </a:rPr>
                        <a:t>Коефіцієнт забезпеченої платоспро-можності</a:t>
                      </a:r>
                      <a:endParaRPr lang="ru-RU" sz="1100">
                        <a:effectLst/>
                        <a:latin typeface="Times New Roman" panose="02020603050405020304" pitchFamily="18" charset="0"/>
                        <a:ea typeface="Times New Roman"/>
                        <a:cs typeface="Times New Roman" panose="02020603050405020304" pitchFamily="18" charset="0"/>
                      </a:endParaRPr>
                    </a:p>
                  </a:txBody>
                  <a:tcPr marL="43519" marR="43519" marT="0" marB="0"/>
                </a:tc>
                <a:tc>
                  <a:txBody>
                    <a:bodyPr/>
                    <a:lstStyle/>
                    <a:p>
                      <a:pPr algn="ctr">
                        <a:spcAft>
                          <a:spcPts val="0"/>
                        </a:spcAft>
                      </a:pPr>
                      <a:r>
                        <a:rPr lang="uk-UA" sz="1100">
                          <a:effectLst/>
                          <a:latin typeface="Times New Roman" panose="02020603050405020304" pitchFamily="18" charset="0"/>
                          <a:cs typeface="Times New Roman" panose="02020603050405020304" pitchFamily="18" charset="0"/>
                        </a:rPr>
                        <a:t>Коефіцієнт Бівера</a:t>
                      </a:r>
                      <a:endParaRPr lang="ru-RU" sz="1100">
                        <a:effectLst/>
                        <a:latin typeface="Times New Roman" panose="02020603050405020304" pitchFamily="18" charset="0"/>
                        <a:ea typeface="Times New Roman"/>
                        <a:cs typeface="Times New Roman" panose="02020603050405020304" pitchFamily="18" charset="0"/>
                      </a:endParaRPr>
                    </a:p>
                  </a:txBody>
                  <a:tcPr marL="43519" marR="43519" marT="0" marB="0"/>
                </a:tc>
                <a:tc>
                  <a:txBody>
                    <a:bodyPr/>
                    <a:lstStyle/>
                    <a:p>
                      <a:pPr algn="ctr">
                        <a:spcAft>
                          <a:spcPts val="0"/>
                        </a:spcAft>
                      </a:pPr>
                      <a:r>
                        <a:rPr lang="uk-UA" sz="1100">
                          <a:effectLst/>
                          <a:latin typeface="Times New Roman" panose="02020603050405020304" pitchFamily="18" charset="0"/>
                          <a:cs typeface="Times New Roman" panose="02020603050405020304" pitchFamily="18" charset="0"/>
                        </a:rPr>
                        <a:t>Коефіцієнт фінансової незалежності</a:t>
                      </a:r>
                      <a:endParaRPr lang="ru-RU" sz="1100">
                        <a:effectLst/>
                        <a:latin typeface="Times New Roman" panose="02020603050405020304" pitchFamily="18" charset="0"/>
                        <a:ea typeface="Times New Roman"/>
                        <a:cs typeface="Times New Roman" panose="02020603050405020304" pitchFamily="18" charset="0"/>
                      </a:endParaRPr>
                    </a:p>
                  </a:txBody>
                  <a:tcPr marL="43519" marR="43519" marT="0" marB="0"/>
                </a:tc>
                <a:extLst>
                  <a:ext uri="{0D108BD9-81ED-4DB2-BD59-A6C34878D82A}">
                    <a16:rowId xmlns:a16="http://schemas.microsoft.com/office/drawing/2014/main" val="10003"/>
                  </a:ext>
                </a:extLst>
              </a:tr>
              <a:tr h="615641">
                <a:tc>
                  <a:txBody>
                    <a:bodyPr/>
                    <a:lstStyle/>
                    <a:p>
                      <a:pPr algn="ctr">
                        <a:spcAft>
                          <a:spcPts val="0"/>
                        </a:spcAft>
                      </a:pPr>
                      <a:r>
                        <a:rPr lang="uk-UA" sz="1100" dirty="0">
                          <a:effectLst/>
                          <a:latin typeface="Times New Roman" panose="02020603050405020304" pitchFamily="18" charset="0"/>
                          <a:cs typeface="Times New Roman" panose="02020603050405020304" pitchFamily="18" charset="0"/>
                        </a:rPr>
                        <a:t>Коефіцієнт грошової платоспроможності</a:t>
                      </a:r>
                      <a:endParaRPr lang="ru-RU" sz="1100" b="0" dirty="0">
                        <a:effectLst/>
                        <a:latin typeface="Times New Roman" panose="02020603050405020304" pitchFamily="18" charset="0"/>
                        <a:ea typeface="Times New Roman"/>
                        <a:cs typeface="Times New Roman" panose="02020603050405020304" pitchFamily="18" charset="0"/>
                      </a:endParaRPr>
                    </a:p>
                  </a:txBody>
                  <a:tcPr marL="43519" marR="43519" marT="0" marB="0"/>
                </a:tc>
                <a:tc>
                  <a:txBody>
                    <a:bodyPr/>
                    <a:lstStyle/>
                    <a:p>
                      <a:pPr algn="ctr">
                        <a:spcAft>
                          <a:spcPts val="0"/>
                        </a:spcAft>
                      </a:pPr>
                      <a:r>
                        <a:rPr lang="uk-UA" sz="1100" dirty="0">
                          <a:effectLst/>
                          <a:latin typeface="Times New Roman" panose="02020603050405020304" pitchFamily="18" charset="0"/>
                          <a:cs typeface="Times New Roman" panose="02020603050405020304" pitchFamily="18" charset="0"/>
                        </a:rPr>
                        <a:t> </a:t>
                      </a:r>
                      <a:endParaRPr lang="ru-RU" sz="1100" dirty="0">
                        <a:effectLst/>
                        <a:latin typeface="Times New Roman" panose="02020603050405020304" pitchFamily="18" charset="0"/>
                        <a:ea typeface="Times New Roman"/>
                        <a:cs typeface="Times New Roman" panose="02020603050405020304" pitchFamily="18" charset="0"/>
                      </a:endParaRPr>
                    </a:p>
                  </a:txBody>
                  <a:tcPr marL="43519" marR="43519" marT="0" marB="0"/>
                </a:tc>
                <a:tc>
                  <a:txBody>
                    <a:bodyPr/>
                    <a:lstStyle/>
                    <a:p>
                      <a:pPr algn="ctr">
                        <a:spcAft>
                          <a:spcPts val="0"/>
                        </a:spcAft>
                      </a:pPr>
                      <a:r>
                        <a:rPr lang="uk-UA" sz="1100" dirty="0">
                          <a:effectLst/>
                          <a:latin typeface="Times New Roman" panose="02020603050405020304" pitchFamily="18" charset="0"/>
                          <a:cs typeface="Times New Roman" panose="02020603050405020304" pitchFamily="18" charset="0"/>
                        </a:rPr>
                        <a:t>Коефіцієнт покриття</a:t>
                      </a:r>
                      <a:endParaRPr lang="ru-RU" sz="1100" dirty="0">
                        <a:effectLst/>
                        <a:latin typeface="Times New Roman" panose="02020603050405020304" pitchFamily="18" charset="0"/>
                        <a:ea typeface="Times New Roman"/>
                        <a:cs typeface="Times New Roman" panose="02020603050405020304" pitchFamily="18" charset="0"/>
                      </a:endParaRPr>
                    </a:p>
                  </a:txBody>
                  <a:tcPr marL="43519" marR="43519" marT="0" marB="0"/>
                </a:tc>
                <a:tc>
                  <a:txBody>
                    <a:bodyPr/>
                    <a:lstStyle/>
                    <a:p>
                      <a:pPr algn="ctr">
                        <a:spcAft>
                          <a:spcPts val="0"/>
                        </a:spcAft>
                      </a:pPr>
                      <a:r>
                        <a:rPr lang="uk-UA" sz="1100">
                          <a:effectLst/>
                          <a:latin typeface="Times New Roman" panose="02020603050405020304" pitchFamily="18" charset="0"/>
                          <a:cs typeface="Times New Roman" panose="02020603050405020304" pitchFamily="18" charset="0"/>
                        </a:rPr>
                        <a:t>Коефіцієнт забезпече-ності власними коштами</a:t>
                      </a:r>
                      <a:endParaRPr lang="ru-RU" sz="1100">
                        <a:effectLst/>
                        <a:latin typeface="Times New Roman" panose="02020603050405020304" pitchFamily="18" charset="0"/>
                        <a:ea typeface="Times New Roman"/>
                        <a:cs typeface="Times New Roman" panose="02020603050405020304" pitchFamily="18" charset="0"/>
                      </a:endParaRPr>
                    </a:p>
                  </a:txBody>
                  <a:tcPr marL="43519" marR="43519" marT="0" marB="0"/>
                </a:tc>
                <a:tc>
                  <a:txBody>
                    <a:bodyPr/>
                    <a:lstStyle/>
                    <a:p>
                      <a:pPr algn="ctr">
                        <a:spcAft>
                          <a:spcPts val="0"/>
                        </a:spcAft>
                      </a:pPr>
                      <a:r>
                        <a:rPr lang="uk-UA" sz="1100">
                          <a:effectLst/>
                          <a:latin typeface="Times New Roman" panose="02020603050405020304" pitchFamily="18" charset="0"/>
                          <a:cs typeface="Times New Roman" panose="02020603050405020304" pitchFamily="18" charset="0"/>
                        </a:rPr>
                        <a:t>Коефіцієнт маневреності власного капіталу</a:t>
                      </a:r>
                      <a:endParaRPr lang="ru-RU" sz="1100">
                        <a:effectLst/>
                        <a:latin typeface="Times New Roman" panose="02020603050405020304" pitchFamily="18" charset="0"/>
                        <a:ea typeface="Times New Roman"/>
                        <a:cs typeface="Times New Roman" panose="02020603050405020304" pitchFamily="18" charset="0"/>
                      </a:endParaRPr>
                    </a:p>
                  </a:txBody>
                  <a:tcPr marL="43519" marR="43519" marT="0" marB="0"/>
                </a:tc>
                <a:tc>
                  <a:txBody>
                    <a:bodyPr/>
                    <a:lstStyle/>
                    <a:p>
                      <a:pPr algn="ctr">
                        <a:spcAft>
                          <a:spcPts val="0"/>
                        </a:spcAft>
                      </a:pPr>
                      <a:r>
                        <a:rPr lang="uk-UA" sz="1100">
                          <a:effectLst/>
                          <a:latin typeface="Times New Roman" panose="02020603050405020304" pitchFamily="18" charset="0"/>
                          <a:cs typeface="Times New Roman" panose="02020603050405020304" pitchFamily="18" charset="0"/>
                        </a:rPr>
                        <a:t>Співвідношення зобов’язань і власного капіталу</a:t>
                      </a:r>
                      <a:endParaRPr lang="ru-RU" sz="1100">
                        <a:effectLst/>
                        <a:latin typeface="Times New Roman" panose="02020603050405020304" pitchFamily="18" charset="0"/>
                        <a:ea typeface="Times New Roman"/>
                        <a:cs typeface="Times New Roman" panose="02020603050405020304" pitchFamily="18" charset="0"/>
                      </a:endParaRPr>
                    </a:p>
                  </a:txBody>
                  <a:tcPr marL="43519" marR="43519" marT="0" marB="0"/>
                </a:tc>
                <a:extLst>
                  <a:ext uri="{0D108BD9-81ED-4DB2-BD59-A6C34878D82A}">
                    <a16:rowId xmlns:a16="http://schemas.microsoft.com/office/drawing/2014/main" val="10004"/>
                  </a:ext>
                </a:extLst>
              </a:tr>
              <a:tr h="521315">
                <a:tc>
                  <a:txBody>
                    <a:bodyPr/>
                    <a:lstStyle/>
                    <a:p>
                      <a:pPr algn="ctr">
                        <a:spcAft>
                          <a:spcPts val="0"/>
                        </a:spcAft>
                      </a:pPr>
                      <a:r>
                        <a:rPr lang="uk-UA" sz="1100" dirty="0">
                          <a:effectLst/>
                          <a:latin typeface="Times New Roman" panose="02020603050405020304" pitchFamily="18" charset="0"/>
                          <a:cs typeface="Times New Roman" panose="02020603050405020304" pitchFamily="18" charset="0"/>
                        </a:rPr>
                        <a:t> </a:t>
                      </a:r>
                      <a:endParaRPr lang="ru-RU" sz="1100" b="0" dirty="0">
                        <a:effectLst/>
                        <a:latin typeface="Times New Roman" panose="02020603050405020304" pitchFamily="18" charset="0"/>
                        <a:ea typeface="Times New Roman"/>
                        <a:cs typeface="Times New Roman" panose="02020603050405020304" pitchFamily="18" charset="0"/>
                      </a:endParaRPr>
                    </a:p>
                  </a:txBody>
                  <a:tcPr marL="43519" marR="43519" marT="0" marB="0"/>
                </a:tc>
                <a:tc>
                  <a:txBody>
                    <a:bodyPr/>
                    <a:lstStyle/>
                    <a:p>
                      <a:pPr algn="ctr">
                        <a:spcAft>
                          <a:spcPts val="0"/>
                        </a:spcAft>
                      </a:pPr>
                      <a:r>
                        <a:rPr lang="uk-UA" sz="1100">
                          <a:effectLst/>
                          <a:latin typeface="Times New Roman" panose="02020603050405020304" pitchFamily="18" charset="0"/>
                          <a:cs typeface="Times New Roman" panose="02020603050405020304" pitchFamily="18" charset="0"/>
                        </a:rPr>
                        <a:t> </a:t>
                      </a:r>
                      <a:endParaRPr lang="ru-RU" sz="1100">
                        <a:effectLst/>
                        <a:latin typeface="Times New Roman" panose="02020603050405020304" pitchFamily="18" charset="0"/>
                        <a:ea typeface="Times New Roman"/>
                        <a:cs typeface="Times New Roman" panose="02020603050405020304" pitchFamily="18" charset="0"/>
                      </a:endParaRPr>
                    </a:p>
                  </a:txBody>
                  <a:tcPr marL="43519" marR="43519" marT="0" marB="0"/>
                </a:tc>
                <a:tc>
                  <a:txBody>
                    <a:bodyPr/>
                    <a:lstStyle/>
                    <a:p>
                      <a:pPr algn="ctr">
                        <a:spcAft>
                          <a:spcPts val="0"/>
                        </a:spcAft>
                      </a:pPr>
                      <a:r>
                        <a:rPr lang="uk-UA" sz="1100">
                          <a:effectLst/>
                          <a:latin typeface="Times New Roman" panose="02020603050405020304" pitchFamily="18" charset="0"/>
                          <a:cs typeface="Times New Roman" panose="02020603050405020304" pitchFamily="18" charset="0"/>
                        </a:rPr>
                        <a:t>Коефіцієнт термінової платоспроможності</a:t>
                      </a:r>
                      <a:endParaRPr lang="ru-RU" sz="1100">
                        <a:effectLst/>
                        <a:latin typeface="Times New Roman" panose="02020603050405020304" pitchFamily="18" charset="0"/>
                        <a:ea typeface="Times New Roman"/>
                        <a:cs typeface="Times New Roman" panose="02020603050405020304" pitchFamily="18" charset="0"/>
                      </a:endParaRPr>
                    </a:p>
                  </a:txBody>
                  <a:tcPr marL="43519" marR="43519" marT="0" marB="0"/>
                </a:tc>
                <a:tc>
                  <a:txBody>
                    <a:bodyPr/>
                    <a:lstStyle/>
                    <a:p>
                      <a:pPr algn="ctr">
                        <a:spcAft>
                          <a:spcPts val="0"/>
                        </a:spcAft>
                      </a:pPr>
                      <a:r>
                        <a:rPr lang="uk-UA" sz="1100">
                          <a:effectLst/>
                          <a:latin typeface="Times New Roman" panose="02020603050405020304" pitchFamily="18" charset="0"/>
                          <a:cs typeface="Times New Roman" panose="02020603050405020304" pitchFamily="18" charset="0"/>
                        </a:rPr>
                        <a:t> </a:t>
                      </a:r>
                      <a:endParaRPr lang="ru-RU" sz="1100">
                        <a:effectLst/>
                        <a:latin typeface="Times New Roman" panose="02020603050405020304" pitchFamily="18" charset="0"/>
                        <a:ea typeface="Times New Roman"/>
                        <a:cs typeface="Times New Roman" panose="02020603050405020304" pitchFamily="18" charset="0"/>
                      </a:endParaRPr>
                    </a:p>
                  </a:txBody>
                  <a:tcPr marL="43519" marR="43519" marT="0" marB="0"/>
                </a:tc>
                <a:tc>
                  <a:txBody>
                    <a:bodyPr/>
                    <a:lstStyle/>
                    <a:p>
                      <a:pPr algn="ctr">
                        <a:spcAft>
                          <a:spcPts val="0"/>
                        </a:spcAft>
                      </a:pPr>
                      <a:r>
                        <a:rPr lang="uk-UA" sz="1100">
                          <a:effectLst/>
                          <a:latin typeface="Times New Roman" panose="02020603050405020304" pitchFamily="18" charset="0"/>
                          <a:cs typeface="Times New Roman" panose="02020603050405020304" pitchFamily="18" charset="0"/>
                        </a:rPr>
                        <a:t>Коефіцієнт загальної платоспро-можності</a:t>
                      </a:r>
                      <a:endParaRPr lang="ru-RU" sz="1100">
                        <a:effectLst/>
                        <a:latin typeface="Times New Roman" panose="02020603050405020304" pitchFamily="18" charset="0"/>
                        <a:ea typeface="Times New Roman"/>
                        <a:cs typeface="Times New Roman" panose="02020603050405020304" pitchFamily="18" charset="0"/>
                      </a:endParaRPr>
                    </a:p>
                  </a:txBody>
                  <a:tcPr marL="43519" marR="43519" marT="0" marB="0"/>
                </a:tc>
                <a:tc>
                  <a:txBody>
                    <a:bodyPr/>
                    <a:lstStyle/>
                    <a:p>
                      <a:pPr algn="ctr">
                        <a:spcAft>
                          <a:spcPts val="0"/>
                        </a:spcAft>
                      </a:pPr>
                      <a:r>
                        <a:rPr lang="uk-UA" sz="1100">
                          <a:effectLst/>
                          <a:latin typeface="Times New Roman" panose="02020603050405020304" pitchFamily="18" charset="0"/>
                          <a:cs typeface="Times New Roman" panose="02020603050405020304" pitchFamily="18" charset="0"/>
                        </a:rPr>
                        <a:t>Співвідношення оборотних та необоротних активів</a:t>
                      </a:r>
                      <a:endParaRPr lang="ru-RU" sz="1100">
                        <a:effectLst/>
                        <a:latin typeface="Times New Roman" panose="02020603050405020304" pitchFamily="18" charset="0"/>
                        <a:ea typeface="Times New Roman"/>
                        <a:cs typeface="Times New Roman" panose="02020603050405020304" pitchFamily="18" charset="0"/>
                      </a:endParaRPr>
                    </a:p>
                  </a:txBody>
                  <a:tcPr marL="43519" marR="43519" marT="0" marB="0"/>
                </a:tc>
                <a:extLst>
                  <a:ext uri="{0D108BD9-81ED-4DB2-BD59-A6C34878D82A}">
                    <a16:rowId xmlns:a16="http://schemas.microsoft.com/office/drawing/2014/main" val="10005"/>
                  </a:ext>
                </a:extLst>
              </a:tr>
              <a:tr h="486797">
                <a:tc>
                  <a:txBody>
                    <a:bodyPr/>
                    <a:lstStyle/>
                    <a:p>
                      <a:pPr algn="ctr">
                        <a:spcAft>
                          <a:spcPts val="0"/>
                        </a:spcAft>
                      </a:pPr>
                      <a:r>
                        <a:rPr lang="uk-UA" sz="1100" dirty="0">
                          <a:effectLst/>
                          <a:latin typeface="Times New Roman" panose="02020603050405020304" pitchFamily="18" charset="0"/>
                          <a:cs typeface="Times New Roman" panose="02020603050405020304" pitchFamily="18" charset="0"/>
                        </a:rPr>
                        <a:t> </a:t>
                      </a:r>
                      <a:endParaRPr lang="ru-RU" sz="1100" b="0" dirty="0">
                        <a:effectLst/>
                        <a:latin typeface="Times New Roman" panose="02020603050405020304" pitchFamily="18" charset="0"/>
                        <a:ea typeface="Times New Roman"/>
                        <a:cs typeface="Times New Roman" panose="02020603050405020304" pitchFamily="18" charset="0"/>
                      </a:endParaRPr>
                    </a:p>
                  </a:txBody>
                  <a:tcPr marL="43519" marR="43519" marT="0" marB="0"/>
                </a:tc>
                <a:tc>
                  <a:txBody>
                    <a:bodyPr/>
                    <a:lstStyle/>
                    <a:p>
                      <a:pPr algn="ctr">
                        <a:spcAft>
                          <a:spcPts val="0"/>
                        </a:spcAft>
                      </a:pPr>
                      <a:r>
                        <a:rPr lang="uk-UA" sz="1100">
                          <a:effectLst/>
                          <a:latin typeface="Times New Roman" panose="02020603050405020304" pitchFamily="18" charset="0"/>
                          <a:cs typeface="Times New Roman" panose="02020603050405020304" pitchFamily="18" charset="0"/>
                        </a:rPr>
                        <a:t> </a:t>
                      </a:r>
                      <a:endParaRPr lang="ru-RU" sz="1100">
                        <a:effectLst/>
                        <a:latin typeface="Times New Roman" panose="02020603050405020304" pitchFamily="18" charset="0"/>
                        <a:ea typeface="Times New Roman"/>
                        <a:cs typeface="Times New Roman" panose="02020603050405020304" pitchFamily="18" charset="0"/>
                      </a:endParaRPr>
                    </a:p>
                  </a:txBody>
                  <a:tcPr marL="43519" marR="43519" marT="0" marB="0"/>
                </a:tc>
                <a:tc>
                  <a:txBody>
                    <a:bodyPr/>
                    <a:lstStyle/>
                    <a:p>
                      <a:pPr algn="ctr">
                        <a:spcAft>
                          <a:spcPts val="0"/>
                        </a:spcAft>
                      </a:pPr>
                      <a:r>
                        <a:rPr lang="uk-UA" sz="1100">
                          <a:effectLst/>
                          <a:latin typeface="Times New Roman" panose="02020603050405020304" pitchFamily="18" charset="0"/>
                          <a:cs typeface="Times New Roman" panose="02020603050405020304" pitchFamily="18" charset="0"/>
                        </a:rPr>
                        <a:t>Коефіцієнт абсолютної платоспроможності</a:t>
                      </a:r>
                      <a:endParaRPr lang="ru-RU" sz="1100">
                        <a:effectLst/>
                        <a:latin typeface="Times New Roman" panose="02020603050405020304" pitchFamily="18" charset="0"/>
                        <a:ea typeface="Times New Roman"/>
                        <a:cs typeface="Times New Roman" panose="02020603050405020304" pitchFamily="18" charset="0"/>
                      </a:endParaRPr>
                    </a:p>
                  </a:txBody>
                  <a:tcPr marL="43519" marR="43519" marT="0" marB="0"/>
                </a:tc>
                <a:tc>
                  <a:txBody>
                    <a:bodyPr/>
                    <a:lstStyle/>
                    <a:p>
                      <a:pPr algn="ctr">
                        <a:spcAft>
                          <a:spcPts val="0"/>
                        </a:spcAft>
                      </a:pPr>
                      <a:r>
                        <a:rPr lang="uk-UA" sz="1100">
                          <a:effectLst/>
                          <a:latin typeface="Times New Roman" panose="02020603050405020304" pitchFamily="18" charset="0"/>
                          <a:cs typeface="Times New Roman" panose="02020603050405020304" pitchFamily="18" charset="0"/>
                        </a:rPr>
                        <a:t> </a:t>
                      </a:r>
                      <a:endParaRPr lang="ru-RU" sz="1100">
                        <a:effectLst/>
                        <a:latin typeface="Times New Roman" panose="02020603050405020304" pitchFamily="18" charset="0"/>
                        <a:ea typeface="Times New Roman"/>
                        <a:cs typeface="Times New Roman" panose="02020603050405020304" pitchFamily="18" charset="0"/>
                      </a:endParaRPr>
                    </a:p>
                  </a:txBody>
                  <a:tcPr marL="43519" marR="43519" marT="0" marB="0"/>
                </a:tc>
                <a:tc>
                  <a:txBody>
                    <a:bodyPr/>
                    <a:lstStyle/>
                    <a:p>
                      <a:pPr algn="ctr">
                        <a:spcAft>
                          <a:spcPts val="0"/>
                        </a:spcAft>
                      </a:pPr>
                      <a:r>
                        <a:rPr lang="uk-UA" sz="1100">
                          <a:effectLst/>
                          <a:latin typeface="Times New Roman" panose="02020603050405020304" pitchFamily="18" charset="0"/>
                          <a:cs typeface="Times New Roman" panose="02020603050405020304" pitchFamily="18" charset="0"/>
                        </a:rPr>
                        <a:t> </a:t>
                      </a:r>
                      <a:endParaRPr lang="ru-RU" sz="1100">
                        <a:effectLst/>
                        <a:latin typeface="Times New Roman" panose="02020603050405020304" pitchFamily="18" charset="0"/>
                        <a:ea typeface="Times New Roman"/>
                        <a:cs typeface="Times New Roman" panose="02020603050405020304" pitchFamily="18" charset="0"/>
                      </a:endParaRPr>
                    </a:p>
                  </a:txBody>
                  <a:tcPr marL="43519" marR="43519" marT="0" marB="0"/>
                </a:tc>
                <a:tc>
                  <a:txBody>
                    <a:bodyPr/>
                    <a:lstStyle/>
                    <a:p>
                      <a:pPr algn="ctr">
                        <a:spcAft>
                          <a:spcPts val="0"/>
                        </a:spcAft>
                      </a:pPr>
                      <a:r>
                        <a:rPr lang="uk-UA" sz="1100">
                          <a:effectLst/>
                          <a:latin typeface="Times New Roman" panose="02020603050405020304" pitchFamily="18" charset="0"/>
                          <a:cs typeface="Times New Roman" panose="02020603050405020304" pitchFamily="18" charset="0"/>
                        </a:rPr>
                        <a:t> </a:t>
                      </a:r>
                      <a:endParaRPr lang="ru-RU" sz="1100">
                        <a:effectLst/>
                        <a:latin typeface="Times New Roman" panose="02020603050405020304" pitchFamily="18" charset="0"/>
                        <a:ea typeface="Times New Roman"/>
                        <a:cs typeface="Times New Roman" panose="02020603050405020304" pitchFamily="18" charset="0"/>
                      </a:endParaRPr>
                    </a:p>
                  </a:txBody>
                  <a:tcPr marL="43519" marR="43519" marT="0" marB="0"/>
                </a:tc>
                <a:extLst>
                  <a:ext uri="{0D108BD9-81ED-4DB2-BD59-A6C34878D82A}">
                    <a16:rowId xmlns:a16="http://schemas.microsoft.com/office/drawing/2014/main" val="10006"/>
                  </a:ext>
                </a:extLst>
              </a:tr>
              <a:tr h="337127">
                <a:tc gridSpan="6">
                  <a:txBody>
                    <a:bodyPr/>
                    <a:lstStyle/>
                    <a:p>
                      <a:pPr algn="ctr">
                        <a:spcAft>
                          <a:spcPts val="0"/>
                        </a:spcAft>
                      </a:pPr>
                      <a:r>
                        <a:rPr lang="uk-UA" sz="1100" dirty="0">
                          <a:effectLst/>
                          <a:latin typeface="Times New Roman" panose="02020603050405020304" pitchFamily="18" charset="0"/>
                          <a:cs typeface="Times New Roman" panose="02020603050405020304" pitchFamily="18" charset="0"/>
                        </a:rPr>
                        <a:t>Динамічна характеристика платоспроможності</a:t>
                      </a:r>
                      <a:endParaRPr lang="ru-RU" sz="1100" dirty="0">
                        <a:effectLst/>
                        <a:latin typeface="Times New Roman" panose="02020603050405020304" pitchFamily="18" charset="0"/>
                        <a:ea typeface="Times New Roman"/>
                        <a:cs typeface="Times New Roman" panose="02020603050405020304" pitchFamily="18" charset="0"/>
                      </a:endParaRPr>
                    </a:p>
                  </a:txBody>
                  <a:tcPr marL="43519" marR="43519"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7"/>
                  </a:ext>
                </a:extLst>
              </a:tr>
              <a:tr h="588564">
                <a:tc>
                  <a:txBody>
                    <a:bodyPr/>
                    <a:lstStyle/>
                    <a:p>
                      <a:pPr algn="ctr">
                        <a:spcAft>
                          <a:spcPts val="0"/>
                        </a:spcAft>
                      </a:pPr>
                      <a:r>
                        <a:rPr lang="uk-UA" sz="1100" dirty="0">
                          <a:effectLst/>
                          <a:latin typeface="Times New Roman" panose="02020603050405020304" pitchFamily="18" charset="0"/>
                          <a:cs typeface="Times New Roman" panose="02020603050405020304" pitchFamily="18" charset="0"/>
                        </a:rPr>
                        <a:t>Обсяг чистого грошового потоку</a:t>
                      </a:r>
                      <a:endParaRPr lang="ru-RU" sz="1100" b="0" dirty="0">
                        <a:effectLst/>
                        <a:latin typeface="Times New Roman" panose="02020603050405020304" pitchFamily="18" charset="0"/>
                        <a:ea typeface="Times New Roman"/>
                        <a:cs typeface="Times New Roman" panose="02020603050405020304" pitchFamily="18" charset="0"/>
                      </a:endParaRPr>
                    </a:p>
                  </a:txBody>
                  <a:tcPr marL="43519" marR="43519" marT="0" marB="0"/>
                </a:tc>
                <a:tc>
                  <a:txBody>
                    <a:bodyPr/>
                    <a:lstStyle/>
                    <a:p>
                      <a:pPr algn="ctr">
                        <a:spcAft>
                          <a:spcPts val="0"/>
                        </a:spcAft>
                      </a:pPr>
                      <a:r>
                        <a:rPr lang="uk-UA" sz="1100">
                          <a:effectLst/>
                          <a:latin typeface="Times New Roman" panose="02020603050405020304" pitchFamily="18" charset="0"/>
                          <a:cs typeface="Times New Roman" panose="02020603050405020304" pitchFamily="18" charset="0"/>
                        </a:rPr>
                        <a:t>Коефіцієнт ефектив-ності грошового потоку</a:t>
                      </a:r>
                      <a:endParaRPr lang="ru-RU" sz="1100">
                        <a:effectLst/>
                        <a:latin typeface="Times New Roman" panose="02020603050405020304" pitchFamily="18" charset="0"/>
                        <a:ea typeface="Times New Roman"/>
                        <a:cs typeface="Times New Roman" panose="02020603050405020304" pitchFamily="18" charset="0"/>
                      </a:endParaRPr>
                    </a:p>
                  </a:txBody>
                  <a:tcPr marL="43519" marR="43519" marT="0" marB="0"/>
                </a:tc>
                <a:tc>
                  <a:txBody>
                    <a:bodyPr/>
                    <a:lstStyle/>
                    <a:p>
                      <a:pPr algn="ctr">
                        <a:spcAft>
                          <a:spcPts val="0"/>
                        </a:spcAft>
                      </a:pPr>
                      <a:r>
                        <a:rPr lang="uk-UA" sz="1100">
                          <a:effectLst/>
                          <a:latin typeface="Times New Roman" panose="02020603050405020304" pitchFamily="18" charset="0"/>
                          <a:cs typeface="Times New Roman" panose="02020603050405020304" pitchFamily="18" charset="0"/>
                        </a:rPr>
                        <a:t>Коефіцієнт відновлення (втрати) платоспро-можності</a:t>
                      </a:r>
                      <a:endParaRPr lang="ru-RU" sz="1100">
                        <a:effectLst/>
                        <a:latin typeface="Times New Roman" panose="02020603050405020304" pitchFamily="18" charset="0"/>
                        <a:ea typeface="Times New Roman"/>
                        <a:cs typeface="Times New Roman" panose="02020603050405020304" pitchFamily="18" charset="0"/>
                      </a:endParaRPr>
                    </a:p>
                  </a:txBody>
                  <a:tcPr marL="43519" marR="43519" marT="0" marB="0"/>
                </a:tc>
                <a:tc>
                  <a:txBody>
                    <a:bodyPr/>
                    <a:lstStyle/>
                    <a:p>
                      <a:pPr algn="ctr">
                        <a:spcAft>
                          <a:spcPts val="0"/>
                        </a:spcAft>
                      </a:pPr>
                      <a:r>
                        <a:rPr lang="uk-UA" sz="1100">
                          <a:effectLst/>
                          <a:latin typeface="Times New Roman" panose="02020603050405020304" pitchFamily="18" charset="0"/>
                          <a:cs typeface="Times New Roman" panose="02020603050405020304" pitchFamily="18" charset="0"/>
                        </a:rPr>
                        <a:t> </a:t>
                      </a:r>
                      <a:endParaRPr lang="ru-RU" sz="1100">
                        <a:effectLst/>
                        <a:latin typeface="Times New Roman" panose="02020603050405020304" pitchFamily="18" charset="0"/>
                        <a:ea typeface="Times New Roman"/>
                        <a:cs typeface="Times New Roman" panose="02020603050405020304" pitchFamily="18" charset="0"/>
                      </a:endParaRPr>
                    </a:p>
                  </a:txBody>
                  <a:tcPr marL="43519" marR="43519" marT="0" marB="0"/>
                </a:tc>
                <a:tc>
                  <a:txBody>
                    <a:bodyPr/>
                    <a:lstStyle/>
                    <a:p>
                      <a:pPr algn="ctr">
                        <a:spcAft>
                          <a:spcPts val="0"/>
                        </a:spcAft>
                      </a:pPr>
                      <a:r>
                        <a:rPr lang="uk-UA" sz="1100">
                          <a:effectLst/>
                          <a:latin typeface="Times New Roman" panose="02020603050405020304" pitchFamily="18" charset="0"/>
                          <a:cs typeface="Times New Roman" panose="02020603050405020304" pitchFamily="18" charset="0"/>
                        </a:rPr>
                        <a:t>Тривалість фінансового циклу</a:t>
                      </a:r>
                      <a:endParaRPr lang="ru-RU" sz="1100">
                        <a:effectLst/>
                        <a:latin typeface="Times New Roman" panose="02020603050405020304" pitchFamily="18" charset="0"/>
                        <a:ea typeface="Times New Roman"/>
                        <a:cs typeface="Times New Roman" panose="02020603050405020304" pitchFamily="18" charset="0"/>
                      </a:endParaRPr>
                    </a:p>
                  </a:txBody>
                  <a:tcPr marL="43519" marR="43519" marT="0" marB="0"/>
                </a:tc>
                <a:tc>
                  <a:txBody>
                    <a:bodyPr/>
                    <a:lstStyle/>
                    <a:p>
                      <a:pPr algn="ctr">
                        <a:spcAft>
                          <a:spcPts val="0"/>
                        </a:spcAft>
                      </a:pPr>
                      <a:r>
                        <a:rPr lang="uk-UA" sz="1100">
                          <a:effectLst/>
                          <a:latin typeface="Times New Roman" panose="02020603050405020304" pitchFamily="18" charset="0"/>
                          <a:cs typeface="Times New Roman" panose="02020603050405020304" pitchFamily="18" charset="0"/>
                        </a:rPr>
                        <a:t>Період обороту активів підприємства</a:t>
                      </a:r>
                      <a:endParaRPr lang="ru-RU" sz="1100">
                        <a:effectLst/>
                        <a:latin typeface="Times New Roman" panose="02020603050405020304" pitchFamily="18" charset="0"/>
                        <a:ea typeface="Times New Roman"/>
                        <a:cs typeface="Times New Roman" panose="02020603050405020304" pitchFamily="18" charset="0"/>
                      </a:endParaRPr>
                    </a:p>
                  </a:txBody>
                  <a:tcPr marL="43519" marR="43519" marT="0" marB="0"/>
                </a:tc>
                <a:extLst>
                  <a:ext uri="{0D108BD9-81ED-4DB2-BD59-A6C34878D82A}">
                    <a16:rowId xmlns:a16="http://schemas.microsoft.com/office/drawing/2014/main" val="10008"/>
                  </a:ext>
                </a:extLst>
              </a:tr>
              <a:tr h="792088">
                <a:tc>
                  <a:txBody>
                    <a:bodyPr/>
                    <a:lstStyle/>
                    <a:p>
                      <a:pPr algn="ctr">
                        <a:spcAft>
                          <a:spcPts val="0"/>
                        </a:spcAft>
                      </a:pPr>
                      <a:r>
                        <a:rPr lang="uk-UA" sz="1100" dirty="0">
                          <a:effectLst/>
                          <a:latin typeface="Times New Roman" panose="02020603050405020304" pitchFamily="18" charset="0"/>
                          <a:cs typeface="Times New Roman" panose="02020603050405020304" pitchFamily="18" charset="0"/>
                        </a:rPr>
                        <a:t>Коефіцієнт ліквідності грошового потоку</a:t>
                      </a:r>
                      <a:endParaRPr lang="ru-RU" sz="1100" b="0" dirty="0">
                        <a:effectLst/>
                        <a:latin typeface="Times New Roman" panose="02020603050405020304" pitchFamily="18" charset="0"/>
                        <a:ea typeface="Times New Roman"/>
                        <a:cs typeface="Times New Roman" panose="02020603050405020304" pitchFamily="18" charset="0"/>
                      </a:endParaRPr>
                    </a:p>
                  </a:txBody>
                  <a:tcPr marL="43519" marR="43519" marT="0" marB="0"/>
                </a:tc>
                <a:tc>
                  <a:txBody>
                    <a:bodyPr/>
                    <a:lstStyle/>
                    <a:p>
                      <a:pPr algn="ctr">
                        <a:spcAft>
                          <a:spcPts val="0"/>
                        </a:spcAft>
                      </a:pPr>
                      <a:r>
                        <a:rPr lang="uk-UA" sz="1100">
                          <a:effectLst/>
                          <a:latin typeface="Times New Roman" panose="02020603050405020304" pitchFamily="18" charset="0"/>
                          <a:cs typeface="Times New Roman" panose="02020603050405020304" pitchFamily="18" charset="0"/>
                        </a:rPr>
                        <a:t> </a:t>
                      </a:r>
                      <a:endParaRPr lang="ru-RU" sz="1100">
                        <a:effectLst/>
                        <a:latin typeface="Times New Roman" panose="02020603050405020304" pitchFamily="18" charset="0"/>
                        <a:ea typeface="Times New Roman"/>
                        <a:cs typeface="Times New Roman" panose="02020603050405020304" pitchFamily="18" charset="0"/>
                      </a:endParaRPr>
                    </a:p>
                  </a:txBody>
                  <a:tcPr marL="43519" marR="43519" marT="0" marB="0"/>
                </a:tc>
                <a:tc>
                  <a:txBody>
                    <a:bodyPr/>
                    <a:lstStyle/>
                    <a:p>
                      <a:pPr algn="ctr">
                        <a:spcAft>
                          <a:spcPts val="0"/>
                        </a:spcAft>
                      </a:pPr>
                      <a:r>
                        <a:rPr lang="uk-UA" sz="1100">
                          <a:effectLst/>
                          <a:latin typeface="Times New Roman" panose="02020603050405020304" pitchFamily="18" charset="0"/>
                          <a:cs typeface="Times New Roman" panose="02020603050405020304" pitchFamily="18" charset="0"/>
                        </a:rPr>
                        <a:t> </a:t>
                      </a:r>
                      <a:endParaRPr lang="ru-RU" sz="1100">
                        <a:effectLst/>
                        <a:latin typeface="Times New Roman" panose="02020603050405020304" pitchFamily="18" charset="0"/>
                        <a:ea typeface="Times New Roman"/>
                        <a:cs typeface="Times New Roman" panose="02020603050405020304" pitchFamily="18" charset="0"/>
                      </a:endParaRPr>
                    </a:p>
                  </a:txBody>
                  <a:tcPr marL="43519" marR="43519" marT="0" marB="0"/>
                </a:tc>
                <a:tc>
                  <a:txBody>
                    <a:bodyPr/>
                    <a:lstStyle/>
                    <a:p>
                      <a:pPr algn="ctr">
                        <a:spcAft>
                          <a:spcPts val="0"/>
                        </a:spcAft>
                      </a:pPr>
                      <a:r>
                        <a:rPr lang="uk-UA" sz="1100">
                          <a:effectLst/>
                          <a:latin typeface="Times New Roman" panose="02020603050405020304" pitchFamily="18" charset="0"/>
                          <a:cs typeface="Times New Roman" panose="02020603050405020304" pitchFamily="18" charset="0"/>
                        </a:rPr>
                        <a:t> </a:t>
                      </a:r>
                      <a:endParaRPr lang="ru-RU" sz="1100">
                        <a:effectLst/>
                        <a:latin typeface="Times New Roman" panose="02020603050405020304" pitchFamily="18" charset="0"/>
                        <a:ea typeface="Times New Roman"/>
                        <a:cs typeface="Times New Roman" panose="02020603050405020304" pitchFamily="18" charset="0"/>
                      </a:endParaRPr>
                    </a:p>
                  </a:txBody>
                  <a:tcPr marL="43519" marR="43519" marT="0" marB="0"/>
                </a:tc>
                <a:tc>
                  <a:txBody>
                    <a:bodyPr/>
                    <a:lstStyle/>
                    <a:p>
                      <a:pPr algn="ctr">
                        <a:spcAft>
                          <a:spcPts val="0"/>
                        </a:spcAft>
                      </a:pPr>
                      <a:r>
                        <a:rPr lang="uk-UA" sz="1100">
                          <a:effectLst/>
                          <a:latin typeface="Times New Roman" panose="02020603050405020304" pitchFamily="18" charset="0"/>
                          <a:cs typeface="Times New Roman" panose="02020603050405020304" pitchFamily="18" charset="0"/>
                        </a:rPr>
                        <a:t>Коефіцієнт співвідношення періодів обороту кредиторської і дебіторської заборгованості</a:t>
                      </a:r>
                      <a:endParaRPr lang="ru-RU" sz="1100">
                        <a:effectLst/>
                        <a:latin typeface="Times New Roman" panose="02020603050405020304" pitchFamily="18" charset="0"/>
                        <a:ea typeface="Times New Roman"/>
                        <a:cs typeface="Times New Roman" panose="02020603050405020304" pitchFamily="18" charset="0"/>
                      </a:endParaRPr>
                    </a:p>
                  </a:txBody>
                  <a:tcPr marL="43519" marR="43519" marT="0" marB="0"/>
                </a:tc>
                <a:tc>
                  <a:txBody>
                    <a:bodyPr/>
                    <a:lstStyle/>
                    <a:p>
                      <a:pPr algn="ctr">
                        <a:spcAft>
                          <a:spcPts val="0"/>
                        </a:spcAft>
                      </a:pPr>
                      <a:r>
                        <a:rPr lang="uk-UA" sz="1100">
                          <a:effectLst/>
                          <a:latin typeface="Times New Roman" panose="02020603050405020304" pitchFamily="18" charset="0"/>
                          <a:cs typeface="Times New Roman" panose="02020603050405020304" pitchFamily="18" charset="0"/>
                        </a:rPr>
                        <a:t>Тривалість виробничого циклу</a:t>
                      </a:r>
                      <a:endParaRPr lang="ru-RU" sz="1100">
                        <a:effectLst/>
                        <a:latin typeface="Times New Roman" panose="02020603050405020304" pitchFamily="18" charset="0"/>
                        <a:ea typeface="Times New Roman"/>
                        <a:cs typeface="Times New Roman" panose="02020603050405020304" pitchFamily="18" charset="0"/>
                      </a:endParaRPr>
                    </a:p>
                  </a:txBody>
                  <a:tcPr marL="43519" marR="43519" marT="0" marB="0"/>
                </a:tc>
                <a:extLst>
                  <a:ext uri="{0D108BD9-81ED-4DB2-BD59-A6C34878D82A}">
                    <a16:rowId xmlns:a16="http://schemas.microsoft.com/office/drawing/2014/main" val="10009"/>
                  </a:ext>
                </a:extLst>
              </a:tr>
              <a:tr h="541834">
                <a:tc>
                  <a:txBody>
                    <a:bodyPr/>
                    <a:lstStyle/>
                    <a:p>
                      <a:pPr algn="ctr">
                        <a:spcAft>
                          <a:spcPts val="0"/>
                        </a:spcAft>
                      </a:pPr>
                      <a:r>
                        <a:rPr lang="uk-UA" sz="1100" dirty="0">
                          <a:effectLst/>
                          <a:latin typeface="Times New Roman" panose="02020603050405020304" pitchFamily="18" charset="0"/>
                          <a:cs typeface="Times New Roman" panose="02020603050405020304" pitchFamily="18" charset="0"/>
                        </a:rPr>
                        <a:t>Коефіцієнт обслуговування боргу</a:t>
                      </a:r>
                      <a:endParaRPr lang="ru-RU" sz="1100" b="0" dirty="0">
                        <a:effectLst/>
                        <a:latin typeface="Times New Roman" panose="02020603050405020304" pitchFamily="18" charset="0"/>
                        <a:ea typeface="Times New Roman"/>
                        <a:cs typeface="Times New Roman" panose="02020603050405020304" pitchFamily="18" charset="0"/>
                      </a:endParaRPr>
                    </a:p>
                  </a:txBody>
                  <a:tcPr marL="43519" marR="43519" marT="0" marB="0"/>
                </a:tc>
                <a:tc>
                  <a:txBody>
                    <a:bodyPr/>
                    <a:lstStyle/>
                    <a:p>
                      <a:pPr algn="ctr">
                        <a:spcAft>
                          <a:spcPts val="0"/>
                        </a:spcAft>
                      </a:pPr>
                      <a:r>
                        <a:rPr lang="uk-UA" sz="1100">
                          <a:effectLst/>
                          <a:latin typeface="Times New Roman" panose="02020603050405020304" pitchFamily="18" charset="0"/>
                          <a:cs typeface="Times New Roman" panose="02020603050405020304" pitchFamily="18" charset="0"/>
                        </a:rPr>
                        <a:t> </a:t>
                      </a:r>
                      <a:endParaRPr lang="ru-RU" sz="1100">
                        <a:effectLst/>
                        <a:latin typeface="Times New Roman" panose="02020603050405020304" pitchFamily="18" charset="0"/>
                        <a:ea typeface="Times New Roman"/>
                        <a:cs typeface="Times New Roman" panose="02020603050405020304" pitchFamily="18" charset="0"/>
                      </a:endParaRPr>
                    </a:p>
                  </a:txBody>
                  <a:tcPr marL="43519" marR="43519" marT="0" marB="0"/>
                </a:tc>
                <a:tc>
                  <a:txBody>
                    <a:bodyPr/>
                    <a:lstStyle/>
                    <a:p>
                      <a:pPr algn="ctr">
                        <a:spcAft>
                          <a:spcPts val="0"/>
                        </a:spcAft>
                      </a:pPr>
                      <a:r>
                        <a:rPr lang="uk-UA" sz="1100">
                          <a:effectLst/>
                          <a:latin typeface="Times New Roman" panose="02020603050405020304" pitchFamily="18" charset="0"/>
                          <a:cs typeface="Times New Roman" panose="02020603050405020304" pitchFamily="18" charset="0"/>
                        </a:rPr>
                        <a:t> </a:t>
                      </a:r>
                      <a:endParaRPr lang="ru-RU" sz="1100">
                        <a:effectLst/>
                        <a:latin typeface="Times New Roman" panose="02020603050405020304" pitchFamily="18" charset="0"/>
                        <a:ea typeface="Times New Roman"/>
                        <a:cs typeface="Times New Roman" panose="02020603050405020304" pitchFamily="18" charset="0"/>
                      </a:endParaRPr>
                    </a:p>
                  </a:txBody>
                  <a:tcPr marL="43519" marR="43519" marT="0" marB="0"/>
                </a:tc>
                <a:tc>
                  <a:txBody>
                    <a:bodyPr/>
                    <a:lstStyle/>
                    <a:p>
                      <a:pPr algn="ctr">
                        <a:spcAft>
                          <a:spcPts val="0"/>
                        </a:spcAft>
                      </a:pPr>
                      <a:r>
                        <a:rPr lang="uk-UA" sz="1100">
                          <a:effectLst/>
                          <a:latin typeface="Times New Roman" panose="02020603050405020304" pitchFamily="18" charset="0"/>
                          <a:cs typeface="Times New Roman" panose="02020603050405020304" pitchFamily="18" charset="0"/>
                        </a:rPr>
                        <a:t> </a:t>
                      </a:r>
                      <a:endParaRPr lang="ru-RU" sz="1100">
                        <a:effectLst/>
                        <a:latin typeface="Times New Roman" panose="02020603050405020304" pitchFamily="18" charset="0"/>
                        <a:ea typeface="Times New Roman"/>
                        <a:cs typeface="Times New Roman" panose="02020603050405020304" pitchFamily="18" charset="0"/>
                      </a:endParaRPr>
                    </a:p>
                  </a:txBody>
                  <a:tcPr marL="43519" marR="43519" marT="0" marB="0"/>
                </a:tc>
                <a:tc>
                  <a:txBody>
                    <a:bodyPr/>
                    <a:lstStyle/>
                    <a:p>
                      <a:pPr algn="ctr">
                        <a:spcAft>
                          <a:spcPts val="0"/>
                        </a:spcAft>
                      </a:pPr>
                      <a:r>
                        <a:rPr lang="uk-UA" sz="1100">
                          <a:effectLst/>
                          <a:latin typeface="Times New Roman" panose="02020603050405020304" pitchFamily="18" charset="0"/>
                          <a:cs typeface="Times New Roman" panose="02020603050405020304" pitchFamily="18" charset="0"/>
                        </a:rPr>
                        <a:t> </a:t>
                      </a:r>
                      <a:endParaRPr lang="ru-RU" sz="1100">
                        <a:effectLst/>
                        <a:latin typeface="Times New Roman" panose="02020603050405020304" pitchFamily="18" charset="0"/>
                        <a:ea typeface="Times New Roman"/>
                        <a:cs typeface="Times New Roman" panose="02020603050405020304" pitchFamily="18" charset="0"/>
                      </a:endParaRPr>
                    </a:p>
                  </a:txBody>
                  <a:tcPr marL="43519" marR="43519" marT="0" marB="0"/>
                </a:tc>
                <a:tc>
                  <a:txBody>
                    <a:bodyPr/>
                    <a:lstStyle/>
                    <a:p>
                      <a:pPr algn="ctr">
                        <a:spcAft>
                          <a:spcPts val="0"/>
                        </a:spcAft>
                      </a:pPr>
                      <a:r>
                        <a:rPr lang="uk-UA" sz="1100" dirty="0">
                          <a:effectLst/>
                          <a:latin typeface="Times New Roman" panose="02020603050405020304" pitchFamily="18" charset="0"/>
                          <a:cs typeface="Times New Roman" panose="02020603050405020304" pitchFamily="18" charset="0"/>
                        </a:rPr>
                        <a:t>Тривалість операційного циклу</a:t>
                      </a:r>
                      <a:endParaRPr lang="ru-RU" sz="1100" dirty="0">
                        <a:effectLst/>
                        <a:latin typeface="Times New Roman" panose="02020603050405020304" pitchFamily="18" charset="0"/>
                        <a:ea typeface="Times New Roman"/>
                        <a:cs typeface="Times New Roman" panose="02020603050405020304" pitchFamily="18" charset="0"/>
                      </a:endParaRPr>
                    </a:p>
                  </a:txBody>
                  <a:tcPr marL="43519" marR="43519" marT="0" marB="0"/>
                </a:tc>
                <a:extLst>
                  <a:ext uri="{0D108BD9-81ED-4DB2-BD59-A6C34878D82A}">
                    <a16:rowId xmlns:a16="http://schemas.microsoft.com/office/drawing/2014/main" val="10010"/>
                  </a:ext>
                </a:extLst>
              </a:tr>
            </a:tbl>
          </a:graphicData>
        </a:graphic>
      </p:graphicFrame>
      <p:sp>
        <p:nvSpPr>
          <p:cNvPr id="5" name="Rectangle 1"/>
          <p:cNvSpPr>
            <a:spLocks noChangeArrowheads="1"/>
          </p:cNvSpPr>
          <p:nvPr/>
        </p:nvSpPr>
        <p:spPr bwMode="auto">
          <a:xfrm>
            <a:off x="1691680" y="116632"/>
            <a:ext cx="628339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uk-UA" altLang="ru-RU"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Система показників платоспроможності підприємства</a:t>
            </a:r>
            <a:endParaRPr lang="uk-UA" altLang="ru-RU"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399373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1573505086"/>
              </p:ext>
            </p:extLst>
          </p:nvPr>
        </p:nvGraphicFramePr>
        <p:xfrm>
          <a:off x="683568" y="1124744"/>
          <a:ext cx="7776864" cy="3456383"/>
        </p:xfrm>
        <a:graphic>
          <a:graphicData uri="http://schemas.openxmlformats.org/drawingml/2006/table">
            <a:tbl>
              <a:tblPr firstRow="1" firstCol="1" bandRow="1">
                <a:tableStyleId>{F5AB1C69-6EDB-4FF4-983F-18BD219EF322}</a:tableStyleId>
              </a:tblPr>
              <a:tblGrid>
                <a:gridCol w="427687">
                  <a:extLst>
                    <a:ext uri="{9D8B030D-6E8A-4147-A177-3AD203B41FA5}">
                      <a16:colId xmlns:a16="http://schemas.microsoft.com/office/drawing/2014/main" val="20000"/>
                    </a:ext>
                  </a:extLst>
                </a:gridCol>
                <a:gridCol w="3065094">
                  <a:extLst>
                    <a:ext uri="{9D8B030D-6E8A-4147-A177-3AD203B41FA5}">
                      <a16:colId xmlns:a16="http://schemas.microsoft.com/office/drawing/2014/main" val="20001"/>
                    </a:ext>
                  </a:extLst>
                </a:gridCol>
                <a:gridCol w="794506">
                  <a:extLst>
                    <a:ext uri="{9D8B030D-6E8A-4147-A177-3AD203B41FA5}">
                      <a16:colId xmlns:a16="http://schemas.microsoft.com/office/drawing/2014/main" val="20002"/>
                    </a:ext>
                  </a:extLst>
                </a:gridCol>
                <a:gridCol w="2270588">
                  <a:extLst>
                    <a:ext uri="{9D8B030D-6E8A-4147-A177-3AD203B41FA5}">
                      <a16:colId xmlns:a16="http://schemas.microsoft.com/office/drawing/2014/main" val="20003"/>
                    </a:ext>
                  </a:extLst>
                </a:gridCol>
                <a:gridCol w="1218989">
                  <a:extLst>
                    <a:ext uri="{9D8B030D-6E8A-4147-A177-3AD203B41FA5}">
                      <a16:colId xmlns:a16="http://schemas.microsoft.com/office/drawing/2014/main" val="20004"/>
                    </a:ext>
                  </a:extLst>
                </a:gridCol>
              </a:tblGrid>
              <a:tr h="987538">
                <a:tc>
                  <a:txBody>
                    <a:bodyPr/>
                    <a:lstStyle/>
                    <a:p>
                      <a:pPr algn="ctr">
                        <a:lnSpc>
                          <a:spcPct val="150000"/>
                        </a:lnSpc>
                        <a:spcAft>
                          <a:spcPts val="0"/>
                        </a:spcAft>
                      </a:pPr>
                      <a:r>
                        <a:rPr lang="uk-UA" sz="1200" dirty="0">
                          <a:effectLst/>
                          <a:latin typeface="Times New Roman" panose="02020603050405020304" pitchFamily="18" charset="0"/>
                          <a:cs typeface="Times New Roman" panose="02020603050405020304" pitchFamily="18" charset="0"/>
                        </a:rPr>
                        <a:t>№ з/п</a:t>
                      </a:r>
                      <a:endParaRPr lang="ru-RU" sz="11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0"/>
                        </a:spcAft>
                      </a:pPr>
                      <a:r>
                        <a:rPr lang="uk-UA" sz="1200" dirty="0">
                          <a:effectLst/>
                          <a:latin typeface="Times New Roman" panose="02020603050405020304" pitchFamily="18" charset="0"/>
                          <a:cs typeface="Times New Roman" panose="02020603050405020304" pitchFamily="18" charset="0"/>
                        </a:rPr>
                        <a:t>Назва показника</a:t>
                      </a:r>
                      <a:endParaRPr lang="ru-RU" sz="11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0"/>
                        </a:spcAft>
                      </a:pPr>
                      <a:r>
                        <a:rPr lang="uk-UA" sz="1200">
                          <a:effectLst/>
                          <a:latin typeface="Times New Roman" panose="02020603050405020304" pitchFamily="18" charset="0"/>
                          <a:cs typeface="Times New Roman" panose="02020603050405020304" pitchFamily="18" charset="0"/>
                        </a:rPr>
                        <a:t>Позна-чення</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0"/>
                        </a:spcAft>
                      </a:pPr>
                      <a:r>
                        <a:rPr lang="uk-UA" sz="1200">
                          <a:effectLst/>
                          <a:latin typeface="Times New Roman" panose="02020603050405020304" pitchFamily="18" charset="0"/>
                          <a:cs typeface="Times New Roman" panose="02020603050405020304" pitchFamily="18" charset="0"/>
                        </a:rPr>
                        <a:t>Розрахункова формула</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0"/>
                        </a:spcAft>
                      </a:pPr>
                      <a:r>
                        <a:rPr lang="uk-UA" sz="1200">
                          <a:effectLst/>
                          <a:latin typeface="Times New Roman" panose="02020603050405020304" pitchFamily="18" charset="0"/>
                          <a:cs typeface="Times New Roman" panose="02020603050405020304" pitchFamily="18" charset="0"/>
                        </a:rPr>
                        <a:t>Нормативне значення</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493769">
                <a:tc>
                  <a:txBody>
                    <a:bodyPr/>
                    <a:lstStyle/>
                    <a:p>
                      <a:pPr algn="just">
                        <a:lnSpc>
                          <a:spcPct val="150000"/>
                        </a:lnSpc>
                        <a:spcAft>
                          <a:spcPts val="0"/>
                        </a:spcAft>
                      </a:pPr>
                      <a:r>
                        <a:rPr lang="uk-UA" sz="1200">
                          <a:effectLst/>
                          <a:latin typeface="Times New Roman" panose="02020603050405020304" pitchFamily="18" charset="0"/>
                          <a:cs typeface="Times New Roman" panose="02020603050405020304" pitchFamily="18" charset="0"/>
                        </a:rPr>
                        <a:t>1</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just">
                        <a:lnSpc>
                          <a:spcPct val="150000"/>
                        </a:lnSpc>
                        <a:spcAft>
                          <a:spcPts val="0"/>
                        </a:spcAft>
                      </a:pPr>
                      <a:r>
                        <a:rPr lang="uk-UA" sz="1200">
                          <a:effectLst/>
                          <a:latin typeface="Times New Roman" panose="02020603050405020304" pitchFamily="18" charset="0"/>
                          <a:cs typeface="Times New Roman" panose="02020603050405020304" pitchFamily="18" charset="0"/>
                        </a:rPr>
                        <a:t>Коефіцієнт абсолютної ліквідності</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0"/>
                        </a:spcAft>
                      </a:pPr>
                      <a:r>
                        <a:rPr lang="uk-UA" sz="1200">
                          <a:effectLst/>
                          <a:latin typeface="Times New Roman" panose="02020603050405020304" pitchFamily="18" charset="0"/>
                          <a:cs typeface="Times New Roman" panose="02020603050405020304" pitchFamily="18" charset="0"/>
                        </a:rPr>
                        <a:t>К</a:t>
                      </a:r>
                      <a:r>
                        <a:rPr lang="uk-UA" sz="1200" baseline="-25000">
                          <a:effectLst/>
                          <a:latin typeface="Times New Roman" panose="02020603050405020304" pitchFamily="18" charset="0"/>
                          <a:cs typeface="Times New Roman" panose="02020603050405020304" pitchFamily="18" charset="0"/>
                        </a:rPr>
                        <a:t>а л</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0"/>
                        </a:spcAft>
                      </a:pPr>
                      <a:r>
                        <a:rPr lang="uk-UA" sz="1200">
                          <a:effectLst/>
                          <a:latin typeface="Times New Roman" panose="02020603050405020304" pitchFamily="18" charset="0"/>
                          <a:cs typeface="Times New Roman" panose="02020603050405020304" pitchFamily="18" charset="0"/>
                        </a:rPr>
                        <a:t>(ГК+ПФІ)/КЗ</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0"/>
                        </a:spcAft>
                      </a:pPr>
                      <a:r>
                        <a:rPr lang="uk-UA" sz="1200">
                          <a:effectLst/>
                          <a:latin typeface="Times New Roman" panose="02020603050405020304" pitchFamily="18" charset="0"/>
                          <a:cs typeface="Times New Roman" panose="02020603050405020304" pitchFamily="18" charset="0"/>
                        </a:rPr>
                        <a:t>0,25-0,3</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493769">
                <a:tc>
                  <a:txBody>
                    <a:bodyPr/>
                    <a:lstStyle/>
                    <a:p>
                      <a:pPr algn="just">
                        <a:lnSpc>
                          <a:spcPct val="150000"/>
                        </a:lnSpc>
                        <a:spcAft>
                          <a:spcPts val="0"/>
                        </a:spcAft>
                      </a:pPr>
                      <a:r>
                        <a:rPr lang="uk-UA" sz="1200">
                          <a:effectLst/>
                          <a:latin typeface="Times New Roman" panose="02020603050405020304" pitchFamily="18" charset="0"/>
                          <a:cs typeface="Times New Roman" panose="02020603050405020304" pitchFamily="18" charset="0"/>
                        </a:rPr>
                        <a:t>2</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just">
                        <a:lnSpc>
                          <a:spcPct val="150000"/>
                        </a:lnSpc>
                        <a:spcAft>
                          <a:spcPts val="0"/>
                        </a:spcAft>
                      </a:pPr>
                      <a:r>
                        <a:rPr lang="uk-UA" sz="1200">
                          <a:effectLst/>
                          <a:latin typeface="Times New Roman" panose="02020603050405020304" pitchFamily="18" charset="0"/>
                          <a:cs typeface="Times New Roman" panose="02020603050405020304" pitchFamily="18" charset="0"/>
                        </a:rPr>
                        <a:t>Коефіцієнт критичної ліквідності</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0"/>
                        </a:spcAft>
                      </a:pPr>
                      <a:r>
                        <a:rPr lang="uk-UA" sz="1200">
                          <a:effectLst/>
                          <a:latin typeface="Times New Roman" panose="02020603050405020304" pitchFamily="18" charset="0"/>
                          <a:cs typeface="Times New Roman" panose="02020603050405020304" pitchFamily="18" charset="0"/>
                        </a:rPr>
                        <a:t>К </a:t>
                      </a:r>
                      <a:r>
                        <a:rPr lang="uk-UA" sz="1200" baseline="-25000">
                          <a:effectLst/>
                          <a:latin typeface="Times New Roman" panose="02020603050405020304" pitchFamily="18" charset="0"/>
                          <a:cs typeface="Times New Roman" panose="02020603050405020304" pitchFamily="18" charset="0"/>
                        </a:rPr>
                        <a:t>к. л</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0"/>
                        </a:spcAft>
                      </a:pPr>
                      <a:r>
                        <a:rPr lang="uk-UA" sz="1200">
                          <a:effectLst/>
                          <a:latin typeface="Times New Roman" panose="02020603050405020304" pitchFamily="18" charset="0"/>
                          <a:cs typeface="Times New Roman" panose="02020603050405020304" pitchFamily="18" charset="0"/>
                        </a:rPr>
                        <a:t>(ГК+ПФІ+ДЗ)/КЗ</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0"/>
                        </a:spcAft>
                      </a:pPr>
                      <a:r>
                        <a:rPr lang="uk-UA" sz="1200">
                          <a:effectLst/>
                          <a:latin typeface="Times New Roman" panose="02020603050405020304" pitchFamily="18" charset="0"/>
                          <a:cs typeface="Times New Roman" panose="02020603050405020304" pitchFamily="18" charset="0"/>
                        </a:rPr>
                        <a:t>Не менше 1</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493769">
                <a:tc>
                  <a:txBody>
                    <a:bodyPr/>
                    <a:lstStyle/>
                    <a:p>
                      <a:pPr algn="just">
                        <a:lnSpc>
                          <a:spcPct val="150000"/>
                        </a:lnSpc>
                        <a:spcAft>
                          <a:spcPts val="0"/>
                        </a:spcAft>
                      </a:pPr>
                      <a:r>
                        <a:rPr lang="uk-UA" sz="1200">
                          <a:effectLst/>
                          <a:latin typeface="Times New Roman" panose="02020603050405020304" pitchFamily="18" charset="0"/>
                          <a:cs typeface="Times New Roman" panose="02020603050405020304" pitchFamily="18" charset="0"/>
                        </a:rPr>
                        <a:t>3</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just">
                        <a:lnSpc>
                          <a:spcPct val="150000"/>
                        </a:lnSpc>
                        <a:spcAft>
                          <a:spcPts val="0"/>
                        </a:spcAft>
                      </a:pPr>
                      <a:r>
                        <a:rPr lang="uk-UA" sz="1200">
                          <a:effectLst/>
                          <a:latin typeface="Times New Roman" panose="02020603050405020304" pitchFamily="18" charset="0"/>
                          <a:cs typeface="Times New Roman" panose="02020603050405020304" pitchFamily="18" charset="0"/>
                        </a:rPr>
                        <a:t>Коефіцієнт покриття</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0"/>
                        </a:spcAft>
                      </a:pPr>
                      <a:r>
                        <a:rPr lang="uk-UA" sz="1200">
                          <a:effectLst/>
                          <a:latin typeface="Times New Roman" panose="02020603050405020304" pitchFamily="18" charset="0"/>
                          <a:cs typeface="Times New Roman" panose="02020603050405020304" pitchFamily="18" charset="0"/>
                        </a:rPr>
                        <a:t>К </a:t>
                      </a:r>
                      <a:r>
                        <a:rPr lang="uk-UA" sz="1200" baseline="-25000">
                          <a:effectLst/>
                          <a:latin typeface="Times New Roman" panose="02020603050405020304" pitchFamily="18" charset="0"/>
                          <a:cs typeface="Times New Roman" panose="02020603050405020304" pitchFamily="18" charset="0"/>
                        </a:rPr>
                        <a:t>п</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0"/>
                        </a:spcAft>
                      </a:pPr>
                      <a:r>
                        <a:rPr lang="uk-UA" sz="1200">
                          <a:effectLst/>
                          <a:latin typeface="Times New Roman" panose="02020603050405020304" pitchFamily="18" charset="0"/>
                          <a:cs typeface="Times New Roman" panose="02020603050405020304" pitchFamily="18" charset="0"/>
                        </a:rPr>
                        <a:t>(ГК+ПФІ+ДЗ+ТМЦ)/КЗ</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0"/>
                        </a:spcAft>
                      </a:pPr>
                      <a:r>
                        <a:rPr lang="uk-UA" sz="1200">
                          <a:effectLst/>
                          <a:latin typeface="Times New Roman" panose="02020603050405020304" pitchFamily="18" charset="0"/>
                          <a:cs typeface="Times New Roman" panose="02020603050405020304" pitchFamily="18" charset="0"/>
                        </a:rPr>
                        <a:t>2-2,5</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493769">
                <a:tc>
                  <a:txBody>
                    <a:bodyPr/>
                    <a:lstStyle/>
                    <a:p>
                      <a:pPr algn="just">
                        <a:lnSpc>
                          <a:spcPct val="150000"/>
                        </a:lnSpc>
                        <a:spcAft>
                          <a:spcPts val="0"/>
                        </a:spcAft>
                      </a:pPr>
                      <a:r>
                        <a:rPr lang="uk-UA" sz="1200">
                          <a:effectLst/>
                          <a:latin typeface="Times New Roman" panose="02020603050405020304" pitchFamily="18" charset="0"/>
                          <a:cs typeface="Times New Roman" panose="02020603050405020304" pitchFamily="18" charset="0"/>
                        </a:rPr>
                        <a:t>4</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just">
                        <a:lnSpc>
                          <a:spcPct val="150000"/>
                        </a:lnSpc>
                        <a:spcAft>
                          <a:spcPts val="0"/>
                        </a:spcAft>
                      </a:pPr>
                      <a:r>
                        <a:rPr lang="uk-UA" sz="1200">
                          <a:effectLst/>
                          <a:latin typeface="Times New Roman" panose="02020603050405020304" pitchFamily="18" charset="0"/>
                          <a:cs typeface="Times New Roman" panose="02020603050405020304" pitchFamily="18" charset="0"/>
                        </a:rPr>
                        <a:t>Коефіцієнт чистої виручки</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0"/>
                        </a:spcAft>
                      </a:pPr>
                      <a:r>
                        <a:rPr lang="uk-UA" sz="1200" dirty="0">
                          <a:effectLst/>
                          <a:latin typeface="Times New Roman" panose="02020603050405020304" pitchFamily="18" charset="0"/>
                          <a:cs typeface="Times New Roman" panose="02020603050405020304" pitchFamily="18" charset="0"/>
                        </a:rPr>
                        <a:t>К </a:t>
                      </a:r>
                      <a:r>
                        <a:rPr lang="uk-UA" sz="1200" baseline="-25000" dirty="0">
                          <a:effectLst/>
                          <a:latin typeface="Times New Roman" panose="02020603050405020304" pitchFamily="18" charset="0"/>
                          <a:cs typeface="Times New Roman" panose="02020603050405020304" pitchFamily="18" charset="0"/>
                        </a:rPr>
                        <a:t>ч в</a:t>
                      </a:r>
                      <a:endParaRPr lang="ru-RU" sz="11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0"/>
                        </a:spcAft>
                      </a:pPr>
                      <a:r>
                        <a:rPr lang="uk-UA" sz="1200">
                          <a:effectLst/>
                          <a:latin typeface="Times New Roman" panose="02020603050405020304" pitchFamily="18" charset="0"/>
                          <a:cs typeface="Times New Roman" panose="02020603050405020304" pitchFamily="18" charset="0"/>
                        </a:rPr>
                        <a:t>(З</a:t>
                      </a:r>
                      <a:r>
                        <a:rPr lang="uk-UA" sz="1200" baseline="-25000">
                          <a:effectLst/>
                          <a:latin typeface="Times New Roman" panose="02020603050405020304" pitchFamily="18" charset="0"/>
                          <a:cs typeface="Times New Roman" panose="02020603050405020304" pitchFamily="18" charset="0"/>
                        </a:rPr>
                        <a:t>м</a:t>
                      </a:r>
                      <a:r>
                        <a:rPr lang="uk-UA" sz="1200">
                          <a:effectLst/>
                          <a:latin typeface="Times New Roman" panose="02020603050405020304" pitchFamily="18" charset="0"/>
                          <a:cs typeface="Times New Roman" panose="02020603050405020304" pitchFamily="18" charset="0"/>
                        </a:rPr>
                        <a:t>±ЧП)/РП</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0"/>
                        </a:spcAft>
                      </a:pPr>
                      <a:r>
                        <a:rPr lang="uk-UA" sz="1200">
                          <a:effectLst/>
                          <a:latin typeface="Times New Roman" panose="02020603050405020304" pitchFamily="18" charset="0"/>
                          <a:cs typeface="Times New Roman" panose="02020603050405020304" pitchFamily="18" charset="0"/>
                        </a:rPr>
                        <a:t>-</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493769">
                <a:tc>
                  <a:txBody>
                    <a:bodyPr/>
                    <a:lstStyle/>
                    <a:p>
                      <a:pPr algn="just">
                        <a:lnSpc>
                          <a:spcPct val="150000"/>
                        </a:lnSpc>
                        <a:spcAft>
                          <a:spcPts val="0"/>
                        </a:spcAft>
                      </a:pPr>
                      <a:r>
                        <a:rPr lang="uk-UA" sz="1200">
                          <a:effectLst/>
                          <a:latin typeface="Times New Roman" panose="02020603050405020304" pitchFamily="18" charset="0"/>
                          <a:cs typeface="Times New Roman" panose="02020603050405020304" pitchFamily="18" charset="0"/>
                        </a:rPr>
                        <a:t>5</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just">
                        <a:lnSpc>
                          <a:spcPct val="150000"/>
                        </a:lnSpc>
                        <a:spcAft>
                          <a:spcPts val="0"/>
                        </a:spcAft>
                      </a:pPr>
                      <a:r>
                        <a:rPr lang="uk-UA" sz="1200">
                          <a:effectLst/>
                          <a:latin typeface="Times New Roman" panose="02020603050405020304" pitchFamily="18" charset="0"/>
                          <a:cs typeface="Times New Roman" panose="02020603050405020304" pitchFamily="18" charset="0"/>
                        </a:rPr>
                        <a:t>Коефіцієнт чистих активів</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0"/>
                        </a:spcAft>
                      </a:pPr>
                      <a:r>
                        <a:rPr lang="uk-UA" sz="1200">
                          <a:effectLst/>
                          <a:latin typeface="Times New Roman" panose="02020603050405020304" pitchFamily="18" charset="0"/>
                          <a:cs typeface="Times New Roman" panose="02020603050405020304" pitchFamily="18" charset="0"/>
                        </a:rPr>
                        <a:t>К </a:t>
                      </a:r>
                      <a:r>
                        <a:rPr lang="uk-UA" sz="1200" baseline="-25000">
                          <a:effectLst/>
                          <a:latin typeface="Times New Roman" panose="02020603050405020304" pitchFamily="18" charset="0"/>
                          <a:cs typeface="Times New Roman" panose="02020603050405020304" pitchFamily="18" charset="0"/>
                        </a:rPr>
                        <a:t>ч а</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0"/>
                        </a:spcAft>
                      </a:pPr>
                      <a:r>
                        <a:rPr lang="uk-UA" sz="1200">
                          <a:effectLst/>
                          <a:latin typeface="Times New Roman" panose="02020603050405020304" pitchFamily="18" charset="0"/>
                          <a:cs typeface="Times New Roman" panose="02020603050405020304" pitchFamily="18" charset="0"/>
                        </a:rPr>
                        <a:t>(ВОК-НЗ-БДЗ)/ОК</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0"/>
                        </a:spcAft>
                      </a:pPr>
                      <a:r>
                        <a:rPr lang="uk-UA" sz="1200" dirty="0">
                          <a:effectLst/>
                          <a:latin typeface="Times New Roman" panose="02020603050405020304" pitchFamily="18" charset="0"/>
                          <a:cs typeface="Times New Roman" panose="02020603050405020304" pitchFamily="18" charset="0"/>
                        </a:rPr>
                        <a:t>-</a:t>
                      </a:r>
                      <a:endParaRPr lang="ru-RU" sz="1100" dirty="0">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bl>
          </a:graphicData>
        </a:graphic>
      </p:graphicFrame>
      <p:sp>
        <p:nvSpPr>
          <p:cNvPr id="5" name="Rectangle 1"/>
          <p:cNvSpPr>
            <a:spLocks noChangeArrowheads="1"/>
          </p:cNvSpPr>
          <p:nvPr/>
        </p:nvSpPr>
        <p:spPr bwMode="auto">
          <a:xfrm>
            <a:off x="1419068" y="5197644"/>
            <a:ext cx="610526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539750"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5397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rgbClr val="222222"/>
                </a:solidFill>
                <a:effectLst/>
                <a:latin typeface="Times New Roman" pitchFamily="18" charset="0"/>
                <a:ea typeface="Calibri" pitchFamily="34" charset="0"/>
                <a:cs typeface="Times New Roman" pitchFamily="18" charset="0"/>
              </a:rPr>
              <a:t>Позначення: НЗ - неліквідні запаси; БДЗ - безнадійна дебіторська заборгованість; ОК - оборотний капітал; ГК - грошові кошти; ПФІ - поточні фінансові інвестиції; КЗ - короткострокова заборгованість; ДЗ - дебіторська заборгованість; ТМЦ - товарно-матеріальні цінності; </a:t>
            </a:r>
            <a:r>
              <a:rPr kumimoji="0" lang="uk-UA" altLang="ru-RU" sz="1400" b="0" i="0" u="none" strike="noStrike" cap="none" normalizeH="0" baseline="0" dirty="0" err="1">
                <a:ln>
                  <a:noFill/>
                </a:ln>
                <a:solidFill>
                  <a:srgbClr val="222222"/>
                </a:solidFill>
                <a:effectLst/>
                <a:latin typeface="Times New Roman" pitchFamily="18" charset="0"/>
                <a:ea typeface="Calibri" pitchFamily="34" charset="0"/>
                <a:cs typeface="Times New Roman" pitchFamily="18" charset="0"/>
              </a:rPr>
              <a:t>Зм</a:t>
            </a:r>
            <a:r>
              <a:rPr kumimoji="0" lang="uk-UA" altLang="ru-RU" sz="1400" b="0" i="0" u="none" strike="noStrike" cap="none" normalizeH="0" baseline="0" dirty="0">
                <a:ln>
                  <a:noFill/>
                </a:ln>
                <a:solidFill>
                  <a:srgbClr val="222222"/>
                </a:solidFill>
                <a:effectLst/>
                <a:latin typeface="Times New Roman" pitchFamily="18" charset="0"/>
                <a:ea typeface="Calibri" pitchFamily="34" charset="0"/>
                <a:cs typeface="Times New Roman" pitchFamily="18" charset="0"/>
              </a:rPr>
              <a:t> - сума зносу; ЧП - чистий прибуток; РП - обсяг реалізованої продукції.</a:t>
            </a:r>
            <a:endParaRPr kumimoji="0" lang="uk-UA" altLang="ru-RU" sz="1800" b="0" i="0" u="none" strike="noStrike" cap="none" normalizeH="0" baseline="0" dirty="0">
              <a:ln>
                <a:noFill/>
              </a:ln>
              <a:solidFill>
                <a:schemeClr val="tx1"/>
              </a:solidFill>
              <a:effectLst/>
              <a:latin typeface="Arial" pitchFamily="34" charset="0"/>
              <a:cs typeface="Arial" pitchFamily="34" charset="0"/>
            </a:endParaRPr>
          </a:p>
        </p:txBody>
      </p:sp>
      <p:sp>
        <p:nvSpPr>
          <p:cNvPr id="6" name="Прямоугольник 5"/>
          <p:cNvSpPr/>
          <p:nvPr/>
        </p:nvSpPr>
        <p:spPr>
          <a:xfrm>
            <a:off x="1619672" y="260648"/>
            <a:ext cx="5904656" cy="646331"/>
          </a:xfrm>
          <a:prstGeom prst="rect">
            <a:avLst/>
          </a:prstGeom>
        </p:spPr>
        <p:txBody>
          <a:bodyPr wrap="square">
            <a:spAutoFit/>
          </a:bodyPr>
          <a:lstStyle/>
          <a:p>
            <a:pPr lvl="0" indent="539750" algn="ctr" fontAlgn="base">
              <a:spcBef>
                <a:spcPct val="0"/>
              </a:spcBef>
              <a:spcAft>
                <a:spcPct val="0"/>
              </a:spcAft>
            </a:pPr>
            <a:r>
              <a:rPr lang="uk-UA" altLang="ru-RU" dirty="0">
                <a:latin typeface="Times New Roman" pitchFamily="18" charset="0"/>
                <a:ea typeface="Calibri" pitchFamily="34" charset="0"/>
                <a:cs typeface="Times New Roman" pitchFamily="18" charset="0"/>
              </a:rPr>
              <a:t>Методика розрахунку основних показників платоспроможності</a:t>
            </a:r>
            <a:endParaRPr lang="ru-RU" altLang="ru-RU" sz="1050" dirty="0">
              <a:latin typeface="Arial" pitchFamily="34" charset="0"/>
              <a:cs typeface="Arial" pitchFamily="34" charset="0"/>
            </a:endParaRPr>
          </a:p>
        </p:txBody>
      </p:sp>
    </p:spTree>
    <p:extLst>
      <p:ext uri="{BB962C8B-B14F-4D97-AF65-F5344CB8AC3E}">
        <p14:creationId xmlns:p14="http://schemas.microsoft.com/office/powerpoint/2010/main" val="34253787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2054297563"/>
              </p:ext>
            </p:extLst>
          </p:nvPr>
        </p:nvGraphicFramePr>
        <p:xfrm>
          <a:off x="251520" y="908720"/>
          <a:ext cx="8640960" cy="5112568"/>
        </p:xfrm>
        <a:graphic>
          <a:graphicData uri="http://schemas.openxmlformats.org/drawingml/2006/table">
            <a:tbl>
              <a:tblPr firstRow="1" firstCol="1" bandRow="1">
                <a:tableStyleId>{00A15C55-8517-42AA-B614-E9B94910E393}</a:tableStyleId>
              </a:tblPr>
              <a:tblGrid>
                <a:gridCol w="2880320">
                  <a:extLst>
                    <a:ext uri="{9D8B030D-6E8A-4147-A177-3AD203B41FA5}">
                      <a16:colId xmlns:a16="http://schemas.microsoft.com/office/drawing/2014/main" val="20000"/>
                    </a:ext>
                  </a:extLst>
                </a:gridCol>
                <a:gridCol w="1327294">
                  <a:extLst>
                    <a:ext uri="{9D8B030D-6E8A-4147-A177-3AD203B41FA5}">
                      <a16:colId xmlns:a16="http://schemas.microsoft.com/office/drawing/2014/main" val="20001"/>
                    </a:ext>
                  </a:extLst>
                </a:gridCol>
                <a:gridCol w="4433346">
                  <a:extLst>
                    <a:ext uri="{9D8B030D-6E8A-4147-A177-3AD203B41FA5}">
                      <a16:colId xmlns:a16="http://schemas.microsoft.com/office/drawing/2014/main" val="20002"/>
                    </a:ext>
                  </a:extLst>
                </a:gridCol>
              </a:tblGrid>
              <a:tr h="444991">
                <a:tc>
                  <a:txBody>
                    <a:bodyPr/>
                    <a:lstStyle/>
                    <a:p>
                      <a:pPr algn="ctr">
                        <a:lnSpc>
                          <a:spcPct val="115000"/>
                        </a:lnSpc>
                        <a:spcAft>
                          <a:spcPts val="0"/>
                        </a:spcAft>
                      </a:pPr>
                      <a:r>
                        <a:rPr lang="uk-UA" sz="1200" dirty="0">
                          <a:effectLst/>
                          <a:latin typeface="Times New Roman" panose="02020603050405020304" pitchFamily="18" charset="0"/>
                          <a:cs typeface="Times New Roman" panose="02020603050405020304" pitchFamily="18" charset="0"/>
                        </a:rPr>
                        <a:t>Назва показника</a:t>
                      </a:r>
                      <a:endParaRPr lang="ru-RU" sz="1200" dirty="0">
                        <a:effectLst/>
                        <a:latin typeface="Times New Roman" panose="02020603050405020304" pitchFamily="18" charset="0"/>
                        <a:ea typeface="Calibri"/>
                        <a:cs typeface="Times New Roman" panose="02020603050405020304" pitchFamily="18" charset="0"/>
                      </a:endParaRPr>
                    </a:p>
                  </a:txBody>
                  <a:tcPr marL="59034" marR="59034" marT="0" marB="0"/>
                </a:tc>
                <a:tc>
                  <a:txBody>
                    <a:bodyPr/>
                    <a:lstStyle/>
                    <a:p>
                      <a:pPr algn="ctr">
                        <a:lnSpc>
                          <a:spcPct val="115000"/>
                        </a:lnSpc>
                        <a:spcAft>
                          <a:spcPts val="0"/>
                        </a:spcAft>
                      </a:pPr>
                      <a:r>
                        <a:rPr lang="uk-UA" sz="1200">
                          <a:effectLst/>
                          <a:latin typeface="Times New Roman" panose="02020603050405020304" pitchFamily="18" charset="0"/>
                          <a:cs typeface="Times New Roman" panose="02020603050405020304" pitchFamily="18" charset="0"/>
                        </a:rPr>
                        <a:t>Нормативне значення</a:t>
                      </a:r>
                      <a:endParaRPr lang="ru-RU" sz="1200">
                        <a:effectLst/>
                        <a:latin typeface="Times New Roman" panose="02020603050405020304" pitchFamily="18" charset="0"/>
                        <a:ea typeface="Calibri"/>
                        <a:cs typeface="Times New Roman" panose="02020603050405020304" pitchFamily="18" charset="0"/>
                      </a:endParaRPr>
                    </a:p>
                  </a:txBody>
                  <a:tcPr marL="59034" marR="59034" marT="0" marB="0"/>
                </a:tc>
                <a:tc>
                  <a:txBody>
                    <a:bodyPr/>
                    <a:lstStyle/>
                    <a:p>
                      <a:pPr algn="ctr">
                        <a:lnSpc>
                          <a:spcPct val="115000"/>
                        </a:lnSpc>
                        <a:spcAft>
                          <a:spcPts val="0"/>
                        </a:spcAft>
                      </a:pPr>
                      <a:r>
                        <a:rPr lang="uk-UA" sz="1200">
                          <a:effectLst/>
                          <a:latin typeface="Times New Roman" panose="02020603050405020304" pitchFamily="18" charset="0"/>
                          <a:cs typeface="Times New Roman" panose="02020603050405020304" pitchFamily="18" charset="0"/>
                        </a:rPr>
                        <a:t>Характеристика</a:t>
                      </a:r>
                      <a:endParaRPr lang="ru-RU" sz="1200">
                        <a:effectLst/>
                        <a:latin typeface="Times New Roman" panose="02020603050405020304" pitchFamily="18" charset="0"/>
                        <a:ea typeface="Calibri"/>
                        <a:cs typeface="Times New Roman" panose="02020603050405020304" pitchFamily="18" charset="0"/>
                      </a:endParaRPr>
                    </a:p>
                  </a:txBody>
                  <a:tcPr marL="59034" marR="59034" marT="0" marB="0"/>
                </a:tc>
                <a:extLst>
                  <a:ext uri="{0D108BD9-81ED-4DB2-BD59-A6C34878D82A}">
                    <a16:rowId xmlns:a16="http://schemas.microsoft.com/office/drawing/2014/main" val="10000"/>
                  </a:ext>
                </a:extLst>
              </a:tr>
              <a:tr h="798156">
                <a:tc>
                  <a:txBody>
                    <a:bodyPr/>
                    <a:lstStyle/>
                    <a:p>
                      <a:pPr algn="ctr">
                        <a:lnSpc>
                          <a:spcPct val="115000"/>
                        </a:lnSpc>
                        <a:spcAft>
                          <a:spcPts val="0"/>
                        </a:spcAft>
                      </a:pPr>
                      <a:r>
                        <a:rPr lang="uk-UA" sz="1400" dirty="0">
                          <a:effectLst/>
                          <a:latin typeface="Times New Roman" panose="02020603050405020304" pitchFamily="18" charset="0"/>
                          <a:cs typeface="Times New Roman" panose="02020603050405020304" pitchFamily="18" charset="0"/>
                        </a:rPr>
                        <a:t>Коефіцієнт покриття</a:t>
                      </a:r>
                      <a:endParaRPr lang="ru-RU" sz="1400" dirty="0">
                        <a:effectLst/>
                        <a:latin typeface="Times New Roman" panose="02020603050405020304" pitchFamily="18" charset="0"/>
                        <a:ea typeface="Calibri"/>
                        <a:cs typeface="Times New Roman" panose="02020603050405020304" pitchFamily="18" charset="0"/>
                      </a:endParaRPr>
                    </a:p>
                  </a:txBody>
                  <a:tcPr marL="59034" marR="59034" marT="0" marB="0"/>
                </a:tc>
                <a:tc>
                  <a:txBody>
                    <a:bodyPr/>
                    <a:lstStyle/>
                    <a:p>
                      <a:pPr algn="ctr">
                        <a:lnSpc>
                          <a:spcPct val="115000"/>
                        </a:lnSpc>
                        <a:spcAft>
                          <a:spcPts val="0"/>
                        </a:spcAft>
                      </a:pPr>
                      <a:r>
                        <a:rPr lang="uk-UA" sz="1200" dirty="0">
                          <a:effectLst/>
                          <a:latin typeface="Times New Roman" panose="02020603050405020304" pitchFamily="18" charset="0"/>
                          <a:cs typeface="Times New Roman" panose="02020603050405020304" pitchFamily="18" charset="0"/>
                        </a:rPr>
                        <a:t>&gt;2</a:t>
                      </a:r>
                      <a:endParaRPr lang="ru-RU" sz="1200" dirty="0">
                        <a:effectLst/>
                        <a:latin typeface="Times New Roman" panose="02020603050405020304" pitchFamily="18" charset="0"/>
                        <a:ea typeface="Calibri"/>
                        <a:cs typeface="Times New Roman" panose="02020603050405020304" pitchFamily="18" charset="0"/>
                      </a:endParaRPr>
                    </a:p>
                  </a:txBody>
                  <a:tcPr marL="59034" marR="59034" marT="0" marB="0"/>
                </a:tc>
                <a:tc>
                  <a:txBody>
                    <a:bodyPr/>
                    <a:lstStyle/>
                    <a:p>
                      <a:pPr algn="ctr">
                        <a:lnSpc>
                          <a:spcPct val="115000"/>
                        </a:lnSpc>
                        <a:spcAft>
                          <a:spcPts val="0"/>
                        </a:spcAft>
                      </a:pPr>
                      <a:r>
                        <a:rPr lang="uk-UA" sz="1200" dirty="0">
                          <a:effectLst/>
                          <a:latin typeface="Times New Roman" panose="02020603050405020304" pitchFamily="18" charset="0"/>
                          <a:cs typeface="Times New Roman" panose="02020603050405020304" pitchFamily="18" charset="0"/>
                        </a:rPr>
                        <a:t>Визначається як співвідношення усіх оборотних активів до поточних зобов'язань, характеризує достатність оборотних активів для покриття боргів</a:t>
                      </a:r>
                      <a:endParaRPr lang="ru-RU" sz="1200" dirty="0">
                        <a:effectLst/>
                        <a:latin typeface="Times New Roman" panose="02020603050405020304" pitchFamily="18" charset="0"/>
                        <a:ea typeface="Calibri"/>
                        <a:cs typeface="Times New Roman" panose="02020603050405020304" pitchFamily="18" charset="0"/>
                      </a:endParaRPr>
                    </a:p>
                  </a:txBody>
                  <a:tcPr marL="59034" marR="59034" marT="0" marB="0"/>
                </a:tc>
                <a:extLst>
                  <a:ext uri="{0D108BD9-81ED-4DB2-BD59-A6C34878D82A}">
                    <a16:rowId xmlns:a16="http://schemas.microsoft.com/office/drawing/2014/main" val="10001"/>
                  </a:ext>
                </a:extLst>
              </a:tr>
              <a:tr h="798156">
                <a:tc>
                  <a:txBody>
                    <a:bodyPr/>
                    <a:lstStyle/>
                    <a:p>
                      <a:pPr algn="ctr">
                        <a:lnSpc>
                          <a:spcPct val="115000"/>
                        </a:lnSpc>
                        <a:spcAft>
                          <a:spcPts val="0"/>
                        </a:spcAft>
                      </a:pPr>
                      <a:r>
                        <a:rPr lang="uk-UA" sz="1400" dirty="0">
                          <a:effectLst/>
                          <a:latin typeface="Times New Roman" panose="02020603050405020304" pitchFamily="18" charset="0"/>
                          <a:cs typeface="Times New Roman" panose="02020603050405020304" pitchFamily="18" charset="0"/>
                        </a:rPr>
                        <a:t>Коефіцієнт швидкої ліквідності</a:t>
                      </a:r>
                      <a:endParaRPr lang="ru-RU" sz="1400" dirty="0">
                        <a:effectLst/>
                        <a:latin typeface="Times New Roman" panose="02020603050405020304" pitchFamily="18" charset="0"/>
                        <a:ea typeface="Calibri"/>
                        <a:cs typeface="Times New Roman" panose="02020603050405020304" pitchFamily="18" charset="0"/>
                      </a:endParaRPr>
                    </a:p>
                  </a:txBody>
                  <a:tcPr marL="59034" marR="59034" marT="0" marB="0"/>
                </a:tc>
                <a:tc>
                  <a:txBody>
                    <a:bodyPr/>
                    <a:lstStyle/>
                    <a:p>
                      <a:pPr algn="ctr">
                        <a:lnSpc>
                          <a:spcPct val="115000"/>
                        </a:lnSpc>
                        <a:spcAft>
                          <a:spcPts val="0"/>
                        </a:spcAft>
                      </a:pPr>
                      <a:r>
                        <a:rPr lang="uk-UA" sz="1200" dirty="0">
                          <a:effectLst/>
                          <a:latin typeface="Times New Roman" panose="02020603050405020304" pitchFamily="18" charset="0"/>
                          <a:cs typeface="Times New Roman" panose="02020603050405020304" pitchFamily="18" charset="0"/>
                        </a:rPr>
                        <a:t>&gt;1</a:t>
                      </a:r>
                      <a:endParaRPr lang="ru-RU" sz="1200" dirty="0">
                        <a:effectLst/>
                        <a:latin typeface="Times New Roman" panose="02020603050405020304" pitchFamily="18" charset="0"/>
                        <a:ea typeface="Calibri"/>
                        <a:cs typeface="Times New Roman" panose="02020603050405020304" pitchFamily="18" charset="0"/>
                      </a:endParaRPr>
                    </a:p>
                  </a:txBody>
                  <a:tcPr marL="59034" marR="59034" marT="0" marB="0"/>
                </a:tc>
                <a:tc>
                  <a:txBody>
                    <a:bodyPr/>
                    <a:lstStyle/>
                    <a:p>
                      <a:pPr algn="ctr">
                        <a:lnSpc>
                          <a:spcPct val="115000"/>
                        </a:lnSpc>
                        <a:spcAft>
                          <a:spcPts val="0"/>
                        </a:spcAft>
                      </a:pPr>
                      <a:r>
                        <a:rPr lang="uk-UA" sz="1200" dirty="0">
                          <a:effectLst/>
                          <a:latin typeface="Times New Roman" panose="02020603050405020304" pitchFamily="18" charset="0"/>
                          <a:cs typeface="Times New Roman" panose="02020603050405020304" pitchFamily="18" charset="0"/>
                        </a:rPr>
                        <a:t>Показує, яка частина поточних зобов'язань може бути погашена не тільки за рахунок грошових коштів, але й за рахунок очікуваних фінансових надходжень</a:t>
                      </a:r>
                      <a:endParaRPr lang="ru-RU" sz="1200" dirty="0">
                        <a:effectLst/>
                        <a:latin typeface="Times New Roman" panose="02020603050405020304" pitchFamily="18" charset="0"/>
                        <a:ea typeface="Calibri"/>
                        <a:cs typeface="Times New Roman" panose="02020603050405020304" pitchFamily="18" charset="0"/>
                      </a:endParaRPr>
                    </a:p>
                  </a:txBody>
                  <a:tcPr marL="59034" marR="59034" marT="0" marB="0"/>
                </a:tc>
                <a:extLst>
                  <a:ext uri="{0D108BD9-81ED-4DB2-BD59-A6C34878D82A}">
                    <a16:rowId xmlns:a16="http://schemas.microsoft.com/office/drawing/2014/main" val="10002"/>
                  </a:ext>
                </a:extLst>
              </a:tr>
              <a:tr h="997696">
                <a:tc>
                  <a:txBody>
                    <a:bodyPr/>
                    <a:lstStyle/>
                    <a:p>
                      <a:pPr algn="ctr">
                        <a:lnSpc>
                          <a:spcPct val="115000"/>
                        </a:lnSpc>
                        <a:spcAft>
                          <a:spcPts val="0"/>
                        </a:spcAft>
                      </a:pPr>
                      <a:r>
                        <a:rPr lang="uk-UA" sz="1400" dirty="0">
                          <a:effectLst/>
                          <a:latin typeface="Times New Roman" panose="02020603050405020304" pitchFamily="18" charset="0"/>
                          <a:cs typeface="Times New Roman" panose="02020603050405020304" pitchFamily="18" charset="0"/>
                        </a:rPr>
                        <a:t>Коефіцієнт абсолютної ліквідності</a:t>
                      </a:r>
                      <a:endParaRPr lang="ru-RU" sz="1400" dirty="0">
                        <a:effectLst/>
                        <a:latin typeface="Times New Roman" panose="02020603050405020304" pitchFamily="18" charset="0"/>
                        <a:ea typeface="Calibri"/>
                        <a:cs typeface="Times New Roman" panose="02020603050405020304" pitchFamily="18" charset="0"/>
                      </a:endParaRPr>
                    </a:p>
                  </a:txBody>
                  <a:tcPr marL="59034" marR="59034" marT="0" marB="0"/>
                </a:tc>
                <a:tc>
                  <a:txBody>
                    <a:bodyPr/>
                    <a:lstStyle/>
                    <a:p>
                      <a:pPr algn="ctr">
                        <a:lnSpc>
                          <a:spcPct val="115000"/>
                        </a:lnSpc>
                        <a:spcAft>
                          <a:spcPts val="0"/>
                        </a:spcAft>
                      </a:pPr>
                      <a:r>
                        <a:rPr lang="uk-UA" sz="1200">
                          <a:effectLst/>
                          <a:latin typeface="Times New Roman" panose="02020603050405020304" pitchFamily="18" charset="0"/>
                          <a:cs typeface="Times New Roman" panose="02020603050405020304" pitchFamily="18" charset="0"/>
                        </a:rPr>
                        <a:t>&gt;0,2</a:t>
                      </a:r>
                      <a:endParaRPr lang="ru-RU" sz="1200">
                        <a:effectLst/>
                        <a:latin typeface="Times New Roman" panose="02020603050405020304" pitchFamily="18" charset="0"/>
                        <a:ea typeface="Calibri"/>
                        <a:cs typeface="Times New Roman" panose="02020603050405020304" pitchFamily="18" charset="0"/>
                      </a:endParaRPr>
                    </a:p>
                  </a:txBody>
                  <a:tcPr marL="59034" marR="59034" marT="0" marB="0"/>
                </a:tc>
                <a:tc>
                  <a:txBody>
                    <a:bodyPr/>
                    <a:lstStyle/>
                    <a:p>
                      <a:pPr algn="ctr">
                        <a:lnSpc>
                          <a:spcPct val="115000"/>
                        </a:lnSpc>
                        <a:spcAft>
                          <a:spcPts val="0"/>
                        </a:spcAft>
                      </a:pPr>
                      <a:r>
                        <a:rPr lang="uk-UA" sz="1200" dirty="0">
                          <a:effectLst/>
                          <a:latin typeface="Times New Roman" panose="02020603050405020304" pitchFamily="18" charset="0"/>
                          <a:cs typeface="Times New Roman" panose="02020603050405020304" pitchFamily="18" charset="0"/>
                        </a:rPr>
                        <a:t>Характеризує негайну готовність підприємства погасити поточні зобов'язання і визначається як відношення суми грошових коштів підприємства та поточних фінансових інвестицій до суми поточних зобов'язань</a:t>
                      </a:r>
                      <a:endParaRPr lang="ru-RU" sz="1200" dirty="0">
                        <a:effectLst/>
                        <a:latin typeface="Times New Roman" panose="02020603050405020304" pitchFamily="18" charset="0"/>
                        <a:ea typeface="Calibri"/>
                        <a:cs typeface="Times New Roman" panose="02020603050405020304" pitchFamily="18" charset="0"/>
                      </a:endParaRPr>
                    </a:p>
                  </a:txBody>
                  <a:tcPr marL="59034" marR="59034" marT="0" marB="0"/>
                </a:tc>
                <a:extLst>
                  <a:ext uri="{0D108BD9-81ED-4DB2-BD59-A6C34878D82A}">
                    <a16:rowId xmlns:a16="http://schemas.microsoft.com/office/drawing/2014/main" val="10003"/>
                  </a:ext>
                </a:extLst>
              </a:tr>
              <a:tr h="676795">
                <a:tc>
                  <a:txBody>
                    <a:bodyPr/>
                    <a:lstStyle/>
                    <a:p>
                      <a:pPr algn="ctr">
                        <a:lnSpc>
                          <a:spcPct val="115000"/>
                        </a:lnSpc>
                        <a:spcAft>
                          <a:spcPts val="0"/>
                        </a:spcAft>
                      </a:pPr>
                      <a:r>
                        <a:rPr lang="uk-UA" sz="1400" dirty="0">
                          <a:effectLst/>
                          <a:latin typeface="Times New Roman" panose="02020603050405020304" pitchFamily="18" charset="0"/>
                          <a:cs typeface="Times New Roman" panose="02020603050405020304" pitchFamily="18" charset="0"/>
                        </a:rPr>
                        <a:t>Частка оборотних засобів</a:t>
                      </a:r>
                      <a:endParaRPr lang="ru-RU" sz="1400" dirty="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uk-UA" sz="1400" dirty="0">
                          <a:effectLst/>
                          <a:latin typeface="Times New Roman" panose="02020603050405020304" pitchFamily="18" charset="0"/>
                          <a:cs typeface="Times New Roman" panose="02020603050405020304" pitchFamily="18" charset="0"/>
                        </a:rPr>
                        <a:t>в активах</a:t>
                      </a:r>
                      <a:endParaRPr lang="ru-RU" sz="1400" dirty="0">
                        <a:effectLst/>
                        <a:latin typeface="Times New Roman" panose="02020603050405020304" pitchFamily="18" charset="0"/>
                        <a:ea typeface="Calibri"/>
                        <a:cs typeface="Times New Roman" panose="02020603050405020304" pitchFamily="18" charset="0"/>
                      </a:endParaRPr>
                    </a:p>
                  </a:txBody>
                  <a:tcPr marL="59034" marR="59034" marT="0" marB="0"/>
                </a:tc>
                <a:tc>
                  <a:txBody>
                    <a:bodyPr/>
                    <a:lstStyle/>
                    <a:p>
                      <a:pPr algn="ctr">
                        <a:lnSpc>
                          <a:spcPct val="115000"/>
                        </a:lnSpc>
                        <a:spcAft>
                          <a:spcPts val="0"/>
                        </a:spcAft>
                      </a:pPr>
                      <a:r>
                        <a:rPr lang="uk-UA" sz="1200">
                          <a:effectLst/>
                          <a:latin typeface="Times New Roman" panose="02020603050405020304" pitchFamily="18" charset="0"/>
                          <a:cs typeface="Times New Roman" panose="02020603050405020304" pitchFamily="18" charset="0"/>
                        </a:rPr>
                        <a:t>-</a:t>
                      </a:r>
                      <a:endParaRPr lang="ru-RU" sz="1200">
                        <a:effectLst/>
                        <a:latin typeface="Times New Roman" panose="02020603050405020304" pitchFamily="18" charset="0"/>
                        <a:ea typeface="Calibri"/>
                        <a:cs typeface="Times New Roman" panose="02020603050405020304" pitchFamily="18" charset="0"/>
                      </a:endParaRPr>
                    </a:p>
                  </a:txBody>
                  <a:tcPr marL="59034" marR="59034" marT="0" marB="0"/>
                </a:tc>
                <a:tc>
                  <a:txBody>
                    <a:bodyPr/>
                    <a:lstStyle/>
                    <a:p>
                      <a:pPr algn="ctr">
                        <a:lnSpc>
                          <a:spcPct val="115000"/>
                        </a:lnSpc>
                        <a:spcAft>
                          <a:spcPts val="0"/>
                        </a:spcAft>
                      </a:pPr>
                      <a:r>
                        <a:rPr lang="uk-UA" sz="1200" dirty="0">
                          <a:effectLst/>
                          <a:latin typeface="Times New Roman" panose="02020603050405020304" pitchFamily="18" charset="0"/>
                          <a:cs typeface="Times New Roman" panose="02020603050405020304" pitchFamily="18" charset="0"/>
                        </a:rPr>
                        <a:t>Розраховується як відношення оборотних засобів та валюти балансу та показує їх питому вагу в майні підприємства</a:t>
                      </a:r>
                      <a:endParaRPr lang="ru-RU" sz="1200" dirty="0">
                        <a:effectLst/>
                        <a:latin typeface="Times New Roman" panose="02020603050405020304" pitchFamily="18" charset="0"/>
                        <a:ea typeface="Calibri"/>
                        <a:cs typeface="Times New Roman" panose="02020603050405020304" pitchFamily="18" charset="0"/>
                      </a:endParaRPr>
                    </a:p>
                  </a:txBody>
                  <a:tcPr marL="59034" marR="59034" marT="0" marB="0"/>
                </a:tc>
                <a:extLst>
                  <a:ext uri="{0D108BD9-81ED-4DB2-BD59-A6C34878D82A}">
                    <a16:rowId xmlns:a16="http://schemas.microsoft.com/office/drawing/2014/main" val="10004"/>
                  </a:ext>
                </a:extLst>
              </a:tr>
              <a:tr h="1396774">
                <a:tc>
                  <a:txBody>
                    <a:bodyPr/>
                    <a:lstStyle/>
                    <a:p>
                      <a:pPr algn="ctr">
                        <a:lnSpc>
                          <a:spcPct val="115000"/>
                        </a:lnSpc>
                        <a:spcAft>
                          <a:spcPts val="0"/>
                        </a:spcAft>
                      </a:pPr>
                      <a:r>
                        <a:rPr lang="uk-UA" sz="1400" dirty="0">
                          <a:effectLst/>
                          <a:latin typeface="Times New Roman" panose="02020603050405020304" pitchFamily="18" charset="0"/>
                          <a:cs typeface="Times New Roman" panose="02020603050405020304" pitchFamily="18" charset="0"/>
                        </a:rPr>
                        <a:t>Робочий капітал (розмір власних оборотних засобів), </a:t>
                      </a:r>
                      <a:r>
                        <a:rPr lang="uk-UA" sz="1400" dirty="0" err="1">
                          <a:effectLst/>
                          <a:latin typeface="Times New Roman" panose="02020603050405020304" pitchFamily="18" charset="0"/>
                          <a:cs typeface="Times New Roman" panose="02020603050405020304" pitchFamily="18" charset="0"/>
                        </a:rPr>
                        <a:t>тис.грн</a:t>
                      </a:r>
                      <a:r>
                        <a:rPr lang="uk-UA" sz="1400" dirty="0">
                          <a:effectLst/>
                          <a:latin typeface="Times New Roman" panose="02020603050405020304" pitchFamily="18" charset="0"/>
                          <a:cs typeface="Times New Roman" panose="02020603050405020304" pitchFamily="18" charset="0"/>
                        </a:rPr>
                        <a:t>.</a:t>
                      </a:r>
                      <a:endParaRPr lang="ru-RU" sz="1400" dirty="0">
                        <a:effectLst/>
                        <a:latin typeface="Times New Roman" panose="02020603050405020304" pitchFamily="18" charset="0"/>
                        <a:ea typeface="Calibri"/>
                        <a:cs typeface="Times New Roman" panose="02020603050405020304" pitchFamily="18" charset="0"/>
                      </a:endParaRPr>
                    </a:p>
                  </a:txBody>
                  <a:tcPr marL="59034" marR="59034" marT="0" marB="0"/>
                </a:tc>
                <a:tc>
                  <a:txBody>
                    <a:bodyPr/>
                    <a:lstStyle/>
                    <a:p>
                      <a:pPr algn="ctr">
                        <a:lnSpc>
                          <a:spcPct val="115000"/>
                        </a:lnSpc>
                        <a:spcAft>
                          <a:spcPts val="0"/>
                        </a:spcAft>
                      </a:pPr>
                      <a:r>
                        <a:rPr lang="uk-UA" sz="1200" dirty="0" err="1">
                          <a:effectLst/>
                          <a:latin typeface="Times New Roman" panose="02020603050405020304" pitchFamily="18" charset="0"/>
                          <a:cs typeface="Times New Roman" panose="02020603050405020304" pitchFamily="18" charset="0"/>
                        </a:rPr>
                        <a:t>Середньо-галузеве</a:t>
                      </a:r>
                      <a:endParaRPr lang="ru-RU" sz="1200" dirty="0">
                        <a:effectLst/>
                        <a:latin typeface="Times New Roman" panose="02020603050405020304" pitchFamily="18" charset="0"/>
                        <a:ea typeface="Calibri"/>
                        <a:cs typeface="Times New Roman" panose="02020603050405020304" pitchFamily="18" charset="0"/>
                      </a:endParaRPr>
                    </a:p>
                  </a:txBody>
                  <a:tcPr marL="59034" marR="59034" marT="0" marB="0"/>
                </a:tc>
                <a:tc>
                  <a:txBody>
                    <a:bodyPr/>
                    <a:lstStyle/>
                    <a:p>
                      <a:pPr algn="ctr">
                        <a:lnSpc>
                          <a:spcPct val="115000"/>
                        </a:lnSpc>
                        <a:spcAft>
                          <a:spcPts val="0"/>
                        </a:spcAft>
                      </a:pPr>
                      <a:r>
                        <a:rPr lang="uk-UA" sz="1200" dirty="0">
                          <a:effectLst/>
                          <a:latin typeface="Times New Roman" panose="02020603050405020304" pitchFamily="18" charset="0"/>
                          <a:cs typeface="Times New Roman" panose="02020603050405020304" pitchFamily="18" charset="0"/>
                        </a:rPr>
                        <a:t>Різниця між оборотними активами підприємства та його поточними зобов'язаннями ,є фінансовою подушкою, що теоретично дає можливість підприємству погасити всі або більшу частину своїх поточних зобов'язань та продовжувати працювати</a:t>
                      </a:r>
                      <a:endParaRPr lang="ru-RU" sz="1200" dirty="0">
                        <a:effectLst/>
                        <a:latin typeface="Times New Roman" panose="02020603050405020304" pitchFamily="18" charset="0"/>
                        <a:ea typeface="Calibri"/>
                        <a:cs typeface="Times New Roman" panose="02020603050405020304" pitchFamily="18" charset="0"/>
                      </a:endParaRPr>
                    </a:p>
                  </a:txBody>
                  <a:tcPr marL="59034" marR="59034" marT="0" marB="0"/>
                </a:tc>
                <a:extLst>
                  <a:ext uri="{0D108BD9-81ED-4DB2-BD59-A6C34878D82A}">
                    <a16:rowId xmlns:a16="http://schemas.microsoft.com/office/drawing/2014/main" val="10005"/>
                  </a:ext>
                </a:extLst>
              </a:tr>
            </a:tbl>
          </a:graphicData>
        </a:graphic>
      </p:graphicFrame>
      <p:sp>
        <p:nvSpPr>
          <p:cNvPr id="5" name="Rectangle 1"/>
          <p:cNvSpPr>
            <a:spLocks noChangeArrowheads="1"/>
          </p:cNvSpPr>
          <p:nvPr/>
        </p:nvSpPr>
        <p:spPr bwMode="auto">
          <a:xfrm>
            <a:off x="1950151" y="404664"/>
            <a:ext cx="4572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Показники оцінки ліквідності підприємства</a:t>
            </a:r>
            <a:endParaRPr kumimoji="0" lang="uk-UA" altLang="ru-RU"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6371285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9886" t="34098" r="28608" b="34098"/>
          <a:stretch/>
        </p:blipFill>
        <p:spPr bwMode="auto">
          <a:xfrm>
            <a:off x="1835696" y="692696"/>
            <a:ext cx="5285844"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0" name="Picture 4" descr="http://www.chudovo.org/wp-content/uploads/v-ukranu-priskorilisya-tempi-zrostannya-nvestitsy-v-osnovniy-kaptal-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57936" y="3861048"/>
            <a:ext cx="3333750" cy="2590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4342" name="Picture 6" descr="http://ua-ekonomist.com/uploads/posts/2015-03/1427198663_kak-vyrosla-ekonomika-ukrainy-v-2011-m.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568" y="3922294"/>
            <a:ext cx="3312368" cy="254738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578680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2666618663"/>
              </p:ext>
            </p:extLst>
          </p:nvPr>
        </p:nvGraphicFramePr>
        <p:xfrm>
          <a:off x="611560" y="836712"/>
          <a:ext cx="7776864" cy="4176464"/>
        </p:xfrm>
        <a:graphic>
          <a:graphicData uri="http://schemas.openxmlformats.org/drawingml/2006/table">
            <a:tbl>
              <a:tblPr firstRow="1" firstCol="1" bandRow="1">
                <a:tableStyleId>{BDBED569-4797-4DF1-A0F4-6AAB3CD982D8}</a:tableStyleId>
              </a:tblPr>
              <a:tblGrid>
                <a:gridCol w="982665">
                  <a:extLst>
                    <a:ext uri="{9D8B030D-6E8A-4147-A177-3AD203B41FA5}">
                      <a16:colId xmlns:a16="http://schemas.microsoft.com/office/drawing/2014/main" val="20000"/>
                    </a:ext>
                  </a:extLst>
                </a:gridCol>
                <a:gridCol w="1093926">
                  <a:extLst>
                    <a:ext uri="{9D8B030D-6E8A-4147-A177-3AD203B41FA5}">
                      <a16:colId xmlns:a16="http://schemas.microsoft.com/office/drawing/2014/main" val="20001"/>
                    </a:ext>
                  </a:extLst>
                </a:gridCol>
                <a:gridCol w="1541404">
                  <a:extLst>
                    <a:ext uri="{9D8B030D-6E8A-4147-A177-3AD203B41FA5}">
                      <a16:colId xmlns:a16="http://schemas.microsoft.com/office/drawing/2014/main" val="20002"/>
                    </a:ext>
                  </a:extLst>
                </a:gridCol>
                <a:gridCol w="1650229">
                  <a:extLst>
                    <a:ext uri="{9D8B030D-6E8A-4147-A177-3AD203B41FA5}">
                      <a16:colId xmlns:a16="http://schemas.microsoft.com/office/drawing/2014/main" val="20003"/>
                    </a:ext>
                  </a:extLst>
                </a:gridCol>
                <a:gridCol w="925817">
                  <a:extLst>
                    <a:ext uri="{9D8B030D-6E8A-4147-A177-3AD203B41FA5}">
                      <a16:colId xmlns:a16="http://schemas.microsoft.com/office/drawing/2014/main" val="20004"/>
                    </a:ext>
                  </a:extLst>
                </a:gridCol>
                <a:gridCol w="1582823">
                  <a:extLst>
                    <a:ext uri="{9D8B030D-6E8A-4147-A177-3AD203B41FA5}">
                      <a16:colId xmlns:a16="http://schemas.microsoft.com/office/drawing/2014/main" val="20005"/>
                    </a:ext>
                  </a:extLst>
                </a:gridCol>
              </a:tblGrid>
              <a:tr h="623312">
                <a:tc>
                  <a:txBody>
                    <a:bodyPr/>
                    <a:lstStyle/>
                    <a:p>
                      <a:pPr algn="ctr">
                        <a:lnSpc>
                          <a:spcPct val="115000"/>
                        </a:lnSpc>
                        <a:spcAft>
                          <a:spcPts val="0"/>
                        </a:spcAft>
                      </a:pPr>
                      <a:r>
                        <a:rPr lang="uk-UA" sz="1100" dirty="0">
                          <a:effectLst/>
                          <a:latin typeface="Times New Roman" panose="02020603050405020304" pitchFamily="18" charset="0"/>
                          <a:cs typeface="Times New Roman" panose="02020603050405020304" pitchFamily="18" charset="0"/>
                        </a:rPr>
                        <a:t>Групи активів</a:t>
                      </a:r>
                      <a:endParaRPr lang="ru-RU" sz="1000" dirty="0">
                        <a:effectLst/>
                        <a:latin typeface="Times New Roman" panose="02020603050405020304" pitchFamily="18" charset="0"/>
                        <a:ea typeface="Calibri"/>
                        <a:cs typeface="Times New Roman" panose="02020603050405020304" pitchFamily="18" charset="0"/>
                      </a:endParaRPr>
                    </a:p>
                  </a:txBody>
                  <a:tcPr marL="64168" marR="64168" marT="0" marB="0"/>
                </a:tc>
                <a:tc>
                  <a:txBody>
                    <a:bodyPr/>
                    <a:lstStyle/>
                    <a:p>
                      <a:pPr algn="ctr">
                        <a:lnSpc>
                          <a:spcPct val="115000"/>
                        </a:lnSpc>
                        <a:spcAft>
                          <a:spcPts val="0"/>
                        </a:spcAft>
                      </a:pPr>
                      <a:r>
                        <a:rPr lang="uk-UA" sz="1100" dirty="0">
                          <a:effectLst/>
                          <a:latin typeface="Times New Roman" panose="02020603050405020304" pitchFamily="18" charset="0"/>
                          <a:cs typeface="Times New Roman" panose="02020603050405020304" pitchFamily="18" charset="0"/>
                        </a:rPr>
                        <a:t>Умовні позначення</a:t>
                      </a:r>
                      <a:endParaRPr lang="ru-RU" sz="1000" dirty="0">
                        <a:effectLst/>
                        <a:latin typeface="Times New Roman" panose="02020603050405020304" pitchFamily="18" charset="0"/>
                        <a:ea typeface="Calibri"/>
                        <a:cs typeface="Times New Roman" panose="02020603050405020304" pitchFamily="18" charset="0"/>
                      </a:endParaRPr>
                    </a:p>
                  </a:txBody>
                  <a:tcPr marL="64168" marR="64168" marT="0" marB="0"/>
                </a:tc>
                <a:tc>
                  <a:txBody>
                    <a:bodyPr/>
                    <a:lstStyle/>
                    <a:p>
                      <a:pPr algn="ctr">
                        <a:lnSpc>
                          <a:spcPct val="115000"/>
                        </a:lnSpc>
                        <a:spcAft>
                          <a:spcPts val="0"/>
                        </a:spcAft>
                      </a:pPr>
                      <a:r>
                        <a:rPr lang="uk-UA" sz="1100" dirty="0">
                          <a:effectLst/>
                          <a:latin typeface="Times New Roman" panose="02020603050405020304" pitchFamily="18" charset="0"/>
                          <a:cs typeface="Times New Roman" panose="02020603050405020304" pitchFamily="18" charset="0"/>
                        </a:rPr>
                        <a:t>Характеристика</a:t>
                      </a:r>
                      <a:endParaRPr lang="ru-RU" sz="1000" dirty="0">
                        <a:effectLst/>
                        <a:latin typeface="Times New Roman" panose="02020603050405020304" pitchFamily="18" charset="0"/>
                        <a:ea typeface="Calibri"/>
                        <a:cs typeface="Times New Roman" panose="02020603050405020304" pitchFamily="18" charset="0"/>
                      </a:endParaRPr>
                    </a:p>
                  </a:txBody>
                  <a:tcPr marL="64168" marR="64168" marT="0" marB="0"/>
                </a:tc>
                <a:tc>
                  <a:txBody>
                    <a:bodyPr/>
                    <a:lstStyle/>
                    <a:p>
                      <a:pPr algn="ctr">
                        <a:lnSpc>
                          <a:spcPct val="115000"/>
                        </a:lnSpc>
                        <a:spcAft>
                          <a:spcPts val="0"/>
                        </a:spcAft>
                      </a:pPr>
                      <a:r>
                        <a:rPr lang="uk-UA" sz="1100" dirty="0">
                          <a:effectLst/>
                          <a:latin typeface="Times New Roman" panose="02020603050405020304" pitchFamily="18" charset="0"/>
                          <a:cs typeface="Times New Roman" panose="02020603050405020304" pitchFamily="18" charset="0"/>
                        </a:rPr>
                        <a:t>Група пасивів</a:t>
                      </a:r>
                      <a:endParaRPr lang="ru-RU" sz="1000" dirty="0">
                        <a:effectLst/>
                        <a:latin typeface="Times New Roman" panose="02020603050405020304" pitchFamily="18" charset="0"/>
                        <a:ea typeface="Calibri"/>
                        <a:cs typeface="Times New Roman" panose="02020603050405020304" pitchFamily="18" charset="0"/>
                      </a:endParaRPr>
                    </a:p>
                  </a:txBody>
                  <a:tcPr marL="64168" marR="64168" marT="0" marB="0"/>
                </a:tc>
                <a:tc>
                  <a:txBody>
                    <a:bodyPr/>
                    <a:lstStyle/>
                    <a:p>
                      <a:pPr algn="ctr">
                        <a:lnSpc>
                          <a:spcPct val="115000"/>
                        </a:lnSpc>
                        <a:spcAft>
                          <a:spcPts val="0"/>
                        </a:spcAft>
                      </a:pPr>
                      <a:r>
                        <a:rPr lang="uk-UA" sz="1100">
                          <a:effectLst/>
                          <a:latin typeface="Times New Roman" panose="02020603050405020304" pitchFamily="18" charset="0"/>
                          <a:cs typeface="Times New Roman" panose="02020603050405020304" pitchFamily="18" charset="0"/>
                        </a:rPr>
                        <a:t>Умовні позначення</a:t>
                      </a:r>
                      <a:endParaRPr lang="ru-RU" sz="1000">
                        <a:effectLst/>
                        <a:latin typeface="Times New Roman" panose="02020603050405020304" pitchFamily="18" charset="0"/>
                        <a:ea typeface="Calibri"/>
                        <a:cs typeface="Times New Roman" panose="02020603050405020304" pitchFamily="18" charset="0"/>
                      </a:endParaRPr>
                    </a:p>
                  </a:txBody>
                  <a:tcPr marL="64168" marR="64168" marT="0" marB="0"/>
                </a:tc>
                <a:tc>
                  <a:txBody>
                    <a:bodyPr/>
                    <a:lstStyle/>
                    <a:p>
                      <a:pPr algn="ctr">
                        <a:lnSpc>
                          <a:spcPct val="115000"/>
                        </a:lnSpc>
                        <a:spcAft>
                          <a:spcPts val="0"/>
                        </a:spcAft>
                      </a:pPr>
                      <a:r>
                        <a:rPr lang="uk-UA" sz="1100">
                          <a:effectLst/>
                          <a:latin typeface="Times New Roman" panose="02020603050405020304" pitchFamily="18" charset="0"/>
                          <a:cs typeface="Times New Roman" panose="02020603050405020304" pitchFamily="18" charset="0"/>
                        </a:rPr>
                        <a:t>Характеристика</a:t>
                      </a:r>
                      <a:endParaRPr lang="ru-RU" sz="1000">
                        <a:effectLst/>
                        <a:latin typeface="Times New Roman" panose="02020603050405020304" pitchFamily="18" charset="0"/>
                        <a:ea typeface="Calibri"/>
                        <a:cs typeface="Times New Roman" panose="02020603050405020304" pitchFamily="18" charset="0"/>
                      </a:endParaRPr>
                    </a:p>
                  </a:txBody>
                  <a:tcPr marL="64168" marR="64168" marT="0" marB="0"/>
                </a:tc>
                <a:extLst>
                  <a:ext uri="{0D108BD9-81ED-4DB2-BD59-A6C34878D82A}">
                    <a16:rowId xmlns:a16="http://schemas.microsoft.com/office/drawing/2014/main" val="10000"/>
                  </a:ext>
                </a:extLst>
              </a:tr>
              <a:tr h="798862">
                <a:tc>
                  <a:txBody>
                    <a:bodyPr/>
                    <a:lstStyle/>
                    <a:p>
                      <a:pPr algn="ctr">
                        <a:lnSpc>
                          <a:spcPct val="115000"/>
                        </a:lnSpc>
                        <a:spcAft>
                          <a:spcPts val="0"/>
                        </a:spcAft>
                      </a:pPr>
                      <a:r>
                        <a:rPr lang="uk-UA" sz="1100">
                          <a:effectLst/>
                          <a:latin typeface="Times New Roman" panose="02020603050405020304" pitchFamily="18" charset="0"/>
                          <a:cs typeface="Times New Roman" panose="02020603050405020304" pitchFamily="18" charset="0"/>
                        </a:rPr>
                        <a:t>Високо - ліквідні</a:t>
                      </a:r>
                      <a:endParaRPr lang="ru-RU" sz="1000">
                        <a:effectLst/>
                        <a:latin typeface="Times New Roman" panose="02020603050405020304" pitchFamily="18" charset="0"/>
                        <a:ea typeface="Calibri"/>
                        <a:cs typeface="Times New Roman" panose="02020603050405020304" pitchFamily="18" charset="0"/>
                      </a:endParaRPr>
                    </a:p>
                  </a:txBody>
                  <a:tcPr marL="64168" marR="64168" marT="0" marB="0"/>
                </a:tc>
                <a:tc>
                  <a:txBody>
                    <a:bodyPr/>
                    <a:lstStyle/>
                    <a:p>
                      <a:pPr algn="ctr">
                        <a:lnSpc>
                          <a:spcPct val="115000"/>
                        </a:lnSpc>
                        <a:spcAft>
                          <a:spcPts val="0"/>
                        </a:spcAft>
                      </a:pPr>
                      <a:r>
                        <a:rPr lang="uk-UA" sz="1100">
                          <a:effectLst/>
                          <a:latin typeface="Times New Roman" panose="02020603050405020304" pitchFamily="18" charset="0"/>
                          <a:cs typeface="Times New Roman" panose="02020603050405020304" pitchFamily="18" charset="0"/>
                        </a:rPr>
                        <a:t>А1</a:t>
                      </a:r>
                      <a:endParaRPr lang="ru-RU" sz="1000">
                        <a:effectLst/>
                        <a:latin typeface="Times New Roman" panose="02020603050405020304" pitchFamily="18" charset="0"/>
                        <a:ea typeface="Calibri"/>
                        <a:cs typeface="Times New Roman" panose="02020603050405020304" pitchFamily="18" charset="0"/>
                      </a:endParaRPr>
                    </a:p>
                  </a:txBody>
                  <a:tcPr marL="64168" marR="64168" marT="0" marB="0"/>
                </a:tc>
                <a:tc>
                  <a:txBody>
                    <a:bodyPr/>
                    <a:lstStyle/>
                    <a:p>
                      <a:pPr algn="ctr">
                        <a:lnSpc>
                          <a:spcPct val="115000"/>
                        </a:lnSpc>
                        <a:spcAft>
                          <a:spcPts val="0"/>
                        </a:spcAft>
                      </a:pPr>
                      <a:r>
                        <a:rPr lang="uk-UA" sz="1100">
                          <a:effectLst/>
                          <a:latin typeface="Times New Roman" panose="02020603050405020304" pitchFamily="18" charset="0"/>
                          <a:cs typeface="Times New Roman" panose="02020603050405020304" pitchFamily="18" charset="0"/>
                        </a:rPr>
                        <a:t>Грошові кошти і поточні фінансові інвестиції</a:t>
                      </a:r>
                      <a:endParaRPr lang="ru-RU" sz="1000">
                        <a:effectLst/>
                        <a:latin typeface="Times New Roman" panose="02020603050405020304" pitchFamily="18" charset="0"/>
                        <a:ea typeface="Calibri"/>
                        <a:cs typeface="Times New Roman" panose="02020603050405020304" pitchFamily="18" charset="0"/>
                      </a:endParaRPr>
                    </a:p>
                  </a:txBody>
                  <a:tcPr marL="64168" marR="64168" marT="0" marB="0"/>
                </a:tc>
                <a:tc>
                  <a:txBody>
                    <a:bodyPr/>
                    <a:lstStyle/>
                    <a:p>
                      <a:pPr algn="ctr">
                        <a:lnSpc>
                          <a:spcPct val="115000"/>
                        </a:lnSpc>
                        <a:spcAft>
                          <a:spcPts val="0"/>
                        </a:spcAft>
                      </a:pPr>
                      <a:r>
                        <a:rPr lang="uk-UA" sz="1100" dirty="0">
                          <a:effectLst/>
                          <a:latin typeface="Times New Roman" panose="02020603050405020304" pitchFamily="18" charset="0"/>
                          <a:cs typeface="Times New Roman" panose="02020603050405020304" pitchFamily="18" charset="0"/>
                        </a:rPr>
                        <a:t>Найбільш термінові</a:t>
                      </a:r>
                      <a:endParaRPr lang="ru-RU" sz="1000" dirty="0">
                        <a:effectLst/>
                        <a:latin typeface="Times New Roman" panose="02020603050405020304" pitchFamily="18" charset="0"/>
                        <a:ea typeface="Calibri"/>
                        <a:cs typeface="Times New Roman" panose="02020603050405020304" pitchFamily="18" charset="0"/>
                      </a:endParaRPr>
                    </a:p>
                  </a:txBody>
                  <a:tcPr marL="64168" marR="64168" marT="0" marB="0"/>
                </a:tc>
                <a:tc>
                  <a:txBody>
                    <a:bodyPr/>
                    <a:lstStyle/>
                    <a:p>
                      <a:pPr algn="ctr">
                        <a:lnSpc>
                          <a:spcPct val="115000"/>
                        </a:lnSpc>
                        <a:spcAft>
                          <a:spcPts val="0"/>
                        </a:spcAft>
                      </a:pPr>
                      <a:r>
                        <a:rPr lang="uk-UA" sz="1100">
                          <a:effectLst/>
                          <a:latin typeface="Times New Roman" panose="02020603050405020304" pitchFamily="18" charset="0"/>
                          <a:cs typeface="Times New Roman" panose="02020603050405020304" pitchFamily="18" charset="0"/>
                        </a:rPr>
                        <a:t>П1</a:t>
                      </a:r>
                      <a:endParaRPr lang="ru-RU" sz="1000">
                        <a:effectLst/>
                        <a:latin typeface="Times New Roman" panose="02020603050405020304" pitchFamily="18" charset="0"/>
                        <a:ea typeface="Calibri"/>
                        <a:cs typeface="Times New Roman" panose="02020603050405020304" pitchFamily="18" charset="0"/>
                      </a:endParaRPr>
                    </a:p>
                  </a:txBody>
                  <a:tcPr marL="64168" marR="64168" marT="0" marB="0"/>
                </a:tc>
                <a:tc>
                  <a:txBody>
                    <a:bodyPr/>
                    <a:lstStyle/>
                    <a:p>
                      <a:pPr algn="ctr">
                        <a:lnSpc>
                          <a:spcPct val="115000"/>
                        </a:lnSpc>
                        <a:spcAft>
                          <a:spcPts val="0"/>
                        </a:spcAft>
                      </a:pPr>
                      <a:r>
                        <a:rPr lang="uk-UA" sz="1100">
                          <a:effectLst/>
                          <a:latin typeface="Times New Roman" panose="02020603050405020304" pitchFamily="18" charset="0"/>
                          <a:cs typeface="Times New Roman" panose="02020603050405020304" pitchFamily="18" charset="0"/>
                        </a:rPr>
                        <a:t>Кредиторська заборгованість</a:t>
                      </a:r>
                      <a:endParaRPr lang="ru-RU" sz="1000">
                        <a:effectLst/>
                        <a:latin typeface="Times New Roman" panose="02020603050405020304" pitchFamily="18" charset="0"/>
                        <a:ea typeface="Calibri"/>
                        <a:cs typeface="Times New Roman" panose="02020603050405020304" pitchFamily="18" charset="0"/>
                      </a:endParaRPr>
                    </a:p>
                  </a:txBody>
                  <a:tcPr marL="64168" marR="64168" marT="0" marB="0"/>
                </a:tc>
                <a:extLst>
                  <a:ext uri="{0D108BD9-81ED-4DB2-BD59-A6C34878D82A}">
                    <a16:rowId xmlns:a16="http://schemas.microsoft.com/office/drawing/2014/main" val="10001"/>
                  </a:ext>
                </a:extLst>
              </a:tr>
              <a:tr h="1097886">
                <a:tc>
                  <a:txBody>
                    <a:bodyPr/>
                    <a:lstStyle/>
                    <a:p>
                      <a:pPr algn="ctr">
                        <a:lnSpc>
                          <a:spcPct val="115000"/>
                        </a:lnSpc>
                        <a:spcAft>
                          <a:spcPts val="0"/>
                        </a:spcAft>
                      </a:pPr>
                      <a:r>
                        <a:rPr lang="uk-UA" sz="1100">
                          <a:effectLst/>
                          <a:latin typeface="Times New Roman" panose="02020603050405020304" pitchFamily="18" charset="0"/>
                          <a:cs typeface="Times New Roman" panose="02020603050405020304" pitchFamily="18" charset="0"/>
                        </a:rPr>
                        <a:t>Швидко - ліквідні</a:t>
                      </a:r>
                      <a:endParaRPr lang="ru-RU" sz="1000">
                        <a:effectLst/>
                        <a:latin typeface="Times New Roman" panose="02020603050405020304" pitchFamily="18" charset="0"/>
                        <a:ea typeface="Calibri"/>
                        <a:cs typeface="Times New Roman" panose="02020603050405020304" pitchFamily="18" charset="0"/>
                      </a:endParaRPr>
                    </a:p>
                  </a:txBody>
                  <a:tcPr marL="64168" marR="64168" marT="0" marB="0"/>
                </a:tc>
                <a:tc>
                  <a:txBody>
                    <a:bodyPr/>
                    <a:lstStyle/>
                    <a:p>
                      <a:pPr algn="ctr">
                        <a:lnSpc>
                          <a:spcPct val="115000"/>
                        </a:lnSpc>
                        <a:spcAft>
                          <a:spcPts val="0"/>
                        </a:spcAft>
                      </a:pPr>
                      <a:r>
                        <a:rPr lang="uk-UA" sz="1100">
                          <a:effectLst/>
                          <a:latin typeface="Times New Roman" panose="02020603050405020304" pitchFamily="18" charset="0"/>
                          <a:cs typeface="Times New Roman" panose="02020603050405020304" pitchFamily="18" charset="0"/>
                        </a:rPr>
                        <a:t>А2</a:t>
                      </a:r>
                      <a:endParaRPr lang="ru-RU" sz="1000">
                        <a:effectLst/>
                        <a:latin typeface="Times New Roman" panose="02020603050405020304" pitchFamily="18" charset="0"/>
                        <a:ea typeface="Calibri"/>
                        <a:cs typeface="Times New Roman" panose="02020603050405020304" pitchFamily="18" charset="0"/>
                      </a:endParaRPr>
                    </a:p>
                  </a:txBody>
                  <a:tcPr marL="64168" marR="64168" marT="0" marB="0"/>
                </a:tc>
                <a:tc>
                  <a:txBody>
                    <a:bodyPr/>
                    <a:lstStyle/>
                    <a:p>
                      <a:pPr algn="ctr">
                        <a:lnSpc>
                          <a:spcPct val="115000"/>
                        </a:lnSpc>
                        <a:spcAft>
                          <a:spcPts val="0"/>
                        </a:spcAft>
                      </a:pPr>
                      <a:r>
                        <a:rPr lang="uk-UA" sz="1100">
                          <a:effectLst/>
                          <a:latin typeface="Times New Roman" panose="02020603050405020304" pitchFamily="18" charset="0"/>
                          <a:cs typeface="Times New Roman" panose="02020603050405020304" pitchFamily="18" charset="0"/>
                        </a:rPr>
                        <a:t>Дебіторська заборгованість, яка буде погашена за умовами договорів</a:t>
                      </a:r>
                      <a:endParaRPr lang="ru-RU" sz="1000">
                        <a:effectLst/>
                        <a:latin typeface="Times New Roman" panose="02020603050405020304" pitchFamily="18" charset="0"/>
                        <a:ea typeface="Calibri"/>
                        <a:cs typeface="Times New Roman" panose="02020603050405020304" pitchFamily="18" charset="0"/>
                      </a:endParaRPr>
                    </a:p>
                  </a:txBody>
                  <a:tcPr marL="64168" marR="64168" marT="0" marB="0"/>
                </a:tc>
                <a:tc>
                  <a:txBody>
                    <a:bodyPr/>
                    <a:lstStyle/>
                    <a:p>
                      <a:pPr algn="ctr">
                        <a:lnSpc>
                          <a:spcPct val="115000"/>
                        </a:lnSpc>
                        <a:spcAft>
                          <a:spcPts val="0"/>
                        </a:spcAft>
                      </a:pPr>
                      <a:r>
                        <a:rPr lang="uk-UA" sz="1100" dirty="0">
                          <a:effectLst/>
                          <a:latin typeface="Times New Roman" panose="02020603050405020304" pitchFamily="18" charset="0"/>
                          <a:cs typeface="Times New Roman" panose="02020603050405020304" pitchFamily="18" charset="0"/>
                        </a:rPr>
                        <a:t>Короткострокові</a:t>
                      </a:r>
                      <a:endParaRPr lang="ru-RU" sz="1000" dirty="0">
                        <a:effectLst/>
                        <a:latin typeface="Times New Roman" panose="02020603050405020304" pitchFamily="18" charset="0"/>
                        <a:ea typeface="Calibri"/>
                        <a:cs typeface="Times New Roman" panose="02020603050405020304" pitchFamily="18" charset="0"/>
                      </a:endParaRPr>
                    </a:p>
                  </a:txBody>
                  <a:tcPr marL="64168" marR="64168" marT="0" marB="0"/>
                </a:tc>
                <a:tc>
                  <a:txBody>
                    <a:bodyPr/>
                    <a:lstStyle/>
                    <a:p>
                      <a:pPr algn="ctr">
                        <a:lnSpc>
                          <a:spcPct val="115000"/>
                        </a:lnSpc>
                        <a:spcAft>
                          <a:spcPts val="0"/>
                        </a:spcAft>
                      </a:pPr>
                      <a:r>
                        <a:rPr lang="uk-UA" sz="1100" dirty="0">
                          <a:effectLst/>
                          <a:latin typeface="Times New Roman" panose="02020603050405020304" pitchFamily="18" charset="0"/>
                          <a:cs typeface="Times New Roman" panose="02020603050405020304" pitchFamily="18" charset="0"/>
                        </a:rPr>
                        <a:t>П2</a:t>
                      </a:r>
                      <a:endParaRPr lang="ru-RU" sz="1000" dirty="0">
                        <a:effectLst/>
                        <a:latin typeface="Times New Roman" panose="02020603050405020304" pitchFamily="18" charset="0"/>
                        <a:ea typeface="Calibri"/>
                        <a:cs typeface="Times New Roman" panose="02020603050405020304" pitchFamily="18" charset="0"/>
                      </a:endParaRPr>
                    </a:p>
                  </a:txBody>
                  <a:tcPr marL="64168" marR="64168" marT="0" marB="0"/>
                </a:tc>
                <a:tc>
                  <a:txBody>
                    <a:bodyPr/>
                    <a:lstStyle/>
                    <a:p>
                      <a:pPr algn="ctr">
                        <a:lnSpc>
                          <a:spcPct val="115000"/>
                        </a:lnSpc>
                        <a:spcAft>
                          <a:spcPts val="0"/>
                        </a:spcAft>
                      </a:pPr>
                      <a:r>
                        <a:rPr lang="uk-UA" sz="1100">
                          <a:effectLst/>
                          <a:latin typeface="Times New Roman" panose="02020603050405020304" pitchFamily="18" charset="0"/>
                          <a:cs typeface="Times New Roman" panose="02020603050405020304" pitchFamily="18" charset="0"/>
                        </a:rPr>
                        <a:t>Короткострокові кредити та позикові кошти.</a:t>
                      </a:r>
                      <a:endParaRPr lang="ru-RU" sz="1000">
                        <a:effectLst/>
                        <a:latin typeface="Times New Roman" panose="02020603050405020304" pitchFamily="18" charset="0"/>
                        <a:ea typeface="Calibri"/>
                        <a:cs typeface="Times New Roman" panose="02020603050405020304" pitchFamily="18" charset="0"/>
                      </a:endParaRPr>
                    </a:p>
                  </a:txBody>
                  <a:tcPr marL="64168" marR="64168" marT="0" marB="0"/>
                </a:tc>
                <a:extLst>
                  <a:ext uri="{0D108BD9-81ED-4DB2-BD59-A6C34878D82A}">
                    <a16:rowId xmlns:a16="http://schemas.microsoft.com/office/drawing/2014/main" val="10002"/>
                  </a:ext>
                </a:extLst>
              </a:tr>
              <a:tr h="584613">
                <a:tc>
                  <a:txBody>
                    <a:bodyPr/>
                    <a:lstStyle/>
                    <a:p>
                      <a:pPr algn="ctr">
                        <a:lnSpc>
                          <a:spcPct val="115000"/>
                        </a:lnSpc>
                        <a:spcAft>
                          <a:spcPts val="0"/>
                        </a:spcAft>
                      </a:pPr>
                      <a:r>
                        <a:rPr lang="uk-UA" sz="1100">
                          <a:effectLst/>
                          <a:latin typeface="Times New Roman" panose="02020603050405020304" pitchFamily="18" charset="0"/>
                          <a:cs typeface="Times New Roman" panose="02020603050405020304" pitchFamily="18" charset="0"/>
                        </a:rPr>
                        <a:t>Повільно-ліквідні</a:t>
                      </a:r>
                      <a:endParaRPr lang="ru-RU" sz="1000">
                        <a:effectLst/>
                        <a:latin typeface="Times New Roman" panose="02020603050405020304" pitchFamily="18" charset="0"/>
                        <a:ea typeface="Calibri"/>
                        <a:cs typeface="Times New Roman" panose="02020603050405020304" pitchFamily="18" charset="0"/>
                      </a:endParaRPr>
                    </a:p>
                  </a:txBody>
                  <a:tcPr marL="64168" marR="64168" marT="0" marB="0"/>
                </a:tc>
                <a:tc>
                  <a:txBody>
                    <a:bodyPr/>
                    <a:lstStyle/>
                    <a:p>
                      <a:pPr algn="ctr">
                        <a:lnSpc>
                          <a:spcPct val="115000"/>
                        </a:lnSpc>
                        <a:spcAft>
                          <a:spcPts val="0"/>
                        </a:spcAft>
                      </a:pPr>
                      <a:r>
                        <a:rPr lang="uk-UA" sz="1100">
                          <a:effectLst/>
                          <a:latin typeface="Times New Roman" panose="02020603050405020304" pitchFamily="18" charset="0"/>
                          <a:cs typeface="Times New Roman" panose="02020603050405020304" pitchFamily="18" charset="0"/>
                        </a:rPr>
                        <a:t>А3</a:t>
                      </a:r>
                      <a:endParaRPr lang="ru-RU" sz="1000">
                        <a:effectLst/>
                        <a:latin typeface="Times New Roman" panose="02020603050405020304" pitchFamily="18" charset="0"/>
                        <a:ea typeface="Calibri"/>
                        <a:cs typeface="Times New Roman" panose="02020603050405020304" pitchFamily="18" charset="0"/>
                      </a:endParaRPr>
                    </a:p>
                  </a:txBody>
                  <a:tcPr marL="64168" marR="64168" marT="0" marB="0"/>
                </a:tc>
                <a:tc>
                  <a:txBody>
                    <a:bodyPr/>
                    <a:lstStyle/>
                    <a:p>
                      <a:pPr algn="ctr">
                        <a:lnSpc>
                          <a:spcPct val="115000"/>
                        </a:lnSpc>
                        <a:spcAft>
                          <a:spcPts val="0"/>
                        </a:spcAft>
                      </a:pPr>
                      <a:r>
                        <a:rPr lang="uk-UA" sz="1100">
                          <a:effectLst/>
                          <a:latin typeface="Times New Roman" panose="02020603050405020304" pitchFamily="18" charset="0"/>
                          <a:cs typeface="Times New Roman" panose="02020603050405020304" pitchFamily="18" charset="0"/>
                        </a:rPr>
                        <a:t>Запаси (матеріальні цінності, сировина)</a:t>
                      </a:r>
                      <a:endParaRPr lang="ru-RU" sz="1000">
                        <a:effectLst/>
                        <a:latin typeface="Times New Roman" panose="02020603050405020304" pitchFamily="18" charset="0"/>
                        <a:ea typeface="Calibri"/>
                        <a:cs typeface="Times New Roman" panose="02020603050405020304" pitchFamily="18" charset="0"/>
                      </a:endParaRPr>
                    </a:p>
                  </a:txBody>
                  <a:tcPr marL="64168" marR="64168" marT="0" marB="0"/>
                </a:tc>
                <a:tc>
                  <a:txBody>
                    <a:bodyPr/>
                    <a:lstStyle/>
                    <a:p>
                      <a:pPr algn="ctr">
                        <a:lnSpc>
                          <a:spcPct val="115000"/>
                        </a:lnSpc>
                        <a:spcAft>
                          <a:spcPts val="0"/>
                        </a:spcAft>
                      </a:pPr>
                      <a:r>
                        <a:rPr lang="uk-UA" sz="1100">
                          <a:effectLst/>
                          <a:latin typeface="Times New Roman" panose="02020603050405020304" pitchFamily="18" charset="0"/>
                          <a:cs typeface="Times New Roman" panose="02020603050405020304" pitchFamily="18" charset="0"/>
                        </a:rPr>
                        <a:t>Довгострокові</a:t>
                      </a:r>
                      <a:endParaRPr lang="ru-RU" sz="1000">
                        <a:effectLst/>
                        <a:latin typeface="Times New Roman" panose="02020603050405020304" pitchFamily="18" charset="0"/>
                        <a:ea typeface="Calibri"/>
                        <a:cs typeface="Times New Roman" panose="02020603050405020304" pitchFamily="18" charset="0"/>
                      </a:endParaRPr>
                    </a:p>
                  </a:txBody>
                  <a:tcPr marL="64168" marR="64168" marT="0" marB="0"/>
                </a:tc>
                <a:tc>
                  <a:txBody>
                    <a:bodyPr/>
                    <a:lstStyle/>
                    <a:p>
                      <a:pPr algn="ctr">
                        <a:lnSpc>
                          <a:spcPct val="115000"/>
                        </a:lnSpc>
                        <a:spcAft>
                          <a:spcPts val="0"/>
                        </a:spcAft>
                      </a:pPr>
                      <a:r>
                        <a:rPr lang="uk-UA" sz="1100" dirty="0">
                          <a:effectLst/>
                          <a:latin typeface="Times New Roman" panose="02020603050405020304" pitchFamily="18" charset="0"/>
                          <a:cs typeface="Times New Roman" panose="02020603050405020304" pitchFamily="18" charset="0"/>
                        </a:rPr>
                        <a:t>П3</a:t>
                      </a:r>
                      <a:endParaRPr lang="ru-RU" sz="1000" dirty="0">
                        <a:effectLst/>
                        <a:latin typeface="Times New Roman" panose="02020603050405020304" pitchFamily="18" charset="0"/>
                        <a:ea typeface="Calibri"/>
                        <a:cs typeface="Times New Roman" panose="02020603050405020304" pitchFamily="18" charset="0"/>
                      </a:endParaRPr>
                    </a:p>
                  </a:txBody>
                  <a:tcPr marL="64168" marR="64168" marT="0" marB="0"/>
                </a:tc>
                <a:tc>
                  <a:txBody>
                    <a:bodyPr/>
                    <a:lstStyle/>
                    <a:p>
                      <a:pPr algn="ctr">
                        <a:lnSpc>
                          <a:spcPct val="115000"/>
                        </a:lnSpc>
                        <a:spcAft>
                          <a:spcPts val="0"/>
                        </a:spcAft>
                      </a:pPr>
                      <a:r>
                        <a:rPr lang="uk-UA" sz="1100" dirty="0">
                          <a:effectLst/>
                          <a:latin typeface="Times New Roman" panose="02020603050405020304" pitchFamily="18" charset="0"/>
                          <a:cs typeface="Times New Roman" panose="02020603050405020304" pitchFamily="18" charset="0"/>
                        </a:rPr>
                        <a:t>Довгострокові кредити та позикові кошти.</a:t>
                      </a:r>
                      <a:endParaRPr lang="ru-RU" sz="1000" dirty="0">
                        <a:effectLst/>
                        <a:latin typeface="Times New Roman" panose="02020603050405020304" pitchFamily="18" charset="0"/>
                        <a:ea typeface="Calibri"/>
                        <a:cs typeface="Times New Roman" panose="02020603050405020304" pitchFamily="18" charset="0"/>
                      </a:endParaRPr>
                    </a:p>
                  </a:txBody>
                  <a:tcPr marL="64168" marR="64168" marT="0" marB="0"/>
                </a:tc>
                <a:extLst>
                  <a:ext uri="{0D108BD9-81ED-4DB2-BD59-A6C34878D82A}">
                    <a16:rowId xmlns:a16="http://schemas.microsoft.com/office/drawing/2014/main" val="10003"/>
                  </a:ext>
                </a:extLst>
              </a:tr>
              <a:tr h="1071791">
                <a:tc>
                  <a:txBody>
                    <a:bodyPr/>
                    <a:lstStyle/>
                    <a:p>
                      <a:pPr algn="ctr">
                        <a:lnSpc>
                          <a:spcPct val="115000"/>
                        </a:lnSpc>
                        <a:spcAft>
                          <a:spcPts val="0"/>
                        </a:spcAft>
                      </a:pPr>
                      <a:r>
                        <a:rPr lang="uk-UA" sz="1100">
                          <a:effectLst/>
                          <a:latin typeface="Times New Roman" panose="02020603050405020304" pitchFamily="18" charset="0"/>
                          <a:cs typeface="Times New Roman" panose="02020603050405020304" pitchFamily="18" charset="0"/>
                        </a:rPr>
                        <a:t>Важко-ліквідні</a:t>
                      </a:r>
                      <a:endParaRPr lang="ru-RU" sz="1000">
                        <a:effectLst/>
                        <a:latin typeface="Times New Roman" panose="02020603050405020304" pitchFamily="18" charset="0"/>
                        <a:ea typeface="Calibri"/>
                        <a:cs typeface="Times New Roman" panose="02020603050405020304" pitchFamily="18" charset="0"/>
                      </a:endParaRPr>
                    </a:p>
                  </a:txBody>
                  <a:tcPr marL="64168" marR="64168" marT="0" marB="0"/>
                </a:tc>
                <a:tc>
                  <a:txBody>
                    <a:bodyPr/>
                    <a:lstStyle/>
                    <a:p>
                      <a:pPr algn="ctr">
                        <a:lnSpc>
                          <a:spcPct val="115000"/>
                        </a:lnSpc>
                        <a:spcAft>
                          <a:spcPts val="0"/>
                        </a:spcAft>
                      </a:pPr>
                      <a:r>
                        <a:rPr lang="uk-UA" sz="1100" dirty="0">
                          <a:effectLst/>
                          <a:latin typeface="Times New Roman" panose="02020603050405020304" pitchFamily="18" charset="0"/>
                          <a:cs typeface="Times New Roman" panose="02020603050405020304" pitchFamily="18" charset="0"/>
                        </a:rPr>
                        <a:t>А4</a:t>
                      </a:r>
                      <a:endParaRPr lang="ru-RU" sz="1000" dirty="0">
                        <a:effectLst/>
                        <a:latin typeface="Times New Roman" panose="02020603050405020304" pitchFamily="18" charset="0"/>
                        <a:ea typeface="Calibri"/>
                        <a:cs typeface="Times New Roman" panose="02020603050405020304" pitchFamily="18" charset="0"/>
                      </a:endParaRPr>
                    </a:p>
                  </a:txBody>
                  <a:tcPr marL="64168" marR="64168" marT="0" marB="0"/>
                </a:tc>
                <a:tc>
                  <a:txBody>
                    <a:bodyPr/>
                    <a:lstStyle/>
                    <a:p>
                      <a:pPr algn="ctr">
                        <a:lnSpc>
                          <a:spcPct val="115000"/>
                        </a:lnSpc>
                        <a:spcAft>
                          <a:spcPts val="0"/>
                        </a:spcAft>
                      </a:pPr>
                      <a:r>
                        <a:rPr lang="uk-UA" sz="1100">
                          <a:effectLst/>
                          <a:latin typeface="Times New Roman" panose="02020603050405020304" pitchFamily="18" charset="0"/>
                          <a:cs typeface="Times New Roman" panose="02020603050405020304" pitchFamily="18" charset="0"/>
                        </a:rPr>
                        <a:t>Активи, що передбачено використовувати більше одного року</a:t>
                      </a:r>
                      <a:endParaRPr lang="ru-RU" sz="1000">
                        <a:effectLst/>
                        <a:latin typeface="Times New Roman" panose="02020603050405020304" pitchFamily="18" charset="0"/>
                        <a:ea typeface="Calibri"/>
                        <a:cs typeface="Times New Roman" panose="02020603050405020304" pitchFamily="18" charset="0"/>
                      </a:endParaRPr>
                    </a:p>
                  </a:txBody>
                  <a:tcPr marL="64168" marR="64168" marT="0" marB="0"/>
                </a:tc>
                <a:tc>
                  <a:txBody>
                    <a:bodyPr/>
                    <a:lstStyle/>
                    <a:p>
                      <a:pPr algn="ctr">
                        <a:lnSpc>
                          <a:spcPct val="115000"/>
                        </a:lnSpc>
                        <a:spcAft>
                          <a:spcPts val="0"/>
                        </a:spcAft>
                      </a:pPr>
                      <a:r>
                        <a:rPr lang="uk-UA" sz="1100" dirty="0">
                          <a:effectLst/>
                          <a:latin typeface="Times New Roman" panose="02020603050405020304" pitchFamily="18" charset="0"/>
                          <a:cs typeface="Times New Roman" panose="02020603050405020304" pitchFamily="18" charset="0"/>
                        </a:rPr>
                        <a:t>Постійні</a:t>
                      </a:r>
                      <a:endParaRPr lang="ru-RU" sz="1000" dirty="0">
                        <a:effectLst/>
                        <a:latin typeface="Times New Roman" panose="02020603050405020304" pitchFamily="18" charset="0"/>
                        <a:ea typeface="Calibri"/>
                        <a:cs typeface="Times New Roman" panose="02020603050405020304" pitchFamily="18" charset="0"/>
                      </a:endParaRPr>
                    </a:p>
                  </a:txBody>
                  <a:tcPr marL="64168" marR="64168" marT="0" marB="0"/>
                </a:tc>
                <a:tc>
                  <a:txBody>
                    <a:bodyPr/>
                    <a:lstStyle/>
                    <a:p>
                      <a:pPr algn="ctr">
                        <a:lnSpc>
                          <a:spcPct val="115000"/>
                        </a:lnSpc>
                        <a:spcAft>
                          <a:spcPts val="0"/>
                        </a:spcAft>
                      </a:pPr>
                      <a:r>
                        <a:rPr lang="uk-UA" sz="1100">
                          <a:effectLst/>
                          <a:latin typeface="Times New Roman" panose="02020603050405020304" pitchFamily="18" charset="0"/>
                          <a:cs typeface="Times New Roman" panose="02020603050405020304" pitchFamily="18" charset="0"/>
                        </a:rPr>
                        <a:t>П4</a:t>
                      </a:r>
                      <a:endParaRPr lang="ru-RU" sz="1000">
                        <a:effectLst/>
                        <a:latin typeface="Times New Roman" panose="02020603050405020304" pitchFamily="18" charset="0"/>
                        <a:ea typeface="Calibri"/>
                        <a:cs typeface="Times New Roman" panose="02020603050405020304" pitchFamily="18" charset="0"/>
                      </a:endParaRPr>
                    </a:p>
                  </a:txBody>
                  <a:tcPr marL="64168" marR="64168" marT="0" marB="0"/>
                </a:tc>
                <a:tc>
                  <a:txBody>
                    <a:bodyPr/>
                    <a:lstStyle/>
                    <a:p>
                      <a:pPr algn="ctr">
                        <a:lnSpc>
                          <a:spcPct val="115000"/>
                        </a:lnSpc>
                        <a:spcAft>
                          <a:spcPts val="0"/>
                        </a:spcAft>
                      </a:pPr>
                      <a:r>
                        <a:rPr lang="uk-UA" sz="1100" dirty="0">
                          <a:effectLst/>
                          <a:latin typeface="Times New Roman" panose="02020603050405020304" pitchFamily="18" charset="0"/>
                          <a:cs typeface="Times New Roman" panose="02020603050405020304" pitchFamily="18" charset="0"/>
                        </a:rPr>
                        <a:t>Зобов'язання перед власниками з формування власного капіталу</a:t>
                      </a:r>
                      <a:endParaRPr lang="ru-RU" sz="1000" dirty="0">
                        <a:effectLst/>
                        <a:latin typeface="Times New Roman" panose="02020603050405020304" pitchFamily="18" charset="0"/>
                        <a:ea typeface="Calibri"/>
                        <a:cs typeface="Times New Roman" panose="02020603050405020304" pitchFamily="18" charset="0"/>
                      </a:endParaRPr>
                    </a:p>
                  </a:txBody>
                  <a:tcPr marL="64168" marR="64168" marT="0" marB="0"/>
                </a:tc>
                <a:extLst>
                  <a:ext uri="{0D108BD9-81ED-4DB2-BD59-A6C34878D82A}">
                    <a16:rowId xmlns:a16="http://schemas.microsoft.com/office/drawing/2014/main" val="10004"/>
                  </a:ext>
                </a:extLst>
              </a:tr>
            </a:tbl>
          </a:graphicData>
        </a:graphic>
      </p:graphicFrame>
      <p:sp>
        <p:nvSpPr>
          <p:cNvPr id="5" name="Rectangle 1"/>
          <p:cNvSpPr>
            <a:spLocks noChangeArrowheads="1"/>
          </p:cNvSpPr>
          <p:nvPr/>
        </p:nvSpPr>
        <p:spPr bwMode="auto">
          <a:xfrm>
            <a:off x="2473005" y="317268"/>
            <a:ext cx="482453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uk-UA" altLang="ru-RU" sz="1600" b="0" i="0" u="none" strike="noStrike" cap="none" normalizeH="0" baseline="0" dirty="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Класифікація активів та пасивів підприємства</a:t>
            </a:r>
            <a:endParaRPr kumimoji="0" lang="ru-RU" alt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34404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3506588674"/>
              </p:ext>
            </p:extLst>
          </p:nvPr>
        </p:nvGraphicFramePr>
        <p:xfrm>
          <a:off x="539552" y="908720"/>
          <a:ext cx="7776865" cy="3887657"/>
        </p:xfrm>
        <a:graphic>
          <a:graphicData uri="http://schemas.openxmlformats.org/drawingml/2006/table">
            <a:tbl>
              <a:tblPr firstRow="1" firstCol="1" bandRow="1">
                <a:tableStyleId>{8A107856-5554-42FB-B03E-39F5DBC370BA}</a:tableStyleId>
              </a:tblPr>
              <a:tblGrid>
                <a:gridCol w="790335">
                  <a:extLst>
                    <a:ext uri="{9D8B030D-6E8A-4147-A177-3AD203B41FA5}">
                      <a16:colId xmlns:a16="http://schemas.microsoft.com/office/drawing/2014/main" val="20000"/>
                    </a:ext>
                  </a:extLst>
                </a:gridCol>
                <a:gridCol w="791102">
                  <a:extLst>
                    <a:ext uri="{9D8B030D-6E8A-4147-A177-3AD203B41FA5}">
                      <a16:colId xmlns:a16="http://schemas.microsoft.com/office/drawing/2014/main" val="20001"/>
                    </a:ext>
                  </a:extLst>
                </a:gridCol>
                <a:gridCol w="798767">
                  <a:extLst>
                    <a:ext uri="{9D8B030D-6E8A-4147-A177-3AD203B41FA5}">
                      <a16:colId xmlns:a16="http://schemas.microsoft.com/office/drawing/2014/main" val="20002"/>
                    </a:ext>
                  </a:extLst>
                </a:gridCol>
                <a:gridCol w="705245">
                  <a:extLst>
                    <a:ext uri="{9D8B030D-6E8A-4147-A177-3AD203B41FA5}">
                      <a16:colId xmlns:a16="http://schemas.microsoft.com/office/drawing/2014/main" val="20003"/>
                    </a:ext>
                  </a:extLst>
                </a:gridCol>
                <a:gridCol w="790335">
                  <a:extLst>
                    <a:ext uri="{9D8B030D-6E8A-4147-A177-3AD203B41FA5}">
                      <a16:colId xmlns:a16="http://schemas.microsoft.com/office/drawing/2014/main" val="20004"/>
                    </a:ext>
                  </a:extLst>
                </a:gridCol>
                <a:gridCol w="765038">
                  <a:extLst>
                    <a:ext uri="{9D8B030D-6E8A-4147-A177-3AD203B41FA5}">
                      <a16:colId xmlns:a16="http://schemas.microsoft.com/office/drawing/2014/main" val="20005"/>
                    </a:ext>
                  </a:extLst>
                </a:gridCol>
                <a:gridCol w="790335">
                  <a:extLst>
                    <a:ext uri="{9D8B030D-6E8A-4147-A177-3AD203B41FA5}">
                      <a16:colId xmlns:a16="http://schemas.microsoft.com/office/drawing/2014/main" val="20006"/>
                    </a:ext>
                  </a:extLst>
                </a:gridCol>
                <a:gridCol w="790335">
                  <a:extLst>
                    <a:ext uri="{9D8B030D-6E8A-4147-A177-3AD203B41FA5}">
                      <a16:colId xmlns:a16="http://schemas.microsoft.com/office/drawing/2014/main" val="20007"/>
                    </a:ext>
                  </a:extLst>
                </a:gridCol>
                <a:gridCol w="790335">
                  <a:extLst>
                    <a:ext uri="{9D8B030D-6E8A-4147-A177-3AD203B41FA5}">
                      <a16:colId xmlns:a16="http://schemas.microsoft.com/office/drawing/2014/main" val="20008"/>
                    </a:ext>
                  </a:extLst>
                </a:gridCol>
                <a:gridCol w="765038">
                  <a:extLst>
                    <a:ext uri="{9D8B030D-6E8A-4147-A177-3AD203B41FA5}">
                      <a16:colId xmlns:a16="http://schemas.microsoft.com/office/drawing/2014/main" val="20009"/>
                    </a:ext>
                  </a:extLst>
                </a:gridCol>
              </a:tblGrid>
              <a:tr h="923523">
                <a:tc rowSpan="2">
                  <a:txBody>
                    <a:bodyPr/>
                    <a:lstStyle/>
                    <a:p>
                      <a:pPr algn="ctr">
                        <a:lnSpc>
                          <a:spcPct val="115000"/>
                        </a:lnSpc>
                        <a:spcAft>
                          <a:spcPts val="0"/>
                        </a:spcAft>
                      </a:pPr>
                      <a:r>
                        <a:rPr lang="uk-UA" sz="1200" dirty="0">
                          <a:effectLst/>
                          <a:latin typeface="Times New Roman" panose="02020603050405020304" pitchFamily="18" charset="0"/>
                          <a:cs typeface="Times New Roman" panose="02020603050405020304" pitchFamily="18" charset="0"/>
                        </a:rPr>
                        <a:t>Актив</a:t>
                      </a:r>
                      <a:endParaRPr lang="ru-RU" sz="1200" dirty="0">
                        <a:effectLst/>
                        <a:latin typeface="Times New Roman" panose="02020603050405020304" pitchFamily="18" charset="0"/>
                        <a:ea typeface="Calibri"/>
                        <a:cs typeface="Times New Roman" panose="02020603050405020304" pitchFamily="18" charset="0"/>
                      </a:endParaRPr>
                    </a:p>
                  </a:txBody>
                  <a:tcPr marL="68580" marR="68580" marT="0" marB="0" anchor="ctr"/>
                </a:tc>
                <a:tc rowSpan="2">
                  <a:txBody>
                    <a:bodyPr/>
                    <a:lstStyle/>
                    <a:p>
                      <a:pPr algn="ctr">
                        <a:lnSpc>
                          <a:spcPct val="115000"/>
                        </a:lnSpc>
                        <a:spcAft>
                          <a:spcPts val="0"/>
                        </a:spcAft>
                      </a:pPr>
                      <a:r>
                        <a:rPr lang="uk-UA" sz="1200" dirty="0">
                          <a:effectLst/>
                          <a:latin typeface="Times New Roman" panose="02020603050405020304" pitchFamily="18" charset="0"/>
                          <a:cs typeface="Times New Roman" panose="02020603050405020304" pitchFamily="18" charset="0"/>
                        </a:rPr>
                        <a:t>На початок</a:t>
                      </a:r>
                      <a:endParaRPr lang="ru-RU" sz="1200" dirty="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uk-UA" sz="1200" dirty="0">
                          <a:effectLst/>
                          <a:latin typeface="Times New Roman" panose="02020603050405020304" pitchFamily="18" charset="0"/>
                          <a:cs typeface="Times New Roman" panose="02020603050405020304" pitchFamily="18" charset="0"/>
                        </a:rPr>
                        <a:t>періоду</a:t>
                      </a:r>
                      <a:endParaRPr lang="ru-RU" sz="1200" dirty="0">
                        <a:effectLst/>
                        <a:latin typeface="Times New Roman" panose="02020603050405020304" pitchFamily="18" charset="0"/>
                        <a:ea typeface="Calibri"/>
                        <a:cs typeface="Times New Roman" panose="02020603050405020304" pitchFamily="18" charset="0"/>
                      </a:endParaRPr>
                    </a:p>
                  </a:txBody>
                  <a:tcPr marL="68580" marR="68580" marT="0" marB="0" anchor="ctr"/>
                </a:tc>
                <a:tc rowSpan="2">
                  <a:txBody>
                    <a:bodyPr/>
                    <a:lstStyle/>
                    <a:p>
                      <a:pPr algn="ctr">
                        <a:lnSpc>
                          <a:spcPct val="115000"/>
                        </a:lnSpc>
                        <a:spcAft>
                          <a:spcPts val="0"/>
                        </a:spcAft>
                      </a:pPr>
                      <a:r>
                        <a:rPr lang="uk-UA" sz="1200" dirty="0">
                          <a:effectLst/>
                          <a:latin typeface="Times New Roman" panose="02020603050405020304" pitchFamily="18" charset="0"/>
                          <a:cs typeface="Times New Roman" panose="02020603050405020304" pitchFamily="18" charset="0"/>
                        </a:rPr>
                        <a:t>На кінець</a:t>
                      </a:r>
                      <a:endParaRPr lang="ru-RU" sz="1200" dirty="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uk-UA" sz="1200" dirty="0">
                          <a:effectLst/>
                          <a:latin typeface="Times New Roman" panose="02020603050405020304" pitchFamily="18" charset="0"/>
                          <a:cs typeface="Times New Roman" panose="02020603050405020304" pitchFamily="18" charset="0"/>
                        </a:rPr>
                        <a:t>періоду</a:t>
                      </a:r>
                      <a:endParaRPr lang="ru-RU" sz="1200" dirty="0">
                        <a:effectLst/>
                        <a:latin typeface="Times New Roman" panose="02020603050405020304" pitchFamily="18" charset="0"/>
                        <a:ea typeface="Calibri"/>
                        <a:cs typeface="Times New Roman" panose="02020603050405020304" pitchFamily="18" charset="0"/>
                      </a:endParaRPr>
                    </a:p>
                  </a:txBody>
                  <a:tcPr marL="68580" marR="68580" marT="0" marB="0" anchor="ctr"/>
                </a:tc>
                <a:tc rowSpan="2">
                  <a:txBody>
                    <a:bodyPr/>
                    <a:lstStyle/>
                    <a:p>
                      <a:pPr algn="ctr">
                        <a:lnSpc>
                          <a:spcPct val="115000"/>
                        </a:lnSpc>
                        <a:spcAft>
                          <a:spcPts val="0"/>
                        </a:spcAft>
                      </a:pPr>
                      <a:r>
                        <a:rPr lang="uk-UA" sz="1200" dirty="0">
                          <a:effectLst/>
                          <a:latin typeface="Times New Roman" panose="02020603050405020304" pitchFamily="18" charset="0"/>
                          <a:cs typeface="Times New Roman" panose="02020603050405020304" pitchFamily="18" charset="0"/>
                        </a:rPr>
                        <a:t>Пасив</a:t>
                      </a:r>
                      <a:endParaRPr lang="ru-RU" sz="1200" dirty="0">
                        <a:effectLst/>
                        <a:latin typeface="Times New Roman" panose="02020603050405020304" pitchFamily="18" charset="0"/>
                        <a:ea typeface="Calibri"/>
                        <a:cs typeface="Times New Roman" panose="02020603050405020304" pitchFamily="18" charset="0"/>
                      </a:endParaRPr>
                    </a:p>
                  </a:txBody>
                  <a:tcPr marL="68580" marR="68580" marT="0" marB="0" anchor="ctr"/>
                </a:tc>
                <a:tc rowSpan="2">
                  <a:txBody>
                    <a:bodyPr/>
                    <a:lstStyle/>
                    <a:p>
                      <a:pPr algn="ctr">
                        <a:lnSpc>
                          <a:spcPct val="115000"/>
                        </a:lnSpc>
                        <a:spcAft>
                          <a:spcPts val="0"/>
                        </a:spcAft>
                      </a:pPr>
                      <a:r>
                        <a:rPr lang="uk-UA" sz="1200" dirty="0">
                          <a:effectLst/>
                          <a:latin typeface="Times New Roman" panose="02020603050405020304" pitchFamily="18" charset="0"/>
                          <a:cs typeface="Times New Roman" panose="02020603050405020304" pitchFamily="18" charset="0"/>
                        </a:rPr>
                        <a:t>На</a:t>
                      </a:r>
                      <a:endParaRPr lang="ru-RU" sz="1200" dirty="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uk-UA" sz="1200" dirty="0">
                          <a:effectLst/>
                          <a:latin typeface="Times New Roman" panose="02020603050405020304" pitchFamily="18" charset="0"/>
                          <a:cs typeface="Times New Roman" panose="02020603050405020304" pitchFamily="18" charset="0"/>
                        </a:rPr>
                        <a:t>початок</a:t>
                      </a:r>
                      <a:endParaRPr lang="ru-RU" sz="1200" dirty="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uk-UA" sz="1200" dirty="0">
                          <a:effectLst/>
                          <a:latin typeface="Times New Roman" panose="02020603050405020304" pitchFamily="18" charset="0"/>
                          <a:cs typeface="Times New Roman" panose="02020603050405020304" pitchFamily="18" charset="0"/>
                        </a:rPr>
                        <a:t>періоду</a:t>
                      </a:r>
                      <a:endParaRPr lang="ru-RU" sz="1200" dirty="0">
                        <a:effectLst/>
                        <a:latin typeface="Times New Roman" panose="02020603050405020304" pitchFamily="18" charset="0"/>
                        <a:ea typeface="Calibri"/>
                        <a:cs typeface="Times New Roman" panose="02020603050405020304" pitchFamily="18" charset="0"/>
                      </a:endParaRPr>
                    </a:p>
                  </a:txBody>
                  <a:tcPr marL="68580" marR="68580" marT="0" marB="0" anchor="ctr"/>
                </a:tc>
                <a:tc rowSpan="2">
                  <a:txBody>
                    <a:bodyPr/>
                    <a:lstStyle/>
                    <a:p>
                      <a:pPr algn="ctr">
                        <a:lnSpc>
                          <a:spcPct val="115000"/>
                        </a:lnSpc>
                        <a:spcAft>
                          <a:spcPts val="0"/>
                        </a:spcAft>
                      </a:pPr>
                      <a:r>
                        <a:rPr lang="uk-UA" sz="1200" dirty="0">
                          <a:effectLst/>
                          <a:latin typeface="Times New Roman" panose="02020603050405020304" pitchFamily="18" charset="0"/>
                          <a:cs typeface="Times New Roman" panose="02020603050405020304" pitchFamily="18" charset="0"/>
                        </a:rPr>
                        <a:t>На</a:t>
                      </a:r>
                      <a:endParaRPr lang="ru-RU" sz="1200" dirty="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uk-UA" sz="1200" dirty="0">
                          <a:effectLst/>
                          <a:latin typeface="Times New Roman" panose="02020603050405020304" pitchFamily="18" charset="0"/>
                          <a:cs typeface="Times New Roman" panose="02020603050405020304" pitchFamily="18" charset="0"/>
                        </a:rPr>
                        <a:t>кінець</a:t>
                      </a:r>
                      <a:endParaRPr lang="ru-RU" sz="1200" dirty="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uk-UA" sz="1200" dirty="0">
                          <a:effectLst/>
                          <a:latin typeface="Times New Roman" panose="02020603050405020304" pitchFamily="18" charset="0"/>
                          <a:cs typeface="Times New Roman" panose="02020603050405020304" pitchFamily="18" charset="0"/>
                        </a:rPr>
                        <a:t>періоду</a:t>
                      </a:r>
                      <a:endParaRPr lang="ru-RU" sz="1200" dirty="0">
                        <a:effectLst/>
                        <a:latin typeface="Times New Roman" panose="02020603050405020304" pitchFamily="18" charset="0"/>
                        <a:ea typeface="Calibri"/>
                        <a:cs typeface="Times New Roman" panose="02020603050405020304" pitchFamily="18" charset="0"/>
                      </a:endParaRPr>
                    </a:p>
                  </a:txBody>
                  <a:tcPr marL="68580" marR="68580" marT="0" marB="0" anchor="ctr"/>
                </a:tc>
                <a:tc gridSpan="2">
                  <a:txBody>
                    <a:bodyPr/>
                    <a:lstStyle/>
                    <a:p>
                      <a:pPr algn="ctr">
                        <a:lnSpc>
                          <a:spcPct val="115000"/>
                        </a:lnSpc>
                        <a:spcAft>
                          <a:spcPts val="0"/>
                        </a:spcAft>
                      </a:pPr>
                      <a:r>
                        <a:rPr lang="uk-UA" sz="1200">
                          <a:effectLst/>
                          <a:latin typeface="Times New Roman" panose="02020603050405020304" pitchFamily="18" charset="0"/>
                          <a:cs typeface="Times New Roman" panose="02020603050405020304" pitchFamily="18" charset="0"/>
                        </a:rPr>
                        <a:t>Платіжний надлишок (+) або нестаток(-)</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nchor="ctr"/>
                </a:tc>
                <a:tc hMerge="1">
                  <a:txBody>
                    <a:bodyPr/>
                    <a:lstStyle/>
                    <a:p>
                      <a:endParaRPr lang="ru-RU"/>
                    </a:p>
                  </a:txBody>
                  <a:tcPr/>
                </a:tc>
                <a:tc gridSpan="2">
                  <a:txBody>
                    <a:bodyPr/>
                    <a:lstStyle/>
                    <a:p>
                      <a:pPr algn="ctr">
                        <a:lnSpc>
                          <a:spcPct val="115000"/>
                        </a:lnSpc>
                        <a:spcAft>
                          <a:spcPts val="0"/>
                        </a:spcAft>
                      </a:pPr>
                      <a:r>
                        <a:rPr lang="uk-UA" sz="1200">
                          <a:effectLst/>
                          <a:latin typeface="Times New Roman" panose="02020603050405020304" pitchFamily="18" charset="0"/>
                          <a:cs typeface="Times New Roman" panose="02020603050405020304" pitchFamily="18" charset="0"/>
                        </a:rPr>
                        <a:t>У % до величини групи пасиву</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nchor="ctr"/>
                </a:tc>
                <a:tc hMerge="1">
                  <a:txBody>
                    <a:bodyPr/>
                    <a:lstStyle/>
                    <a:p>
                      <a:endParaRPr lang="ru-RU"/>
                    </a:p>
                  </a:txBody>
                  <a:tcPr/>
                </a:tc>
                <a:extLst>
                  <a:ext uri="{0D108BD9-81ED-4DB2-BD59-A6C34878D82A}">
                    <a16:rowId xmlns:a16="http://schemas.microsoft.com/office/drawing/2014/main" val="10000"/>
                  </a:ext>
                </a:extLst>
              </a:tr>
              <a:tr h="876677">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uk-UA" sz="1200" dirty="0">
                          <a:effectLst/>
                          <a:latin typeface="Times New Roman" panose="02020603050405020304" pitchFamily="18" charset="0"/>
                          <a:cs typeface="Times New Roman" panose="02020603050405020304" pitchFamily="18" charset="0"/>
                        </a:rPr>
                        <a:t>На</a:t>
                      </a:r>
                      <a:endParaRPr lang="ru-RU" sz="1200" dirty="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uk-UA" sz="1200" dirty="0">
                          <a:effectLst/>
                          <a:latin typeface="Times New Roman" panose="02020603050405020304" pitchFamily="18" charset="0"/>
                          <a:cs typeface="Times New Roman" panose="02020603050405020304" pitchFamily="18" charset="0"/>
                        </a:rPr>
                        <a:t>початок</a:t>
                      </a:r>
                      <a:endParaRPr lang="ru-RU" sz="1200" dirty="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uk-UA" sz="1200" dirty="0">
                          <a:effectLst/>
                          <a:latin typeface="Times New Roman" panose="02020603050405020304" pitchFamily="18" charset="0"/>
                          <a:cs typeface="Times New Roman" panose="02020603050405020304" pitchFamily="18" charset="0"/>
                        </a:rPr>
                        <a:t>періоду</a:t>
                      </a:r>
                      <a:endParaRPr lang="ru-RU" sz="12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uk-UA" sz="1200" dirty="0">
                          <a:effectLst/>
                          <a:latin typeface="Times New Roman" panose="02020603050405020304" pitchFamily="18" charset="0"/>
                          <a:cs typeface="Times New Roman" panose="02020603050405020304" pitchFamily="18" charset="0"/>
                        </a:rPr>
                        <a:t>На</a:t>
                      </a:r>
                      <a:endParaRPr lang="ru-RU" sz="1200" dirty="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uk-UA" sz="1200" dirty="0">
                          <a:effectLst/>
                          <a:latin typeface="Times New Roman" panose="02020603050405020304" pitchFamily="18" charset="0"/>
                          <a:cs typeface="Times New Roman" panose="02020603050405020304" pitchFamily="18" charset="0"/>
                        </a:rPr>
                        <a:t>кінець</a:t>
                      </a:r>
                      <a:endParaRPr lang="ru-RU" sz="1200" dirty="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uk-UA" sz="1200" dirty="0">
                          <a:effectLst/>
                          <a:latin typeface="Times New Roman" panose="02020603050405020304" pitchFamily="18" charset="0"/>
                          <a:cs typeface="Times New Roman" panose="02020603050405020304" pitchFamily="18" charset="0"/>
                        </a:rPr>
                        <a:t>періоду</a:t>
                      </a:r>
                      <a:endParaRPr lang="ru-RU" sz="12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uk-UA" sz="1200" dirty="0">
                          <a:effectLst/>
                          <a:latin typeface="Times New Roman" panose="02020603050405020304" pitchFamily="18" charset="0"/>
                          <a:cs typeface="Times New Roman" panose="02020603050405020304" pitchFamily="18" charset="0"/>
                        </a:rPr>
                        <a:t>На</a:t>
                      </a:r>
                      <a:endParaRPr lang="ru-RU" sz="1200" dirty="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uk-UA" sz="1200" dirty="0">
                          <a:effectLst/>
                          <a:latin typeface="Times New Roman" panose="02020603050405020304" pitchFamily="18" charset="0"/>
                          <a:cs typeface="Times New Roman" panose="02020603050405020304" pitchFamily="18" charset="0"/>
                        </a:rPr>
                        <a:t>початок</a:t>
                      </a:r>
                      <a:endParaRPr lang="ru-RU" sz="1200" dirty="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uk-UA" sz="1200" dirty="0">
                          <a:effectLst/>
                          <a:latin typeface="Times New Roman" panose="02020603050405020304" pitchFamily="18" charset="0"/>
                          <a:cs typeface="Times New Roman" panose="02020603050405020304" pitchFamily="18" charset="0"/>
                        </a:rPr>
                        <a:t>періоду</a:t>
                      </a:r>
                      <a:endParaRPr lang="ru-RU" sz="12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uk-UA" sz="1200">
                          <a:effectLst/>
                          <a:latin typeface="Times New Roman" panose="02020603050405020304" pitchFamily="18" charset="0"/>
                          <a:cs typeface="Times New Roman" panose="02020603050405020304" pitchFamily="18" charset="0"/>
                        </a:rPr>
                        <a:t>На</a:t>
                      </a:r>
                      <a:endParaRPr lang="ru-RU" sz="120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uk-UA" sz="1200">
                          <a:effectLst/>
                          <a:latin typeface="Times New Roman" panose="02020603050405020304" pitchFamily="18" charset="0"/>
                          <a:cs typeface="Times New Roman" panose="02020603050405020304" pitchFamily="18" charset="0"/>
                        </a:rPr>
                        <a:t>кінець</a:t>
                      </a:r>
                      <a:endParaRPr lang="ru-RU" sz="120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uk-UA" sz="1200">
                          <a:effectLst/>
                          <a:latin typeface="Times New Roman" panose="02020603050405020304" pitchFamily="18" charset="0"/>
                          <a:cs typeface="Times New Roman" panose="02020603050405020304" pitchFamily="18" charset="0"/>
                        </a:rPr>
                        <a:t>періоду</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295581">
                <a:tc>
                  <a:txBody>
                    <a:bodyPr/>
                    <a:lstStyle/>
                    <a:p>
                      <a:pPr algn="ctr">
                        <a:lnSpc>
                          <a:spcPct val="115000"/>
                        </a:lnSpc>
                        <a:spcAft>
                          <a:spcPts val="0"/>
                        </a:spcAft>
                      </a:pPr>
                      <a:r>
                        <a:rPr lang="uk-UA" sz="1200">
                          <a:effectLst/>
                          <a:latin typeface="Times New Roman" panose="02020603050405020304" pitchFamily="18" charset="0"/>
                          <a:cs typeface="Times New Roman" panose="02020603050405020304" pitchFamily="18" charset="0"/>
                        </a:rPr>
                        <a:t>1</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uk-UA" sz="1200">
                          <a:effectLst/>
                          <a:latin typeface="Times New Roman" panose="02020603050405020304" pitchFamily="18" charset="0"/>
                          <a:cs typeface="Times New Roman" panose="02020603050405020304" pitchFamily="18" charset="0"/>
                        </a:rPr>
                        <a:t>2</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uk-UA" sz="1200">
                          <a:effectLst/>
                          <a:latin typeface="Times New Roman" panose="02020603050405020304" pitchFamily="18" charset="0"/>
                          <a:cs typeface="Times New Roman" panose="02020603050405020304" pitchFamily="18" charset="0"/>
                        </a:rPr>
                        <a:t>3</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uk-UA" sz="1200">
                          <a:effectLst/>
                          <a:latin typeface="Times New Roman" panose="02020603050405020304" pitchFamily="18" charset="0"/>
                          <a:cs typeface="Times New Roman" panose="02020603050405020304" pitchFamily="18" charset="0"/>
                        </a:rPr>
                        <a:t>4</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uk-UA" sz="1200">
                          <a:effectLst/>
                          <a:latin typeface="Times New Roman" panose="02020603050405020304" pitchFamily="18" charset="0"/>
                          <a:cs typeface="Times New Roman" panose="02020603050405020304" pitchFamily="18" charset="0"/>
                        </a:rPr>
                        <a:t>5</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uk-UA" sz="1200" dirty="0">
                          <a:effectLst/>
                          <a:latin typeface="Times New Roman" panose="02020603050405020304" pitchFamily="18" charset="0"/>
                          <a:cs typeface="Times New Roman" panose="02020603050405020304" pitchFamily="18" charset="0"/>
                        </a:rPr>
                        <a:t>6</a:t>
                      </a:r>
                      <a:endParaRPr lang="ru-RU" sz="12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uk-UA" sz="1200" dirty="0">
                          <a:effectLst/>
                          <a:latin typeface="Times New Roman" panose="02020603050405020304" pitchFamily="18" charset="0"/>
                          <a:cs typeface="Times New Roman" panose="02020603050405020304" pitchFamily="18" charset="0"/>
                        </a:rPr>
                        <a:t>7</a:t>
                      </a:r>
                      <a:endParaRPr lang="ru-RU" sz="12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uk-UA" sz="1200">
                          <a:effectLst/>
                          <a:latin typeface="Times New Roman" panose="02020603050405020304" pitchFamily="18" charset="0"/>
                          <a:cs typeface="Times New Roman" panose="02020603050405020304" pitchFamily="18" charset="0"/>
                        </a:rPr>
                        <a:t>8</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uk-UA" sz="1200" dirty="0">
                          <a:effectLst/>
                          <a:latin typeface="Times New Roman" panose="02020603050405020304" pitchFamily="18" charset="0"/>
                          <a:cs typeface="Times New Roman" panose="02020603050405020304" pitchFamily="18" charset="0"/>
                        </a:rPr>
                        <a:t>9</a:t>
                      </a:r>
                      <a:endParaRPr lang="ru-RU" sz="12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uk-UA" sz="1200" dirty="0">
                          <a:effectLst/>
                          <a:latin typeface="Times New Roman" panose="02020603050405020304" pitchFamily="18" charset="0"/>
                          <a:cs typeface="Times New Roman" panose="02020603050405020304" pitchFamily="18" charset="0"/>
                        </a:rPr>
                        <a:t>10</a:t>
                      </a:r>
                      <a:endParaRPr lang="ru-RU" sz="1200" dirty="0">
                        <a:effectLst/>
                        <a:latin typeface="Times New Roman" panose="02020603050405020304" pitchFamily="18" charset="0"/>
                        <a:ea typeface="Calibri"/>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295581">
                <a:tc>
                  <a:txBody>
                    <a:bodyPr/>
                    <a:lstStyle/>
                    <a:p>
                      <a:pPr algn="ctr">
                        <a:lnSpc>
                          <a:spcPct val="115000"/>
                        </a:lnSpc>
                        <a:spcAft>
                          <a:spcPts val="0"/>
                        </a:spcAft>
                      </a:pPr>
                      <a:r>
                        <a:rPr lang="uk-UA" sz="1200">
                          <a:effectLst/>
                          <a:latin typeface="Times New Roman" panose="02020603050405020304" pitchFamily="18" charset="0"/>
                          <a:cs typeface="Times New Roman" panose="02020603050405020304" pitchFamily="18" charset="0"/>
                        </a:rPr>
                        <a:t>А1</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uk-UA" sz="1200">
                          <a:effectLst/>
                          <a:latin typeface="Times New Roman" panose="02020603050405020304" pitchFamily="18" charset="0"/>
                          <a:cs typeface="Times New Roman" panose="02020603050405020304" pitchFamily="18" charset="0"/>
                        </a:rPr>
                        <a:t>П1</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200" dirty="0">
                          <a:effectLst/>
                          <a:latin typeface="Times New Roman" panose="02020603050405020304" pitchFamily="18" charset="0"/>
                          <a:cs typeface="Times New Roman" panose="02020603050405020304" pitchFamily="18" charset="0"/>
                        </a:rPr>
                        <a:t> </a:t>
                      </a:r>
                      <a:endParaRPr lang="ru-RU" sz="12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200" dirty="0">
                          <a:effectLst/>
                          <a:latin typeface="Times New Roman" panose="02020603050405020304" pitchFamily="18" charset="0"/>
                          <a:cs typeface="Times New Roman" panose="02020603050405020304" pitchFamily="18" charset="0"/>
                        </a:rPr>
                        <a:t> </a:t>
                      </a:r>
                      <a:endParaRPr lang="ru-RU" sz="12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200" dirty="0">
                          <a:effectLst/>
                          <a:latin typeface="Times New Roman" panose="02020603050405020304" pitchFamily="18" charset="0"/>
                          <a:cs typeface="Times New Roman" panose="02020603050405020304" pitchFamily="18" charset="0"/>
                        </a:rPr>
                        <a:t> </a:t>
                      </a:r>
                      <a:endParaRPr lang="ru-RU" sz="1200" dirty="0">
                        <a:effectLst/>
                        <a:latin typeface="Times New Roman" panose="02020603050405020304" pitchFamily="18" charset="0"/>
                        <a:ea typeface="Calibri"/>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295581">
                <a:tc>
                  <a:txBody>
                    <a:bodyPr/>
                    <a:lstStyle/>
                    <a:p>
                      <a:pPr algn="ctr">
                        <a:lnSpc>
                          <a:spcPct val="115000"/>
                        </a:lnSpc>
                        <a:spcAft>
                          <a:spcPts val="0"/>
                        </a:spcAft>
                      </a:pPr>
                      <a:r>
                        <a:rPr lang="uk-UA" sz="1200">
                          <a:effectLst/>
                          <a:latin typeface="Times New Roman" panose="02020603050405020304" pitchFamily="18" charset="0"/>
                          <a:cs typeface="Times New Roman" panose="02020603050405020304" pitchFamily="18" charset="0"/>
                        </a:rPr>
                        <a:t>А2</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uk-UA" sz="1200">
                          <a:effectLst/>
                          <a:latin typeface="Times New Roman" panose="02020603050405020304" pitchFamily="18" charset="0"/>
                          <a:cs typeface="Times New Roman" panose="02020603050405020304" pitchFamily="18" charset="0"/>
                        </a:rPr>
                        <a:t>П2</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200" dirty="0">
                          <a:effectLst/>
                          <a:latin typeface="Times New Roman" panose="02020603050405020304" pitchFamily="18" charset="0"/>
                          <a:cs typeface="Times New Roman" panose="02020603050405020304" pitchFamily="18" charset="0"/>
                        </a:rPr>
                        <a:t> </a:t>
                      </a:r>
                      <a:endParaRPr lang="ru-RU" sz="12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200" dirty="0">
                          <a:effectLst/>
                          <a:latin typeface="Times New Roman" panose="02020603050405020304" pitchFamily="18" charset="0"/>
                          <a:cs typeface="Times New Roman" panose="02020603050405020304" pitchFamily="18" charset="0"/>
                        </a:rPr>
                        <a:t> </a:t>
                      </a:r>
                      <a:endParaRPr lang="ru-RU" sz="12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200" dirty="0">
                          <a:effectLst/>
                          <a:latin typeface="Times New Roman" panose="02020603050405020304" pitchFamily="18" charset="0"/>
                          <a:cs typeface="Times New Roman" panose="02020603050405020304" pitchFamily="18" charset="0"/>
                        </a:rPr>
                        <a:t> </a:t>
                      </a:r>
                      <a:endParaRPr lang="ru-RU" sz="1200" dirty="0">
                        <a:effectLst/>
                        <a:latin typeface="Times New Roman" panose="02020603050405020304" pitchFamily="18" charset="0"/>
                        <a:ea typeface="Calibri"/>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295581">
                <a:tc>
                  <a:txBody>
                    <a:bodyPr/>
                    <a:lstStyle/>
                    <a:p>
                      <a:pPr algn="ctr">
                        <a:lnSpc>
                          <a:spcPct val="115000"/>
                        </a:lnSpc>
                        <a:spcAft>
                          <a:spcPts val="0"/>
                        </a:spcAft>
                      </a:pPr>
                      <a:r>
                        <a:rPr lang="uk-UA" sz="1200">
                          <a:effectLst/>
                          <a:latin typeface="Times New Roman" panose="02020603050405020304" pitchFamily="18" charset="0"/>
                          <a:cs typeface="Times New Roman" panose="02020603050405020304" pitchFamily="18" charset="0"/>
                        </a:rPr>
                        <a:t>А3</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uk-UA" sz="1200">
                          <a:effectLst/>
                          <a:latin typeface="Times New Roman" panose="02020603050405020304" pitchFamily="18" charset="0"/>
                          <a:cs typeface="Times New Roman" panose="02020603050405020304" pitchFamily="18" charset="0"/>
                        </a:rPr>
                        <a:t>П3</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200" dirty="0">
                          <a:effectLst/>
                          <a:latin typeface="Times New Roman" panose="02020603050405020304" pitchFamily="18" charset="0"/>
                          <a:cs typeface="Times New Roman" panose="02020603050405020304" pitchFamily="18" charset="0"/>
                        </a:rPr>
                        <a:t> </a:t>
                      </a:r>
                      <a:endParaRPr lang="ru-RU" sz="12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200" dirty="0">
                          <a:effectLst/>
                          <a:latin typeface="Times New Roman" panose="02020603050405020304" pitchFamily="18" charset="0"/>
                          <a:cs typeface="Times New Roman" panose="02020603050405020304" pitchFamily="18" charset="0"/>
                        </a:rPr>
                        <a:t> </a:t>
                      </a:r>
                      <a:endParaRPr lang="ru-RU" sz="12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200" dirty="0">
                          <a:effectLst/>
                          <a:latin typeface="Times New Roman" panose="02020603050405020304" pitchFamily="18" charset="0"/>
                          <a:cs typeface="Times New Roman" panose="02020603050405020304" pitchFamily="18" charset="0"/>
                        </a:rPr>
                        <a:t> </a:t>
                      </a:r>
                      <a:endParaRPr lang="ru-RU" sz="1200" dirty="0">
                        <a:effectLst/>
                        <a:latin typeface="Times New Roman" panose="02020603050405020304" pitchFamily="18" charset="0"/>
                        <a:ea typeface="Calibri"/>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295581">
                <a:tc>
                  <a:txBody>
                    <a:bodyPr/>
                    <a:lstStyle/>
                    <a:p>
                      <a:pPr algn="ctr">
                        <a:lnSpc>
                          <a:spcPct val="115000"/>
                        </a:lnSpc>
                        <a:spcAft>
                          <a:spcPts val="0"/>
                        </a:spcAft>
                      </a:pPr>
                      <a:r>
                        <a:rPr lang="uk-UA" sz="1200">
                          <a:effectLst/>
                          <a:latin typeface="Times New Roman" panose="02020603050405020304" pitchFamily="18" charset="0"/>
                          <a:cs typeface="Times New Roman" panose="02020603050405020304" pitchFamily="18" charset="0"/>
                        </a:rPr>
                        <a:t>А4</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uk-UA" sz="1200">
                          <a:effectLst/>
                          <a:latin typeface="Times New Roman" panose="02020603050405020304" pitchFamily="18" charset="0"/>
                          <a:cs typeface="Times New Roman" panose="02020603050405020304" pitchFamily="18" charset="0"/>
                        </a:rPr>
                        <a:t>П4</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200" dirty="0">
                          <a:effectLst/>
                          <a:latin typeface="Times New Roman" panose="02020603050405020304" pitchFamily="18" charset="0"/>
                          <a:cs typeface="Times New Roman" panose="02020603050405020304" pitchFamily="18" charset="0"/>
                        </a:rPr>
                        <a:t> </a:t>
                      </a:r>
                      <a:endParaRPr lang="ru-RU" sz="12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200" dirty="0">
                          <a:effectLst/>
                          <a:latin typeface="Times New Roman" panose="02020603050405020304" pitchFamily="18" charset="0"/>
                          <a:cs typeface="Times New Roman" panose="02020603050405020304" pitchFamily="18" charset="0"/>
                        </a:rPr>
                        <a:t> </a:t>
                      </a:r>
                      <a:endParaRPr lang="ru-RU" sz="1200" dirty="0">
                        <a:effectLst/>
                        <a:latin typeface="Times New Roman" panose="02020603050405020304" pitchFamily="18" charset="0"/>
                        <a:ea typeface="Calibri"/>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609552">
                <a:tc>
                  <a:txBody>
                    <a:bodyPr/>
                    <a:lstStyle/>
                    <a:p>
                      <a:pPr algn="ctr">
                        <a:lnSpc>
                          <a:spcPct val="115000"/>
                        </a:lnSpc>
                        <a:spcAft>
                          <a:spcPts val="0"/>
                        </a:spcAft>
                      </a:pPr>
                      <a:r>
                        <a:rPr lang="uk-UA" sz="1200">
                          <a:effectLst/>
                          <a:latin typeface="Times New Roman" panose="02020603050405020304" pitchFamily="18" charset="0"/>
                          <a:cs typeface="Times New Roman" panose="02020603050405020304" pitchFamily="18" charset="0"/>
                        </a:rPr>
                        <a:t>Баланс</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200" dirty="0">
                          <a:effectLst/>
                          <a:latin typeface="Times New Roman" panose="02020603050405020304" pitchFamily="18" charset="0"/>
                          <a:cs typeface="Times New Roman" panose="02020603050405020304" pitchFamily="18" charset="0"/>
                        </a:rPr>
                        <a:t> </a:t>
                      </a:r>
                      <a:endParaRPr lang="ru-RU" sz="12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uk-UA" sz="1200">
                          <a:effectLst/>
                          <a:latin typeface="Times New Roman" panose="02020603050405020304" pitchFamily="18" charset="0"/>
                          <a:cs typeface="Times New Roman" panose="02020603050405020304" pitchFamily="18" charset="0"/>
                        </a:rPr>
                        <a:t>Баланс</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uk-UA" sz="1200">
                          <a:effectLst/>
                          <a:latin typeface="Times New Roman" panose="02020603050405020304" pitchFamily="18" charset="0"/>
                          <a:cs typeface="Times New Roman" panose="02020603050405020304" pitchFamily="18" charset="0"/>
                        </a:rPr>
                        <a:t>0</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uk-UA" sz="1200">
                          <a:effectLst/>
                          <a:latin typeface="Times New Roman" panose="02020603050405020304" pitchFamily="18" charset="0"/>
                          <a:cs typeface="Times New Roman" panose="02020603050405020304" pitchFamily="18" charset="0"/>
                        </a:rPr>
                        <a:t>0</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uk-UA" sz="1200" dirty="0">
                          <a:effectLst/>
                          <a:latin typeface="Times New Roman" panose="02020603050405020304" pitchFamily="18" charset="0"/>
                          <a:cs typeface="Times New Roman" panose="02020603050405020304" pitchFamily="18" charset="0"/>
                        </a:rPr>
                        <a:t>*</a:t>
                      </a:r>
                      <a:endParaRPr lang="ru-RU" sz="12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uk-UA" sz="1200" dirty="0">
                          <a:effectLst/>
                          <a:latin typeface="Times New Roman" panose="02020603050405020304" pitchFamily="18" charset="0"/>
                          <a:cs typeface="Times New Roman" panose="02020603050405020304" pitchFamily="18" charset="0"/>
                        </a:rPr>
                        <a:t>*</a:t>
                      </a:r>
                      <a:endParaRPr lang="ru-RU" sz="1200" dirty="0">
                        <a:effectLst/>
                        <a:latin typeface="Times New Roman" panose="02020603050405020304" pitchFamily="18" charset="0"/>
                        <a:ea typeface="Calibri"/>
                        <a:cs typeface="Times New Roman" panose="02020603050405020304" pitchFamily="18" charset="0"/>
                      </a:endParaRPr>
                    </a:p>
                  </a:txBody>
                  <a:tcPr marL="68580" marR="68580" marT="0" marB="0" anchor="ctr"/>
                </a:tc>
                <a:extLst>
                  <a:ext uri="{0D108BD9-81ED-4DB2-BD59-A6C34878D82A}">
                    <a16:rowId xmlns:a16="http://schemas.microsoft.com/office/drawing/2014/main" val="10007"/>
                  </a:ext>
                </a:extLst>
              </a:tr>
            </a:tbl>
          </a:graphicData>
        </a:graphic>
      </p:graphicFrame>
      <p:sp>
        <p:nvSpPr>
          <p:cNvPr id="5" name="Rectangle 1"/>
          <p:cNvSpPr>
            <a:spLocks noChangeArrowheads="1"/>
          </p:cNvSpPr>
          <p:nvPr/>
        </p:nvSpPr>
        <p:spPr bwMode="auto">
          <a:xfrm>
            <a:off x="2771800" y="376589"/>
            <a:ext cx="405173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0850"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uk-UA" altLang="ru-RU" b="0" i="0" u="none" strike="noStrike" cap="none" normalizeH="0" baseline="0" dirty="0">
                <a:ln>
                  <a:noFill/>
                </a:ln>
                <a:solidFill>
                  <a:srgbClr val="000000"/>
                </a:solidFill>
                <a:effectLst/>
                <a:latin typeface="Times New Roman" panose="02020603050405020304" pitchFamily="18" charset="0"/>
                <a:ea typeface="Times New Roman" pitchFamily="18" charset="0"/>
                <a:cs typeface="Times New Roman" panose="02020603050405020304" pitchFamily="18" charset="0"/>
              </a:rPr>
              <a:t>Аналітична таблиця</a:t>
            </a:r>
            <a:endParaRPr kumimoji="0" lang="ru-RU" altLang="ru-RU"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215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54332" y="188640"/>
            <a:ext cx="7776864" cy="2677656"/>
          </a:xfrm>
          <a:prstGeom prst="rect">
            <a:avLst/>
          </a:prstGeom>
        </p:spPr>
        <p:txBody>
          <a:bodyPr wrap="square">
            <a:spAutoFit/>
          </a:bodyPr>
          <a:lstStyle/>
          <a:p>
            <a:pPr algn="ctr"/>
            <a:r>
              <a:rPr lang="uk-UA" sz="2800" dirty="0">
                <a:latin typeface="Times New Roman" panose="02020603050405020304" pitchFamily="18" charset="0"/>
                <a:cs typeface="Times New Roman" panose="02020603050405020304" pitchFamily="18" charset="0"/>
              </a:rPr>
              <a:t>Баланс вважається абсолютно ліквідним, якщо виконуються умови:</a:t>
            </a:r>
            <a:endParaRPr lang="ru-RU" sz="2800" dirty="0">
              <a:latin typeface="Times New Roman" panose="02020603050405020304" pitchFamily="18" charset="0"/>
              <a:cs typeface="Times New Roman" panose="02020603050405020304" pitchFamily="18" charset="0"/>
            </a:endParaRPr>
          </a:p>
          <a:p>
            <a:pPr algn="ctr"/>
            <a:r>
              <a:rPr lang="uk-UA" sz="2800" dirty="0">
                <a:latin typeface="Times New Roman" panose="02020603050405020304" pitchFamily="18" charset="0"/>
                <a:cs typeface="Times New Roman" panose="02020603050405020304" pitchFamily="18" charset="0"/>
              </a:rPr>
              <a:t>А1</a:t>
            </a:r>
            <a:r>
              <a:rPr lang="ru-RU" sz="2800" dirty="0">
                <a:latin typeface="Times New Roman" panose="02020603050405020304" pitchFamily="18" charset="0"/>
                <a:cs typeface="Times New Roman" panose="02020603050405020304" pitchFamily="18" charset="0"/>
              </a:rPr>
              <a:t> &gt; </a:t>
            </a:r>
            <a:r>
              <a:rPr lang="uk-UA" sz="2800" dirty="0">
                <a:latin typeface="Times New Roman" panose="02020603050405020304" pitchFamily="18" charset="0"/>
                <a:cs typeface="Times New Roman" panose="02020603050405020304" pitchFamily="18" charset="0"/>
              </a:rPr>
              <a:t>П1</a:t>
            </a:r>
            <a:endParaRPr lang="ru-RU" sz="2800" dirty="0">
              <a:latin typeface="Times New Roman" panose="02020603050405020304" pitchFamily="18" charset="0"/>
              <a:cs typeface="Times New Roman" panose="02020603050405020304" pitchFamily="18" charset="0"/>
            </a:endParaRPr>
          </a:p>
          <a:p>
            <a:pPr algn="ctr"/>
            <a:r>
              <a:rPr lang="uk-UA" sz="2800" dirty="0">
                <a:latin typeface="Times New Roman" panose="02020603050405020304" pitchFamily="18" charset="0"/>
                <a:cs typeface="Times New Roman" panose="02020603050405020304" pitchFamily="18" charset="0"/>
              </a:rPr>
              <a:t>А2</a:t>
            </a:r>
            <a:r>
              <a:rPr lang="ru-RU" sz="2800" dirty="0">
                <a:latin typeface="Times New Roman" panose="02020603050405020304" pitchFamily="18" charset="0"/>
                <a:cs typeface="Times New Roman" panose="02020603050405020304" pitchFamily="18" charset="0"/>
              </a:rPr>
              <a:t> &gt; </a:t>
            </a:r>
            <a:r>
              <a:rPr lang="uk-UA" sz="2800" dirty="0">
                <a:latin typeface="Times New Roman" panose="02020603050405020304" pitchFamily="18" charset="0"/>
                <a:cs typeface="Times New Roman" panose="02020603050405020304" pitchFamily="18" charset="0"/>
              </a:rPr>
              <a:t>П2</a:t>
            </a:r>
            <a:endParaRPr lang="ru-RU" sz="2800" dirty="0">
              <a:latin typeface="Times New Roman" panose="02020603050405020304" pitchFamily="18" charset="0"/>
              <a:cs typeface="Times New Roman" panose="02020603050405020304" pitchFamily="18" charset="0"/>
            </a:endParaRPr>
          </a:p>
          <a:p>
            <a:pPr algn="ctr"/>
            <a:r>
              <a:rPr lang="uk-UA" sz="2800" dirty="0">
                <a:latin typeface="Times New Roman" panose="02020603050405020304" pitchFamily="18" charset="0"/>
                <a:cs typeface="Times New Roman" panose="02020603050405020304" pitchFamily="18" charset="0"/>
              </a:rPr>
              <a:t>А3</a:t>
            </a:r>
            <a:r>
              <a:rPr lang="ru-RU" sz="2800" dirty="0">
                <a:latin typeface="Times New Roman" panose="02020603050405020304" pitchFamily="18" charset="0"/>
                <a:cs typeface="Times New Roman" panose="02020603050405020304" pitchFamily="18" charset="0"/>
              </a:rPr>
              <a:t> &gt; </a:t>
            </a:r>
            <a:r>
              <a:rPr lang="uk-UA" sz="2800" dirty="0">
                <a:latin typeface="Times New Roman" panose="02020603050405020304" pitchFamily="18" charset="0"/>
                <a:cs typeface="Times New Roman" panose="02020603050405020304" pitchFamily="18" charset="0"/>
              </a:rPr>
              <a:t>П3</a:t>
            </a:r>
            <a:endParaRPr lang="ru-RU" sz="2800" dirty="0">
              <a:latin typeface="Times New Roman" panose="02020603050405020304" pitchFamily="18" charset="0"/>
              <a:cs typeface="Times New Roman" panose="02020603050405020304" pitchFamily="18" charset="0"/>
            </a:endParaRPr>
          </a:p>
          <a:p>
            <a:pPr algn="ctr"/>
            <a:r>
              <a:rPr lang="uk-UA" sz="2800" dirty="0">
                <a:latin typeface="Times New Roman" panose="02020603050405020304" pitchFamily="18" charset="0"/>
                <a:cs typeface="Times New Roman" panose="02020603050405020304" pitchFamily="18" charset="0"/>
              </a:rPr>
              <a:t>А4</a:t>
            </a:r>
            <a:r>
              <a:rPr lang="ru-RU" sz="2800" dirty="0">
                <a:latin typeface="Times New Roman" panose="02020603050405020304" pitchFamily="18" charset="0"/>
                <a:cs typeface="Times New Roman" panose="02020603050405020304" pitchFamily="18" charset="0"/>
              </a:rPr>
              <a:t> &lt; </a:t>
            </a:r>
            <a:r>
              <a:rPr lang="uk-UA" sz="2800" dirty="0">
                <a:latin typeface="Times New Roman" panose="02020603050405020304" pitchFamily="18" charset="0"/>
                <a:cs typeface="Times New Roman" panose="02020603050405020304" pitchFamily="18" charset="0"/>
              </a:rPr>
              <a:t>П4</a:t>
            </a:r>
            <a:endParaRPr lang="ru-RU" sz="2800"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683568" y="2996952"/>
            <a:ext cx="7920880" cy="923330"/>
          </a:xfrm>
          <a:prstGeom prst="rect">
            <a:avLst/>
          </a:prstGeom>
        </p:spPr>
        <p:txBody>
          <a:bodyPr wrap="square">
            <a:spAutoFit/>
          </a:bodyPr>
          <a:lstStyle/>
          <a:p>
            <a:pPr algn="ctr"/>
            <a:r>
              <a:rPr lang="uk-UA" dirty="0">
                <a:latin typeface="Times New Roman" panose="02020603050405020304" pitchFamily="18" charset="0"/>
                <a:cs typeface="Times New Roman" panose="02020603050405020304" pitchFamily="18" charset="0"/>
              </a:rPr>
              <a:t>Нерівності, що визначають ліквідність балансу, можуть більшою чи меншою мірою порушуватись, але в будь-якому разі вони дають можливість оцінити як поточні, так і очікувані в майбутньому рівні платоспроможності та ліквідності.</a:t>
            </a:r>
          </a:p>
        </p:txBody>
      </p:sp>
      <p:pic>
        <p:nvPicPr>
          <p:cNvPr id="22530" name="Picture 2" descr="http://balance-mebel.com.ua/sites/default/files/balanc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6640" y="4077072"/>
            <a:ext cx="2387634" cy="25922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39213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39552" y="548680"/>
            <a:ext cx="7848872" cy="2308324"/>
          </a:xfrm>
          <a:prstGeom prst="rect">
            <a:avLst/>
          </a:prstGeom>
        </p:spPr>
        <p:txBody>
          <a:bodyPr wrap="square">
            <a:spAutoFit/>
          </a:bodyPr>
          <a:lstStyle/>
          <a:p>
            <a:pPr algn="ctr"/>
            <a:r>
              <a:rPr lang="uk-UA" dirty="0">
                <a:latin typeface="Times New Roman" panose="02020603050405020304" pitchFamily="18" charset="0"/>
                <a:cs typeface="Times New Roman" panose="02020603050405020304" pitchFamily="18" charset="0"/>
              </a:rPr>
              <a:t>Наслідками низького рівня ліквідності є нездатність підприємства сплатити свої поточні борги і зобов'язання, що веде, в свою чергу, до обов'язкового продажу довгострокових фінансових вкладень та активів і, в найгіршому випадку, до зниження дохідності, до неплатежів і банкрутства.</a:t>
            </a:r>
            <a:endParaRPr lang="ru-RU" dirty="0">
              <a:latin typeface="Times New Roman" panose="02020603050405020304" pitchFamily="18" charset="0"/>
              <a:cs typeface="Times New Roman" panose="02020603050405020304" pitchFamily="18" charset="0"/>
            </a:endParaRPr>
          </a:p>
          <a:p>
            <a:pPr algn="ctr"/>
            <a:r>
              <a:rPr lang="uk-UA" dirty="0">
                <a:latin typeface="Times New Roman" panose="02020603050405020304" pitchFamily="18" charset="0"/>
                <a:cs typeface="Times New Roman" panose="02020603050405020304" pitchFamily="18" charset="0"/>
              </a:rPr>
              <a:t>Важкі наслідки з причини низької ліквідності або її відсутність у клієнта (юридичної особи) мають і кредитори, оскільки відбувається затримання сплати процентів і суми боргу, в крайньому випадку - часткова або повна втрата неповернутого боргу </a:t>
            </a:r>
            <a:endParaRPr lang="ru-RU" dirty="0">
              <a:latin typeface="Times New Roman" panose="02020603050405020304" pitchFamily="18" charset="0"/>
              <a:cs typeface="Times New Roman" panose="02020603050405020304" pitchFamily="18" charset="0"/>
            </a:endParaRPr>
          </a:p>
        </p:txBody>
      </p:sp>
      <p:pic>
        <p:nvPicPr>
          <p:cNvPr id="23554" name="Picture 2" descr="http://ua-ekonomist.com/uploads/posts/2013-06/1370947693_3591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4209" y="4244481"/>
            <a:ext cx="3458158" cy="229006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3556" name="Picture 4" descr="http://ua-ekonomist.com/uploads/posts/2014-03/1395404588_d330831a174c1c861a978ed8e79771f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8924" y="4243063"/>
            <a:ext cx="3619500" cy="21907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753917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15616" y="404664"/>
            <a:ext cx="6984776" cy="3139321"/>
          </a:xfrm>
          <a:prstGeom prst="rect">
            <a:avLst/>
          </a:prstGeom>
        </p:spPr>
        <p:txBody>
          <a:bodyPr wrap="square">
            <a:spAutoFit/>
          </a:bodyPr>
          <a:lstStyle/>
          <a:p>
            <a:pPr algn="ctr"/>
            <a:r>
              <a:rPr lang="uk-UA" dirty="0">
                <a:latin typeface="Times New Roman" panose="02020603050405020304" pitchFamily="18" charset="0"/>
                <a:cs typeface="Times New Roman" panose="02020603050405020304" pitchFamily="18" charset="0"/>
              </a:rPr>
              <a:t>В сучасних економічних умовах більшість підприємств мають дуже складне фінансове становище, значна частина прибутку носить інфляційний характер, не поліпшується положення і з платоспроможністю. Такий стан економіки вимагає від підприємств підвищення ефективності виробництва, конкурентоспроможності продукції та послуг на основі впровадження досягнень науково-технічного прогресу, ефективних форм господарювання і управління виробництвом, подолання безгосподарності, активізації підприємництва, ініціативи і т. д. Для стабільного розвитку необхідне досягнення стійкості високого порядку – динамічної стійкості або стійкого розвитку.</a:t>
            </a:r>
            <a:endParaRPr lang="ru-RU" dirty="0">
              <a:latin typeface="Times New Roman" panose="02020603050405020304" pitchFamily="18" charset="0"/>
              <a:cs typeface="Times New Roman" panose="02020603050405020304" pitchFamily="18" charset="0"/>
            </a:endParaRPr>
          </a:p>
        </p:txBody>
      </p:sp>
      <p:pic>
        <p:nvPicPr>
          <p:cNvPr id="16386" name="Picture 2" descr="http://economika.ucoz.ua/_si/0/5947038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0305" y="4221088"/>
            <a:ext cx="2880320" cy="21602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6388" name="Picture 4" descr="http://hron.com.ua/wp-content/uploads/2013/10/ecoomy-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4088" y="4290748"/>
            <a:ext cx="2954971" cy="21682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586508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7533" t="35207" r="26254" b="37727"/>
          <a:stretch/>
        </p:blipFill>
        <p:spPr bwMode="auto">
          <a:xfrm>
            <a:off x="1547664" y="480767"/>
            <a:ext cx="5831311" cy="2732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1766064" y="3861048"/>
            <a:ext cx="6262319" cy="369332"/>
          </a:xfrm>
          <a:prstGeom prst="rect">
            <a:avLst/>
          </a:prstGeom>
        </p:spPr>
        <p:txBody>
          <a:bodyPr wrap="square">
            <a:spAutoFit/>
          </a:bodyPr>
          <a:lstStyle/>
          <a:p>
            <a:r>
              <a:rPr lang="uk-UA" dirty="0">
                <a:latin typeface="Times New Roman" panose="02020603050405020304" pitchFamily="18" charset="0"/>
                <a:cs typeface="Times New Roman" panose="02020603050405020304" pitchFamily="18" charset="0"/>
              </a:rPr>
              <a:t>Взаємозв’язок між ліквідністю і платоспроможністю</a:t>
            </a:r>
          </a:p>
        </p:txBody>
      </p:sp>
      <p:pic>
        <p:nvPicPr>
          <p:cNvPr id="15364" name="Picture 4" descr="http://vkurse.ua/i/2012-09/i-ego-likvidnos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8319" y="4293096"/>
            <a:ext cx="3810000" cy="23812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711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27584" y="764704"/>
            <a:ext cx="7488832" cy="2308324"/>
          </a:xfrm>
          <a:prstGeom prst="rect">
            <a:avLst/>
          </a:prstGeom>
        </p:spPr>
        <p:txBody>
          <a:bodyPr wrap="square">
            <a:spAutoFit/>
          </a:bodyPr>
          <a:lstStyle/>
          <a:p>
            <a:pPr algn="ctr"/>
            <a:r>
              <a:rPr lang="uk-UA" dirty="0">
                <a:latin typeface="Times New Roman" panose="02020603050405020304" pitchFamily="18" charset="0"/>
                <a:cs typeface="Times New Roman" panose="02020603050405020304" pitchFamily="18" charset="0"/>
              </a:rPr>
              <a:t>Будучи дуже близькими, поняття ліквідності та платоспроможності не є ідентичними. Відображаючи потенційну платоспроможність ліквідність зорієнтована на перспективу, в той час як платоспроможність характеризує поточний стан підприємства. Чітка визначеність надає можливість різним контрагентам та зацікавленим суб'єктам зосередити свою увагу на тих явищах та процесах, що найбільшою мірою відповідають їхнім інформаційним запитам та надають можливість прийняття раціональних та правильних рішень</a:t>
            </a:r>
            <a:endParaRPr lang="ru-RU" dirty="0">
              <a:latin typeface="Times New Roman" panose="02020603050405020304" pitchFamily="18" charset="0"/>
              <a:cs typeface="Times New Roman" panose="02020603050405020304" pitchFamily="18" charset="0"/>
            </a:endParaRPr>
          </a:p>
        </p:txBody>
      </p:sp>
      <p:pic>
        <p:nvPicPr>
          <p:cNvPr id="24578" name="Picture 2" descr="http://provolyn.com/sites/default/files/styles/800xxs/public/images/news/u6/2011-10-13/ipotek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9792" y="3861048"/>
            <a:ext cx="3419475" cy="2667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119040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971600" y="5157192"/>
            <a:ext cx="7560840" cy="1384995"/>
          </a:xfrm>
          <a:prstGeom prst="rect">
            <a:avLst/>
          </a:prstGeom>
        </p:spPr>
        <p:txBody>
          <a:bodyPr wrap="square">
            <a:spAutoFit/>
          </a:bodyPr>
          <a:lstStyle/>
          <a:p>
            <a:pPr algn="ctr"/>
            <a:r>
              <a:rPr lang="uk-UA" sz="1400" dirty="0">
                <a:latin typeface="Times New Roman" panose="02020603050405020304" pitchFamily="18" charset="0"/>
                <a:cs typeface="Times New Roman" panose="02020603050405020304" pitchFamily="18" charset="0"/>
              </a:rPr>
              <a:t>Згрупувавши активи підприємства за ступенем ліквідності, можна зробити висновок, що на підприємстві переважають активи, що повільно реалізуються (5852,7 тис. грн. на початок 2012 р. і суттєво збільшилися на 2013 р на 7654,4 тис. грн., але потім прийшли до майже початкового стану на 2014 р – 5963,6 тис грн. ). Зменшилася кількість активів, що швидко реалізуються ( з 5933,0 тис. грн.. у 2012 р. до 2526,3тис грн.. у 2014р.) Також найбільш ліквідні активи суттєво знизилися (від 406,7 у 2012р. до 0,2 в 204р.), що є в цілому негативним явищем.</a:t>
            </a:r>
            <a:endParaRPr lang="ru-RU" sz="1400" dirty="0">
              <a:latin typeface="Times New Roman" panose="02020603050405020304" pitchFamily="18" charset="0"/>
              <a:cs typeface="Times New Roman" panose="02020603050405020304" pitchFamily="18" charset="0"/>
            </a:endParaRPr>
          </a:p>
        </p:txBody>
      </p:sp>
      <p:sp>
        <p:nvSpPr>
          <p:cNvPr id="5" name="Rectangle 1"/>
          <p:cNvSpPr>
            <a:spLocks noChangeArrowheads="1"/>
          </p:cNvSpPr>
          <p:nvPr/>
        </p:nvSpPr>
        <p:spPr bwMode="auto">
          <a:xfrm>
            <a:off x="1619672" y="2348880"/>
            <a:ext cx="602060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uk-UA" altLang="ru-RU" sz="1200" b="0" i="0" u="none" strike="noStrike" cap="none" normalizeH="0" baseline="0" dirty="0">
                <a:ln>
                  <a:noFill/>
                </a:ln>
                <a:solidFill>
                  <a:srgbClr val="000000"/>
                </a:solidFill>
                <a:effectLst/>
                <a:latin typeface="Times New Roman" panose="02020603050405020304" pitchFamily="18" charset="0"/>
                <a:ea typeface="Times New Roman" pitchFamily="18" charset="0"/>
                <a:cs typeface="Times New Roman" panose="02020603050405020304" pitchFamily="18" charset="0"/>
              </a:rPr>
              <a:t>Таблиця 2.1 </a:t>
            </a:r>
            <a:endParaRPr kumimoji="0" lang="ru-RU" altLang="ru-RU"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ru-RU" sz="1200" b="0" i="0" u="none" strike="noStrike" cap="none" normalizeH="0" baseline="0" dirty="0">
                <a:ln>
                  <a:noFill/>
                </a:ln>
                <a:solidFill>
                  <a:srgbClr val="000000"/>
                </a:solidFill>
                <a:effectLst/>
                <a:latin typeface="Times New Roman" panose="02020603050405020304" pitchFamily="18" charset="0"/>
                <a:ea typeface="Times New Roman" pitchFamily="18" charset="0"/>
                <a:cs typeface="Times New Roman" panose="02020603050405020304" pitchFamily="18" charset="0"/>
              </a:rPr>
              <a:t>Групування активів підприємства за ступенем ліквідності</a:t>
            </a:r>
            <a:endParaRPr kumimoji="0" lang="uk-UA" altLang="ru-RU"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val="1015609066"/>
              </p:ext>
            </p:extLst>
          </p:nvPr>
        </p:nvGraphicFramePr>
        <p:xfrm>
          <a:off x="390243" y="3212976"/>
          <a:ext cx="8136905" cy="1553435"/>
        </p:xfrm>
        <a:graphic>
          <a:graphicData uri="http://schemas.openxmlformats.org/drawingml/2006/table">
            <a:tbl>
              <a:tblPr firstRow="1" firstCol="1" bandRow="1">
                <a:tableStyleId>{93296810-A885-4BE3-A3E7-6D5BEEA58F35}</a:tableStyleId>
              </a:tblPr>
              <a:tblGrid>
                <a:gridCol w="4630519">
                  <a:extLst>
                    <a:ext uri="{9D8B030D-6E8A-4147-A177-3AD203B41FA5}">
                      <a16:colId xmlns:a16="http://schemas.microsoft.com/office/drawing/2014/main" val="20000"/>
                    </a:ext>
                  </a:extLst>
                </a:gridCol>
                <a:gridCol w="1177222">
                  <a:extLst>
                    <a:ext uri="{9D8B030D-6E8A-4147-A177-3AD203B41FA5}">
                      <a16:colId xmlns:a16="http://schemas.microsoft.com/office/drawing/2014/main" val="20001"/>
                    </a:ext>
                  </a:extLst>
                </a:gridCol>
                <a:gridCol w="1164582">
                  <a:extLst>
                    <a:ext uri="{9D8B030D-6E8A-4147-A177-3AD203B41FA5}">
                      <a16:colId xmlns:a16="http://schemas.microsoft.com/office/drawing/2014/main" val="20002"/>
                    </a:ext>
                  </a:extLst>
                </a:gridCol>
                <a:gridCol w="1164582">
                  <a:extLst>
                    <a:ext uri="{9D8B030D-6E8A-4147-A177-3AD203B41FA5}">
                      <a16:colId xmlns:a16="http://schemas.microsoft.com/office/drawing/2014/main" val="20003"/>
                    </a:ext>
                  </a:extLst>
                </a:gridCol>
              </a:tblGrid>
              <a:tr h="216024">
                <a:tc rowSpan="2">
                  <a:txBody>
                    <a:bodyPr/>
                    <a:lstStyle/>
                    <a:p>
                      <a:pPr algn="ctr">
                        <a:lnSpc>
                          <a:spcPct val="150000"/>
                        </a:lnSpc>
                        <a:spcAft>
                          <a:spcPts val="0"/>
                        </a:spcAft>
                      </a:pPr>
                      <a:r>
                        <a:rPr lang="uk-UA" sz="1100" dirty="0">
                          <a:effectLst/>
                        </a:rPr>
                        <a:t>Групи активів</a:t>
                      </a:r>
                      <a:endParaRPr lang="ru-RU" sz="1050" dirty="0">
                        <a:effectLst/>
                        <a:latin typeface="Calibri"/>
                        <a:ea typeface="Calibri"/>
                        <a:cs typeface="Times New Roman"/>
                      </a:endParaRPr>
                    </a:p>
                  </a:txBody>
                  <a:tcPr marL="68580" marR="68580" marT="0" marB="0"/>
                </a:tc>
                <a:tc gridSpan="3">
                  <a:txBody>
                    <a:bodyPr/>
                    <a:lstStyle/>
                    <a:p>
                      <a:pPr algn="ctr">
                        <a:lnSpc>
                          <a:spcPct val="150000"/>
                        </a:lnSpc>
                        <a:spcAft>
                          <a:spcPts val="0"/>
                        </a:spcAft>
                      </a:pPr>
                      <a:r>
                        <a:rPr lang="uk-UA" sz="1100" dirty="0">
                          <a:effectLst/>
                        </a:rPr>
                        <a:t>Значення, станом на</a:t>
                      </a:r>
                      <a:endParaRPr lang="ru-RU" sz="1050" dirty="0">
                        <a:effectLst/>
                        <a:latin typeface="Calibri"/>
                        <a:ea typeface="Calibri"/>
                        <a:cs typeface="Times New Roman"/>
                      </a:endParaRPr>
                    </a:p>
                  </a:txBody>
                  <a:tcPr marL="68580" marR="68580" marT="0" marB="0"/>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209282">
                <a:tc vMerge="1">
                  <a:txBody>
                    <a:bodyPr/>
                    <a:lstStyle/>
                    <a:p>
                      <a:endParaRPr lang="ru-RU"/>
                    </a:p>
                  </a:txBody>
                  <a:tcPr/>
                </a:tc>
                <a:tc>
                  <a:txBody>
                    <a:bodyPr/>
                    <a:lstStyle/>
                    <a:p>
                      <a:pPr algn="ctr">
                        <a:lnSpc>
                          <a:spcPct val="150000"/>
                        </a:lnSpc>
                        <a:spcAft>
                          <a:spcPts val="0"/>
                        </a:spcAft>
                      </a:pPr>
                      <a:r>
                        <a:rPr lang="uk-UA" sz="1100">
                          <a:effectLst/>
                        </a:rPr>
                        <a:t>01.01.2012</a:t>
                      </a:r>
                      <a:endParaRPr lang="ru-RU" sz="1050">
                        <a:effectLst/>
                        <a:latin typeface="Calibri"/>
                        <a:ea typeface="Calibri"/>
                        <a:cs typeface="Times New Roman"/>
                      </a:endParaRPr>
                    </a:p>
                  </a:txBody>
                  <a:tcPr marL="68580" marR="68580" marT="0" marB="0"/>
                </a:tc>
                <a:tc>
                  <a:txBody>
                    <a:bodyPr/>
                    <a:lstStyle/>
                    <a:p>
                      <a:pPr algn="ctr">
                        <a:lnSpc>
                          <a:spcPct val="150000"/>
                        </a:lnSpc>
                        <a:spcAft>
                          <a:spcPts val="0"/>
                        </a:spcAft>
                      </a:pPr>
                      <a:r>
                        <a:rPr lang="uk-UA" sz="1100" dirty="0">
                          <a:effectLst/>
                        </a:rPr>
                        <a:t>01.01.2013</a:t>
                      </a:r>
                      <a:endParaRPr lang="ru-RU" sz="105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uk-UA" sz="1100">
                          <a:effectLst/>
                        </a:rPr>
                        <a:t>01.01.2014</a:t>
                      </a:r>
                      <a:endParaRPr lang="ru-RU" sz="105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256921">
                <a:tc>
                  <a:txBody>
                    <a:bodyPr/>
                    <a:lstStyle/>
                    <a:p>
                      <a:pPr algn="ctr">
                        <a:lnSpc>
                          <a:spcPct val="150000"/>
                        </a:lnSpc>
                        <a:spcAft>
                          <a:spcPts val="0"/>
                        </a:spcAft>
                      </a:pPr>
                      <a:r>
                        <a:rPr lang="uk-UA" sz="1100">
                          <a:effectLst/>
                        </a:rPr>
                        <a:t>Найбільш ліквідні активи А(1)</a:t>
                      </a:r>
                      <a:endParaRPr lang="ru-RU" sz="1050">
                        <a:effectLst/>
                        <a:latin typeface="Calibri"/>
                        <a:ea typeface="Calibri"/>
                        <a:cs typeface="Times New Roman"/>
                      </a:endParaRPr>
                    </a:p>
                  </a:txBody>
                  <a:tcPr marL="68580" marR="68580" marT="0" marB="0"/>
                </a:tc>
                <a:tc>
                  <a:txBody>
                    <a:bodyPr/>
                    <a:lstStyle/>
                    <a:p>
                      <a:pPr algn="ctr">
                        <a:lnSpc>
                          <a:spcPct val="150000"/>
                        </a:lnSpc>
                        <a:spcAft>
                          <a:spcPts val="0"/>
                        </a:spcAft>
                      </a:pPr>
                      <a:r>
                        <a:rPr lang="uk-UA" sz="1100">
                          <a:effectLst/>
                        </a:rPr>
                        <a:t>406,7</a:t>
                      </a:r>
                      <a:endParaRPr lang="ru-RU" sz="1050">
                        <a:effectLst/>
                        <a:latin typeface="Calibri"/>
                        <a:ea typeface="Calibri"/>
                        <a:cs typeface="Times New Roman"/>
                      </a:endParaRPr>
                    </a:p>
                  </a:txBody>
                  <a:tcPr marL="68580" marR="68580" marT="0" marB="0"/>
                </a:tc>
                <a:tc>
                  <a:txBody>
                    <a:bodyPr/>
                    <a:lstStyle/>
                    <a:p>
                      <a:pPr algn="ctr">
                        <a:lnSpc>
                          <a:spcPct val="150000"/>
                        </a:lnSpc>
                        <a:spcAft>
                          <a:spcPts val="0"/>
                        </a:spcAft>
                      </a:pPr>
                      <a:r>
                        <a:rPr lang="uk-UA" sz="1100" dirty="0">
                          <a:effectLst/>
                        </a:rPr>
                        <a:t>205,7</a:t>
                      </a:r>
                      <a:endParaRPr lang="ru-RU" sz="105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uk-UA" sz="1100">
                          <a:effectLst/>
                        </a:rPr>
                        <a:t>0,2</a:t>
                      </a:r>
                      <a:endParaRPr lang="ru-RU" sz="105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295872">
                <a:tc>
                  <a:txBody>
                    <a:bodyPr/>
                    <a:lstStyle/>
                    <a:p>
                      <a:pPr algn="ctr">
                        <a:lnSpc>
                          <a:spcPct val="150000"/>
                        </a:lnSpc>
                        <a:spcAft>
                          <a:spcPts val="0"/>
                        </a:spcAft>
                      </a:pPr>
                      <a:r>
                        <a:rPr lang="uk-UA" sz="1100">
                          <a:effectLst/>
                        </a:rPr>
                        <a:t>Активи, що швидко реалізуються А(2)</a:t>
                      </a:r>
                      <a:endParaRPr lang="ru-RU" sz="1050">
                        <a:effectLst/>
                        <a:latin typeface="Calibri"/>
                        <a:ea typeface="Calibri"/>
                        <a:cs typeface="Times New Roman"/>
                      </a:endParaRPr>
                    </a:p>
                  </a:txBody>
                  <a:tcPr marL="68580" marR="68580" marT="0" marB="0"/>
                </a:tc>
                <a:tc>
                  <a:txBody>
                    <a:bodyPr/>
                    <a:lstStyle/>
                    <a:p>
                      <a:pPr algn="ctr">
                        <a:lnSpc>
                          <a:spcPct val="150000"/>
                        </a:lnSpc>
                        <a:spcAft>
                          <a:spcPts val="0"/>
                        </a:spcAft>
                      </a:pPr>
                      <a:r>
                        <a:rPr lang="uk-UA" sz="1100">
                          <a:effectLst/>
                        </a:rPr>
                        <a:t>5933,0</a:t>
                      </a:r>
                      <a:endParaRPr lang="ru-RU" sz="1050">
                        <a:effectLst/>
                        <a:latin typeface="Calibri"/>
                        <a:ea typeface="Calibri"/>
                        <a:cs typeface="Times New Roman"/>
                      </a:endParaRPr>
                    </a:p>
                  </a:txBody>
                  <a:tcPr marL="68580" marR="68580" marT="0" marB="0"/>
                </a:tc>
                <a:tc>
                  <a:txBody>
                    <a:bodyPr/>
                    <a:lstStyle/>
                    <a:p>
                      <a:pPr algn="ctr">
                        <a:lnSpc>
                          <a:spcPct val="150000"/>
                        </a:lnSpc>
                        <a:spcAft>
                          <a:spcPts val="0"/>
                        </a:spcAft>
                      </a:pPr>
                      <a:r>
                        <a:rPr lang="uk-UA" sz="1100" dirty="0">
                          <a:effectLst/>
                        </a:rPr>
                        <a:t>5694,5</a:t>
                      </a:r>
                      <a:endParaRPr lang="ru-RU" sz="105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uk-UA" sz="1100">
                          <a:effectLst/>
                        </a:rPr>
                        <a:t>2526,3</a:t>
                      </a:r>
                      <a:endParaRPr lang="ru-RU" sz="105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256921">
                <a:tc>
                  <a:txBody>
                    <a:bodyPr/>
                    <a:lstStyle/>
                    <a:p>
                      <a:pPr algn="ctr">
                        <a:lnSpc>
                          <a:spcPct val="150000"/>
                        </a:lnSpc>
                        <a:spcAft>
                          <a:spcPts val="0"/>
                        </a:spcAft>
                      </a:pPr>
                      <a:r>
                        <a:rPr lang="uk-UA" sz="1100">
                          <a:effectLst/>
                        </a:rPr>
                        <a:t>Активи, що повільно реалізуються А(3)</a:t>
                      </a:r>
                      <a:endParaRPr lang="ru-RU" sz="1050">
                        <a:effectLst/>
                        <a:latin typeface="Calibri"/>
                        <a:ea typeface="Calibri"/>
                        <a:cs typeface="Times New Roman"/>
                      </a:endParaRPr>
                    </a:p>
                  </a:txBody>
                  <a:tcPr marL="68580" marR="68580" marT="0" marB="0"/>
                </a:tc>
                <a:tc>
                  <a:txBody>
                    <a:bodyPr/>
                    <a:lstStyle/>
                    <a:p>
                      <a:pPr algn="ctr">
                        <a:lnSpc>
                          <a:spcPct val="150000"/>
                        </a:lnSpc>
                        <a:spcAft>
                          <a:spcPts val="0"/>
                        </a:spcAft>
                      </a:pPr>
                      <a:r>
                        <a:rPr lang="uk-UA" sz="1100">
                          <a:effectLst/>
                        </a:rPr>
                        <a:t>5852,7</a:t>
                      </a:r>
                      <a:endParaRPr lang="ru-RU" sz="1050">
                        <a:effectLst/>
                        <a:latin typeface="Calibri"/>
                        <a:ea typeface="Calibri"/>
                        <a:cs typeface="Times New Roman"/>
                      </a:endParaRPr>
                    </a:p>
                  </a:txBody>
                  <a:tcPr marL="68580" marR="68580" marT="0" marB="0"/>
                </a:tc>
                <a:tc>
                  <a:txBody>
                    <a:bodyPr/>
                    <a:lstStyle/>
                    <a:p>
                      <a:pPr algn="ctr">
                        <a:lnSpc>
                          <a:spcPct val="150000"/>
                        </a:lnSpc>
                        <a:spcAft>
                          <a:spcPts val="0"/>
                        </a:spcAft>
                      </a:pPr>
                      <a:r>
                        <a:rPr lang="uk-UA" sz="1100" dirty="0">
                          <a:effectLst/>
                        </a:rPr>
                        <a:t>7654,4</a:t>
                      </a:r>
                      <a:endParaRPr lang="ru-RU" sz="105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uk-UA" sz="1100" dirty="0">
                          <a:effectLst/>
                        </a:rPr>
                        <a:t>5963,6</a:t>
                      </a:r>
                      <a:endParaRPr lang="ru-RU" sz="1050" dirty="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294775">
                <a:tc>
                  <a:txBody>
                    <a:bodyPr/>
                    <a:lstStyle/>
                    <a:p>
                      <a:pPr algn="ctr">
                        <a:lnSpc>
                          <a:spcPct val="150000"/>
                        </a:lnSpc>
                        <a:spcAft>
                          <a:spcPts val="0"/>
                        </a:spcAft>
                      </a:pPr>
                      <a:r>
                        <a:rPr lang="uk-UA" sz="1100">
                          <a:effectLst/>
                        </a:rPr>
                        <a:t>Активи, що важко реалізуються А(4)</a:t>
                      </a:r>
                      <a:endParaRPr lang="ru-RU" sz="1050">
                        <a:effectLst/>
                        <a:latin typeface="Calibri"/>
                        <a:ea typeface="Calibri"/>
                        <a:cs typeface="Times New Roman"/>
                      </a:endParaRPr>
                    </a:p>
                  </a:txBody>
                  <a:tcPr marL="68580" marR="68580" marT="0" marB="0"/>
                </a:tc>
                <a:tc>
                  <a:txBody>
                    <a:bodyPr/>
                    <a:lstStyle/>
                    <a:p>
                      <a:pPr algn="ctr">
                        <a:lnSpc>
                          <a:spcPct val="150000"/>
                        </a:lnSpc>
                        <a:spcAft>
                          <a:spcPts val="0"/>
                        </a:spcAft>
                      </a:pPr>
                      <a:r>
                        <a:rPr lang="uk-UA" sz="1100">
                          <a:effectLst/>
                        </a:rPr>
                        <a:t>1017,5</a:t>
                      </a:r>
                      <a:endParaRPr lang="ru-RU" sz="1050">
                        <a:effectLst/>
                        <a:latin typeface="Calibri"/>
                        <a:ea typeface="Calibri"/>
                        <a:cs typeface="Times New Roman"/>
                      </a:endParaRPr>
                    </a:p>
                  </a:txBody>
                  <a:tcPr marL="68580" marR="68580" marT="0" marB="0"/>
                </a:tc>
                <a:tc>
                  <a:txBody>
                    <a:bodyPr/>
                    <a:lstStyle/>
                    <a:p>
                      <a:pPr algn="ctr">
                        <a:lnSpc>
                          <a:spcPct val="150000"/>
                        </a:lnSpc>
                        <a:spcAft>
                          <a:spcPts val="0"/>
                        </a:spcAft>
                      </a:pPr>
                      <a:r>
                        <a:rPr lang="uk-UA" sz="1100">
                          <a:effectLst/>
                        </a:rPr>
                        <a:t>386,9</a:t>
                      </a:r>
                      <a:endParaRPr lang="ru-RU" sz="1050">
                        <a:effectLst/>
                        <a:latin typeface="Calibri"/>
                        <a:ea typeface="Calibri"/>
                        <a:cs typeface="Times New Roman"/>
                      </a:endParaRPr>
                    </a:p>
                  </a:txBody>
                  <a:tcPr marL="68580" marR="68580" marT="0" marB="0"/>
                </a:tc>
                <a:tc>
                  <a:txBody>
                    <a:bodyPr/>
                    <a:lstStyle/>
                    <a:p>
                      <a:pPr algn="ctr">
                        <a:lnSpc>
                          <a:spcPct val="150000"/>
                        </a:lnSpc>
                        <a:spcAft>
                          <a:spcPts val="0"/>
                        </a:spcAft>
                      </a:pPr>
                      <a:r>
                        <a:rPr lang="uk-UA" sz="1100" dirty="0">
                          <a:effectLst/>
                        </a:rPr>
                        <a:t>126,7</a:t>
                      </a:r>
                      <a:endParaRPr lang="ru-RU" sz="1050" dirty="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bl>
          </a:graphicData>
        </a:graphic>
      </p:graphicFrame>
      <p:sp>
        <p:nvSpPr>
          <p:cNvPr id="7" name="Прямоугольник 6"/>
          <p:cNvSpPr/>
          <p:nvPr/>
        </p:nvSpPr>
        <p:spPr>
          <a:xfrm>
            <a:off x="0" y="1484784"/>
            <a:ext cx="8928992" cy="738664"/>
          </a:xfrm>
          <a:prstGeom prst="rect">
            <a:avLst/>
          </a:prstGeom>
        </p:spPr>
        <p:txBody>
          <a:bodyPr wrap="square">
            <a:spAutoFit/>
          </a:bodyPr>
          <a:lstStyle/>
          <a:p>
            <a:pPr algn="ctr"/>
            <a:r>
              <a:rPr lang="uk-UA" sz="1400" dirty="0">
                <a:latin typeface="Times New Roman" panose="02020603050405020304" pitchFamily="18" charset="0"/>
                <a:cs typeface="Times New Roman" panose="02020603050405020304" pitchFamily="18" charset="0"/>
              </a:rPr>
              <a:t>Здійснимо аналіз ліквідності балансу ТОВ «Будівельні інженерні системи та комунікації».</a:t>
            </a:r>
            <a:endParaRPr lang="ru-RU" sz="1400" dirty="0">
              <a:latin typeface="Times New Roman" panose="02020603050405020304" pitchFamily="18" charset="0"/>
              <a:cs typeface="Times New Roman" panose="02020603050405020304" pitchFamily="18" charset="0"/>
            </a:endParaRPr>
          </a:p>
          <a:p>
            <a:pPr algn="ctr"/>
            <a:r>
              <a:rPr lang="uk-UA" sz="1400" dirty="0">
                <a:latin typeface="Times New Roman" panose="02020603050405020304" pitchFamily="18" charset="0"/>
                <a:cs typeface="Times New Roman" panose="02020603050405020304" pitchFamily="18" charset="0"/>
              </a:rPr>
              <a:t>Перш за все, проаналізуємо співвідношення активів і пасивів підприємства. Попередньо здійснимо групування активів підприємства за ступенем ліквідності (табл. 2.1) та пасивів за терміном їх сплати (табл. 2.2). </a:t>
            </a:r>
            <a:endParaRPr lang="ru-RU" sz="1400"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1071673" y="360262"/>
            <a:ext cx="7200800" cy="646331"/>
          </a:xfrm>
          <a:prstGeom prst="rect">
            <a:avLst/>
          </a:prstGeom>
        </p:spPr>
        <p:txBody>
          <a:bodyPr wrap="square">
            <a:spAutoFit/>
          </a:bodyPr>
          <a:lstStyle/>
          <a:p>
            <a:pPr algn="ctr"/>
            <a:r>
              <a:rPr lang="uk-UA" dirty="0">
                <a:latin typeface="Times New Roman" panose="02020603050405020304" pitchFamily="18" charset="0"/>
                <a:cs typeface="Times New Roman" panose="02020603050405020304" pitchFamily="18" charset="0"/>
              </a:rPr>
              <a:t>Приклад на основі фінансових показників </a:t>
            </a:r>
          </a:p>
          <a:p>
            <a:pPr algn="ctr"/>
            <a:r>
              <a:rPr lang="uk-UA" dirty="0">
                <a:latin typeface="Times New Roman" panose="02020603050405020304" pitchFamily="18" charset="0"/>
                <a:cs typeface="Times New Roman" panose="02020603050405020304" pitchFamily="18" charset="0"/>
              </a:rPr>
              <a:t>ТОВ «Будівельні інженерні системи та комунікації»</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008145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39552" y="260648"/>
            <a:ext cx="8064896" cy="584775"/>
          </a:xfrm>
          <a:prstGeom prst="rect">
            <a:avLst/>
          </a:prstGeom>
        </p:spPr>
        <p:txBody>
          <a:bodyPr wrap="square">
            <a:spAutoFit/>
          </a:bodyPr>
          <a:lstStyle/>
          <a:p>
            <a:pPr algn="ctr"/>
            <a:r>
              <a:rPr lang="uk-UA" sz="1600" dirty="0">
                <a:latin typeface="Times New Roman" panose="02020603050405020304" pitchFamily="18" charset="0"/>
                <a:cs typeface="Times New Roman" panose="02020603050405020304" pitchFamily="18" charset="0"/>
              </a:rPr>
              <a:t>Проаналізувавши активи за ступенем ліквідності, проведемо аналіз пасивів за терміном сплати.</a:t>
            </a:r>
            <a:endParaRPr lang="ru-RU" sz="1600" dirty="0">
              <a:latin typeface="Times New Roman" panose="02020603050405020304" pitchFamily="18" charset="0"/>
              <a:cs typeface="Times New Roman" panose="02020603050405020304" pitchFamily="18"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92524083"/>
              </p:ext>
            </p:extLst>
          </p:nvPr>
        </p:nvGraphicFramePr>
        <p:xfrm>
          <a:off x="539552" y="2204864"/>
          <a:ext cx="8064895" cy="2063036"/>
        </p:xfrm>
        <a:graphic>
          <a:graphicData uri="http://schemas.openxmlformats.org/drawingml/2006/table">
            <a:tbl>
              <a:tblPr firstRow="1" firstCol="1" bandRow="1">
                <a:tableStyleId>{8A107856-5554-42FB-B03E-39F5DBC370BA}</a:tableStyleId>
              </a:tblPr>
              <a:tblGrid>
                <a:gridCol w="4251302">
                  <a:extLst>
                    <a:ext uri="{9D8B030D-6E8A-4147-A177-3AD203B41FA5}">
                      <a16:colId xmlns:a16="http://schemas.microsoft.com/office/drawing/2014/main" val="20000"/>
                    </a:ext>
                  </a:extLst>
                </a:gridCol>
                <a:gridCol w="1257781">
                  <a:extLst>
                    <a:ext uri="{9D8B030D-6E8A-4147-A177-3AD203B41FA5}">
                      <a16:colId xmlns:a16="http://schemas.microsoft.com/office/drawing/2014/main" val="20001"/>
                    </a:ext>
                  </a:extLst>
                </a:gridCol>
                <a:gridCol w="1277906">
                  <a:extLst>
                    <a:ext uri="{9D8B030D-6E8A-4147-A177-3AD203B41FA5}">
                      <a16:colId xmlns:a16="http://schemas.microsoft.com/office/drawing/2014/main" val="20002"/>
                    </a:ext>
                  </a:extLst>
                </a:gridCol>
                <a:gridCol w="1277906">
                  <a:extLst>
                    <a:ext uri="{9D8B030D-6E8A-4147-A177-3AD203B41FA5}">
                      <a16:colId xmlns:a16="http://schemas.microsoft.com/office/drawing/2014/main" val="20003"/>
                    </a:ext>
                  </a:extLst>
                </a:gridCol>
              </a:tblGrid>
              <a:tr h="326541">
                <a:tc rowSpan="2">
                  <a:txBody>
                    <a:bodyPr/>
                    <a:lstStyle/>
                    <a:p>
                      <a:pPr algn="just">
                        <a:lnSpc>
                          <a:spcPct val="150000"/>
                        </a:lnSpc>
                        <a:spcAft>
                          <a:spcPts val="0"/>
                        </a:spcAft>
                      </a:pPr>
                      <a:r>
                        <a:rPr lang="uk-UA" sz="1200" dirty="0">
                          <a:effectLst/>
                          <a:latin typeface="Times New Roman" panose="02020603050405020304" pitchFamily="18" charset="0"/>
                          <a:cs typeface="Times New Roman" panose="02020603050405020304" pitchFamily="18" charset="0"/>
                        </a:rPr>
                        <a:t>Грипи пасивів </a:t>
                      </a:r>
                      <a:endParaRPr lang="ru-RU" sz="1100" dirty="0">
                        <a:effectLst/>
                        <a:latin typeface="Times New Roman" panose="02020603050405020304" pitchFamily="18" charset="0"/>
                        <a:ea typeface="Calibri"/>
                        <a:cs typeface="Times New Roman" panose="02020603050405020304" pitchFamily="18" charset="0"/>
                      </a:endParaRPr>
                    </a:p>
                  </a:txBody>
                  <a:tcPr marL="68580" marR="68580" marT="0" marB="0"/>
                </a:tc>
                <a:tc gridSpan="3">
                  <a:txBody>
                    <a:bodyPr/>
                    <a:lstStyle/>
                    <a:p>
                      <a:pPr algn="just">
                        <a:lnSpc>
                          <a:spcPct val="150000"/>
                        </a:lnSpc>
                        <a:spcAft>
                          <a:spcPts val="0"/>
                        </a:spcAft>
                      </a:pPr>
                      <a:r>
                        <a:rPr lang="uk-UA" sz="1200">
                          <a:effectLst/>
                          <a:latin typeface="Times New Roman" panose="02020603050405020304" pitchFamily="18" charset="0"/>
                          <a:cs typeface="Times New Roman" panose="02020603050405020304" pitchFamily="18" charset="0"/>
                        </a:rPr>
                        <a:t>Значення, станом на</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326541">
                <a:tc vMerge="1">
                  <a:txBody>
                    <a:bodyPr/>
                    <a:lstStyle/>
                    <a:p>
                      <a:endParaRPr lang="ru-RU"/>
                    </a:p>
                  </a:txBody>
                  <a:tcPr/>
                </a:tc>
                <a:tc>
                  <a:txBody>
                    <a:bodyPr/>
                    <a:lstStyle/>
                    <a:p>
                      <a:pPr algn="just">
                        <a:lnSpc>
                          <a:spcPct val="150000"/>
                        </a:lnSpc>
                        <a:spcAft>
                          <a:spcPts val="0"/>
                        </a:spcAft>
                      </a:pPr>
                      <a:r>
                        <a:rPr lang="uk-UA" sz="1200">
                          <a:effectLst/>
                          <a:latin typeface="Times New Roman" panose="02020603050405020304" pitchFamily="18" charset="0"/>
                          <a:cs typeface="Times New Roman" panose="02020603050405020304" pitchFamily="18" charset="0"/>
                        </a:rPr>
                        <a:t>01.01.2012</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just">
                        <a:lnSpc>
                          <a:spcPct val="150000"/>
                        </a:lnSpc>
                        <a:spcAft>
                          <a:spcPts val="0"/>
                        </a:spcAft>
                      </a:pPr>
                      <a:r>
                        <a:rPr lang="uk-UA" sz="1200">
                          <a:effectLst/>
                          <a:latin typeface="Times New Roman" panose="02020603050405020304" pitchFamily="18" charset="0"/>
                          <a:cs typeface="Times New Roman" panose="02020603050405020304" pitchFamily="18" charset="0"/>
                        </a:rPr>
                        <a:t>01.01.2013</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just">
                        <a:lnSpc>
                          <a:spcPct val="150000"/>
                        </a:lnSpc>
                        <a:spcAft>
                          <a:spcPts val="0"/>
                        </a:spcAft>
                      </a:pPr>
                      <a:r>
                        <a:rPr lang="uk-UA" sz="1200">
                          <a:effectLst/>
                          <a:latin typeface="Times New Roman" panose="02020603050405020304" pitchFamily="18" charset="0"/>
                          <a:cs typeface="Times New Roman" panose="02020603050405020304" pitchFamily="18" charset="0"/>
                        </a:rPr>
                        <a:t>01.01.2014</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326541">
                <a:tc>
                  <a:txBody>
                    <a:bodyPr/>
                    <a:lstStyle/>
                    <a:p>
                      <a:pPr algn="just">
                        <a:lnSpc>
                          <a:spcPct val="150000"/>
                        </a:lnSpc>
                        <a:spcAft>
                          <a:spcPts val="0"/>
                        </a:spcAft>
                      </a:pPr>
                      <a:r>
                        <a:rPr lang="uk-UA" sz="1200">
                          <a:effectLst/>
                          <a:latin typeface="Times New Roman" panose="02020603050405020304" pitchFamily="18" charset="0"/>
                          <a:cs typeface="Times New Roman" panose="02020603050405020304" pitchFamily="18" charset="0"/>
                        </a:rPr>
                        <a:t>Найбільш термінові зобов'язання П(1)</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just">
                        <a:lnSpc>
                          <a:spcPct val="150000"/>
                        </a:lnSpc>
                        <a:spcAft>
                          <a:spcPts val="0"/>
                        </a:spcAft>
                      </a:pPr>
                      <a:r>
                        <a:rPr lang="uk-UA" sz="1200">
                          <a:effectLst/>
                          <a:latin typeface="Times New Roman" panose="02020603050405020304" pitchFamily="18" charset="0"/>
                          <a:cs typeface="Times New Roman" panose="02020603050405020304" pitchFamily="18" charset="0"/>
                        </a:rPr>
                        <a:t>11511,1</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just">
                        <a:lnSpc>
                          <a:spcPct val="150000"/>
                        </a:lnSpc>
                        <a:spcAft>
                          <a:spcPts val="0"/>
                        </a:spcAft>
                      </a:pPr>
                      <a:r>
                        <a:rPr lang="uk-UA" sz="1200">
                          <a:effectLst/>
                          <a:latin typeface="Times New Roman" panose="02020603050405020304" pitchFamily="18" charset="0"/>
                          <a:cs typeface="Times New Roman" panose="02020603050405020304" pitchFamily="18" charset="0"/>
                        </a:rPr>
                        <a:t>11359,7</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just">
                        <a:lnSpc>
                          <a:spcPct val="150000"/>
                        </a:lnSpc>
                        <a:spcAft>
                          <a:spcPts val="0"/>
                        </a:spcAft>
                      </a:pPr>
                      <a:r>
                        <a:rPr lang="uk-UA" sz="1200">
                          <a:effectLst/>
                          <a:latin typeface="Times New Roman" panose="02020603050405020304" pitchFamily="18" charset="0"/>
                          <a:cs typeface="Times New Roman" panose="02020603050405020304" pitchFamily="18" charset="0"/>
                        </a:rPr>
                        <a:t>5611,3</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326541">
                <a:tc>
                  <a:txBody>
                    <a:bodyPr/>
                    <a:lstStyle/>
                    <a:p>
                      <a:pPr algn="just">
                        <a:lnSpc>
                          <a:spcPct val="150000"/>
                        </a:lnSpc>
                        <a:spcAft>
                          <a:spcPts val="0"/>
                        </a:spcAft>
                      </a:pPr>
                      <a:r>
                        <a:rPr lang="uk-UA" sz="1200">
                          <a:effectLst/>
                          <a:latin typeface="Times New Roman" panose="02020603050405020304" pitchFamily="18" charset="0"/>
                          <a:cs typeface="Times New Roman" panose="02020603050405020304" pitchFamily="18" charset="0"/>
                        </a:rPr>
                        <a:t>Короткострокові пасиви П(2)</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just">
                        <a:lnSpc>
                          <a:spcPct val="150000"/>
                        </a:lnSpc>
                        <a:spcAft>
                          <a:spcPts val="0"/>
                        </a:spcAft>
                      </a:pPr>
                      <a:r>
                        <a:rPr lang="uk-UA" sz="1200">
                          <a:effectLst/>
                          <a:latin typeface="Times New Roman" panose="02020603050405020304" pitchFamily="18" charset="0"/>
                          <a:cs typeface="Times New Roman" panose="02020603050405020304" pitchFamily="18" charset="0"/>
                        </a:rPr>
                        <a:t>-</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just">
                        <a:lnSpc>
                          <a:spcPct val="150000"/>
                        </a:lnSpc>
                        <a:spcAft>
                          <a:spcPts val="0"/>
                        </a:spcAft>
                      </a:pPr>
                      <a:r>
                        <a:rPr lang="uk-UA" sz="1200">
                          <a:effectLst/>
                          <a:latin typeface="Times New Roman" panose="02020603050405020304" pitchFamily="18" charset="0"/>
                          <a:cs typeface="Times New Roman" panose="02020603050405020304" pitchFamily="18" charset="0"/>
                        </a:rPr>
                        <a:t>-</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just">
                        <a:lnSpc>
                          <a:spcPct val="150000"/>
                        </a:lnSpc>
                        <a:spcAft>
                          <a:spcPts val="0"/>
                        </a:spcAft>
                      </a:pPr>
                      <a:r>
                        <a:rPr lang="uk-UA" sz="1200">
                          <a:effectLst/>
                          <a:latin typeface="Times New Roman" panose="02020603050405020304" pitchFamily="18" charset="0"/>
                          <a:cs typeface="Times New Roman" panose="02020603050405020304" pitchFamily="18" charset="0"/>
                        </a:rPr>
                        <a:t>-</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430331">
                <a:tc>
                  <a:txBody>
                    <a:bodyPr/>
                    <a:lstStyle/>
                    <a:p>
                      <a:pPr algn="just">
                        <a:lnSpc>
                          <a:spcPct val="150000"/>
                        </a:lnSpc>
                        <a:spcAft>
                          <a:spcPts val="0"/>
                        </a:spcAft>
                      </a:pPr>
                      <a:r>
                        <a:rPr lang="uk-UA" sz="1200">
                          <a:effectLst/>
                          <a:latin typeface="Times New Roman" panose="02020603050405020304" pitchFamily="18" charset="0"/>
                          <a:cs typeface="Times New Roman" panose="02020603050405020304" pitchFamily="18" charset="0"/>
                        </a:rPr>
                        <a:t>Довгострокові та середньострокові пасиви П(3)</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just">
                        <a:lnSpc>
                          <a:spcPct val="150000"/>
                        </a:lnSpc>
                        <a:spcAft>
                          <a:spcPts val="0"/>
                        </a:spcAft>
                      </a:pPr>
                      <a:r>
                        <a:rPr lang="uk-UA" sz="1200">
                          <a:effectLst/>
                          <a:latin typeface="Times New Roman" panose="02020603050405020304" pitchFamily="18" charset="0"/>
                          <a:cs typeface="Times New Roman" panose="02020603050405020304" pitchFamily="18" charset="0"/>
                        </a:rPr>
                        <a:t>-</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just">
                        <a:lnSpc>
                          <a:spcPct val="150000"/>
                        </a:lnSpc>
                        <a:spcAft>
                          <a:spcPts val="0"/>
                        </a:spcAft>
                      </a:pPr>
                      <a:r>
                        <a:rPr lang="uk-UA" sz="1200">
                          <a:effectLst/>
                          <a:latin typeface="Times New Roman" panose="02020603050405020304" pitchFamily="18" charset="0"/>
                          <a:cs typeface="Times New Roman" panose="02020603050405020304" pitchFamily="18" charset="0"/>
                        </a:rPr>
                        <a:t>-</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just">
                        <a:lnSpc>
                          <a:spcPct val="150000"/>
                        </a:lnSpc>
                        <a:spcAft>
                          <a:spcPts val="0"/>
                        </a:spcAft>
                      </a:pPr>
                      <a:r>
                        <a:rPr lang="uk-UA" sz="1200">
                          <a:effectLst/>
                          <a:latin typeface="Times New Roman" panose="02020603050405020304" pitchFamily="18" charset="0"/>
                          <a:cs typeface="Times New Roman" panose="02020603050405020304" pitchFamily="18" charset="0"/>
                        </a:rPr>
                        <a:t>-</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326541">
                <a:tc>
                  <a:txBody>
                    <a:bodyPr/>
                    <a:lstStyle/>
                    <a:p>
                      <a:pPr algn="just">
                        <a:lnSpc>
                          <a:spcPct val="150000"/>
                        </a:lnSpc>
                        <a:spcAft>
                          <a:spcPts val="0"/>
                        </a:spcAft>
                      </a:pPr>
                      <a:r>
                        <a:rPr lang="uk-UA" sz="1200" dirty="0">
                          <a:effectLst/>
                          <a:latin typeface="Times New Roman" panose="02020603050405020304" pitchFamily="18" charset="0"/>
                          <a:cs typeface="Times New Roman" panose="02020603050405020304" pitchFamily="18" charset="0"/>
                        </a:rPr>
                        <a:t>Постійні пасиви П(4)</a:t>
                      </a:r>
                      <a:endParaRPr lang="ru-RU" sz="11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just">
                        <a:lnSpc>
                          <a:spcPct val="150000"/>
                        </a:lnSpc>
                        <a:spcAft>
                          <a:spcPts val="0"/>
                        </a:spcAft>
                      </a:pPr>
                      <a:r>
                        <a:rPr lang="uk-UA" sz="1200">
                          <a:effectLst/>
                          <a:latin typeface="Times New Roman" panose="02020603050405020304" pitchFamily="18" charset="0"/>
                          <a:cs typeface="Times New Roman" panose="02020603050405020304" pitchFamily="18" charset="0"/>
                        </a:rPr>
                        <a:t>1698,8</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just">
                        <a:lnSpc>
                          <a:spcPct val="150000"/>
                        </a:lnSpc>
                        <a:spcAft>
                          <a:spcPts val="0"/>
                        </a:spcAft>
                      </a:pPr>
                      <a:r>
                        <a:rPr lang="uk-UA" sz="1200">
                          <a:effectLst/>
                          <a:latin typeface="Times New Roman" panose="02020603050405020304" pitchFamily="18" charset="0"/>
                          <a:cs typeface="Times New Roman" panose="02020603050405020304" pitchFamily="18" charset="0"/>
                        </a:rPr>
                        <a:t>2581,8</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just">
                        <a:lnSpc>
                          <a:spcPct val="150000"/>
                        </a:lnSpc>
                        <a:spcAft>
                          <a:spcPts val="0"/>
                        </a:spcAft>
                      </a:pPr>
                      <a:r>
                        <a:rPr lang="uk-UA" sz="1200" dirty="0">
                          <a:effectLst/>
                          <a:latin typeface="Times New Roman" panose="02020603050405020304" pitchFamily="18" charset="0"/>
                          <a:cs typeface="Times New Roman" panose="02020603050405020304" pitchFamily="18" charset="0"/>
                        </a:rPr>
                        <a:t>3005,5</a:t>
                      </a:r>
                      <a:endParaRPr lang="ru-RU" sz="1100" dirty="0">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bl>
          </a:graphicData>
        </a:graphic>
      </p:graphicFrame>
      <p:sp>
        <p:nvSpPr>
          <p:cNvPr id="6" name="Rectangle 1"/>
          <p:cNvSpPr>
            <a:spLocks noChangeArrowheads="1"/>
          </p:cNvSpPr>
          <p:nvPr/>
        </p:nvSpPr>
        <p:spPr bwMode="auto">
          <a:xfrm>
            <a:off x="1115616" y="1359932"/>
            <a:ext cx="691276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0850"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450850" algn="r" defTabSz="914400" rtl="0" eaLnBrk="1" fontAlgn="base" latinLnBrk="0" hangingPunct="1">
              <a:lnSpc>
                <a:spcPct val="100000"/>
              </a:lnSpc>
              <a:spcBef>
                <a:spcPct val="0"/>
              </a:spcBef>
              <a:spcAft>
                <a:spcPct val="0"/>
              </a:spcAft>
              <a:buClrTx/>
              <a:buSzTx/>
              <a:buFontTx/>
              <a:buNone/>
              <a:tabLst/>
            </a:pPr>
            <a:r>
              <a:rPr kumimoji="0" lang="uk-UA" altLang="ru-RU" sz="1400" b="0" i="0" u="none" strike="noStrike" cap="none" normalizeH="0" baseline="0" dirty="0">
                <a:ln>
                  <a:noFill/>
                </a:ln>
                <a:solidFill>
                  <a:srgbClr val="000000"/>
                </a:solidFill>
                <a:effectLst/>
                <a:latin typeface="Times New Roman" panose="02020603050405020304" pitchFamily="18" charset="0"/>
                <a:ea typeface="Times New Roman" pitchFamily="18" charset="0"/>
                <a:cs typeface="Times New Roman" panose="02020603050405020304" pitchFamily="18" charset="0"/>
              </a:rPr>
              <a:t>Таблиця 2.2</a:t>
            </a:r>
            <a:endParaRPr kumimoji="0" lang="ru-RU" altLang="ru-RU"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450850" algn="ctr"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rgbClr val="000000"/>
                </a:solidFill>
                <a:effectLst/>
                <a:latin typeface="Times New Roman" panose="02020603050405020304" pitchFamily="18" charset="0"/>
                <a:ea typeface="Times New Roman" pitchFamily="18" charset="0"/>
                <a:cs typeface="Times New Roman" panose="02020603050405020304" pitchFamily="18" charset="0"/>
              </a:rPr>
              <a:t> Групування пасивів за терміном їх сплати</a:t>
            </a:r>
            <a:endParaRPr kumimoji="0" lang="ru-RU" altLang="ru-RU"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544209" y="5229200"/>
            <a:ext cx="7920880" cy="1169551"/>
          </a:xfrm>
          <a:prstGeom prst="rect">
            <a:avLst/>
          </a:prstGeom>
        </p:spPr>
        <p:txBody>
          <a:bodyPr wrap="square">
            <a:spAutoFit/>
          </a:bodyPr>
          <a:lstStyle/>
          <a:p>
            <a:r>
              <a:rPr lang="uk-UA" sz="1400" dirty="0">
                <a:latin typeface="Times New Roman" panose="02020603050405020304" pitchFamily="18" charset="0"/>
                <a:cs typeface="Times New Roman" panose="02020603050405020304" pitchFamily="18" charset="0"/>
              </a:rPr>
              <a:t>Найбільш термінові зобов’язання, навпаки, мають тенденцію до зменшення, так на початок 2012 р. вони становили 11511,1 тис. грн., то станом на 2014 р. вони склали - 5611,3 тис. грн..</a:t>
            </a:r>
            <a:endParaRPr lang="ru-RU" sz="1400" dirty="0">
              <a:latin typeface="Times New Roman" panose="02020603050405020304" pitchFamily="18" charset="0"/>
              <a:cs typeface="Times New Roman" panose="02020603050405020304" pitchFamily="18" charset="0"/>
            </a:endParaRPr>
          </a:p>
          <a:p>
            <a:r>
              <a:rPr lang="uk-UA" sz="1400" dirty="0">
                <a:latin typeface="Times New Roman" panose="02020603050405020304" pitchFamily="18" charset="0"/>
                <a:cs typeface="Times New Roman" panose="02020603050405020304" pitchFamily="18" charset="0"/>
              </a:rPr>
              <a:t>З вищенаведених розрахунків можна сказати, що ТОВ «Будівельні інженерні системи та комунікації» значно зменшив свої активи за останні роки, але також відбулося зменшення термінових зобов’язань та збільшення постійних пасивів. Ці зміни відбулися за рахунок закриття певних видів діяльності. </a:t>
            </a:r>
            <a:endParaRPr lang="ru-RU"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7534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3528" y="404664"/>
            <a:ext cx="8352928" cy="307777"/>
          </a:xfrm>
          <a:prstGeom prst="rect">
            <a:avLst/>
          </a:prstGeom>
        </p:spPr>
        <p:txBody>
          <a:bodyPr wrap="square">
            <a:spAutoFit/>
          </a:bodyPr>
          <a:lstStyle/>
          <a:p>
            <a:pPr algn="ctr"/>
            <a:r>
              <a:rPr lang="uk-UA" sz="1400" dirty="0">
                <a:latin typeface="Times New Roman" panose="02020603050405020304" pitchFamily="18" charset="0"/>
                <a:cs typeface="Times New Roman" panose="02020603050405020304" pitchFamily="18" charset="0"/>
              </a:rPr>
              <a:t>Проведемо аналіз ліквідності балансу підприємства на основі згрупованих даних.</a:t>
            </a:r>
            <a:endParaRPr lang="ru-RU" sz="1400" dirty="0">
              <a:latin typeface="Times New Roman" panose="02020603050405020304" pitchFamily="18" charset="0"/>
              <a:cs typeface="Times New Roman" panose="02020603050405020304" pitchFamily="18"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603718617"/>
              </p:ext>
            </p:extLst>
          </p:nvPr>
        </p:nvGraphicFramePr>
        <p:xfrm>
          <a:off x="539549" y="1916832"/>
          <a:ext cx="8136907" cy="2370328"/>
        </p:xfrm>
        <a:graphic>
          <a:graphicData uri="http://schemas.openxmlformats.org/drawingml/2006/table">
            <a:tbl>
              <a:tblPr firstRow="1" firstCol="1" bandRow="1">
                <a:tableStyleId>{1E171933-4619-4E11-9A3F-F7608DF75F80}</a:tableStyleId>
              </a:tblPr>
              <a:tblGrid>
                <a:gridCol w="1144189">
                  <a:extLst>
                    <a:ext uri="{9D8B030D-6E8A-4147-A177-3AD203B41FA5}">
                      <a16:colId xmlns:a16="http://schemas.microsoft.com/office/drawing/2014/main" val="20000"/>
                    </a:ext>
                  </a:extLst>
                </a:gridCol>
                <a:gridCol w="1030336">
                  <a:extLst>
                    <a:ext uri="{9D8B030D-6E8A-4147-A177-3AD203B41FA5}">
                      <a16:colId xmlns:a16="http://schemas.microsoft.com/office/drawing/2014/main" val="20001"/>
                    </a:ext>
                  </a:extLst>
                </a:gridCol>
                <a:gridCol w="1029528">
                  <a:extLst>
                    <a:ext uri="{9D8B030D-6E8A-4147-A177-3AD203B41FA5}">
                      <a16:colId xmlns:a16="http://schemas.microsoft.com/office/drawing/2014/main" val="20002"/>
                    </a:ext>
                  </a:extLst>
                </a:gridCol>
                <a:gridCol w="801820">
                  <a:extLst>
                    <a:ext uri="{9D8B030D-6E8A-4147-A177-3AD203B41FA5}">
                      <a16:colId xmlns:a16="http://schemas.microsoft.com/office/drawing/2014/main" val="20003"/>
                    </a:ext>
                  </a:extLst>
                </a:gridCol>
                <a:gridCol w="920520">
                  <a:extLst>
                    <a:ext uri="{9D8B030D-6E8A-4147-A177-3AD203B41FA5}">
                      <a16:colId xmlns:a16="http://schemas.microsoft.com/office/drawing/2014/main" val="20004"/>
                    </a:ext>
                  </a:extLst>
                </a:gridCol>
                <a:gridCol w="920520">
                  <a:extLst>
                    <a:ext uri="{9D8B030D-6E8A-4147-A177-3AD203B41FA5}">
                      <a16:colId xmlns:a16="http://schemas.microsoft.com/office/drawing/2014/main" val="20005"/>
                    </a:ext>
                  </a:extLst>
                </a:gridCol>
                <a:gridCol w="1144997">
                  <a:extLst>
                    <a:ext uri="{9D8B030D-6E8A-4147-A177-3AD203B41FA5}">
                      <a16:colId xmlns:a16="http://schemas.microsoft.com/office/drawing/2014/main" val="20006"/>
                    </a:ext>
                  </a:extLst>
                </a:gridCol>
                <a:gridCol w="1144997">
                  <a:extLst>
                    <a:ext uri="{9D8B030D-6E8A-4147-A177-3AD203B41FA5}">
                      <a16:colId xmlns:a16="http://schemas.microsoft.com/office/drawing/2014/main" val="20007"/>
                    </a:ext>
                  </a:extLst>
                </a:gridCol>
              </a:tblGrid>
              <a:tr h="95851">
                <a:tc rowSpan="2">
                  <a:txBody>
                    <a:bodyPr/>
                    <a:lstStyle/>
                    <a:p>
                      <a:pPr algn="just">
                        <a:lnSpc>
                          <a:spcPct val="115000"/>
                        </a:lnSpc>
                        <a:spcAft>
                          <a:spcPts val="0"/>
                        </a:spcAft>
                      </a:pPr>
                      <a:r>
                        <a:rPr lang="uk-UA" sz="1200" dirty="0">
                          <a:effectLst/>
                          <a:latin typeface="Times New Roman" panose="02020603050405020304" pitchFamily="18" charset="0"/>
                          <a:cs typeface="Times New Roman" panose="02020603050405020304" pitchFamily="18" charset="0"/>
                        </a:rPr>
                        <a:t>Актив</a:t>
                      </a:r>
                      <a:endParaRPr lang="ru-RU" sz="1100" dirty="0">
                        <a:effectLst/>
                        <a:latin typeface="Times New Roman" panose="02020603050405020304" pitchFamily="18" charset="0"/>
                        <a:ea typeface="Calibri"/>
                        <a:cs typeface="Times New Roman" panose="02020603050405020304" pitchFamily="18" charset="0"/>
                      </a:endParaRPr>
                    </a:p>
                  </a:txBody>
                  <a:tcPr marL="68580" marR="68580" marT="0" marB="0"/>
                </a:tc>
                <a:tc rowSpan="2">
                  <a:txBody>
                    <a:bodyPr/>
                    <a:lstStyle/>
                    <a:p>
                      <a:pPr algn="just">
                        <a:lnSpc>
                          <a:spcPct val="115000"/>
                        </a:lnSpc>
                        <a:spcAft>
                          <a:spcPts val="0"/>
                        </a:spcAft>
                      </a:pPr>
                      <a:r>
                        <a:rPr lang="uk-UA" sz="1200" dirty="0">
                          <a:effectLst/>
                          <a:latin typeface="Times New Roman" panose="02020603050405020304" pitchFamily="18" charset="0"/>
                          <a:cs typeface="Times New Roman" panose="02020603050405020304" pitchFamily="18" charset="0"/>
                        </a:rPr>
                        <a:t>На початок</a:t>
                      </a:r>
                      <a:endParaRPr lang="ru-RU" sz="1100" dirty="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uk-UA" sz="1200" dirty="0">
                          <a:effectLst/>
                          <a:latin typeface="Times New Roman" panose="02020603050405020304" pitchFamily="18" charset="0"/>
                          <a:cs typeface="Times New Roman" panose="02020603050405020304" pitchFamily="18" charset="0"/>
                        </a:rPr>
                        <a:t>періоду</a:t>
                      </a:r>
                      <a:endParaRPr lang="ru-RU" sz="1100" dirty="0">
                        <a:effectLst/>
                        <a:latin typeface="Times New Roman" panose="02020603050405020304" pitchFamily="18" charset="0"/>
                        <a:ea typeface="Calibri"/>
                        <a:cs typeface="Times New Roman" panose="02020603050405020304" pitchFamily="18" charset="0"/>
                      </a:endParaRPr>
                    </a:p>
                  </a:txBody>
                  <a:tcPr marL="68580" marR="68580" marT="0" marB="0"/>
                </a:tc>
                <a:tc rowSpan="2">
                  <a:txBody>
                    <a:bodyPr/>
                    <a:lstStyle/>
                    <a:p>
                      <a:pPr algn="just">
                        <a:lnSpc>
                          <a:spcPct val="115000"/>
                        </a:lnSpc>
                        <a:spcAft>
                          <a:spcPts val="0"/>
                        </a:spcAft>
                      </a:pPr>
                      <a:r>
                        <a:rPr lang="uk-UA" sz="1200">
                          <a:effectLst/>
                          <a:latin typeface="Times New Roman" panose="02020603050405020304" pitchFamily="18" charset="0"/>
                          <a:cs typeface="Times New Roman" panose="02020603050405020304" pitchFamily="18" charset="0"/>
                        </a:rPr>
                        <a:t>На кінець</a:t>
                      </a:r>
                      <a:endParaRPr lang="ru-RU" sz="110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uk-UA" sz="1200">
                          <a:effectLst/>
                          <a:latin typeface="Times New Roman" panose="02020603050405020304" pitchFamily="18" charset="0"/>
                          <a:cs typeface="Times New Roman" panose="02020603050405020304" pitchFamily="18" charset="0"/>
                        </a:rPr>
                        <a:t>періоду</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tc>
                <a:tc rowSpan="2">
                  <a:txBody>
                    <a:bodyPr/>
                    <a:lstStyle/>
                    <a:p>
                      <a:pPr algn="just">
                        <a:lnSpc>
                          <a:spcPct val="115000"/>
                        </a:lnSpc>
                        <a:spcAft>
                          <a:spcPts val="0"/>
                        </a:spcAft>
                      </a:pPr>
                      <a:r>
                        <a:rPr lang="uk-UA" sz="1200">
                          <a:effectLst/>
                          <a:latin typeface="Times New Roman" panose="02020603050405020304" pitchFamily="18" charset="0"/>
                          <a:cs typeface="Times New Roman" panose="02020603050405020304" pitchFamily="18" charset="0"/>
                        </a:rPr>
                        <a:t>Пасив</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tc>
                <a:tc rowSpan="2">
                  <a:txBody>
                    <a:bodyPr/>
                    <a:lstStyle/>
                    <a:p>
                      <a:pPr algn="just">
                        <a:lnSpc>
                          <a:spcPct val="115000"/>
                        </a:lnSpc>
                        <a:spcAft>
                          <a:spcPts val="0"/>
                        </a:spcAft>
                      </a:pPr>
                      <a:r>
                        <a:rPr lang="uk-UA" sz="1200">
                          <a:effectLst/>
                          <a:latin typeface="Times New Roman" panose="02020603050405020304" pitchFamily="18" charset="0"/>
                          <a:cs typeface="Times New Roman" panose="02020603050405020304" pitchFamily="18" charset="0"/>
                        </a:rPr>
                        <a:t>На</a:t>
                      </a:r>
                      <a:endParaRPr lang="ru-RU" sz="110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uk-UA" sz="1200">
                          <a:effectLst/>
                          <a:latin typeface="Times New Roman" panose="02020603050405020304" pitchFamily="18" charset="0"/>
                          <a:cs typeface="Times New Roman" panose="02020603050405020304" pitchFamily="18" charset="0"/>
                        </a:rPr>
                        <a:t>початок</a:t>
                      </a:r>
                      <a:endParaRPr lang="ru-RU" sz="110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uk-UA" sz="1200">
                          <a:effectLst/>
                          <a:latin typeface="Times New Roman" panose="02020603050405020304" pitchFamily="18" charset="0"/>
                          <a:cs typeface="Times New Roman" panose="02020603050405020304" pitchFamily="18" charset="0"/>
                        </a:rPr>
                        <a:t>періоду</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tc>
                <a:tc rowSpan="2">
                  <a:txBody>
                    <a:bodyPr/>
                    <a:lstStyle/>
                    <a:p>
                      <a:pPr algn="just">
                        <a:lnSpc>
                          <a:spcPct val="115000"/>
                        </a:lnSpc>
                        <a:spcAft>
                          <a:spcPts val="0"/>
                        </a:spcAft>
                      </a:pPr>
                      <a:r>
                        <a:rPr lang="uk-UA" sz="1200">
                          <a:effectLst/>
                          <a:latin typeface="Times New Roman" panose="02020603050405020304" pitchFamily="18" charset="0"/>
                          <a:cs typeface="Times New Roman" panose="02020603050405020304" pitchFamily="18" charset="0"/>
                        </a:rPr>
                        <a:t>На</a:t>
                      </a:r>
                      <a:endParaRPr lang="ru-RU" sz="110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uk-UA" sz="1200">
                          <a:effectLst/>
                          <a:latin typeface="Times New Roman" panose="02020603050405020304" pitchFamily="18" charset="0"/>
                          <a:cs typeface="Times New Roman" panose="02020603050405020304" pitchFamily="18" charset="0"/>
                        </a:rPr>
                        <a:t>кінець</a:t>
                      </a:r>
                      <a:endParaRPr lang="ru-RU" sz="110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uk-UA" sz="1200">
                          <a:effectLst/>
                          <a:latin typeface="Times New Roman" panose="02020603050405020304" pitchFamily="18" charset="0"/>
                          <a:cs typeface="Times New Roman" panose="02020603050405020304" pitchFamily="18" charset="0"/>
                        </a:rPr>
                        <a:t>періоду</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tc>
                <a:tc gridSpan="2">
                  <a:txBody>
                    <a:bodyPr/>
                    <a:lstStyle/>
                    <a:p>
                      <a:pPr algn="just">
                        <a:lnSpc>
                          <a:spcPct val="115000"/>
                        </a:lnSpc>
                        <a:spcAft>
                          <a:spcPts val="0"/>
                        </a:spcAft>
                      </a:pPr>
                      <a:r>
                        <a:rPr lang="uk-UA" sz="1200">
                          <a:effectLst/>
                          <a:latin typeface="Times New Roman" panose="02020603050405020304" pitchFamily="18" charset="0"/>
                          <a:cs typeface="Times New Roman" panose="02020603050405020304" pitchFamily="18" charset="0"/>
                        </a:rPr>
                        <a:t>Платіжний надлишок (+) або нестаток(-)</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tc>
                <a:tc hMerge="1">
                  <a:txBody>
                    <a:bodyPr/>
                    <a:lstStyle/>
                    <a:p>
                      <a:endParaRPr lang="ru-RU"/>
                    </a:p>
                  </a:txBody>
                  <a:tcPr/>
                </a:tc>
                <a:extLst>
                  <a:ext uri="{0D108BD9-81ED-4DB2-BD59-A6C34878D82A}">
                    <a16:rowId xmlns:a16="http://schemas.microsoft.com/office/drawing/2014/main" val="10000"/>
                  </a:ext>
                </a:extLst>
              </a:tr>
              <a:tr h="362310">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just">
                        <a:lnSpc>
                          <a:spcPct val="115000"/>
                        </a:lnSpc>
                        <a:spcAft>
                          <a:spcPts val="0"/>
                        </a:spcAft>
                      </a:pPr>
                      <a:r>
                        <a:rPr lang="uk-UA" sz="1200">
                          <a:effectLst/>
                          <a:latin typeface="Times New Roman" panose="02020603050405020304" pitchFamily="18" charset="0"/>
                          <a:cs typeface="Times New Roman" panose="02020603050405020304" pitchFamily="18" charset="0"/>
                        </a:rPr>
                        <a:t>На</a:t>
                      </a:r>
                      <a:endParaRPr lang="ru-RU" sz="110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uk-UA" sz="1200">
                          <a:effectLst/>
                          <a:latin typeface="Times New Roman" panose="02020603050405020304" pitchFamily="18" charset="0"/>
                          <a:cs typeface="Times New Roman" panose="02020603050405020304" pitchFamily="18" charset="0"/>
                        </a:rPr>
                        <a:t>початок</a:t>
                      </a:r>
                      <a:endParaRPr lang="ru-RU" sz="110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uk-UA" sz="1200">
                          <a:effectLst/>
                          <a:latin typeface="Times New Roman" panose="02020603050405020304" pitchFamily="18" charset="0"/>
                          <a:cs typeface="Times New Roman" panose="02020603050405020304" pitchFamily="18" charset="0"/>
                        </a:rPr>
                        <a:t>періоду</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just">
                        <a:lnSpc>
                          <a:spcPct val="115000"/>
                        </a:lnSpc>
                        <a:spcAft>
                          <a:spcPts val="0"/>
                        </a:spcAft>
                      </a:pPr>
                      <a:r>
                        <a:rPr lang="uk-UA" sz="1200">
                          <a:effectLst/>
                          <a:latin typeface="Times New Roman" panose="02020603050405020304" pitchFamily="18" charset="0"/>
                          <a:cs typeface="Times New Roman" panose="02020603050405020304" pitchFamily="18" charset="0"/>
                        </a:rPr>
                        <a:t>На</a:t>
                      </a:r>
                      <a:endParaRPr lang="ru-RU" sz="110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uk-UA" sz="1200">
                          <a:effectLst/>
                          <a:latin typeface="Times New Roman" panose="02020603050405020304" pitchFamily="18" charset="0"/>
                          <a:cs typeface="Times New Roman" panose="02020603050405020304" pitchFamily="18" charset="0"/>
                        </a:rPr>
                        <a:t>кінець</a:t>
                      </a:r>
                      <a:endParaRPr lang="ru-RU" sz="110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uk-UA" sz="1200">
                          <a:effectLst/>
                          <a:latin typeface="Times New Roman" panose="02020603050405020304" pitchFamily="18" charset="0"/>
                          <a:cs typeface="Times New Roman" panose="02020603050405020304" pitchFamily="18" charset="0"/>
                        </a:rPr>
                        <a:t>періоду</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0">
                <a:tc>
                  <a:txBody>
                    <a:bodyPr/>
                    <a:lstStyle/>
                    <a:p>
                      <a:pPr algn="just">
                        <a:lnSpc>
                          <a:spcPct val="115000"/>
                        </a:lnSpc>
                        <a:spcAft>
                          <a:spcPts val="0"/>
                        </a:spcAft>
                      </a:pPr>
                      <a:r>
                        <a:rPr lang="uk-UA" sz="1200">
                          <a:effectLst/>
                          <a:latin typeface="Times New Roman" panose="02020603050405020304" pitchFamily="18" charset="0"/>
                          <a:cs typeface="Times New Roman" panose="02020603050405020304" pitchFamily="18" charset="0"/>
                        </a:rPr>
                        <a:t>1</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just">
                        <a:lnSpc>
                          <a:spcPct val="115000"/>
                        </a:lnSpc>
                        <a:spcAft>
                          <a:spcPts val="0"/>
                        </a:spcAft>
                      </a:pPr>
                      <a:r>
                        <a:rPr lang="uk-UA" sz="1200">
                          <a:effectLst/>
                          <a:latin typeface="Times New Roman" panose="02020603050405020304" pitchFamily="18" charset="0"/>
                          <a:cs typeface="Times New Roman" panose="02020603050405020304" pitchFamily="18" charset="0"/>
                        </a:rPr>
                        <a:t>2</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just">
                        <a:lnSpc>
                          <a:spcPct val="115000"/>
                        </a:lnSpc>
                        <a:spcAft>
                          <a:spcPts val="0"/>
                        </a:spcAft>
                      </a:pPr>
                      <a:r>
                        <a:rPr lang="uk-UA" sz="1200">
                          <a:effectLst/>
                          <a:latin typeface="Times New Roman" panose="02020603050405020304" pitchFamily="18" charset="0"/>
                          <a:cs typeface="Times New Roman" panose="02020603050405020304" pitchFamily="18" charset="0"/>
                        </a:rPr>
                        <a:t>3</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just">
                        <a:lnSpc>
                          <a:spcPct val="115000"/>
                        </a:lnSpc>
                        <a:spcAft>
                          <a:spcPts val="0"/>
                        </a:spcAft>
                      </a:pPr>
                      <a:r>
                        <a:rPr lang="uk-UA" sz="1200">
                          <a:effectLst/>
                          <a:latin typeface="Times New Roman" panose="02020603050405020304" pitchFamily="18" charset="0"/>
                          <a:cs typeface="Times New Roman" panose="02020603050405020304" pitchFamily="18" charset="0"/>
                        </a:rPr>
                        <a:t>4</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just">
                        <a:lnSpc>
                          <a:spcPct val="115000"/>
                        </a:lnSpc>
                        <a:spcAft>
                          <a:spcPts val="0"/>
                        </a:spcAft>
                      </a:pPr>
                      <a:r>
                        <a:rPr lang="uk-UA" sz="1200">
                          <a:effectLst/>
                          <a:latin typeface="Times New Roman" panose="02020603050405020304" pitchFamily="18" charset="0"/>
                          <a:cs typeface="Times New Roman" panose="02020603050405020304" pitchFamily="18" charset="0"/>
                        </a:rPr>
                        <a:t>5</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just">
                        <a:lnSpc>
                          <a:spcPct val="115000"/>
                        </a:lnSpc>
                        <a:spcAft>
                          <a:spcPts val="0"/>
                        </a:spcAft>
                      </a:pPr>
                      <a:r>
                        <a:rPr lang="uk-UA" sz="1200">
                          <a:effectLst/>
                          <a:latin typeface="Times New Roman" panose="02020603050405020304" pitchFamily="18" charset="0"/>
                          <a:cs typeface="Times New Roman" panose="02020603050405020304" pitchFamily="18" charset="0"/>
                        </a:rPr>
                        <a:t>6</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just">
                        <a:lnSpc>
                          <a:spcPct val="115000"/>
                        </a:lnSpc>
                        <a:spcAft>
                          <a:spcPts val="0"/>
                        </a:spcAft>
                      </a:pPr>
                      <a:r>
                        <a:rPr lang="uk-UA" sz="1200">
                          <a:effectLst/>
                          <a:latin typeface="Times New Roman" panose="02020603050405020304" pitchFamily="18" charset="0"/>
                          <a:cs typeface="Times New Roman" panose="02020603050405020304" pitchFamily="18" charset="0"/>
                        </a:rPr>
                        <a:t>7</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just">
                        <a:lnSpc>
                          <a:spcPct val="115000"/>
                        </a:lnSpc>
                        <a:spcAft>
                          <a:spcPts val="0"/>
                        </a:spcAft>
                      </a:pPr>
                      <a:r>
                        <a:rPr lang="uk-UA" sz="1200">
                          <a:effectLst/>
                          <a:latin typeface="Times New Roman" panose="02020603050405020304" pitchFamily="18" charset="0"/>
                          <a:cs typeface="Times New Roman" panose="02020603050405020304" pitchFamily="18" charset="0"/>
                        </a:rPr>
                        <a:t>8</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180796">
                <a:tc>
                  <a:txBody>
                    <a:bodyPr/>
                    <a:lstStyle/>
                    <a:p>
                      <a:pPr algn="just">
                        <a:lnSpc>
                          <a:spcPct val="115000"/>
                        </a:lnSpc>
                        <a:spcAft>
                          <a:spcPts val="0"/>
                        </a:spcAft>
                      </a:pPr>
                      <a:r>
                        <a:rPr lang="uk-UA" sz="1200">
                          <a:effectLst/>
                          <a:latin typeface="Times New Roman" panose="02020603050405020304" pitchFamily="18" charset="0"/>
                          <a:cs typeface="Times New Roman" panose="02020603050405020304" pitchFamily="18" charset="0"/>
                        </a:rPr>
                        <a:t>А1</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just">
                        <a:lnSpc>
                          <a:spcPct val="150000"/>
                        </a:lnSpc>
                        <a:spcAft>
                          <a:spcPts val="0"/>
                        </a:spcAft>
                      </a:pPr>
                      <a:r>
                        <a:rPr lang="uk-UA" sz="1200">
                          <a:effectLst/>
                          <a:latin typeface="Times New Roman" panose="02020603050405020304" pitchFamily="18" charset="0"/>
                          <a:cs typeface="Times New Roman" panose="02020603050405020304" pitchFamily="18" charset="0"/>
                        </a:rPr>
                        <a:t>205,7</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just">
                        <a:lnSpc>
                          <a:spcPct val="150000"/>
                        </a:lnSpc>
                        <a:spcAft>
                          <a:spcPts val="0"/>
                        </a:spcAft>
                      </a:pPr>
                      <a:r>
                        <a:rPr lang="uk-UA" sz="1200">
                          <a:effectLst/>
                          <a:latin typeface="Times New Roman" panose="02020603050405020304" pitchFamily="18" charset="0"/>
                          <a:cs typeface="Times New Roman" panose="02020603050405020304" pitchFamily="18" charset="0"/>
                        </a:rPr>
                        <a:t>0,2</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just">
                        <a:lnSpc>
                          <a:spcPct val="115000"/>
                        </a:lnSpc>
                        <a:spcAft>
                          <a:spcPts val="0"/>
                        </a:spcAft>
                      </a:pPr>
                      <a:r>
                        <a:rPr lang="uk-UA" sz="1200">
                          <a:effectLst/>
                          <a:latin typeface="Times New Roman" panose="02020603050405020304" pitchFamily="18" charset="0"/>
                          <a:cs typeface="Times New Roman" panose="02020603050405020304" pitchFamily="18" charset="0"/>
                        </a:rPr>
                        <a:t>П1</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just">
                        <a:lnSpc>
                          <a:spcPct val="150000"/>
                        </a:lnSpc>
                        <a:spcAft>
                          <a:spcPts val="0"/>
                        </a:spcAft>
                      </a:pPr>
                      <a:r>
                        <a:rPr lang="uk-UA" sz="1200">
                          <a:effectLst/>
                          <a:latin typeface="Times New Roman" panose="02020603050405020304" pitchFamily="18" charset="0"/>
                          <a:cs typeface="Times New Roman" panose="02020603050405020304" pitchFamily="18" charset="0"/>
                        </a:rPr>
                        <a:t>11359,7</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just">
                        <a:lnSpc>
                          <a:spcPct val="150000"/>
                        </a:lnSpc>
                        <a:spcAft>
                          <a:spcPts val="0"/>
                        </a:spcAft>
                      </a:pPr>
                      <a:r>
                        <a:rPr lang="uk-UA" sz="1200">
                          <a:effectLst/>
                          <a:latin typeface="Times New Roman" panose="02020603050405020304" pitchFamily="18" charset="0"/>
                          <a:cs typeface="Times New Roman" panose="02020603050405020304" pitchFamily="18" charset="0"/>
                        </a:rPr>
                        <a:t>5611,3</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just">
                        <a:lnSpc>
                          <a:spcPct val="115000"/>
                        </a:lnSpc>
                        <a:spcAft>
                          <a:spcPts val="0"/>
                        </a:spcAft>
                      </a:pPr>
                      <a:r>
                        <a:rPr lang="uk-UA" sz="1200">
                          <a:effectLst/>
                          <a:latin typeface="Times New Roman" panose="02020603050405020304" pitchFamily="18" charset="0"/>
                          <a:cs typeface="Times New Roman" panose="02020603050405020304" pitchFamily="18" charset="0"/>
                        </a:rPr>
                        <a:t>-11154</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just">
                        <a:lnSpc>
                          <a:spcPct val="115000"/>
                        </a:lnSpc>
                        <a:spcAft>
                          <a:spcPts val="0"/>
                        </a:spcAft>
                      </a:pPr>
                      <a:r>
                        <a:rPr lang="uk-UA" sz="1200">
                          <a:effectLst/>
                          <a:latin typeface="Times New Roman" panose="02020603050405020304" pitchFamily="18" charset="0"/>
                          <a:cs typeface="Times New Roman" panose="02020603050405020304" pitchFamily="18" charset="0"/>
                        </a:rPr>
                        <a:t>-5611,1</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83385">
                <a:tc>
                  <a:txBody>
                    <a:bodyPr/>
                    <a:lstStyle/>
                    <a:p>
                      <a:pPr algn="just">
                        <a:lnSpc>
                          <a:spcPct val="115000"/>
                        </a:lnSpc>
                        <a:spcAft>
                          <a:spcPts val="0"/>
                        </a:spcAft>
                      </a:pPr>
                      <a:r>
                        <a:rPr lang="uk-UA" sz="1200">
                          <a:effectLst/>
                          <a:latin typeface="Times New Roman" panose="02020603050405020304" pitchFamily="18" charset="0"/>
                          <a:cs typeface="Times New Roman" panose="02020603050405020304" pitchFamily="18" charset="0"/>
                        </a:rPr>
                        <a:t>А2</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just">
                        <a:lnSpc>
                          <a:spcPct val="150000"/>
                        </a:lnSpc>
                        <a:spcAft>
                          <a:spcPts val="0"/>
                        </a:spcAft>
                      </a:pPr>
                      <a:r>
                        <a:rPr lang="uk-UA" sz="1200">
                          <a:effectLst/>
                          <a:latin typeface="Times New Roman" panose="02020603050405020304" pitchFamily="18" charset="0"/>
                          <a:cs typeface="Times New Roman" panose="02020603050405020304" pitchFamily="18" charset="0"/>
                        </a:rPr>
                        <a:t>5694,5</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just">
                        <a:lnSpc>
                          <a:spcPct val="150000"/>
                        </a:lnSpc>
                        <a:spcAft>
                          <a:spcPts val="0"/>
                        </a:spcAft>
                      </a:pPr>
                      <a:r>
                        <a:rPr lang="uk-UA" sz="1200">
                          <a:effectLst/>
                          <a:latin typeface="Times New Roman" panose="02020603050405020304" pitchFamily="18" charset="0"/>
                          <a:cs typeface="Times New Roman" panose="02020603050405020304" pitchFamily="18" charset="0"/>
                        </a:rPr>
                        <a:t>2526,3</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just">
                        <a:lnSpc>
                          <a:spcPct val="115000"/>
                        </a:lnSpc>
                        <a:spcAft>
                          <a:spcPts val="0"/>
                        </a:spcAft>
                      </a:pPr>
                      <a:r>
                        <a:rPr lang="uk-UA" sz="1200">
                          <a:effectLst/>
                          <a:latin typeface="Times New Roman" panose="02020603050405020304" pitchFamily="18" charset="0"/>
                          <a:cs typeface="Times New Roman" panose="02020603050405020304" pitchFamily="18" charset="0"/>
                        </a:rPr>
                        <a:t>П2</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just">
                        <a:lnSpc>
                          <a:spcPct val="150000"/>
                        </a:lnSpc>
                        <a:spcAft>
                          <a:spcPts val="0"/>
                        </a:spcAft>
                      </a:pPr>
                      <a:r>
                        <a:rPr lang="uk-UA" sz="1200">
                          <a:effectLst/>
                          <a:latin typeface="Times New Roman" panose="02020603050405020304" pitchFamily="18" charset="0"/>
                          <a:cs typeface="Times New Roman" panose="02020603050405020304" pitchFamily="18" charset="0"/>
                        </a:rPr>
                        <a:t>-</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just">
                        <a:lnSpc>
                          <a:spcPct val="150000"/>
                        </a:lnSpc>
                        <a:spcAft>
                          <a:spcPts val="0"/>
                        </a:spcAft>
                      </a:pPr>
                      <a:r>
                        <a:rPr lang="uk-UA" sz="1200">
                          <a:effectLst/>
                          <a:latin typeface="Times New Roman" panose="02020603050405020304" pitchFamily="18" charset="0"/>
                          <a:cs typeface="Times New Roman" panose="02020603050405020304" pitchFamily="18" charset="0"/>
                        </a:rPr>
                        <a:t>-</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just">
                        <a:lnSpc>
                          <a:spcPct val="115000"/>
                        </a:lnSpc>
                        <a:spcAft>
                          <a:spcPts val="0"/>
                        </a:spcAft>
                      </a:pPr>
                      <a:r>
                        <a:rPr lang="uk-UA" sz="1200">
                          <a:effectLst/>
                          <a:latin typeface="Times New Roman" panose="02020603050405020304" pitchFamily="18" charset="0"/>
                          <a:cs typeface="Times New Roman" panose="02020603050405020304" pitchFamily="18" charset="0"/>
                        </a:rPr>
                        <a:t>5694,5</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just">
                        <a:lnSpc>
                          <a:spcPct val="115000"/>
                        </a:lnSpc>
                        <a:spcAft>
                          <a:spcPts val="0"/>
                        </a:spcAft>
                      </a:pPr>
                      <a:r>
                        <a:rPr lang="uk-UA" sz="1200">
                          <a:effectLst/>
                          <a:latin typeface="Times New Roman" panose="02020603050405020304" pitchFamily="18" charset="0"/>
                          <a:cs typeface="Times New Roman" panose="02020603050405020304" pitchFamily="18" charset="0"/>
                        </a:rPr>
                        <a:t>2526,3</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57982">
                <a:tc>
                  <a:txBody>
                    <a:bodyPr/>
                    <a:lstStyle/>
                    <a:p>
                      <a:pPr algn="just">
                        <a:lnSpc>
                          <a:spcPct val="115000"/>
                        </a:lnSpc>
                        <a:spcAft>
                          <a:spcPts val="0"/>
                        </a:spcAft>
                      </a:pPr>
                      <a:r>
                        <a:rPr lang="uk-UA" sz="1200">
                          <a:effectLst/>
                          <a:latin typeface="Times New Roman" panose="02020603050405020304" pitchFamily="18" charset="0"/>
                          <a:cs typeface="Times New Roman" panose="02020603050405020304" pitchFamily="18" charset="0"/>
                        </a:rPr>
                        <a:t>А3</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just">
                        <a:lnSpc>
                          <a:spcPct val="150000"/>
                        </a:lnSpc>
                        <a:spcAft>
                          <a:spcPts val="0"/>
                        </a:spcAft>
                      </a:pPr>
                      <a:r>
                        <a:rPr lang="uk-UA" sz="1200">
                          <a:effectLst/>
                          <a:latin typeface="Times New Roman" panose="02020603050405020304" pitchFamily="18" charset="0"/>
                          <a:cs typeface="Times New Roman" panose="02020603050405020304" pitchFamily="18" charset="0"/>
                        </a:rPr>
                        <a:t>7654,4</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just">
                        <a:lnSpc>
                          <a:spcPct val="150000"/>
                        </a:lnSpc>
                        <a:spcAft>
                          <a:spcPts val="0"/>
                        </a:spcAft>
                      </a:pPr>
                      <a:r>
                        <a:rPr lang="uk-UA" sz="1200">
                          <a:effectLst/>
                          <a:latin typeface="Times New Roman" panose="02020603050405020304" pitchFamily="18" charset="0"/>
                          <a:cs typeface="Times New Roman" panose="02020603050405020304" pitchFamily="18" charset="0"/>
                        </a:rPr>
                        <a:t>5963,6</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just">
                        <a:lnSpc>
                          <a:spcPct val="115000"/>
                        </a:lnSpc>
                        <a:spcAft>
                          <a:spcPts val="0"/>
                        </a:spcAft>
                      </a:pPr>
                      <a:r>
                        <a:rPr lang="uk-UA" sz="1200">
                          <a:effectLst/>
                          <a:latin typeface="Times New Roman" panose="02020603050405020304" pitchFamily="18" charset="0"/>
                          <a:cs typeface="Times New Roman" panose="02020603050405020304" pitchFamily="18" charset="0"/>
                        </a:rPr>
                        <a:t>П3</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just">
                        <a:lnSpc>
                          <a:spcPct val="150000"/>
                        </a:lnSpc>
                        <a:spcAft>
                          <a:spcPts val="0"/>
                        </a:spcAft>
                      </a:pPr>
                      <a:r>
                        <a:rPr lang="uk-UA" sz="1200">
                          <a:effectLst/>
                          <a:latin typeface="Times New Roman" panose="02020603050405020304" pitchFamily="18" charset="0"/>
                          <a:cs typeface="Times New Roman" panose="02020603050405020304" pitchFamily="18" charset="0"/>
                        </a:rPr>
                        <a:t>-</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just">
                        <a:lnSpc>
                          <a:spcPct val="150000"/>
                        </a:lnSpc>
                        <a:spcAft>
                          <a:spcPts val="0"/>
                        </a:spcAft>
                      </a:pPr>
                      <a:r>
                        <a:rPr lang="uk-UA" sz="1200">
                          <a:effectLst/>
                          <a:latin typeface="Times New Roman" panose="02020603050405020304" pitchFamily="18" charset="0"/>
                          <a:cs typeface="Times New Roman" panose="02020603050405020304" pitchFamily="18" charset="0"/>
                        </a:rPr>
                        <a:t>-</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just">
                        <a:lnSpc>
                          <a:spcPct val="115000"/>
                        </a:lnSpc>
                        <a:spcAft>
                          <a:spcPts val="0"/>
                        </a:spcAft>
                      </a:pPr>
                      <a:r>
                        <a:rPr lang="uk-UA" sz="1200">
                          <a:effectLst/>
                          <a:latin typeface="Times New Roman" panose="02020603050405020304" pitchFamily="18" charset="0"/>
                          <a:cs typeface="Times New Roman" panose="02020603050405020304" pitchFamily="18" charset="0"/>
                        </a:rPr>
                        <a:t>7654,4</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just">
                        <a:lnSpc>
                          <a:spcPct val="115000"/>
                        </a:lnSpc>
                        <a:spcAft>
                          <a:spcPts val="0"/>
                        </a:spcAft>
                      </a:pPr>
                      <a:r>
                        <a:rPr lang="uk-UA" sz="1200">
                          <a:effectLst/>
                          <a:latin typeface="Times New Roman" panose="02020603050405020304" pitchFamily="18" charset="0"/>
                          <a:cs typeface="Times New Roman" panose="02020603050405020304" pitchFamily="18" charset="0"/>
                        </a:rPr>
                        <a:t>5963,6</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32579">
                <a:tc>
                  <a:txBody>
                    <a:bodyPr/>
                    <a:lstStyle/>
                    <a:p>
                      <a:pPr algn="just">
                        <a:lnSpc>
                          <a:spcPct val="115000"/>
                        </a:lnSpc>
                        <a:spcAft>
                          <a:spcPts val="0"/>
                        </a:spcAft>
                      </a:pPr>
                      <a:r>
                        <a:rPr lang="uk-UA" sz="1200">
                          <a:effectLst/>
                          <a:latin typeface="Times New Roman" panose="02020603050405020304" pitchFamily="18" charset="0"/>
                          <a:cs typeface="Times New Roman" panose="02020603050405020304" pitchFamily="18" charset="0"/>
                        </a:rPr>
                        <a:t>А4</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just">
                        <a:lnSpc>
                          <a:spcPct val="150000"/>
                        </a:lnSpc>
                        <a:spcAft>
                          <a:spcPts val="0"/>
                        </a:spcAft>
                      </a:pPr>
                      <a:r>
                        <a:rPr lang="uk-UA" sz="1200">
                          <a:effectLst/>
                          <a:latin typeface="Times New Roman" panose="02020603050405020304" pitchFamily="18" charset="0"/>
                          <a:cs typeface="Times New Roman" panose="02020603050405020304" pitchFamily="18" charset="0"/>
                        </a:rPr>
                        <a:t>386,9</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just">
                        <a:lnSpc>
                          <a:spcPct val="150000"/>
                        </a:lnSpc>
                        <a:spcAft>
                          <a:spcPts val="0"/>
                        </a:spcAft>
                      </a:pPr>
                      <a:r>
                        <a:rPr lang="uk-UA" sz="1200">
                          <a:effectLst/>
                          <a:latin typeface="Times New Roman" panose="02020603050405020304" pitchFamily="18" charset="0"/>
                          <a:cs typeface="Times New Roman" panose="02020603050405020304" pitchFamily="18" charset="0"/>
                        </a:rPr>
                        <a:t>126,7</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just">
                        <a:lnSpc>
                          <a:spcPct val="115000"/>
                        </a:lnSpc>
                        <a:spcAft>
                          <a:spcPts val="0"/>
                        </a:spcAft>
                      </a:pPr>
                      <a:r>
                        <a:rPr lang="uk-UA" sz="1200">
                          <a:effectLst/>
                          <a:latin typeface="Times New Roman" panose="02020603050405020304" pitchFamily="18" charset="0"/>
                          <a:cs typeface="Times New Roman" panose="02020603050405020304" pitchFamily="18" charset="0"/>
                        </a:rPr>
                        <a:t>П4</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just">
                        <a:lnSpc>
                          <a:spcPct val="150000"/>
                        </a:lnSpc>
                        <a:spcAft>
                          <a:spcPts val="0"/>
                        </a:spcAft>
                      </a:pPr>
                      <a:r>
                        <a:rPr lang="uk-UA" sz="1200">
                          <a:effectLst/>
                          <a:latin typeface="Times New Roman" panose="02020603050405020304" pitchFamily="18" charset="0"/>
                          <a:cs typeface="Times New Roman" panose="02020603050405020304" pitchFamily="18" charset="0"/>
                        </a:rPr>
                        <a:t>2581,8</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just">
                        <a:lnSpc>
                          <a:spcPct val="150000"/>
                        </a:lnSpc>
                        <a:spcAft>
                          <a:spcPts val="0"/>
                        </a:spcAft>
                      </a:pPr>
                      <a:r>
                        <a:rPr lang="uk-UA" sz="1200">
                          <a:effectLst/>
                          <a:latin typeface="Times New Roman" panose="02020603050405020304" pitchFamily="18" charset="0"/>
                          <a:cs typeface="Times New Roman" panose="02020603050405020304" pitchFamily="18" charset="0"/>
                        </a:rPr>
                        <a:t>3005,5</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just">
                        <a:lnSpc>
                          <a:spcPct val="115000"/>
                        </a:lnSpc>
                        <a:spcAft>
                          <a:spcPts val="0"/>
                        </a:spcAft>
                      </a:pPr>
                      <a:r>
                        <a:rPr lang="uk-UA" sz="1200">
                          <a:effectLst/>
                          <a:latin typeface="Times New Roman" panose="02020603050405020304" pitchFamily="18" charset="0"/>
                          <a:cs typeface="Times New Roman" panose="02020603050405020304" pitchFamily="18" charset="0"/>
                        </a:rPr>
                        <a:t>-2194,9</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just">
                        <a:lnSpc>
                          <a:spcPct val="115000"/>
                        </a:lnSpc>
                        <a:spcAft>
                          <a:spcPts val="0"/>
                        </a:spcAft>
                      </a:pPr>
                      <a:r>
                        <a:rPr lang="uk-UA" sz="1200">
                          <a:effectLst/>
                          <a:latin typeface="Times New Roman" panose="02020603050405020304" pitchFamily="18" charset="0"/>
                          <a:cs typeface="Times New Roman" panose="02020603050405020304" pitchFamily="18" charset="0"/>
                        </a:rPr>
                        <a:t>-2878,8</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79184">
                <a:tc>
                  <a:txBody>
                    <a:bodyPr/>
                    <a:lstStyle/>
                    <a:p>
                      <a:pPr algn="just">
                        <a:lnSpc>
                          <a:spcPct val="115000"/>
                        </a:lnSpc>
                        <a:spcAft>
                          <a:spcPts val="0"/>
                        </a:spcAft>
                      </a:pPr>
                      <a:r>
                        <a:rPr lang="uk-UA" sz="1200">
                          <a:effectLst/>
                          <a:latin typeface="Times New Roman" panose="02020603050405020304" pitchFamily="18" charset="0"/>
                          <a:cs typeface="Times New Roman" panose="02020603050405020304" pitchFamily="18" charset="0"/>
                        </a:rPr>
                        <a:t>Баланс</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just">
                        <a:lnSpc>
                          <a:spcPct val="115000"/>
                        </a:lnSpc>
                        <a:spcAft>
                          <a:spcPts val="0"/>
                        </a:spcAft>
                      </a:pPr>
                      <a:r>
                        <a:rPr lang="uk-UA" sz="1200">
                          <a:effectLst/>
                          <a:latin typeface="Times New Roman" panose="02020603050405020304" pitchFamily="18" charset="0"/>
                          <a:cs typeface="Times New Roman" panose="02020603050405020304" pitchFamily="18" charset="0"/>
                        </a:rPr>
                        <a:t>13941,5</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just">
                        <a:lnSpc>
                          <a:spcPct val="115000"/>
                        </a:lnSpc>
                        <a:spcAft>
                          <a:spcPts val="0"/>
                        </a:spcAft>
                      </a:pPr>
                      <a:r>
                        <a:rPr lang="uk-UA" sz="1200">
                          <a:effectLst/>
                          <a:latin typeface="Times New Roman" panose="02020603050405020304" pitchFamily="18" charset="0"/>
                          <a:cs typeface="Times New Roman" panose="02020603050405020304" pitchFamily="18" charset="0"/>
                        </a:rPr>
                        <a:t>8616,8</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just">
                        <a:lnSpc>
                          <a:spcPct val="115000"/>
                        </a:lnSpc>
                        <a:spcAft>
                          <a:spcPts val="0"/>
                        </a:spcAft>
                      </a:pPr>
                      <a:r>
                        <a:rPr lang="uk-UA" sz="1200">
                          <a:effectLst/>
                          <a:latin typeface="Times New Roman" panose="02020603050405020304" pitchFamily="18" charset="0"/>
                          <a:cs typeface="Times New Roman" panose="02020603050405020304" pitchFamily="18" charset="0"/>
                        </a:rPr>
                        <a:t>Баланс</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just">
                        <a:lnSpc>
                          <a:spcPct val="115000"/>
                        </a:lnSpc>
                        <a:spcAft>
                          <a:spcPts val="0"/>
                        </a:spcAft>
                      </a:pPr>
                      <a:r>
                        <a:rPr lang="uk-UA" sz="1200">
                          <a:effectLst/>
                          <a:latin typeface="Times New Roman" panose="02020603050405020304" pitchFamily="18" charset="0"/>
                          <a:cs typeface="Times New Roman" panose="02020603050405020304" pitchFamily="18" charset="0"/>
                        </a:rPr>
                        <a:t>13941,5</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just">
                        <a:lnSpc>
                          <a:spcPct val="115000"/>
                        </a:lnSpc>
                        <a:spcAft>
                          <a:spcPts val="0"/>
                        </a:spcAft>
                      </a:pPr>
                      <a:r>
                        <a:rPr lang="uk-UA" sz="1200">
                          <a:effectLst/>
                          <a:latin typeface="Times New Roman" panose="02020603050405020304" pitchFamily="18" charset="0"/>
                          <a:cs typeface="Times New Roman" panose="02020603050405020304" pitchFamily="18" charset="0"/>
                        </a:rPr>
                        <a:t>8616,8</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just">
                        <a:lnSpc>
                          <a:spcPct val="115000"/>
                        </a:lnSpc>
                        <a:spcAft>
                          <a:spcPts val="0"/>
                        </a:spcAft>
                      </a:pPr>
                      <a:r>
                        <a:rPr lang="uk-UA" sz="1200">
                          <a:effectLst/>
                          <a:latin typeface="Times New Roman" panose="02020603050405020304" pitchFamily="18" charset="0"/>
                          <a:cs typeface="Times New Roman" panose="02020603050405020304" pitchFamily="18" charset="0"/>
                        </a:rPr>
                        <a:t>0</a:t>
                      </a:r>
                      <a:endParaRPr lang="ru-RU" sz="1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just">
                        <a:lnSpc>
                          <a:spcPct val="115000"/>
                        </a:lnSpc>
                        <a:spcAft>
                          <a:spcPts val="0"/>
                        </a:spcAft>
                      </a:pPr>
                      <a:r>
                        <a:rPr lang="uk-UA" sz="1200" dirty="0">
                          <a:effectLst/>
                          <a:latin typeface="Times New Roman" panose="02020603050405020304" pitchFamily="18" charset="0"/>
                          <a:cs typeface="Times New Roman" panose="02020603050405020304" pitchFamily="18" charset="0"/>
                        </a:rPr>
                        <a:t>0</a:t>
                      </a:r>
                      <a:endParaRPr lang="ru-RU" sz="1100" dirty="0">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bl>
          </a:graphicData>
        </a:graphic>
      </p:graphicFrame>
      <p:sp>
        <p:nvSpPr>
          <p:cNvPr id="6" name="Rectangle 1"/>
          <p:cNvSpPr>
            <a:spLocks noChangeArrowheads="1"/>
          </p:cNvSpPr>
          <p:nvPr/>
        </p:nvSpPr>
        <p:spPr bwMode="auto">
          <a:xfrm>
            <a:off x="1187624" y="1137320"/>
            <a:ext cx="640871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0850"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450850" algn="r" defTabSz="914400" rtl="0" eaLnBrk="1" fontAlgn="base" latinLnBrk="0" hangingPunct="1">
              <a:lnSpc>
                <a:spcPct val="100000"/>
              </a:lnSpc>
              <a:spcBef>
                <a:spcPct val="0"/>
              </a:spcBef>
              <a:spcAft>
                <a:spcPct val="0"/>
              </a:spcAft>
              <a:buClrTx/>
              <a:buSzTx/>
              <a:buFontTx/>
              <a:buNone/>
              <a:tabLst/>
            </a:pPr>
            <a:r>
              <a:rPr kumimoji="0" lang="uk-UA" altLang="ru-RU" sz="1400" b="0" i="0" u="none" strike="noStrike" cap="none" normalizeH="0" baseline="0" dirty="0">
                <a:ln>
                  <a:noFill/>
                </a:ln>
                <a:solidFill>
                  <a:srgbClr val="000000"/>
                </a:solidFill>
                <a:effectLst/>
                <a:latin typeface="Times New Roman" panose="02020603050405020304" pitchFamily="18" charset="0"/>
                <a:ea typeface="Times New Roman" pitchFamily="18" charset="0"/>
                <a:cs typeface="Times New Roman" panose="02020603050405020304" pitchFamily="18" charset="0"/>
              </a:rPr>
              <a:t>Таблиця 2.3</a:t>
            </a:r>
            <a:endParaRPr kumimoji="0" lang="ru-RU" altLang="ru-RU"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450850" algn="ctr"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rgbClr val="000000"/>
                </a:solidFill>
                <a:effectLst/>
                <a:latin typeface="Times New Roman" panose="02020603050405020304" pitchFamily="18" charset="0"/>
                <a:ea typeface="Times New Roman" pitchFamily="18" charset="0"/>
                <a:cs typeface="Times New Roman" panose="02020603050405020304" pitchFamily="18" charset="0"/>
              </a:rPr>
              <a:t>Аналіз ліквідності балансу підприємства на 1.01.2013 р</a:t>
            </a:r>
            <a:endParaRPr kumimoji="0" lang="ru-RU" altLang="ru-RU"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539552" y="5057507"/>
            <a:ext cx="8136904" cy="1754326"/>
          </a:xfrm>
          <a:prstGeom prst="rect">
            <a:avLst/>
          </a:prstGeom>
        </p:spPr>
        <p:txBody>
          <a:bodyPr wrap="square">
            <a:spAutoFit/>
          </a:bodyPr>
          <a:lstStyle/>
          <a:p>
            <a:pPr algn="ctr"/>
            <a:r>
              <a:rPr lang="uk-UA" sz="1200" dirty="0" err="1">
                <a:latin typeface="Times New Roman" panose="02020603050405020304" pitchFamily="18" charset="0"/>
                <a:cs typeface="Times New Roman" panose="02020603050405020304" pitchFamily="18" charset="0"/>
              </a:rPr>
              <a:t>Haведений</a:t>
            </a:r>
            <a:r>
              <a:rPr lang="uk-UA" sz="1200" dirty="0">
                <a:latin typeface="Times New Roman" panose="02020603050405020304" pitchFamily="18" charset="0"/>
                <a:cs typeface="Times New Roman" panose="02020603050405020304" pitchFamily="18" charset="0"/>
              </a:rPr>
              <a:t> баланс підприємства (табл. 2.4) на вказані дати не є ліквідним,  а саме:</a:t>
            </a:r>
            <a:endParaRPr lang="ru-RU" sz="1200" dirty="0">
              <a:latin typeface="Times New Roman" panose="02020603050405020304" pitchFamily="18" charset="0"/>
              <a:cs typeface="Times New Roman" panose="02020603050405020304" pitchFamily="18" charset="0"/>
            </a:endParaRPr>
          </a:p>
          <a:p>
            <a:pPr algn="ctr"/>
            <a:r>
              <a:rPr lang="uk-UA" sz="1200" dirty="0">
                <a:latin typeface="Times New Roman" panose="02020603050405020304" pitchFamily="18" charset="0"/>
                <a:cs typeface="Times New Roman" panose="02020603050405020304" pitchFamily="18" charset="0"/>
              </a:rPr>
              <a:t>- підприємство не має достатньої суми наявних грошових коштів для розрахунків з кредиторами (А1&lt;П1);</a:t>
            </a:r>
            <a:endParaRPr lang="ru-RU" sz="1200" dirty="0">
              <a:latin typeface="Times New Roman" panose="02020603050405020304" pitchFamily="18" charset="0"/>
              <a:cs typeface="Times New Roman" panose="02020603050405020304" pitchFamily="18" charset="0"/>
            </a:endParaRPr>
          </a:p>
          <a:p>
            <a:pPr algn="ctr"/>
            <a:r>
              <a:rPr lang="uk-UA" sz="1200" dirty="0">
                <a:latin typeface="Times New Roman" panose="02020603050405020304" pitchFamily="18" charset="0"/>
                <a:cs typeface="Times New Roman" panose="02020603050405020304" pitchFamily="18" charset="0"/>
              </a:rPr>
              <a:t>- ліквідними є друга та третя група активів протягом усього аналізованого періоду. Однак, слід зазначити, що підприємство не користується послугами установ банків і не має заборгованості як за довгостроковими,  так і за короткостроковими кредитами. Тому вважаємо виконання 2 та 3 співвідношень умовними;</a:t>
            </a:r>
            <a:endParaRPr lang="ru-RU" sz="1200" dirty="0">
              <a:latin typeface="Times New Roman" panose="02020603050405020304" pitchFamily="18" charset="0"/>
              <a:cs typeface="Times New Roman" panose="02020603050405020304" pitchFamily="18" charset="0"/>
            </a:endParaRPr>
          </a:p>
          <a:p>
            <a:pPr algn="ctr"/>
            <a:r>
              <a:rPr lang="uk-UA" sz="1200" dirty="0">
                <a:latin typeface="Times New Roman" panose="02020603050405020304" pitchFamily="18" charset="0"/>
                <a:cs typeface="Times New Roman" panose="02020603050405020304" pitchFamily="18" charset="0"/>
              </a:rPr>
              <a:t>- відмічаємо недостатність власного капіталу як для формування важко ліквідних активів,  так і оборотних активів. </a:t>
            </a:r>
            <a:endParaRPr lang="ru-RU" sz="1200" dirty="0">
              <a:latin typeface="Times New Roman" panose="02020603050405020304" pitchFamily="18" charset="0"/>
              <a:cs typeface="Times New Roman" panose="02020603050405020304" pitchFamily="18" charset="0"/>
            </a:endParaRPr>
          </a:p>
          <a:p>
            <a:pPr algn="ctr"/>
            <a:r>
              <a:rPr lang="uk-UA" sz="1200" dirty="0">
                <a:latin typeface="Times New Roman" panose="02020603050405020304" pitchFamily="18" charset="0"/>
                <a:cs typeface="Times New Roman" panose="02020603050405020304" pitchFamily="18" charset="0"/>
              </a:rPr>
              <a:t>Отже,  загалом зміни в балансі свідчать про погіршення фінансового стану підприємства. ТОВ «Будівельні інженерні системи та комунікації» на кінець 2013 року володіє неліквідним майном і для перетворення його на грошові активи потрібен значний час.</a:t>
            </a:r>
            <a:endParaRPr lang="ru-RU"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525248"/>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p14="http://schemas.microsoft.com/office/powerpoint/2010/main" val="1972114020"/>
              </p:ext>
            </p:extLst>
          </p:nvPr>
        </p:nvGraphicFramePr>
        <p:xfrm>
          <a:off x="403245" y="908720"/>
          <a:ext cx="8208913" cy="1530730"/>
        </p:xfrm>
        <a:graphic>
          <a:graphicData uri="http://schemas.openxmlformats.org/drawingml/2006/table">
            <a:tbl>
              <a:tblPr firstRow="1" firstCol="1" bandRow="1">
                <a:tableStyleId>{7DF18680-E054-41AD-8BC1-D1AEF772440D}</a:tableStyleId>
              </a:tblPr>
              <a:tblGrid>
                <a:gridCol w="2784043">
                  <a:extLst>
                    <a:ext uri="{9D8B030D-6E8A-4147-A177-3AD203B41FA5}">
                      <a16:colId xmlns:a16="http://schemas.microsoft.com/office/drawing/2014/main" val="20000"/>
                    </a:ext>
                  </a:extLst>
                </a:gridCol>
                <a:gridCol w="1462334">
                  <a:extLst>
                    <a:ext uri="{9D8B030D-6E8A-4147-A177-3AD203B41FA5}">
                      <a16:colId xmlns:a16="http://schemas.microsoft.com/office/drawing/2014/main" val="20001"/>
                    </a:ext>
                  </a:extLst>
                </a:gridCol>
                <a:gridCol w="1345002">
                  <a:extLst>
                    <a:ext uri="{9D8B030D-6E8A-4147-A177-3AD203B41FA5}">
                      <a16:colId xmlns:a16="http://schemas.microsoft.com/office/drawing/2014/main" val="20002"/>
                    </a:ext>
                  </a:extLst>
                </a:gridCol>
                <a:gridCol w="1345002">
                  <a:extLst>
                    <a:ext uri="{9D8B030D-6E8A-4147-A177-3AD203B41FA5}">
                      <a16:colId xmlns:a16="http://schemas.microsoft.com/office/drawing/2014/main" val="20003"/>
                    </a:ext>
                  </a:extLst>
                </a:gridCol>
                <a:gridCol w="1272532">
                  <a:extLst>
                    <a:ext uri="{9D8B030D-6E8A-4147-A177-3AD203B41FA5}">
                      <a16:colId xmlns:a16="http://schemas.microsoft.com/office/drawing/2014/main" val="20004"/>
                    </a:ext>
                  </a:extLst>
                </a:gridCol>
              </a:tblGrid>
              <a:tr h="479170">
                <a:tc>
                  <a:txBody>
                    <a:bodyPr/>
                    <a:lstStyle/>
                    <a:p>
                      <a:pPr algn="just">
                        <a:lnSpc>
                          <a:spcPct val="115000"/>
                        </a:lnSpc>
                        <a:spcAft>
                          <a:spcPts val="0"/>
                        </a:spcAft>
                      </a:pPr>
                      <a:r>
                        <a:rPr lang="uk-UA" sz="1200" dirty="0">
                          <a:effectLst/>
                        </a:rPr>
                        <a:t>Показник</a:t>
                      </a:r>
                      <a:endParaRPr lang="ru-RU" sz="1100" dirty="0">
                        <a:effectLst/>
                        <a:latin typeface="Calibri"/>
                        <a:ea typeface="Calibri"/>
                        <a:cs typeface="Times New Roman"/>
                      </a:endParaRPr>
                    </a:p>
                  </a:txBody>
                  <a:tcPr marL="68580" marR="68580" marT="0" marB="0" anchor="ctr"/>
                </a:tc>
                <a:tc>
                  <a:txBody>
                    <a:bodyPr/>
                    <a:lstStyle/>
                    <a:p>
                      <a:pPr algn="just">
                        <a:lnSpc>
                          <a:spcPct val="115000"/>
                        </a:lnSpc>
                        <a:spcAft>
                          <a:spcPts val="0"/>
                        </a:spcAft>
                      </a:pPr>
                      <a:r>
                        <a:rPr lang="uk-UA" sz="1200">
                          <a:effectLst/>
                        </a:rPr>
                        <a:t>Нормативне значення</a:t>
                      </a:r>
                      <a:endParaRPr lang="ru-RU" sz="1100">
                        <a:effectLst/>
                        <a:latin typeface="Calibri"/>
                        <a:ea typeface="Calibri"/>
                        <a:cs typeface="Times New Roman"/>
                      </a:endParaRPr>
                    </a:p>
                  </a:txBody>
                  <a:tcPr marL="68580" marR="68580" marT="0" marB="0" anchor="ctr"/>
                </a:tc>
                <a:tc>
                  <a:txBody>
                    <a:bodyPr/>
                    <a:lstStyle/>
                    <a:p>
                      <a:pPr algn="just">
                        <a:lnSpc>
                          <a:spcPct val="115000"/>
                        </a:lnSpc>
                        <a:spcAft>
                          <a:spcPts val="0"/>
                        </a:spcAft>
                      </a:pPr>
                      <a:r>
                        <a:rPr lang="uk-UA" sz="1200">
                          <a:effectLst/>
                        </a:rPr>
                        <a:t>01.01.2012</a:t>
                      </a:r>
                      <a:endParaRPr lang="ru-RU" sz="1100">
                        <a:effectLst/>
                        <a:latin typeface="Calibri"/>
                        <a:ea typeface="Calibri"/>
                        <a:cs typeface="Times New Roman"/>
                      </a:endParaRPr>
                    </a:p>
                  </a:txBody>
                  <a:tcPr marL="0" marR="0" marT="0" marB="0"/>
                </a:tc>
                <a:tc>
                  <a:txBody>
                    <a:bodyPr/>
                    <a:lstStyle/>
                    <a:p>
                      <a:pPr algn="just">
                        <a:lnSpc>
                          <a:spcPct val="115000"/>
                        </a:lnSpc>
                        <a:spcAft>
                          <a:spcPts val="0"/>
                        </a:spcAft>
                      </a:pPr>
                      <a:r>
                        <a:rPr lang="uk-UA" sz="1200">
                          <a:effectLst/>
                        </a:rPr>
                        <a:t>01.01.2013</a:t>
                      </a:r>
                      <a:endParaRPr lang="ru-RU" sz="1100">
                        <a:effectLst/>
                        <a:latin typeface="Calibri"/>
                        <a:ea typeface="Calibri"/>
                        <a:cs typeface="Times New Roman"/>
                      </a:endParaRPr>
                    </a:p>
                  </a:txBody>
                  <a:tcPr marL="0" marR="0" marT="0" marB="0"/>
                </a:tc>
                <a:tc>
                  <a:txBody>
                    <a:bodyPr/>
                    <a:lstStyle/>
                    <a:p>
                      <a:pPr algn="just">
                        <a:lnSpc>
                          <a:spcPct val="115000"/>
                        </a:lnSpc>
                        <a:spcAft>
                          <a:spcPts val="0"/>
                        </a:spcAft>
                      </a:pPr>
                      <a:r>
                        <a:rPr lang="uk-UA" sz="1200">
                          <a:effectLst/>
                        </a:rPr>
                        <a:t>01.01.2014</a:t>
                      </a:r>
                      <a:endParaRPr lang="ru-RU" sz="1100">
                        <a:effectLst/>
                        <a:latin typeface="Calibri"/>
                        <a:ea typeface="Calibri"/>
                        <a:cs typeface="Times New Roman"/>
                      </a:endParaRPr>
                    </a:p>
                  </a:txBody>
                  <a:tcPr marL="0" marR="0" marT="0" marB="0"/>
                </a:tc>
                <a:extLst>
                  <a:ext uri="{0D108BD9-81ED-4DB2-BD59-A6C34878D82A}">
                    <a16:rowId xmlns:a16="http://schemas.microsoft.com/office/drawing/2014/main" val="10000"/>
                  </a:ext>
                </a:extLst>
              </a:tr>
              <a:tr h="168902">
                <a:tc>
                  <a:txBody>
                    <a:bodyPr/>
                    <a:lstStyle/>
                    <a:p>
                      <a:pPr algn="just">
                        <a:lnSpc>
                          <a:spcPct val="115000"/>
                        </a:lnSpc>
                        <a:spcAft>
                          <a:spcPts val="0"/>
                        </a:spcAft>
                      </a:pPr>
                      <a:r>
                        <a:rPr lang="uk-UA" sz="1200">
                          <a:effectLst/>
                        </a:rPr>
                        <a:t>Коефіцієнт абсолютної ліквідності</a:t>
                      </a:r>
                      <a:endParaRPr lang="ru-RU" sz="1100">
                        <a:effectLst/>
                        <a:latin typeface="Calibri"/>
                        <a:ea typeface="Calibri"/>
                        <a:cs typeface="Times New Roman"/>
                      </a:endParaRPr>
                    </a:p>
                  </a:txBody>
                  <a:tcPr marL="68580" marR="68580" marT="0" marB="0" anchor="ctr"/>
                </a:tc>
                <a:tc>
                  <a:txBody>
                    <a:bodyPr/>
                    <a:lstStyle/>
                    <a:p>
                      <a:pPr algn="just">
                        <a:lnSpc>
                          <a:spcPct val="115000"/>
                        </a:lnSpc>
                        <a:spcAft>
                          <a:spcPts val="0"/>
                        </a:spcAft>
                      </a:pPr>
                      <a:r>
                        <a:rPr lang="uk-UA" sz="1200">
                          <a:effectLst/>
                        </a:rPr>
                        <a:t>0,2 – 0,25</a:t>
                      </a:r>
                      <a:endParaRPr lang="ru-RU" sz="1100">
                        <a:effectLst/>
                        <a:latin typeface="Calibri"/>
                        <a:ea typeface="Calibri"/>
                        <a:cs typeface="Times New Roman"/>
                      </a:endParaRPr>
                    </a:p>
                  </a:txBody>
                  <a:tcPr marL="68580" marR="68580" marT="0" marB="0" anchor="ctr"/>
                </a:tc>
                <a:tc>
                  <a:txBody>
                    <a:bodyPr/>
                    <a:lstStyle/>
                    <a:p>
                      <a:pPr algn="just">
                        <a:lnSpc>
                          <a:spcPct val="115000"/>
                        </a:lnSpc>
                        <a:spcAft>
                          <a:spcPts val="0"/>
                        </a:spcAft>
                      </a:pPr>
                      <a:r>
                        <a:rPr lang="uk-UA" sz="1200">
                          <a:effectLst/>
                        </a:rPr>
                        <a:t>0,04</a:t>
                      </a:r>
                      <a:endParaRPr lang="ru-RU" sz="1100">
                        <a:effectLst/>
                        <a:latin typeface="Calibri"/>
                        <a:ea typeface="Calibri"/>
                        <a:cs typeface="Times New Roman"/>
                      </a:endParaRPr>
                    </a:p>
                  </a:txBody>
                  <a:tcPr marL="0" marR="0" marT="0" marB="0"/>
                </a:tc>
                <a:tc>
                  <a:txBody>
                    <a:bodyPr/>
                    <a:lstStyle/>
                    <a:p>
                      <a:pPr algn="just">
                        <a:lnSpc>
                          <a:spcPct val="115000"/>
                        </a:lnSpc>
                        <a:spcAft>
                          <a:spcPts val="0"/>
                        </a:spcAft>
                      </a:pPr>
                      <a:r>
                        <a:rPr lang="uk-UA" sz="1200">
                          <a:effectLst/>
                        </a:rPr>
                        <a:t>0,018</a:t>
                      </a:r>
                      <a:endParaRPr lang="ru-RU" sz="1100">
                        <a:effectLst/>
                        <a:latin typeface="Calibri"/>
                        <a:ea typeface="Calibri"/>
                        <a:cs typeface="Times New Roman"/>
                      </a:endParaRPr>
                    </a:p>
                  </a:txBody>
                  <a:tcPr marL="0" marR="0" marT="0" marB="0"/>
                </a:tc>
                <a:tc>
                  <a:txBody>
                    <a:bodyPr/>
                    <a:lstStyle/>
                    <a:p>
                      <a:pPr algn="just">
                        <a:lnSpc>
                          <a:spcPct val="115000"/>
                        </a:lnSpc>
                        <a:spcAft>
                          <a:spcPts val="0"/>
                        </a:spcAft>
                      </a:pPr>
                      <a:r>
                        <a:rPr lang="uk-UA" sz="1200">
                          <a:effectLst/>
                        </a:rPr>
                        <a:t>0,00004</a:t>
                      </a:r>
                      <a:endParaRPr lang="ru-RU" sz="1100">
                        <a:effectLst/>
                        <a:latin typeface="Calibri"/>
                        <a:ea typeface="Calibri"/>
                        <a:cs typeface="Times New Roman"/>
                      </a:endParaRPr>
                    </a:p>
                  </a:txBody>
                  <a:tcPr marL="0" marR="0" marT="0" marB="0"/>
                </a:tc>
                <a:extLst>
                  <a:ext uri="{0D108BD9-81ED-4DB2-BD59-A6C34878D82A}">
                    <a16:rowId xmlns:a16="http://schemas.microsoft.com/office/drawing/2014/main" val="10001"/>
                  </a:ext>
                </a:extLst>
              </a:tr>
              <a:tr h="188076">
                <a:tc>
                  <a:txBody>
                    <a:bodyPr/>
                    <a:lstStyle/>
                    <a:p>
                      <a:pPr>
                        <a:lnSpc>
                          <a:spcPct val="115000"/>
                        </a:lnSpc>
                        <a:spcAft>
                          <a:spcPts val="0"/>
                        </a:spcAft>
                      </a:pPr>
                      <a:r>
                        <a:rPr lang="uk-UA" sz="1200">
                          <a:effectLst/>
                        </a:rPr>
                        <a:t>Коефіцієнт швидкої ліквідності (проміжної, суворої)</a:t>
                      </a:r>
                      <a:endParaRPr lang="ru-RU"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uk-UA" sz="1200">
                          <a:effectLst/>
                        </a:rPr>
                        <a:t>0,7 – 0,8</a:t>
                      </a:r>
                      <a:endParaRPr lang="ru-RU" sz="1100">
                        <a:effectLst/>
                        <a:latin typeface="Calibri"/>
                        <a:ea typeface="Calibri"/>
                        <a:cs typeface="Times New Roman"/>
                      </a:endParaRPr>
                    </a:p>
                  </a:txBody>
                  <a:tcPr marL="68580" marR="68580" marT="0" marB="0" anchor="ctr"/>
                </a:tc>
                <a:tc>
                  <a:txBody>
                    <a:bodyPr/>
                    <a:lstStyle/>
                    <a:p>
                      <a:pPr>
                        <a:lnSpc>
                          <a:spcPct val="115000"/>
                        </a:lnSpc>
                        <a:spcAft>
                          <a:spcPts val="1000"/>
                        </a:spcAft>
                      </a:pPr>
                      <a:r>
                        <a:rPr lang="uk-UA" sz="1200">
                          <a:effectLst/>
                        </a:rPr>
                        <a:t>0,63</a:t>
                      </a:r>
                      <a:endParaRPr lang="ru-RU" sz="1100">
                        <a:effectLst/>
                        <a:latin typeface="Calibri"/>
                        <a:ea typeface="Calibri"/>
                        <a:cs typeface="Times New Roman"/>
                      </a:endParaRPr>
                    </a:p>
                  </a:txBody>
                  <a:tcPr marL="0" marR="0" marT="0" marB="0"/>
                </a:tc>
                <a:tc>
                  <a:txBody>
                    <a:bodyPr/>
                    <a:lstStyle/>
                    <a:p>
                      <a:pPr>
                        <a:lnSpc>
                          <a:spcPct val="115000"/>
                        </a:lnSpc>
                        <a:spcAft>
                          <a:spcPts val="1000"/>
                        </a:spcAft>
                      </a:pPr>
                      <a:r>
                        <a:rPr lang="uk-UA" sz="1200">
                          <a:effectLst/>
                        </a:rPr>
                        <a:t>0,58</a:t>
                      </a:r>
                      <a:endParaRPr lang="ru-RU" sz="1100">
                        <a:effectLst/>
                        <a:latin typeface="Calibri"/>
                        <a:ea typeface="Calibri"/>
                        <a:cs typeface="Times New Roman"/>
                      </a:endParaRPr>
                    </a:p>
                  </a:txBody>
                  <a:tcPr marL="0" marR="0" marT="0" marB="0"/>
                </a:tc>
                <a:tc>
                  <a:txBody>
                    <a:bodyPr/>
                    <a:lstStyle/>
                    <a:p>
                      <a:pPr>
                        <a:lnSpc>
                          <a:spcPct val="115000"/>
                        </a:lnSpc>
                        <a:spcAft>
                          <a:spcPts val="1000"/>
                        </a:spcAft>
                      </a:pPr>
                      <a:r>
                        <a:rPr lang="uk-UA" sz="1200">
                          <a:effectLst/>
                        </a:rPr>
                        <a:t>0,45</a:t>
                      </a:r>
                      <a:endParaRPr lang="ru-RU" sz="1100">
                        <a:effectLst/>
                        <a:latin typeface="Calibri"/>
                        <a:ea typeface="Calibri"/>
                        <a:cs typeface="Times New Roman"/>
                      </a:endParaRPr>
                    </a:p>
                  </a:txBody>
                  <a:tcPr marL="0" marR="0" marT="0" marB="0"/>
                </a:tc>
                <a:extLst>
                  <a:ext uri="{0D108BD9-81ED-4DB2-BD59-A6C34878D82A}">
                    <a16:rowId xmlns:a16="http://schemas.microsoft.com/office/drawing/2014/main" val="10002"/>
                  </a:ext>
                </a:extLst>
              </a:tr>
              <a:tr h="140954">
                <a:tc>
                  <a:txBody>
                    <a:bodyPr/>
                    <a:lstStyle/>
                    <a:p>
                      <a:pPr>
                        <a:lnSpc>
                          <a:spcPct val="115000"/>
                        </a:lnSpc>
                        <a:spcAft>
                          <a:spcPts val="0"/>
                        </a:spcAft>
                      </a:pPr>
                      <a:r>
                        <a:rPr lang="uk-UA" sz="1200">
                          <a:effectLst/>
                        </a:rPr>
                        <a:t>Коефіцієнт покриття (загальної ліквідності)</a:t>
                      </a:r>
                      <a:endParaRPr lang="ru-RU"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uk-UA" sz="1200">
                          <a:effectLst/>
                        </a:rPr>
                        <a:t>1,5 – 2</a:t>
                      </a:r>
                      <a:endParaRPr lang="ru-RU" sz="1100">
                        <a:effectLst/>
                        <a:latin typeface="Calibri"/>
                        <a:ea typeface="Calibri"/>
                        <a:cs typeface="Times New Roman"/>
                      </a:endParaRPr>
                    </a:p>
                  </a:txBody>
                  <a:tcPr marL="68580" marR="68580" marT="0" marB="0" anchor="ctr"/>
                </a:tc>
                <a:tc>
                  <a:txBody>
                    <a:bodyPr/>
                    <a:lstStyle/>
                    <a:p>
                      <a:pPr>
                        <a:lnSpc>
                          <a:spcPct val="115000"/>
                        </a:lnSpc>
                        <a:spcAft>
                          <a:spcPts val="1000"/>
                        </a:spcAft>
                      </a:pPr>
                      <a:r>
                        <a:rPr lang="uk-UA" sz="1200">
                          <a:effectLst/>
                        </a:rPr>
                        <a:t>1,06</a:t>
                      </a:r>
                      <a:endParaRPr lang="ru-RU" sz="1100">
                        <a:effectLst/>
                        <a:latin typeface="Calibri"/>
                        <a:ea typeface="Calibri"/>
                        <a:cs typeface="Times New Roman"/>
                      </a:endParaRPr>
                    </a:p>
                  </a:txBody>
                  <a:tcPr marL="0" marR="0" marT="0" marB="0"/>
                </a:tc>
                <a:tc>
                  <a:txBody>
                    <a:bodyPr/>
                    <a:lstStyle/>
                    <a:p>
                      <a:pPr>
                        <a:lnSpc>
                          <a:spcPct val="115000"/>
                        </a:lnSpc>
                        <a:spcAft>
                          <a:spcPts val="1000"/>
                        </a:spcAft>
                      </a:pPr>
                      <a:r>
                        <a:rPr lang="uk-UA" sz="1200">
                          <a:effectLst/>
                        </a:rPr>
                        <a:t>1,19</a:t>
                      </a:r>
                      <a:endParaRPr lang="ru-RU" sz="1100">
                        <a:effectLst/>
                        <a:latin typeface="Calibri"/>
                        <a:ea typeface="Calibri"/>
                        <a:cs typeface="Times New Roman"/>
                      </a:endParaRPr>
                    </a:p>
                  </a:txBody>
                  <a:tcPr marL="0" marR="0" marT="0" marB="0"/>
                </a:tc>
                <a:tc>
                  <a:txBody>
                    <a:bodyPr/>
                    <a:lstStyle/>
                    <a:p>
                      <a:pPr>
                        <a:lnSpc>
                          <a:spcPct val="115000"/>
                        </a:lnSpc>
                        <a:spcAft>
                          <a:spcPts val="1000"/>
                        </a:spcAft>
                      </a:pPr>
                      <a:r>
                        <a:rPr lang="uk-UA" sz="1200" dirty="0">
                          <a:effectLst/>
                        </a:rPr>
                        <a:t>1,51</a:t>
                      </a:r>
                      <a:endParaRPr lang="ru-RU" sz="1100" dirty="0">
                        <a:effectLst/>
                        <a:latin typeface="Calibri"/>
                        <a:ea typeface="Calibri"/>
                        <a:cs typeface="Times New Roman"/>
                      </a:endParaRPr>
                    </a:p>
                  </a:txBody>
                  <a:tcPr marL="0" marR="0" marT="0" marB="0"/>
                </a:tc>
                <a:extLst>
                  <a:ext uri="{0D108BD9-81ED-4DB2-BD59-A6C34878D82A}">
                    <a16:rowId xmlns:a16="http://schemas.microsoft.com/office/drawing/2014/main" val="10003"/>
                  </a:ext>
                </a:extLst>
              </a:tr>
            </a:tbl>
          </a:graphicData>
        </a:graphic>
      </p:graphicFrame>
      <p:sp>
        <p:nvSpPr>
          <p:cNvPr id="6" name="Rectangle 1"/>
          <p:cNvSpPr>
            <a:spLocks noChangeArrowheads="1"/>
          </p:cNvSpPr>
          <p:nvPr/>
        </p:nvSpPr>
        <p:spPr bwMode="auto">
          <a:xfrm>
            <a:off x="827584" y="258415"/>
            <a:ext cx="777686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uk-UA" altLang="ru-RU" sz="1200" b="0" i="0" u="none" strike="noStrike" cap="none" normalizeH="0" baseline="0" dirty="0">
                <a:ln>
                  <a:noFill/>
                </a:ln>
                <a:solidFill>
                  <a:srgbClr val="000000"/>
                </a:solidFill>
                <a:effectLst/>
                <a:latin typeface="Times New Roman" panose="02020603050405020304" pitchFamily="18" charset="0"/>
                <a:ea typeface="Times New Roman" pitchFamily="18" charset="0"/>
                <a:cs typeface="Times New Roman" panose="02020603050405020304" pitchFamily="18" charset="0"/>
              </a:rPr>
              <a:t>Таблиця 2.4 </a:t>
            </a:r>
            <a:endParaRPr kumimoji="0" lang="ru-RU" altLang="ru-RU"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ru-RU" sz="1200" b="0" i="0" u="none" strike="noStrike" cap="none" normalizeH="0" baseline="0" dirty="0">
                <a:ln>
                  <a:noFill/>
                </a:ln>
                <a:solidFill>
                  <a:srgbClr val="000000"/>
                </a:solidFill>
                <a:effectLst/>
                <a:latin typeface="Times New Roman" panose="02020603050405020304" pitchFamily="18" charset="0"/>
                <a:ea typeface="Times New Roman" pitchFamily="18" charset="0"/>
                <a:cs typeface="Times New Roman" panose="02020603050405020304" pitchFamily="18" charset="0"/>
              </a:rPr>
              <a:t>Розрахунок коефіцієнтів ліквідності </a:t>
            </a:r>
            <a:r>
              <a:rPr kumimoji="0" lang="uk-UA" altLang="ru-RU"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ТОВ «</a:t>
            </a:r>
            <a:r>
              <a:rPr kumimoji="0" lang="uk-UA" altLang="ru-RU" sz="1200" b="0" i="0" u="none" strike="noStrike" cap="none" normalizeH="0" baseline="0" dirty="0">
                <a:ln>
                  <a:noFill/>
                </a:ln>
                <a:solidFill>
                  <a:srgbClr val="000000"/>
                </a:solidFill>
                <a:effectLst/>
                <a:latin typeface="Times New Roman" panose="02020603050405020304" pitchFamily="18" charset="0"/>
                <a:ea typeface="Calibri" pitchFamily="34" charset="0"/>
                <a:cs typeface="Times New Roman" panose="02020603050405020304" pitchFamily="18" charset="0"/>
              </a:rPr>
              <a:t>Будівельні інженерні системи та комунікації</a:t>
            </a:r>
            <a:r>
              <a:rPr kumimoji="0" lang="uk-UA" altLang="ru-RU" sz="1200" b="0" i="0" u="none" strike="noStrike" cap="none" normalizeH="0" baseline="0" dirty="0">
                <a:ln>
                  <a:noFill/>
                </a:ln>
                <a:solidFill>
                  <a:schemeClr val="tx1"/>
                </a:solidFill>
                <a:effectLst/>
                <a:latin typeface="Times New Roman" panose="02020603050405020304" pitchFamily="18" charset="0"/>
                <a:ea typeface="Calibri" pitchFamily="34" charset="0"/>
                <a:cs typeface="Times New Roman" panose="02020603050405020304" pitchFamily="18" charset="0"/>
              </a:rPr>
              <a:t>»</a:t>
            </a:r>
            <a:endParaRPr kumimoji="0" lang="uk-UA" altLang="ru-RU"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179512" y="2564904"/>
            <a:ext cx="8568952" cy="1754326"/>
          </a:xfrm>
          <a:prstGeom prst="rect">
            <a:avLst/>
          </a:prstGeom>
        </p:spPr>
        <p:txBody>
          <a:bodyPr wrap="square">
            <a:spAutoFit/>
          </a:bodyPr>
          <a:lstStyle/>
          <a:p>
            <a:pPr algn="ctr"/>
            <a:r>
              <a:rPr lang="uk-UA" sz="1200" dirty="0">
                <a:latin typeface="Times New Roman" panose="02020603050405020304" pitchFamily="18" charset="0"/>
                <a:cs typeface="Times New Roman" panose="02020603050405020304" pitchFamily="18" charset="0"/>
              </a:rPr>
              <a:t>Розрахувавши коефіцієнти ліквідності ТОВ «Будівельні інженерні системи та комунікації» можна зробити наступні висновки:</a:t>
            </a:r>
            <a:endParaRPr lang="ru-RU" sz="1200" dirty="0">
              <a:latin typeface="Times New Roman" panose="02020603050405020304" pitchFamily="18" charset="0"/>
              <a:cs typeface="Times New Roman" panose="02020603050405020304" pitchFamily="18" charset="0"/>
            </a:endParaRPr>
          </a:p>
          <a:p>
            <a:pPr algn="ctr"/>
            <a:r>
              <a:rPr lang="uk-UA" sz="1200" dirty="0">
                <a:latin typeface="Times New Roman" panose="02020603050405020304" pitchFamily="18" charset="0"/>
                <a:cs typeface="Times New Roman" panose="02020603050405020304" pitchFamily="18" charset="0"/>
              </a:rPr>
              <a:t>1. Коефіцієнт абсолютної ліквідності, який є найбільш твердим критерієм ліквідності підприємства. Порівняно з початком 2013 року абсолютна ліквідність підприємства знизилась і не ввійшла в межі нормативного значення.</a:t>
            </a:r>
            <a:endParaRPr lang="ru-RU" sz="1200" dirty="0">
              <a:latin typeface="Times New Roman" panose="02020603050405020304" pitchFamily="18" charset="0"/>
              <a:cs typeface="Times New Roman" panose="02020603050405020304" pitchFamily="18" charset="0"/>
            </a:endParaRPr>
          </a:p>
          <a:p>
            <a:pPr algn="ctr"/>
            <a:r>
              <a:rPr lang="uk-UA" sz="1200" dirty="0">
                <a:latin typeface="Times New Roman" panose="02020603050405020304" pitchFamily="18" charset="0"/>
                <a:cs typeface="Times New Roman" panose="02020603050405020304" pitchFamily="18" charset="0"/>
              </a:rPr>
              <a:t>2. Значення коефіцієнта швидкої ліквідності не знаходиться в нормативних межах, що свідчить про неспроможність підприємства розраховуватися по своїм зобов'язанням і чим дальше тим більше погіршується його стан.</a:t>
            </a:r>
            <a:endParaRPr lang="ru-RU" sz="1200" dirty="0">
              <a:latin typeface="Times New Roman" panose="02020603050405020304" pitchFamily="18" charset="0"/>
              <a:cs typeface="Times New Roman" panose="02020603050405020304" pitchFamily="18" charset="0"/>
            </a:endParaRPr>
          </a:p>
          <a:p>
            <a:pPr algn="ctr"/>
            <a:r>
              <a:rPr lang="uk-UA" sz="1200" dirty="0">
                <a:latin typeface="Times New Roman" panose="02020603050405020304" pitchFamily="18" charset="0"/>
                <a:cs typeface="Times New Roman" panose="02020603050405020304" pitchFamily="18" charset="0"/>
              </a:rPr>
              <a:t>3. Коефіцієнт покриття на даному підприємстві в кінці 2013 року склав 1,51, що дає змогу сказати про можливість підприємства погасити поточні зобов’язання, що в минулому періоді було не можливо. </a:t>
            </a:r>
            <a:endParaRPr lang="ru-RU" sz="1200" dirty="0">
              <a:latin typeface="Times New Roman" panose="02020603050405020304" pitchFamily="18" charset="0"/>
              <a:cs typeface="Times New Roman" panose="02020603050405020304" pitchFamily="18" charset="0"/>
            </a:endParaRPr>
          </a:p>
          <a:p>
            <a:pPr algn="ctr"/>
            <a:r>
              <a:rPr lang="uk-UA" sz="1200" dirty="0">
                <a:latin typeface="Times New Roman" panose="02020603050405020304" pitchFamily="18" charset="0"/>
                <a:cs typeface="Times New Roman" panose="02020603050405020304" pitchFamily="18" charset="0"/>
              </a:rPr>
              <a:t>Для забезпечення стiйкoї платoспрoмoжнoстi неoбхiднo, в першу чергу, кoнтрoлювати грoшoвi пoтoки підприємства, їх рiвнoмiрнiсть, збалансoванiсть та синхрoннiсть.</a:t>
            </a:r>
          </a:p>
        </p:txBody>
      </p:sp>
      <p:pic>
        <p:nvPicPr>
          <p:cNvPr id="6149" name="Picture 5" descr="http://www.sellora.com/files/resume_clipar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4426772"/>
            <a:ext cx="2353734" cy="23537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51" name="Picture 7" descr="http://stimul.kiev.ua/img/articles/bukhgalterskiy_uchet_po_mezhdunarodnym_standartam_img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136" y="4426772"/>
            <a:ext cx="2309093" cy="230909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874827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3528" y="332656"/>
            <a:ext cx="8424936" cy="738664"/>
          </a:xfrm>
          <a:prstGeom prst="rect">
            <a:avLst/>
          </a:prstGeom>
        </p:spPr>
        <p:txBody>
          <a:bodyPr wrap="square">
            <a:spAutoFit/>
          </a:bodyPr>
          <a:lstStyle/>
          <a:p>
            <a:pPr algn="ctr"/>
            <a:r>
              <a:rPr lang="uk-UA" sz="1400" dirty="0">
                <a:latin typeface="Times New Roman" panose="02020603050405020304" pitchFamily="18" charset="0"/>
                <a:cs typeface="Times New Roman" panose="02020603050405020304" pitchFamily="18" charset="0"/>
              </a:rPr>
              <a:t>Для докладного вимірювання показника платоспроможності використовується система фінансових коефіцієнтів, що відображають співвідношення між даними окремих статей балансу та інших форм фінансової звітності.</a:t>
            </a:r>
            <a:endParaRPr lang="ru-RU" sz="1400" dirty="0">
              <a:latin typeface="Times New Roman" panose="02020603050405020304" pitchFamily="18" charset="0"/>
              <a:cs typeface="Times New Roman" panose="02020603050405020304" pitchFamily="18"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44887569"/>
              </p:ext>
            </p:extLst>
          </p:nvPr>
        </p:nvGraphicFramePr>
        <p:xfrm>
          <a:off x="332128" y="1829446"/>
          <a:ext cx="8488343" cy="4454095"/>
        </p:xfrm>
        <a:graphic>
          <a:graphicData uri="http://schemas.openxmlformats.org/drawingml/2006/table">
            <a:tbl>
              <a:tblPr>
                <a:tableStyleId>{0505E3EF-67EA-436B-97B2-0124C06EBD24}</a:tableStyleId>
              </a:tblPr>
              <a:tblGrid>
                <a:gridCol w="2370248">
                  <a:extLst>
                    <a:ext uri="{9D8B030D-6E8A-4147-A177-3AD203B41FA5}">
                      <a16:colId xmlns:a16="http://schemas.microsoft.com/office/drawing/2014/main" val="20000"/>
                    </a:ext>
                  </a:extLst>
                </a:gridCol>
                <a:gridCol w="1510367">
                  <a:extLst>
                    <a:ext uri="{9D8B030D-6E8A-4147-A177-3AD203B41FA5}">
                      <a16:colId xmlns:a16="http://schemas.microsoft.com/office/drawing/2014/main" val="20001"/>
                    </a:ext>
                  </a:extLst>
                </a:gridCol>
                <a:gridCol w="1642243">
                  <a:extLst>
                    <a:ext uri="{9D8B030D-6E8A-4147-A177-3AD203B41FA5}">
                      <a16:colId xmlns:a16="http://schemas.microsoft.com/office/drawing/2014/main" val="20002"/>
                    </a:ext>
                  </a:extLst>
                </a:gridCol>
                <a:gridCol w="1381310">
                  <a:extLst>
                    <a:ext uri="{9D8B030D-6E8A-4147-A177-3AD203B41FA5}">
                      <a16:colId xmlns:a16="http://schemas.microsoft.com/office/drawing/2014/main" val="20003"/>
                    </a:ext>
                  </a:extLst>
                </a:gridCol>
                <a:gridCol w="1584175">
                  <a:extLst>
                    <a:ext uri="{9D8B030D-6E8A-4147-A177-3AD203B41FA5}">
                      <a16:colId xmlns:a16="http://schemas.microsoft.com/office/drawing/2014/main" val="20004"/>
                    </a:ext>
                  </a:extLst>
                </a:gridCol>
              </a:tblGrid>
              <a:tr h="288032">
                <a:tc>
                  <a:txBody>
                    <a:bodyPr/>
                    <a:lstStyle/>
                    <a:p>
                      <a:pPr algn="just">
                        <a:lnSpc>
                          <a:spcPct val="115000"/>
                        </a:lnSpc>
                        <a:spcAft>
                          <a:spcPts val="0"/>
                        </a:spcAft>
                      </a:pPr>
                      <a:r>
                        <a:rPr lang="uk-UA" sz="1200" dirty="0">
                          <a:effectLst/>
                          <a:latin typeface="Times New Roman" panose="02020603050405020304" pitchFamily="18" charset="0"/>
                          <a:cs typeface="Times New Roman" panose="02020603050405020304" pitchFamily="18" charset="0"/>
                        </a:rPr>
                        <a:t>Назва показника</a:t>
                      </a:r>
                      <a:endParaRPr lang="ru-RU" sz="1200" dirty="0">
                        <a:effectLst/>
                        <a:latin typeface="Times New Roman" panose="02020603050405020304" pitchFamily="18" charset="0"/>
                        <a:ea typeface="Times New Roman"/>
                        <a:cs typeface="Times New Roman" panose="02020603050405020304" pitchFamily="18" charset="0"/>
                      </a:endParaRPr>
                    </a:p>
                  </a:txBody>
                  <a:tcPr marL="35374" marR="35374" marT="0" marB="0"/>
                </a:tc>
                <a:tc>
                  <a:txBody>
                    <a:bodyPr/>
                    <a:lstStyle/>
                    <a:p>
                      <a:pPr algn="just">
                        <a:lnSpc>
                          <a:spcPct val="115000"/>
                        </a:lnSpc>
                        <a:spcAft>
                          <a:spcPts val="0"/>
                        </a:spcAft>
                      </a:pPr>
                      <a:r>
                        <a:rPr lang="uk-UA" sz="1200" dirty="0">
                          <a:effectLst/>
                          <a:latin typeface="Times New Roman" panose="02020603050405020304" pitchFamily="18" charset="0"/>
                          <a:cs typeface="Times New Roman" panose="02020603050405020304" pitchFamily="18" charset="0"/>
                        </a:rPr>
                        <a:t>Розрахунок на</a:t>
                      </a:r>
                      <a:endParaRPr lang="ru-RU" sz="1200" dirty="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uk-UA" sz="1200" dirty="0">
                          <a:effectLst/>
                          <a:latin typeface="Times New Roman" panose="02020603050405020304" pitchFamily="18" charset="0"/>
                          <a:cs typeface="Times New Roman" panose="02020603050405020304" pitchFamily="18" charset="0"/>
                        </a:rPr>
                        <a:t>1.01.2012 р.</a:t>
                      </a:r>
                      <a:endParaRPr lang="ru-RU" sz="1200" dirty="0">
                        <a:effectLst/>
                        <a:latin typeface="Times New Roman" panose="02020603050405020304" pitchFamily="18" charset="0"/>
                        <a:ea typeface="Times New Roman"/>
                        <a:cs typeface="Times New Roman" panose="02020603050405020304" pitchFamily="18" charset="0"/>
                      </a:endParaRPr>
                    </a:p>
                  </a:txBody>
                  <a:tcPr marL="35374" marR="35374" marT="0" marB="0"/>
                </a:tc>
                <a:tc>
                  <a:txBody>
                    <a:bodyPr/>
                    <a:lstStyle/>
                    <a:p>
                      <a:pPr algn="just">
                        <a:lnSpc>
                          <a:spcPct val="115000"/>
                        </a:lnSpc>
                        <a:spcAft>
                          <a:spcPts val="0"/>
                        </a:spcAft>
                      </a:pPr>
                      <a:r>
                        <a:rPr lang="uk-UA" sz="1200">
                          <a:effectLst/>
                          <a:latin typeface="Times New Roman" panose="02020603050405020304" pitchFamily="18" charset="0"/>
                          <a:cs typeface="Times New Roman" panose="02020603050405020304" pitchFamily="18" charset="0"/>
                        </a:rPr>
                        <a:t>Розрахунок</a:t>
                      </a:r>
                      <a:endParaRPr lang="ru-RU" sz="120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uk-UA" sz="1200">
                          <a:effectLst/>
                          <a:latin typeface="Times New Roman" panose="02020603050405020304" pitchFamily="18" charset="0"/>
                          <a:cs typeface="Times New Roman" panose="02020603050405020304" pitchFamily="18" charset="0"/>
                        </a:rPr>
                        <a:t>на 1.01.2013 р.</a:t>
                      </a:r>
                      <a:endParaRPr lang="ru-RU" sz="1200">
                        <a:effectLst/>
                        <a:latin typeface="Times New Roman" panose="02020603050405020304" pitchFamily="18" charset="0"/>
                        <a:ea typeface="Times New Roman"/>
                        <a:cs typeface="Times New Roman" panose="02020603050405020304" pitchFamily="18" charset="0"/>
                      </a:endParaRPr>
                    </a:p>
                  </a:txBody>
                  <a:tcPr marL="35374" marR="35374" marT="0" marB="0"/>
                </a:tc>
                <a:tc>
                  <a:txBody>
                    <a:bodyPr/>
                    <a:lstStyle/>
                    <a:p>
                      <a:pPr algn="just">
                        <a:lnSpc>
                          <a:spcPct val="115000"/>
                        </a:lnSpc>
                        <a:spcAft>
                          <a:spcPts val="0"/>
                        </a:spcAft>
                      </a:pPr>
                      <a:r>
                        <a:rPr lang="uk-UA" sz="1200">
                          <a:effectLst/>
                          <a:latin typeface="Times New Roman" panose="02020603050405020304" pitchFamily="18" charset="0"/>
                          <a:cs typeface="Times New Roman" panose="02020603050405020304" pitchFamily="18" charset="0"/>
                        </a:rPr>
                        <a:t>Розрахунок на 1.01.2014</a:t>
                      </a:r>
                      <a:endParaRPr lang="ru-RU" sz="1200">
                        <a:effectLst/>
                        <a:latin typeface="Times New Roman" panose="02020603050405020304" pitchFamily="18" charset="0"/>
                        <a:ea typeface="Calibri"/>
                        <a:cs typeface="Times New Roman" panose="02020603050405020304" pitchFamily="18" charset="0"/>
                      </a:endParaRPr>
                    </a:p>
                  </a:txBody>
                  <a:tcPr marL="35374" marR="35374" marT="0" marB="0"/>
                </a:tc>
                <a:tc>
                  <a:txBody>
                    <a:bodyPr/>
                    <a:lstStyle/>
                    <a:p>
                      <a:pPr algn="just">
                        <a:lnSpc>
                          <a:spcPct val="115000"/>
                        </a:lnSpc>
                        <a:spcAft>
                          <a:spcPts val="0"/>
                        </a:spcAft>
                      </a:pPr>
                      <a:r>
                        <a:rPr lang="uk-UA" sz="1200">
                          <a:effectLst/>
                          <a:latin typeface="Times New Roman" panose="02020603050405020304" pitchFamily="18" charset="0"/>
                          <a:cs typeface="Times New Roman" panose="02020603050405020304" pitchFamily="18" charset="0"/>
                        </a:rPr>
                        <a:t>Відхилення 1.01.2014 від 1.01.2013</a:t>
                      </a:r>
                      <a:endParaRPr lang="ru-RU" sz="1200">
                        <a:effectLst/>
                        <a:latin typeface="Times New Roman" panose="02020603050405020304" pitchFamily="18" charset="0"/>
                        <a:ea typeface="Times New Roman"/>
                        <a:cs typeface="Times New Roman" panose="02020603050405020304" pitchFamily="18" charset="0"/>
                      </a:endParaRPr>
                    </a:p>
                  </a:txBody>
                  <a:tcPr marL="35374" marR="35374" marT="0" marB="0"/>
                </a:tc>
                <a:extLst>
                  <a:ext uri="{0D108BD9-81ED-4DB2-BD59-A6C34878D82A}">
                    <a16:rowId xmlns:a16="http://schemas.microsoft.com/office/drawing/2014/main" val="10000"/>
                  </a:ext>
                </a:extLst>
              </a:tr>
              <a:tr h="227448">
                <a:tc>
                  <a:txBody>
                    <a:bodyPr/>
                    <a:lstStyle/>
                    <a:p>
                      <a:pPr algn="just">
                        <a:lnSpc>
                          <a:spcPct val="115000"/>
                        </a:lnSpc>
                        <a:spcAft>
                          <a:spcPts val="0"/>
                        </a:spcAft>
                      </a:pPr>
                      <a:r>
                        <a:rPr lang="uk-UA" sz="1200">
                          <a:effectLst/>
                          <a:latin typeface="Times New Roman" panose="02020603050405020304" pitchFamily="18" charset="0"/>
                          <a:cs typeface="Times New Roman" panose="02020603050405020304" pitchFamily="18" charset="0"/>
                        </a:rPr>
                        <a:t>Коефіцієнт загального покриття</a:t>
                      </a:r>
                      <a:endParaRPr lang="ru-RU" sz="1200">
                        <a:effectLst/>
                        <a:latin typeface="Times New Roman" panose="02020603050405020304" pitchFamily="18" charset="0"/>
                        <a:ea typeface="Times New Roman"/>
                        <a:cs typeface="Times New Roman" panose="02020603050405020304" pitchFamily="18" charset="0"/>
                      </a:endParaRPr>
                    </a:p>
                  </a:txBody>
                  <a:tcPr marL="35374" marR="35374" marT="0" marB="0"/>
                </a:tc>
                <a:tc>
                  <a:txBody>
                    <a:bodyPr/>
                    <a:lstStyle/>
                    <a:p>
                      <a:pPr algn="just">
                        <a:lnSpc>
                          <a:spcPct val="115000"/>
                        </a:lnSpc>
                        <a:spcAft>
                          <a:spcPts val="0"/>
                        </a:spcAft>
                      </a:pPr>
                      <a:r>
                        <a:rPr lang="uk-UA" sz="1200" dirty="0">
                          <a:effectLst/>
                          <a:latin typeface="Times New Roman" panose="02020603050405020304" pitchFamily="18" charset="0"/>
                          <a:cs typeface="Times New Roman" panose="02020603050405020304" pitchFamily="18" charset="0"/>
                        </a:rPr>
                        <a:t>12192,4/11511,1=1.05</a:t>
                      </a:r>
                      <a:endParaRPr lang="ru-RU" sz="1200" dirty="0">
                        <a:effectLst/>
                        <a:latin typeface="Times New Roman" panose="02020603050405020304" pitchFamily="18" charset="0"/>
                        <a:ea typeface="Times New Roman"/>
                        <a:cs typeface="Times New Roman" panose="02020603050405020304" pitchFamily="18" charset="0"/>
                      </a:endParaRPr>
                    </a:p>
                  </a:txBody>
                  <a:tcPr marL="35374" marR="35374" marT="0" marB="0"/>
                </a:tc>
                <a:tc>
                  <a:txBody>
                    <a:bodyPr/>
                    <a:lstStyle/>
                    <a:p>
                      <a:pPr algn="just">
                        <a:lnSpc>
                          <a:spcPct val="115000"/>
                        </a:lnSpc>
                        <a:spcAft>
                          <a:spcPts val="0"/>
                        </a:spcAft>
                      </a:pPr>
                      <a:r>
                        <a:rPr lang="uk-UA" sz="1200">
                          <a:effectLst/>
                          <a:latin typeface="Times New Roman" panose="02020603050405020304" pitchFamily="18" charset="0"/>
                          <a:cs typeface="Times New Roman" panose="02020603050405020304" pitchFamily="18" charset="0"/>
                        </a:rPr>
                        <a:t>13554,6/11359,7= 1,193</a:t>
                      </a:r>
                      <a:endParaRPr lang="ru-RU" sz="1200">
                        <a:effectLst/>
                        <a:latin typeface="Times New Roman" panose="02020603050405020304" pitchFamily="18" charset="0"/>
                        <a:ea typeface="Times New Roman"/>
                        <a:cs typeface="Times New Roman" panose="02020603050405020304" pitchFamily="18" charset="0"/>
                      </a:endParaRPr>
                    </a:p>
                  </a:txBody>
                  <a:tcPr marL="35374" marR="35374" marT="0" marB="0"/>
                </a:tc>
                <a:tc>
                  <a:txBody>
                    <a:bodyPr/>
                    <a:lstStyle/>
                    <a:p>
                      <a:pPr algn="just">
                        <a:lnSpc>
                          <a:spcPct val="115000"/>
                        </a:lnSpc>
                        <a:spcAft>
                          <a:spcPts val="0"/>
                        </a:spcAft>
                      </a:pPr>
                      <a:r>
                        <a:rPr lang="uk-UA" sz="1200">
                          <a:effectLst/>
                          <a:latin typeface="Times New Roman" panose="02020603050405020304" pitchFamily="18" charset="0"/>
                          <a:cs typeface="Times New Roman" panose="02020603050405020304" pitchFamily="18" charset="0"/>
                        </a:rPr>
                        <a:t>8490,1/5611,3=1,513</a:t>
                      </a:r>
                      <a:endParaRPr lang="ru-RU" sz="1200">
                        <a:effectLst/>
                        <a:latin typeface="Times New Roman" panose="02020603050405020304" pitchFamily="18" charset="0"/>
                        <a:ea typeface="Calibri"/>
                        <a:cs typeface="Times New Roman" panose="02020603050405020304" pitchFamily="18" charset="0"/>
                      </a:endParaRPr>
                    </a:p>
                  </a:txBody>
                  <a:tcPr marL="35374" marR="35374" marT="0" marB="0"/>
                </a:tc>
                <a:tc>
                  <a:txBody>
                    <a:bodyPr/>
                    <a:lstStyle/>
                    <a:p>
                      <a:pPr algn="just">
                        <a:lnSpc>
                          <a:spcPct val="115000"/>
                        </a:lnSpc>
                        <a:spcAft>
                          <a:spcPts val="0"/>
                        </a:spcAft>
                      </a:pPr>
                      <a:r>
                        <a:rPr lang="uk-UA" sz="1200">
                          <a:effectLst/>
                          <a:latin typeface="Times New Roman" panose="02020603050405020304" pitchFamily="18" charset="0"/>
                          <a:cs typeface="Times New Roman" panose="02020603050405020304" pitchFamily="18" charset="0"/>
                        </a:rPr>
                        <a:t>0,32</a:t>
                      </a:r>
                      <a:endParaRPr lang="ru-RU" sz="1200">
                        <a:effectLst/>
                        <a:latin typeface="Times New Roman" panose="02020603050405020304" pitchFamily="18" charset="0"/>
                        <a:ea typeface="Times New Roman"/>
                        <a:cs typeface="Times New Roman" panose="02020603050405020304" pitchFamily="18" charset="0"/>
                      </a:endParaRPr>
                    </a:p>
                  </a:txBody>
                  <a:tcPr marL="35374" marR="35374" marT="0" marB="0"/>
                </a:tc>
                <a:extLst>
                  <a:ext uri="{0D108BD9-81ED-4DB2-BD59-A6C34878D82A}">
                    <a16:rowId xmlns:a16="http://schemas.microsoft.com/office/drawing/2014/main" val="10001"/>
                  </a:ext>
                </a:extLst>
              </a:tr>
              <a:tr h="144016">
                <a:tc>
                  <a:txBody>
                    <a:bodyPr/>
                    <a:lstStyle/>
                    <a:p>
                      <a:pPr algn="just">
                        <a:lnSpc>
                          <a:spcPct val="115000"/>
                        </a:lnSpc>
                        <a:spcAft>
                          <a:spcPts val="0"/>
                        </a:spcAft>
                      </a:pPr>
                      <a:r>
                        <a:rPr lang="uk-UA" sz="1200" dirty="0">
                          <a:effectLst/>
                          <a:latin typeface="Times New Roman" panose="02020603050405020304" pitchFamily="18" charset="0"/>
                          <a:cs typeface="Times New Roman" panose="02020603050405020304" pitchFamily="18" charset="0"/>
                        </a:rPr>
                        <a:t>Коефіцієнт абсолютної ліквідності</a:t>
                      </a:r>
                      <a:endParaRPr lang="ru-RU" sz="1200" dirty="0">
                        <a:effectLst/>
                        <a:latin typeface="Times New Roman" panose="02020603050405020304" pitchFamily="18" charset="0"/>
                        <a:ea typeface="Times New Roman"/>
                        <a:cs typeface="Times New Roman" panose="02020603050405020304" pitchFamily="18" charset="0"/>
                      </a:endParaRPr>
                    </a:p>
                  </a:txBody>
                  <a:tcPr marL="35374" marR="35374" marT="0" marB="0"/>
                </a:tc>
                <a:tc>
                  <a:txBody>
                    <a:bodyPr/>
                    <a:lstStyle/>
                    <a:p>
                      <a:pPr algn="just">
                        <a:lnSpc>
                          <a:spcPct val="115000"/>
                        </a:lnSpc>
                        <a:spcAft>
                          <a:spcPts val="0"/>
                        </a:spcAft>
                      </a:pPr>
                      <a:r>
                        <a:rPr lang="uk-UA" sz="1200" dirty="0">
                          <a:effectLst/>
                          <a:latin typeface="Times New Roman" panose="02020603050405020304" pitchFamily="18" charset="0"/>
                          <a:cs typeface="Times New Roman" panose="02020603050405020304" pitchFamily="18" charset="0"/>
                        </a:rPr>
                        <a:t>406,7/11511,1=0,035</a:t>
                      </a:r>
                      <a:endParaRPr lang="ru-RU" sz="1200" dirty="0">
                        <a:effectLst/>
                        <a:latin typeface="Times New Roman" panose="02020603050405020304" pitchFamily="18" charset="0"/>
                        <a:ea typeface="Times New Roman"/>
                        <a:cs typeface="Times New Roman" panose="02020603050405020304" pitchFamily="18" charset="0"/>
                      </a:endParaRPr>
                    </a:p>
                  </a:txBody>
                  <a:tcPr marL="35374" marR="35374" marT="0" marB="0"/>
                </a:tc>
                <a:tc>
                  <a:txBody>
                    <a:bodyPr/>
                    <a:lstStyle/>
                    <a:p>
                      <a:pPr algn="just">
                        <a:lnSpc>
                          <a:spcPct val="115000"/>
                        </a:lnSpc>
                        <a:spcAft>
                          <a:spcPts val="0"/>
                        </a:spcAft>
                      </a:pPr>
                      <a:r>
                        <a:rPr lang="uk-UA" sz="1200" dirty="0">
                          <a:effectLst/>
                          <a:latin typeface="Times New Roman" panose="02020603050405020304" pitchFamily="18" charset="0"/>
                          <a:cs typeface="Times New Roman" panose="02020603050405020304" pitchFamily="18" charset="0"/>
                        </a:rPr>
                        <a:t>205,7/11359,7=0,018</a:t>
                      </a:r>
                      <a:endParaRPr lang="ru-RU" sz="1200" dirty="0">
                        <a:effectLst/>
                        <a:latin typeface="Times New Roman" panose="02020603050405020304" pitchFamily="18" charset="0"/>
                        <a:ea typeface="Times New Roman"/>
                        <a:cs typeface="Times New Roman" panose="02020603050405020304" pitchFamily="18" charset="0"/>
                      </a:endParaRPr>
                    </a:p>
                  </a:txBody>
                  <a:tcPr marL="35374" marR="35374" marT="0" marB="0"/>
                </a:tc>
                <a:tc>
                  <a:txBody>
                    <a:bodyPr/>
                    <a:lstStyle/>
                    <a:p>
                      <a:pPr algn="just">
                        <a:lnSpc>
                          <a:spcPct val="115000"/>
                        </a:lnSpc>
                        <a:spcAft>
                          <a:spcPts val="0"/>
                        </a:spcAft>
                      </a:pPr>
                      <a:r>
                        <a:rPr lang="uk-UA" sz="1200" dirty="0">
                          <a:effectLst/>
                          <a:latin typeface="Times New Roman" panose="02020603050405020304" pitchFamily="18" charset="0"/>
                          <a:cs typeface="Times New Roman" panose="02020603050405020304" pitchFamily="18" charset="0"/>
                        </a:rPr>
                        <a:t>0,2/5611,3=0,00004</a:t>
                      </a:r>
                      <a:endParaRPr lang="ru-RU" sz="1200" dirty="0">
                        <a:effectLst/>
                        <a:latin typeface="Times New Roman" panose="02020603050405020304" pitchFamily="18" charset="0"/>
                        <a:ea typeface="Times New Roman"/>
                        <a:cs typeface="Times New Roman" panose="02020603050405020304" pitchFamily="18" charset="0"/>
                      </a:endParaRPr>
                    </a:p>
                  </a:txBody>
                  <a:tcPr marL="35374" marR="35374" marT="0" marB="0"/>
                </a:tc>
                <a:tc>
                  <a:txBody>
                    <a:bodyPr/>
                    <a:lstStyle/>
                    <a:p>
                      <a:pPr algn="just">
                        <a:lnSpc>
                          <a:spcPct val="115000"/>
                        </a:lnSpc>
                        <a:spcAft>
                          <a:spcPts val="0"/>
                        </a:spcAft>
                      </a:pPr>
                      <a:r>
                        <a:rPr lang="uk-UA" sz="1200" dirty="0">
                          <a:effectLst/>
                          <a:latin typeface="Times New Roman" panose="02020603050405020304" pitchFamily="18" charset="0"/>
                          <a:cs typeface="Times New Roman" panose="02020603050405020304" pitchFamily="18" charset="0"/>
                        </a:rPr>
                        <a:t>-0,018</a:t>
                      </a:r>
                      <a:endParaRPr lang="ru-RU" sz="1200" dirty="0">
                        <a:effectLst/>
                        <a:latin typeface="Times New Roman" panose="02020603050405020304" pitchFamily="18" charset="0"/>
                        <a:cs typeface="Times New Roman" panose="02020603050405020304" pitchFamily="18" charset="0"/>
                      </a:endParaRPr>
                    </a:p>
                  </a:txBody>
                  <a:tcPr marL="35374" marR="35374" marT="0" marB="0"/>
                </a:tc>
                <a:extLst>
                  <a:ext uri="{0D108BD9-81ED-4DB2-BD59-A6C34878D82A}">
                    <a16:rowId xmlns:a16="http://schemas.microsoft.com/office/drawing/2014/main" val="10002"/>
                  </a:ext>
                </a:extLst>
              </a:tr>
              <a:tr h="454651">
                <a:tc>
                  <a:txBody>
                    <a:bodyPr/>
                    <a:lstStyle/>
                    <a:p>
                      <a:pPr algn="just">
                        <a:lnSpc>
                          <a:spcPct val="115000"/>
                        </a:lnSpc>
                        <a:spcAft>
                          <a:spcPts val="0"/>
                        </a:spcAft>
                      </a:pPr>
                      <a:r>
                        <a:rPr lang="uk-UA" sz="1200" dirty="0">
                          <a:effectLst/>
                          <a:latin typeface="Times New Roman" panose="02020603050405020304" pitchFamily="18" charset="0"/>
                          <a:cs typeface="Times New Roman" panose="02020603050405020304" pitchFamily="18" charset="0"/>
                        </a:rPr>
                        <a:t>Коефіцієнт співвідношення дебіторської і кредиторської заборгованості</a:t>
                      </a:r>
                      <a:endParaRPr lang="ru-RU" sz="1200" dirty="0">
                        <a:effectLst/>
                        <a:latin typeface="Times New Roman" panose="02020603050405020304" pitchFamily="18" charset="0"/>
                        <a:ea typeface="Times New Roman"/>
                        <a:cs typeface="Times New Roman" panose="02020603050405020304" pitchFamily="18" charset="0"/>
                      </a:endParaRPr>
                    </a:p>
                  </a:txBody>
                  <a:tcPr marL="35374" marR="35374" marT="0" marB="0"/>
                </a:tc>
                <a:tc>
                  <a:txBody>
                    <a:bodyPr/>
                    <a:lstStyle/>
                    <a:p>
                      <a:pPr algn="just">
                        <a:lnSpc>
                          <a:spcPct val="115000"/>
                        </a:lnSpc>
                        <a:spcAft>
                          <a:spcPts val="0"/>
                        </a:spcAft>
                      </a:pPr>
                      <a:r>
                        <a:rPr lang="uk-UA" sz="1200">
                          <a:effectLst/>
                          <a:latin typeface="Times New Roman" panose="02020603050405020304" pitchFamily="18" charset="0"/>
                          <a:cs typeface="Times New Roman" panose="02020603050405020304" pitchFamily="18" charset="0"/>
                        </a:rPr>
                        <a:t>4363,5/11511,1=0,379</a:t>
                      </a:r>
                      <a:endParaRPr lang="ru-RU" sz="1200">
                        <a:effectLst/>
                        <a:latin typeface="Times New Roman" panose="02020603050405020304" pitchFamily="18" charset="0"/>
                        <a:ea typeface="Times New Roman"/>
                        <a:cs typeface="Times New Roman" panose="02020603050405020304" pitchFamily="18" charset="0"/>
                      </a:endParaRPr>
                    </a:p>
                  </a:txBody>
                  <a:tcPr marL="35374" marR="35374" marT="0" marB="0"/>
                </a:tc>
                <a:tc>
                  <a:txBody>
                    <a:bodyPr/>
                    <a:lstStyle/>
                    <a:p>
                      <a:pPr algn="just">
                        <a:lnSpc>
                          <a:spcPct val="115000"/>
                        </a:lnSpc>
                        <a:spcAft>
                          <a:spcPts val="0"/>
                        </a:spcAft>
                      </a:pPr>
                      <a:r>
                        <a:rPr lang="uk-UA" sz="1200">
                          <a:effectLst/>
                          <a:latin typeface="Times New Roman" panose="02020603050405020304" pitchFamily="18" charset="0"/>
                          <a:cs typeface="Times New Roman" panose="02020603050405020304" pitchFamily="18" charset="0"/>
                        </a:rPr>
                        <a:t>2144,0/11359,7=0,189</a:t>
                      </a:r>
                      <a:endParaRPr lang="ru-RU" sz="120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uk-UA"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uk-UA"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Times New Roman"/>
                        <a:cs typeface="Times New Roman" panose="02020603050405020304" pitchFamily="18" charset="0"/>
                      </a:endParaRPr>
                    </a:p>
                  </a:txBody>
                  <a:tcPr marL="35374" marR="35374" marT="0" marB="0"/>
                </a:tc>
                <a:tc>
                  <a:txBody>
                    <a:bodyPr/>
                    <a:lstStyle/>
                    <a:p>
                      <a:pPr algn="just">
                        <a:lnSpc>
                          <a:spcPct val="115000"/>
                        </a:lnSpc>
                        <a:spcAft>
                          <a:spcPts val="0"/>
                        </a:spcAft>
                      </a:pPr>
                      <a:r>
                        <a:rPr lang="uk-UA" sz="1200">
                          <a:effectLst/>
                          <a:latin typeface="Times New Roman" panose="02020603050405020304" pitchFamily="18" charset="0"/>
                          <a:cs typeface="Times New Roman" panose="02020603050405020304" pitchFamily="18" charset="0"/>
                        </a:rPr>
                        <a:t>1082,9/5611,3=0,193</a:t>
                      </a:r>
                      <a:endParaRPr lang="ru-RU" sz="120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uk-UA"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uk-UA"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Times New Roman"/>
                        <a:cs typeface="Times New Roman" panose="02020603050405020304" pitchFamily="18" charset="0"/>
                      </a:endParaRPr>
                    </a:p>
                  </a:txBody>
                  <a:tcPr marL="35374" marR="35374" marT="0" marB="0"/>
                </a:tc>
                <a:tc>
                  <a:txBody>
                    <a:bodyPr/>
                    <a:lstStyle/>
                    <a:p>
                      <a:pPr algn="just">
                        <a:lnSpc>
                          <a:spcPct val="115000"/>
                        </a:lnSpc>
                        <a:spcAft>
                          <a:spcPts val="0"/>
                        </a:spcAft>
                      </a:pPr>
                      <a:r>
                        <a:rPr lang="uk-UA" sz="1200">
                          <a:effectLst/>
                          <a:latin typeface="Times New Roman" panose="02020603050405020304" pitchFamily="18" charset="0"/>
                          <a:cs typeface="Times New Roman" panose="02020603050405020304" pitchFamily="18" charset="0"/>
                        </a:rPr>
                        <a:t>0,004</a:t>
                      </a:r>
                      <a:endParaRPr lang="ru-RU" sz="120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uk-UA"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Times New Roman"/>
                        <a:cs typeface="Times New Roman" panose="02020603050405020304" pitchFamily="18" charset="0"/>
                      </a:endParaRPr>
                    </a:p>
                  </a:txBody>
                  <a:tcPr marL="35374" marR="35374" marT="0" marB="0"/>
                </a:tc>
                <a:extLst>
                  <a:ext uri="{0D108BD9-81ED-4DB2-BD59-A6C34878D82A}">
                    <a16:rowId xmlns:a16="http://schemas.microsoft.com/office/drawing/2014/main" val="10003"/>
                  </a:ext>
                </a:extLst>
              </a:tr>
              <a:tr h="128638">
                <a:tc>
                  <a:txBody>
                    <a:bodyPr/>
                    <a:lstStyle/>
                    <a:p>
                      <a:pPr algn="just">
                        <a:lnSpc>
                          <a:spcPct val="115000"/>
                        </a:lnSpc>
                        <a:spcAft>
                          <a:spcPts val="0"/>
                        </a:spcAft>
                      </a:pPr>
                      <a:r>
                        <a:rPr lang="uk-UA" sz="1200">
                          <a:effectLst/>
                          <a:latin typeface="Times New Roman" panose="02020603050405020304" pitchFamily="18" charset="0"/>
                          <a:cs typeface="Times New Roman" panose="02020603050405020304" pitchFamily="18" charset="0"/>
                        </a:rPr>
                        <a:t>Коефіцієнт забезпеченості поточних пасивів власними коштами</a:t>
                      </a:r>
                      <a:endParaRPr lang="ru-RU" sz="1200">
                        <a:effectLst/>
                        <a:latin typeface="Times New Roman" panose="02020603050405020304" pitchFamily="18" charset="0"/>
                        <a:ea typeface="Times New Roman"/>
                        <a:cs typeface="Times New Roman" panose="02020603050405020304" pitchFamily="18" charset="0"/>
                      </a:endParaRPr>
                    </a:p>
                  </a:txBody>
                  <a:tcPr marL="35374" marR="35374" marT="0" marB="0"/>
                </a:tc>
                <a:tc>
                  <a:txBody>
                    <a:bodyPr/>
                    <a:lstStyle/>
                    <a:p>
                      <a:pPr algn="just">
                        <a:lnSpc>
                          <a:spcPct val="115000"/>
                        </a:lnSpc>
                        <a:spcAft>
                          <a:spcPts val="0"/>
                        </a:spcAft>
                      </a:pPr>
                      <a:r>
                        <a:rPr lang="uk-UA" sz="1200">
                          <a:effectLst/>
                          <a:latin typeface="Times New Roman" panose="02020603050405020304" pitchFamily="18" charset="0"/>
                          <a:cs typeface="Times New Roman" panose="02020603050405020304" pitchFamily="18" charset="0"/>
                        </a:rPr>
                        <a:t>(1698,8-1013,4)/12192,4=0,056</a:t>
                      </a:r>
                      <a:endParaRPr lang="ru-RU" sz="1200">
                        <a:effectLst/>
                        <a:latin typeface="Times New Roman" panose="02020603050405020304" pitchFamily="18" charset="0"/>
                        <a:ea typeface="Times New Roman"/>
                        <a:cs typeface="Times New Roman" panose="02020603050405020304" pitchFamily="18" charset="0"/>
                      </a:endParaRPr>
                    </a:p>
                  </a:txBody>
                  <a:tcPr marL="35374" marR="35374" marT="0" marB="0"/>
                </a:tc>
                <a:tc>
                  <a:txBody>
                    <a:bodyPr/>
                    <a:lstStyle/>
                    <a:p>
                      <a:pPr algn="just">
                        <a:lnSpc>
                          <a:spcPct val="115000"/>
                        </a:lnSpc>
                        <a:spcAft>
                          <a:spcPts val="0"/>
                        </a:spcAft>
                      </a:pPr>
                      <a:r>
                        <a:rPr lang="uk-UA" sz="1200">
                          <a:effectLst/>
                          <a:latin typeface="Times New Roman" panose="02020603050405020304" pitchFamily="18" charset="0"/>
                          <a:cs typeface="Times New Roman" panose="02020603050405020304" pitchFamily="18" charset="0"/>
                        </a:rPr>
                        <a:t>(2581,8-386,7) /13554,6 =0,162</a:t>
                      </a:r>
                      <a:endParaRPr lang="ru-RU" sz="1200">
                        <a:effectLst/>
                        <a:latin typeface="Times New Roman" panose="02020603050405020304" pitchFamily="18" charset="0"/>
                        <a:ea typeface="Times New Roman"/>
                        <a:cs typeface="Times New Roman" panose="02020603050405020304" pitchFamily="18" charset="0"/>
                      </a:endParaRPr>
                    </a:p>
                  </a:txBody>
                  <a:tcPr marL="35374" marR="35374" marT="0" marB="0"/>
                </a:tc>
                <a:tc>
                  <a:txBody>
                    <a:bodyPr/>
                    <a:lstStyle/>
                    <a:p>
                      <a:pPr algn="just">
                        <a:lnSpc>
                          <a:spcPct val="115000"/>
                        </a:lnSpc>
                        <a:spcAft>
                          <a:spcPts val="0"/>
                        </a:spcAft>
                      </a:pPr>
                      <a:r>
                        <a:rPr lang="uk-UA" sz="1200">
                          <a:effectLst/>
                          <a:latin typeface="Times New Roman" panose="02020603050405020304" pitchFamily="18" charset="0"/>
                          <a:cs typeface="Times New Roman" panose="02020603050405020304" pitchFamily="18" charset="0"/>
                        </a:rPr>
                        <a:t>(3005,5-126,7)/8490,1=0,339</a:t>
                      </a:r>
                      <a:endParaRPr lang="ru-RU" sz="1200">
                        <a:effectLst/>
                        <a:latin typeface="Times New Roman" panose="02020603050405020304" pitchFamily="18" charset="0"/>
                        <a:ea typeface="Times New Roman"/>
                        <a:cs typeface="Times New Roman" panose="02020603050405020304" pitchFamily="18" charset="0"/>
                      </a:endParaRPr>
                    </a:p>
                  </a:txBody>
                  <a:tcPr marL="35374" marR="35374" marT="0" marB="0"/>
                </a:tc>
                <a:tc>
                  <a:txBody>
                    <a:bodyPr/>
                    <a:lstStyle/>
                    <a:p>
                      <a:pPr algn="just">
                        <a:lnSpc>
                          <a:spcPct val="115000"/>
                        </a:lnSpc>
                        <a:spcAft>
                          <a:spcPts val="0"/>
                        </a:spcAft>
                      </a:pPr>
                      <a:r>
                        <a:rPr lang="uk-UA" sz="1200">
                          <a:effectLst/>
                          <a:latin typeface="Times New Roman" panose="02020603050405020304" pitchFamily="18" charset="0"/>
                          <a:cs typeface="Times New Roman" panose="02020603050405020304" pitchFamily="18" charset="0"/>
                        </a:rPr>
                        <a:t>0,177</a:t>
                      </a:r>
                      <a:endParaRPr lang="ru-RU" sz="1200">
                        <a:effectLst/>
                        <a:latin typeface="Times New Roman" panose="02020603050405020304" pitchFamily="18" charset="0"/>
                        <a:ea typeface="Times New Roman"/>
                        <a:cs typeface="Times New Roman" panose="02020603050405020304" pitchFamily="18" charset="0"/>
                      </a:endParaRPr>
                    </a:p>
                  </a:txBody>
                  <a:tcPr marL="35374" marR="35374" marT="0" marB="0"/>
                </a:tc>
                <a:extLst>
                  <a:ext uri="{0D108BD9-81ED-4DB2-BD59-A6C34878D82A}">
                    <a16:rowId xmlns:a16="http://schemas.microsoft.com/office/drawing/2014/main" val="10004"/>
                  </a:ext>
                </a:extLst>
              </a:tr>
              <a:tr h="288032">
                <a:tc>
                  <a:txBody>
                    <a:bodyPr/>
                    <a:lstStyle/>
                    <a:p>
                      <a:pPr algn="just">
                        <a:lnSpc>
                          <a:spcPct val="115000"/>
                        </a:lnSpc>
                        <a:spcAft>
                          <a:spcPts val="0"/>
                        </a:spcAft>
                      </a:pPr>
                      <a:r>
                        <a:rPr lang="uk-UA" sz="1200">
                          <a:effectLst/>
                          <a:latin typeface="Times New Roman" panose="02020603050405020304" pitchFamily="18" charset="0"/>
                          <a:cs typeface="Times New Roman" panose="02020603050405020304" pitchFamily="18" charset="0"/>
                        </a:rPr>
                        <a:t>Чистий робочий капітал</a:t>
                      </a:r>
                      <a:endParaRPr lang="ru-RU" sz="1200">
                        <a:effectLst/>
                        <a:latin typeface="Times New Roman" panose="02020603050405020304" pitchFamily="18" charset="0"/>
                        <a:ea typeface="Times New Roman"/>
                        <a:cs typeface="Times New Roman" panose="02020603050405020304" pitchFamily="18" charset="0"/>
                      </a:endParaRPr>
                    </a:p>
                  </a:txBody>
                  <a:tcPr marL="35374" marR="35374" marT="0" marB="0"/>
                </a:tc>
                <a:tc>
                  <a:txBody>
                    <a:bodyPr/>
                    <a:lstStyle/>
                    <a:p>
                      <a:pPr algn="just">
                        <a:lnSpc>
                          <a:spcPct val="115000"/>
                        </a:lnSpc>
                        <a:spcAft>
                          <a:spcPts val="0"/>
                        </a:spcAft>
                      </a:pPr>
                      <a:r>
                        <a:rPr lang="uk-UA" sz="1200">
                          <a:effectLst/>
                          <a:latin typeface="Times New Roman" panose="02020603050405020304" pitchFamily="18" charset="0"/>
                          <a:cs typeface="Times New Roman" panose="02020603050405020304" pitchFamily="18" charset="0"/>
                        </a:rPr>
                        <a:t>12192,4-11511,1=681,3</a:t>
                      </a:r>
                      <a:endParaRPr lang="ru-RU" sz="1200">
                        <a:effectLst/>
                        <a:latin typeface="Times New Roman" panose="02020603050405020304" pitchFamily="18" charset="0"/>
                        <a:ea typeface="Times New Roman"/>
                        <a:cs typeface="Times New Roman" panose="02020603050405020304" pitchFamily="18" charset="0"/>
                      </a:endParaRPr>
                    </a:p>
                  </a:txBody>
                  <a:tcPr marL="35374" marR="35374" marT="0" marB="0"/>
                </a:tc>
                <a:tc>
                  <a:txBody>
                    <a:bodyPr/>
                    <a:lstStyle/>
                    <a:p>
                      <a:pPr algn="just">
                        <a:lnSpc>
                          <a:spcPct val="115000"/>
                        </a:lnSpc>
                        <a:spcAft>
                          <a:spcPts val="0"/>
                        </a:spcAft>
                      </a:pPr>
                      <a:r>
                        <a:rPr lang="uk-UA" sz="1200" dirty="0">
                          <a:effectLst/>
                          <a:latin typeface="Times New Roman" panose="02020603050405020304" pitchFamily="18" charset="0"/>
                          <a:cs typeface="Times New Roman" panose="02020603050405020304" pitchFamily="18" charset="0"/>
                        </a:rPr>
                        <a:t>13554,6-11359,7=2194,9</a:t>
                      </a:r>
                      <a:endParaRPr lang="ru-RU" sz="1200" dirty="0">
                        <a:effectLst/>
                        <a:latin typeface="Times New Roman" panose="02020603050405020304" pitchFamily="18" charset="0"/>
                        <a:ea typeface="Times New Roman"/>
                        <a:cs typeface="Times New Roman" panose="02020603050405020304" pitchFamily="18" charset="0"/>
                      </a:endParaRPr>
                    </a:p>
                  </a:txBody>
                  <a:tcPr marL="35374" marR="35374" marT="0" marB="0"/>
                </a:tc>
                <a:tc>
                  <a:txBody>
                    <a:bodyPr/>
                    <a:lstStyle/>
                    <a:p>
                      <a:pPr algn="just">
                        <a:lnSpc>
                          <a:spcPct val="115000"/>
                        </a:lnSpc>
                        <a:spcAft>
                          <a:spcPts val="0"/>
                        </a:spcAft>
                      </a:pPr>
                      <a:r>
                        <a:rPr lang="uk-UA" sz="1200">
                          <a:effectLst/>
                          <a:latin typeface="Times New Roman" panose="02020603050405020304" pitchFamily="18" charset="0"/>
                          <a:cs typeface="Times New Roman" panose="02020603050405020304" pitchFamily="18" charset="0"/>
                        </a:rPr>
                        <a:t>8490,1-5611,3=2878,8</a:t>
                      </a:r>
                      <a:endParaRPr lang="ru-RU" sz="1200">
                        <a:effectLst/>
                        <a:latin typeface="Times New Roman" panose="02020603050405020304" pitchFamily="18" charset="0"/>
                        <a:ea typeface="Times New Roman"/>
                        <a:cs typeface="Times New Roman" panose="02020603050405020304" pitchFamily="18" charset="0"/>
                      </a:endParaRPr>
                    </a:p>
                  </a:txBody>
                  <a:tcPr marL="35374" marR="35374" marT="0" marB="0"/>
                </a:tc>
                <a:tc>
                  <a:txBody>
                    <a:bodyPr/>
                    <a:lstStyle/>
                    <a:p>
                      <a:pPr algn="just">
                        <a:lnSpc>
                          <a:spcPct val="115000"/>
                        </a:lnSpc>
                        <a:spcAft>
                          <a:spcPts val="0"/>
                        </a:spcAft>
                      </a:pPr>
                      <a:r>
                        <a:rPr lang="uk-UA" sz="1200">
                          <a:effectLst/>
                          <a:latin typeface="Times New Roman" panose="02020603050405020304" pitchFamily="18" charset="0"/>
                          <a:cs typeface="Times New Roman" panose="02020603050405020304" pitchFamily="18" charset="0"/>
                        </a:rPr>
                        <a:t>683,9</a:t>
                      </a:r>
                      <a:endParaRPr lang="ru-RU" sz="1200">
                        <a:effectLst/>
                        <a:latin typeface="Times New Roman" panose="02020603050405020304" pitchFamily="18" charset="0"/>
                        <a:ea typeface="Times New Roman"/>
                        <a:cs typeface="Times New Roman" panose="02020603050405020304" pitchFamily="18" charset="0"/>
                      </a:endParaRPr>
                    </a:p>
                  </a:txBody>
                  <a:tcPr marL="35374" marR="35374" marT="0" marB="0"/>
                </a:tc>
                <a:extLst>
                  <a:ext uri="{0D108BD9-81ED-4DB2-BD59-A6C34878D82A}">
                    <a16:rowId xmlns:a16="http://schemas.microsoft.com/office/drawing/2014/main" val="10005"/>
                  </a:ext>
                </a:extLst>
              </a:tr>
              <a:tr h="246097">
                <a:tc>
                  <a:txBody>
                    <a:bodyPr/>
                    <a:lstStyle/>
                    <a:p>
                      <a:pPr algn="just">
                        <a:lnSpc>
                          <a:spcPct val="115000"/>
                        </a:lnSpc>
                        <a:spcAft>
                          <a:spcPts val="0"/>
                        </a:spcAft>
                      </a:pPr>
                      <a:r>
                        <a:rPr lang="uk-UA" sz="1200">
                          <a:effectLst/>
                          <a:latin typeface="Times New Roman" panose="02020603050405020304" pitchFamily="18" charset="0"/>
                          <a:cs typeface="Times New Roman" panose="02020603050405020304" pitchFamily="18" charset="0"/>
                        </a:rPr>
                        <a:t>Середній період погашення ДЗ за товари, роботи, послуги</a:t>
                      </a:r>
                      <a:endParaRPr lang="ru-RU" sz="1200">
                        <a:effectLst/>
                        <a:latin typeface="Times New Roman" panose="02020603050405020304" pitchFamily="18" charset="0"/>
                        <a:ea typeface="Times New Roman"/>
                        <a:cs typeface="Times New Roman" panose="02020603050405020304" pitchFamily="18" charset="0"/>
                      </a:endParaRPr>
                    </a:p>
                  </a:txBody>
                  <a:tcPr marL="35374" marR="35374" marT="0" marB="0"/>
                </a:tc>
                <a:tc>
                  <a:txBody>
                    <a:bodyPr/>
                    <a:lstStyle/>
                    <a:p>
                      <a:pPr algn="just">
                        <a:lnSpc>
                          <a:spcPct val="115000"/>
                        </a:lnSpc>
                        <a:spcAft>
                          <a:spcPts val="0"/>
                        </a:spcAft>
                      </a:pPr>
                      <a:r>
                        <a:rPr lang="uk-UA" sz="1200">
                          <a:effectLst/>
                          <a:latin typeface="Times New Roman" panose="02020603050405020304" pitchFamily="18" charset="0"/>
                          <a:cs typeface="Times New Roman" panose="02020603050405020304" pitchFamily="18" charset="0"/>
                        </a:rPr>
                        <a:t>4363,5/(8166,2/360)=192,360</a:t>
                      </a:r>
                      <a:endParaRPr lang="ru-RU" sz="1200">
                        <a:effectLst/>
                        <a:latin typeface="Times New Roman" panose="02020603050405020304" pitchFamily="18" charset="0"/>
                        <a:ea typeface="Times New Roman"/>
                        <a:cs typeface="Times New Roman" panose="02020603050405020304" pitchFamily="18" charset="0"/>
                      </a:endParaRPr>
                    </a:p>
                  </a:txBody>
                  <a:tcPr marL="35374" marR="35374" marT="0" marB="0"/>
                </a:tc>
                <a:tc>
                  <a:txBody>
                    <a:bodyPr/>
                    <a:lstStyle/>
                    <a:p>
                      <a:pPr algn="just">
                        <a:lnSpc>
                          <a:spcPct val="115000"/>
                        </a:lnSpc>
                        <a:spcAft>
                          <a:spcPts val="0"/>
                        </a:spcAft>
                      </a:pPr>
                      <a:r>
                        <a:rPr lang="uk-UA" sz="1200">
                          <a:effectLst/>
                          <a:latin typeface="Times New Roman" panose="02020603050405020304" pitchFamily="18" charset="0"/>
                          <a:cs typeface="Times New Roman" panose="02020603050405020304" pitchFamily="18" charset="0"/>
                        </a:rPr>
                        <a:t>2114,0/(5480,2/360)=138,832</a:t>
                      </a:r>
                      <a:endParaRPr lang="ru-RU" sz="1200">
                        <a:effectLst/>
                        <a:latin typeface="Times New Roman" panose="02020603050405020304" pitchFamily="18" charset="0"/>
                        <a:ea typeface="Times New Roman"/>
                        <a:cs typeface="Times New Roman" panose="02020603050405020304" pitchFamily="18" charset="0"/>
                      </a:endParaRPr>
                    </a:p>
                  </a:txBody>
                  <a:tcPr marL="35374" marR="35374" marT="0" marB="0"/>
                </a:tc>
                <a:tc>
                  <a:txBody>
                    <a:bodyPr/>
                    <a:lstStyle/>
                    <a:p>
                      <a:pPr algn="just">
                        <a:lnSpc>
                          <a:spcPct val="115000"/>
                        </a:lnSpc>
                        <a:spcAft>
                          <a:spcPts val="0"/>
                        </a:spcAft>
                      </a:pPr>
                      <a:r>
                        <a:rPr lang="uk-UA" sz="1200">
                          <a:effectLst/>
                          <a:latin typeface="Times New Roman" panose="02020603050405020304" pitchFamily="18" charset="0"/>
                          <a:cs typeface="Times New Roman" panose="02020603050405020304" pitchFamily="18" charset="0"/>
                        </a:rPr>
                        <a:t>1082,9/(30240,0/360)=12,892</a:t>
                      </a:r>
                      <a:endParaRPr lang="ru-RU" sz="1200">
                        <a:effectLst/>
                        <a:latin typeface="Times New Roman" panose="02020603050405020304" pitchFamily="18" charset="0"/>
                        <a:ea typeface="Times New Roman"/>
                        <a:cs typeface="Times New Roman" panose="02020603050405020304" pitchFamily="18" charset="0"/>
                      </a:endParaRPr>
                    </a:p>
                  </a:txBody>
                  <a:tcPr marL="35374" marR="35374" marT="0" marB="0"/>
                </a:tc>
                <a:tc>
                  <a:txBody>
                    <a:bodyPr/>
                    <a:lstStyle/>
                    <a:p>
                      <a:pPr algn="just">
                        <a:lnSpc>
                          <a:spcPct val="115000"/>
                        </a:lnSpc>
                        <a:spcAft>
                          <a:spcPts val="0"/>
                        </a:spcAft>
                      </a:pPr>
                      <a:r>
                        <a:rPr lang="uk-UA" sz="1200">
                          <a:effectLst/>
                          <a:latin typeface="Times New Roman" panose="02020603050405020304" pitchFamily="18" charset="0"/>
                          <a:cs typeface="Times New Roman" panose="02020603050405020304" pitchFamily="18" charset="0"/>
                        </a:rPr>
                        <a:t>-125,94</a:t>
                      </a:r>
                      <a:endParaRPr lang="ru-RU" sz="1200">
                        <a:effectLst/>
                        <a:latin typeface="Times New Roman" panose="02020603050405020304" pitchFamily="18" charset="0"/>
                        <a:ea typeface="Times New Roman"/>
                        <a:cs typeface="Times New Roman" panose="02020603050405020304" pitchFamily="18" charset="0"/>
                      </a:endParaRPr>
                    </a:p>
                  </a:txBody>
                  <a:tcPr marL="35374" marR="35374" marT="0" marB="0"/>
                </a:tc>
                <a:extLst>
                  <a:ext uri="{0D108BD9-81ED-4DB2-BD59-A6C34878D82A}">
                    <a16:rowId xmlns:a16="http://schemas.microsoft.com/office/drawing/2014/main" val="10006"/>
                  </a:ext>
                </a:extLst>
              </a:tr>
              <a:tr h="346420">
                <a:tc>
                  <a:txBody>
                    <a:bodyPr/>
                    <a:lstStyle/>
                    <a:p>
                      <a:pPr algn="just">
                        <a:lnSpc>
                          <a:spcPct val="115000"/>
                        </a:lnSpc>
                        <a:spcAft>
                          <a:spcPts val="0"/>
                        </a:spcAft>
                      </a:pPr>
                      <a:r>
                        <a:rPr lang="uk-UA" sz="1200">
                          <a:effectLst/>
                          <a:latin typeface="Times New Roman" panose="02020603050405020304" pitchFamily="18" charset="0"/>
                          <a:cs typeface="Times New Roman" panose="02020603050405020304" pitchFamily="18" charset="0"/>
                        </a:rPr>
                        <a:t>Коефіцієнт маневреності власних коштів</a:t>
                      </a:r>
                      <a:endParaRPr lang="ru-RU" sz="1200">
                        <a:effectLst/>
                        <a:latin typeface="Times New Roman" panose="02020603050405020304" pitchFamily="18" charset="0"/>
                        <a:ea typeface="Times New Roman"/>
                        <a:cs typeface="Times New Roman" panose="02020603050405020304" pitchFamily="18" charset="0"/>
                      </a:endParaRPr>
                    </a:p>
                  </a:txBody>
                  <a:tcPr marL="35374" marR="35374" marT="0" marB="0"/>
                </a:tc>
                <a:tc>
                  <a:txBody>
                    <a:bodyPr/>
                    <a:lstStyle/>
                    <a:p>
                      <a:pPr algn="just">
                        <a:lnSpc>
                          <a:spcPct val="115000"/>
                        </a:lnSpc>
                        <a:spcAft>
                          <a:spcPts val="0"/>
                        </a:spcAft>
                      </a:pPr>
                      <a:r>
                        <a:rPr lang="uk-UA" sz="1200">
                          <a:effectLst/>
                          <a:latin typeface="Times New Roman" panose="02020603050405020304" pitchFamily="18" charset="0"/>
                          <a:cs typeface="Times New Roman" panose="02020603050405020304" pitchFamily="18" charset="0"/>
                        </a:rPr>
                        <a:t>(12192,4-11511,1)/1698,8=0,401</a:t>
                      </a:r>
                      <a:endParaRPr lang="ru-RU" sz="1200">
                        <a:effectLst/>
                        <a:latin typeface="Times New Roman" panose="02020603050405020304" pitchFamily="18" charset="0"/>
                        <a:ea typeface="Times New Roman"/>
                        <a:cs typeface="Times New Roman" panose="02020603050405020304" pitchFamily="18" charset="0"/>
                      </a:endParaRPr>
                    </a:p>
                  </a:txBody>
                  <a:tcPr marL="35374" marR="35374" marT="0" marB="0"/>
                </a:tc>
                <a:tc>
                  <a:txBody>
                    <a:bodyPr/>
                    <a:lstStyle/>
                    <a:p>
                      <a:pPr algn="just">
                        <a:lnSpc>
                          <a:spcPct val="115000"/>
                        </a:lnSpc>
                        <a:spcAft>
                          <a:spcPts val="0"/>
                        </a:spcAft>
                      </a:pPr>
                      <a:r>
                        <a:rPr lang="uk-UA" sz="1200">
                          <a:effectLst/>
                          <a:latin typeface="Times New Roman" panose="02020603050405020304" pitchFamily="18" charset="0"/>
                          <a:cs typeface="Times New Roman" panose="02020603050405020304" pitchFamily="18" charset="0"/>
                        </a:rPr>
                        <a:t>(13554,6-11359,7)/2581,8=0,850</a:t>
                      </a:r>
                      <a:endParaRPr lang="ru-RU" sz="1200">
                        <a:effectLst/>
                        <a:latin typeface="Times New Roman" panose="02020603050405020304" pitchFamily="18" charset="0"/>
                        <a:ea typeface="Times New Roman"/>
                        <a:cs typeface="Times New Roman" panose="02020603050405020304" pitchFamily="18" charset="0"/>
                      </a:endParaRPr>
                    </a:p>
                  </a:txBody>
                  <a:tcPr marL="35374" marR="35374" marT="0" marB="0"/>
                </a:tc>
                <a:tc>
                  <a:txBody>
                    <a:bodyPr/>
                    <a:lstStyle/>
                    <a:p>
                      <a:pPr algn="just">
                        <a:lnSpc>
                          <a:spcPct val="115000"/>
                        </a:lnSpc>
                        <a:spcAft>
                          <a:spcPts val="0"/>
                        </a:spcAft>
                      </a:pPr>
                      <a:r>
                        <a:rPr lang="uk-UA" sz="1200" dirty="0">
                          <a:effectLst/>
                          <a:latin typeface="Times New Roman" panose="02020603050405020304" pitchFamily="18" charset="0"/>
                          <a:cs typeface="Times New Roman" panose="02020603050405020304" pitchFamily="18" charset="0"/>
                        </a:rPr>
                        <a:t>(8490,1-5611,3)/3005,5=0,95</a:t>
                      </a:r>
                      <a:endParaRPr lang="ru-RU" sz="1200" dirty="0">
                        <a:effectLst/>
                        <a:latin typeface="Times New Roman" panose="02020603050405020304" pitchFamily="18" charset="0"/>
                        <a:ea typeface="Times New Roman"/>
                        <a:cs typeface="Times New Roman" panose="02020603050405020304" pitchFamily="18" charset="0"/>
                      </a:endParaRPr>
                    </a:p>
                  </a:txBody>
                  <a:tcPr marL="35374" marR="35374" marT="0" marB="0"/>
                </a:tc>
                <a:tc>
                  <a:txBody>
                    <a:bodyPr/>
                    <a:lstStyle/>
                    <a:p>
                      <a:pPr algn="just">
                        <a:lnSpc>
                          <a:spcPct val="115000"/>
                        </a:lnSpc>
                        <a:spcAft>
                          <a:spcPts val="0"/>
                        </a:spcAft>
                      </a:pPr>
                      <a:r>
                        <a:rPr lang="uk-UA" sz="1200">
                          <a:effectLst/>
                          <a:latin typeface="Times New Roman" panose="02020603050405020304" pitchFamily="18" charset="0"/>
                          <a:cs typeface="Times New Roman" panose="02020603050405020304" pitchFamily="18" charset="0"/>
                        </a:rPr>
                        <a:t>0,108</a:t>
                      </a:r>
                      <a:endParaRPr lang="ru-RU" sz="1200">
                        <a:effectLst/>
                        <a:latin typeface="Times New Roman" panose="02020603050405020304" pitchFamily="18" charset="0"/>
                        <a:ea typeface="Times New Roman"/>
                        <a:cs typeface="Times New Roman" panose="02020603050405020304" pitchFamily="18" charset="0"/>
                      </a:endParaRPr>
                    </a:p>
                  </a:txBody>
                  <a:tcPr marL="35374" marR="35374" marT="0" marB="0"/>
                </a:tc>
                <a:extLst>
                  <a:ext uri="{0D108BD9-81ED-4DB2-BD59-A6C34878D82A}">
                    <a16:rowId xmlns:a16="http://schemas.microsoft.com/office/drawing/2014/main" val="10007"/>
                  </a:ext>
                </a:extLst>
              </a:tr>
              <a:tr h="230719">
                <a:tc>
                  <a:txBody>
                    <a:bodyPr/>
                    <a:lstStyle/>
                    <a:p>
                      <a:pPr algn="just">
                        <a:lnSpc>
                          <a:spcPct val="115000"/>
                        </a:lnSpc>
                        <a:spcAft>
                          <a:spcPts val="0"/>
                        </a:spcAft>
                      </a:pPr>
                      <a:r>
                        <a:rPr lang="uk-UA" sz="1200">
                          <a:effectLst/>
                          <a:latin typeface="Times New Roman" panose="02020603050405020304" pitchFamily="18" charset="0"/>
                          <a:cs typeface="Times New Roman" panose="02020603050405020304" pitchFamily="18" charset="0"/>
                        </a:rPr>
                        <a:t>Коефіцієнт автономності</a:t>
                      </a:r>
                      <a:endParaRPr lang="ru-RU" sz="1200">
                        <a:effectLst/>
                        <a:latin typeface="Times New Roman" panose="02020603050405020304" pitchFamily="18" charset="0"/>
                        <a:ea typeface="Times New Roman"/>
                        <a:cs typeface="Times New Roman" panose="02020603050405020304" pitchFamily="18" charset="0"/>
                      </a:endParaRPr>
                    </a:p>
                  </a:txBody>
                  <a:tcPr marL="35374" marR="35374" marT="0" marB="0"/>
                </a:tc>
                <a:tc>
                  <a:txBody>
                    <a:bodyPr/>
                    <a:lstStyle/>
                    <a:p>
                      <a:pPr algn="just">
                        <a:lnSpc>
                          <a:spcPct val="115000"/>
                        </a:lnSpc>
                        <a:spcAft>
                          <a:spcPts val="0"/>
                        </a:spcAft>
                      </a:pPr>
                      <a:r>
                        <a:rPr lang="uk-UA" sz="1200">
                          <a:effectLst/>
                          <a:latin typeface="Times New Roman" panose="02020603050405020304" pitchFamily="18" charset="0"/>
                          <a:cs typeface="Times New Roman" panose="02020603050405020304" pitchFamily="18" charset="0"/>
                        </a:rPr>
                        <a:t>1698,8/13209,9=0,129</a:t>
                      </a:r>
                      <a:endParaRPr lang="ru-RU" sz="1200">
                        <a:effectLst/>
                        <a:latin typeface="Times New Roman" panose="02020603050405020304" pitchFamily="18" charset="0"/>
                        <a:ea typeface="Times New Roman"/>
                        <a:cs typeface="Times New Roman" panose="02020603050405020304" pitchFamily="18" charset="0"/>
                      </a:endParaRPr>
                    </a:p>
                  </a:txBody>
                  <a:tcPr marL="35374" marR="35374" marT="0" marB="0"/>
                </a:tc>
                <a:tc>
                  <a:txBody>
                    <a:bodyPr/>
                    <a:lstStyle/>
                    <a:p>
                      <a:pPr algn="just">
                        <a:lnSpc>
                          <a:spcPct val="115000"/>
                        </a:lnSpc>
                        <a:spcAft>
                          <a:spcPts val="0"/>
                        </a:spcAft>
                      </a:pPr>
                      <a:r>
                        <a:rPr lang="uk-UA" sz="1200">
                          <a:effectLst/>
                          <a:latin typeface="Times New Roman" panose="02020603050405020304" pitchFamily="18" charset="0"/>
                          <a:cs typeface="Times New Roman" panose="02020603050405020304" pitchFamily="18" charset="0"/>
                        </a:rPr>
                        <a:t>2581,8/13941,5=0,185</a:t>
                      </a:r>
                      <a:endParaRPr lang="ru-RU" sz="1200">
                        <a:effectLst/>
                        <a:latin typeface="Times New Roman" panose="02020603050405020304" pitchFamily="18" charset="0"/>
                        <a:ea typeface="Times New Roman"/>
                        <a:cs typeface="Times New Roman" panose="02020603050405020304" pitchFamily="18" charset="0"/>
                      </a:endParaRPr>
                    </a:p>
                  </a:txBody>
                  <a:tcPr marL="35374" marR="35374" marT="0" marB="0"/>
                </a:tc>
                <a:tc>
                  <a:txBody>
                    <a:bodyPr/>
                    <a:lstStyle/>
                    <a:p>
                      <a:pPr algn="just">
                        <a:lnSpc>
                          <a:spcPct val="115000"/>
                        </a:lnSpc>
                        <a:spcAft>
                          <a:spcPts val="0"/>
                        </a:spcAft>
                      </a:pPr>
                      <a:r>
                        <a:rPr lang="uk-UA" sz="1200">
                          <a:effectLst/>
                          <a:latin typeface="Times New Roman" panose="02020603050405020304" pitchFamily="18" charset="0"/>
                          <a:cs typeface="Times New Roman" panose="02020603050405020304" pitchFamily="18" charset="0"/>
                        </a:rPr>
                        <a:t>3005,5/8616,8=0,349</a:t>
                      </a:r>
                      <a:endParaRPr lang="ru-RU" sz="1200">
                        <a:effectLst/>
                        <a:latin typeface="Times New Roman" panose="02020603050405020304" pitchFamily="18" charset="0"/>
                        <a:ea typeface="Times New Roman"/>
                        <a:cs typeface="Times New Roman" panose="02020603050405020304" pitchFamily="18" charset="0"/>
                      </a:endParaRPr>
                    </a:p>
                  </a:txBody>
                  <a:tcPr marL="35374" marR="35374" marT="0" marB="0"/>
                </a:tc>
                <a:tc>
                  <a:txBody>
                    <a:bodyPr/>
                    <a:lstStyle/>
                    <a:p>
                      <a:pPr algn="just">
                        <a:lnSpc>
                          <a:spcPct val="115000"/>
                        </a:lnSpc>
                        <a:spcAft>
                          <a:spcPts val="0"/>
                        </a:spcAft>
                      </a:pPr>
                      <a:r>
                        <a:rPr lang="uk-UA" sz="1200">
                          <a:effectLst/>
                          <a:latin typeface="Times New Roman" panose="02020603050405020304" pitchFamily="18" charset="0"/>
                          <a:cs typeface="Times New Roman" panose="02020603050405020304" pitchFamily="18" charset="0"/>
                        </a:rPr>
                        <a:t>0,164</a:t>
                      </a:r>
                      <a:endParaRPr lang="ru-RU" sz="1200">
                        <a:effectLst/>
                        <a:latin typeface="Times New Roman" panose="02020603050405020304" pitchFamily="18" charset="0"/>
                        <a:ea typeface="Times New Roman"/>
                        <a:cs typeface="Times New Roman" panose="02020603050405020304" pitchFamily="18" charset="0"/>
                      </a:endParaRPr>
                    </a:p>
                  </a:txBody>
                  <a:tcPr marL="35374" marR="35374" marT="0" marB="0"/>
                </a:tc>
                <a:extLst>
                  <a:ext uri="{0D108BD9-81ED-4DB2-BD59-A6C34878D82A}">
                    <a16:rowId xmlns:a16="http://schemas.microsoft.com/office/drawing/2014/main" val="10008"/>
                  </a:ext>
                </a:extLst>
              </a:tr>
              <a:tr h="288032">
                <a:tc>
                  <a:txBody>
                    <a:bodyPr/>
                    <a:lstStyle/>
                    <a:p>
                      <a:pPr algn="just">
                        <a:lnSpc>
                          <a:spcPct val="115000"/>
                        </a:lnSpc>
                        <a:spcAft>
                          <a:spcPts val="0"/>
                        </a:spcAft>
                      </a:pPr>
                      <a:r>
                        <a:rPr lang="uk-UA" sz="1200">
                          <a:effectLst/>
                          <a:latin typeface="Times New Roman" panose="02020603050405020304" pitchFamily="18" charset="0"/>
                          <a:cs typeface="Times New Roman" panose="02020603050405020304" pitchFamily="18" charset="0"/>
                        </a:rPr>
                        <a:t>Коефіцієнт структури джерел фінансування</a:t>
                      </a:r>
                      <a:endParaRPr lang="ru-RU" sz="1200">
                        <a:effectLst/>
                        <a:latin typeface="Times New Roman" panose="02020603050405020304" pitchFamily="18" charset="0"/>
                        <a:ea typeface="Times New Roman"/>
                        <a:cs typeface="Times New Roman" panose="02020603050405020304" pitchFamily="18" charset="0"/>
                      </a:endParaRPr>
                    </a:p>
                  </a:txBody>
                  <a:tcPr marL="35374" marR="35374" marT="0" marB="0"/>
                </a:tc>
                <a:tc>
                  <a:txBody>
                    <a:bodyPr/>
                    <a:lstStyle/>
                    <a:p>
                      <a:pPr algn="just">
                        <a:lnSpc>
                          <a:spcPct val="115000"/>
                        </a:lnSpc>
                        <a:spcAft>
                          <a:spcPts val="0"/>
                        </a:spcAft>
                      </a:pPr>
                      <a:r>
                        <a:rPr lang="uk-UA" sz="1200">
                          <a:effectLst/>
                          <a:latin typeface="Times New Roman" panose="02020603050405020304" pitchFamily="18" charset="0"/>
                          <a:cs typeface="Times New Roman" panose="02020603050405020304" pitchFamily="18" charset="0"/>
                        </a:rPr>
                        <a:t>1698,8/11511,1=0,148</a:t>
                      </a:r>
                      <a:endParaRPr lang="ru-RU" sz="1200">
                        <a:effectLst/>
                        <a:latin typeface="Times New Roman" panose="02020603050405020304" pitchFamily="18" charset="0"/>
                        <a:ea typeface="Times New Roman"/>
                        <a:cs typeface="Times New Roman" panose="02020603050405020304" pitchFamily="18" charset="0"/>
                      </a:endParaRPr>
                    </a:p>
                  </a:txBody>
                  <a:tcPr marL="35374" marR="35374" marT="0" marB="0"/>
                </a:tc>
                <a:tc>
                  <a:txBody>
                    <a:bodyPr/>
                    <a:lstStyle/>
                    <a:p>
                      <a:pPr algn="just">
                        <a:lnSpc>
                          <a:spcPct val="115000"/>
                        </a:lnSpc>
                        <a:spcAft>
                          <a:spcPts val="0"/>
                        </a:spcAft>
                      </a:pPr>
                      <a:r>
                        <a:rPr lang="uk-UA" sz="1200">
                          <a:effectLst/>
                          <a:latin typeface="Times New Roman" panose="02020603050405020304" pitchFamily="18" charset="0"/>
                          <a:cs typeface="Times New Roman" panose="02020603050405020304" pitchFamily="18" charset="0"/>
                        </a:rPr>
                        <a:t>2581,8/11359,7=0,227</a:t>
                      </a:r>
                      <a:endParaRPr lang="ru-RU" sz="1200">
                        <a:effectLst/>
                        <a:latin typeface="Times New Roman" panose="02020603050405020304" pitchFamily="18" charset="0"/>
                        <a:ea typeface="Times New Roman"/>
                        <a:cs typeface="Times New Roman" panose="02020603050405020304" pitchFamily="18" charset="0"/>
                      </a:endParaRPr>
                    </a:p>
                  </a:txBody>
                  <a:tcPr marL="35374" marR="35374" marT="0" marB="0"/>
                </a:tc>
                <a:tc>
                  <a:txBody>
                    <a:bodyPr/>
                    <a:lstStyle/>
                    <a:p>
                      <a:pPr algn="just">
                        <a:lnSpc>
                          <a:spcPct val="115000"/>
                        </a:lnSpc>
                        <a:spcAft>
                          <a:spcPts val="0"/>
                        </a:spcAft>
                      </a:pPr>
                      <a:r>
                        <a:rPr lang="uk-UA" sz="1200">
                          <a:effectLst/>
                          <a:latin typeface="Times New Roman" panose="02020603050405020304" pitchFamily="18" charset="0"/>
                          <a:cs typeface="Times New Roman" panose="02020603050405020304" pitchFamily="18" charset="0"/>
                        </a:rPr>
                        <a:t>3005,5/5611,3=0,536</a:t>
                      </a:r>
                      <a:endParaRPr lang="ru-RU" sz="1200">
                        <a:effectLst/>
                        <a:latin typeface="Times New Roman" panose="02020603050405020304" pitchFamily="18" charset="0"/>
                        <a:ea typeface="Times New Roman"/>
                        <a:cs typeface="Times New Roman" panose="02020603050405020304" pitchFamily="18" charset="0"/>
                      </a:endParaRPr>
                    </a:p>
                  </a:txBody>
                  <a:tcPr marL="35374" marR="35374" marT="0" marB="0"/>
                </a:tc>
                <a:tc>
                  <a:txBody>
                    <a:bodyPr/>
                    <a:lstStyle/>
                    <a:p>
                      <a:pPr algn="just">
                        <a:lnSpc>
                          <a:spcPct val="115000"/>
                        </a:lnSpc>
                        <a:spcAft>
                          <a:spcPts val="0"/>
                        </a:spcAft>
                      </a:pPr>
                      <a:r>
                        <a:rPr lang="uk-UA" sz="1200">
                          <a:effectLst/>
                          <a:latin typeface="Times New Roman" panose="02020603050405020304" pitchFamily="18" charset="0"/>
                          <a:cs typeface="Times New Roman" panose="02020603050405020304" pitchFamily="18" charset="0"/>
                        </a:rPr>
                        <a:t>0,309</a:t>
                      </a:r>
                      <a:endParaRPr lang="ru-RU" sz="1200">
                        <a:effectLst/>
                        <a:latin typeface="Times New Roman" panose="02020603050405020304" pitchFamily="18" charset="0"/>
                        <a:ea typeface="Times New Roman"/>
                        <a:cs typeface="Times New Roman" panose="02020603050405020304" pitchFamily="18" charset="0"/>
                      </a:endParaRPr>
                    </a:p>
                  </a:txBody>
                  <a:tcPr marL="35374" marR="35374" marT="0" marB="0"/>
                </a:tc>
                <a:extLst>
                  <a:ext uri="{0D108BD9-81ED-4DB2-BD59-A6C34878D82A}">
                    <a16:rowId xmlns:a16="http://schemas.microsoft.com/office/drawing/2014/main" val="10009"/>
                  </a:ext>
                </a:extLst>
              </a:tr>
              <a:tr h="388355">
                <a:tc>
                  <a:txBody>
                    <a:bodyPr/>
                    <a:lstStyle/>
                    <a:p>
                      <a:pPr algn="just">
                        <a:lnSpc>
                          <a:spcPct val="115000"/>
                        </a:lnSpc>
                        <a:spcAft>
                          <a:spcPts val="0"/>
                        </a:spcAft>
                      </a:pPr>
                      <a:r>
                        <a:rPr lang="uk-UA" sz="1200">
                          <a:effectLst/>
                          <a:latin typeface="Times New Roman" panose="02020603050405020304" pitchFamily="18" charset="0"/>
                          <a:cs typeface="Times New Roman" panose="02020603050405020304" pitchFamily="18" charset="0"/>
                        </a:rPr>
                        <a:t>Каефіцієнт забезпеченості власними оборотними коштами</a:t>
                      </a:r>
                      <a:endParaRPr lang="ru-RU" sz="1200">
                        <a:effectLst/>
                        <a:latin typeface="Times New Roman" panose="02020603050405020304" pitchFamily="18" charset="0"/>
                        <a:ea typeface="Times New Roman"/>
                        <a:cs typeface="Times New Roman" panose="02020603050405020304" pitchFamily="18" charset="0"/>
                      </a:endParaRPr>
                    </a:p>
                  </a:txBody>
                  <a:tcPr marL="35374" marR="35374" marT="0" marB="0"/>
                </a:tc>
                <a:tc>
                  <a:txBody>
                    <a:bodyPr/>
                    <a:lstStyle/>
                    <a:p>
                      <a:pPr algn="just">
                        <a:lnSpc>
                          <a:spcPct val="115000"/>
                        </a:lnSpc>
                        <a:spcAft>
                          <a:spcPts val="0"/>
                        </a:spcAft>
                      </a:pPr>
                      <a:r>
                        <a:rPr lang="uk-UA" sz="1200" dirty="0">
                          <a:effectLst/>
                          <a:latin typeface="Times New Roman" panose="02020603050405020304" pitchFamily="18" charset="0"/>
                          <a:cs typeface="Times New Roman" panose="02020603050405020304" pitchFamily="18" charset="0"/>
                        </a:rPr>
                        <a:t>(12192,4-11511,1)/12192,4=0,05</a:t>
                      </a:r>
                      <a:endParaRPr lang="ru-RU" sz="1200" dirty="0">
                        <a:effectLst/>
                        <a:latin typeface="Times New Roman" panose="02020603050405020304" pitchFamily="18" charset="0"/>
                        <a:ea typeface="Times New Roman"/>
                        <a:cs typeface="Times New Roman" panose="02020603050405020304" pitchFamily="18" charset="0"/>
                      </a:endParaRPr>
                    </a:p>
                  </a:txBody>
                  <a:tcPr marL="35374" marR="35374" marT="0" marB="0"/>
                </a:tc>
                <a:tc>
                  <a:txBody>
                    <a:bodyPr/>
                    <a:lstStyle/>
                    <a:p>
                      <a:pPr algn="just">
                        <a:lnSpc>
                          <a:spcPct val="115000"/>
                        </a:lnSpc>
                        <a:spcAft>
                          <a:spcPts val="0"/>
                        </a:spcAft>
                      </a:pPr>
                      <a:r>
                        <a:rPr lang="uk-UA" sz="1200">
                          <a:effectLst/>
                          <a:latin typeface="Times New Roman" panose="02020603050405020304" pitchFamily="18" charset="0"/>
                          <a:cs typeface="Times New Roman" panose="02020603050405020304" pitchFamily="18" charset="0"/>
                        </a:rPr>
                        <a:t>(13554,6-11359,7)/13554,6=0,162</a:t>
                      </a:r>
                      <a:endParaRPr lang="ru-RU" sz="1200">
                        <a:effectLst/>
                        <a:latin typeface="Times New Roman" panose="02020603050405020304" pitchFamily="18" charset="0"/>
                        <a:ea typeface="Times New Roman"/>
                        <a:cs typeface="Times New Roman" panose="02020603050405020304" pitchFamily="18" charset="0"/>
                      </a:endParaRPr>
                    </a:p>
                  </a:txBody>
                  <a:tcPr marL="35374" marR="35374" marT="0" marB="0"/>
                </a:tc>
                <a:tc>
                  <a:txBody>
                    <a:bodyPr/>
                    <a:lstStyle/>
                    <a:p>
                      <a:pPr algn="just">
                        <a:lnSpc>
                          <a:spcPct val="115000"/>
                        </a:lnSpc>
                        <a:spcAft>
                          <a:spcPts val="0"/>
                        </a:spcAft>
                      </a:pPr>
                      <a:r>
                        <a:rPr lang="uk-UA" sz="1200" dirty="0">
                          <a:effectLst/>
                          <a:latin typeface="Times New Roman" panose="02020603050405020304" pitchFamily="18" charset="0"/>
                          <a:cs typeface="Times New Roman" panose="02020603050405020304" pitchFamily="18" charset="0"/>
                        </a:rPr>
                        <a:t>(8490,1-5611,3)/8490,1=0,33</a:t>
                      </a:r>
                      <a:endParaRPr lang="ru-RU" sz="1200" dirty="0">
                        <a:effectLst/>
                        <a:latin typeface="Times New Roman" panose="02020603050405020304" pitchFamily="18" charset="0"/>
                        <a:ea typeface="Times New Roman"/>
                        <a:cs typeface="Times New Roman" panose="02020603050405020304" pitchFamily="18" charset="0"/>
                      </a:endParaRPr>
                    </a:p>
                  </a:txBody>
                  <a:tcPr marL="35374" marR="35374" marT="0" marB="0"/>
                </a:tc>
                <a:tc>
                  <a:txBody>
                    <a:bodyPr/>
                    <a:lstStyle/>
                    <a:p>
                      <a:pPr algn="just">
                        <a:lnSpc>
                          <a:spcPct val="115000"/>
                        </a:lnSpc>
                        <a:spcAft>
                          <a:spcPts val="0"/>
                        </a:spcAft>
                      </a:pPr>
                      <a:r>
                        <a:rPr lang="uk-UA" sz="1200" dirty="0">
                          <a:effectLst/>
                          <a:latin typeface="Times New Roman" panose="02020603050405020304" pitchFamily="18" charset="0"/>
                          <a:cs typeface="Times New Roman" panose="02020603050405020304" pitchFamily="18" charset="0"/>
                        </a:rPr>
                        <a:t>0,177</a:t>
                      </a:r>
                      <a:endParaRPr lang="ru-RU" sz="1200" dirty="0">
                        <a:effectLst/>
                        <a:latin typeface="Times New Roman" panose="02020603050405020304" pitchFamily="18" charset="0"/>
                        <a:ea typeface="Times New Roman"/>
                        <a:cs typeface="Times New Roman" panose="02020603050405020304" pitchFamily="18" charset="0"/>
                      </a:endParaRPr>
                    </a:p>
                  </a:txBody>
                  <a:tcPr marL="35374" marR="35374" marT="0" marB="0"/>
                </a:tc>
                <a:extLst>
                  <a:ext uri="{0D108BD9-81ED-4DB2-BD59-A6C34878D82A}">
                    <a16:rowId xmlns:a16="http://schemas.microsoft.com/office/drawing/2014/main" val="10010"/>
                  </a:ext>
                </a:extLst>
              </a:tr>
            </a:tbl>
          </a:graphicData>
        </a:graphic>
      </p:graphicFrame>
      <p:sp>
        <p:nvSpPr>
          <p:cNvPr id="6" name="Rectangle 1"/>
          <p:cNvSpPr>
            <a:spLocks noChangeArrowheads="1"/>
          </p:cNvSpPr>
          <p:nvPr/>
        </p:nvSpPr>
        <p:spPr bwMode="auto">
          <a:xfrm>
            <a:off x="827584" y="1269204"/>
            <a:ext cx="741682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539750"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539750" algn="r" defTabSz="914400" rtl="0" eaLnBrk="1" fontAlgn="base" latinLnBrk="0" hangingPunct="1">
              <a:lnSpc>
                <a:spcPct val="100000"/>
              </a:lnSpc>
              <a:spcBef>
                <a:spcPct val="0"/>
              </a:spcBef>
              <a:spcAft>
                <a:spcPct val="0"/>
              </a:spcAft>
              <a:buClrTx/>
              <a:buSzTx/>
              <a:buFontTx/>
              <a:buNone/>
              <a:tabLst/>
            </a:pPr>
            <a:r>
              <a:rPr kumimoji="0" lang="uk-UA" altLang="ru-RU" sz="1200" b="0" i="0" u="none" strike="noStrike" cap="none" normalizeH="0" baseline="0" dirty="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Таблиця 2.6</a:t>
            </a:r>
            <a:endParaRPr kumimoji="0" lang="ru-RU" altLang="ru-RU"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539750" algn="ctr" defTabSz="914400" rtl="0" eaLnBrk="0" fontAlgn="base" latinLnBrk="0" hangingPunct="0">
              <a:lnSpc>
                <a:spcPct val="100000"/>
              </a:lnSpc>
              <a:spcBef>
                <a:spcPct val="0"/>
              </a:spcBef>
              <a:spcAft>
                <a:spcPct val="0"/>
              </a:spcAft>
              <a:buClrTx/>
              <a:buSzTx/>
              <a:buFontTx/>
              <a:buNone/>
              <a:tabLst/>
            </a:pPr>
            <a:r>
              <a:rPr kumimoji="0" lang="uk-UA" altLang="ru-RU" sz="1200" b="0" i="0" u="none" strike="noStrike" cap="none" normalizeH="0" baseline="0" dirty="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Аналіз платоспроможності ТОВ «</a:t>
            </a:r>
            <a:r>
              <a:rPr kumimoji="0" lang="uk-UA" altLang="ru-RU" sz="1200" b="0" i="0" u="none" strike="noStrike" cap="none" normalizeH="0" baseline="0" dirty="0">
                <a:ln>
                  <a:noFill/>
                </a:ln>
                <a:solidFill>
                  <a:srgbClr val="000000"/>
                </a:solidFill>
                <a:effectLst/>
                <a:latin typeface="Times New Roman" panose="02020603050405020304" pitchFamily="18" charset="0"/>
                <a:ea typeface="Times New Roman" pitchFamily="18" charset="0"/>
                <a:cs typeface="Times New Roman" panose="02020603050405020304" pitchFamily="18" charset="0"/>
              </a:rPr>
              <a:t>Будівельні інженерні системи та комунікації</a:t>
            </a:r>
            <a:r>
              <a:rPr kumimoji="0" lang="uk-UA" altLang="ru-RU" sz="1200" b="0" i="0" u="none" strike="noStrike" cap="none" normalizeH="0" baseline="0" dirty="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за 201</a:t>
            </a:r>
            <a:r>
              <a:rPr kumimoji="0" lang="ru-RU" altLang="ru-RU" sz="1200" b="0" i="0" u="none" strike="noStrike" cap="none" normalizeH="0" baseline="0" dirty="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2</a:t>
            </a:r>
            <a:r>
              <a:rPr kumimoji="0" lang="uk-UA" altLang="ru-RU" sz="1200" b="0" i="0" u="none" strike="noStrike" cap="none" normalizeH="0" baseline="0" dirty="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- 201</a:t>
            </a:r>
            <a:r>
              <a:rPr kumimoji="0" lang="ru-RU" altLang="ru-RU" sz="1200" b="0" i="0" u="none" strike="noStrike" cap="none" normalizeH="0" baseline="0" dirty="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3</a:t>
            </a:r>
            <a:r>
              <a:rPr kumimoji="0" lang="uk-UA" altLang="ru-RU" sz="1200" b="0" i="0" u="none" strike="noStrike" cap="none" normalizeH="0" baseline="0" dirty="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рр.</a:t>
            </a:r>
            <a:endParaRPr kumimoji="0" lang="ru-RU" altLang="ru-RU"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8505168"/>
      </p:ext>
    </p:extLst>
  </p:cSld>
  <p:clrMapOvr>
    <a:masterClrMapping/>
  </p:clrMapOvr>
  <p:transition spd="slow">
    <p:wheel spokes="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99592" y="260648"/>
            <a:ext cx="7848872" cy="6555641"/>
          </a:xfrm>
          <a:prstGeom prst="rect">
            <a:avLst/>
          </a:prstGeom>
        </p:spPr>
        <p:txBody>
          <a:bodyPr wrap="square">
            <a:spAutoFit/>
          </a:bodyPr>
          <a:lstStyle/>
          <a:p>
            <a:pPr algn="just"/>
            <a:r>
              <a:rPr lang="uk-UA" sz="1200" dirty="0">
                <a:latin typeface="Times New Roman" panose="02020603050405020304" pitchFamily="18" charset="0"/>
                <a:cs typeface="Times New Roman" panose="02020603050405020304" pitchFamily="18" charset="0"/>
              </a:rPr>
              <a:t>Коефіцієнт загального покриття (потенційна платоспроможність) вищий 1 – це свідчить про те, що поточні пасиви підприємства повністю покриті його поточними активами, тобто у випадку необхідності ТОВ «Будівельні інженерні системи та комунікації» може розрахуватися за своїми зобов’язаннями після реалізації своїх оборотних активів. А підвищення коефіцієнта свідчить про покращення становища.</a:t>
            </a:r>
          </a:p>
          <a:p>
            <a:pPr algn="just"/>
            <a:endParaRPr lang="ru-RU" sz="1200" dirty="0">
              <a:latin typeface="Times New Roman" panose="02020603050405020304" pitchFamily="18" charset="0"/>
              <a:cs typeface="Times New Roman" panose="02020603050405020304" pitchFamily="18" charset="0"/>
            </a:endParaRPr>
          </a:p>
          <a:p>
            <a:pPr algn="just"/>
            <a:r>
              <a:rPr lang="uk-UA" sz="1200" dirty="0">
                <a:latin typeface="Times New Roman" panose="02020603050405020304" pitchFamily="18" charset="0"/>
                <a:cs typeface="Times New Roman" panose="02020603050405020304" pitchFamily="18" charset="0"/>
              </a:rPr>
              <a:t>Коефіцієнт абсолютної ліквідності на рівні 0,018 на 1.01.2013 р. та 0,00004 на 1.01.2014 р.- це зовнішня ознака неплатоспроможності ТОВ «Будівельні інженерні системи та комунікації», оскільки нормативне значення цього показника 0.2-0.35. Це означає, що підприємство негайно може сплатити лише 0.18% короткострокових зобов’язань на початок періоду, і лише 0.0%- на кінець, негативним моментом є зростання рівня показника.</a:t>
            </a:r>
          </a:p>
          <a:p>
            <a:pPr algn="just"/>
            <a:endParaRPr lang="ru-RU" sz="1200" dirty="0">
              <a:latin typeface="Times New Roman" panose="02020603050405020304" pitchFamily="18" charset="0"/>
              <a:cs typeface="Times New Roman" panose="02020603050405020304" pitchFamily="18" charset="0"/>
            </a:endParaRPr>
          </a:p>
          <a:p>
            <a:pPr algn="just"/>
            <a:r>
              <a:rPr lang="uk-UA" sz="1200" dirty="0">
                <a:latin typeface="Times New Roman" panose="02020603050405020304" pitchFamily="18" charset="0"/>
                <a:cs typeface="Times New Roman" panose="02020603050405020304" pitchFamily="18" charset="0"/>
              </a:rPr>
              <a:t>Коефіцієнт співвідношення дебіторської і кредиторської заборгованості на рівні 0,189 на початок 2013 р. та 0,193 на початок 2014 р свідчить про те, що підприємство має не великі шанси розрахуватися з кредиторами за рахунок дебіторів протягом періоду.</a:t>
            </a:r>
          </a:p>
          <a:p>
            <a:pPr algn="just"/>
            <a:endParaRPr lang="ru-RU" sz="1200" dirty="0">
              <a:latin typeface="Times New Roman" panose="02020603050405020304" pitchFamily="18" charset="0"/>
              <a:cs typeface="Times New Roman" panose="02020603050405020304" pitchFamily="18" charset="0"/>
            </a:endParaRPr>
          </a:p>
          <a:p>
            <a:pPr algn="just"/>
            <a:r>
              <a:rPr lang="uk-UA" sz="1200" dirty="0">
                <a:latin typeface="Times New Roman" panose="02020603050405020304" pitchFamily="18" charset="0"/>
                <a:cs typeface="Times New Roman" panose="02020603050405020304" pitchFamily="18" charset="0"/>
              </a:rPr>
              <a:t>Коефіцієнт забезпеченості поточних пасивів власними коштами на рівні 0,162 на 1.01.2013 та 0,339 на 1.01.2014 р. показує низький рівень залежності підприємства від кредиторів і високу можливість перетворення активів у ліквідні кошти. Підвищення показника є позитивною ознакою платоспроможності підприємства і зниження залежності від кредиторів.</a:t>
            </a:r>
          </a:p>
          <a:p>
            <a:pPr algn="just"/>
            <a:endParaRPr lang="ru-RU" sz="1200" dirty="0">
              <a:latin typeface="Times New Roman" panose="02020603050405020304" pitchFamily="18" charset="0"/>
              <a:cs typeface="Times New Roman" panose="02020603050405020304" pitchFamily="18" charset="0"/>
            </a:endParaRPr>
          </a:p>
          <a:p>
            <a:pPr algn="just"/>
            <a:r>
              <a:rPr lang="uk-UA" sz="1200" dirty="0">
                <a:latin typeface="Times New Roman" panose="02020603050405020304" pitchFamily="18" charset="0"/>
                <a:cs typeface="Times New Roman" panose="02020603050405020304" pitchFamily="18" charset="0"/>
              </a:rPr>
              <a:t>Чистий робочий капітал на товаристві збільшився на 683,9 тис. грн. (2194,9 тис. грн. на 1.01.2013р. та 2878,8 на 1.01.2014 р.). Наявність чистого робочого капіталу свідчить про те, що підприємство здатне не тільки сплатити поточні борги, але й має в своєму розпорядженні фінансові ресурси для розширення діяльності і здійснення інвестицій. </a:t>
            </a:r>
          </a:p>
          <a:p>
            <a:pPr algn="just"/>
            <a:endParaRPr lang="ru-RU" sz="1200" dirty="0">
              <a:latin typeface="Times New Roman" panose="02020603050405020304" pitchFamily="18" charset="0"/>
              <a:cs typeface="Times New Roman" panose="02020603050405020304" pitchFamily="18" charset="0"/>
            </a:endParaRPr>
          </a:p>
          <a:p>
            <a:pPr algn="just"/>
            <a:r>
              <a:rPr lang="uk-UA" sz="1200" dirty="0">
                <a:latin typeface="Times New Roman" panose="02020603050405020304" pitchFamily="18" charset="0"/>
                <a:cs typeface="Times New Roman" panose="02020603050405020304" pitchFamily="18" charset="0"/>
              </a:rPr>
              <a:t>Коефіцієнт маневреності показує частку власних коштів, вкладених в оборотні активи. На підприємстві цей коефіцієнт на 1.01.2013р. склав 0,850, а на 1.01.2014р. - 0,958. Значення коефіцієнта рекомендовано бути не менше 0,2. На ТОВ «</a:t>
            </a:r>
            <a:r>
              <a:rPr lang="uk-UA" sz="1200" dirty="0" err="1">
                <a:latin typeface="Times New Roman" panose="02020603050405020304" pitchFamily="18" charset="0"/>
                <a:cs typeface="Times New Roman" panose="02020603050405020304" pitchFamily="18" charset="0"/>
              </a:rPr>
              <a:t>Будком</a:t>
            </a:r>
            <a:r>
              <a:rPr lang="uk-UA" sz="1200" dirty="0">
                <a:latin typeface="Times New Roman" panose="02020603050405020304" pitchFamily="18" charset="0"/>
                <a:cs typeface="Times New Roman" panose="02020603050405020304" pitchFamily="18" charset="0"/>
              </a:rPr>
              <a:t>» воно значно більше і має тенденцію до зростання, а це дозволить забезпечити достатню гнучкість у використанні власного капіталу. </a:t>
            </a:r>
          </a:p>
          <a:p>
            <a:pPr algn="just"/>
            <a:endParaRPr lang="ru-RU" sz="1200" dirty="0">
              <a:latin typeface="Times New Roman" panose="02020603050405020304" pitchFamily="18" charset="0"/>
              <a:cs typeface="Times New Roman" panose="02020603050405020304" pitchFamily="18" charset="0"/>
            </a:endParaRPr>
          </a:p>
          <a:p>
            <a:pPr algn="just"/>
            <a:r>
              <a:rPr lang="uk-UA" sz="1200" dirty="0">
                <a:latin typeface="Times New Roman" panose="02020603050405020304" pitchFamily="18" charset="0"/>
                <a:cs typeface="Times New Roman" panose="02020603050405020304" pitchFamily="18" charset="0"/>
              </a:rPr>
              <a:t>Коефіцієнт автономії характеризує частку коштів, вкладених власниками підприємства в загальну вартість майна. Нормальне мінімальне значення коефіцієнта автономії орієнтовано оцінюється на рівні 0,5, що припускає забезпеченість позикових коштів власними, тобто, реалізувавши майно, сформоване із власних джерел, підприємство зможе погасити зобов’язання. На ТОВ «</a:t>
            </a:r>
            <a:r>
              <a:rPr lang="uk-UA" sz="1200" dirty="0" err="1">
                <a:latin typeface="Times New Roman" panose="02020603050405020304" pitchFamily="18" charset="0"/>
                <a:cs typeface="Times New Roman" panose="02020603050405020304" pitchFamily="18" charset="0"/>
              </a:rPr>
              <a:t>Будком</a:t>
            </a:r>
            <a:r>
              <a:rPr lang="uk-UA" sz="1200" dirty="0">
                <a:latin typeface="Times New Roman" panose="02020603050405020304" pitchFamily="18" charset="0"/>
                <a:cs typeface="Times New Roman" panose="02020603050405020304" pitchFamily="18" charset="0"/>
              </a:rPr>
              <a:t>» воно склало 0,185 на 1.01.2013р. та 0,349 на 1.01.2014р. Показники значно нижчі від нормального мінімального значення, що не дає змогу підприємству навіть при реалізації власного майна підприємство не зможе погасити зобов’язання. Але показник має позитивну тенденцію до збільшення.</a:t>
            </a:r>
            <a:endParaRPr lang="ru-RU" sz="1200" dirty="0">
              <a:latin typeface="Times New Roman" panose="02020603050405020304" pitchFamily="18" charset="0"/>
              <a:cs typeface="Times New Roman" panose="02020603050405020304" pitchFamily="18" charset="0"/>
            </a:endParaRPr>
          </a:p>
        </p:txBody>
      </p:sp>
      <p:sp>
        <p:nvSpPr>
          <p:cNvPr id="5" name="Стрелка вправо 4"/>
          <p:cNvSpPr/>
          <p:nvPr/>
        </p:nvSpPr>
        <p:spPr>
          <a:xfrm>
            <a:off x="323528" y="476672"/>
            <a:ext cx="504056" cy="216024"/>
          </a:xfrm>
          <a:prstGeom prst="right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sp>
        <p:nvSpPr>
          <p:cNvPr id="6" name="Стрелка вправо 5"/>
          <p:cNvSpPr/>
          <p:nvPr/>
        </p:nvSpPr>
        <p:spPr>
          <a:xfrm>
            <a:off x="286838" y="2348880"/>
            <a:ext cx="504056" cy="216024"/>
          </a:xfrm>
          <a:prstGeom prst="right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sp>
        <p:nvSpPr>
          <p:cNvPr id="7" name="Стрелка вправо 6"/>
          <p:cNvSpPr/>
          <p:nvPr/>
        </p:nvSpPr>
        <p:spPr>
          <a:xfrm>
            <a:off x="276672" y="3068960"/>
            <a:ext cx="504056" cy="216024"/>
          </a:xfrm>
          <a:prstGeom prst="right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sp>
        <p:nvSpPr>
          <p:cNvPr id="8" name="Стрелка вправо 7"/>
          <p:cNvSpPr/>
          <p:nvPr/>
        </p:nvSpPr>
        <p:spPr>
          <a:xfrm>
            <a:off x="314547" y="4077072"/>
            <a:ext cx="504056" cy="216024"/>
          </a:xfrm>
          <a:prstGeom prst="right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sp>
        <p:nvSpPr>
          <p:cNvPr id="9" name="Стрелка вправо 8"/>
          <p:cNvSpPr/>
          <p:nvPr/>
        </p:nvSpPr>
        <p:spPr>
          <a:xfrm>
            <a:off x="276672" y="4941168"/>
            <a:ext cx="504056" cy="216024"/>
          </a:xfrm>
          <a:prstGeom prst="right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sp>
        <p:nvSpPr>
          <p:cNvPr id="10" name="Стрелка вправо 9"/>
          <p:cNvSpPr/>
          <p:nvPr/>
        </p:nvSpPr>
        <p:spPr>
          <a:xfrm>
            <a:off x="323528" y="6021288"/>
            <a:ext cx="504056" cy="216024"/>
          </a:xfrm>
          <a:prstGeom prst="right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sp>
        <p:nvSpPr>
          <p:cNvPr id="11" name="Стрелка вправо 10"/>
          <p:cNvSpPr/>
          <p:nvPr/>
        </p:nvSpPr>
        <p:spPr>
          <a:xfrm>
            <a:off x="325755" y="1412776"/>
            <a:ext cx="504056" cy="216024"/>
          </a:xfrm>
          <a:prstGeom prst="right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09972795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827583" y="1335251"/>
            <a:ext cx="68480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0850"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endParaRPr kumimoji="0" lang="ru-RU" altLang="ru-RU" sz="1800" b="0" i="0" u="none" strike="noStrike" cap="none" normalizeH="0" baseline="0" dirty="0">
              <a:ln>
                <a:noFill/>
              </a:ln>
              <a:solidFill>
                <a:schemeClr val="tx1"/>
              </a:solidFill>
              <a:effectLst/>
              <a:latin typeface="Arial" pitchFamily="34" charset="0"/>
              <a:cs typeface="Arial" pitchFamily="34" charset="0"/>
            </a:endParaRPr>
          </a:p>
        </p:txBody>
      </p:sp>
      <p:sp>
        <p:nvSpPr>
          <p:cNvPr id="9" name="Прямоугольник 8"/>
          <p:cNvSpPr/>
          <p:nvPr/>
        </p:nvSpPr>
        <p:spPr>
          <a:xfrm>
            <a:off x="1479563" y="506677"/>
            <a:ext cx="6606480" cy="2308324"/>
          </a:xfrm>
          <a:prstGeom prst="rect">
            <a:avLst/>
          </a:prstGeom>
        </p:spPr>
        <p:txBody>
          <a:bodyPr wrap="square">
            <a:spAutoFit/>
          </a:bodyPr>
          <a:lstStyle/>
          <a:p>
            <a:pPr algn="ctr"/>
            <a:r>
              <a:rPr lang="uk-UA" dirty="0">
                <a:latin typeface="Times New Roman" panose="02020603050405020304" pitchFamily="18" charset="0"/>
                <a:cs typeface="Times New Roman" panose="02020603050405020304" pitchFamily="18" charset="0"/>
              </a:rPr>
              <a:t>Таким чином, для покращення фінансового стану, підвищення ліквідності та платоспроможності, ТОВ «Будівельні інженерні системи та комунікації» необхідно, враховуючи специфіку галузі та конкретні умови діяльності, розробити та здійснити комплекс заходів основним серед яких є, безумовно, досягнення прибутковості. Адже можливості оптимізації оборотного капіталу, скорочення капітальних вкладень, збільшення відстрочки платежів та інші рано чи пізно вичерпаються. </a:t>
            </a:r>
            <a:endParaRPr lang="ru-RU" dirty="0">
              <a:latin typeface="Times New Roman" panose="02020603050405020304" pitchFamily="18" charset="0"/>
              <a:cs typeface="Times New Roman" panose="02020603050405020304" pitchFamily="18" charset="0"/>
            </a:endParaRPr>
          </a:p>
        </p:txBody>
      </p:sp>
      <p:pic>
        <p:nvPicPr>
          <p:cNvPr id="8199" name="Picture 7" descr="http://www.fainaidea.com/wp-content/uploads/2015/02/buhuchetraschetov.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005064"/>
            <a:ext cx="2886761" cy="198464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201" name="Picture 9" descr="http://evrovektor.com/images/1/b/1b5b8b412d3a1359661f486d35bb937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96915" y="3497930"/>
            <a:ext cx="2771775" cy="24860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203" name="Picture 11" descr="http://ua-sevntu.at.ua/BUH/46850825_BUHGALTE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240" y="3765146"/>
            <a:ext cx="2016224" cy="222456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039561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051720" y="1239143"/>
            <a:ext cx="4754828"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Дякую</a:t>
            </a:r>
            <a:r>
              <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за увагу</a:t>
            </a:r>
          </a:p>
        </p:txBody>
      </p:sp>
      <p:pic>
        <p:nvPicPr>
          <p:cNvPr id="25602" name="Picture 2" descr="http://vsviti.com.ua/wp-content/uploads/2013/09/ukraine-e137871203371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2636912"/>
            <a:ext cx="5938691" cy="35643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14044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Таблица 6"/>
          <p:cNvGraphicFramePr>
            <a:graphicFrameLocks noGrp="1"/>
          </p:cNvGraphicFramePr>
          <p:nvPr>
            <p:extLst>
              <p:ext uri="{D42A27DB-BD31-4B8C-83A1-F6EECF244321}">
                <p14:modId xmlns:p14="http://schemas.microsoft.com/office/powerpoint/2010/main" val="2416656259"/>
              </p:ext>
            </p:extLst>
          </p:nvPr>
        </p:nvGraphicFramePr>
        <p:xfrm>
          <a:off x="529552" y="1196752"/>
          <a:ext cx="8136904" cy="5294349"/>
        </p:xfrm>
        <a:graphic>
          <a:graphicData uri="http://schemas.openxmlformats.org/drawingml/2006/table">
            <a:tbl>
              <a:tblPr firstRow="1" firstCol="1" bandRow="1">
                <a:tableStyleId>{08FB837D-C827-4EFA-A057-4D05807E0F7C}</a:tableStyleId>
              </a:tblPr>
              <a:tblGrid>
                <a:gridCol w="1803844">
                  <a:extLst>
                    <a:ext uri="{9D8B030D-6E8A-4147-A177-3AD203B41FA5}">
                      <a16:colId xmlns:a16="http://schemas.microsoft.com/office/drawing/2014/main" val="20000"/>
                    </a:ext>
                  </a:extLst>
                </a:gridCol>
                <a:gridCol w="6333060">
                  <a:extLst>
                    <a:ext uri="{9D8B030D-6E8A-4147-A177-3AD203B41FA5}">
                      <a16:colId xmlns:a16="http://schemas.microsoft.com/office/drawing/2014/main" val="20001"/>
                    </a:ext>
                  </a:extLst>
                </a:gridCol>
              </a:tblGrid>
              <a:tr h="332577">
                <a:tc>
                  <a:txBody>
                    <a:bodyPr/>
                    <a:lstStyle/>
                    <a:p>
                      <a:pPr algn="just">
                        <a:lnSpc>
                          <a:spcPct val="115000"/>
                        </a:lnSpc>
                        <a:spcAft>
                          <a:spcPts val="0"/>
                        </a:spcAft>
                      </a:pPr>
                      <a:r>
                        <a:rPr lang="uk-UA" sz="1200" dirty="0">
                          <a:effectLst/>
                          <a:latin typeface="Times New Roman" panose="02020603050405020304" pitchFamily="18" charset="0"/>
                          <a:cs typeface="Times New Roman" panose="02020603050405020304" pitchFamily="18" charset="0"/>
                        </a:rPr>
                        <a:t>Автори</a:t>
                      </a:r>
                      <a:endParaRPr lang="ru-RU" sz="1200" dirty="0">
                        <a:effectLst/>
                        <a:latin typeface="Times New Roman" panose="02020603050405020304" pitchFamily="18" charset="0"/>
                        <a:ea typeface="Calibri"/>
                        <a:cs typeface="Times New Roman" panose="02020603050405020304" pitchFamily="18" charset="0"/>
                      </a:endParaRPr>
                    </a:p>
                  </a:txBody>
                  <a:tcPr marL="42167" marR="42167" marT="0" marB="0"/>
                </a:tc>
                <a:tc>
                  <a:txBody>
                    <a:bodyPr/>
                    <a:lstStyle/>
                    <a:p>
                      <a:pPr algn="just">
                        <a:lnSpc>
                          <a:spcPct val="115000"/>
                        </a:lnSpc>
                        <a:spcAft>
                          <a:spcPts val="0"/>
                        </a:spcAft>
                      </a:pPr>
                      <a:r>
                        <a:rPr lang="uk-UA" sz="1200" dirty="0">
                          <a:effectLst/>
                          <a:latin typeface="Times New Roman" panose="02020603050405020304" pitchFamily="18" charset="0"/>
                          <a:cs typeface="Times New Roman" panose="02020603050405020304" pitchFamily="18" charset="0"/>
                        </a:rPr>
                        <a:t>Підходи до визначення поняття “платоспроможність”</a:t>
                      </a:r>
                      <a:endParaRPr lang="ru-RU" sz="1200" dirty="0">
                        <a:effectLst/>
                        <a:latin typeface="Times New Roman" panose="02020603050405020304" pitchFamily="18" charset="0"/>
                        <a:ea typeface="Calibri"/>
                        <a:cs typeface="Times New Roman" panose="02020603050405020304" pitchFamily="18" charset="0"/>
                      </a:endParaRPr>
                    </a:p>
                  </a:txBody>
                  <a:tcPr marL="42167" marR="42167" marT="0" marB="0"/>
                </a:tc>
                <a:extLst>
                  <a:ext uri="{0D108BD9-81ED-4DB2-BD59-A6C34878D82A}">
                    <a16:rowId xmlns:a16="http://schemas.microsoft.com/office/drawing/2014/main" val="10000"/>
                  </a:ext>
                </a:extLst>
              </a:tr>
              <a:tr h="775879">
                <a:tc>
                  <a:txBody>
                    <a:bodyPr/>
                    <a:lstStyle/>
                    <a:p>
                      <a:pPr indent="180340" algn="just">
                        <a:lnSpc>
                          <a:spcPct val="115000"/>
                        </a:lnSpc>
                        <a:spcAft>
                          <a:spcPts val="0"/>
                        </a:spcAft>
                      </a:pPr>
                      <a:r>
                        <a:rPr lang="uk-UA" sz="1200" dirty="0">
                          <a:effectLst/>
                          <a:latin typeface="Times New Roman" panose="02020603050405020304" pitchFamily="18" charset="0"/>
                          <a:cs typeface="Times New Roman" panose="02020603050405020304" pitchFamily="18" charset="0"/>
                        </a:rPr>
                        <a:t>М. Н. Крейніна</a:t>
                      </a:r>
                      <a:endParaRPr lang="ru-RU" sz="1200" dirty="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uk-UA" sz="1200" dirty="0">
                          <a:effectLst/>
                          <a:latin typeface="Times New Roman" panose="02020603050405020304" pitchFamily="18" charset="0"/>
                          <a:cs typeface="Times New Roman" panose="02020603050405020304" pitchFamily="18" charset="0"/>
                        </a:rPr>
                        <a:t> </a:t>
                      </a:r>
                      <a:endParaRPr lang="ru-RU" sz="1200" dirty="0">
                        <a:effectLst/>
                        <a:latin typeface="Times New Roman" panose="02020603050405020304" pitchFamily="18" charset="0"/>
                        <a:ea typeface="Calibri"/>
                        <a:cs typeface="Times New Roman" panose="02020603050405020304" pitchFamily="18" charset="0"/>
                      </a:endParaRPr>
                    </a:p>
                  </a:txBody>
                  <a:tcPr marL="42167" marR="42167" marT="0" marB="0"/>
                </a:tc>
                <a:tc>
                  <a:txBody>
                    <a:bodyPr/>
                    <a:lstStyle/>
                    <a:p>
                      <a:pPr indent="180340" algn="just">
                        <a:lnSpc>
                          <a:spcPct val="115000"/>
                        </a:lnSpc>
                        <a:spcAft>
                          <a:spcPts val="0"/>
                        </a:spcAft>
                      </a:pPr>
                      <a:r>
                        <a:rPr lang="uk-UA" sz="1200" dirty="0">
                          <a:effectLst/>
                          <a:latin typeface="Times New Roman" panose="02020603050405020304" pitchFamily="18" charset="0"/>
                          <a:cs typeface="Times New Roman" panose="02020603050405020304" pitchFamily="18" charset="0"/>
                        </a:rPr>
                        <a:t>Платоспроможність – це наявність у підприємства засобів,достатніх для сплати боргів по всім короткостроковим зобов’язанням і одночасно безперебійного здійснення процесу виробництва та реалізації продукції.</a:t>
                      </a:r>
                      <a:endParaRPr lang="ru-RU" sz="1200" dirty="0">
                        <a:effectLst/>
                        <a:latin typeface="Times New Roman" panose="02020603050405020304" pitchFamily="18" charset="0"/>
                        <a:cs typeface="Times New Roman" panose="02020603050405020304" pitchFamily="18" charset="0"/>
                      </a:endParaRPr>
                    </a:p>
                    <a:p>
                      <a:pPr indent="180340" algn="just">
                        <a:lnSpc>
                          <a:spcPct val="115000"/>
                        </a:lnSpc>
                        <a:spcAft>
                          <a:spcPts val="0"/>
                        </a:spcAft>
                      </a:pPr>
                      <a:r>
                        <a:rPr lang="uk-UA" sz="1200" dirty="0">
                          <a:effectLst/>
                          <a:latin typeface="Times New Roman" panose="02020603050405020304" pitchFamily="18" charset="0"/>
                          <a:cs typeface="Times New Roman" panose="02020603050405020304" pitchFamily="18" charset="0"/>
                        </a:rPr>
                        <a:t>Не враховується поточна заборгованість за довгостроковими зобов’язаннями</a:t>
                      </a:r>
                      <a:endParaRPr lang="ru-RU" sz="1200" dirty="0">
                        <a:effectLst/>
                        <a:latin typeface="Times New Roman" panose="02020603050405020304" pitchFamily="18" charset="0"/>
                        <a:ea typeface="Calibri"/>
                        <a:cs typeface="Times New Roman" panose="02020603050405020304" pitchFamily="18" charset="0"/>
                      </a:endParaRPr>
                    </a:p>
                  </a:txBody>
                  <a:tcPr marL="42167" marR="42167" marT="0" marB="0"/>
                </a:tc>
                <a:extLst>
                  <a:ext uri="{0D108BD9-81ED-4DB2-BD59-A6C34878D82A}">
                    <a16:rowId xmlns:a16="http://schemas.microsoft.com/office/drawing/2014/main" val="10001"/>
                  </a:ext>
                </a:extLst>
              </a:tr>
              <a:tr h="775879">
                <a:tc>
                  <a:txBody>
                    <a:bodyPr/>
                    <a:lstStyle/>
                    <a:p>
                      <a:pPr indent="180340" algn="just">
                        <a:lnSpc>
                          <a:spcPct val="115000"/>
                        </a:lnSpc>
                        <a:spcAft>
                          <a:spcPts val="0"/>
                        </a:spcAft>
                      </a:pPr>
                      <a:r>
                        <a:rPr lang="uk-UA" sz="1200">
                          <a:effectLst/>
                          <a:latin typeface="Times New Roman" panose="02020603050405020304" pitchFamily="18" charset="0"/>
                          <a:cs typeface="Times New Roman" panose="02020603050405020304" pitchFamily="18" charset="0"/>
                        </a:rPr>
                        <a:t>Г.Артеменко, В. І. Іващенко, М. А. Болюх</a:t>
                      </a:r>
                      <a:endParaRPr lang="ru-RU" sz="120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uk-UA"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Calibri"/>
                        <a:cs typeface="Times New Roman" panose="02020603050405020304" pitchFamily="18" charset="0"/>
                      </a:endParaRPr>
                    </a:p>
                  </a:txBody>
                  <a:tcPr marL="42167" marR="42167" marT="0" marB="0"/>
                </a:tc>
                <a:tc>
                  <a:txBody>
                    <a:bodyPr/>
                    <a:lstStyle/>
                    <a:p>
                      <a:pPr indent="180340" algn="just">
                        <a:lnSpc>
                          <a:spcPct val="115000"/>
                        </a:lnSpc>
                        <a:spcAft>
                          <a:spcPts val="0"/>
                        </a:spcAft>
                      </a:pPr>
                      <a:r>
                        <a:rPr lang="uk-UA" sz="1200" dirty="0">
                          <a:effectLst/>
                          <a:latin typeface="Times New Roman" panose="02020603050405020304" pitchFamily="18" charset="0"/>
                          <a:cs typeface="Times New Roman" panose="02020603050405020304" pitchFamily="18" charset="0"/>
                        </a:rPr>
                        <a:t>Визначають платоспроможність як здатність підприємства своєчасно і повністю виконувати свої платіжні зобов’язання, що витікають з виробничих, торгівельних, кредитних та інших операцій грошового характеру.</a:t>
                      </a:r>
                      <a:endParaRPr lang="ru-RU" sz="1200" dirty="0">
                        <a:effectLst/>
                        <a:latin typeface="Times New Roman" panose="02020603050405020304" pitchFamily="18" charset="0"/>
                        <a:cs typeface="Times New Roman" panose="02020603050405020304" pitchFamily="18" charset="0"/>
                      </a:endParaRPr>
                    </a:p>
                    <a:p>
                      <a:pPr indent="180340" algn="just">
                        <a:lnSpc>
                          <a:spcPct val="115000"/>
                        </a:lnSpc>
                        <a:spcAft>
                          <a:spcPts val="0"/>
                        </a:spcAft>
                      </a:pPr>
                      <a:r>
                        <a:rPr lang="uk-UA" sz="1200" dirty="0">
                          <a:effectLst/>
                          <a:latin typeface="Times New Roman" panose="02020603050405020304" pitchFamily="18" charset="0"/>
                          <a:cs typeface="Times New Roman" panose="02020603050405020304" pitchFamily="18" charset="0"/>
                        </a:rPr>
                        <a:t>Істотний недолік – змішування понять платоспроможності та її показників</a:t>
                      </a:r>
                      <a:endParaRPr lang="ru-RU" sz="1200" dirty="0">
                        <a:effectLst/>
                        <a:latin typeface="Times New Roman" panose="02020603050405020304" pitchFamily="18" charset="0"/>
                        <a:ea typeface="Calibri"/>
                        <a:cs typeface="Times New Roman" panose="02020603050405020304" pitchFamily="18" charset="0"/>
                      </a:endParaRPr>
                    </a:p>
                  </a:txBody>
                  <a:tcPr marL="42167" marR="42167" marT="0" marB="0"/>
                </a:tc>
                <a:extLst>
                  <a:ext uri="{0D108BD9-81ED-4DB2-BD59-A6C34878D82A}">
                    <a16:rowId xmlns:a16="http://schemas.microsoft.com/office/drawing/2014/main" val="10002"/>
                  </a:ext>
                </a:extLst>
              </a:tr>
              <a:tr h="775879">
                <a:tc>
                  <a:txBody>
                    <a:bodyPr/>
                    <a:lstStyle/>
                    <a:p>
                      <a:pPr indent="180340" algn="just">
                        <a:lnSpc>
                          <a:spcPct val="115000"/>
                        </a:lnSpc>
                        <a:spcAft>
                          <a:spcPts val="0"/>
                        </a:spcAft>
                      </a:pPr>
                      <a:r>
                        <a:rPr lang="uk-UA" sz="1200" dirty="0">
                          <a:effectLst/>
                          <a:latin typeface="Times New Roman" panose="02020603050405020304" pitchFamily="18" charset="0"/>
                          <a:cs typeface="Times New Roman" panose="02020603050405020304" pitchFamily="18" charset="0"/>
                        </a:rPr>
                        <a:t>Л. А. Костирко</a:t>
                      </a:r>
                      <a:endParaRPr lang="ru-RU" sz="1200" dirty="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uk-UA" sz="1200" dirty="0">
                          <a:effectLst/>
                          <a:latin typeface="Times New Roman" panose="02020603050405020304" pitchFamily="18" charset="0"/>
                          <a:cs typeface="Times New Roman" panose="02020603050405020304" pitchFamily="18" charset="0"/>
                        </a:rPr>
                        <a:t> </a:t>
                      </a:r>
                      <a:endParaRPr lang="ru-RU" sz="1200" dirty="0">
                        <a:effectLst/>
                        <a:latin typeface="Times New Roman" panose="02020603050405020304" pitchFamily="18" charset="0"/>
                        <a:ea typeface="Calibri"/>
                        <a:cs typeface="Times New Roman" panose="02020603050405020304" pitchFamily="18" charset="0"/>
                      </a:endParaRPr>
                    </a:p>
                  </a:txBody>
                  <a:tcPr marL="42167" marR="42167" marT="0" marB="0"/>
                </a:tc>
                <a:tc>
                  <a:txBody>
                    <a:bodyPr/>
                    <a:lstStyle/>
                    <a:p>
                      <a:pPr indent="180340" algn="just">
                        <a:lnSpc>
                          <a:spcPct val="115000"/>
                        </a:lnSpc>
                        <a:spcAft>
                          <a:spcPts val="0"/>
                        </a:spcAft>
                      </a:pPr>
                      <a:r>
                        <a:rPr lang="uk-UA" sz="1200" dirty="0">
                          <a:effectLst/>
                          <a:latin typeface="Times New Roman" panose="02020603050405020304" pitchFamily="18" charset="0"/>
                          <a:cs typeface="Times New Roman" panose="02020603050405020304" pitchFamily="18" charset="0"/>
                        </a:rPr>
                        <a:t>Платоспроможність – це готовність підприємства проводити свої першочергові платежі за рахунок поточних надходжень коштів</a:t>
                      </a:r>
                      <a:endParaRPr lang="ru-RU" sz="1200" dirty="0">
                        <a:effectLst/>
                        <a:latin typeface="Times New Roman" panose="02020603050405020304" pitchFamily="18" charset="0"/>
                        <a:cs typeface="Times New Roman" panose="02020603050405020304" pitchFamily="18" charset="0"/>
                      </a:endParaRPr>
                    </a:p>
                    <a:p>
                      <a:pPr indent="180340" algn="just">
                        <a:lnSpc>
                          <a:spcPct val="115000"/>
                        </a:lnSpc>
                        <a:spcAft>
                          <a:spcPts val="0"/>
                        </a:spcAft>
                      </a:pPr>
                      <a:r>
                        <a:rPr lang="uk-UA" sz="1200" dirty="0">
                          <a:effectLst/>
                          <a:latin typeface="Times New Roman" panose="02020603050405020304" pitchFamily="18" charset="0"/>
                          <a:cs typeface="Times New Roman" panose="02020603050405020304" pitchFamily="18" charset="0"/>
                        </a:rPr>
                        <a:t>Недоліком цих трьох визначень є сувора прив’язка до грошових коштів, бо підприємство може розрахуватися по своїм боргам і іншим товаром тобто бартером</a:t>
                      </a:r>
                      <a:endParaRPr lang="ru-RU" sz="1200" dirty="0">
                        <a:effectLst/>
                        <a:latin typeface="Times New Roman" panose="02020603050405020304" pitchFamily="18" charset="0"/>
                        <a:ea typeface="Calibri"/>
                        <a:cs typeface="Times New Roman" panose="02020603050405020304" pitchFamily="18" charset="0"/>
                      </a:endParaRPr>
                    </a:p>
                  </a:txBody>
                  <a:tcPr marL="42167" marR="42167" marT="0" marB="0"/>
                </a:tc>
                <a:extLst>
                  <a:ext uri="{0D108BD9-81ED-4DB2-BD59-A6C34878D82A}">
                    <a16:rowId xmlns:a16="http://schemas.microsoft.com/office/drawing/2014/main" val="10003"/>
                  </a:ext>
                </a:extLst>
              </a:tr>
              <a:tr h="387940">
                <a:tc>
                  <a:txBody>
                    <a:bodyPr/>
                    <a:lstStyle/>
                    <a:p>
                      <a:pPr indent="180340" algn="just">
                        <a:lnSpc>
                          <a:spcPct val="115000"/>
                        </a:lnSpc>
                        <a:spcAft>
                          <a:spcPts val="0"/>
                        </a:spcAft>
                      </a:pPr>
                      <a:r>
                        <a:rPr lang="uk-UA" sz="1200" dirty="0">
                          <a:effectLst/>
                          <a:latin typeface="Times New Roman" panose="02020603050405020304" pitchFamily="18" charset="0"/>
                          <a:cs typeface="Times New Roman" panose="02020603050405020304" pitchFamily="18" charset="0"/>
                        </a:rPr>
                        <a:t>Л. А. Лахтіонова</a:t>
                      </a:r>
                      <a:endParaRPr lang="ru-RU" sz="1200" dirty="0">
                        <a:effectLst/>
                        <a:latin typeface="Times New Roman" panose="02020603050405020304" pitchFamily="18" charset="0"/>
                        <a:ea typeface="Calibri"/>
                        <a:cs typeface="Times New Roman" panose="02020603050405020304" pitchFamily="18" charset="0"/>
                      </a:endParaRPr>
                    </a:p>
                  </a:txBody>
                  <a:tcPr marL="42167" marR="42167" marT="0" marB="0"/>
                </a:tc>
                <a:tc>
                  <a:txBody>
                    <a:bodyPr/>
                    <a:lstStyle/>
                    <a:p>
                      <a:pPr indent="180340" algn="just">
                        <a:lnSpc>
                          <a:spcPct val="115000"/>
                        </a:lnSpc>
                        <a:spcAft>
                          <a:spcPts val="0"/>
                        </a:spcAft>
                      </a:pPr>
                      <a:r>
                        <a:rPr lang="uk-UA" sz="1200" dirty="0">
                          <a:effectLst/>
                          <a:latin typeface="Times New Roman" panose="02020603050405020304" pitchFamily="18" charset="0"/>
                          <a:cs typeface="Times New Roman" panose="02020603050405020304" pitchFamily="18" charset="0"/>
                        </a:rPr>
                        <a:t>Платоспроможність – це можливість підприємства наявними грошовими ресурсами своєчасно погасити свої строкові зобов’язання.</a:t>
                      </a:r>
                      <a:endParaRPr lang="ru-RU" sz="1200" dirty="0">
                        <a:effectLst/>
                        <a:latin typeface="Times New Roman" panose="02020603050405020304" pitchFamily="18" charset="0"/>
                        <a:ea typeface="Calibri"/>
                        <a:cs typeface="Times New Roman" panose="02020603050405020304" pitchFamily="18" charset="0"/>
                      </a:endParaRPr>
                    </a:p>
                  </a:txBody>
                  <a:tcPr marL="42167" marR="42167" marT="0" marB="0"/>
                </a:tc>
                <a:extLst>
                  <a:ext uri="{0D108BD9-81ED-4DB2-BD59-A6C34878D82A}">
                    <a16:rowId xmlns:a16="http://schemas.microsoft.com/office/drawing/2014/main" val="10004"/>
                  </a:ext>
                </a:extLst>
              </a:tr>
              <a:tr h="517253">
                <a:tc>
                  <a:txBody>
                    <a:bodyPr/>
                    <a:lstStyle/>
                    <a:p>
                      <a:pPr indent="180340" algn="just">
                        <a:lnSpc>
                          <a:spcPct val="115000"/>
                        </a:lnSpc>
                        <a:spcAft>
                          <a:spcPts val="0"/>
                        </a:spcAft>
                      </a:pPr>
                      <a:r>
                        <a:rPr lang="uk-UA" sz="1200" dirty="0">
                          <a:effectLst/>
                          <a:latin typeface="Times New Roman" panose="02020603050405020304" pitchFamily="18" charset="0"/>
                          <a:cs typeface="Times New Roman" panose="02020603050405020304" pitchFamily="18" charset="0"/>
                        </a:rPr>
                        <a:t>В. В. Ковальов, О. Н. Волков  </a:t>
                      </a:r>
                      <a:endParaRPr lang="ru-RU" sz="1200" dirty="0">
                        <a:effectLst/>
                        <a:latin typeface="Times New Roman" panose="02020603050405020304" pitchFamily="18" charset="0"/>
                        <a:ea typeface="Calibri"/>
                        <a:cs typeface="Times New Roman" panose="02020603050405020304" pitchFamily="18" charset="0"/>
                      </a:endParaRPr>
                    </a:p>
                  </a:txBody>
                  <a:tcPr marL="42167" marR="42167" marT="0" marB="0"/>
                </a:tc>
                <a:tc>
                  <a:txBody>
                    <a:bodyPr/>
                    <a:lstStyle/>
                    <a:p>
                      <a:pPr indent="180340" algn="just">
                        <a:lnSpc>
                          <a:spcPct val="115000"/>
                        </a:lnSpc>
                        <a:spcAft>
                          <a:spcPts val="0"/>
                        </a:spcAft>
                      </a:pPr>
                      <a:r>
                        <a:rPr lang="uk-UA" sz="1200" dirty="0">
                          <a:effectLst/>
                          <a:latin typeface="Times New Roman" panose="02020603050405020304" pitchFamily="18" charset="0"/>
                          <a:cs typeface="Times New Roman" panose="02020603050405020304" pitchFamily="18" charset="0"/>
                        </a:rPr>
                        <a:t>Під платоспроможністю розуміють наявність у підприємства грошових коштів або їх еквівалентів, достатніх для розрахунків по кредиторській заборгованості, що вимагає негайного погашення.</a:t>
                      </a:r>
                      <a:endParaRPr lang="ru-RU" sz="1200" dirty="0">
                        <a:effectLst/>
                        <a:latin typeface="Times New Roman" panose="02020603050405020304" pitchFamily="18" charset="0"/>
                        <a:ea typeface="Calibri"/>
                        <a:cs typeface="Times New Roman" panose="02020603050405020304" pitchFamily="18" charset="0"/>
                      </a:endParaRPr>
                    </a:p>
                  </a:txBody>
                  <a:tcPr marL="42167" marR="42167" marT="0" marB="0"/>
                </a:tc>
                <a:extLst>
                  <a:ext uri="{0D108BD9-81ED-4DB2-BD59-A6C34878D82A}">
                    <a16:rowId xmlns:a16="http://schemas.microsoft.com/office/drawing/2014/main" val="10005"/>
                  </a:ext>
                </a:extLst>
              </a:tr>
              <a:tr h="646566">
                <a:tc>
                  <a:txBody>
                    <a:bodyPr/>
                    <a:lstStyle/>
                    <a:p>
                      <a:pPr indent="180340" algn="just">
                        <a:lnSpc>
                          <a:spcPct val="115000"/>
                        </a:lnSpc>
                        <a:spcAft>
                          <a:spcPts val="0"/>
                        </a:spcAft>
                      </a:pPr>
                      <a:r>
                        <a:rPr lang="uk-UA" sz="1200" dirty="0">
                          <a:effectLst/>
                          <a:latin typeface="Times New Roman" panose="02020603050405020304" pitchFamily="18" charset="0"/>
                          <a:cs typeface="Times New Roman" panose="02020603050405020304" pitchFamily="18" charset="0"/>
                        </a:rPr>
                        <a:t>А. Д. Шеремет</a:t>
                      </a:r>
                      <a:endParaRPr lang="ru-RU" sz="1200" dirty="0">
                        <a:effectLst/>
                        <a:latin typeface="Times New Roman" panose="02020603050405020304" pitchFamily="18" charset="0"/>
                        <a:ea typeface="Calibri"/>
                        <a:cs typeface="Times New Roman" panose="02020603050405020304" pitchFamily="18" charset="0"/>
                      </a:endParaRPr>
                    </a:p>
                  </a:txBody>
                  <a:tcPr marL="42167" marR="42167" marT="0" marB="0"/>
                </a:tc>
                <a:tc>
                  <a:txBody>
                    <a:bodyPr/>
                    <a:lstStyle/>
                    <a:p>
                      <a:pPr indent="180340" algn="just">
                        <a:lnSpc>
                          <a:spcPct val="115000"/>
                        </a:lnSpc>
                        <a:spcAft>
                          <a:spcPts val="0"/>
                        </a:spcAft>
                      </a:pPr>
                      <a:r>
                        <a:rPr lang="uk-UA" sz="1200" dirty="0">
                          <a:effectLst/>
                          <a:latin typeface="Times New Roman" panose="02020603050405020304" pitchFamily="18" charset="0"/>
                          <a:cs typeface="Times New Roman" panose="02020603050405020304" pitchFamily="18" charset="0"/>
                        </a:rPr>
                        <a:t>Платоспроможність – це здатність покрити усі зобов’язання підприємства (короткострокових та довгострокових) усіма активами</a:t>
                      </a:r>
                      <a:endParaRPr lang="ru-RU" sz="1200" dirty="0">
                        <a:effectLst/>
                        <a:latin typeface="Times New Roman" panose="02020603050405020304" pitchFamily="18" charset="0"/>
                        <a:cs typeface="Times New Roman" panose="02020603050405020304" pitchFamily="18" charset="0"/>
                      </a:endParaRPr>
                    </a:p>
                    <a:p>
                      <a:pPr indent="180340" algn="just">
                        <a:lnSpc>
                          <a:spcPct val="115000"/>
                        </a:lnSpc>
                        <a:spcAft>
                          <a:spcPts val="0"/>
                        </a:spcAft>
                      </a:pPr>
                      <a:r>
                        <a:rPr lang="uk-UA" sz="1200" dirty="0">
                          <a:effectLst/>
                          <a:latin typeface="Times New Roman" panose="02020603050405020304" pitchFamily="18" charset="0"/>
                          <a:cs typeface="Times New Roman" panose="02020603050405020304" pitchFamily="18" charset="0"/>
                        </a:rPr>
                        <a:t>Не враховує необхідність діяльності підприємства, тобто відтворювального процесу</a:t>
                      </a:r>
                      <a:endParaRPr lang="ru-RU" sz="1200" dirty="0">
                        <a:effectLst/>
                        <a:latin typeface="Times New Roman" panose="02020603050405020304" pitchFamily="18" charset="0"/>
                        <a:ea typeface="Calibri"/>
                        <a:cs typeface="Times New Roman" panose="02020603050405020304" pitchFamily="18" charset="0"/>
                      </a:endParaRPr>
                    </a:p>
                  </a:txBody>
                  <a:tcPr marL="42167" marR="42167" marT="0" marB="0"/>
                </a:tc>
                <a:extLst>
                  <a:ext uri="{0D108BD9-81ED-4DB2-BD59-A6C34878D82A}">
                    <a16:rowId xmlns:a16="http://schemas.microsoft.com/office/drawing/2014/main" val="10006"/>
                  </a:ext>
                </a:extLst>
              </a:tr>
              <a:tr h="517253">
                <a:tc>
                  <a:txBody>
                    <a:bodyPr/>
                    <a:lstStyle/>
                    <a:p>
                      <a:pPr indent="180340" algn="just">
                        <a:lnSpc>
                          <a:spcPct val="115000"/>
                        </a:lnSpc>
                        <a:spcAft>
                          <a:spcPts val="0"/>
                        </a:spcAft>
                      </a:pPr>
                      <a:r>
                        <a:rPr lang="uk-UA" sz="1200">
                          <a:effectLst/>
                          <a:latin typeface="Times New Roman" panose="02020603050405020304" pitchFamily="18" charset="0"/>
                          <a:cs typeface="Times New Roman" panose="02020603050405020304" pitchFamily="18" charset="0"/>
                        </a:rPr>
                        <a:t>М. М. Рейкіна,</a:t>
                      </a:r>
                      <a:endParaRPr lang="ru-RU" sz="1200">
                        <a:effectLst/>
                        <a:latin typeface="Times New Roman" panose="02020603050405020304" pitchFamily="18" charset="0"/>
                        <a:cs typeface="Times New Roman" panose="02020603050405020304" pitchFamily="18" charset="0"/>
                      </a:endParaRPr>
                    </a:p>
                    <a:p>
                      <a:pPr indent="180340" algn="just">
                        <a:lnSpc>
                          <a:spcPct val="115000"/>
                        </a:lnSpc>
                        <a:spcAft>
                          <a:spcPts val="0"/>
                        </a:spcAft>
                      </a:pPr>
                      <a:r>
                        <a:rPr lang="uk-UA" sz="1200">
                          <a:effectLst/>
                          <a:latin typeface="Times New Roman" panose="02020603050405020304" pitchFamily="18" charset="0"/>
                          <a:cs typeface="Times New Roman" panose="02020603050405020304" pitchFamily="18" charset="0"/>
                        </a:rPr>
                        <a:t>І. І. Мазурова,</a:t>
                      </a:r>
                      <a:endParaRPr lang="ru-RU" sz="1200">
                        <a:effectLst/>
                        <a:latin typeface="Times New Roman" panose="02020603050405020304" pitchFamily="18" charset="0"/>
                        <a:cs typeface="Times New Roman" panose="02020603050405020304" pitchFamily="18" charset="0"/>
                      </a:endParaRPr>
                    </a:p>
                    <a:p>
                      <a:pPr indent="180340" algn="just">
                        <a:lnSpc>
                          <a:spcPct val="115000"/>
                        </a:lnSpc>
                        <a:spcAft>
                          <a:spcPts val="0"/>
                        </a:spcAft>
                      </a:pPr>
                      <a:r>
                        <a:rPr lang="uk-UA" sz="1200">
                          <a:effectLst/>
                          <a:latin typeface="Times New Roman" panose="02020603050405020304" pitchFamily="18" charset="0"/>
                          <a:cs typeface="Times New Roman" panose="02020603050405020304" pitchFamily="18" charset="0"/>
                        </a:rPr>
                        <a:t>М. С. Абрютина</a:t>
                      </a:r>
                      <a:endParaRPr lang="ru-RU" sz="120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uk-UA"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Calibri"/>
                        <a:cs typeface="Times New Roman" panose="02020603050405020304" pitchFamily="18" charset="0"/>
                      </a:endParaRPr>
                    </a:p>
                  </a:txBody>
                  <a:tcPr marL="42167" marR="42167" marT="0" marB="0"/>
                </a:tc>
                <a:tc>
                  <a:txBody>
                    <a:bodyPr/>
                    <a:lstStyle/>
                    <a:p>
                      <a:pPr indent="180340" algn="just">
                        <a:lnSpc>
                          <a:spcPct val="115000"/>
                        </a:lnSpc>
                        <a:spcAft>
                          <a:spcPts val="0"/>
                        </a:spcAft>
                      </a:pPr>
                      <a:r>
                        <a:rPr lang="uk-UA" sz="1200" dirty="0">
                          <a:effectLst/>
                          <a:latin typeface="Times New Roman" panose="02020603050405020304" pitchFamily="18" charset="0"/>
                          <a:cs typeface="Times New Roman" panose="02020603050405020304" pitchFamily="18" charset="0"/>
                        </a:rPr>
                        <a:t>Підприємство є платоспроможним тоді, коли має у своєму розпорядженні таку суму грошових ресурсів, щоб воно могло у будь-який момент розрахуватися за короткостроковими зобов’язаннями.</a:t>
                      </a:r>
                      <a:endParaRPr lang="ru-RU" sz="1200" dirty="0">
                        <a:effectLst/>
                        <a:latin typeface="Times New Roman" panose="02020603050405020304" pitchFamily="18" charset="0"/>
                        <a:ea typeface="Calibri"/>
                        <a:cs typeface="Times New Roman" panose="02020603050405020304" pitchFamily="18" charset="0"/>
                      </a:endParaRPr>
                    </a:p>
                  </a:txBody>
                  <a:tcPr marL="42167" marR="42167" marT="0" marB="0"/>
                </a:tc>
                <a:extLst>
                  <a:ext uri="{0D108BD9-81ED-4DB2-BD59-A6C34878D82A}">
                    <a16:rowId xmlns:a16="http://schemas.microsoft.com/office/drawing/2014/main" val="10007"/>
                  </a:ext>
                </a:extLst>
              </a:tr>
            </a:tbl>
          </a:graphicData>
        </a:graphic>
      </p:graphicFrame>
      <p:sp>
        <p:nvSpPr>
          <p:cNvPr id="8" name="Прямоугольник 7"/>
          <p:cNvSpPr/>
          <p:nvPr/>
        </p:nvSpPr>
        <p:spPr>
          <a:xfrm>
            <a:off x="2312004" y="332656"/>
            <a:ext cx="4572000" cy="646331"/>
          </a:xfrm>
          <a:prstGeom prst="rect">
            <a:avLst/>
          </a:prstGeom>
        </p:spPr>
        <p:txBody>
          <a:bodyPr>
            <a:spAutoFit/>
          </a:bodyPr>
          <a:lstStyle/>
          <a:p>
            <a:pPr algn="ctr"/>
            <a:r>
              <a:rPr lang="uk-UA" dirty="0">
                <a:latin typeface="Times New Roman" panose="02020603050405020304" pitchFamily="18" charset="0"/>
                <a:cs typeface="Times New Roman" panose="02020603050405020304" pitchFamily="18" charset="0"/>
              </a:rPr>
              <a:t>Наукові підходи</a:t>
            </a:r>
            <a:r>
              <a:rPr lang="ru-RU" dirty="0">
                <a:latin typeface="Times New Roman" panose="02020603050405020304" pitchFamily="18" charset="0"/>
                <a:cs typeface="Times New Roman" panose="02020603050405020304" pitchFamily="18" charset="0"/>
              </a:rPr>
              <a:t> до визначення </a:t>
            </a:r>
            <a:r>
              <a:rPr lang="uk-UA" dirty="0">
                <a:latin typeface="Times New Roman" panose="02020603050405020304" pitchFamily="18" charset="0"/>
                <a:cs typeface="Times New Roman" panose="02020603050405020304" pitchFamily="18" charset="0"/>
              </a:rPr>
              <a:t>поняття «Платоспроможність»</a:t>
            </a:r>
            <a:r>
              <a:rPr lang="ru-RU"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96549580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97073130"/>
              </p:ext>
            </p:extLst>
          </p:nvPr>
        </p:nvGraphicFramePr>
        <p:xfrm>
          <a:off x="899592" y="1340768"/>
          <a:ext cx="7560840" cy="4104457"/>
        </p:xfrm>
        <a:graphic>
          <a:graphicData uri="http://schemas.openxmlformats.org/drawingml/2006/table">
            <a:tbl>
              <a:tblPr>
                <a:tableStyleId>{775DCB02-9BB8-47FD-8907-85C794F793BA}</a:tableStyleId>
              </a:tblPr>
              <a:tblGrid>
                <a:gridCol w="1765591">
                  <a:extLst>
                    <a:ext uri="{9D8B030D-6E8A-4147-A177-3AD203B41FA5}">
                      <a16:colId xmlns:a16="http://schemas.microsoft.com/office/drawing/2014/main" val="20000"/>
                    </a:ext>
                  </a:extLst>
                </a:gridCol>
                <a:gridCol w="5795249">
                  <a:extLst>
                    <a:ext uri="{9D8B030D-6E8A-4147-A177-3AD203B41FA5}">
                      <a16:colId xmlns:a16="http://schemas.microsoft.com/office/drawing/2014/main" val="20001"/>
                    </a:ext>
                  </a:extLst>
                </a:gridCol>
              </a:tblGrid>
              <a:tr h="513057">
                <a:tc>
                  <a:txBody>
                    <a:bodyPr/>
                    <a:lstStyle/>
                    <a:p>
                      <a:pPr algn="ctr">
                        <a:lnSpc>
                          <a:spcPct val="115000"/>
                        </a:lnSpc>
                        <a:spcAft>
                          <a:spcPts val="0"/>
                        </a:spcAft>
                      </a:pPr>
                      <a:r>
                        <a:rPr lang="uk-UA" sz="1200" dirty="0">
                          <a:effectLst/>
                          <a:latin typeface="Times New Roman" panose="02020603050405020304" pitchFamily="18" charset="0"/>
                          <a:cs typeface="Times New Roman" panose="02020603050405020304" pitchFamily="18" charset="0"/>
                        </a:rPr>
                        <a:t>Автор</a:t>
                      </a:r>
                      <a:endParaRPr lang="ru-RU" sz="12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pPr>
                      <a:r>
                        <a:rPr lang="uk-UA" sz="1200" dirty="0">
                          <a:effectLst/>
                          <a:latin typeface="Times New Roman" panose="02020603050405020304" pitchFamily="18" charset="0"/>
                          <a:cs typeface="Times New Roman" panose="02020603050405020304" pitchFamily="18" charset="0"/>
                        </a:rPr>
                        <a:t>Підходи до визначення поняття “ліквідність”</a:t>
                      </a:r>
                      <a:endParaRPr lang="ru-RU" sz="1200" dirty="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ru-RU" sz="1200" dirty="0">
                          <a:effectLst/>
                          <a:latin typeface="Times New Roman" panose="02020603050405020304" pitchFamily="18" charset="0"/>
                          <a:cs typeface="Times New Roman" panose="02020603050405020304" pitchFamily="18" charset="0"/>
                        </a:rPr>
                        <a:t> </a:t>
                      </a:r>
                      <a:endParaRPr lang="ru-RU" sz="1200" dirty="0">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513057">
                <a:tc>
                  <a:txBody>
                    <a:bodyPr/>
                    <a:lstStyle/>
                    <a:p>
                      <a:pPr algn="ctr">
                        <a:lnSpc>
                          <a:spcPct val="115000"/>
                        </a:lnSpc>
                        <a:spcAft>
                          <a:spcPts val="0"/>
                        </a:spcAft>
                      </a:pPr>
                      <a:r>
                        <a:rPr lang="uk-UA" sz="1200" dirty="0">
                          <a:effectLst/>
                          <a:latin typeface="Times New Roman" panose="02020603050405020304" pitchFamily="18" charset="0"/>
                          <a:cs typeface="Times New Roman" panose="02020603050405020304" pitchFamily="18" charset="0"/>
                        </a:rPr>
                        <a:t>Е.І. </a:t>
                      </a:r>
                      <a:r>
                        <a:rPr lang="ru-RU" sz="1200" dirty="0" err="1">
                          <a:effectLst/>
                          <a:latin typeface="Times New Roman" panose="02020603050405020304" pitchFamily="18" charset="0"/>
                          <a:cs typeface="Times New Roman" panose="02020603050405020304" pitchFamily="18" charset="0"/>
                        </a:rPr>
                        <a:t>Утк</a:t>
                      </a:r>
                      <a:r>
                        <a:rPr lang="uk-UA" sz="1200" dirty="0">
                          <a:effectLst/>
                          <a:latin typeface="Times New Roman" panose="02020603050405020304" pitchFamily="18" charset="0"/>
                          <a:cs typeface="Times New Roman" panose="02020603050405020304" pitchFamily="18" charset="0"/>
                        </a:rPr>
                        <a:t>і</a:t>
                      </a:r>
                      <a:r>
                        <a:rPr lang="ru-RU" sz="1200" dirty="0">
                          <a:effectLst/>
                          <a:latin typeface="Times New Roman" panose="02020603050405020304" pitchFamily="18" charset="0"/>
                          <a:cs typeface="Times New Roman" panose="02020603050405020304" pitchFamily="18" charset="0"/>
                        </a:rPr>
                        <a:t>н </a:t>
                      </a:r>
                      <a:endParaRPr lang="ru-RU" sz="12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nSpc>
                          <a:spcPct val="115000"/>
                        </a:lnSpc>
                        <a:spcAft>
                          <a:spcPts val="0"/>
                        </a:spcAft>
                      </a:pPr>
                      <a:r>
                        <a:rPr lang="uk-UA" sz="1200" dirty="0">
                          <a:effectLst/>
                          <a:latin typeface="Times New Roman" panose="02020603050405020304" pitchFamily="18" charset="0"/>
                          <a:cs typeface="Times New Roman" panose="02020603050405020304" pitchFamily="18" charset="0"/>
                        </a:rPr>
                        <a:t>Здатність підприємства вчасно і без затрат сплачувати свої короткотермінові зобов’язання </a:t>
                      </a:r>
                      <a:endParaRPr lang="ru-RU" sz="1200" dirty="0">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513057">
                <a:tc>
                  <a:txBody>
                    <a:bodyPr/>
                    <a:lstStyle/>
                    <a:p>
                      <a:pPr algn="ctr">
                        <a:lnSpc>
                          <a:spcPct val="115000"/>
                        </a:lnSpc>
                        <a:spcAft>
                          <a:spcPts val="0"/>
                        </a:spcAft>
                      </a:pPr>
                      <a:r>
                        <a:rPr lang="uk-UA" sz="1200" dirty="0">
                          <a:effectLst/>
                          <a:latin typeface="Times New Roman" panose="02020603050405020304" pitchFamily="18" charset="0"/>
                          <a:cs typeface="Times New Roman" panose="02020603050405020304" pitchFamily="18" charset="0"/>
                        </a:rPr>
                        <a:t>В.В. </a:t>
                      </a:r>
                      <a:r>
                        <a:rPr lang="ru-RU" sz="1200" dirty="0">
                          <a:effectLst/>
                          <a:latin typeface="Times New Roman" panose="02020603050405020304" pitchFamily="18" charset="0"/>
                          <a:cs typeface="Times New Roman" panose="02020603050405020304" pitchFamily="18" charset="0"/>
                        </a:rPr>
                        <a:t>Ковал</a:t>
                      </a:r>
                      <a:r>
                        <a:rPr lang="uk-UA" sz="1200" dirty="0">
                          <a:effectLst/>
                          <a:latin typeface="Times New Roman" panose="02020603050405020304" pitchFamily="18" charset="0"/>
                          <a:cs typeface="Times New Roman" panose="02020603050405020304" pitchFamily="18" charset="0"/>
                        </a:rPr>
                        <a:t>є</a:t>
                      </a:r>
                      <a:r>
                        <a:rPr lang="ru-RU" sz="1200" dirty="0">
                          <a:effectLst/>
                          <a:latin typeface="Times New Roman" panose="02020603050405020304" pitchFamily="18" charset="0"/>
                          <a:cs typeface="Times New Roman" panose="02020603050405020304" pitchFamily="18" charset="0"/>
                        </a:rPr>
                        <a:t>в</a:t>
                      </a:r>
                      <a:endParaRPr lang="ru-RU" sz="12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nSpc>
                          <a:spcPct val="115000"/>
                        </a:lnSpc>
                        <a:spcAft>
                          <a:spcPts val="0"/>
                        </a:spcAft>
                      </a:pPr>
                      <a:r>
                        <a:rPr lang="uk-UA" sz="1200" dirty="0">
                          <a:effectLst/>
                          <a:latin typeface="Times New Roman" panose="02020603050405020304" pitchFamily="18" charset="0"/>
                          <a:cs typeface="Times New Roman" panose="02020603050405020304" pitchFamily="18" charset="0"/>
                        </a:rPr>
                        <a:t>Наявність оборотних коштів у розмірі, теоретично достатньому для погашення короткострокових зобов’язань </a:t>
                      </a:r>
                      <a:endParaRPr lang="ru-RU" sz="1200" dirty="0">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513057">
                <a:tc>
                  <a:txBody>
                    <a:bodyPr/>
                    <a:lstStyle/>
                    <a:p>
                      <a:pPr algn="ctr">
                        <a:lnSpc>
                          <a:spcPct val="115000"/>
                        </a:lnSpc>
                        <a:spcAft>
                          <a:spcPts val="0"/>
                        </a:spcAft>
                      </a:pPr>
                      <a:r>
                        <a:rPr lang="ru-RU" sz="1200" dirty="0">
                          <a:effectLst/>
                          <a:latin typeface="Times New Roman" panose="02020603050405020304" pitchFamily="18" charset="0"/>
                          <a:cs typeface="Times New Roman" panose="02020603050405020304" pitchFamily="18" charset="0"/>
                        </a:rPr>
                        <a:t>О.С. </a:t>
                      </a:r>
                      <a:r>
                        <a:rPr lang="ru-RU" sz="1200" dirty="0" err="1">
                          <a:effectLst/>
                          <a:latin typeface="Times New Roman" panose="02020603050405020304" pitchFamily="18" charset="0"/>
                          <a:cs typeface="Times New Roman" panose="02020603050405020304" pitchFamily="18" charset="0"/>
                        </a:rPr>
                        <a:t>Філімоненко</a:t>
                      </a:r>
                      <a:endParaRPr lang="ru-RU" sz="12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nSpc>
                          <a:spcPct val="115000"/>
                        </a:lnSpc>
                        <a:spcAft>
                          <a:spcPts val="0"/>
                        </a:spcAft>
                      </a:pPr>
                      <a:r>
                        <a:rPr lang="uk-UA" sz="1200" dirty="0">
                          <a:effectLst/>
                          <a:latin typeface="Times New Roman" panose="02020603050405020304" pitchFamily="18" charset="0"/>
                          <a:cs typeface="Times New Roman" panose="02020603050405020304" pitchFamily="18" charset="0"/>
                        </a:rPr>
                        <a:t>Здатність цінностей легко перетворюватись в гроші, тобто в абсолютно ліквідні активи для своєчасного покриття всіх необхідних платежів</a:t>
                      </a:r>
                      <a:endParaRPr lang="ru-RU" sz="1200" dirty="0">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513057">
                <a:tc>
                  <a:txBody>
                    <a:bodyPr/>
                    <a:lstStyle/>
                    <a:p>
                      <a:pPr algn="ctr">
                        <a:lnSpc>
                          <a:spcPct val="115000"/>
                        </a:lnSpc>
                        <a:spcAft>
                          <a:spcPts val="0"/>
                        </a:spcAft>
                      </a:pPr>
                      <a:r>
                        <a:rPr lang="ru-RU" sz="1200" dirty="0">
                          <a:effectLst/>
                          <a:latin typeface="Times New Roman" panose="02020603050405020304" pitchFamily="18" charset="0"/>
                          <a:cs typeface="Times New Roman" panose="02020603050405020304" pitchFamily="18" charset="0"/>
                        </a:rPr>
                        <a:t>М.А. </a:t>
                      </a:r>
                      <a:r>
                        <a:rPr lang="ru-RU" sz="1200" dirty="0" err="1">
                          <a:effectLst/>
                          <a:latin typeface="Times New Roman" panose="02020603050405020304" pitchFamily="18" charset="0"/>
                          <a:cs typeface="Times New Roman" panose="02020603050405020304" pitchFamily="18" charset="0"/>
                        </a:rPr>
                        <a:t>Болюх</a:t>
                      </a:r>
                      <a:endParaRPr lang="ru-RU" sz="12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nSpc>
                          <a:spcPct val="115000"/>
                        </a:lnSpc>
                        <a:spcAft>
                          <a:spcPts val="0"/>
                        </a:spcAft>
                      </a:pPr>
                      <a:r>
                        <a:rPr lang="uk-UA" sz="1200" dirty="0">
                          <a:effectLst/>
                          <a:latin typeface="Times New Roman" panose="02020603050405020304" pitchFamily="18" charset="0"/>
                          <a:cs typeface="Times New Roman" panose="02020603050405020304" pitchFamily="18" charset="0"/>
                        </a:rPr>
                        <a:t>Спроможність перетворювати свої активи на гроші для покриття всіх необхідних платежів</a:t>
                      </a:r>
                      <a:endParaRPr lang="ru-RU" sz="1200" dirty="0">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769586">
                <a:tc>
                  <a:txBody>
                    <a:bodyPr/>
                    <a:lstStyle/>
                    <a:p>
                      <a:pPr algn="ctr">
                        <a:lnSpc>
                          <a:spcPct val="115000"/>
                        </a:lnSpc>
                        <a:spcAft>
                          <a:spcPts val="0"/>
                        </a:spcAft>
                      </a:pPr>
                      <a:r>
                        <a:rPr lang="ru-RU" sz="1200" dirty="0">
                          <a:effectLst/>
                          <a:latin typeface="Times New Roman" panose="02020603050405020304" pitchFamily="18" charset="0"/>
                          <a:cs typeface="Times New Roman" panose="02020603050405020304" pitchFamily="18" charset="0"/>
                        </a:rPr>
                        <a:t>Л.А. </a:t>
                      </a:r>
                      <a:r>
                        <a:rPr lang="ru-RU" sz="1200" dirty="0" err="1">
                          <a:effectLst/>
                          <a:latin typeface="Times New Roman" panose="02020603050405020304" pitchFamily="18" charset="0"/>
                          <a:cs typeface="Times New Roman" panose="02020603050405020304" pitchFamily="18" charset="0"/>
                        </a:rPr>
                        <a:t>Лахтіонова</a:t>
                      </a:r>
                      <a:endParaRPr lang="ru-RU" sz="12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nSpc>
                          <a:spcPct val="115000"/>
                        </a:lnSpc>
                        <a:spcAft>
                          <a:spcPts val="0"/>
                        </a:spcAft>
                      </a:pPr>
                      <a:r>
                        <a:rPr lang="uk-UA" sz="1200" dirty="0">
                          <a:effectLst/>
                          <a:latin typeface="Times New Roman" panose="02020603050405020304" pitchFamily="18" charset="0"/>
                          <a:cs typeface="Times New Roman" panose="02020603050405020304" pitchFamily="18" charset="0"/>
                        </a:rPr>
                        <a:t>Здатність цінностей легко перетворюватись в гроші, тобто в абсолютно ліквідні активи. Це – здатність і швидкість підприємства перетворювати активи в гроші для покриття своїх необхідних платежів у міру настання їх терміну </a:t>
                      </a:r>
                      <a:endParaRPr lang="ru-RU" sz="1200" dirty="0">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769586">
                <a:tc>
                  <a:txBody>
                    <a:bodyPr/>
                    <a:lstStyle/>
                    <a:p>
                      <a:pPr algn="ctr">
                        <a:lnSpc>
                          <a:spcPct val="115000"/>
                        </a:lnSpc>
                        <a:spcAft>
                          <a:spcPts val="0"/>
                        </a:spcAft>
                      </a:pPr>
                      <a:r>
                        <a:rPr lang="ru-RU" sz="1200" dirty="0">
                          <a:effectLst/>
                          <a:latin typeface="Times New Roman" panose="02020603050405020304" pitchFamily="18" charset="0"/>
                          <a:cs typeface="Times New Roman" panose="02020603050405020304" pitchFamily="18" charset="0"/>
                        </a:rPr>
                        <a:t>Н.В. Тарасенко</a:t>
                      </a:r>
                      <a:endParaRPr lang="ru-RU" sz="12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nSpc>
                          <a:spcPct val="115000"/>
                        </a:lnSpc>
                        <a:spcAft>
                          <a:spcPts val="0"/>
                        </a:spcAft>
                      </a:pPr>
                      <a:r>
                        <a:rPr lang="uk-UA" sz="1200" dirty="0">
                          <a:effectLst/>
                          <a:latin typeface="Times New Roman" panose="02020603050405020304" pitchFamily="18" charset="0"/>
                          <a:cs typeface="Times New Roman" panose="02020603050405020304" pitchFamily="18" charset="0"/>
                        </a:rPr>
                        <a:t>Спроможність підприємства перетворювати свої активи на гроші без втрати їх ринкової вартості для покриття всіх необхідних платежів у міру настання їх термінів на швидкість здійснення цього перетворення</a:t>
                      </a:r>
                      <a:endParaRPr lang="ru-RU" sz="1200" dirty="0">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bl>
          </a:graphicData>
        </a:graphic>
      </p:graphicFrame>
      <p:sp>
        <p:nvSpPr>
          <p:cNvPr id="5" name="Прямоугольник 4"/>
          <p:cNvSpPr/>
          <p:nvPr/>
        </p:nvSpPr>
        <p:spPr>
          <a:xfrm>
            <a:off x="2411760" y="548680"/>
            <a:ext cx="4536504" cy="352789"/>
          </a:xfrm>
          <a:prstGeom prst="rect">
            <a:avLst/>
          </a:prstGeom>
        </p:spPr>
        <p:txBody>
          <a:bodyPr wrap="square">
            <a:spAutoFit/>
          </a:bodyPr>
          <a:lstStyle/>
          <a:p>
            <a:pPr>
              <a:lnSpc>
                <a:spcPct val="115000"/>
              </a:lnSpc>
              <a:spcAft>
                <a:spcPts val="0"/>
              </a:spcAft>
            </a:pPr>
            <a:r>
              <a:rPr lang="uk-UA" sz="1600" dirty="0">
                <a:latin typeface="Times New Roman" panose="02020603050405020304" pitchFamily="18" charset="0"/>
                <a:cs typeface="Times New Roman" panose="02020603050405020304" pitchFamily="18" charset="0"/>
              </a:rPr>
              <a:t>Підходи до визначення поняття «ліквідність»</a:t>
            </a: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9562607"/>
      </p:ext>
    </p:extLst>
  </p:cSld>
  <p:clrMapOvr>
    <a:masterClrMapping/>
  </p:clrMapOvr>
  <p:transition spd="slow">
    <p:wheel spokes="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Прямоугольник 1"/>
          <p:cNvSpPr>
            <a:spLocks noChangeArrowheads="1"/>
          </p:cNvSpPr>
          <p:nvPr/>
        </p:nvSpPr>
        <p:spPr bwMode="auto">
          <a:xfrm>
            <a:off x="2555776" y="1139034"/>
            <a:ext cx="4211638" cy="388938"/>
          </a:xfrm>
          <a:prstGeom prst="rect">
            <a:avLst/>
          </a:prstGeom>
          <a:solidFill>
            <a:srgbClr val="FFFFFF"/>
          </a:solidFill>
          <a:ln w="254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До платіжних засобів відносяться:</a:t>
            </a:r>
            <a:endParaRPr kumimoji="0" lang="uk-UA" altLang="ru-RU" sz="1400" b="0" i="0" u="none" strike="noStrike" cap="none" normalizeH="0" baseline="0" dirty="0">
              <a:ln>
                <a:noFill/>
              </a:ln>
              <a:solidFill>
                <a:schemeClr val="tx1"/>
              </a:solidFill>
              <a:effectLst/>
              <a:latin typeface="Arial" pitchFamily="34" charset="0"/>
              <a:cs typeface="Arial" pitchFamily="34" charset="0"/>
            </a:endParaRPr>
          </a:p>
        </p:txBody>
      </p:sp>
      <p:sp>
        <p:nvSpPr>
          <p:cNvPr id="24" name="Прямоугольник 3"/>
          <p:cNvSpPr>
            <a:spLocks noChangeArrowheads="1"/>
          </p:cNvSpPr>
          <p:nvPr/>
        </p:nvSpPr>
        <p:spPr bwMode="auto">
          <a:xfrm>
            <a:off x="6084168" y="1764446"/>
            <a:ext cx="2149475" cy="720080"/>
          </a:xfrm>
          <a:prstGeom prst="rect">
            <a:avLst/>
          </a:prstGeom>
          <a:solidFill>
            <a:srgbClr val="FFFFFF"/>
          </a:solidFill>
          <a:ln w="254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Частина дебіторської заборгованості щодо якої є впевненість у надходженні</a:t>
            </a:r>
            <a:endParaRPr kumimoji="0" lang="uk-UA" altLang="ru-RU"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5" name="Прямоугольник 4"/>
          <p:cNvSpPr>
            <a:spLocks noChangeArrowheads="1"/>
          </p:cNvSpPr>
          <p:nvPr/>
        </p:nvSpPr>
        <p:spPr bwMode="auto">
          <a:xfrm>
            <a:off x="3347864" y="1766894"/>
            <a:ext cx="2352962" cy="728769"/>
          </a:xfrm>
          <a:prstGeom prst="rect">
            <a:avLst/>
          </a:prstGeom>
          <a:solidFill>
            <a:srgbClr val="FFFFFF"/>
          </a:solidFill>
          <a:ln w="254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Короткострокові цінні папери (які можуть бути швидко реалізовані й перетворені в гроші)</a:t>
            </a:r>
            <a:endParaRPr kumimoji="0" lang="uk-UA" altLang="ru-RU"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26" name="Прямоугольник 5"/>
          <p:cNvSpPr>
            <a:spLocks noChangeArrowheads="1"/>
          </p:cNvSpPr>
          <p:nvPr/>
        </p:nvSpPr>
        <p:spPr bwMode="auto">
          <a:xfrm>
            <a:off x="1198042" y="1798643"/>
            <a:ext cx="1717774" cy="697020"/>
          </a:xfrm>
          <a:prstGeom prst="rect">
            <a:avLst/>
          </a:prstGeom>
          <a:solidFill>
            <a:srgbClr val="FFFFFF"/>
          </a:solidFill>
          <a:ln w="254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Грошові кошти</a:t>
            </a:r>
            <a:endParaRPr kumimoji="0" lang="uk-UA" altLang="ru-RU" sz="1400" b="0" i="0" u="none" strike="noStrike" cap="none" normalizeH="0" baseline="0" dirty="0">
              <a:ln>
                <a:noFill/>
              </a:ln>
              <a:solidFill>
                <a:schemeClr val="tx1"/>
              </a:solidFill>
              <a:effectLst/>
              <a:latin typeface="Arial" pitchFamily="34" charset="0"/>
              <a:cs typeface="Arial" pitchFamily="34" charset="0"/>
            </a:endParaRPr>
          </a:p>
        </p:txBody>
      </p:sp>
      <p:sp>
        <p:nvSpPr>
          <p:cNvPr id="30" name="Rectangle 36"/>
          <p:cNvSpPr>
            <a:spLocks noChangeArrowheads="1"/>
          </p:cNvSpPr>
          <p:nvPr/>
        </p:nvSpPr>
        <p:spPr bwMode="auto">
          <a:xfrm>
            <a:off x="1036344" y="226864"/>
            <a:ext cx="741682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0850"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uk-UA" altLang="ru-RU" sz="1200" b="0" i="0" u="none" strike="noStrike" cap="none" normalizeH="0" baseline="0" dirty="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Платоспроможність - це можливість підприємства наявними грошовими ресурсами своєчасно погасити свої строкові зобов'язання. При дослідженні поточної платоспроможності порівнюються суми платіжних засобів підприємства (рис. 1.1)  зі строковими зобов'язаннями (рис. 1.2). </a:t>
            </a:r>
            <a:endParaRPr kumimoji="0" lang="ru-RU" altLang="ru-RU"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33" name="Прямая со стрелкой 32"/>
          <p:cNvCxnSpPr/>
          <p:nvPr/>
        </p:nvCxnSpPr>
        <p:spPr>
          <a:xfrm flipH="1">
            <a:off x="2339752" y="1527972"/>
            <a:ext cx="2344702" cy="23647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5" name="Прямая со стрелкой 34"/>
          <p:cNvCxnSpPr>
            <a:endCxn id="24" idx="0"/>
          </p:cNvCxnSpPr>
          <p:nvPr/>
        </p:nvCxnSpPr>
        <p:spPr>
          <a:xfrm>
            <a:off x="4707314" y="1527972"/>
            <a:ext cx="2451592" cy="23647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7" name="Прямая со стрелкой 36"/>
          <p:cNvCxnSpPr>
            <a:stCxn id="23" idx="2"/>
          </p:cNvCxnSpPr>
          <p:nvPr/>
        </p:nvCxnSpPr>
        <p:spPr>
          <a:xfrm>
            <a:off x="4661595" y="1527972"/>
            <a:ext cx="0" cy="23647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8" name="Прямоугольник 10"/>
          <p:cNvSpPr>
            <a:spLocks noChangeArrowheads="1"/>
          </p:cNvSpPr>
          <p:nvPr/>
        </p:nvSpPr>
        <p:spPr bwMode="auto">
          <a:xfrm>
            <a:off x="1961187" y="3413277"/>
            <a:ext cx="5349875" cy="360041"/>
          </a:xfrm>
          <a:prstGeom prst="rect">
            <a:avLst/>
          </a:prstGeom>
          <a:solidFill>
            <a:srgbClr val="FFFFFF"/>
          </a:solidFill>
          <a:ln w="254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2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До складу строкових зобов'язань включаються:</a:t>
            </a:r>
            <a:endParaRPr kumimoji="0" lang="uk-UA" altLang="ru-RU"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39" name="Прямоугольник 12"/>
          <p:cNvSpPr>
            <a:spLocks noChangeArrowheads="1"/>
          </p:cNvSpPr>
          <p:nvPr/>
        </p:nvSpPr>
        <p:spPr bwMode="auto">
          <a:xfrm>
            <a:off x="4579104" y="4082368"/>
            <a:ext cx="2139950" cy="549942"/>
          </a:xfrm>
          <a:prstGeom prst="rect">
            <a:avLst/>
          </a:prstGeom>
          <a:solidFill>
            <a:srgbClr val="FFFFFF"/>
          </a:solidFill>
          <a:ln w="254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Кредиторська заборгованість за товари, роботи, послуги</a:t>
            </a:r>
            <a:endParaRPr kumimoji="0" lang="uk-UA" altLang="ru-RU"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40" name="Прямоугольник 13"/>
          <p:cNvSpPr>
            <a:spLocks noChangeArrowheads="1"/>
          </p:cNvSpPr>
          <p:nvPr/>
        </p:nvSpPr>
        <p:spPr bwMode="auto">
          <a:xfrm>
            <a:off x="6913587" y="4069211"/>
            <a:ext cx="933450" cy="543487"/>
          </a:xfrm>
          <a:prstGeom prst="rect">
            <a:avLst/>
          </a:prstGeom>
          <a:solidFill>
            <a:srgbClr val="FFFFFF"/>
          </a:solidFill>
          <a:ln w="254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Бюджет</a:t>
            </a:r>
            <a:endParaRPr kumimoji="0" lang="uk-UA" altLang="ru-RU"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41" name="Прямоугольник 14"/>
          <p:cNvSpPr>
            <a:spLocks noChangeArrowheads="1"/>
          </p:cNvSpPr>
          <p:nvPr/>
        </p:nvSpPr>
        <p:spPr bwMode="auto">
          <a:xfrm>
            <a:off x="2809539" y="4082368"/>
            <a:ext cx="1536700" cy="549941"/>
          </a:xfrm>
          <a:prstGeom prst="rect">
            <a:avLst/>
          </a:prstGeom>
          <a:solidFill>
            <a:srgbClr val="FFFFFF"/>
          </a:solidFill>
          <a:ln w="254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Короткострокові кредити банків</a:t>
            </a:r>
            <a:endParaRPr kumimoji="0" lang="uk-UA" altLang="ru-RU"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42" name="Прямоугольник 15"/>
          <p:cNvSpPr>
            <a:spLocks noChangeArrowheads="1"/>
          </p:cNvSpPr>
          <p:nvPr/>
        </p:nvSpPr>
        <p:spPr bwMode="auto">
          <a:xfrm>
            <a:off x="1487810" y="4069211"/>
            <a:ext cx="1138238" cy="552927"/>
          </a:xfrm>
          <a:prstGeom prst="rect">
            <a:avLst/>
          </a:prstGeom>
          <a:solidFill>
            <a:srgbClr val="FFFFFF"/>
          </a:solidFill>
          <a:ln w="254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Поточні пасиви</a:t>
            </a:r>
            <a:endParaRPr kumimoji="0" lang="uk-UA" altLang="ru-RU"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47" name="Rectangle 5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0850"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45085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a:ln>
                <a:noFill/>
              </a:ln>
              <a:solidFill>
                <a:schemeClr val="tx1"/>
              </a:solidFill>
              <a:effectLst/>
              <a:latin typeface="Arial" pitchFamily="34" charset="0"/>
              <a:cs typeface="Arial" pitchFamily="34" charset="0"/>
            </a:endParaRPr>
          </a:p>
        </p:txBody>
      </p:sp>
      <p:sp>
        <p:nvSpPr>
          <p:cNvPr id="48" name="Rectangle 57"/>
          <p:cNvSpPr>
            <a:spLocks noChangeArrowheads="1"/>
          </p:cNvSpPr>
          <p:nvPr/>
        </p:nvSpPr>
        <p:spPr bwMode="auto">
          <a:xfrm>
            <a:off x="2575925" y="4802668"/>
            <a:ext cx="433766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0850"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uk-UA" altLang="ru-RU" sz="1200" b="0" i="0" u="none" strike="noStrike" cap="none" normalizeH="0" baseline="0" dirty="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Рис 1.2 Строкові зобов’язання підприємства</a:t>
            </a:r>
            <a:endParaRPr kumimoji="0" lang="ru-RU" altLang="ru-RU" sz="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49" name="Прямоугольник 48"/>
          <p:cNvSpPr/>
          <p:nvPr/>
        </p:nvSpPr>
        <p:spPr>
          <a:xfrm>
            <a:off x="3174267" y="2672484"/>
            <a:ext cx="2700156" cy="276999"/>
          </a:xfrm>
          <a:prstGeom prst="rect">
            <a:avLst/>
          </a:prstGeom>
        </p:spPr>
        <p:txBody>
          <a:bodyPr wrap="square">
            <a:spAutoFit/>
          </a:bodyPr>
          <a:lstStyle/>
          <a:p>
            <a:pPr algn="ctr"/>
            <a:r>
              <a:rPr lang="uk-UA" sz="1200" dirty="0">
                <a:latin typeface="Times New Roman" panose="02020603050405020304" pitchFamily="18" charset="0"/>
                <a:cs typeface="Times New Roman" panose="02020603050405020304" pitchFamily="18" charset="0"/>
              </a:rPr>
              <a:t>Рис. 1.1 Платіжні засоби підприємства</a:t>
            </a:r>
            <a:endParaRPr lang="ru-RU" sz="1200" dirty="0">
              <a:latin typeface="Times New Roman" panose="02020603050405020304" pitchFamily="18" charset="0"/>
              <a:cs typeface="Times New Roman" panose="02020603050405020304" pitchFamily="18" charset="0"/>
            </a:endParaRPr>
          </a:p>
        </p:txBody>
      </p:sp>
      <p:cxnSp>
        <p:nvCxnSpPr>
          <p:cNvPr id="51" name="Прямая со стрелкой 50"/>
          <p:cNvCxnSpPr>
            <a:stCxn id="38" idx="2"/>
          </p:cNvCxnSpPr>
          <p:nvPr/>
        </p:nvCxnSpPr>
        <p:spPr>
          <a:xfrm>
            <a:off x="4636125" y="3773318"/>
            <a:ext cx="2723266" cy="22493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3" name="Прямая со стрелкой 52"/>
          <p:cNvCxnSpPr>
            <a:stCxn id="38" idx="2"/>
          </p:cNvCxnSpPr>
          <p:nvPr/>
        </p:nvCxnSpPr>
        <p:spPr>
          <a:xfrm>
            <a:off x="4636125" y="3773318"/>
            <a:ext cx="799971" cy="25988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5" name="Прямая со стрелкой 54"/>
          <p:cNvCxnSpPr>
            <a:stCxn id="38" idx="2"/>
            <a:endCxn id="41" idx="0"/>
          </p:cNvCxnSpPr>
          <p:nvPr/>
        </p:nvCxnSpPr>
        <p:spPr>
          <a:xfrm flipH="1">
            <a:off x="3577889" y="3773318"/>
            <a:ext cx="1058236" cy="30905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7" name="Прямая со стрелкой 56"/>
          <p:cNvCxnSpPr>
            <a:stCxn id="38" idx="2"/>
          </p:cNvCxnSpPr>
          <p:nvPr/>
        </p:nvCxnSpPr>
        <p:spPr>
          <a:xfrm flipH="1">
            <a:off x="2555776" y="3773318"/>
            <a:ext cx="2080349" cy="25988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pic>
        <p:nvPicPr>
          <p:cNvPr id="9275" name="Picture 59" descr="http://inpress.ua/uploads/news/2013/11/14/f1c53ac9b62c971e43f1733af746067696d1e268.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92489" y="4940346"/>
            <a:ext cx="3949849" cy="2225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52479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400700229"/>
              </p:ext>
            </p:extLst>
          </p:nvPr>
        </p:nvGraphicFramePr>
        <p:xfrm>
          <a:off x="323527" y="1340768"/>
          <a:ext cx="8352930" cy="4536503"/>
        </p:xfrm>
        <a:graphic>
          <a:graphicData uri="http://schemas.openxmlformats.org/drawingml/2006/table">
            <a:tbl>
              <a:tblPr firstRow="1" firstCol="1" bandRow="1">
                <a:tableStyleId>{F5AB1C69-6EDB-4FF4-983F-18BD219EF322}</a:tableStyleId>
              </a:tblPr>
              <a:tblGrid>
                <a:gridCol w="1800201">
                  <a:extLst>
                    <a:ext uri="{9D8B030D-6E8A-4147-A177-3AD203B41FA5}">
                      <a16:colId xmlns:a16="http://schemas.microsoft.com/office/drawing/2014/main" val="20000"/>
                    </a:ext>
                  </a:extLst>
                </a:gridCol>
                <a:gridCol w="1944216">
                  <a:extLst>
                    <a:ext uri="{9D8B030D-6E8A-4147-A177-3AD203B41FA5}">
                      <a16:colId xmlns:a16="http://schemas.microsoft.com/office/drawing/2014/main" val="20001"/>
                    </a:ext>
                  </a:extLst>
                </a:gridCol>
                <a:gridCol w="2659700">
                  <a:extLst>
                    <a:ext uri="{9D8B030D-6E8A-4147-A177-3AD203B41FA5}">
                      <a16:colId xmlns:a16="http://schemas.microsoft.com/office/drawing/2014/main" val="20002"/>
                    </a:ext>
                  </a:extLst>
                </a:gridCol>
                <a:gridCol w="1948813">
                  <a:extLst>
                    <a:ext uri="{9D8B030D-6E8A-4147-A177-3AD203B41FA5}">
                      <a16:colId xmlns:a16="http://schemas.microsoft.com/office/drawing/2014/main" val="20003"/>
                    </a:ext>
                  </a:extLst>
                </a:gridCol>
              </a:tblGrid>
              <a:tr h="567063">
                <a:tc>
                  <a:txBody>
                    <a:bodyPr/>
                    <a:lstStyle/>
                    <a:p>
                      <a:pPr algn="just">
                        <a:lnSpc>
                          <a:spcPct val="115000"/>
                        </a:lnSpc>
                        <a:spcAft>
                          <a:spcPts val="0"/>
                        </a:spcAft>
                      </a:pPr>
                      <a:r>
                        <a:rPr lang="uk-UA" sz="1200" dirty="0">
                          <a:effectLst/>
                          <a:latin typeface="Times New Roman" panose="02020603050405020304" pitchFamily="18" charset="0"/>
                          <a:cs typeface="Times New Roman" panose="02020603050405020304" pitchFamily="18" charset="0"/>
                        </a:rPr>
                        <a:t>Види платоспроможності</a:t>
                      </a:r>
                      <a:endParaRPr lang="ru-RU" sz="12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just">
                        <a:lnSpc>
                          <a:spcPct val="115000"/>
                        </a:lnSpc>
                        <a:spcAft>
                          <a:spcPts val="0"/>
                        </a:spcAft>
                      </a:pPr>
                      <a:r>
                        <a:rPr lang="uk-UA" sz="1200" dirty="0">
                          <a:effectLst/>
                          <a:latin typeface="Times New Roman" panose="02020603050405020304" pitchFamily="18" charset="0"/>
                          <a:cs typeface="Times New Roman" panose="02020603050405020304" pitchFamily="18" charset="0"/>
                        </a:rPr>
                        <a:t>Горизонт оцінювання</a:t>
                      </a:r>
                      <a:endParaRPr lang="ru-RU" sz="12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just">
                        <a:lnSpc>
                          <a:spcPct val="115000"/>
                        </a:lnSpc>
                        <a:spcAft>
                          <a:spcPts val="0"/>
                        </a:spcAft>
                      </a:pPr>
                      <a:r>
                        <a:rPr lang="uk-UA" sz="1200">
                          <a:effectLst/>
                          <a:latin typeface="Times New Roman" panose="02020603050405020304" pitchFamily="18" charset="0"/>
                          <a:cs typeface="Times New Roman" panose="02020603050405020304" pitchFamily="18" charset="0"/>
                        </a:rPr>
                        <a:t>Особливості методики оцінювання</a:t>
                      </a:r>
                      <a:endParaRPr lang="ru-RU" sz="12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just">
                        <a:lnSpc>
                          <a:spcPct val="115000"/>
                        </a:lnSpc>
                        <a:spcAft>
                          <a:spcPts val="0"/>
                        </a:spcAft>
                      </a:pPr>
                      <a:r>
                        <a:rPr lang="uk-UA" sz="1200">
                          <a:effectLst/>
                          <a:latin typeface="Times New Roman" panose="02020603050405020304" pitchFamily="18" charset="0"/>
                          <a:cs typeface="Times New Roman" panose="02020603050405020304" pitchFamily="18" charset="0"/>
                        </a:rPr>
                        <a:t>Характер зв’язку з фінансовою стійкістю</a:t>
                      </a:r>
                      <a:endParaRPr lang="ru-RU" sz="1200">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1134126">
                <a:tc>
                  <a:txBody>
                    <a:bodyPr/>
                    <a:lstStyle/>
                    <a:p>
                      <a:pPr algn="just">
                        <a:lnSpc>
                          <a:spcPct val="115000"/>
                        </a:lnSpc>
                        <a:spcAft>
                          <a:spcPts val="0"/>
                        </a:spcAft>
                      </a:pPr>
                      <a:r>
                        <a:rPr lang="uk-UA" sz="1200">
                          <a:effectLst/>
                          <a:latin typeface="Times New Roman" panose="02020603050405020304" pitchFamily="18" charset="0"/>
                          <a:cs typeface="Times New Roman" panose="02020603050405020304" pitchFamily="18" charset="0"/>
                        </a:rPr>
                        <a:t>Миттєва</a:t>
                      </a:r>
                      <a:endParaRPr lang="ru-RU" sz="12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just">
                        <a:lnSpc>
                          <a:spcPct val="115000"/>
                        </a:lnSpc>
                        <a:spcAft>
                          <a:spcPts val="0"/>
                        </a:spcAft>
                      </a:pPr>
                      <a:r>
                        <a:rPr lang="uk-UA" sz="1200">
                          <a:effectLst/>
                          <a:latin typeface="Times New Roman" panose="02020603050405020304" pitchFamily="18" charset="0"/>
                          <a:cs typeface="Times New Roman" panose="02020603050405020304" pitchFamily="18" charset="0"/>
                        </a:rPr>
                        <a:t>3-5 днів (період ліквідності грошових коштів та їх еквівалентів)</a:t>
                      </a:r>
                      <a:endParaRPr lang="ru-RU" sz="12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just">
                        <a:lnSpc>
                          <a:spcPct val="115000"/>
                        </a:lnSpc>
                        <a:spcAft>
                          <a:spcPts val="0"/>
                        </a:spcAft>
                      </a:pPr>
                      <a:r>
                        <a:rPr lang="uk-UA" sz="1200" dirty="0">
                          <a:effectLst/>
                          <a:latin typeface="Times New Roman" panose="02020603050405020304" pitchFamily="18" charset="0"/>
                          <a:cs typeface="Times New Roman" panose="02020603050405020304" pitchFamily="18" charset="0"/>
                        </a:rPr>
                        <a:t>Оцінюється рівень забезпеченості зобов’язань наявними грошовими коштами та їх еквівалентами</a:t>
                      </a:r>
                      <a:endParaRPr lang="ru-RU" sz="12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just">
                        <a:lnSpc>
                          <a:spcPct val="115000"/>
                        </a:lnSpc>
                        <a:spcAft>
                          <a:spcPts val="0"/>
                        </a:spcAft>
                      </a:pPr>
                      <a:r>
                        <a:rPr lang="uk-UA" sz="1200">
                          <a:effectLst/>
                          <a:latin typeface="Times New Roman" panose="02020603050405020304" pitchFamily="18" charset="0"/>
                          <a:cs typeface="Times New Roman" panose="02020603050405020304" pitchFamily="18" charset="0"/>
                        </a:rPr>
                        <a:t>Є передумовою формування фінансової стійкості</a:t>
                      </a:r>
                      <a:endParaRPr lang="ru-RU" sz="1200">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1417657">
                <a:tc>
                  <a:txBody>
                    <a:bodyPr/>
                    <a:lstStyle/>
                    <a:p>
                      <a:pPr algn="just">
                        <a:lnSpc>
                          <a:spcPct val="115000"/>
                        </a:lnSpc>
                        <a:spcAft>
                          <a:spcPts val="0"/>
                        </a:spcAft>
                      </a:pPr>
                      <a:r>
                        <a:rPr lang="uk-UA" sz="1200" dirty="0">
                          <a:effectLst/>
                          <a:latin typeface="Times New Roman" panose="02020603050405020304" pitchFamily="18" charset="0"/>
                          <a:cs typeface="Times New Roman" panose="02020603050405020304" pitchFamily="18" charset="0"/>
                        </a:rPr>
                        <a:t>Поточна</a:t>
                      </a:r>
                      <a:endParaRPr lang="ru-RU" sz="12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just">
                        <a:lnSpc>
                          <a:spcPct val="115000"/>
                        </a:lnSpc>
                        <a:spcAft>
                          <a:spcPts val="0"/>
                        </a:spcAft>
                      </a:pPr>
                      <a:r>
                        <a:rPr lang="uk-UA" sz="1200" dirty="0">
                          <a:effectLst/>
                          <a:latin typeface="Times New Roman" panose="02020603050405020304" pitchFamily="18" charset="0"/>
                          <a:cs typeface="Times New Roman" panose="02020603050405020304" pitchFamily="18" charset="0"/>
                        </a:rPr>
                        <a:t>Короткостроковий період</a:t>
                      </a:r>
                      <a:endParaRPr lang="ru-RU" sz="12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just">
                        <a:lnSpc>
                          <a:spcPct val="115000"/>
                        </a:lnSpc>
                        <a:spcAft>
                          <a:spcPts val="0"/>
                        </a:spcAft>
                      </a:pPr>
                      <a:r>
                        <a:rPr lang="uk-UA" sz="1200">
                          <a:effectLst/>
                          <a:latin typeface="Times New Roman" panose="02020603050405020304" pitchFamily="18" charset="0"/>
                          <a:cs typeface="Times New Roman" panose="02020603050405020304" pitchFamily="18" charset="0"/>
                        </a:rPr>
                        <a:t>Оцінюється рівень забезпеченості короткострокових зобов’язань за рахунок оборотних активів з врахуванням очікуваного чистого грошового потоку</a:t>
                      </a:r>
                      <a:endParaRPr lang="ru-RU" sz="12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just">
                        <a:lnSpc>
                          <a:spcPct val="115000"/>
                        </a:lnSpc>
                        <a:spcAft>
                          <a:spcPts val="0"/>
                        </a:spcAft>
                      </a:pPr>
                      <a:r>
                        <a:rPr lang="uk-UA" sz="1200">
                          <a:effectLst/>
                          <a:latin typeface="Times New Roman" panose="02020603050405020304" pitchFamily="18" charset="0"/>
                          <a:cs typeface="Times New Roman" panose="02020603050405020304" pitchFamily="18" charset="0"/>
                        </a:rPr>
                        <a:t>Є передумовою формування фінансової стійкості</a:t>
                      </a:r>
                      <a:endParaRPr lang="ru-RU" sz="1200">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1417657">
                <a:tc>
                  <a:txBody>
                    <a:bodyPr/>
                    <a:lstStyle/>
                    <a:p>
                      <a:pPr algn="just">
                        <a:lnSpc>
                          <a:spcPct val="115000"/>
                        </a:lnSpc>
                        <a:spcAft>
                          <a:spcPts val="0"/>
                        </a:spcAft>
                      </a:pPr>
                      <a:r>
                        <a:rPr lang="uk-UA" sz="1200">
                          <a:effectLst/>
                          <a:latin typeface="Times New Roman" panose="02020603050405020304" pitchFamily="18" charset="0"/>
                          <a:cs typeface="Times New Roman" panose="02020603050405020304" pitchFamily="18" charset="0"/>
                        </a:rPr>
                        <a:t>Перспективна</a:t>
                      </a:r>
                      <a:endParaRPr lang="ru-RU" sz="12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just">
                        <a:lnSpc>
                          <a:spcPct val="115000"/>
                        </a:lnSpc>
                        <a:spcAft>
                          <a:spcPts val="0"/>
                        </a:spcAft>
                      </a:pPr>
                      <a:r>
                        <a:rPr lang="uk-UA" sz="1200" dirty="0">
                          <a:effectLst/>
                          <a:latin typeface="Times New Roman" panose="02020603050405020304" pitchFamily="18" charset="0"/>
                          <a:cs typeface="Times New Roman" panose="02020603050405020304" pitchFamily="18" charset="0"/>
                        </a:rPr>
                        <a:t>Середньостроковий період</a:t>
                      </a:r>
                      <a:endParaRPr lang="ru-RU" sz="12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just">
                        <a:lnSpc>
                          <a:spcPct val="115000"/>
                        </a:lnSpc>
                        <a:spcAft>
                          <a:spcPts val="0"/>
                        </a:spcAft>
                      </a:pPr>
                      <a:r>
                        <a:rPr lang="uk-UA" sz="1200">
                          <a:effectLst/>
                          <a:latin typeface="Times New Roman" panose="02020603050405020304" pitchFamily="18" charset="0"/>
                          <a:cs typeface="Times New Roman" panose="02020603050405020304" pitchFamily="18" charset="0"/>
                        </a:rPr>
                        <a:t>Оцінюється рівень забезпеченості зобов’язань, короткострокових та частини довгострокових, за рахунок оборотних активів з врахуванням очікуваного чистого грошового потоку</a:t>
                      </a:r>
                      <a:endParaRPr lang="ru-RU" sz="12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just">
                        <a:lnSpc>
                          <a:spcPct val="115000"/>
                        </a:lnSpc>
                        <a:spcAft>
                          <a:spcPts val="0"/>
                        </a:spcAft>
                      </a:pPr>
                      <a:r>
                        <a:rPr lang="uk-UA" sz="1200" dirty="0">
                          <a:effectLst/>
                          <a:latin typeface="Times New Roman" panose="02020603050405020304" pitchFamily="18" charset="0"/>
                          <a:cs typeface="Times New Roman" panose="02020603050405020304" pitchFamily="18" charset="0"/>
                        </a:rPr>
                        <a:t>Є ознакою фінансової стійкості</a:t>
                      </a:r>
                      <a:endParaRPr lang="ru-RU" sz="1200" dirty="0">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bl>
          </a:graphicData>
        </a:graphic>
      </p:graphicFrame>
      <p:sp>
        <p:nvSpPr>
          <p:cNvPr id="5" name="Rectangle 1"/>
          <p:cNvSpPr>
            <a:spLocks noChangeArrowheads="1"/>
          </p:cNvSpPr>
          <p:nvPr/>
        </p:nvSpPr>
        <p:spPr bwMode="auto">
          <a:xfrm>
            <a:off x="1547664" y="708391"/>
            <a:ext cx="576064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Види платоспроможності підприємства </a:t>
            </a:r>
            <a:endParaRPr kumimoji="0" lang="uk-UA" altLang="ru-RU"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377714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67544" y="476672"/>
            <a:ext cx="8352928" cy="1754326"/>
          </a:xfrm>
          <a:prstGeom prst="rect">
            <a:avLst/>
          </a:prstGeom>
        </p:spPr>
        <p:txBody>
          <a:bodyPr wrap="square">
            <a:spAutoFit/>
          </a:bodyPr>
          <a:lstStyle/>
          <a:p>
            <a:pPr algn="ctr"/>
            <a:r>
              <a:rPr lang="uk-UA" dirty="0">
                <a:latin typeface="Times New Roman" panose="02020603050405020304" pitchFamily="18" charset="0"/>
                <a:cs typeface="Times New Roman" panose="02020603050405020304" pitchFamily="18" charset="0"/>
              </a:rPr>
              <a:t>Метою аналізу платоспроможності підприємства є пошук шляхів і кількісне обчислення резервів, надання об'єктивного аналізу величини, структури активів і пасивів підприємства для поліпшення їхньої структури та підвищення на цій основі здібності підприємства своєчасно й ефективно виконувати свої платіжні зобов'язання, що виходять з кредитних чи інших грошових операцій, які мають визначені терміни оплати. Це веде до збільшення ринкової вартості підприємства</a:t>
            </a:r>
            <a:r>
              <a:rPr lang="uk-UA" dirty="0"/>
              <a:t>.</a:t>
            </a:r>
            <a:endParaRPr lang="ru-RU" dirty="0"/>
          </a:p>
        </p:txBody>
      </p:sp>
      <p:pic>
        <p:nvPicPr>
          <p:cNvPr id="21506" name="Picture 2" descr="http://image.zn.ua/media/images/614xX/Apr2011/3232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3728" y="3356992"/>
            <a:ext cx="4104456" cy="271402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217286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5" name="Схема 4"/>
          <p:cNvGraphicFramePr/>
          <p:nvPr>
            <p:extLst>
              <p:ext uri="{D42A27DB-BD31-4B8C-83A1-F6EECF244321}">
                <p14:modId xmlns:p14="http://schemas.microsoft.com/office/powerpoint/2010/main" val="1739254972"/>
              </p:ext>
            </p:extLst>
          </p:nvPr>
        </p:nvGraphicFramePr>
        <p:xfrm>
          <a:off x="1595437" y="44624"/>
          <a:ext cx="5953125" cy="4338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3"/>
          <p:cNvSpPr>
            <a:spLocks noChangeArrowheads="1"/>
          </p:cNvSpPr>
          <p:nvPr/>
        </p:nvSpPr>
        <p:spPr bwMode="auto">
          <a:xfrm>
            <a:off x="962864" y="4653136"/>
            <a:ext cx="698960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547688"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547688" algn="just" defTabSz="914400" rtl="0" eaLnBrk="1" fontAlgn="base" latinLnBrk="0" hangingPunct="1">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Основні фактори,</a:t>
            </a:r>
            <a:r>
              <a:rPr kumimoji="0" lang="uk-UA" altLang="ru-RU" sz="1400" b="0" i="0" u="none" strike="noStrike" cap="none" normalizeH="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які впливають на збільшення платоспроможності підприємства</a:t>
            </a:r>
            <a:endParaRPr kumimoji="0" lang="uk-UA" altLang="ru-RU"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3077" name="Picture 5" descr="http://farmaforall.ru/wp-content/uploads/2014/02/Ekonomika.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99692" y="5125553"/>
            <a:ext cx="5544616" cy="156693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29554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5" name="Схема 4"/>
          <p:cNvGraphicFramePr/>
          <p:nvPr>
            <p:extLst>
              <p:ext uri="{D42A27DB-BD31-4B8C-83A1-F6EECF244321}">
                <p14:modId xmlns:p14="http://schemas.microsoft.com/office/powerpoint/2010/main" val="1711002235"/>
              </p:ext>
            </p:extLst>
          </p:nvPr>
        </p:nvGraphicFramePr>
        <p:xfrm>
          <a:off x="1475656" y="116632"/>
          <a:ext cx="5894705" cy="4425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3"/>
          <p:cNvSpPr>
            <a:spLocks noChangeArrowheads="1"/>
          </p:cNvSpPr>
          <p:nvPr/>
        </p:nvSpPr>
        <p:spPr bwMode="auto">
          <a:xfrm>
            <a:off x="1971668" y="4509120"/>
            <a:ext cx="5253041" cy="30777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539750"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539750" algn="just" defTabSz="914400" rtl="0" eaLnBrk="1" fontAlgn="base" latinLnBrk="0" hangingPunct="1">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Фактори зменшення платоспроможності підприємства</a:t>
            </a:r>
            <a:endParaRPr kumimoji="0" lang="uk-UA" altLang="ru-RU" sz="1800" b="0" i="0" u="none" strike="noStrike" cap="none" normalizeH="0" baseline="0" dirty="0">
              <a:ln>
                <a:noFill/>
              </a:ln>
              <a:solidFill>
                <a:schemeClr val="tx1"/>
              </a:solidFill>
              <a:effectLst/>
              <a:latin typeface="Arial" pitchFamily="34" charset="0"/>
              <a:cs typeface="Arial" pitchFamily="34" charset="0"/>
            </a:endParaRPr>
          </a:p>
        </p:txBody>
      </p:sp>
      <p:pic>
        <p:nvPicPr>
          <p:cNvPr id="6149" name="Picture 5" descr="http://i.obozrevatel.ua/2/1280424/82536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71668" y="5229200"/>
            <a:ext cx="5112568" cy="14287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180612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Углы">
  <a:themeElements>
    <a:clrScheme name="Углы">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Углы">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Углы">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407</TotalTime>
  <Words>3376</Words>
  <Application>Microsoft Office PowerPoint</Application>
  <PresentationFormat>Екран (4:3)</PresentationFormat>
  <Paragraphs>597</Paragraphs>
  <Slides>29</Slides>
  <Notes>0</Notes>
  <HiddenSlides>0</HiddenSlides>
  <MMClips>0</MMClips>
  <ScaleCrop>false</ScaleCrop>
  <HeadingPairs>
    <vt:vector size="6" baseType="variant">
      <vt:variant>
        <vt:lpstr>Використані шрифти</vt:lpstr>
      </vt:variant>
      <vt:variant>
        <vt:i4>6</vt:i4>
      </vt:variant>
      <vt:variant>
        <vt:lpstr>Тема</vt:lpstr>
      </vt:variant>
      <vt:variant>
        <vt:i4>1</vt:i4>
      </vt:variant>
      <vt:variant>
        <vt:lpstr>Заголовки слайдів</vt:lpstr>
      </vt:variant>
      <vt:variant>
        <vt:i4>29</vt:i4>
      </vt:variant>
    </vt:vector>
  </HeadingPairs>
  <TitlesOfParts>
    <vt:vector size="36" baseType="lpstr">
      <vt:lpstr>Arial</vt:lpstr>
      <vt:lpstr>Calibri</vt:lpstr>
      <vt:lpstr>Franklin Gothic Book</vt:lpstr>
      <vt:lpstr>Franklin Gothic Medium</vt:lpstr>
      <vt:lpstr>Times New Roman</vt:lpstr>
      <vt:lpstr>Wingdings</vt:lpstr>
      <vt:lpstr>Углы</vt:lpstr>
      <vt:lpstr>Аналіз ліквідності і платоспроможності підприємства</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Аналіз ліквідності і платоспроможності підприємства</dc:title>
  <dc:creator>User</dc:creator>
  <cp:lastModifiedBy>petrovich anatol</cp:lastModifiedBy>
  <cp:revision>20</cp:revision>
  <dcterms:created xsi:type="dcterms:W3CDTF">2015-03-27T07:38:47Z</dcterms:created>
  <dcterms:modified xsi:type="dcterms:W3CDTF">2022-09-14T11:18:09Z</dcterms:modified>
</cp:coreProperties>
</file>