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6"/>
  </p:notesMasterIdLst>
  <p:sldIdLst>
    <p:sldId id="361"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 id="300" r:id="rId45"/>
    <p:sldId id="301" r:id="rId46"/>
    <p:sldId id="302" r:id="rId47"/>
    <p:sldId id="303" r:id="rId48"/>
    <p:sldId id="304" r:id="rId49"/>
    <p:sldId id="305" r:id="rId50"/>
    <p:sldId id="306" r:id="rId51"/>
    <p:sldId id="307" r:id="rId52"/>
    <p:sldId id="308" r:id="rId53"/>
    <p:sldId id="309" r:id="rId54"/>
    <p:sldId id="310" r:id="rId55"/>
    <p:sldId id="311" r:id="rId56"/>
    <p:sldId id="312" r:id="rId57"/>
    <p:sldId id="313" r:id="rId58"/>
    <p:sldId id="314" r:id="rId59"/>
    <p:sldId id="315" r:id="rId60"/>
    <p:sldId id="316" r:id="rId61"/>
    <p:sldId id="317" r:id="rId62"/>
    <p:sldId id="318" r:id="rId63"/>
    <p:sldId id="319" r:id="rId64"/>
    <p:sldId id="321" r:id="rId65"/>
    <p:sldId id="322" r:id="rId66"/>
    <p:sldId id="320" r:id="rId67"/>
    <p:sldId id="324" r:id="rId68"/>
    <p:sldId id="323" r:id="rId69"/>
    <p:sldId id="325" r:id="rId70"/>
    <p:sldId id="326" r:id="rId71"/>
    <p:sldId id="327" r:id="rId72"/>
    <p:sldId id="328" r:id="rId73"/>
    <p:sldId id="329" r:id="rId74"/>
    <p:sldId id="330" r:id="rId75"/>
    <p:sldId id="331" r:id="rId76"/>
    <p:sldId id="332" r:id="rId77"/>
    <p:sldId id="333" r:id="rId78"/>
    <p:sldId id="334" r:id="rId79"/>
    <p:sldId id="335" r:id="rId80"/>
    <p:sldId id="336" r:id="rId81"/>
    <p:sldId id="337" r:id="rId82"/>
    <p:sldId id="338" r:id="rId83"/>
    <p:sldId id="339" r:id="rId84"/>
    <p:sldId id="340" r:id="rId85"/>
    <p:sldId id="341" r:id="rId86"/>
    <p:sldId id="342" r:id="rId87"/>
    <p:sldId id="343" r:id="rId88"/>
    <p:sldId id="344" r:id="rId89"/>
    <p:sldId id="345" r:id="rId90"/>
    <p:sldId id="346" r:id="rId91"/>
    <p:sldId id="347" r:id="rId92"/>
    <p:sldId id="348" r:id="rId93"/>
    <p:sldId id="349" r:id="rId94"/>
    <p:sldId id="350" r:id="rId95"/>
    <p:sldId id="351" r:id="rId96"/>
    <p:sldId id="352" r:id="rId97"/>
    <p:sldId id="354" r:id="rId98"/>
    <p:sldId id="353" r:id="rId99"/>
    <p:sldId id="355" r:id="rId100"/>
    <p:sldId id="357" r:id="rId101"/>
    <p:sldId id="356" r:id="rId102"/>
    <p:sldId id="358" r:id="rId103"/>
    <p:sldId id="359" r:id="rId104"/>
    <p:sldId id="360" r:id="rId105"/>
  </p:sldIdLst>
  <p:sldSz cx="9144000" cy="6858000" type="screen4x3"/>
  <p:notesSz cx="6858000" cy="9144000"/>
  <p:defaultTextStyle>
    <a:defPPr>
      <a:defRPr lang="ru-RU"/>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6" d="100"/>
          <a:sy n="76" d="100"/>
        </p:scale>
        <p:origin x="1570" y="6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07" Type="http://schemas.openxmlformats.org/officeDocument/2006/relationships/presProps" Target="presProps.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slide" Target="slides/slide101.xml"/><Relationship Id="rId110"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notesMaster" Target="notesMasters/notesMaster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theme" Target="theme/theme1.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77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panose="020B0604020202020204" pitchFamily="34" charset="0"/>
              </a:defRPr>
            </a:lvl1pPr>
          </a:lstStyle>
          <a:p>
            <a:pPr>
              <a:defRPr/>
            </a:pPr>
            <a:endParaRPr lang="ru-RU" altLang="en-US"/>
          </a:p>
        </p:txBody>
      </p:sp>
      <p:sp>
        <p:nvSpPr>
          <p:cNvPr id="32771"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panose="020B0604020202020204" pitchFamily="34" charset="0"/>
              </a:defRPr>
            </a:lvl1pPr>
          </a:lstStyle>
          <a:p>
            <a:pPr>
              <a:defRPr/>
            </a:pPr>
            <a:endParaRPr lang="ru-RU" altLang="en-US"/>
          </a:p>
        </p:txBody>
      </p:sp>
      <p:sp>
        <p:nvSpPr>
          <p:cNvPr id="11059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2773"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ru-RU" altLang="en-US" noProof="0" smtClean="0"/>
              <a:t>Образец текста</a:t>
            </a:r>
          </a:p>
          <a:p>
            <a:pPr lvl="1"/>
            <a:r>
              <a:rPr lang="ru-RU" altLang="en-US" noProof="0" smtClean="0"/>
              <a:t>Второй уровень</a:t>
            </a:r>
          </a:p>
          <a:p>
            <a:pPr lvl="2"/>
            <a:r>
              <a:rPr lang="ru-RU" altLang="en-US" noProof="0" smtClean="0"/>
              <a:t>Третий уровень</a:t>
            </a:r>
          </a:p>
          <a:p>
            <a:pPr lvl="3"/>
            <a:r>
              <a:rPr lang="ru-RU" altLang="en-US" noProof="0" smtClean="0"/>
              <a:t>Четвертый уровень</a:t>
            </a:r>
          </a:p>
          <a:p>
            <a:pPr lvl="4"/>
            <a:r>
              <a:rPr lang="ru-RU" altLang="en-US" noProof="0" smtClean="0"/>
              <a:t>Пятый уровень</a:t>
            </a:r>
          </a:p>
        </p:txBody>
      </p:sp>
      <p:sp>
        <p:nvSpPr>
          <p:cNvPr id="32774"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panose="020B0604020202020204" pitchFamily="34" charset="0"/>
              </a:defRPr>
            </a:lvl1pPr>
          </a:lstStyle>
          <a:p>
            <a:pPr>
              <a:defRPr/>
            </a:pPr>
            <a:endParaRPr lang="ru-RU" altLang="en-US"/>
          </a:p>
        </p:txBody>
      </p:sp>
      <p:sp>
        <p:nvSpPr>
          <p:cNvPr id="32775"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fld id="{69C38D84-9C21-4729-9846-DCF815238E67}" type="slidenum">
              <a:rPr lang="ru-RU" altLang="en-US"/>
              <a:pPr/>
              <a:t>‹#›</a:t>
            </a:fld>
            <a:endParaRPr lang="ru-RU"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4" name="Rectangle 3"/>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 name="Rectangle 4"/>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6" name="Rectangle 5"/>
          <p:cNvSpPr/>
          <p:nvPr/>
        </p:nvSpPr>
        <p:spPr>
          <a:xfrm>
            <a:off x="0" y="2652713"/>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7" name="Oval 6"/>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2" name="Title 1"/>
          <p:cNvSpPr>
            <a:spLocks noGrp="1"/>
          </p:cNvSpPr>
          <p:nvPr>
            <p:ph type="ctrTitle"/>
          </p:nvPr>
        </p:nvSpPr>
        <p:spPr>
          <a:xfrm>
            <a:off x="817581" y="3132290"/>
            <a:ext cx="7175351" cy="1793167"/>
          </a:xfrm>
          <a:effectLst/>
        </p:spPr>
        <p:txBody>
          <a:bodyPr/>
          <a:lstStyle>
            <a:lvl1pPr marL="640080" indent="-457200" algn="l">
              <a:defRPr sz="5400"/>
            </a:lvl1pPr>
          </a:lstStyle>
          <a:p>
            <a:r>
              <a:rPr lang="ru-RU" smtClean="0"/>
              <a:t>Образец заголовка</a:t>
            </a:r>
            <a:endParaRPr lang="en-US" dirty="0"/>
          </a:p>
        </p:txBody>
      </p:sp>
      <p:sp>
        <p:nvSpPr>
          <p:cNvPr id="8" name="Date Placeholder 3"/>
          <p:cNvSpPr>
            <a:spLocks noGrp="1"/>
          </p:cNvSpPr>
          <p:nvPr>
            <p:ph type="dt" sz="half" idx="10"/>
          </p:nvPr>
        </p:nvSpPr>
        <p:spPr/>
        <p:txBody>
          <a:bodyPr/>
          <a:lstStyle>
            <a:lvl1pPr>
              <a:defRPr/>
            </a:lvl1pPr>
          </a:lstStyle>
          <a:p>
            <a:pPr>
              <a:defRPr/>
            </a:pPr>
            <a:endParaRPr lang="ru-RU" altLang="en-US"/>
          </a:p>
        </p:txBody>
      </p:sp>
      <p:sp>
        <p:nvSpPr>
          <p:cNvPr id="9" name="Footer Placeholder 4"/>
          <p:cNvSpPr>
            <a:spLocks noGrp="1"/>
          </p:cNvSpPr>
          <p:nvPr>
            <p:ph type="ftr" sz="quarter" idx="11"/>
          </p:nvPr>
        </p:nvSpPr>
        <p:spPr/>
        <p:txBody>
          <a:bodyPr/>
          <a:lstStyle>
            <a:lvl1pPr>
              <a:defRPr/>
            </a:lvl1pPr>
          </a:lstStyle>
          <a:p>
            <a:pPr>
              <a:defRPr/>
            </a:pPr>
            <a:endParaRPr lang="ru-RU" altLang="en-US"/>
          </a:p>
        </p:txBody>
      </p:sp>
      <p:sp>
        <p:nvSpPr>
          <p:cNvPr id="10" name="Slide Number Placeholder 5"/>
          <p:cNvSpPr>
            <a:spLocks noGrp="1"/>
          </p:cNvSpPr>
          <p:nvPr>
            <p:ph type="sldNum" sz="quarter" idx="12"/>
          </p:nvPr>
        </p:nvSpPr>
        <p:spPr/>
        <p:txBody>
          <a:bodyPr/>
          <a:lstStyle>
            <a:lvl1pPr>
              <a:defRPr/>
            </a:lvl1pPr>
          </a:lstStyle>
          <a:p>
            <a:fld id="{7BFB2CA0-92EA-46C3-8FB5-7A44E5E28426}" type="slidenum">
              <a:rPr lang="ru-RU" altLang="en-US"/>
              <a:pPr/>
              <a:t>‹#›</a:t>
            </a:fld>
            <a:endParaRPr lang="ru-RU" altLang="en-US"/>
          </a:p>
        </p:txBody>
      </p:sp>
    </p:spTree>
    <p:extLst>
      <p:ext uri="{BB962C8B-B14F-4D97-AF65-F5344CB8AC3E}">
        <p14:creationId xmlns:p14="http://schemas.microsoft.com/office/powerpoint/2010/main" val="3425625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lvl1pPr>
              <a:defRPr/>
            </a:lvl1pPr>
          </a:lstStyle>
          <a:p>
            <a:pPr>
              <a:defRPr/>
            </a:pPr>
            <a:endParaRPr lang="ru-RU" altLang="en-US"/>
          </a:p>
        </p:txBody>
      </p:sp>
      <p:sp>
        <p:nvSpPr>
          <p:cNvPr id="5" name="Footer Placeholder 4"/>
          <p:cNvSpPr>
            <a:spLocks noGrp="1"/>
          </p:cNvSpPr>
          <p:nvPr>
            <p:ph type="ftr" sz="quarter" idx="11"/>
          </p:nvPr>
        </p:nvSpPr>
        <p:spPr/>
        <p:txBody>
          <a:bodyPr/>
          <a:lstStyle>
            <a:lvl1pPr>
              <a:defRPr/>
            </a:lvl1pPr>
          </a:lstStyle>
          <a:p>
            <a:pPr>
              <a:defRPr/>
            </a:pPr>
            <a:endParaRPr lang="ru-RU" altLang="en-US"/>
          </a:p>
        </p:txBody>
      </p:sp>
      <p:sp>
        <p:nvSpPr>
          <p:cNvPr id="6" name="Slide Number Placeholder 5"/>
          <p:cNvSpPr>
            <a:spLocks noGrp="1"/>
          </p:cNvSpPr>
          <p:nvPr>
            <p:ph type="sldNum" sz="quarter" idx="12"/>
          </p:nvPr>
        </p:nvSpPr>
        <p:spPr/>
        <p:txBody>
          <a:bodyPr/>
          <a:lstStyle>
            <a:lvl1pPr>
              <a:defRPr/>
            </a:lvl1pPr>
          </a:lstStyle>
          <a:p>
            <a:fld id="{DD1DF722-8620-45CF-B04D-A6EFFB5308C6}" type="slidenum">
              <a:rPr lang="ru-RU" altLang="en-US"/>
              <a:pPr/>
              <a:t>‹#›</a:t>
            </a:fld>
            <a:endParaRPr lang="ru-RU" altLang="en-US"/>
          </a:p>
        </p:txBody>
      </p:sp>
    </p:spTree>
    <p:extLst>
      <p:ext uri="{BB962C8B-B14F-4D97-AF65-F5344CB8AC3E}">
        <p14:creationId xmlns:p14="http://schemas.microsoft.com/office/powerpoint/2010/main" val="29419665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ru-RU" smtClean="0"/>
              <a:t>Образец заголовка</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lvl1pPr>
              <a:defRPr/>
            </a:lvl1pPr>
          </a:lstStyle>
          <a:p>
            <a:pPr>
              <a:defRPr/>
            </a:pPr>
            <a:endParaRPr lang="ru-RU" altLang="en-US"/>
          </a:p>
        </p:txBody>
      </p:sp>
      <p:sp>
        <p:nvSpPr>
          <p:cNvPr id="5" name="Footer Placeholder 4"/>
          <p:cNvSpPr>
            <a:spLocks noGrp="1"/>
          </p:cNvSpPr>
          <p:nvPr>
            <p:ph type="ftr" sz="quarter" idx="11"/>
          </p:nvPr>
        </p:nvSpPr>
        <p:spPr/>
        <p:txBody>
          <a:bodyPr/>
          <a:lstStyle>
            <a:lvl1pPr>
              <a:defRPr/>
            </a:lvl1pPr>
          </a:lstStyle>
          <a:p>
            <a:pPr>
              <a:defRPr/>
            </a:pPr>
            <a:endParaRPr lang="ru-RU" altLang="en-US"/>
          </a:p>
        </p:txBody>
      </p:sp>
      <p:sp>
        <p:nvSpPr>
          <p:cNvPr id="6" name="Slide Number Placeholder 5"/>
          <p:cNvSpPr>
            <a:spLocks noGrp="1"/>
          </p:cNvSpPr>
          <p:nvPr>
            <p:ph type="sldNum" sz="quarter" idx="12"/>
          </p:nvPr>
        </p:nvSpPr>
        <p:spPr/>
        <p:txBody>
          <a:bodyPr/>
          <a:lstStyle>
            <a:lvl1pPr>
              <a:defRPr/>
            </a:lvl1pPr>
          </a:lstStyle>
          <a:p>
            <a:fld id="{BADECCF2-70FE-490A-B76F-87764BB867F3}" type="slidenum">
              <a:rPr lang="ru-RU" altLang="en-US"/>
              <a:pPr/>
              <a:t>‹#›</a:t>
            </a:fld>
            <a:endParaRPr lang="ru-RU" altLang="en-US"/>
          </a:p>
        </p:txBody>
      </p:sp>
    </p:spTree>
    <p:extLst>
      <p:ext uri="{BB962C8B-B14F-4D97-AF65-F5344CB8AC3E}">
        <p14:creationId xmlns:p14="http://schemas.microsoft.com/office/powerpoint/2010/main" val="41199305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4"/>
          </p:nvPr>
        </p:nvSpPr>
        <p:spPr/>
        <p:txBody>
          <a:bodyPr/>
          <a:lstStyle>
            <a:lvl1pPr>
              <a:defRPr/>
            </a:lvl1pPr>
          </a:lstStyle>
          <a:p>
            <a:pPr>
              <a:defRPr/>
            </a:pPr>
            <a:endParaRPr lang="ru-RU" altLang="en-US"/>
          </a:p>
        </p:txBody>
      </p:sp>
      <p:sp>
        <p:nvSpPr>
          <p:cNvPr id="5" name="Footer Placeholder 4"/>
          <p:cNvSpPr>
            <a:spLocks noGrp="1"/>
          </p:cNvSpPr>
          <p:nvPr>
            <p:ph type="ftr" sz="quarter" idx="15"/>
          </p:nvPr>
        </p:nvSpPr>
        <p:spPr/>
        <p:txBody>
          <a:bodyPr/>
          <a:lstStyle>
            <a:lvl1pPr>
              <a:defRPr/>
            </a:lvl1pPr>
          </a:lstStyle>
          <a:p>
            <a:pPr>
              <a:defRPr/>
            </a:pPr>
            <a:endParaRPr lang="ru-RU" altLang="en-US"/>
          </a:p>
        </p:txBody>
      </p:sp>
      <p:sp>
        <p:nvSpPr>
          <p:cNvPr id="6" name="Slide Number Placeholder 5"/>
          <p:cNvSpPr>
            <a:spLocks noGrp="1"/>
          </p:cNvSpPr>
          <p:nvPr>
            <p:ph type="sldNum" sz="quarter" idx="16"/>
          </p:nvPr>
        </p:nvSpPr>
        <p:spPr/>
        <p:txBody>
          <a:bodyPr/>
          <a:lstStyle>
            <a:lvl1pPr>
              <a:defRPr/>
            </a:lvl1pPr>
          </a:lstStyle>
          <a:p>
            <a:fld id="{6E91FCC3-D14A-4F72-B623-226463FB6929}" type="slidenum">
              <a:rPr lang="ru-RU" altLang="en-US"/>
              <a:pPr/>
              <a:t>‹#›</a:t>
            </a:fld>
            <a:endParaRPr lang="ru-RU" altLang="en-US"/>
          </a:p>
        </p:txBody>
      </p:sp>
    </p:spTree>
    <p:extLst>
      <p:ext uri="{BB962C8B-B14F-4D97-AF65-F5344CB8AC3E}">
        <p14:creationId xmlns:p14="http://schemas.microsoft.com/office/powerpoint/2010/main" val="23296772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4"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6" name="Rectangle 8"/>
          <p:cNvSpPr/>
          <p:nvPr/>
        </p:nvSpPr>
        <p:spPr>
          <a:xfrm>
            <a:off x="0" y="2652713"/>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7"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2022438" y="4607511"/>
            <a:ext cx="5970494" cy="835460"/>
          </a:xfrm>
        </p:spPr>
        <p:txBody>
          <a:bodyPr/>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8" name="Date Placeholder 3"/>
          <p:cNvSpPr>
            <a:spLocks noGrp="1"/>
          </p:cNvSpPr>
          <p:nvPr>
            <p:ph type="dt" sz="half" idx="10"/>
          </p:nvPr>
        </p:nvSpPr>
        <p:spPr/>
        <p:txBody>
          <a:bodyPr/>
          <a:lstStyle>
            <a:lvl1pPr>
              <a:defRPr/>
            </a:lvl1pPr>
          </a:lstStyle>
          <a:p>
            <a:pPr>
              <a:defRPr/>
            </a:pPr>
            <a:endParaRPr lang="ru-RU" altLang="en-US"/>
          </a:p>
        </p:txBody>
      </p:sp>
      <p:sp>
        <p:nvSpPr>
          <p:cNvPr id="9" name="Footer Placeholder 4"/>
          <p:cNvSpPr>
            <a:spLocks noGrp="1"/>
          </p:cNvSpPr>
          <p:nvPr>
            <p:ph type="ftr" sz="quarter" idx="11"/>
          </p:nvPr>
        </p:nvSpPr>
        <p:spPr/>
        <p:txBody>
          <a:bodyPr/>
          <a:lstStyle>
            <a:lvl1pPr>
              <a:defRPr/>
            </a:lvl1pPr>
          </a:lstStyle>
          <a:p>
            <a:pPr>
              <a:defRPr/>
            </a:pPr>
            <a:endParaRPr lang="ru-RU" altLang="en-US"/>
          </a:p>
        </p:txBody>
      </p:sp>
      <p:sp>
        <p:nvSpPr>
          <p:cNvPr id="10" name="Slide Number Placeholder 5"/>
          <p:cNvSpPr>
            <a:spLocks noGrp="1"/>
          </p:cNvSpPr>
          <p:nvPr>
            <p:ph type="sldNum" sz="quarter" idx="12"/>
          </p:nvPr>
        </p:nvSpPr>
        <p:spPr/>
        <p:txBody>
          <a:bodyPr/>
          <a:lstStyle>
            <a:lvl1pPr>
              <a:defRPr/>
            </a:lvl1pPr>
          </a:lstStyle>
          <a:p>
            <a:fld id="{6A98DB38-6547-4AAD-8E18-783B110BB851}" type="slidenum">
              <a:rPr lang="ru-RU" altLang="en-US"/>
              <a:pPr/>
              <a:t>‹#›</a:t>
            </a:fld>
            <a:endParaRPr lang="ru-RU" altLang="en-US"/>
          </a:p>
        </p:txBody>
      </p:sp>
    </p:spTree>
    <p:extLst>
      <p:ext uri="{BB962C8B-B14F-4D97-AF65-F5344CB8AC3E}">
        <p14:creationId xmlns:p14="http://schemas.microsoft.com/office/powerpoint/2010/main" val="6552777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Date Placeholder 3"/>
          <p:cNvSpPr>
            <a:spLocks noGrp="1"/>
          </p:cNvSpPr>
          <p:nvPr>
            <p:ph type="dt" sz="half" idx="15"/>
          </p:nvPr>
        </p:nvSpPr>
        <p:spPr/>
        <p:txBody>
          <a:bodyPr/>
          <a:lstStyle>
            <a:lvl1pPr>
              <a:defRPr/>
            </a:lvl1pPr>
          </a:lstStyle>
          <a:p>
            <a:pPr>
              <a:defRPr/>
            </a:pPr>
            <a:endParaRPr lang="ru-RU" altLang="en-US"/>
          </a:p>
        </p:txBody>
      </p:sp>
      <p:sp>
        <p:nvSpPr>
          <p:cNvPr id="6" name="Footer Placeholder 4"/>
          <p:cNvSpPr>
            <a:spLocks noGrp="1"/>
          </p:cNvSpPr>
          <p:nvPr>
            <p:ph type="ftr" sz="quarter" idx="16"/>
          </p:nvPr>
        </p:nvSpPr>
        <p:spPr/>
        <p:txBody>
          <a:bodyPr/>
          <a:lstStyle>
            <a:lvl1pPr>
              <a:defRPr/>
            </a:lvl1pPr>
          </a:lstStyle>
          <a:p>
            <a:pPr>
              <a:defRPr/>
            </a:pPr>
            <a:endParaRPr lang="ru-RU" altLang="en-US"/>
          </a:p>
        </p:txBody>
      </p:sp>
      <p:sp>
        <p:nvSpPr>
          <p:cNvPr id="7" name="Slide Number Placeholder 5"/>
          <p:cNvSpPr>
            <a:spLocks noGrp="1"/>
          </p:cNvSpPr>
          <p:nvPr>
            <p:ph type="sldNum" sz="quarter" idx="17"/>
          </p:nvPr>
        </p:nvSpPr>
        <p:spPr/>
        <p:txBody>
          <a:bodyPr/>
          <a:lstStyle>
            <a:lvl1pPr>
              <a:defRPr/>
            </a:lvl1pPr>
          </a:lstStyle>
          <a:p>
            <a:fld id="{57EB2A2D-5817-4E7C-9F62-3B4C468AF5F6}" type="slidenum">
              <a:rPr lang="ru-RU" altLang="en-US"/>
              <a:pPr/>
              <a:t>‹#›</a:t>
            </a:fld>
            <a:endParaRPr lang="ru-RU" altLang="en-US"/>
          </a:p>
        </p:txBody>
      </p:sp>
    </p:spTree>
    <p:extLst>
      <p:ext uri="{BB962C8B-B14F-4D97-AF65-F5344CB8AC3E}">
        <p14:creationId xmlns:p14="http://schemas.microsoft.com/office/powerpoint/2010/main" val="33309700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10" name="Title 9"/>
          <p:cNvSpPr>
            <a:spLocks noGrp="1"/>
          </p:cNvSpPr>
          <p:nvPr>
            <p:ph type="title"/>
          </p:nvPr>
        </p:nvSpPr>
        <p:spPr/>
        <p:txBody>
          <a:bodyPr/>
          <a:lstStyle/>
          <a:p>
            <a:r>
              <a:rPr lang="ru-RU" smtClean="0"/>
              <a:t>Образец заголовка</a:t>
            </a:r>
            <a:endParaRPr lang="en-US" dirty="0"/>
          </a:p>
        </p:txBody>
      </p:sp>
      <p:sp>
        <p:nvSpPr>
          <p:cNvPr id="7" name="Date Placeholder 3"/>
          <p:cNvSpPr>
            <a:spLocks noGrp="1"/>
          </p:cNvSpPr>
          <p:nvPr>
            <p:ph type="dt" sz="half" idx="10"/>
          </p:nvPr>
        </p:nvSpPr>
        <p:spPr/>
        <p:txBody>
          <a:bodyPr/>
          <a:lstStyle>
            <a:lvl1pPr>
              <a:defRPr/>
            </a:lvl1pPr>
          </a:lstStyle>
          <a:p>
            <a:pPr>
              <a:defRPr/>
            </a:pPr>
            <a:endParaRPr lang="ru-RU" altLang="en-US"/>
          </a:p>
        </p:txBody>
      </p:sp>
      <p:sp>
        <p:nvSpPr>
          <p:cNvPr id="8" name="Footer Placeholder 4"/>
          <p:cNvSpPr>
            <a:spLocks noGrp="1"/>
          </p:cNvSpPr>
          <p:nvPr>
            <p:ph type="ftr" sz="quarter" idx="11"/>
          </p:nvPr>
        </p:nvSpPr>
        <p:spPr/>
        <p:txBody>
          <a:bodyPr/>
          <a:lstStyle>
            <a:lvl1pPr>
              <a:defRPr/>
            </a:lvl1pPr>
          </a:lstStyle>
          <a:p>
            <a:pPr>
              <a:defRPr/>
            </a:pPr>
            <a:endParaRPr lang="ru-RU" altLang="en-US"/>
          </a:p>
        </p:txBody>
      </p:sp>
      <p:sp>
        <p:nvSpPr>
          <p:cNvPr id="9" name="Slide Number Placeholder 5"/>
          <p:cNvSpPr>
            <a:spLocks noGrp="1"/>
          </p:cNvSpPr>
          <p:nvPr>
            <p:ph type="sldNum" sz="quarter" idx="12"/>
          </p:nvPr>
        </p:nvSpPr>
        <p:spPr/>
        <p:txBody>
          <a:bodyPr/>
          <a:lstStyle>
            <a:lvl1pPr>
              <a:defRPr/>
            </a:lvl1pPr>
          </a:lstStyle>
          <a:p>
            <a:fld id="{11B90275-4C6E-4812-9D72-E1E760DADEC8}" type="slidenum">
              <a:rPr lang="ru-RU" altLang="en-US"/>
              <a:pPr/>
              <a:t>‹#›</a:t>
            </a:fld>
            <a:endParaRPr lang="ru-RU" altLang="en-US"/>
          </a:p>
        </p:txBody>
      </p:sp>
    </p:spTree>
    <p:extLst>
      <p:ext uri="{BB962C8B-B14F-4D97-AF65-F5344CB8AC3E}">
        <p14:creationId xmlns:p14="http://schemas.microsoft.com/office/powerpoint/2010/main" val="20978738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3"/>
          <p:cNvSpPr>
            <a:spLocks noGrp="1"/>
          </p:cNvSpPr>
          <p:nvPr>
            <p:ph type="dt" sz="half" idx="10"/>
          </p:nvPr>
        </p:nvSpPr>
        <p:spPr/>
        <p:txBody>
          <a:bodyPr/>
          <a:lstStyle>
            <a:lvl1pPr>
              <a:defRPr/>
            </a:lvl1pPr>
          </a:lstStyle>
          <a:p>
            <a:pPr>
              <a:defRPr/>
            </a:pPr>
            <a:endParaRPr lang="ru-RU" altLang="en-US"/>
          </a:p>
        </p:txBody>
      </p:sp>
      <p:sp>
        <p:nvSpPr>
          <p:cNvPr id="4" name="Footer Placeholder 4"/>
          <p:cNvSpPr>
            <a:spLocks noGrp="1"/>
          </p:cNvSpPr>
          <p:nvPr>
            <p:ph type="ftr" sz="quarter" idx="11"/>
          </p:nvPr>
        </p:nvSpPr>
        <p:spPr/>
        <p:txBody>
          <a:bodyPr/>
          <a:lstStyle>
            <a:lvl1pPr>
              <a:defRPr/>
            </a:lvl1pPr>
          </a:lstStyle>
          <a:p>
            <a:pPr>
              <a:defRPr/>
            </a:pPr>
            <a:endParaRPr lang="ru-RU" altLang="en-US"/>
          </a:p>
        </p:txBody>
      </p:sp>
      <p:sp>
        <p:nvSpPr>
          <p:cNvPr id="5" name="Slide Number Placeholder 5"/>
          <p:cNvSpPr>
            <a:spLocks noGrp="1"/>
          </p:cNvSpPr>
          <p:nvPr>
            <p:ph type="sldNum" sz="quarter" idx="12"/>
          </p:nvPr>
        </p:nvSpPr>
        <p:spPr/>
        <p:txBody>
          <a:bodyPr/>
          <a:lstStyle>
            <a:lvl1pPr>
              <a:defRPr/>
            </a:lvl1pPr>
          </a:lstStyle>
          <a:p>
            <a:fld id="{966023E4-D97B-416C-BA27-71456DC912BA}" type="slidenum">
              <a:rPr lang="ru-RU" altLang="en-US"/>
              <a:pPr/>
              <a:t>‹#›</a:t>
            </a:fld>
            <a:endParaRPr lang="ru-RU" altLang="en-US"/>
          </a:p>
        </p:txBody>
      </p:sp>
    </p:spTree>
    <p:extLst>
      <p:ext uri="{BB962C8B-B14F-4D97-AF65-F5344CB8AC3E}">
        <p14:creationId xmlns:p14="http://schemas.microsoft.com/office/powerpoint/2010/main" val="24910494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ru-RU" altLang="en-US"/>
          </a:p>
        </p:txBody>
      </p:sp>
      <p:sp>
        <p:nvSpPr>
          <p:cNvPr id="3" name="Footer Placeholder 4"/>
          <p:cNvSpPr>
            <a:spLocks noGrp="1"/>
          </p:cNvSpPr>
          <p:nvPr>
            <p:ph type="ftr" sz="quarter" idx="11"/>
          </p:nvPr>
        </p:nvSpPr>
        <p:spPr/>
        <p:txBody>
          <a:bodyPr/>
          <a:lstStyle>
            <a:lvl1pPr>
              <a:defRPr/>
            </a:lvl1pPr>
          </a:lstStyle>
          <a:p>
            <a:pPr>
              <a:defRPr/>
            </a:pPr>
            <a:endParaRPr lang="ru-RU" altLang="en-US"/>
          </a:p>
        </p:txBody>
      </p:sp>
      <p:sp>
        <p:nvSpPr>
          <p:cNvPr id="4" name="Slide Number Placeholder 5"/>
          <p:cNvSpPr>
            <a:spLocks noGrp="1"/>
          </p:cNvSpPr>
          <p:nvPr>
            <p:ph type="sldNum" sz="quarter" idx="12"/>
          </p:nvPr>
        </p:nvSpPr>
        <p:spPr/>
        <p:txBody>
          <a:bodyPr/>
          <a:lstStyle>
            <a:lvl1pPr>
              <a:defRPr/>
            </a:lvl1pPr>
          </a:lstStyle>
          <a:p>
            <a:fld id="{EBDCF450-7BA4-4AD7-A203-F61D1855411C}" type="slidenum">
              <a:rPr lang="ru-RU" altLang="en-US"/>
              <a:pPr/>
              <a:t>‹#›</a:t>
            </a:fld>
            <a:endParaRPr lang="ru-RU" altLang="en-US"/>
          </a:p>
        </p:txBody>
      </p:sp>
    </p:spTree>
    <p:extLst>
      <p:ext uri="{BB962C8B-B14F-4D97-AF65-F5344CB8AC3E}">
        <p14:creationId xmlns:p14="http://schemas.microsoft.com/office/powerpoint/2010/main" val="31168581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lstStyle>
            <a:lvl1pPr marL="228600" indent="-228600" algn="l">
              <a:defRPr sz="2800" b="1">
                <a:effectLst/>
              </a:defRPr>
            </a:lvl1pPr>
          </a:lstStyle>
          <a:p>
            <a:r>
              <a:rPr lang="ru-RU" smtClean="0"/>
              <a:t>Образец заголовка</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3"/>
          <p:cNvSpPr>
            <a:spLocks noGrp="1"/>
          </p:cNvSpPr>
          <p:nvPr>
            <p:ph type="dt" sz="half" idx="10"/>
          </p:nvPr>
        </p:nvSpPr>
        <p:spPr/>
        <p:txBody>
          <a:bodyPr/>
          <a:lstStyle>
            <a:lvl1pPr>
              <a:defRPr/>
            </a:lvl1pPr>
          </a:lstStyle>
          <a:p>
            <a:pPr>
              <a:defRPr/>
            </a:pPr>
            <a:endParaRPr lang="ru-RU" altLang="en-US"/>
          </a:p>
        </p:txBody>
      </p:sp>
      <p:sp>
        <p:nvSpPr>
          <p:cNvPr id="6" name="Footer Placeholder 4"/>
          <p:cNvSpPr>
            <a:spLocks noGrp="1"/>
          </p:cNvSpPr>
          <p:nvPr>
            <p:ph type="ftr" sz="quarter" idx="11"/>
          </p:nvPr>
        </p:nvSpPr>
        <p:spPr/>
        <p:txBody>
          <a:bodyPr/>
          <a:lstStyle>
            <a:lvl1pPr>
              <a:defRPr/>
            </a:lvl1pPr>
          </a:lstStyle>
          <a:p>
            <a:pPr>
              <a:defRPr/>
            </a:pPr>
            <a:endParaRPr lang="ru-RU" altLang="en-US"/>
          </a:p>
        </p:txBody>
      </p:sp>
      <p:sp>
        <p:nvSpPr>
          <p:cNvPr id="7" name="Slide Number Placeholder 5"/>
          <p:cNvSpPr>
            <a:spLocks noGrp="1"/>
          </p:cNvSpPr>
          <p:nvPr>
            <p:ph type="sldNum" sz="quarter" idx="12"/>
          </p:nvPr>
        </p:nvSpPr>
        <p:spPr/>
        <p:txBody>
          <a:bodyPr/>
          <a:lstStyle>
            <a:lvl1pPr>
              <a:defRPr/>
            </a:lvl1pPr>
          </a:lstStyle>
          <a:p>
            <a:fld id="{0B77016B-1C3B-4BEA-9856-B39A8806BDC8}" type="slidenum">
              <a:rPr lang="ru-RU" altLang="en-US"/>
              <a:pPr/>
              <a:t>‹#›</a:t>
            </a:fld>
            <a:endParaRPr lang="ru-RU" altLang="en-US"/>
          </a:p>
        </p:txBody>
      </p:sp>
    </p:spTree>
    <p:extLst>
      <p:ext uri="{BB962C8B-B14F-4D97-AF65-F5344CB8AC3E}">
        <p14:creationId xmlns:p14="http://schemas.microsoft.com/office/powerpoint/2010/main" val="20980212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5"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7" name="Rectangle 9"/>
          <p:cNvSpPr/>
          <p:nvPr/>
        </p:nvSpPr>
        <p:spPr>
          <a:xfrm>
            <a:off x="0" y="2652713"/>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8"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rtlCol="0">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ru-RU" noProof="0" smtClean="0"/>
              <a:t>Вставка рисунка</a:t>
            </a:r>
            <a:endParaRPr lang="en-US" noProof="0"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2" name="Title 1"/>
          <p:cNvSpPr>
            <a:spLocks noGrp="1"/>
          </p:cNvSpPr>
          <p:nvPr>
            <p:ph type="title"/>
          </p:nvPr>
        </p:nvSpPr>
        <p:spPr>
          <a:xfrm>
            <a:off x="727268" y="4464421"/>
            <a:ext cx="6383538" cy="1143000"/>
          </a:xfrm>
        </p:spPr>
        <p:txBody>
          <a:bodyPr anchor="b"/>
          <a:lstStyle>
            <a:lvl1pPr algn="l">
              <a:defRPr sz="4600" b="1"/>
            </a:lvl1pPr>
          </a:lstStyle>
          <a:p>
            <a:r>
              <a:rPr lang="ru-RU" smtClean="0"/>
              <a:t>Образец заголовка</a:t>
            </a:r>
            <a:endParaRPr lang="en-US" dirty="0"/>
          </a:p>
        </p:txBody>
      </p:sp>
      <p:sp>
        <p:nvSpPr>
          <p:cNvPr id="9" name="Date Placeholder 4"/>
          <p:cNvSpPr>
            <a:spLocks noGrp="1"/>
          </p:cNvSpPr>
          <p:nvPr>
            <p:ph type="dt" sz="half" idx="10"/>
          </p:nvPr>
        </p:nvSpPr>
        <p:spPr/>
        <p:txBody>
          <a:bodyPr/>
          <a:lstStyle>
            <a:lvl1pPr>
              <a:defRPr/>
            </a:lvl1pPr>
          </a:lstStyle>
          <a:p>
            <a:pPr>
              <a:defRPr/>
            </a:pPr>
            <a:endParaRPr lang="ru-RU" altLang="en-US"/>
          </a:p>
        </p:txBody>
      </p:sp>
      <p:sp>
        <p:nvSpPr>
          <p:cNvPr id="10" name="Footer Placeholder 5"/>
          <p:cNvSpPr>
            <a:spLocks noGrp="1"/>
          </p:cNvSpPr>
          <p:nvPr>
            <p:ph type="ftr" sz="quarter" idx="11"/>
          </p:nvPr>
        </p:nvSpPr>
        <p:spPr/>
        <p:txBody>
          <a:bodyPr/>
          <a:lstStyle>
            <a:lvl1pPr>
              <a:defRPr/>
            </a:lvl1pPr>
          </a:lstStyle>
          <a:p>
            <a:pPr>
              <a:defRPr/>
            </a:pPr>
            <a:endParaRPr lang="ru-RU" altLang="en-US"/>
          </a:p>
        </p:txBody>
      </p:sp>
      <p:sp>
        <p:nvSpPr>
          <p:cNvPr id="11" name="Slide Number Placeholder 6"/>
          <p:cNvSpPr>
            <a:spLocks noGrp="1"/>
          </p:cNvSpPr>
          <p:nvPr>
            <p:ph type="sldNum" sz="quarter" idx="12"/>
          </p:nvPr>
        </p:nvSpPr>
        <p:spPr/>
        <p:txBody>
          <a:bodyPr/>
          <a:lstStyle>
            <a:lvl1pPr>
              <a:defRPr/>
            </a:lvl1pPr>
          </a:lstStyle>
          <a:p>
            <a:fld id="{7A2FB2ED-3681-46B0-A9F9-5D11CCF3EDA7}" type="slidenum">
              <a:rPr lang="ru-RU" altLang="en-US"/>
              <a:pPr/>
              <a:t>‹#›</a:t>
            </a:fld>
            <a:endParaRPr lang="ru-RU" altLang="en-US"/>
          </a:p>
        </p:txBody>
      </p:sp>
    </p:spTree>
    <p:extLst>
      <p:ext uri="{BB962C8B-B14F-4D97-AF65-F5344CB8AC3E}">
        <p14:creationId xmlns:p14="http://schemas.microsoft.com/office/powerpoint/2010/main" val="32878987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9" name="Rectangle 8"/>
          <p:cNvSpPr/>
          <p:nvPr/>
        </p:nvSpPr>
        <p:spPr>
          <a:xfrm>
            <a:off x="0" y="3768725"/>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Placeholder 1"/>
          <p:cNvSpPr>
            <a:spLocks noGrp="1"/>
          </p:cNvSpPr>
          <p:nvPr>
            <p:ph type="title"/>
          </p:nvPr>
        </p:nvSpPr>
        <p:spPr>
          <a:xfrm>
            <a:off x="1793875" y="4371975"/>
            <a:ext cx="6511925" cy="1143000"/>
          </a:xfrm>
          <a:prstGeom prst="rect">
            <a:avLst/>
          </a:prstGeom>
          <a:effectLst/>
        </p:spPr>
        <p:txBody>
          <a:bodyPr vert="horz" lIns="91440" tIns="45720" rIns="91440" bIns="45720" rtlCol="0" anchor="t" anchorCtr="0">
            <a:noAutofit/>
          </a:bodyPr>
          <a:lstStyle/>
          <a:p>
            <a:r>
              <a:rPr lang="ru-RU" smtClean="0"/>
              <a:t>Образец заголовка</a:t>
            </a:r>
            <a:endParaRPr lang="en-US" dirty="0"/>
          </a:p>
        </p:txBody>
      </p:sp>
      <p:sp>
        <p:nvSpPr>
          <p:cNvPr id="1037" name="Text Placeholder 2"/>
          <p:cNvSpPr>
            <a:spLocks noGrp="1"/>
          </p:cNvSpPr>
          <p:nvPr>
            <p:ph type="body" idx="1"/>
          </p:nvPr>
        </p:nvSpPr>
        <p:spPr bwMode="auto">
          <a:xfrm>
            <a:off x="1143000" y="731838"/>
            <a:ext cx="6400800" cy="347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altLang="en-US" smtClean="0"/>
              <a:t>Образец текста</a:t>
            </a:r>
          </a:p>
          <a:p>
            <a:pPr lvl="1"/>
            <a:r>
              <a:rPr lang="ru-RU" altLang="en-US" smtClean="0"/>
              <a:t>Второй уровень</a:t>
            </a:r>
          </a:p>
          <a:p>
            <a:pPr lvl="2"/>
            <a:r>
              <a:rPr lang="ru-RU" altLang="en-US" smtClean="0"/>
              <a:t>Третий уровень</a:t>
            </a:r>
          </a:p>
          <a:p>
            <a:pPr lvl="3"/>
            <a:r>
              <a:rPr lang="ru-RU" altLang="en-US" smtClean="0"/>
              <a:t>Четвертый уровень</a:t>
            </a:r>
          </a:p>
          <a:p>
            <a:pPr lvl="4"/>
            <a:r>
              <a:rPr lang="ru-RU" altLang="en-US" smtClean="0"/>
              <a:t>Пятый уровень</a:t>
            </a:r>
            <a:endParaRPr lang="en-US" altLang="en-US" smtClean="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latin typeface="Arial" charset="0"/>
              </a:defRPr>
            </a:lvl1pPr>
          </a:lstStyle>
          <a:p>
            <a:pPr>
              <a:defRPr/>
            </a:pPr>
            <a:endParaRPr lang="ru-RU" altLang="en-US"/>
          </a:p>
        </p:txBody>
      </p:sp>
      <p:sp>
        <p:nvSpPr>
          <p:cNvPr id="5" name="Footer Placeholder 4"/>
          <p:cNvSpPr>
            <a:spLocks noGrp="1"/>
          </p:cNvSpPr>
          <p:nvPr>
            <p:ph type="ftr" sz="quarter" idx="3"/>
          </p:nvPr>
        </p:nvSpPr>
        <p:spPr>
          <a:xfrm>
            <a:off x="457200" y="6172200"/>
            <a:ext cx="3352800" cy="365125"/>
          </a:xfrm>
          <a:prstGeom prst="rect">
            <a:avLst/>
          </a:prstGeom>
        </p:spPr>
        <p:txBody>
          <a:bodyPr vert="horz" lIns="91440" tIns="45720" rIns="91440" bIns="45720" rtlCol="0" anchor="ctr"/>
          <a:lstStyle>
            <a:lvl1pPr algn="l">
              <a:defRPr sz="1100" b="1">
                <a:solidFill>
                  <a:schemeClr val="tx1">
                    <a:lumMod val="50000"/>
                    <a:lumOff val="50000"/>
                  </a:schemeClr>
                </a:solidFill>
                <a:latin typeface="Arial" charset="0"/>
              </a:defRPr>
            </a:lvl1pPr>
          </a:lstStyle>
          <a:p>
            <a:pPr>
              <a:defRPr/>
            </a:pPr>
            <a:endParaRPr lang="ru-RU" altLang="en-US"/>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wrap="square" lIns="91440" tIns="45720" rIns="91440" bIns="45720" numCol="1" anchor="ctr" anchorCtr="0" compatLnSpc="1">
            <a:prstTxWarp prst="textNoShape">
              <a:avLst/>
            </a:prstTxWarp>
          </a:bodyPr>
          <a:lstStyle>
            <a:lvl1pPr algn="ctr">
              <a:defRPr sz="1200" b="1">
                <a:solidFill>
                  <a:srgbClr val="7F7F7F"/>
                </a:solidFill>
              </a:defRPr>
            </a:lvl1pPr>
          </a:lstStyle>
          <a:p>
            <a:fld id="{345ED3B3-087C-41E5-9FF7-35DB20A46217}" type="slidenum">
              <a:rPr lang="ru-RU" altLang="en-US"/>
              <a:pPr/>
              <a:t>‹#›</a:t>
            </a:fld>
            <a:endParaRPr lang="ru-RU" altLang="en-US"/>
          </a:p>
        </p:txBody>
      </p:sp>
    </p:spTree>
  </p:cSld>
  <p:clrMap bg1="lt1" tx1="dk1" bg2="lt2" tx2="dk2" accent1="accent1" accent2="accent2" accent3="accent3" accent4="accent4" accent5="accent5" accent6="accent6" hlink="hlink" folHlink="folHlink"/>
  <p:sldLayoutIdLst>
    <p:sldLayoutId id="2147483683" r:id="rId1"/>
    <p:sldLayoutId id="2147483675" r:id="rId2"/>
    <p:sldLayoutId id="2147483684" r:id="rId3"/>
    <p:sldLayoutId id="2147483676" r:id="rId4"/>
    <p:sldLayoutId id="2147483677" r:id="rId5"/>
    <p:sldLayoutId id="2147483678" r:id="rId6"/>
    <p:sldLayoutId id="2147483679" r:id="rId7"/>
    <p:sldLayoutId id="2147483680" r:id="rId8"/>
    <p:sldLayoutId id="2147483685" r:id="rId9"/>
    <p:sldLayoutId id="2147483681" r:id="rId10"/>
    <p:sldLayoutId id="2147483682" r:id="rId11"/>
  </p:sldLayoutIdLst>
  <p:timing>
    <p:tnLst>
      <p:par>
        <p:cTn id="1" dur="indefinite" restart="never" nodeType="tmRoot"/>
      </p:par>
    </p:tnLst>
  </p:timing>
  <p:hf hdr="0" ftr="0" dt="0"/>
  <p:txStyles>
    <p:titleStyle>
      <a:lvl1pPr marL="319088" indent="-319088" algn="r" rtl="0" fontAlgn="base">
        <a:spcBef>
          <a:spcPct val="0"/>
        </a:spcBef>
        <a:spcAft>
          <a:spcPct val="0"/>
        </a:spcAft>
        <a:buClr>
          <a:srgbClr val="C3260C"/>
        </a:buClr>
        <a:buSzPct val="128000"/>
        <a:buFont typeface="Georgia" panose="02040502050405020303" pitchFamily="18" charset="0"/>
        <a:buChar char="*"/>
        <a:defRPr sz="4600" b="1"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marL="319088" indent="-319088" algn="r" rtl="0" fontAlgn="base">
        <a:spcBef>
          <a:spcPct val="0"/>
        </a:spcBef>
        <a:spcAft>
          <a:spcPct val="0"/>
        </a:spcAft>
        <a:buClr>
          <a:srgbClr val="C3260C"/>
        </a:buClr>
        <a:buSzPct val="128000"/>
        <a:buFont typeface="Georgia" panose="02040502050405020303" pitchFamily="18" charset="0"/>
        <a:buChar char="*"/>
        <a:defRPr sz="4600" b="1">
          <a:solidFill>
            <a:schemeClr val="tx1"/>
          </a:solidFill>
          <a:latin typeface="Trebuchet MS" panose="020B0603020202020204" pitchFamily="34" charset="0"/>
        </a:defRPr>
      </a:lvl2pPr>
      <a:lvl3pPr marL="319088" indent="-319088" algn="r" rtl="0" fontAlgn="base">
        <a:spcBef>
          <a:spcPct val="0"/>
        </a:spcBef>
        <a:spcAft>
          <a:spcPct val="0"/>
        </a:spcAft>
        <a:buClr>
          <a:srgbClr val="C3260C"/>
        </a:buClr>
        <a:buSzPct val="128000"/>
        <a:buFont typeface="Georgia" panose="02040502050405020303" pitchFamily="18" charset="0"/>
        <a:buChar char="*"/>
        <a:defRPr sz="4600" b="1">
          <a:solidFill>
            <a:schemeClr val="tx1"/>
          </a:solidFill>
          <a:latin typeface="Trebuchet MS" panose="020B0603020202020204" pitchFamily="34" charset="0"/>
        </a:defRPr>
      </a:lvl3pPr>
      <a:lvl4pPr marL="319088" indent="-319088" algn="r" rtl="0" fontAlgn="base">
        <a:spcBef>
          <a:spcPct val="0"/>
        </a:spcBef>
        <a:spcAft>
          <a:spcPct val="0"/>
        </a:spcAft>
        <a:buClr>
          <a:srgbClr val="C3260C"/>
        </a:buClr>
        <a:buSzPct val="128000"/>
        <a:buFont typeface="Georgia" panose="02040502050405020303" pitchFamily="18" charset="0"/>
        <a:buChar char="*"/>
        <a:defRPr sz="4600" b="1">
          <a:solidFill>
            <a:schemeClr val="tx1"/>
          </a:solidFill>
          <a:latin typeface="Trebuchet MS" panose="020B0603020202020204" pitchFamily="34" charset="0"/>
        </a:defRPr>
      </a:lvl4pPr>
      <a:lvl5pPr marL="319088" indent="-319088" algn="r" rtl="0" fontAlgn="base">
        <a:spcBef>
          <a:spcPct val="0"/>
        </a:spcBef>
        <a:spcAft>
          <a:spcPct val="0"/>
        </a:spcAft>
        <a:buClr>
          <a:srgbClr val="C3260C"/>
        </a:buClr>
        <a:buSzPct val="128000"/>
        <a:buFont typeface="Georgia" panose="02040502050405020303" pitchFamily="18" charset="0"/>
        <a:buChar char="*"/>
        <a:defRPr sz="4600" b="1">
          <a:solidFill>
            <a:schemeClr val="tx1"/>
          </a:solidFill>
          <a:latin typeface="Trebuchet MS" panose="020B0603020202020204"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563" algn="l" rtl="0" fontAlgn="base">
        <a:spcBef>
          <a:spcPct val="20000"/>
        </a:spcBef>
        <a:spcAft>
          <a:spcPts val="300"/>
        </a:spcAft>
        <a:buClr>
          <a:srgbClr val="C3260C"/>
        </a:buClr>
        <a:buSzPct val="130000"/>
        <a:buFont typeface="Georgia" panose="02040502050405020303" pitchFamily="18" charset="0"/>
        <a:buChar char="*"/>
        <a:defRPr sz="2200" kern="1200">
          <a:solidFill>
            <a:srgbClr val="404040"/>
          </a:solidFill>
          <a:latin typeface="+mn-lt"/>
          <a:ea typeface="+mn-ea"/>
          <a:cs typeface="+mn-cs"/>
        </a:defRPr>
      </a:lvl1pPr>
      <a:lvl2pPr marL="547688" indent="-182563" algn="l" rtl="0" fontAlgn="base">
        <a:spcBef>
          <a:spcPct val="20000"/>
        </a:spcBef>
        <a:spcAft>
          <a:spcPts val="300"/>
        </a:spcAft>
        <a:buClr>
          <a:srgbClr val="C3260C"/>
        </a:buClr>
        <a:buSzPct val="130000"/>
        <a:buFont typeface="Georgia" panose="02040502050405020303" pitchFamily="18" charset="0"/>
        <a:buChar char="*"/>
        <a:defRPr sz="2000" kern="1200">
          <a:solidFill>
            <a:srgbClr val="404040"/>
          </a:solidFill>
          <a:latin typeface="+mn-lt"/>
          <a:ea typeface="+mn-ea"/>
          <a:cs typeface="+mn-cs"/>
        </a:defRPr>
      </a:lvl2pPr>
      <a:lvl3pPr marL="822325" indent="-182563" algn="l" rtl="0" fontAlgn="base">
        <a:spcBef>
          <a:spcPct val="20000"/>
        </a:spcBef>
        <a:spcAft>
          <a:spcPts val="300"/>
        </a:spcAft>
        <a:buClr>
          <a:srgbClr val="C3260C"/>
        </a:buClr>
        <a:buSzPct val="130000"/>
        <a:buFont typeface="Georgia" panose="02040502050405020303" pitchFamily="18" charset="0"/>
        <a:buChar char="*"/>
        <a:defRPr kern="1200">
          <a:solidFill>
            <a:srgbClr val="404040"/>
          </a:solidFill>
          <a:latin typeface="+mn-lt"/>
          <a:ea typeface="+mn-ea"/>
          <a:cs typeface="+mn-cs"/>
        </a:defRPr>
      </a:lvl3pPr>
      <a:lvl4pPr marL="1096963" indent="-182563" algn="l" rtl="0" fontAlgn="base">
        <a:spcBef>
          <a:spcPct val="20000"/>
        </a:spcBef>
        <a:spcAft>
          <a:spcPts val="300"/>
        </a:spcAft>
        <a:buClr>
          <a:srgbClr val="C3260C"/>
        </a:buClr>
        <a:buSzPct val="130000"/>
        <a:buFont typeface="Georgia" panose="02040502050405020303" pitchFamily="18" charset="0"/>
        <a:buChar char="*"/>
        <a:defRPr sz="1600" kern="1200">
          <a:solidFill>
            <a:srgbClr val="404040"/>
          </a:solidFill>
          <a:latin typeface="+mn-lt"/>
          <a:ea typeface="+mn-ea"/>
          <a:cs typeface="+mn-cs"/>
        </a:defRPr>
      </a:lvl4pPr>
      <a:lvl5pPr marL="1389063" indent="-182563" algn="l" rtl="0" fontAlgn="base">
        <a:spcBef>
          <a:spcPct val="20000"/>
        </a:spcBef>
        <a:spcAft>
          <a:spcPts val="300"/>
        </a:spcAft>
        <a:buClr>
          <a:srgbClr val="C3260C"/>
        </a:buClr>
        <a:buSzPct val="130000"/>
        <a:buFont typeface="Georgia" panose="02040502050405020303" pitchFamily="18" charset="0"/>
        <a:buChar char="*"/>
        <a:defRPr sz="1400" kern="1200">
          <a:solidFill>
            <a:srgbClr val="404040"/>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0.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7.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4.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image" Target="../media/image27.png"/><Relationship Id="rId1" Type="http://schemas.openxmlformats.org/officeDocument/2006/relationships/slideLayout" Target="../slideLayouts/slideLayout7.xml"/><Relationship Id="rId4" Type="http://schemas.openxmlformats.org/officeDocument/2006/relationships/image" Target="../media/image29.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jpeg"/><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0.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7.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2.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7.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7.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7.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одзаголовок 1"/>
          <p:cNvSpPr>
            <a:spLocks noGrp="1"/>
          </p:cNvSpPr>
          <p:nvPr>
            <p:ph type="subTitle" idx="1"/>
          </p:nvPr>
        </p:nvSpPr>
        <p:spPr>
          <a:xfrm>
            <a:off x="395536" y="1412776"/>
            <a:ext cx="8496944" cy="4759424"/>
          </a:xfrm>
        </p:spPr>
        <p:txBody>
          <a:bodyPr>
            <a:noAutofit/>
          </a:bodyPr>
          <a:lstStyle/>
          <a:p>
            <a:pPr algn="ctr">
              <a:spcBef>
                <a:spcPts val="0"/>
              </a:spcBef>
              <a:spcAft>
                <a:spcPts val="0"/>
              </a:spcAft>
            </a:pPr>
            <a:r>
              <a:rPr lang="ru-RU" altLang="en-US" sz="6000" b="1" dirty="0" err="1" smtClean="0">
                <a:latin typeface="Times New Roman" panose="02020603050405020304" pitchFamily="18" charset="0"/>
                <a:cs typeface="Times New Roman" panose="02020603050405020304" pitchFamily="18" charset="0"/>
              </a:rPr>
              <a:t>СУЧАСНІ</a:t>
            </a:r>
            <a:r>
              <a:rPr lang="ru-RU" altLang="en-US" sz="6000" b="1" dirty="0" smtClean="0">
                <a:latin typeface="Times New Roman" panose="02020603050405020304" pitchFamily="18" charset="0"/>
                <a:cs typeface="Times New Roman" panose="02020603050405020304" pitchFamily="18" charset="0"/>
              </a:rPr>
              <a:t> </a:t>
            </a:r>
            <a:r>
              <a:rPr lang="ru-RU" altLang="en-US" sz="6000" b="1" dirty="0" err="1" smtClean="0">
                <a:latin typeface="Times New Roman" panose="02020603050405020304" pitchFamily="18" charset="0"/>
                <a:cs typeface="Times New Roman" panose="02020603050405020304" pitchFamily="18" charset="0"/>
              </a:rPr>
              <a:t>ПРОЦЕСИ</a:t>
            </a:r>
            <a:r>
              <a:rPr lang="ru-RU" altLang="en-US" sz="6000" b="1" dirty="0" smtClean="0">
                <a:latin typeface="Times New Roman" panose="02020603050405020304" pitchFamily="18" charset="0"/>
                <a:cs typeface="Times New Roman" panose="02020603050405020304" pitchFamily="18" charset="0"/>
              </a:rPr>
              <a:t> </a:t>
            </a:r>
          </a:p>
          <a:p>
            <a:pPr algn="ctr">
              <a:spcBef>
                <a:spcPts val="0"/>
              </a:spcBef>
              <a:spcAft>
                <a:spcPts val="0"/>
              </a:spcAft>
            </a:pPr>
            <a:r>
              <a:rPr lang="ru-RU" altLang="en-US" sz="6000" b="1" dirty="0" smtClean="0">
                <a:latin typeface="Times New Roman" panose="02020603050405020304" pitchFamily="18" charset="0"/>
                <a:cs typeface="Times New Roman" panose="02020603050405020304" pitchFamily="18" charset="0"/>
              </a:rPr>
              <a:t>ПРИ </a:t>
            </a:r>
            <a:r>
              <a:rPr lang="ru-RU" altLang="en-US" sz="6000" b="1" dirty="0" err="1" smtClean="0">
                <a:latin typeface="Times New Roman" panose="02020603050405020304" pitchFamily="18" charset="0"/>
                <a:cs typeface="Times New Roman" panose="02020603050405020304" pitchFamily="18" charset="0"/>
              </a:rPr>
              <a:t>ВИРОБНИЦТВІ</a:t>
            </a:r>
            <a:r>
              <a:rPr lang="ru-RU" altLang="en-US" sz="6000" b="1" dirty="0" smtClean="0">
                <a:latin typeface="Times New Roman" panose="02020603050405020304" pitchFamily="18" charset="0"/>
                <a:cs typeface="Times New Roman" panose="02020603050405020304" pitchFamily="18" charset="0"/>
              </a:rPr>
              <a:t> </a:t>
            </a:r>
            <a:r>
              <a:rPr lang="ru-RU" altLang="en-US" sz="6000" b="1" dirty="0" err="1" smtClean="0">
                <a:latin typeface="Times New Roman" panose="02020603050405020304" pitchFamily="18" charset="0"/>
                <a:cs typeface="Times New Roman" panose="02020603050405020304" pitchFamily="18" charset="0"/>
              </a:rPr>
              <a:t>СТАЛІ</a:t>
            </a:r>
            <a:endParaRPr lang="ru-RU" altLang="en-US" sz="6000" b="1" dirty="0">
              <a:latin typeface="Times New Roman" panose="02020603050405020304" pitchFamily="18" charset="0"/>
              <a:cs typeface="Times New Roman" panose="02020603050405020304" pitchFamily="18" charset="0"/>
            </a:endParaRPr>
          </a:p>
        </p:txBody>
      </p:sp>
      <p:sp>
        <p:nvSpPr>
          <p:cNvPr id="3" name="Заголовок 2"/>
          <p:cNvSpPr>
            <a:spLocks noGrp="1"/>
          </p:cNvSpPr>
          <p:nvPr>
            <p:ph type="ctrTitle"/>
          </p:nvPr>
        </p:nvSpPr>
        <p:spPr>
          <a:xfrm>
            <a:off x="899592" y="260648"/>
            <a:ext cx="7175351" cy="944782"/>
          </a:xfrm>
        </p:spPr>
        <p:txBody>
          <a:bodyPr/>
          <a:lstStyle/>
          <a:p>
            <a:pPr marL="182880" indent="0" algn="ctr">
              <a:buNone/>
            </a:pPr>
            <a:r>
              <a:rPr lang="uk-UA" dirty="0"/>
              <a:t>ТЕМА </a:t>
            </a:r>
            <a:r>
              <a:rPr lang="uk-UA" dirty="0" smtClean="0"/>
              <a:t>6</a:t>
            </a:r>
            <a:endParaRPr lang="en-US" dirty="0"/>
          </a:p>
        </p:txBody>
      </p:sp>
      <p:sp>
        <p:nvSpPr>
          <p:cNvPr id="4" name="Номер слайда 3"/>
          <p:cNvSpPr>
            <a:spLocks noGrp="1"/>
          </p:cNvSpPr>
          <p:nvPr>
            <p:ph type="sldNum" sz="quarter" idx="12"/>
          </p:nvPr>
        </p:nvSpPr>
        <p:spPr/>
        <p:txBody>
          <a:bodyPr/>
          <a:lstStyle/>
          <a:p>
            <a:fld id="{7BFB2CA0-92EA-46C3-8FB5-7A44E5E28426}" type="slidenum">
              <a:rPr lang="ru-RU" altLang="en-US" smtClean="0"/>
              <a:pPr/>
              <a:t>1</a:t>
            </a:fld>
            <a:endParaRPr lang="ru-RU" altLang="en-US"/>
          </a:p>
        </p:txBody>
      </p:sp>
    </p:spTree>
    <p:extLst>
      <p:ext uri="{BB962C8B-B14F-4D97-AF65-F5344CB8AC3E}">
        <p14:creationId xmlns:p14="http://schemas.microsoft.com/office/powerpoint/2010/main" val="28161794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Номер слайда 1"/>
          <p:cNvSpPr>
            <a:spLocks noGrp="1"/>
          </p:cNvSpPr>
          <p:nvPr>
            <p:ph type="sldNum" sz="quarter" idx="12"/>
          </p:nvPr>
        </p:nvSpPr>
        <p:spPr bwMode="auto">
          <a:xfrm>
            <a:off x="4427984" y="6486790"/>
            <a:ext cx="18288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203D89BC-CA73-4E94-B19A-57BDD26A665C}" type="slidenum">
              <a:rPr lang="ru-RU" altLang="en-US"/>
              <a:pPr algn="l" rtl="0"/>
              <a:t>10</a:t>
            </a:fld>
            <a:endParaRPr lang="ru-RU" altLang="en-US" dirty="0"/>
          </a:p>
        </p:txBody>
      </p:sp>
      <p:sp>
        <p:nvSpPr>
          <p:cNvPr id="13315" name="Прямоугольник 2"/>
          <p:cNvSpPr>
            <a:spLocks noChangeArrowheads="1"/>
          </p:cNvSpPr>
          <p:nvPr/>
        </p:nvSpPr>
        <p:spPr bwMode="auto">
          <a:xfrm>
            <a:off x="0" y="188640"/>
            <a:ext cx="9144000" cy="6186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indent="2921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rtl="0" eaLnBrk="1" hangingPunct="1"/>
            <a:r>
              <a:rPr lang="uk-UA" altLang="en-US" sz="2200" dirty="0" smtClean="0">
                <a:solidFill>
                  <a:srgbClr val="000000"/>
                </a:solidFill>
                <a:latin typeface="Times New Roman" panose="02020603050405020304" pitchFamily="18" charset="0"/>
                <a:cs typeface="Times New Roman" panose="02020603050405020304" pitchFamily="18" charset="0"/>
              </a:rPr>
              <a:t>Найбільш перспективний підігрів брухту поза конвертером у коробах або контейнерах, які використовуються для його транспортування та завантаження. Наприклад, планується поступове нагрівання брухту в таких коробах (контейнерах), що поміщаються в окрему камеру, де використовується теплота конвертерних газів, що відходять. Короби в іншому варіанті можуть бути дообладнані надставкою, що забезпечує досить рівномірне омивання гарячими газами шматків брухту (рис. 2).</a:t>
            </a:r>
            <a:endParaRPr lang="uk-UA" altLang="en-US" sz="2200" dirty="0" smtClean="0">
              <a:latin typeface="Tahoma" panose="020B0604030504040204" pitchFamily="34" charset="0"/>
              <a:cs typeface="Times New Roman" panose="02020603050405020304" pitchFamily="18" charset="0"/>
            </a:endParaRPr>
          </a:p>
          <a:p>
            <a:pPr algn="just" rtl="0" eaLnBrk="1" hangingPunct="1"/>
            <a:r>
              <a:rPr lang="uk-UA" altLang="en-US" sz="2200" dirty="0" smtClean="0">
                <a:solidFill>
                  <a:srgbClr val="000000"/>
                </a:solidFill>
                <a:latin typeface="Times New Roman" panose="02020603050405020304" pitchFamily="18" charset="0"/>
                <a:cs typeface="Times New Roman" panose="02020603050405020304" pitchFamily="18" charset="0"/>
              </a:rPr>
              <a:t>Короби (контейнери), що контактують з гарячим брухтом, доцільно виготовляти та обслуговувати наступним чином. Вони повинні мати відкритий верхній торець, через який завантажують і вивантажують брухт, зовнішню металеву сорочку для циркуляції повітря, що охолоджує, і розташовуватися на завантажувальному стенді в похилому положенні. Стенд обладнується платформними вагами, встановленими під ним. Після завантаження холодного брухту короба за допомогою, наприклад, машини завалки рейкового типу С гідравлічним підйомником почергово подають до підігрівальної установки. Доцільно підігрівати пальниками, встановленими в нижній частині короба, для підвищення тепломістку важкого брухту.</a:t>
            </a:r>
            <a:endParaRPr lang="uk-UA" altLang="en-US" sz="2200" dirty="0">
              <a:latin typeface="Tahoma" panose="020B060403050404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Номер слайда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E2416F42-DB9E-4EC8-827C-6387A2DA7BB5}" type="slidenum">
              <a:rPr lang="ru-RU" altLang="en-US"/>
              <a:pPr algn="l" rtl="0"/>
              <a:t>100</a:t>
            </a:fld>
            <a:endParaRPr lang="ru-RU" altLang="en-US"/>
          </a:p>
        </p:txBody>
      </p:sp>
      <p:sp>
        <p:nvSpPr>
          <p:cNvPr id="105475" name="Rectangle 2"/>
          <p:cNvSpPr>
            <a:spLocks noChangeArrowheads="1"/>
          </p:cNvSpPr>
          <p:nvPr/>
        </p:nvSpPr>
        <p:spPr bwMode="auto">
          <a:xfrm>
            <a:off x="488424" y="100340"/>
            <a:ext cx="8230651" cy="52322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rtl="0" eaLnBrk="1" hangingPunct="1"/>
            <a:r>
              <a:rPr lang="ru-RU" altLang="en-US" sz="1400" b="1" i="1" dirty="0" smtClean="0">
                <a:solidFill>
                  <a:srgbClr val="000000"/>
                </a:solidFill>
                <a:latin typeface="Times New Roman" panose="02020603050405020304" pitchFamily="18" charset="0"/>
                <a:cs typeface="Times New Roman" panose="02020603050405020304" pitchFamily="18" charset="0"/>
              </a:rPr>
              <a:t>Рис. 22. </a:t>
            </a:r>
            <a:r>
              <a:rPr lang="ru-RU" altLang="en-US" sz="1400" b="1" i="1" dirty="0">
                <a:solidFill>
                  <a:srgbClr val="000000"/>
                </a:solidFill>
                <a:latin typeface="Times New Roman" panose="02020603050405020304" pitchFamily="18" charset="0"/>
                <a:cs typeface="Times New Roman" panose="02020603050405020304" pitchFamily="18" charset="0"/>
              </a:rPr>
              <a:t>Схема установки для </a:t>
            </a:r>
            <a:r>
              <a:rPr lang="ru-RU" altLang="en-US" sz="1400" b="1" i="1" dirty="0" err="1">
                <a:solidFill>
                  <a:srgbClr val="000000"/>
                </a:solidFill>
                <a:latin typeface="Times New Roman" panose="02020603050405020304" pitchFamily="18" charset="0"/>
                <a:cs typeface="Times New Roman" panose="02020603050405020304" pitchFamily="18" charset="0"/>
              </a:rPr>
              <a:t>обробки</a:t>
            </a:r>
            <a:r>
              <a:rPr lang="ru-RU" altLang="en-US" sz="1400" b="1" i="1" dirty="0">
                <a:solidFill>
                  <a:srgbClr val="000000"/>
                </a:solidFill>
                <a:latin typeface="Times New Roman" panose="02020603050405020304" pitchFamily="18" charset="0"/>
                <a:cs typeface="Times New Roman" panose="02020603050405020304" pitchFamily="18" charset="0"/>
              </a:rPr>
              <a:t> </a:t>
            </a:r>
            <a:r>
              <a:rPr lang="ru-RU" altLang="en-US" sz="1400" b="1" i="1" dirty="0" err="1">
                <a:solidFill>
                  <a:srgbClr val="000000"/>
                </a:solidFill>
                <a:latin typeface="Times New Roman" panose="02020603050405020304" pitchFamily="18" charset="0"/>
                <a:cs typeface="Times New Roman" panose="02020603050405020304" pitchFamily="18" charset="0"/>
              </a:rPr>
              <a:t>сталі</a:t>
            </a:r>
            <a:r>
              <a:rPr lang="ru-RU" altLang="en-US" sz="1400" b="1" i="1" dirty="0">
                <a:solidFill>
                  <a:srgbClr val="000000"/>
                </a:solidFill>
                <a:latin typeface="Times New Roman" panose="02020603050405020304" pitchFamily="18" charset="0"/>
                <a:cs typeface="Times New Roman" panose="02020603050405020304" pitchFamily="18" charset="0"/>
              </a:rPr>
              <a:t> в </a:t>
            </a:r>
            <a:r>
              <a:rPr lang="ru-RU" altLang="en-US" sz="1400" b="1" i="1" dirty="0" err="1">
                <a:solidFill>
                  <a:srgbClr val="000000"/>
                </a:solidFill>
                <a:latin typeface="Times New Roman" panose="02020603050405020304" pitchFamily="18" charset="0"/>
                <a:cs typeface="Times New Roman" panose="02020603050405020304" pitchFamily="18" charset="0"/>
              </a:rPr>
              <a:t>ковші</a:t>
            </a:r>
            <a:r>
              <a:rPr lang="ru-RU" altLang="en-US" sz="1400" b="1" i="1" dirty="0">
                <a:solidFill>
                  <a:srgbClr val="000000"/>
                </a:solidFill>
                <a:latin typeface="Times New Roman" panose="02020603050405020304" pitchFamily="18" charset="0"/>
                <a:cs typeface="Times New Roman" panose="02020603050405020304" pitchFamily="18" charset="0"/>
              </a:rPr>
              <a:t> (</a:t>
            </a:r>
            <a:r>
              <a:rPr lang="ru-RU" altLang="en-US" sz="1400" b="1" i="1" dirty="0" err="1">
                <a:solidFill>
                  <a:srgbClr val="000000"/>
                </a:solidFill>
                <a:latin typeface="Times New Roman" panose="02020603050405020304" pitchFamily="18" charset="0"/>
                <a:cs typeface="Times New Roman" panose="02020603050405020304" pitchFamily="18" charset="0"/>
              </a:rPr>
              <a:t>рафінування</a:t>
            </a:r>
            <a:r>
              <a:rPr lang="ru-RU" altLang="en-US" sz="1400" b="1" i="1" dirty="0">
                <a:solidFill>
                  <a:srgbClr val="000000"/>
                </a:solidFill>
                <a:latin typeface="Times New Roman" panose="02020603050405020304" pitchFamily="18" charset="0"/>
                <a:cs typeface="Times New Roman" panose="02020603050405020304" pitchFamily="18" charset="0"/>
              </a:rPr>
              <a:t> та </a:t>
            </a:r>
            <a:r>
              <a:rPr lang="ru-RU" altLang="en-US" sz="1400" b="1" i="1" dirty="0" err="1">
                <a:solidFill>
                  <a:srgbClr val="000000"/>
                </a:solidFill>
                <a:latin typeface="Times New Roman" panose="02020603050405020304" pitchFamily="18" charset="0"/>
                <a:cs typeface="Times New Roman" panose="02020603050405020304" pitchFamily="18" charset="0"/>
              </a:rPr>
              <a:t>гомогенізація</a:t>
            </a:r>
            <a:r>
              <a:rPr lang="ru-RU" altLang="en-US" sz="1400" b="1" i="1" dirty="0">
                <a:solidFill>
                  <a:srgbClr val="000000"/>
                </a:solidFill>
                <a:latin typeface="Times New Roman" panose="02020603050405020304" pitchFamily="18" charset="0"/>
                <a:cs typeface="Times New Roman" panose="02020603050405020304" pitchFamily="18" charset="0"/>
              </a:rPr>
              <a:t> </a:t>
            </a:r>
            <a:r>
              <a:rPr lang="ru-RU" altLang="en-US" sz="1400" b="1" i="1" dirty="0" err="1">
                <a:solidFill>
                  <a:srgbClr val="000000"/>
                </a:solidFill>
                <a:latin typeface="Times New Roman" panose="02020603050405020304" pitchFamily="18" charset="0"/>
                <a:cs typeface="Times New Roman" panose="02020603050405020304" pitchFamily="18" charset="0"/>
              </a:rPr>
              <a:t>розплаву</a:t>
            </a:r>
            <a:r>
              <a:rPr lang="ru-RU" altLang="en-US" sz="1400" b="1" i="1" dirty="0">
                <a:solidFill>
                  <a:srgbClr val="000000"/>
                </a:solidFill>
                <a:latin typeface="Times New Roman" panose="02020603050405020304" pitchFamily="18" charset="0"/>
                <a:cs typeface="Times New Roman" panose="02020603050405020304" pitchFamily="18" charset="0"/>
              </a:rPr>
              <a:t> шляхом</a:t>
            </a:r>
            <a:endParaRPr lang="en-US" altLang="en-US" sz="1400" b="1" i="1" dirty="0">
              <a:solidFill>
                <a:srgbClr val="000000"/>
              </a:solidFill>
              <a:latin typeface="Times New Roman" panose="02020603050405020304" pitchFamily="18" charset="0"/>
              <a:cs typeface="Times New Roman" panose="02020603050405020304" pitchFamily="18" charset="0"/>
            </a:endParaRPr>
          </a:p>
          <a:p>
            <a:pPr algn="ctr" rtl="0" eaLnBrk="1" hangingPunct="1"/>
            <a:r>
              <a:rPr lang="ru-RU" altLang="en-US" sz="1400" b="1" i="1" dirty="0" err="1">
                <a:solidFill>
                  <a:srgbClr val="000000"/>
                </a:solidFill>
                <a:latin typeface="Times New Roman" panose="02020603050405020304" pitchFamily="18" charset="0"/>
                <a:cs typeface="Times New Roman" panose="02020603050405020304" pitchFamily="18" charset="0"/>
              </a:rPr>
              <a:t>інжекції</a:t>
            </a:r>
            <a:r>
              <a:rPr lang="ru-RU" altLang="en-US" sz="1400" b="1" i="1" dirty="0">
                <a:solidFill>
                  <a:srgbClr val="000000"/>
                </a:solidFill>
                <a:latin typeface="Times New Roman" panose="02020603050405020304" pitchFamily="18" charset="0"/>
                <a:cs typeface="Times New Roman" panose="02020603050405020304" pitchFamily="18" charset="0"/>
              </a:rPr>
              <a:t> порошку з </a:t>
            </a:r>
            <a:r>
              <a:rPr lang="ru-RU" altLang="en-US" sz="1400" b="1" i="1" dirty="0" err="1">
                <a:solidFill>
                  <a:srgbClr val="000000"/>
                </a:solidFill>
                <a:latin typeface="Times New Roman" panose="02020603050405020304" pitchFamily="18" charset="0"/>
                <a:cs typeface="Times New Roman" panose="02020603050405020304" pitchFamily="18" charset="0"/>
              </a:rPr>
              <a:t>наступним</a:t>
            </a:r>
            <a:r>
              <a:rPr lang="ru-RU" altLang="en-US" sz="1400" b="1" i="1" dirty="0">
                <a:solidFill>
                  <a:srgbClr val="000000"/>
                </a:solidFill>
                <a:latin typeface="Times New Roman" panose="02020603050405020304" pitchFamily="18" charset="0"/>
                <a:cs typeface="Times New Roman" panose="02020603050405020304" pitchFamily="18" charset="0"/>
              </a:rPr>
              <a:t> </a:t>
            </a:r>
            <a:r>
              <a:rPr lang="ru-RU" altLang="en-US" sz="1400" b="1" i="1" dirty="0" err="1">
                <a:solidFill>
                  <a:srgbClr val="000000"/>
                </a:solidFill>
                <a:latin typeface="Times New Roman" panose="02020603050405020304" pitchFamily="18" charset="0"/>
                <a:cs typeface="Times New Roman" panose="02020603050405020304" pitchFamily="18" charset="0"/>
              </a:rPr>
              <a:t>регулюванням</a:t>
            </a:r>
            <a:r>
              <a:rPr lang="ru-RU" altLang="en-US" sz="1400" b="1" i="1" dirty="0">
                <a:solidFill>
                  <a:srgbClr val="000000"/>
                </a:solidFill>
                <a:latin typeface="Times New Roman" panose="02020603050405020304" pitchFamily="18" charset="0"/>
                <a:cs typeface="Times New Roman" panose="02020603050405020304" pitchFamily="18" charset="0"/>
              </a:rPr>
              <a:t> </a:t>
            </a:r>
            <a:r>
              <a:rPr lang="ru-RU" altLang="en-US" sz="1400" b="1" i="1" dirty="0" err="1">
                <a:solidFill>
                  <a:srgbClr val="000000"/>
                </a:solidFill>
                <a:latin typeface="Times New Roman" panose="02020603050405020304" pitchFamily="18" charset="0"/>
                <a:cs typeface="Times New Roman" panose="02020603050405020304" pitchFamily="18" charset="0"/>
              </a:rPr>
              <a:t>температури</a:t>
            </a:r>
            <a:r>
              <a:rPr lang="ru-RU" altLang="en-US" sz="1400" b="1" i="1" dirty="0">
                <a:solidFill>
                  <a:srgbClr val="000000"/>
                </a:solidFill>
                <a:latin typeface="Times New Roman" panose="02020603050405020304" pitchFamily="18" charset="0"/>
                <a:cs typeface="Times New Roman" panose="02020603050405020304" pitchFamily="18" charset="0"/>
              </a:rPr>
              <a:t>):</a:t>
            </a:r>
            <a:endParaRPr lang="ru-RU" altLang="en-US" sz="600" dirty="0"/>
          </a:p>
        </p:txBody>
      </p:sp>
      <p:pic>
        <p:nvPicPr>
          <p:cNvPr id="105476"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24075" y="641350"/>
            <a:ext cx="4608513" cy="484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5477" name="Rectangle 3"/>
          <p:cNvSpPr>
            <a:spLocks noChangeArrowheads="1"/>
          </p:cNvSpPr>
          <p:nvPr/>
        </p:nvSpPr>
        <p:spPr bwMode="auto">
          <a:xfrm>
            <a:off x="34925" y="5553075"/>
            <a:ext cx="8985250" cy="138430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indent="2032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rtl="0" eaLnBrk="1" hangingPunct="1"/>
            <a:r>
              <a:rPr lang="ru-RU" altLang="en-US" sz="1400" i="1">
                <a:solidFill>
                  <a:srgbClr val="000000"/>
                </a:solidFill>
                <a:latin typeface="Trebuchet MS" panose="020B0603020202020204" pitchFamily="34" charset="0"/>
                <a:ea typeface="Times New Roman" panose="02020603050405020304" pitchFamily="18" charset="0"/>
                <a:cs typeface="Trebuchet MS" panose="020B0603020202020204" pitchFamily="34" charset="0"/>
              </a:rPr>
              <a:t>1</a:t>
            </a:r>
            <a:r>
              <a:rPr lang="ru-RU" altLang="en-US" sz="1400" i="1">
                <a:solidFill>
                  <a:srgbClr val="000000"/>
                </a:solidFill>
                <a:latin typeface="Times New Roman" panose="02020603050405020304" pitchFamily="18" charset="0"/>
                <a:ea typeface="Times New Roman" panose="02020603050405020304" pitchFamily="18" charset="0"/>
                <a:cs typeface="Trebuchet MS" panose="020B0603020202020204" pitchFamily="34" charset="0"/>
              </a:rPr>
              <a:t>- газоподібний кисень; 2 - газ, що охолоджує фурму; 3 - візок</a:t>
            </a:r>
            <a:br>
              <a:rPr lang="ru-RU" altLang="en-US" sz="1400" i="1">
                <a:solidFill>
                  <a:srgbClr val="000000"/>
                </a:solidFill>
                <a:latin typeface="Times New Roman" panose="02020603050405020304" pitchFamily="18" charset="0"/>
                <a:ea typeface="Times New Roman" panose="02020603050405020304" pitchFamily="18" charset="0"/>
                <a:cs typeface="Trebuchet MS" panose="020B0603020202020204" pitchFamily="34" charset="0"/>
              </a:rPr>
            </a:br>
            <a:r>
              <a:rPr lang="ru-RU" altLang="en-US" sz="1400" i="1">
                <a:solidFill>
                  <a:srgbClr val="000000"/>
                </a:solidFill>
                <a:latin typeface="Times New Roman" panose="02020603050405020304" pitchFamily="18" charset="0"/>
                <a:ea typeface="Times New Roman" panose="02020603050405020304" pitchFamily="18" charset="0"/>
                <a:cs typeface="Trebuchet MS" panose="020B0603020202020204" pitchFamily="34" charset="0"/>
              </a:rPr>
              <a:t>з бункером, що зважує легуючі добавки; 4 - бункери з вапном або Са</a:t>
            </a:r>
            <a:r>
              <a:rPr lang="en-US" altLang="en-US" sz="1400" i="1">
                <a:solidFill>
                  <a:srgbClr val="000000"/>
                </a:solidFill>
                <a:latin typeface="Times New Roman" panose="02020603050405020304" pitchFamily="18" charset="0"/>
                <a:ea typeface="Times New Roman" panose="02020603050405020304" pitchFamily="18" charset="0"/>
                <a:cs typeface="Trebuchet MS" panose="020B0603020202020204" pitchFamily="34" charset="0"/>
              </a:rPr>
              <a:t>F2</a:t>
            </a:r>
            <a:r>
              <a:rPr lang="ru-RU" altLang="en-US" sz="1400" i="1">
                <a:solidFill>
                  <a:srgbClr val="000000"/>
                </a:solidFill>
                <a:latin typeface="Times New Roman" panose="02020603050405020304" pitchFamily="18" charset="0"/>
                <a:ea typeface="Times New Roman" panose="02020603050405020304" pitchFamily="18" charset="0"/>
                <a:cs typeface="Trebuchet MS" panose="020B0603020202020204" pitchFamily="34" charset="0"/>
              </a:rPr>
              <a:t>,</a:t>
            </a:r>
            <a:br>
              <a:rPr lang="ru-RU" altLang="en-US" sz="1400" i="1">
                <a:solidFill>
                  <a:srgbClr val="000000"/>
                </a:solidFill>
                <a:latin typeface="Times New Roman" panose="02020603050405020304" pitchFamily="18" charset="0"/>
                <a:ea typeface="Times New Roman" panose="02020603050405020304" pitchFamily="18" charset="0"/>
                <a:cs typeface="Trebuchet MS" panose="020B0603020202020204" pitchFamily="34" charset="0"/>
              </a:rPr>
            </a:br>
            <a:r>
              <a:rPr lang="ru-RU" altLang="en-US" sz="1400" i="1">
                <a:solidFill>
                  <a:srgbClr val="000000"/>
                </a:solidFill>
                <a:latin typeface="Times New Roman" panose="02020603050405020304" pitchFamily="18" charset="0"/>
                <a:ea typeface="Times New Roman" panose="02020603050405020304" pitchFamily="18" charset="0"/>
                <a:cs typeface="Trebuchet MS" panose="020B0603020202020204" pitchFamily="34" charset="0"/>
              </a:rPr>
              <a:t>5 - газ для перемішування сталі та інжекції порошку; 6 – лебідка занурювального патрубка; 7 - киснева</a:t>
            </a:r>
            <a:br>
              <a:rPr lang="ru-RU" altLang="en-US" sz="1400" i="1">
                <a:solidFill>
                  <a:srgbClr val="000000"/>
                </a:solidFill>
                <a:latin typeface="Times New Roman" panose="02020603050405020304" pitchFamily="18" charset="0"/>
                <a:ea typeface="Times New Roman" panose="02020603050405020304" pitchFamily="18" charset="0"/>
                <a:cs typeface="Trebuchet MS" panose="020B0603020202020204" pitchFamily="34" charset="0"/>
              </a:rPr>
            </a:br>
            <a:r>
              <a:rPr lang="ru-RU" altLang="en-US" sz="1400" i="1">
                <a:solidFill>
                  <a:srgbClr val="000000"/>
                </a:solidFill>
                <a:latin typeface="Times New Roman" panose="02020603050405020304" pitchFamily="18" charset="0"/>
                <a:ea typeface="Times New Roman" panose="02020603050405020304" pitchFamily="18" charset="0"/>
                <a:cs typeface="Trebuchet MS" panose="020B0603020202020204" pitchFamily="34" charset="0"/>
              </a:rPr>
              <a:t>фурма; 8 - занурювальний патрубок; 9 - трубопровід для газів, що відходять;</a:t>
            </a:r>
          </a:p>
          <a:p>
            <a:pPr algn="ctr" rtl="0" eaLnBrk="1" hangingPunct="1"/>
            <a:r>
              <a:rPr lang="ru-RU" altLang="en-US" sz="1400" i="1">
                <a:solidFill>
                  <a:srgbClr val="000000"/>
                </a:solidFill>
                <a:latin typeface="Trebuchet MS" panose="020B0603020202020204" pitchFamily="34" charset="0"/>
                <a:ea typeface="Times New Roman" panose="02020603050405020304" pitchFamily="18" charset="0"/>
                <a:cs typeface="Trebuchet MS" panose="020B0603020202020204" pitchFamily="34" charset="0"/>
              </a:rPr>
              <a:t>10</a:t>
            </a:r>
            <a:r>
              <a:rPr lang="ru-RU" altLang="en-US" sz="1400" i="1">
                <a:solidFill>
                  <a:srgbClr val="000000"/>
                </a:solidFill>
                <a:latin typeface="Times New Roman" panose="02020603050405020304" pitchFamily="18" charset="0"/>
                <a:ea typeface="Times New Roman" panose="02020603050405020304" pitchFamily="18" charset="0"/>
                <a:cs typeface="Trebuchet MS" panose="020B0603020202020204" pitchFamily="34" charset="0"/>
              </a:rPr>
              <a:t>- фурма для вдування газу, що перемішує;</a:t>
            </a:r>
            <a:r>
              <a:rPr lang="ru-RU" altLang="en-US" sz="1400" i="1">
                <a:solidFill>
                  <a:srgbClr val="000000"/>
                </a:solidFill>
                <a:latin typeface="Trebuchet MS" panose="020B0603020202020204" pitchFamily="34" charset="0"/>
                <a:ea typeface="Times New Roman" panose="02020603050405020304" pitchFamily="18" charset="0"/>
                <a:cs typeface="Trebuchet MS" panose="020B0603020202020204" pitchFamily="34" charset="0"/>
              </a:rPr>
              <a:t>11</a:t>
            </a:r>
            <a:r>
              <a:rPr lang="ru-RU" altLang="en-US" sz="1400">
                <a:solidFill>
                  <a:srgbClr val="000000"/>
                </a:solidFill>
                <a:latin typeface="Times New Roman" panose="02020603050405020304" pitchFamily="18" charset="0"/>
                <a:ea typeface="Times New Roman" panose="02020603050405020304" pitchFamily="18" charset="0"/>
                <a:cs typeface="Trebuchet MS" panose="020B0603020202020204" pitchFamily="34" charset="0"/>
              </a:rPr>
              <a:t>-</a:t>
            </a:r>
            <a:r>
              <a:rPr lang="ru-RU" altLang="en-US" sz="1400" i="1">
                <a:solidFill>
                  <a:srgbClr val="000000"/>
                </a:solidFill>
                <a:latin typeface="Times New Roman" panose="02020603050405020304" pitchFamily="18" charset="0"/>
                <a:ea typeface="Times New Roman" panose="02020603050405020304" pitchFamily="18" charset="0"/>
                <a:cs typeface="Trebuchet MS" panose="020B0603020202020204" pitchFamily="34" charset="0"/>
              </a:rPr>
              <a:t>ківш зі сталлю; 12- візок для транспортування ковша</a:t>
            </a:r>
            <a:endParaRPr lang="ru-RU" altLang="en-US">
              <a:ea typeface="Times New Roman" panose="02020603050405020304" pitchFamily="18" charset="0"/>
              <a:cs typeface="Trebuchet MS" panose="020B0603020202020204" pitchFamily="34" charset="0"/>
            </a:endParaRPr>
          </a:p>
        </p:txBody>
      </p:sp>
    </p:spTree>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Номер слайда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C7C7F4E7-825B-4767-A4FF-39EE1D3E90F8}" type="slidenum">
              <a:rPr lang="ru-RU" altLang="en-US"/>
              <a:pPr algn="l" rtl="0"/>
              <a:t>101</a:t>
            </a:fld>
            <a:endParaRPr lang="ru-RU" altLang="en-US"/>
          </a:p>
        </p:txBody>
      </p:sp>
      <p:sp>
        <p:nvSpPr>
          <p:cNvPr id="106499" name="Прямоугольник 2"/>
          <p:cNvSpPr>
            <a:spLocks noChangeArrowheads="1"/>
          </p:cNvSpPr>
          <p:nvPr/>
        </p:nvSpPr>
        <p:spPr bwMode="auto">
          <a:xfrm>
            <a:off x="107950" y="44450"/>
            <a:ext cx="8928100" cy="5859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indent="2921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rtl="0" eaLnBrk="1" hangingPunct="1">
              <a:lnSpc>
                <a:spcPct val="150000"/>
              </a:lnSpc>
            </a:pPr>
            <a:r>
              <a:rPr lang="ru-RU" altLang="en-US" dirty="0" err="1">
                <a:solidFill>
                  <a:srgbClr val="000000"/>
                </a:solidFill>
                <a:latin typeface="Times New Roman" panose="02020603050405020304" pitchFamily="18" charset="0"/>
                <a:cs typeface="Times New Roman" panose="02020603050405020304" pitchFamily="18" charset="0"/>
              </a:rPr>
              <a:t>Розплавлену</a:t>
            </a:r>
            <a:r>
              <a:rPr lang="ru-RU" altLang="en-US" dirty="0">
                <a:solidFill>
                  <a:srgbClr val="000000"/>
                </a:solidFill>
                <a:latin typeface="Times New Roman" panose="02020603050405020304" pitchFamily="18" charset="0"/>
                <a:cs typeface="Times New Roman" panose="02020603050405020304" pitchFamily="18" charset="0"/>
              </a:rPr>
              <a:t> сталь </a:t>
            </a:r>
            <a:r>
              <a:rPr lang="ru-RU" altLang="en-US" dirty="0" err="1">
                <a:solidFill>
                  <a:srgbClr val="000000"/>
                </a:solidFill>
                <a:latin typeface="Times New Roman" panose="02020603050405020304" pitchFamily="18" charset="0"/>
                <a:cs typeface="Times New Roman" panose="02020603050405020304" pitchFamily="18" charset="0"/>
              </a:rPr>
              <a:t>перемішують</a:t>
            </a:r>
            <a:r>
              <a:rPr lang="ru-RU" altLang="en-US" dirty="0">
                <a:solidFill>
                  <a:srgbClr val="000000"/>
                </a:solidFill>
                <a:latin typeface="Times New Roman" panose="02020603050405020304" pitchFamily="18" charset="0"/>
                <a:cs typeface="Times New Roman" panose="02020603050405020304" pitchFamily="18" charset="0"/>
              </a:rPr>
              <a:t> у </a:t>
            </a:r>
            <a:r>
              <a:rPr lang="ru-RU" altLang="en-US" dirty="0" err="1">
                <a:solidFill>
                  <a:srgbClr val="000000"/>
                </a:solidFill>
                <a:latin typeface="Times New Roman" panose="02020603050405020304" pitchFamily="18" charset="0"/>
                <a:cs typeface="Times New Roman" panose="02020603050405020304" pitchFamily="18" charset="0"/>
              </a:rPr>
              <a:t>ковші</a:t>
            </a:r>
            <a:r>
              <a:rPr lang="ru-RU" altLang="en-US" dirty="0">
                <a:solidFill>
                  <a:srgbClr val="000000"/>
                </a:solidFill>
                <a:latin typeface="Times New Roman" panose="02020603050405020304" pitchFamily="18" charset="0"/>
                <a:cs typeface="Times New Roman" panose="02020603050405020304" pitchFamily="18" charset="0"/>
              </a:rPr>
              <a:t> за </a:t>
            </a:r>
            <a:r>
              <a:rPr lang="ru-RU" altLang="en-US" dirty="0" err="1">
                <a:solidFill>
                  <a:srgbClr val="000000"/>
                </a:solidFill>
                <a:latin typeface="Times New Roman" panose="02020603050405020304" pitchFamily="18" charset="0"/>
                <a:cs typeface="Times New Roman" panose="02020603050405020304" pitchFamily="18" charset="0"/>
              </a:rPr>
              <a:t>допомогою</a:t>
            </a:r>
            <a:r>
              <a:rPr lang="ru-RU" altLang="en-US" dirty="0">
                <a:solidFill>
                  <a:srgbClr val="000000"/>
                </a:solidFill>
                <a:latin typeface="Times New Roman" panose="02020603050405020304" pitchFamily="18" charset="0"/>
                <a:cs typeface="Times New Roman" panose="02020603050405020304" pitchFamily="18" charset="0"/>
              </a:rPr>
              <a:t> аргону </a:t>
            </a:r>
            <a:r>
              <a:rPr lang="ru-RU" altLang="en-US" dirty="0" err="1">
                <a:solidFill>
                  <a:srgbClr val="000000"/>
                </a:solidFill>
                <a:latin typeface="Times New Roman" panose="02020603050405020304" pitchFamily="18" charset="0"/>
                <a:cs typeface="Times New Roman" panose="02020603050405020304" pitchFamily="18" charset="0"/>
              </a:rPr>
              <a:t>або</a:t>
            </a:r>
            <a:r>
              <a:rPr lang="ru-RU" altLang="en-US" dirty="0">
                <a:solidFill>
                  <a:srgbClr val="000000"/>
                </a:solidFill>
                <a:latin typeface="Times New Roman" panose="02020603050405020304" pitchFamily="18" charset="0"/>
                <a:cs typeface="Times New Roman" panose="02020603050405020304" pitchFamily="18" charset="0"/>
              </a:rPr>
              <a:t> азоту, </a:t>
            </a:r>
            <a:r>
              <a:rPr lang="ru-RU" altLang="en-US" dirty="0" err="1">
                <a:solidFill>
                  <a:srgbClr val="000000"/>
                </a:solidFill>
                <a:latin typeface="Times New Roman" panose="02020603050405020304" pitchFamily="18" charset="0"/>
                <a:cs typeface="Times New Roman" panose="02020603050405020304" pitchFamily="18" charset="0"/>
              </a:rPr>
              <a:t>що</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інжектуються</a:t>
            </a:r>
            <a:r>
              <a:rPr lang="ru-RU" altLang="en-US" dirty="0">
                <a:solidFill>
                  <a:srgbClr val="000000"/>
                </a:solidFill>
                <a:latin typeface="Times New Roman" panose="02020603050405020304" pitchFamily="18" charset="0"/>
                <a:cs typeface="Times New Roman" panose="02020603050405020304" pitchFamily="18" charset="0"/>
              </a:rPr>
              <a:t> через </a:t>
            </a:r>
            <a:r>
              <a:rPr lang="ru-RU" altLang="en-US" dirty="0" err="1">
                <a:solidFill>
                  <a:srgbClr val="000000"/>
                </a:solidFill>
                <a:latin typeface="Times New Roman" panose="02020603050405020304" pitchFamily="18" charset="0"/>
                <a:cs typeface="Times New Roman" panose="02020603050405020304" pitchFamily="18" charset="0"/>
              </a:rPr>
              <a:t>спеціальну</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верхню</a:t>
            </a:r>
            <a:r>
              <a:rPr lang="ru-RU" altLang="en-US" dirty="0">
                <a:solidFill>
                  <a:srgbClr val="000000"/>
                </a:solidFill>
                <a:latin typeface="Times New Roman" panose="02020603050405020304" pitchFamily="18" charset="0"/>
                <a:cs typeface="Times New Roman" panose="02020603050405020304" pitchFamily="18" charset="0"/>
              </a:rPr>
              <a:t> фурму, яку </a:t>
            </a:r>
            <a:r>
              <a:rPr lang="ru-RU" altLang="en-US" dirty="0" err="1">
                <a:solidFill>
                  <a:srgbClr val="000000"/>
                </a:solidFill>
                <a:latin typeface="Times New Roman" panose="02020603050405020304" pitchFamily="18" charset="0"/>
                <a:cs typeface="Times New Roman" panose="02020603050405020304" pitchFamily="18" charset="0"/>
              </a:rPr>
              <a:t>занурюють</a:t>
            </a:r>
            <a:r>
              <a:rPr lang="ru-RU" altLang="en-US" dirty="0">
                <a:solidFill>
                  <a:srgbClr val="000000"/>
                </a:solidFill>
                <a:latin typeface="Times New Roman" panose="02020603050405020304" pitchFamily="18" charset="0"/>
                <a:cs typeface="Times New Roman" panose="02020603050405020304" pitchFamily="18" charset="0"/>
              </a:rPr>
              <a:t> у сталь, </a:t>
            </a:r>
            <a:r>
              <a:rPr lang="ru-RU" altLang="en-US" dirty="0" err="1">
                <a:solidFill>
                  <a:srgbClr val="000000"/>
                </a:solidFill>
                <a:latin typeface="Times New Roman" panose="02020603050405020304" pitchFamily="18" charset="0"/>
                <a:cs typeface="Times New Roman" panose="02020603050405020304" pitchFamily="18" charset="0"/>
              </a:rPr>
              <a:t>причому</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кінець</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фурми</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близький</a:t>
            </a:r>
            <a:r>
              <a:rPr lang="ru-RU" altLang="en-US" dirty="0">
                <a:solidFill>
                  <a:srgbClr val="000000"/>
                </a:solidFill>
                <a:latin typeface="Times New Roman" panose="02020603050405020304" pitchFamily="18" charset="0"/>
                <a:cs typeface="Times New Roman" panose="02020603050405020304" pitchFamily="18" charset="0"/>
              </a:rPr>
              <a:t> до днища ковша. </a:t>
            </a:r>
            <a:r>
              <a:rPr lang="ru-RU" altLang="en-US" dirty="0" err="1">
                <a:solidFill>
                  <a:srgbClr val="000000"/>
                </a:solidFill>
                <a:latin typeface="Times New Roman" panose="02020603050405020304" pitchFamily="18" charset="0"/>
                <a:cs typeface="Times New Roman" panose="02020603050405020304" pitchFamily="18" charset="0"/>
              </a:rPr>
              <a:t>Основну</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кількість</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алюмінію</a:t>
            </a:r>
            <a:r>
              <a:rPr lang="ru-RU" altLang="en-US" dirty="0">
                <a:solidFill>
                  <a:srgbClr val="000000"/>
                </a:solidFill>
                <a:latin typeface="Times New Roman" panose="02020603050405020304" pitchFamily="18" charset="0"/>
                <a:cs typeface="Times New Roman" panose="02020603050405020304" pitchFamily="18" charset="0"/>
              </a:rPr>
              <a:t> та </a:t>
            </a:r>
            <a:r>
              <a:rPr lang="ru-RU" altLang="en-US" dirty="0" err="1">
                <a:solidFill>
                  <a:srgbClr val="000000"/>
                </a:solidFill>
                <a:latin typeface="Times New Roman" panose="02020603050405020304" pitchFamily="18" charset="0"/>
                <a:cs typeface="Times New Roman" panose="02020603050405020304" pitchFamily="18" charset="0"/>
              </a:rPr>
              <a:t>легуючих</a:t>
            </a:r>
            <a:r>
              <a:rPr lang="ru-RU" altLang="en-US" dirty="0">
                <a:solidFill>
                  <a:srgbClr val="000000"/>
                </a:solidFill>
                <a:latin typeface="Times New Roman" panose="02020603050405020304" pitchFamily="18" charset="0"/>
                <a:cs typeface="Times New Roman" panose="02020603050405020304" pitchFamily="18" charset="0"/>
              </a:rPr>
              <a:t> добавок </a:t>
            </a:r>
            <a:r>
              <a:rPr lang="ru-RU" altLang="en-US" dirty="0" err="1">
                <a:solidFill>
                  <a:srgbClr val="000000"/>
                </a:solidFill>
                <a:latin typeface="Times New Roman" panose="02020603050405020304" pitchFamily="18" charset="0"/>
                <a:cs typeface="Times New Roman" panose="02020603050405020304" pitchFamily="18" charset="0"/>
              </a:rPr>
              <a:t>вводять</a:t>
            </a:r>
            <a:r>
              <a:rPr lang="ru-RU" altLang="en-US" dirty="0">
                <a:solidFill>
                  <a:srgbClr val="000000"/>
                </a:solidFill>
                <a:latin typeface="Times New Roman" panose="02020603050405020304" pitchFamily="18" charset="0"/>
                <a:cs typeface="Times New Roman" panose="02020603050405020304" pitchFamily="18" charset="0"/>
              </a:rPr>
              <a:t> у сталь через </a:t>
            </a:r>
            <a:r>
              <a:rPr lang="ru-RU" altLang="en-US" dirty="0" err="1">
                <a:solidFill>
                  <a:srgbClr val="000000"/>
                </a:solidFill>
                <a:latin typeface="Times New Roman" panose="02020603050405020304" pitchFamily="18" charset="0"/>
                <a:cs typeface="Times New Roman" panose="02020603050405020304" pitchFamily="18" charset="0"/>
              </a:rPr>
              <a:t>занурювальний</a:t>
            </a:r>
            <a:r>
              <a:rPr lang="ru-RU" altLang="en-US" dirty="0">
                <a:solidFill>
                  <a:srgbClr val="000000"/>
                </a:solidFill>
                <a:latin typeface="Times New Roman" panose="02020603050405020304" pitchFamily="18" charset="0"/>
                <a:cs typeface="Times New Roman" panose="02020603050405020304" pitchFamily="18" charset="0"/>
              </a:rPr>
              <a:t> патрубок.</a:t>
            </a:r>
            <a:endParaRPr lang="ru-RU" altLang="en-US" sz="1000" dirty="0">
              <a:latin typeface="Tahoma" panose="020B0604030504040204" pitchFamily="34" charset="0"/>
              <a:cs typeface="Times New Roman" panose="02020603050405020304" pitchFamily="18" charset="0"/>
            </a:endParaRPr>
          </a:p>
          <a:p>
            <a:pPr algn="just" rtl="0" eaLnBrk="1" hangingPunct="1">
              <a:lnSpc>
                <a:spcPct val="150000"/>
              </a:lnSpc>
            </a:pPr>
            <a:r>
              <a:rPr lang="ru-RU" altLang="en-US" dirty="0" err="1">
                <a:solidFill>
                  <a:srgbClr val="000000"/>
                </a:solidFill>
                <a:latin typeface="Times New Roman" panose="02020603050405020304" pitchFamily="18" charset="0"/>
                <a:cs typeface="Times New Roman" panose="02020603050405020304" pitchFamily="18" charset="0"/>
              </a:rPr>
              <a:t>Якщо</a:t>
            </a:r>
            <a:r>
              <a:rPr lang="ru-RU" altLang="en-US" dirty="0">
                <a:solidFill>
                  <a:srgbClr val="000000"/>
                </a:solidFill>
                <a:latin typeface="Times New Roman" panose="02020603050405020304" pitchFamily="18" charset="0"/>
                <a:cs typeface="Times New Roman" panose="02020603050405020304" pitchFamily="18" charset="0"/>
              </a:rPr>
              <a:t> температура </a:t>
            </a:r>
            <a:r>
              <a:rPr lang="ru-RU" altLang="en-US" dirty="0" err="1">
                <a:solidFill>
                  <a:srgbClr val="000000"/>
                </a:solidFill>
                <a:latin typeface="Times New Roman" panose="02020603050405020304" pitchFamily="18" charset="0"/>
                <a:cs typeface="Times New Roman" panose="02020603050405020304" pitchFamily="18" charset="0"/>
              </a:rPr>
              <a:t>розплавленої</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сталі</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нижча</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ніж</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необхідно</a:t>
            </a:r>
            <a:r>
              <a:rPr lang="ru-RU" altLang="en-US" dirty="0">
                <a:solidFill>
                  <a:srgbClr val="000000"/>
                </a:solidFill>
                <a:latin typeface="Times New Roman" panose="02020603050405020304" pitchFamily="18" charset="0"/>
                <a:cs typeface="Times New Roman" panose="02020603050405020304" pitchFamily="18" charset="0"/>
              </a:rPr>
              <a:t>, то сталь </a:t>
            </a:r>
            <a:r>
              <a:rPr lang="ru-RU" altLang="en-US" dirty="0" err="1">
                <a:solidFill>
                  <a:srgbClr val="000000"/>
                </a:solidFill>
                <a:latin typeface="Times New Roman" panose="02020603050405020304" pitchFamily="18" charset="0"/>
                <a:cs typeface="Times New Roman" panose="02020603050405020304" pitchFamily="18" charset="0"/>
              </a:rPr>
              <a:t>нагрівають</a:t>
            </a:r>
            <a:r>
              <a:rPr lang="ru-RU" altLang="en-US" dirty="0">
                <a:solidFill>
                  <a:srgbClr val="000000"/>
                </a:solidFill>
                <a:latin typeface="Times New Roman" panose="02020603050405020304" pitchFamily="18" charset="0"/>
                <a:cs typeface="Times New Roman" panose="02020603050405020304" pitchFamily="18" charset="0"/>
              </a:rPr>
              <a:t> за </a:t>
            </a:r>
            <a:r>
              <a:rPr lang="ru-RU" altLang="en-US" dirty="0" err="1">
                <a:solidFill>
                  <a:srgbClr val="000000"/>
                </a:solidFill>
                <a:latin typeface="Times New Roman" panose="02020603050405020304" pitchFamily="18" charset="0"/>
                <a:cs typeface="Times New Roman" panose="02020603050405020304" pitchFamily="18" charset="0"/>
              </a:rPr>
              <a:t>рахунок</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теплоти</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що</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виділяється</a:t>
            </a:r>
            <a:r>
              <a:rPr lang="ru-RU" altLang="en-US" dirty="0">
                <a:solidFill>
                  <a:srgbClr val="000000"/>
                </a:solidFill>
                <a:latin typeface="Times New Roman" panose="02020603050405020304" pitchFamily="18" charset="0"/>
                <a:cs typeface="Times New Roman" panose="02020603050405020304" pitchFamily="18" charset="0"/>
              </a:rPr>
              <a:t> при </a:t>
            </a:r>
            <a:r>
              <a:rPr lang="ru-RU" altLang="en-US" dirty="0" err="1">
                <a:solidFill>
                  <a:srgbClr val="000000"/>
                </a:solidFill>
                <a:latin typeface="Times New Roman" panose="02020603050405020304" pitchFamily="18" charset="0"/>
                <a:cs typeface="Times New Roman" panose="02020603050405020304" pitchFamily="18" charset="0"/>
              </a:rPr>
              <a:t>хімічній</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реакції</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окислення</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алюмінію</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або</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кремнію</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газоподібним</a:t>
            </a:r>
            <a:r>
              <a:rPr lang="ru-RU" altLang="en-US" dirty="0">
                <a:solidFill>
                  <a:srgbClr val="000000"/>
                </a:solidFill>
                <a:latin typeface="Times New Roman" panose="02020603050405020304" pitchFamily="18" charset="0"/>
                <a:cs typeface="Times New Roman" panose="02020603050405020304" pitchFamily="18" charset="0"/>
              </a:rPr>
              <a:t> киснем, </a:t>
            </a:r>
            <a:r>
              <a:rPr lang="ru-RU" altLang="en-US" dirty="0" err="1">
                <a:solidFill>
                  <a:srgbClr val="000000"/>
                </a:solidFill>
                <a:latin typeface="Times New Roman" panose="02020603050405020304" pitchFamily="18" charset="0"/>
                <a:cs typeface="Times New Roman" panose="02020603050405020304" pitchFamily="18" charset="0"/>
              </a:rPr>
              <a:t>що</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вдмухується</a:t>
            </a:r>
            <a:r>
              <a:rPr lang="ru-RU" altLang="en-US" dirty="0">
                <a:solidFill>
                  <a:srgbClr val="000000"/>
                </a:solidFill>
                <a:latin typeface="Times New Roman" panose="02020603050405020304" pitchFamily="18" charset="0"/>
                <a:cs typeface="Times New Roman" panose="02020603050405020304" pitchFamily="18" charset="0"/>
              </a:rPr>
              <a:t> через </a:t>
            </a:r>
            <a:r>
              <a:rPr lang="ru-RU" altLang="en-US" dirty="0" err="1">
                <a:solidFill>
                  <a:srgbClr val="000000"/>
                </a:solidFill>
                <a:latin typeface="Times New Roman" panose="02020603050405020304" pitchFamily="18" charset="0"/>
                <a:cs typeface="Times New Roman" panose="02020603050405020304" pitchFamily="18" charset="0"/>
              </a:rPr>
              <a:t>спеціальну</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кисневу</a:t>
            </a:r>
            <a:r>
              <a:rPr lang="ru-RU" altLang="en-US" dirty="0">
                <a:solidFill>
                  <a:srgbClr val="000000"/>
                </a:solidFill>
                <a:latin typeface="Times New Roman" panose="02020603050405020304" pitchFamily="18" charset="0"/>
                <a:cs typeface="Times New Roman" panose="02020603050405020304" pitchFamily="18" charset="0"/>
              </a:rPr>
              <a:t> фурму. </a:t>
            </a:r>
            <a:r>
              <a:rPr lang="ru-RU" altLang="en-US" dirty="0" err="1">
                <a:solidFill>
                  <a:srgbClr val="000000"/>
                </a:solidFill>
                <a:latin typeface="Times New Roman" panose="02020603050405020304" pitchFamily="18" charset="0"/>
                <a:cs typeface="Times New Roman" panose="02020603050405020304" pitchFamily="18" charset="0"/>
              </a:rPr>
              <a:t>Якщо</a:t>
            </a:r>
            <a:r>
              <a:rPr lang="ru-RU" altLang="en-US" dirty="0">
                <a:solidFill>
                  <a:srgbClr val="000000"/>
                </a:solidFill>
                <a:latin typeface="Times New Roman" panose="02020603050405020304" pitchFamily="18" charset="0"/>
                <a:cs typeface="Times New Roman" panose="02020603050405020304" pitchFamily="18" charset="0"/>
              </a:rPr>
              <a:t> температура стали </a:t>
            </a:r>
            <a:r>
              <a:rPr lang="ru-RU" altLang="en-US" dirty="0" err="1">
                <a:solidFill>
                  <a:srgbClr val="000000"/>
                </a:solidFill>
                <a:latin typeface="Times New Roman" panose="02020603050405020304" pitchFamily="18" charset="0"/>
                <a:cs typeface="Times New Roman" panose="02020603050405020304" pitchFamily="18" charset="0"/>
              </a:rPr>
              <a:t>вищою</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ніж</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необхідно</a:t>
            </a:r>
            <a:r>
              <a:rPr lang="ru-RU" altLang="en-US" dirty="0">
                <a:solidFill>
                  <a:srgbClr val="000000"/>
                </a:solidFill>
                <a:latin typeface="Times New Roman" panose="02020603050405020304" pitchFamily="18" charset="0"/>
                <a:cs typeface="Times New Roman" panose="02020603050405020304" pitchFamily="18" charset="0"/>
              </a:rPr>
              <a:t>, то сталь </a:t>
            </a:r>
            <a:r>
              <a:rPr lang="ru-RU" altLang="en-US" dirty="0" err="1">
                <a:solidFill>
                  <a:srgbClr val="000000"/>
                </a:solidFill>
                <a:latin typeface="Times New Roman" panose="02020603050405020304" pitchFamily="18" charset="0"/>
                <a:cs typeface="Times New Roman" panose="02020603050405020304" pitchFamily="18" charset="0"/>
              </a:rPr>
              <a:t>охолоджують</a:t>
            </a:r>
            <a:r>
              <a:rPr lang="ru-RU" altLang="en-US" dirty="0">
                <a:solidFill>
                  <a:srgbClr val="000000"/>
                </a:solidFill>
                <a:latin typeface="Times New Roman" panose="02020603050405020304" pitchFamily="18" charset="0"/>
                <a:cs typeface="Times New Roman" panose="02020603050405020304" pitchFamily="18" charset="0"/>
              </a:rPr>
              <a:t> шляхом </a:t>
            </a:r>
            <a:r>
              <a:rPr lang="ru-RU" altLang="en-US" dirty="0" err="1">
                <a:solidFill>
                  <a:srgbClr val="000000"/>
                </a:solidFill>
                <a:latin typeface="Times New Roman" panose="02020603050405020304" pitchFamily="18" charset="0"/>
                <a:cs typeface="Times New Roman" panose="02020603050405020304" pitchFamily="18" charset="0"/>
              </a:rPr>
              <a:t>введення</a:t>
            </a:r>
            <a:r>
              <a:rPr lang="ru-RU" altLang="en-US" dirty="0">
                <a:solidFill>
                  <a:srgbClr val="000000"/>
                </a:solidFill>
                <a:latin typeface="Times New Roman" panose="02020603050405020304" pitchFamily="18" charset="0"/>
                <a:cs typeface="Times New Roman" panose="02020603050405020304" pitchFamily="18" charset="0"/>
              </a:rPr>
              <a:t> в </a:t>
            </a:r>
            <a:r>
              <a:rPr lang="ru-RU" altLang="en-US" dirty="0" err="1">
                <a:solidFill>
                  <a:srgbClr val="000000"/>
                </a:solidFill>
                <a:latin typeface="Times New Roman" panose="02020603050405020304" pitchFamily="18" charset="0"/>
                <a:cs typeface="Times New Roman" panose="02020603050405020304" pitchFamily="18" charset="0"/>
              </a:rPr>
              <a:t>неї</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брухту</a:t>
            </a:r>
            <a:r>
              <a:rPr lang="ru-RU" altLang="en-US" dirty="0">
                <a:solidFill>
                  <a:srgbClr val="000000"/>
                </a:solidFill>
                <a:latin typeface="Times New Roman" panose="02020603050405020304" pitchFamily="18" charset="0"/>
                <a:cs typeface="Times New Roman" panose="02020603050405020304" pitchFamily="18" charset="0"/>
              </a:rPr>
              <a:t>.</a:t>
            </a:r>
            <a:endParaRPr lang="ru-RU" altLang="en-US" sz="1000" dirty="0">
              <a:latin typeface="Tahoma" panose="020B0604030504040204" pitchFamily="34" charset="0"/>
              <a:cs typeface="Times New Roman" panose="02020603050405020304" pitchFamily="18" charset="0"/>
            </a:endParaRPr>
          </a:p>
          <a:p>
            <a:pPr algn="just" rtl="0" eaLnBrk="1" hangingPunct="1">
              <a:lnSpc>
                <a:spcPct val="150000"/>
              </a:lnSpc>
            </a:pPr>
            <a:r>
              <a:rPr lang="ru-RU" altLang="en-US" dirty="0">
                <a:solidFill>
                  <a:srgbClr val="000000"/>
                </a:solidFill>
                <a:latin typeface="Times New Roman" panose="02020603050405020304" pitchFamily="18" charset="0"/>
                <a:cs typeface="Times New Roman" panose="02020603050405020304" pitchFamily="18" charset="0"/>
              </a:rPr>
              <a:t>Для </a:t>
            </a:r>
            <a:r>
              <a:rPr lang="ru-RU" altLang="en-US" dirty="0" err="1">
                <a:solidFill>
                  <a:srgbClr val="000000"/>
                </a:solidFill>
                <a:latin typeface="Times New Roman" panose="02020603050405020304" pitchFamily="18" charset="0"/>
                <a:cs typeface="Times New Roman" panose="02020603050405020304" pitchFamily="18" charset="0"/>
              </a:rPr>
              <a:t>отримання</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низькосірчистої</a:t>
            </a:r>
            <a:r>
              <a:rPr lang="ru-RU" altLang="en-US" dirty="0">
                <a:solidFill>
                  <a:srgbClr val="000000"/>
                </a:solidFill>
                <a:latin typeface="Times New Roman" panose="02020603050405020304" pitchFamily="18" charset="0"/>
                <a:cs typeface="Times New Roman" panose="02020603050405020304" pitchFamily="18" charset="0"/>
              </a:rPr>
              <a:t> та </a:t>
            </a:r>
            <a:r>
              <a:rPr lang="ru-RU" altLang="en-US" dirty="0" err="1">
                <a:solidFill>
                  <a:srgbClr val="000000"/>
                </a:solidFill>
                <a:latin typeface="Times New Roman" panose="02020603050405020304" pitchFamily="18" charset="0"/>
                <a:cs typeface="Times New Roman" panose="02020603050405020304" pitchFamily="18" charset="0"/>
              </a:rPr>
              <a:t>надчистої</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сталі</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інжектують</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вапно</a:t>
            </a:r>
            <a:r>
              <a:rPr lang="ru-RU" altLang="en-US" dirty="0">
                <a:solidFill>
                  <a:srgbClr val="000000"/>
                </a:solidFill>
                <a:latin typeface="Times New Roman" panose="02020603050405020304" pitchFamily="18" charset="0"/>
                <a:cs typeface="Times New Roman" panose="02020603050405020304" pitchFamily="18" charset="0"/>
              </a:rPr>
              <a:t> через фурму, по </a:t>
            </a:r>
            <a:r>
              <a:rPr lang="ru-RU" altLang="en-US" dirty="0" err="1">
                <a:solidFill>
                  <a:srgbClr val="000000"/>
                </a:solidFill>
                <a:latin typeface="Times New Roman" panose="02020603050405020304" pitchFamily="18" charset="0"/>
                <a:cs typeface="Times New Roman" panose="02020603050405020304" pitchFamily="18" charset="0"/>
              </a:rPr>
              <a:t>якій</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подають</a:t>
            </a:r>
            <a:r>
              <a:rPr lang="ru-RU" altLang="en-US" dirty="0">
                <a:solidFill>
                  <a:srgbClr val="000000"/>
                </a:solidFill>
                <a:latin typeface="Times New Roman" panose="02020603050405020304" pitchFamily="18" charset="0"/>
                <a:cs typeface="Times New Roman" panose="02020603050405020304" pitchFamily="18" charset="0"/>
              </a:rPr>
              <a:t> газ, </a:t>
            </a:r>
            <a:r>
              <a:rPr lang="ru-RU" altLang="en-US" dirty="0" err="1">
                <a:solidFill>
                  <a:srgbClr val="000000"/>
                </a:solidFill>
                <a:latin typeface="Times New Roman" panose="02020603050405020304" pitchFamily="18" charset="0"/>
                <a:cs typeface="Times New Roman" panose="02020603050405020304" pitchFamily="18" charset="0"/>
              </a:rPr>
              <a:t>що</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перемішує</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після</a:t>
            </a:r>
            <a:r>
              <a:rPr lang="ru-RU" altLang="en-US" dirty="0">
                <a:solidFill>
                  <a:srgbClr val="000000"/>
                </a:solidFill>
                <a:latin typeface="Times New Roman" panose="02020603050405020304" pitchFamily="18" charset="0"/>
                <a:cs typeface="Times New Roman" panose="02020603050405020304" pitchFamily="18" charset="0"/>
              </a:rPr>
              <a:t> того, як </a:t>
            </a:r>
            <a:r>
              <a:rPr lang="ru-RU" altLang="en-US" dirty="0" err="1">
                <a:solidFill>
                  <a:srgbClr val="000000"/>
                </a:solidFill>
                <a:latin typeface="Times New Roman" panose="02020603050405020304" pitchFamily="18" charset="0"/>
                <a:cs typeface="Times New Roman" panose="02020603050405020304" pitchFamily="18" charset="0"/>
              </a:rPr>
              <a:t>зроблять</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регулювання</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температури</a:t>
            </a:r>
            <a:r>
              <a:rPr lang="ru-RU" altLang="en-US" dirty="0">
                <a:solidFill>
                  <a:srgbClr val="000000"/>
                </a:solidFill>
                <a:latin typeface="Times New Roman" panose="02020603050405020304" pitchFamily="18" charset="0"/>
                <a:cs typeface="Times New Roman" panose="02020603050405020304" pitchFamily="18" charset="0"/>
              </a:rPr>
              <a:t>.</a:t>
            </a:r>
            <a:endParaRPr lang="ru-RU" altLang="en-US" sz="1000" dirty="0">
              <a:latin typeface="Tahoma" panose="020B0604030504040204" pitchFamily="34" charset="0"/>
              <a:cs typeface="Times New Roman" panose="02020603050405020304" pitchFamily="18" charset="0"/>
            </a:endParaRPr>
          </a:p>
          <a:p>
            <a:pPr algn="just" rtl="0" eaLnBrk="1" hangingPunct="1">
              <a:lnSpc>
                <a:spcPct val="150000"/>
              </a:lnSpc>
            </a:pPr>
            <a:r>
              <a:rPr lang="ru-RU" altLang="en-US" dirty="0" err="1">
                <a:solidFill>
                  <a:srgbClr val="000000"/>
                </a:solidFill>
                <a:latin typeface="Times New Roman" panose="02020603050405020304" pitchFamily="18" charset="0"/>
                <a:cs typeface="Microsoft Sans Serif" panose="020B0604020202020204" pitchFamily="34" charset="0"/>
              </a:rPr>
              <a:t>Ступінь</a:t>
            </a:r>
            <a:r>
              <a:rPr lang="ru-RU" altLang="en-US" dirty="0">
                <a:solidFill>
                  <a:srgbClr val="000000"/>
                </a:solidFill>
                <a:latin typeface="Times New Roman" panose="02020603050405020304" pitchFamily="18" charset="0"/>
                <a:cs typeface="Microsoft Sans Serif" panose="020B0604020202020204" pitchFamily="34" charset="0"/>
              </a:rPr>
              <a:t> </a:t>
            </a:r>
            <a:r>
              <a:rPr lang="ru-RU" altLang="en-US" dirty="0" err="1">
                <a:solidFill>
                  <a:srgbClr val="000000"/>
                </a:solidFill>
                <a:latin typeface="Times New Roman" panose="02020603050405020304" pitchFamily="18" charset="0"/>
                <a:cs typeface="Microsoft Sans Serif" panose="020B0604020202020204" pitchFamily="34" charset="0"/>
              </a:rPr>
              <a:t>десульфурації</a:t>
            </a:r>
            <a:r>
              <a:rPr lang="ru-RU" altLang="en-US" dirty="0">
                <a:solidFill>
                  <a:srgbClr val="000000"/>
                </a:solidFill>
                <a:latin typeface="Times New Roman" panose="02020603050405020304" pitchFamily="18" charset="0"/>
                <a:cs typeface="Microsoft Sans Serif" panose="020B0604020202020204" pitchFamily="34" charset="0"/>
              </a:rPr>
              <a:t> </a:t>
            </a:r>
            <a:r>
              <a:rPr lang="ru-RU" altLang="en-US" dirty="0" err="1">
                <a:solidFill>
                  <a:srgbClr val="000000"/>
                </a:solidFill>
                <a:latin typeface="Times New Roman" panose="02020603050405020304" pitchFamily="18" charset="0"/>
                <a:cs typeface="Microsoft Sans Serif" panose="020B0604020202020204" pitchFamily="34" charset="0"/>
              </a:rPr>
              <a:t>сталі</a:t>
            </a:r>
            <a:r>
              <a:rPr lang="ru-RU" altLang="en-US" dirty="0">
                <a:solidFill>
                  <a:srgbClr val="000000"/>
                </a:solidFill>
                <a:latin typeface="Times New Roman" panose="02020603050405020304" pitchFamily="18" charset="0"/>
                <a:cs typeface="Microsoft Sans Serif" panose="020B0604020202020204" pitchFamily="34" charset="0"/>
              </a:rPr>
              <a:t> до 60% </a:t>
            </a:r>
            <a:r>
              <a:rPr lang="ru-RU" altLang="en-US" dirty="0" err="1">
                <a:solidFill>
                  <a:srgbClr val="000000"/>
                </a:solidFill>
                <a:latin typeface="Times New Roman" panose="02020603050405020304" pitchFamily="18" charset="0"/>
                <a:cs typeface="Microsoft Sans Serif" panose="020B0604020202020204" pitchFamily="34" charset="0"/>
              </a:rPr>
              <a:t>може</a:t>
            </a:r>
            <a:r>
              <a:rPr lang="ru-RU" altLang="en-US" dirty="0">
                <a:solidFill>
                  <a:srgbClr val="000000"/>
                </a:solidFill>
                <a:latin typeface="Times New Roman" panose="02020603050405020304" pitchFamily="18" charset="0"/>
                <a:cs typeface="Microsoft Sans Serif" panose="020B0604020202020204" pitchFamily="34" charset="0"/>
              </a:rPr>
              <a:t> бути </a:t>
            </a:r>
            <a:r>
              <a:rPr lang="ru-RU" altLang="en-US" dirty="0" err="1">
                <a:solidFill>
                  <a:srgbClr val="000000"/>
                </a:solidFill>
                <a:latin typeface="Times New Roman" panose="02020603050405020304" pitchFamily="18" charset="0"/>
                <a:cs typeface="Microsoft Sans Serif" panose="020B0604020202020204" pitchFamily="34" charset="0"/>
              </a:rPr>
              <a:t>досягнута</a:t>
            </a:r>
            <a:r>
              <a:rPr lang="ru-RU" altLang="en-US" dirty="0">
                <a:solidFill>
                  <a:srgbClr val="000000"/>
                </a:solidFill>
                <a:latin typeface="Times New Roman" panose="02020603050405020304" pitchFamily="18" charset="0"/>
                <a:cs typeface="Microsoft Sans Serif" panose="020B0604020202020204" pitchFamily="34" charset="0"/>
              </a:rPr>
              <a:t> </a:t>
            </a:r>
            <a:r>
              <a:rPr lang="ru-RU" altLang="en-US" dirty="0" err="1">
                <a:solidFill>
                  <a:srgbClr val="000000"/>
                </a:solidFill>
                <a:latin typeface="Times New Roman" panose="02020603050405020304" pitchFamily="18" charset="0"/>
                <a:cs typeface="Microsoft Sans Serif" panose="020B0604020202020204" pitchFamily="34" charset="0"/>
              </a:rPr>
              <a:t>протягом</a:t>
            </a:r>
            <a:r>
              <a:rPr lang="ru-RU" altLang="en-US" dirty="0">
                <a:solidFill>
                  <a:srgbClr val="000000"/>
                </a:solidFill>
                <a:latin typeface="Times New Roman" panose="02020603050405020304" pitchFamily="18" charset="0"/>
                <a:cs typeface="Microsoft Sans Serif" panose="020B0604020202020204" pitchFamily="34" charset="0"/>
              </a:rPr>
              <a:t> 10 </a:t>
            </a:r>
            <a:r>
              <a:rPr lang="ru-RU" altLang="en-US" dirty="0" err="1">
                <a:solidFill>
                  <a:srgbClr val="000000"/>
                </a:solidFill>
                <a:latin typeface="Times New Roman" panose="02020603050405020304" pitchFamily="18" charset="0"/>
                <a:cs typeface="Microsoft Sans Serif" panose="020B0604020202020204" pitchFamily="34" charset="0"/>
              </a:rPr>
              <a:t>хв</a:t>
            </a:r>
            <a:r>
              <a:rPr lang="ru-RU" altLang="en-US" dirty="0">
                <a:solidFill>
                  <a:srgbClr val="000000"/>
                </a:solidFill>
                <a:latin typeface="Times New Roman" panose="02020603050405020304" pitchFamily="18" charset="0"/>
                <a:cs typeface="Microsoft Sans Serif" panose="020B0604020202020204" pitchFamily="34" charset="0"/>
              </a:rPr>
              <a:t> при </a:t>
            </a:r>
            <a:r>
              <a:rPr lang="ru-RU" altLang="en-US" dirty="0" err="1">
                <a:solidFill>
                  <a:srgbClr val="000000"/>
                </a:solidFill>
                <a:latin typeface="Times New Roman" panose="02020603050405020304" pitchFamily="18" charset="0"/>
                <a:cs typeface="Microsoft Sans Serif" panose="020B0604020202020204" pitchFamily="34" charset="0"/>
              </a:rPr>
              <a:t>обробці</a:t>
            </a:r>
            <a:r>
              <a:rPr lang="ru-RU" altLang="en-US" dirty="0">
                <a:solidFill>
                  <a:srgbClr val="000000"/>
                </a:solidFill>
                <a:latin typeface="Times New Roman" panose="02020603050405020304" pitchFamily="18" charset="0"/>
                <a:cs typeface="Microsoft Sans Serif" panose="020B0604020202020204" pitchFamily="34" charset="0"/>
              </a:rPr>
              <a:t> </a:t>
            </a:r>
            <a:r>
              <a:rPr lang="ru-RU" altLang="en-US" dirty="0" err="1">
                <a:solidFill>
                  <a:srgbClr val="000000"/>
                </a:solidFill>
                <a:latin typeface="Times New Roman" panose="02020603050405020304" pitchFamily="18" charset="0"/>
                <a:cs typeface="Microsoft Sans Serif" panose="020B0604020202020204" pitchFamily="34" charset="0"/>
              </a:rPr>
              <a:t>розплаву</a:t>
            </a:r>
            <a:r>
              <a:rPr lang="ru-RU" altLang="en-US" dirty="0">
                <a:solidFill>
                  <a:srgbClr val="000000"/>
                </a:solidFill>
                <a:latin typeface="Times New Roman" panose="02020603050405020304" pitchFamily="18" charset="0"/>
                <a:cs typeface="Microsoft Sans Serif" panose="020B0604020202020204" pitchFamily="34" charset="0"/>
              </a:rPr>
              <a:t> шляхом </a:t>
            </a:r>
            <a:r>
              <a:rPr lang="ru-RU" altLang="en-US" dirty="0" err="1">
                <a:solidFill>
                  <a:srgbClr val="000000"/>
                </a:solidFill>
                <a:latin typeface="Times New Roman" panose="02020603050405020304" pitchFamily="18" charset="0"/>
                <a:cs typeface="Microsoft Sans Serif" panose="020B0604020202020204" pitchFamily="34" charset="0"/>
              </a:rPr>
              <a:t>інжекції</a:t>
            </a:r>
            <a:r>
              <a:rPr lang="ru-RU" altLang="en-US" dirty="0">
                <a:solidFill>
                  <a:srgbClr val="000000"/>
                </a:solidFill>
                <a:latin typeface="Times New Roman" panose="02020603050405020304" pitchFamily="18" charset="0"/>
                <a:cs typeface="Microsoft Sans Serif" panose="020B0604020202020204" pitchFamily="34" charset="0"/>
              </a:rPr>
              <a:t> порошку за </a:t>
            </a:r>
            <a:r>
              <a:rPr lang="ru-RU" altLang="en-US" dirty="0" err="1">
                <a:solidFill>
                  <a:srgbClr val="000000"/>
                </a:solidFill>
                <a:latin typeface="Times New Roman" panose="02020603050405020304" pitchFamily="18" charset="0"/>
                <a:cs typeface="Microsoft Sans Serif" panose="020B0604020202020204" pitchFamily="34" charset="0"/>
              </a:rPr>
              <a:t>наявності</a:t>
            </a:r>
            <a:r>
              <a:rPr lang="ru-RU" altLang="en-US" dirty="0">
                <a:solidFill>
                  <a:srgbClr val="000000"/>
                </a:solidFill>
                <a:latin typeface="Times New Roman" panose="02020603050405020304" pitchFamily="18" charset="0"/>
                <a:cs typeface="Microsoft Sans Serif" panose="020B0604020202020204" pitchFamily="34" charset="0"/>
              </a:rPr>
              <a:t> </a:t>
            </a:r>
            <a:r>
              <a:rPr lang="ru-RU" altLang="en-US" dirty="0" err="1">
                <a:solidFill>
                  <a:srgbClr val="000000"/>
                </a:solidFill>
                <a:latin typeface="Times New Roman" panose="02020603050405020304" pitchFamily="18" charset="0"/>
                <a:cs typeface="Microsoft Sans Serif" panose="020B0604020202020204" pitchFamily="34" charset="0"/>
              </a:rPr>
              <a:t>високоосновного</a:t>
            </a:r>
            <a:r>
              <a:rPr lang="ru-RU" altLang="en-US" dirty="0">
                <a:solidFill>
                  <a:srgbClr val="000000"/>
                </a:solidFill>
                <a:latin typeface="Times New Roman" panose="02020603050405020304" pitchFamily="18" charset="0"/>
                <a:cs typeface="Microsoft Sans Serif" panose="020B0604020202020204" pitchFamily="34" charset="0"/>
              </a:rPr>
              <a:t> шлаку на </a:t>
            </a:r>
            <a:r>
              <a:rPr lang="ru-RU" altLang="en-US" dirty="0" err="1">
                <a:solidFill>
                  <a:srgbClr val="000000"/>
                </a:solidFill>
                <a:latin typeface="Times New Roman" panose="02020603050405020304" pitchFamily="18" charset="0"/>
                <a:cs typeface="Microsoft Sans Serif" panose="020B0604020202020204" pitchFamily="34" charset="0"/>
              </a:rPr>
              <a:t>поверхні</a:t>
            </a:r>
            <a:r>
              <a:rPr lang="ru-RU" altLang="en-US" dirty="0">
                <a:solidFill>
                  <a:srgbClr val="000000"/>
                </a:solidFill>
                <a:latin typeface="Times New Roman" panose="02020603050405020304" pitchFamily="18" charset="0"/>
                <a:cs typeface="Microsoft Sans Serif" panose="020B0604020202020204" pitchFamily="34" charset="0"/>
              </a:rPr>
              <a:t> </a:t>
            </a:r>
            <a:r>
              <a:rPr lang="ru-RU" altLang="en-US" dirty="0" err="1">
                <a:solidFill>
                  <a:srgbClr val="000000"/>
                </a:solidFill>
                <a:latin typeface="Times New Roman" panose="02020603050405020304" pitchFamily="18" charset="0"/>
                <a:cs typeface="Microsoft Sans Serif" panose="020B0604020202020204" pitchFamily="34" charset="0"/>
              </a:rPr>
              <a:t>металу</a:t>
            </a:r>
            <a:r>
              <a:rPr lang="ru-RU" altLang="en-US" dirty="0">
                <a:solidFill>
                  <a:srgbClr val="000000"/>
                </a:solidFill>
                <a:latin typeface="Times New Roman" panose="02020603050405020304" pitchFamily="18" charset="0"/>
                <a:cs typeface="Microsoft Sans Serif" panose="020B0604020202020204" pitchFamily="34" charset="0"/>
              </a:rPr>
              <a:t> в </a:t>
            </a:r>
            <a:r>
              <a:rPr lang="ru-RU" altLang="en-US" dirty="0" err="1">
                <a:solidFill>
                  <a:srgbClr val="000000"/>
                </a:solidFill>
                <a:latin typeface="Times New Roman" panose="02020603050405020304" pitchFamily="18" charset="0"/>
                <a:cs typeface="Microsoft Sans Serif" panose="020B0604020202020204" pitchFamily="34" charset="0"/>
              </a:rPr>
              <a:t>ковші</a:t>
            </a:r>
            <a:r>
              <a:rPr lang="ru-RU" altLang="en-US" dirty="0">
                <a:solidFill>
                  <a:srgbClr val="000000"/>
                </a:solidFill>
                <a:latin typeface="Times New Roman" panose="02020603050405020304" pitchFamily="18" charset="0"/>
                <a:cs typeface="Microsoft Sans Serif" panose="020B0604020202020204" pitchFamily="34" charset="0"/>
              </a:rPr>
              <a:t>.</a:t>
            </a:r>
            <a:endParaRPr lang="en-US" altLang="en-US" dirty="0"/>
          </a:p>
        </p:txBody>
      </p:sp>
    </p:spTree>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Номер слайда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684F76C9-B4DC-46FF-86E8-2E62A032D3B8}" type="slidenum">
              <a:rPr lang="ru-RU" altLang="en-US"/>
              <a:pPr algn="l" rtl="0"/>
              <a:t>102</a:t>
            </a:fld>
            <a:endParaRPr lang="ru-RU" altLang="en-US"/>
          </a:p>
        </p:txBody>
      </p:sp>
      <p:sp>
        <p:nvSpPr>
          <p:cNvPr id="107523" name="Прямоугольник 2"/>
          <p:cNvSpPr>
            <a:spLocks noChangeArrowheads="1"/>
          </p:cNvSpPr>
          <p:nvPr/>
        </p:nvSpPr>
        <p:spPr bwMode="auto">
          <a:xfrm>
            <a:off x="179388" y="260350"/>
            <a:ext cx="8964612" cy="2586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indent="3683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rtl="0" eaLnBrk="1" hangingPunct="1">
              <a:lnSpc>
                <a:spcPct val="150000"/>
              </a:lnSpc>
            </a:pPr>
            <a:r>
              <a:rPr lang="ru-RU" altLang="en-US" dirty="0" err="1">
                <a:solidFill>
                  <a:srgbClr val="000000"/>
                </a:solidFill>
                <a:latin typeface="Times New Roman" panose="02020603050405020304" pitchFamily="18" charset="0"/>
                <a:cs typeface="Times New Roman" panose="02020603050405020304" pitchFamily="18" charset="0"/>
              </a:rPr>
              <a:t>Коефіцієнт</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використання</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теплоти</a:t>
            </a:r>
            <a:r>
              <a:rPr lang="ru-RU" altLang="en-US" dirty="0">
                <a:solidFill>
                  <a:srgbClr val="000000"/>
                </a:solidFill>
                <a:latin typeface="Times New Roman" panose="02020603050405020304" pitchFamily="18" charset="0"/>
                <a:cs typeface="Times New Roman" panose="02020603050405020304" pitchFamily="18" charset="0"/>
              </a:rPr>
              <a:t> в </a:t>
            </a:r>
            <a:r>
              <a:rPr lang="ru-RU" altLang="en-US" dirty="0" err="1">
                <a:solidFill>
                  <a:srgbClr val="000000"/>
                </a:solidFill>
                <a:latin typeface="Times New Roman" panose="02020603050405020304" pitchFamily="18" charset="0"/>
                <a:cs typeface="Times New Roman" panose="02020603050405020304" pitchFamily="18" charset="0"/>
              </a:rPr>
              <a:t>процесі</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хімічного</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нагріву</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сталі</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досягає</a:t>
            </a:r>
            <a:r>
              <a:rPr lang="ru-RU" altLang="en-US" dirty="0">
                <a:solidFill>
                  <a:srgbClr val="000000"/>
                </a:solidFill>
                <a:latin typeface="Times New Roman" panose="02020603050405020304" pitchFamily="18" charset="0"/>
                <a:cs typeface="Times New Roman" panose="02020603050405020304" pitchFamily="18" charset="0"/>
              </a:rPr>
              <a:t> 92% для </a:t>
            </a:r>
            <a:r>
              <a:rPr lang="ru-RU" altLang="en-US" dirty="0" err="1">
                <a:solidFill>
                  <a:srgbClr val="000000"/>
                </a:solidFill>
                <a:latin typeface="Times New Roman" panose="02020603050405020304" pitchFamily="18" charset="0"/>
                <a:cs typeface="Times New Roman" panose="02020603050405020304" pitchFamily="18" charset="0"/>
              </a:rPr>
              <a:t>низьковуглецевої</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сталі</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розкисленої</a:t>
            </a:r>
            <a:r>
              <a:rPr lang="ru-RU" altLang="en-US" dirty="0">
                <a:solidFill>
                  <a:srgbClr val="000000"/>
                </a:solidFill>
                <a:latin typeface="Times New Roman" panose="02020603050405020304" pitchFamily="18" charset="0"/>
                <a:cs typeface="Times New Roman" panose="02020603050405020304" pitchFamily="18" charset="0"/>
              </a:rPr>
              <a:t> А1, а для </a:t>
            </a:r>
            <a:r>
              <a:rPr lang="ru-RU" altLang="en-US" dirty="0" err="1">
                <a:solidFill>
                  <a:srgbClr val="000000"/>
                </a:solidFill>
                <a:latin typeface="Times New Roman" panose="02020603050405020304" pitchFamily="18" charset="0"/>
                <a:cs typeface="Times New Roman" panose="02020603050405020304" pitchFamily="18" charset="0"/>
              </a:rPr>
              <a:t>середньовуглецевої</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сталі</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smtClean="0">
                <a:solidFill>
                  <a:srgbClr val="000000"/>
                </a:solidFill>
                <a:latin typeface="Times New Roman" panose="02020603050405020304" pitchFamily="18" charset="0"/>
                <a:cs typeface="Times New Roman" panose="02020603050405020304" pitchFamily="18" charset="0"/>
              </a:rPr>
              <a:t>розкисленої</a:t>
            </a:r>
            <a:r>
              <a:rPr lang="ru-RU" altLang="en-US" dirty="0" smtClean="0">
                <a:solidFill>
                  <a:srgbClr val="000000"/>
                </a:solidFill>
                <a:latin typeface="Times New Roman" panose="02020603050405020304" pitchFamily="18" charset="0"/>
                <a:cs typeface="Times New Roman" panose="02020603050405020304" pitchFamily="18" charset="0"/>
              </a:rPr>
              <a:t> </a:t>
            </a:r>
            <a:r>
              <a:rPr lang="en-US" altLang="en-US" dirty="0" smtClean="0">
                <a:solidFill>
                  <a:srgbClr val="000000"/>
                </a:solidFill>
                <a:latin typeface="Times New Roman" panose="02020603050405020304" pitchFamily="18" charset="0"/>
                <a:cs typeface="Times New Roman" panose="02020603050405020304" pitchFamily="18" charset="0"/>
              </a:rPr>
              <a:t>Si</a:t>
            </a:r>
            <a:r>
              <a:rPr lang="ru-RU" altLang="en-US" dirty="0">
                <a:solidFill>
                  <a:srgbClr val="000000"/>
                </a:solidFill>
                <a:latin typeface="Times New Roman" panose="02020603050405020304" pitchFamily="18" charset="0"/>
                <a:cs typeface="Times New Roman" panose="02020603050405020304" pitchFamily="18" charset="0"/>
              </a:rPr>
              <a:t>А1 </a:t>
            </a:r>
            <a:r>
              <a:rPr lang="ru-RU" altLang="en-US" dirty="0" err="1">
                <a:solidFill>
                  <a:srgbClr val="000000"/>
                </a:solidFill>
                <a:latin typeface="Times New Roman" panose="02020603050405020304" pitchFamily="18" charset="0"/>
                <a:cs typeface="Times New Roman" panose="02020603050405020304" pitchFamily="18" charset="0"/>
              </a:rPr>
              <a:t>цей</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коефіцієнт</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дорівнює</a:t>
            </a:r>
            <a:r>
              <a:rPr lang="ru-RU" altLang="en-US" dirty="0">
                <a:solidFill>
                  <a:srgbClr val="000000"/>
                </a:solidFill>
                <a:latin typeface="Times New Roman" panose="02020603050405020304" pitchFamily="18" charset="0"/>
                <a:cs typeface="Times New Roman" panose="02020603050405020304" pitchFamily="18" charset="0"/>
              </a:rPr>
              <a:t> 76%. При </a:t>
            </a:r>
            <a:r>
              <a:rPr lang="ru-RU" altLang="en-US" dirty="0" err="1">
                <a:solidFill>
                  <a:srgbClr val="000000"/>
                </a:solidFill>
                <a:latin typeface="Times New Roman" panose="02020603050405020304" pitchFamily="18" charset="0"/>
                <a:cs typeface="Times New Roman" panose="02020603050405020304" pitchFamily="18" charset="0"/>
              </a:rPr>
              <a:t>застосуванні</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алюмінію</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забезпечується</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швидкість</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нагрівання</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сталі</a:t>
            </a:r>
            <a:r>
              <a:rPr lang="ru-RU" altLang="en-US" dirty="0">
                <a:solidFill>
                  <a:srgbClr val="000000"/>
                </a:solidFill>
                <a:latin typeface="Times New Roman" panose="02020603050405020304" pitchFamily="18" charset="0"/>
                <a:cs typeface="Times New Roman" panose="02020603050405020304" pitchFamily="18" charset="0"/>
              </a:rPr>
              <a:t> 7 град/</a:t>
            </a:r>
            <a:r>
              <a:rPr lang="ru-RU" altLang="en-US" dirty="0" err="1">
                <a:solidFill>
                  <a:srgbClr val="000000"/>
                </a:solidFill>
                <a:latin typeface="Times New Roman" panose="02020603050405020304" pitchFamily="18" charset="0"/>
                <a:cs typeface="Times New Roman" panose="02020603050405020304" pitchFamily="18" charset="0"/>
              </a:rPr>
              <a:t>хв</a:t>
            </a:r>
            <a:r>
              <a:rPr lang="ru-RU" altLang="en-US" dirty="0">
                <a:solidFill>
                  <a:srgbClr val="000000"/>
                </a:solidFill>
                <a:latin typeface="Times New Roman" panose="02020603050405020304" pitchFamily="18" charset="0"/>
                <a:cs typeface="Times New Roman" panose="02020603050405020304" pitchFamily="18" charset="0"/>
              </a:rPr>
              <a:t> при </a:t>
            </a:r>
            <a:r>
              <a:rPr lang="ru-RU" altLang="en-US" dirty="0" err="1">
                <a:solidFill>
                  <a:srgbClr val="000000"/>
                </a:solidFill>
                <a:latin typeface="Times New Roman" panose="02020603050405020304" pitchFamily="18" charset="0"/>
                <a:cs typeface="Times New Roman" panose="02020603050405020304" pitchFamily="18" charset="0"/>
              </a:rPr>
              <a:t>витраті</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кисню</a:t>
            </a:r>
            <a:r>
              <a:rPr lang="ru-RU" altLang="en-US" dirty="0">
                <a:solidFill>
                  <a:srgbClr val="000000"/>
                </a:solidFill>
                <a:latin typeface="Times New Roman" panose="02020603050405020304" pitchFamily="18" charset="0"/>
                <a:cs typeface="Times New Roman" panose="02020603050405020304" pitchFamily="18" charset="0"/>
              </a:rPr>
              <a:t> 11</a:t>
            </a:r>
            <a:r>
              <a:rPr lang="ru-RU" altLang="en-US" dirty="0">
                <a:solidFill>
                  <a:srgbClr val="000000"/>
                </a:solidFill>
                <a:latin typeface="Times New Roman" panose="02020603050405020304" pitchFamily="18" charset="0"/>
                <a:ea typeface="Times New Roman" panose="02020603050405020304" pitchFamily="18" charset="0"/>
                <a:cs typeface="Century Schoolbook" panose="02040604050505020304" pitchFamily="18" charset="0"/>
              </a:rPr>
              <a:t>м</a:t>
            </a:r>
            <a:r>
              <a:rPr lang="ru-RU" altLang="en-US" baseline="30000" dirty="0">
                <a:solidFill>
                  <a:srgbClr val="000000"/>
                </a:solidFill>
                <a:latin typeface="Times New Roman" panose="02020603050405020304" pitchFamily="18" charset="0"/>
                <a:ea typeface="Times New Roman" panose="02020603050405020304" pitchFamily="18" charset="0"/>
                <a:cs typeface="Century Schoolbook" panose="02040604050505020304" pitchFamily="18" charset="0"/>
              </a:rPr>
              <a:t>3</a:t>
            </a:r>
            <a:r>
              <a:rPr lang="ru-RU" altLang="en-US" dirty="0">
                <a:solidFill>
                  <a:srgbClr val="000000"/>
                </a:solidFill>
                <a:latin typeface="Times New Roman" panose="02020603050405020304" pitchFamily="18" charset="0"/>
                <a:ea typeface="Times New Roman" panose="02020603050405020304" pitchFamily="18" charset="0"/>
                <a:cs typeface="Century Schoolbook" panose="02040604050505020304" pitchFamily="18" charset="0"/>
              </a:rPr>
              <a:t>/Ч-т</a:t>
            </a:r>
            <a:r>
              <a:rPr lang="ru-RU" altLang="en-US" dirty="0" smtClean="0">
                <a:solidFill>
                  <a:srgbClr val="000000"/>
                </a:solidFill>
                <a:latin typeface="Times New Roman" panose="02020603050405020304" pitchFamily="18" charset="0"/>
                <a:ea typeface="Times New Roman" panose="02020603050405020304" pitchFamily="18" charset="0"/>
                <a:cs typeface="Century Schoolbook" panose="02040604050505020304" pitchFamily="18" charset="0"/>
              </a:rPr>
              <a:t>. </a:t>
            </a:r>
            <a:r>
              <a:rPr lang="ru-RU" altLang="en-US" dirty="0" smtClean="0">
                <a:solidFill>
                  <a:srgbClr val="000000"/>
                </a:solidFill>
                <a:latin typeface="Times New Roman" panose="02020603050405020304" pitchFamily="18" charset="0"/>
                <a:cs typeface="Times New Roman" panose="02020603050405020304" pitchFamily="18" charset="0"/>
              </a:rPr>
              <a:t>при </a:t>
            </a:r>
            <a:r>
              <a:rPr lang="ru-RU" altLang="en-US" dirty="0" err="1">
                <a:solidFill>
                  <a:srgbClr val="000000"/>
                </a:solidFill>
                <a:latin typeface="Times New Roman" panose="02020603050405020304" pitchFamily="18" charset="0"/>
                <a:cs typeface="Times New Roman" panose="02020603050405020304" pitchFamily="18" charset="0"/>
              </a:rPr>
              <a:t>застосуванні</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кремнію</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швидкість</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нагрівання</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сталі</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знижується</a:t>
            </a:r>
            <a:r>
              <a:rPr lang="ru-RU" altLang="en-US" dirty="0">
                <a:solidFill>
                  <a:srgbClr val="000000"/>
                </a:solidFill>
                <a:latin typeface="Times New Roman" panose="02020603050405020304" pitchFamily="18" charset="0"/>
                <a:cs typeface="Times New Roman" panose="02020603050405020304" pitchFamily="18" charset="0"/>
              </a:rPr>
              <a:t> до 60% </a:t>
            </a:r>
            <a:r>
              <a:rPr lang="ru-RU" altLang="en-US" dirty="0" err="1">
                <a:solidFill>
                  <a:srgbClr val="000000"/>
                </a:solidFill>
                <a:latin typeface="Times New Roman" panose="02020603050405020304" pitchFamily="18" charset="0"/>
                <a:cs typeface="Times New Roman" panose="02020603050405020304" pitchFamily="18" charset="0"/>
              </a:rPr>
              <a:t>швидкості</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нагріву</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сталі</a:t>
            </a:r>
            <a:r>
              <a:rPr lang="ru-RU" altLang="en-US" dirty="0">
                <a:solidFill>
                  <a:srgbClr val="000000"/>
                </a:solidFill>
                <a:latin typeface="Times New Roman" panose="02020603050405020304" pitchFamily="18" charset="0"/>
                <a:cs typeface="Times New Roman" panose="02020603050405020304" pitchFamily="18" charset="0"/>
              </a:rPr>
              <a:t> при </a:t>
            </a:r>
            <a:r>
              <a:rPr lang="ru-RU" altLang="en-US" dirty="0" err="1">
                <a:solidFill>
                  <a:srgbClr val="000000"/>
                </a:solidFill>
                <a:latin typeface="Times New Roman" panose="02020603050405020304" pitchFamily="18" charset="0"/>
                <a:cs typeface="Times New Roman" panose="02020603050405020304" pitchFamily="18" charset="0"/>
              </a:rPr>
              <a:t>введенні</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алюмінію</a:t>
            </a:r>
            <a:r>
              <a:rPr lang="ru-RU" altLang="en-US" dirty="0">
                <a:solidFill>
                  <a:srgbClr val="000000"/>
                </a:solidFill>
                <a:latin typeface="Times New Roman" panose="02020603050405020304" pitchFamily="18" charset="0"/>
                <a:cs typeface="Times New Roman" panose="02020603050405020304" pitchFamily="18" charset="0"/>
              </a:rPr>
              <a:t>.</a:t>
            </a:r>
            <a:endParaRPr lang="ru-RU" altLang="en-US" sz="1100" dirty="0">
              <a:latin typeface="Tahoma" panose="020B060403050404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Номер слайда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8AF78912-B139-434F-BD1A-F4DDF858B64F}" type="slidenum">
              <a:rPr lang="ru-RU" altLang="en-US"/>
              <a:pPr algn="l" rtl="0"/>
              <a:t>103</a:t>
            </a:fld>
            <a:endParaRPr lang="ru-RU" altLang="en-US"/>
          </a:p>
        </p:txBody>
      </p:sp>
      <p:sp>
        <p:nvSpPr>
          <p:cNvPr id="108547" name="Прямоугольник 2"/>
          <p:cNvSpPr>
            <a:spLocks noChangeArrowheads="1"/>
          </p:cNvSpPr>
          <p:nvPr/>
        </p:nvSpPr>
        <p:spPr bwMode="auto">
          <a:xfrm>
            <a:off x="30163" y="288925"/>
            <a:ext cx="9037637" cy="563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indent="3683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rtl="0" eaLnBrk="1" hangingPunct="1">
              <a:lnSpc>
                <a:spcPct val="150000"/>
              </a:lnSpc>
            </a:pPr>
            <a:r>
              <a:rPr lang="ru-RU" altLang="en-US" sz="1600" b="1" dirty="0">
                <a:solidFill>
                  <a:srgbClr val="000000"/>
                </a:solidFill>
                <a:latin typeface="Times New Roman" panose="02020603050405020304" pitchFamily="18" charset="0"/>
                <a:cs typeface="Times New Roman" panose="02020603050405020304" pitchFamily="18" charset="0"/>
              </a:rPr>
              <a:t>Установки для </a:t>
            </a:r>
            <a:r>
              <a:rPr lang="ru-RU" altLang="en-US" sz="1600" b="1" dirty="0" err="1">
                <a:solidFill>
                  <a:srgbClr val="000000"/>
                </a:solidFill>
                <a:latin typeface="Times New Roman" panose="02020603050405020304" pitchFamily="18" charset="0"/>
                <a:cs typeface="Times New Roman" panose="02020603050405020304" pitchFamily="18" charset="0"/>
              </a:rPr>
              <a:t>перемішування</a:t>
            </a:r>
            <a:r>
              <a:rPr lang="ru-RU" altLang="en-US" sz="1600" b="1" dirty="0">
                <a:solidFill>
                  <a:srgbClr val="000000"/>
                </a:solidFill>
                <a:latin typeface="Times New Roman" panose="02020603050405020304" pitchFamily="18" charset="0"/>
                <a:cs typeface="Times New Roman" panose="02020603050405020304" pitchFamily="18" charset="0"/>
              </a:rPr>
              <a:t> </a:t>
            </a:r>
            <a:r>
              <a:rPr lang="ru-RU" altLang="en-US" sz="1600" b="1" dirty="0" err="1">
                <a:solidFill>
                  <a:srgbClr val="000000"/>
                </a:solidFill>
                <a:latin typeface="Times New Roman" panose="02020603050405020304" pitchFamily="18" charset="0"/>
                <a:cs typeface="Times New Roman" panose="02020603050405020304" pitchFamily="18" charset="0"/>
              </a:rPr>
              <a:t>металу</a:t>
            </a:r>
            <a:endParaRPr lang="ru-RU" altLang="en-US" sz="1600" b="1" dirty="0">
              <a:latin typeface="Tahoma" panose="020B0604030504040204" pitchFamily="34" charset="0"/>
              <a:cs typeface="Times New Roman" panose="02020603050405020304" pitchFamily="18" charset="0"/>
            </a:endParaRPr>
          </a:p>
          <a:p>
            <a:pPr algn="just" rtl="0" eaLnBrk="1" hangingPunct="1">
              <a:lnSpc>
                <a:spcPct val="150000"/>
              </a:lnSpc>
            </a:pPr>
            <a:r>
              <a:rPr lang="ru-RU" altLang="en-US" sz="1600" dirty="0">
                <a:solidFill>
                  <a:srgbClr val="000000"/>
                </a:solidFill>
                <a:latin typeface="Times New Roman" panose="02020603050405020304" pitchFamily="18" charset="0"/>
                <a:cs typeface="Times New Roman" panose="02020603050405020304" pitchFamily="18" charset="0"/>
              </a:rPr>
              <a:t>У </a:t>
            </a:r>
            <a:r>
              <a:rPr lang="ru-RU" altLang="en-US" sz="1600" dirty="0" err="1">
                <a:solidFill>
                  <a:srgbClr val="000000"/>
                </a:solidFill>
                <a:latin typeface="Times New Roman" panose="02020603050405020304" pitchFamily="18" charset="0"/>
                <a:cs typeface="Times New Roman" panose="02020603050405020304" pitchFamily="18" charset="0"/>
              </a:rPr>
              <a:t>деяких</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випадках</a:t>
            </a:r>
            <a:r>
              <a:rPr lang="ru-RU" altLang="en-US" sz="1600" dirty="0">
                <a:solidFill>
                  <a:srgbClr val="000000"/>
                </a:solidFill>
                <a:latin typeface="Times New Roman" panose="02020603050405020304" pitchFamily="18" charset="0"/>
                <a:cs typeface="Times New Roman" panose="02020603050405020304" pitchFamily="18" charset="0"/>
              </a:rPr>
              <a:t> присадки </a:t>
            </a:r>
            <a:r>
              <a:rPr lang="ru-RU" altLang="en-US" sz="1600" dirty="0" err="1">
                <a:solidFill>
                  <a:srgbClr val="000000"/>
                </a:solidFill>
                <a:latin typeface="Times New Roman" panose="02020603050405020304" pitchFamily="18" charset="0"/>
                <a:cs typeface="Times New Roman" panose="02020603050405020304" pitchFamily="18" charset="0"/>
              </a:rPr>
              <a:t>легуючих</a:t>
            </a:r>
            <a:r>
              <a:rPr lang="ru-RU" altLang="en-US" sz="1600" dirty="0">
                <a:solidFill>
                  <a:srgbClr val="000000"/>
                </a:solidFill>
                <a:latin typeface="Times New Roman" panose="02020603050405020304" pitchFamily="18" charset="0"/>
                <a:cs typeface="Times New Roman" panose="02020603050405020304" pitchFamily="18" charset="0"/>
              </a:rPr>
              <a:t> та </a:t>
            </a:r>
            <a:r>
              <a:rPr lang="ru-RU" altLang="en-US" sz="1600" dirty="0" err="1">
                <a:solidFill>
                  <a:srgbClr val="000000"/>
                </a:solidFill>
                <a:latin typeface="Times New Roman" panose="02020603050405020304" pitchFamily="18" charset="0"/>
                <a:cs typeface="Times New Roman" panose="02020603050405020304" pitchFamily="18" charset="0"/>
              </a:rPr>
              <a:t>розкислювачів</a:t>
            </a:r>
            <a:r>
              <a:rPr lang="ru-RU" altLang="en-US" sz="1600" dirty="0">
                <a:solidFill>
                  <a:srgbClr val="000000"/>
                </a:solidFill>
                <a:latin typeface="Times New Roman" panose="02020603050405020304" pitchFamily="18" charset="0"/>
                <a:cs typeface="Times New Roman" panose="02020603050405020304" pitchFamily="18" charset="0"/>
              </a:rPr>
              <a:t> без </a:t>
            </a:r>
            <a:r>
              <a:rPr lang="ru-RU" altLang="en-US" sz="1600" dirty="0" err="1">
                <a:solidFill>
                  <a:srgbClr val="000000"/>
                </a:solidFill>
                <a:latin typeface="Times New Roman" panose="02020603050405020304" pitchFamily="18" charset="0"/>
                <a:cs typeface="Times New Roman" panose="02020603050405020304" pitchFamily="18" charset="0"/>
              </a:rPr>
              <a:t>їх</a:t>
            </a:r>
            <a:r>
              <a:rPr lang="ru-RU" altLang="en-US" sz="1600" dirty="0">
                <a:solidFill>
                  <a:srgbClr val="000000"/>
                </a:solidFill>
                <a:latin typeface="Times New Roman" panose="02020603050405020304" pitchFamily="18" charset="0"/>
                <a:cs typeface="Times New Roman" panose="02020603050405020304" pitchFamily="18" charset="0"/>
              </a:rPr>
              <a:t> чаду, </a:t>
            </a:r>
            <a:r>
              <a:rPr lang="ru-RU" altLang="en-US" sz="1600" dirty="0" err="1">
                <a:solidFill>
                  <a:srgbClr val="000000"/>
                </a:solidFill>
                <a:latin typeface="Times New Roman" panose="02020603050405020304" pitchFamily="18" charset="0"/>
                <a:cs typeface="Times New Roman" panose="02020603050405020304" pitchFamily="18" charset="0"/>
              </a:rPr>
              <a:t>рівномірного</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перемішування</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цілком</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достатньо</a:t>
            </a:r>
            <a:r>
              <a:rPr lang="ru-RU" altLang="en-US" sz="1600" dirty="0">
                <a:solidFill>
                  <a:srgbClr val="000000"/>
                </a:solidFill>
                <a:latin typeface="Times New Roman" panose="02020603050405020304" pitchFamily="18" charset="0"/>
                <a:cs typeface="Times New Roman" panose="02020603050405020304" pitchFamily="18" charset="0"/>
              </a:rPr>
              <a:t> для </a:t>
            </a:r>
            <a:r>
              <a:rPr lang="ru-RU" altLang="en-US" sz="1600" dirty="0" err="1">
                <a:solidFill>
                  <a:srgbClr val="000000"/>
                </a:solidFill>
                <a:latin typeface="Times New Roman" panose="02020603050405020304" pitchFamily="18" charset="0"/>
                <a:cs typeface="Times New Roman" panose="02020603050405020304" pitchFamily="18" charset="0"/>
              </a:rPr>
              <a:t>позапечного</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доведення</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сталі</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Такі</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обмежені</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завдання</a:t>
            </a:r>
            <a:r>
              <a:rPr lang="ru-RU" altLang="en-US" sz="1600" dirty="0">
                <a:solidFill>
                  <a:srgbClr val="000000"/>
                </a:solidFill>
                <a:latin typeface="Times New Roman" panose="02020603050405020304" pitchFamily="18" charset="0"/>
                <a:cs typeface="Times New Roman" panose="02020603050405020304" pitchFamily="18" charset="0"/>
              </a:rPr>
              <a:t> (без </a:t>
            </a:r>
            <a:r>
              <a:rPr lang="ru-RU" altLang="en-US" sz="1600" dirty="0" err="1">
                <a:solidFill>
                  <a:srgbClr val="000000"/>
                </a:solidFill>
                <a:latin typeface="Times New Roman" panose="02020603050405020304" pitchFamily="18" charset="0"/>
                <a:cs typeface="Times New Roman" panose="02020603050405020304" pitchFamily="18" charset="0"/>
              </a:rPr>
              <a:t>дегазації</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сталі</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призвели</a:t>
            </a:r>
            <a:r>
              <a:rPr lang="ru-RU" altLang="en-US" sz="1600" dirty="0">
                <a:solidFill>
                  <a:srgbClr val="000000"/>
                </a:solidFill>
                <a:latin typeface="Times New Roman" panose="02020603050405020304" pitchFamily="18" charset="0"/>
                <a:cs typeface="Times New Roman" panose="02020603050405020304" pitchFamily="18" charset="0"/>
              </a:rPr>
              <a:t> до </a:t>
            </a:r>
            <a:r>
              <a:rPr lang="ru-RU" altLang="en-US" sz="1600" dirty="0" err="1" smtClean="0">
                <a:solidFill>
                  <a:srgbClr val="000000"/>
                </a:solidFill>
                <a:latin typeface="Times New Roman" panose="02020603050405020304" pitchFamily="18" charset="0"/>
                <a:cs typeface="Times New Roman" panose="02020603050405020304" pitchFamily="18" charset="0"/>
              </a:rPr>
              <a:t>створення</a:t>
            </a:r>
            <a:r>
              <a:rPr lang="ru-RU" altLang="en-US" sz="1600" dirty="0" smtClean="0">
                <a:solidFill>
                  <a:srgbClr val="000000"/>
                </a:solidFill>
                <a:latin typeface="Times New Roman" panose="02020603050405020304" pitchFamily="18" charset="0"/>
                <a:cs typeface="Times New Roman" panose="02020603050405020304" pitchFamily="18" charset="0"/>
              </a:rPr>
              <a:t> </a:t>
            </a:r>
            <a:r>
              <a:rPr lang="en-US" altLang="en-US" sz="1600" dirty="0" smtClean="0">
                <a:solidFill>
                  <a:srgbClr val="000000"/>
                </a:solidFill>
                <a:latin typeface="Times New Roman" panose="02020603050405020304" pitchFamily="18" charset="0"/>
                <a:cs typeface="Times New Roman" panose="02020603050405020304" pitchFamily="18" charset="0"/>
              </a:rPr>
              <a:t>DH</a:t>
            </a:r>
            <a:r>
              <a:rPr lang="ru-RU" altLang="en-US" sz="1600" dirty="0">
                <a:solidFill>
                  <a:srgbClr val="000000"/>
                </a:solidFill>
                <a:latin typeface="Times New Roman" panose="02020603050405020304" pitchFamily="18" charset="0"/>
                <a:cs typeface="Times New Roman" panose="02020603050405020304" pitchFamily="18" charset="0"/>
              </a:rPr>
              <a:t>-</a:t>
            </a:r>
            <a:r>
              <a:rPr lang="ru-RU" altLang="en-US" sz="1600" dirty="0" err="1">
                <a:solidFill>
                  <a:srgbClr val="000000"/>
                </a:solidFill>
                <a:latin typeface="Times New Roman" panose="02020603050405020304" pitchFamily="18" charset="0"/>
                <a:cs typeface="Times New Roman" panose="02020603050405020304" pitchFamily="18" charset="0"/>
              </a:rPr>
              <a:t>змішувачів</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Згодом</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процес</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трансформувався</a:t>
            </a:r>
            <a:r>
              <a:rPr lang="ru-RU" altLang="en-US" sz="1600" dirty="0">
                <a:solidFill>
                  <a:srgbClr val="000000"/>
                </a:solidFill>
                <a:latin typeface="Times New Roman" panose="02020603050405020304" pitchFamily="18" charset="0"/>
                <a:cs typeface="Times New Roman" panose="02020603050405020304" pitchFamily="18" charset="0"/>
              </a:rPr>
              <a:t> і став </a:t>
            </a:r>
            <a:r>
              <a:rPr lang="ru-RU" altLang="en-US" sz="1600" dirty="0" err="1">
                <a:solidFill>
                  <a:srgbClr val="000000"/>
                </a:solidFill>
                <a:latin typeface="Times New Roman" panose="02020603050405020304" pitchFamily="18" charset="0"/>
                <a:cs typeface="Times New Roman" panose="02020603050405020304" pitchFamily="18" charset="0"/>
              </a:rPr>
              <a:t>називатися</a:t>
            </a:r>
            <a:r>
              <a:rPr lang="en-US" altLang="en-US" sz="1600" dirty="0" smtClean="0">
                <a:solidFill>
                  <a:srgbClr val="000000"/>
                </a:solidFill>
                <a:latin typeface="Times New Roman" panose="02020603050405020304" pitchFamily="18" charset="0"/>
                <a:cs typeface="Times New Roman" panose="02020603050405020304" pitchFamily="18" charset="0"/>
              </a:rPr>
              <a:t>PM</a:t>
            </a:r>
            <a:r>
              <a:rPr lang="uk-UA" altLang="en-US" sz="1600" dirty="0" smtClean="0">
                <a:solidFill>
                  <a:srgbClr val="000000"/>
                </a:solidFill>
                <a:latin typeface="Times New Roman" panose="02020603050405020304" pitchFamily="18" charset="0"/>
                <a:cs typeface="Times New Roman" panose="02020603050405020304" pitchFamily="18" charset="0"/>
              </a:rPr>
              <a:t> </a:t>
            </a:r>
            <a:r>
              <a:rPr lang="ru-RU" altLang="en-US" sz="1600" dirty="0" smtClean="0">
                <a:solidFill>
                  <a:srgbClr val="000000"/>
                </a:solidFill>
                <a:latin typeface="Times New Roman" panose="02020603050405020304" pitchFamily="18" charset="0"/>
                <a:cs typeface="Times New Roman" panose="02020603050405020304" pitchFamily="18" charset="0"/>
              </a:rPr>
              <a:t>(</a:t>
            </a:r>
            <a:r>
              <a:rPr lang="en-US" altLang="en-US" sz="1600" dirty="0">
                <a:solidFill>
                  <a:srgbClr val="000000"/>
                </a:solidFill>
                <a:latin typeface="Times New Roman" panose="02020603050405020304" pitchFamily="18" charset="0"/>
                <a:cs typeface="Times New Roman" panose="02020603050405020304" pitchFamily="18" charset="0"/>
              </a:rPr>
              <a:t>Pulsating Mixing</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пульсуючий</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змішувач</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який</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застосовується</a:t>
            </a:r>
            <a:r>
              <a:rPr lang="ru-RU" altLang="en-US" sz="1600" dirty="0">
                <a:solidFill>
                  <a:srgbClr val="000000"/>
                </a:solidFill>
                <a:latin typeface="Times New Roman" panose="02020603050405020304" pitchFamily="18" charset="0"/>
                <a:cs typeface="Times New Roman" panose="02020603050405020304" pitchFamily="18" charset="0"/>
              </a:rPr>
              <a:t> в </a:t>
            </a:r>
            <a:r>
              <a:rPr lang="ru-RU" altLang="en-US" sz="1600" dirty="0" err="1">
                <a:solidFill>
                  <a:srgbClr val="000000"/>
                </a:solidFill>
                <a:latin typeface="Times New Roman" panose="02020603050405020304" pitchFamily="18" charset="0"/>
                <a:cs typeface="Times New Roman" panose="02020603050405020304" pitchFamily="18" charset="0"/>
              </a:rPr>
              <a:t>сучасному</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технологічному</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ланцюжку</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виробництва</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сталі</a:t>
            </a:r>
            <a:r>
              <a:rPr lang="ru-RU" altLang="en-US" sz="1600" dirty="0">
                <a:solidFill>
                  <a:srgbClr val="000000"/>
                </a:solidFill>
                <a:latin typeface="Times New Roman" panose="02020603050405020304" pitchFamily="18" charset="0"/>
                <a:cs typeface="Times New Roman" panose="02020603050405020304" pitchFamily="18" charset="0"/>
              </a:rPr>
              <a:t>.</a:t>
            </a:r>
            <a:endParaRPr lang="ru-RU" altLang="en-US" sz="1600" dirty="0">
              <a:latin typeface="Tahoma" panose="020B0604030504040204" pitchFamily="34" charset="0"/>
              <a:cs typeface="Times New Roman" panose="02020603050405020304" pitchFamily="18" charset="0"/>
            </a:endParaRPr>
          </a:p>
          <a:p>
            <a:pPr algn="just" rtl="0" eaLnBrk="1" hangingPunct="1">
              <a:lnSpc>
                <a:spcPct val="150000"/>
              </a:lnSpc>
            </a:pPr>
            <a:r>
              <a:rPr lang="ru-RU" altLang="en-US" sz="1600" dirty="0" err="1">
                <a:solidFill>
                  <a:srgbClr val="000000"/>
                </a:solidFill>
                <a:latin typeface="Times New Roman" panose="02020603050405020304" pitchFamily="18" charset="0"/>
                <a:cs typeface="Times New Roman" panose="02020603050405020304" pitchFamily="18" charset="0"/>
              </a:rPr>
              <a:t>Організація</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перемішування</a:t>
            </a:r>
            <a:r>
              <a:rPr lang="ru-RU" altLang="en-US" sz="1600" dirty="0">
                <a:solidFill>
                  <a:srgbClr val="000000"/>
                </a:solidFill>
                <a:latin typeface="Times New Roman" panose="02020603050405020304" pitchFamily="18" charset="0"/>
                <a:cs typeface="Times New Roman" panose="02020603050405020304" pitchFamily="18" charset="0"/>
              </a:rPr>
              <a:t> та схема </a:t>
            </a:r>
            <a:r>
              <a:rPr lang="ru-RU" altLang="en-US" sz="1600" dirty="0" err="1">
                <a:solidFill>
                  <a:srgbClr val="000000"/>
                </a:solidFill>
                <a:latin typeface="Times New Roman" panose="02020603050405020304" pitchFamily="18" charset="0"/>
                <a:cs typeface="Times New Roman" panose="02020603050405020304" pitchFamily="18" charset="0"/>
              </a:rPr>
              <a:t>розміщення</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обладнання</a:t>
            </a:r>
            <a:r>
              <a:rPr lang="ru-RU" altLang="en-US" sz="1600" dirty="0">
                <a:solidFill>
                  <a:srgbClr val="000000"/>
                </a:solidFill>
                <a:latin typeface="Times New Roman" panose="02020603050405020304" pitchFamily="18" charset="0"/>
                <a:cs typeface="Times New Roman" panose="02020603050405020304" pitchFamily="18" charset="0"/>
              </a:rPr>
              <a:t> наведено на рис. </a:t>
            </a:r>
            <a:r>
              <a:rPr lang="ru-RU" altLang="en-US" sz="1600" dirty="0" smtClean="0">
                <a:solidFill>
                  <a:srgbClr val="000000"/>
                </a:solidFill>
                <a:latin typeface="Times New Roman" panose="02020603050405020304" pitchFamily="18" charset="0"/>
                <a:cs typeface="Times New Roman" panose="02020603050405020304" pitchFamily="18" charset="0"/>
              </a:rPr>
              <a:t>23. </a:t>
            </a:r>
            <a:r>
              <a:rPr lang="ru-RU" altLang="en-US" sz="1600" dirty="0" err="1">
                <a:solidFill>
                  <a:srgbClr val="000000"/>
                </a:solidFill>
                <a:latin typeface="Times New Roman" panose="02020603050405020304" pitchFamily="18" charset="0"/>
                <a:cs typeface="Times New Roman" panose="02020603050405020304" pitchFamily="18" charset="0"/>
              </a:rPr>
              <a:t>Ці</a:t>
            </a:r>
            <a:r>
              <a:rPr lang="ru-RU" altLang="en-US" sz="1600" dirty="0">
                <a:solidFill>
                  <a:srgbClr val="000000"/>
                </a:solidFill>
                <a:latin typeface="Times New Roman" panose="02020603050405020304" pitchFamily="18" charset="0"/>
                <a:cs typeface="Times New Roman" panose="02020603050405020304" pitchFamily="18" charset="0"/>
              </a:rPr>
              <a:t> установки не </a:t>
            </a:r>
            <a:r>
              <a:rPr lang="ru-RU" altLang="en-US" sz="1600" dirty="0" err="1">
                <a:solidFill>
                  <a:srgbClr val="000000"/>
                </a:solidFill>
                <a:latin typeface="Times New Roman" panose="02020603050405020304" pitchFamily="18" charset="0"/>
                <a:cs typeface="Times New Roman" panose="02020603050405020304" pitchFamily="18" charset="0"/>
              </a:rPr>
              <a:t>передбачають</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низький</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тиск</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розрідження</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камери</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Засмоктування</a:t>
            </a:r>
            <a:r>
              <a:rPr lang="ru-RU" altLang="en-US" sz="1600" dirty="0">
                <a:solidFill>
                  <a:srgbClr val="000000"/>
                </a:solidFill>
                <a:latin typeface="Times New Roman" panose="02020603050405020304" pitchFamily="18" charset="0"/>
                <a:cs typeface="Times New Roman" panose="02020603050405020304" pitchFamily="18" charset="0"/>
              </a:rPr>
              <a:t> та </a:t>
            </a:r>
            <a:r>
              <a:rPr lang="ru-RU" altLang="en-US" sz="1600" dirty="0" err="1">
                <a:solidFill>
                  <a:srgbClr val="000000"/>
                </a:solidFill>
                <a:latin typeface="Times New Roman" panose="02020603050405020304" pitchFamily="18" charset="0"/>
                <a:cs typeface="Times New Roman" panose="02020603050405020304" pitchFamily="18" charset="0"/>
              </a:rPr>
              <a:t>повернення</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металу</a:t>
            </a:r>
            <a:r>
              <a:rPr lang="ru-RU" altLang="en-US" sz="1600" dirty="0">
                <a:solidFill>
                  <a:srgbClr val="000000"/>
                </a:solidFill>
                <a:latin typeface="Times New Roman" panose="02020603050405020304" pitchFamily="18" charset="0"/>
                <a:cs typeface="Times New Roman" panose="02020603050405020304" pitchFamily="18" charset="0"/>
              </a:rPr>
              <a:t> в </a:t>
            </a:r>
            <a:r>
              <a:rPr lang="ru-RU" altLang="en-US" sz="1600" dirty="0" err="1">
                <a:solidFill>
                  <a:srgbClr val="000000"/>
                </a:solidFill>
                <a:latin typeface="Times New Roman" panose="02020603050405020304" pitchFamily="18" charset="0"/>
                <a:cs typeface="Times New Roman" panose="02020603050405020304" pitchFamily="18" charset="0"/>
              </a:rPr>
              <a:t>ківш</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здійснюються</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зміною</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тиску</a:t>
            </a:r>
            <a:r>
              <a:rPr lang="ru-RU" altLang="en-US" sz="1600" dirty="0">
                <a:solidFill>
                  <a:srgbClr val="000000"/>
                </a:solidFill>
                <a:latin typeface="Times New Roman" panose="02020603050405020304" pitchFamily="18" charset="0"/>
                <a:cs typeface="Times New Roman" panose="02020603050405020304" pitchFamily="18" charset="0"/>
              </a:rPr>
              <a:t>, а не </a:t>
            </a:r>
            <a:r>
              <a:rPr lang="ru-RU" altLang="en-US" sz="1600" dirty="0" err="1">
                <a:solidFill>
                  <a:srgbClr val="000000"/>
                </a:solidFill>
                <a:latin typeface="Times New Roman" panose="02020603050405020304" pitchFamily="18" charset="0"/>
                <a:cs typeface="Times New Roman" panose="02020603050405020304" pitchFamily="18" charset="0"/>
              </a:rPr>
              <a:t>підйомами</a:t>
            </a:r>
            <a:r>
              <a:rPr lang="ru-RU" altLang="en-US" sz="1600" dirty="0">
                <a:solidFill>
                  <a:srgbClr val="000000"/>
                </a:solidFill>
                <a:latin typeface="Times New Roman" panose="02020603050405020304" pitchFamily="18" charset="0"/>
                <a:cs typeface="Times New Roman" panose="02020603050405020304" pitchFamily="18" charset="0"/>
              </a:rPr>
              <a:t> та </a:t>
            </a:r>
            <a:r>
              <a:rPr lang="ru-RU" altLang="en-US" sz="1600" dirty="0" err="1">
                <a:solidFill>
                  <a:srgbClr val="000000"/>
                </a:solidFill>
                <a:latin typeface="Times New Roman" panose="02020603050405020304" pitchFamily="18" charset="0"/>
                <a:cs typeface="Times New Roman" panose="02020603050405020304" pitchFamily="18" charset="0"/>
              </a:rPr>
              <a:t>опусканнями</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вакуумної</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камери</a:t>
            </a:r>
            <a:r>
              <a:rPr lang="ru-RU" altLang="en-US" sz="1600" dirty="0">
                <a:solidFill>
                  <a:srgbClr val="000000"/>
                </a:solidFill>
                <a:latin typeface="Times New Roman" panose="02020603050405020304" pitchFamily="18" charset="0"/>
                <a:cs typeface="Times New Roman" panose="02020603050405020304" pitchFamily="18" charset="0"/>
              </a:rPr>
              <a:t>.</a:t>
            </a:r>
            <a:endParaRPr lang="ru-RU" altLang="en-US" sz="1600" dirty="0">
              <a:latin typeface="Tahoma" panose="020B0604030504040204" pitchFamily="34" charset="0"/>
              <a:cs typeface="Times New Roman" panose="02020603050405020304" pitchFamily="18" charset="0"/>
            </a:endParaRPr>
          </a:p>
          <a:p>
            <a:pPr algn="just" rtl="0" eaLnBrk="1" hangingPunct="1">
              <a:lnSpc>
                <a:spcPct val="150000"/>
              </a:lnSpc>
            </a:pPr>
            <a:r>
              <a:rPr lang="ru-RU" altLang="en-US" sz="1600" dirty="0">
                <a:solidFill>
                  <a:srgbClr val="000000"/>
                </a:solidFill>
                <a:latin typeface="Times New Roman" panose="02020603050405020304" pitchFamily="18" charset="0"/>
                <a:cs typeface="Times New Roman" panose="02020603050405020304" pitchFamily="18" charset="0"/>
              </a:rPr>
              <a:t>Оптимальною </a:t>
            </a:r>
            <a:r>
              <a:rPr lang="ru-RU" altLang="en-US" sz="1600" dirty="0" err="1">
                <a:solidFill>
                  <a:srgbClr val="000000"/>
                </a:solidFill>
                <a:latin typeface="Times New Roman" panose="02020603050405020304" pitchFamily="18" charset="0"/>
                <a:cs typeface="Times New Roman" panose="02020603050405020304" pitchFamily="18" charset="0"/>
              </a:rPr>
              <a:t>конструкцією</a:t>
            </a:r>
            <a:r>
              <a:rPr lang="ru-RU" altLang="en-US" sz="1600" dirty="0">
                <a:solidFill>
                  <a:srgbClr val="000000"/>
                </a:solidFill>
                <a:latin typeface="Times New Roman" panose="02020603050405020304" pitchFamily="18" charset="0"/>
                <a:cs typeface="Times New Roman" panose="02020603050405020304" pitchFamily="18" charset="0"/>
              </a:rPr>
              <a:t> РМ-</a:t>
            </a:r>
            <a:r>
              <a:rPr lang="ru-RU" altLang="en-US" sz="1600" dirty="0" err="1">
                <a:solidFill>
                  <a:srgbClr val="000000"/>
                </a:solidFill>
                <a:latin typeface="Times New Roman" panose="02020603050405020304" pitchFamily="18" charset="0"/>
                <a:cs typeface="Times New Roman" panose="02020603050405020304" pitchFamily="18" charset="0"/>
              </a:rPr>
              <a:t>змішувача</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визнано</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вакуумну</a:t>
            </a:r>
            <a:r>
              <a:rPr lang="ru-RU" altLang="en-US" sz="1600" dirty="0">
                <a:solidFill>
                  <a:srgbClr val="000000"/>
                </a:solidFill>
                <a:latin typeface="Times New Roman" panose="02020603050405020304" pitchFamily="18" charset="0"/>
                <a:cs typeface="Times New Roman" panose="02020603050405020304" pitchFamily="18" charset="0"/>
              </a:rPr>
              <a:t> камеру у </a:t>
            </a:r>
            <a:r>
              <a:rPr lang="ru-RU" altLang="en-US" sz="1600" dirty="0" err="1">
                <a:solidFill>
                  <a:srgbClr val="000000"/>
                </a:solidFill>
                <a:latin typeface="Times New Roman" panose="02020603050405020304" pitchFamily="18" charset="0"/>
                <a:cs typeface="Times New Roman" panose="02020603050405020304" pitchFamily="18" charset="0"/>
              </a:rPr>
              <a:t>вигляді</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порожнистого</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циліндра</a:t>
            </a:r>
            <a:r>
              <a:rPr lang="ru-RU" altLang="en-US" sz="1600" dirty="0">
                <a:solidFill>
                  <a:srgbClr val="000000"/>
                </a:solidFill>
                <a:latin typeface="Times New Roman" panose="02020603050405020304" pitchFamily="18" charset="0"/>
                <a:cs typeface="Times New Roman" panose="02020603050405020304" pitchFamily="18" charset="0"/>
              </a:rPr>
              <a:t> (труби) </a:t>
            </a:r>
            <a:r>
              <a:rPr lang="ru-RU" altLang="en-US" sz="1600" dirty="0" err="1">
                <a:solidFill>
                  <a:srgbClr val="000000"/>
                </a:solidFill>
                <a:latin typeface="Times New Roman" panose="02020603050405020304" pitchFamily="18" charset="0"/>
                <a:cs typeface="Times New Roman" panose="02020603050405020304" pitchFamily="18" charset="0"/>
              </a:rPr>
              <a:t>довжиною</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наприклад</a:t>
            </a:r>
            <a:r>
              <a:rPr lang="ru-RU" altLang="en-US" sz="1600" dirty="0">
                <a:solidFill>
                  <a:srgbClr val="000000"/>
                </a:solidFill>
                <a:latin typeface="Times New Roman" panose="02020603050405020304" pitchFamily="18" charset="0"/>
                <a:cs typeface="Times New Roman" panose="02020603050405020304" pitchFamily="18" charset="0"/>
              </a:rPr>
              <a:t>, 3 м, </a:t>
            </a:r>
            <a:r>
              <a:rPr lang="ru-RU" altLang="en-US" sz="1600" dirty="0" err="1">
                <a:solidFill>
                  <a:srgbClr val="000000"/>
                </a:solidFill>
                <a:latin typeface="Times New Roman" panose="02020603050405020304" pitchFamily="18" charset="0"/>
                <a:cs typeface="Times New Roman" panose="02020603050405020304" pitchFamily="18" charset="0"/>
              </a:rPr>
              <a:t>обладнаного</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зверху</a:t>
            </a:r>
            <a:r>
              <a:rPr lang="ru-RU" altLang="en-US" sz="1600" dirty="0">
                <a:solidFill>
                  <a:srgbClr val="000000"/>
                </a:solidFill>
                <a:latin typeface="Times New Roman" panose="02020603050405020304" pitchFamily="18" charset="0"/>
                <a:cs typeface="Times New Roman" panose="02020603050405020304" pitchFamily="18" charset="0"/>
              </a:rPr>
              <a:t> бункером для присадки </a:t>
            </a:r>
            <a:r>
              <a:rPr lang="ru-RU" altLang="en-US" sz="1600" dirty="0" err="1">
                <a:solidFill>
                  <a:srgbClr val="000000"/>
                </a:solidFill>
                <a:latin typeface="Times New Roman" panose="02020603050405020304" pitchFamily="18" charset="0"/>
                <a:cs typeface="Times New Roman" panose="02020603050405020304" pitchFamily="18" charset="0"/>
              </a:rPr>
              <a:t>феросплавів</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Внутрішній</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діаметр</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циліндра</a:t>
            </a:r>
            <a:r>
              <a:rPr lang="ru-RU" altLang="en-US" sz="1600" dirty="0">
                <a:solidFill>
                  <a:srgbClr val="000000"/>
                </a:solidFill>
                <a:latin typeface="Times New Roman" panose="02020603050405020304" pitchFamily="18" charset="0"/>
                <a:cs typeface="Times New Roman" panose="02020603050405020304" pitchFamily="18" charset="0"/>
              </a:rPr>
              <a:t> (труби), </a:t>
            </a:r>
            <a:r>
              <a:rPr lang="ru-RU" altLang="en-US" sz="1600" dirty="0" err="1">
                <a:solidFill>
                  <a:srgbClr val="000000"/>
                </a:solidFill>
                <a:latin typeface="Times New Roman" panose="02020603050405020304" pitchFamily="18" charset="0"/>
                <a:cs typeface="Times New Roman" panose="02020603050405020304" pitchFamily="18" charset="0"/>
              </a:rPr>
              <a:t>який</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використовується</a:t>
            </a:r>
            <a:r>
              <a:rPr lang="ru-RU" altLang="en-US" sz="1600" dirty="0">
                <a:solidFill>
                  <a:srgbClr val="000000"/>
                </a:solidFill>
                <a:latin typeface="Times New Roman" panose="02020603050405020304" pitchFamily="18" charset="0"/>
                <a:cs typeface="Times New Roman" panose="02020603050405020304" pitchFamily="18" charset="0"/>
              </a:rPr>
              <a:t> для </a:t>
            </a:r>
            <a:r>
              <a:rPr lang="ru-RU" altLang="en-US" sz="1600" dirty="0" err="1">
                <a:solidFill>
                  <a:srgbClr val="000000"/>
                </a:solidFill>
                <a:latin typeface="Times New Roman" panose="02020603050405020304" pitchFamily="18" charset="0"/>
                <a:cs typeface="Times New Roman" panose="02020603050405020304" pitchFamily="18" charset="0"/>
              </a:rPr>
              <a:t>обробки</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металу</a:t>
            </a:r>
            <a:r>
              <a:rPr lang="ru-RU" altLang="en-US" sz="1600" dirty="0">
                <a:solidFill>
                  <a:srgbClr val="000000"/>
                </a:solidFill>
                <a:latin typeface="Times New Roman" panose="02020603050405020304" pitchFamily="18" charset="0"/>
                <a:cs typeface="Times New Roman" panose="02020603050405020304" pitchFamily="18" charset="0"/>
              </a:rPr>
              <a:t> у 100-тонному </a:t>
            </a:r>
            <a:r>
              <a:rPr lang="ru-RU" altLang="en-US" sz="1600" dirty="0" err="1">
                <a:solidFill>
                  <a:srgbClr val="000000"/>
                </a:solidFill>
                <a:latin typeface="Times New Roman" panose="02020603050405020304" pitchFamily="18" charset="0"/>
                <a:cs typeface="Times New Roman" panose="02020603050405020304" pitchFamily="18" charset="0"/>
              </a:rPr>
              <a:t>ковші</a:t>
            </a:r>
            <a:r>
              <a:rPr lang="ru-RU" altLang="en-US" sz="1600" dirty="0">
                <a:solidFill>
                  <a:srgbClr val="000000"/>
                </a:solidFill>
                <a:latin typeface="Times New Roman" panose="02020603050405020304" pitchFamily="18" charset="0"/>
                <a:cs typeface="Times New Roman" panose="02020603050405020304" pitchFamily="18" charset="0"/>
              </a:rPr>
              <a:t>, – 300 мм, а </a:t>
            </a:r>
            <a:r>
              <a:rPr lang="ru-RU" altLang="en-US" sz="1600" dirty="0" err="1">
                <a:solidFill>
                  <a:srgbClr val="000000"/>
                </a:solidFill>
                <a:latin typeface="Times New Roman" panose="02020603050405020304" pitchFamily="18" charset="0"/>
                <a:cs typeface="Times New Roman" panose="02020603050405020304" pitchFamily="18" charset="0"/>
              </a:rPr>
              <a:t>зовнішній</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дорівнює</a:t>
            </a:r>
            <a:r>
              <a:rPr lang="ru-RU" altLang="en-US" sz="1600" dirty="0">
                <a:solidFill>
                  <a:srgbClr val="000000"/>
                </a:solidFill>
                <a:latin typeface="Times New Roman" panose="02020603050405020304" pitchFamily="18" charset="0"/>
                <a:cs typeface="Times New Roman" panose="02020603050405020304" pitchFamily="18" charset="0"/>
              </a:rPr>
              <a:t> 600 мм. </a:t>
            </a:r>
            <a:r>
              <a:rPr lang="ru-RU" altLang="en-US" sz="1600" dirty="0" err="1">
                <a:solidFill>
                  <a:srgbClr val="000000"/>
                </a:solidFill>
                <a:latin typeface="Times New Roman" panose="02020603050405020304" pitchFamily="18" charset="0"/>
                <a:cs typeface="Times New Roman" panose="02020603050405020304" pitchFamily="18" charset="0"/>
              </a:rPr>
              <a:t>Циліндр</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занурюють</a:t>
            </a:r>
            <a:r>
              <a:rPr lang="ru-RU" altLang="en-US" sz="1600" dirty="0">
                <a:solidFill>
                  <a:srgbClr val="000000"/>
                </a:solidFill>
                <a:latin typeface="Times New Roman" panose="02020603050405020304" pitchFamily="18" charset="0"/>
                <a:cs typeface="Times New Roman" panose="02020603050405020304" pitchFamily="18" charset="0"/>
              </a:rPr>
              <a:t> у метал на </a:t>
            </a:r>
            <a:r>
              <a:rPr lang="ru-RU" altLang="en-US" sz="1600" dirty="0" err="1">
                <a:solidFill>
                  <a:srgbClr val="000000"/>
                </a:solidFill>
                <a:latin typeface="Times New Roman" panose="02020603050405020304" pitchFamily="18" charset="0"/>
                <a:cs typeface="Times New Roman" panose="02020603050405020304" pitchFamily="18" charset="0"/>
              </a:rPr>
              <a:t>глибину</a:t>
            </a:r>
            <a:r>
              <a:rPr lang="ru-RU" altLang="en-US" sz="1600" dirty="0">
                <a:solidFill>
                  <a:srgbClr val="000000"/>
                </a:solidFill>
                <a:latin typeface="Times New Roman" panose="02020603050405020304" pitchFamily="18" charset="0"/>
                <a:cs typeface="Times New Roman" panose="02020603050405020304" pitchFamily="18" charset="0"/>
              </a:rPr>
              <a:t> 500 мм. </a:t>
            </a:r>
            <a:r>
              <a:rPr lang="ru-RU" altLang="en-US" sz="1600" dirty="0" err="1">
                <a:solidFill>
                  <a:srgbClr val="000000"/>
                </a:solidFill>
                <a:latin typeface="Times New Roman" panose="02020603050405020304" pitchFamily="18" charset="0"/>
                <a:cs typeface="Times New Roman" panose="02020603050405020304" pitchFamily="18" charset="0"/>
              </a:rPr>
              <a:t>Робочий</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тиск</a:t>
            </a:r>
            <a:r>
              <a:rPr lang="ru-RU" altLang="en-US" sz="1600" dirty="0">
                <a:solidFill>
                  <a:srgbClr val="000000"/>
                </a:solidFill>
                <a:latin typeface="Times New Roman" panose="02020603050405020304" pitchFamily="18" charset="0"/>
                <a:cs typeface="Times New Roman" panose="02020603050405020304" pitchFamily="18" charset="0"/>
              </a:rPr>
              <a:t> у патрубку </a:t>
            </a:r>
            <a:r>
              <a:rPr lang="ru-RU" altLang="en-US" sz="1600" dirty="0" err="1">
                <a:solidFill>
                  <a:srgbClr val="000000"/>
                </a:solidFill>
                <a:latin typeface="Times New Roman" panose="02020603050405020304" pitchFamily="18" charset="0"/>
                <a:cs typeface="Times New Roman" panose="02020603050405020304" pitchFamily="18" charset="0"/>
              </a:rPr>
              <a:t>змінюють</a:t>
            </a:r>
            <a:r>
              <a:rPr lang="ru-RU" altLang="en-US" sz="1600" dirty="0">
                <a:solidFill>
                  <a:srgbClr val="000000"/>
                </a:solidFill>
                <a:latin typeface="Times New Roman" panose="02020603050405020304" pitchFamily="18" charset="0"/>
                <a:cs typeface="Times New Roman" panose="02020603050405020304" pitchFamily="18" charset="0"/>
              </a:rPr>
              <a:t> у межах 50-150 кПа. З-за малого </a:t>
            </a:r>
            <a:r>
              <a:rPr lang="ru-RU" altLang="en-US" sz="1600" dirty="0" err="1">
                <a:solidFill>
                  <a:srgbClr val="000000"/>
                </a:solidFill>
                <a:latin typeface="Times New Roman" panose="02020603050405020304" pitchFamily="18" charset="0"/>
                <a:cs typeface="Times New Roman" panose="02020603050405020304" pitchFamily="18" charset="0"/>
              </a:rPr>
              <a:t>обсягу</a:t>
            </a:r>
            <a:r>
              <a:rPr lang="ru-RU" altLang="en-US" sz="1600" dirty="0">
                <a:solidFill>
                  <a:srgbClr val="000000"/>
                </a:solidFill>
                <a:latin typeface="Times New Roman" panose="02020603050405020304" pitchFamily="18" charset="0"/>
                <a:cs typeface="Times New Roman" panose="02020603050405020304" pitchFamily="18" charset="0"/>
              </a:rPr>
              <a:t> та </a:t>
            </a:r>
            <a:r>
              <a:rPr lang="ru-RU" altLang="en-US" sz="1600" dirty="0" err="1">
                <a:solidFill>
                  <a:srgbClr val="000000"/>
                </a:solidFill>
                <a:latin typeface="Times New Roman" panose="02020603050405020304" pitchFamily="18" charset="0"/>
                <a:cs typeface="Times New Roman" panose="02020603050405020304" pitchFamily="18" charset="0"/>
              </a:rPr>
              <a:t>відносно</a:t>
            </a:r>
            <a:r>
              <a:rPr lang="ru-RU" altLang="en-US" sz="1600" dirty="0">
                <a:solidFill>
                  <a:srgbClr val="000000"/>
                </a:solidFill>
                <a:latin typeface="Times New Roman" panose="02020603050405020304" pitchFamily="18" charset="0"/>
                <a:cs typeface="Times New Roman" panose="02020603050405020304" pitchFamily="18" charset="0"/>
              </a:rPr>
              <a:t> малого </a:t>
            </a:r>
            <a:r>
              <a:rPr lang="ru-RU" altLang="en-US" sz="1600" dirty="0" err="1">
                <a:solidFill>
                  <a:srgbClr val="000000"/>
                </a:solidFill>
                <a:latin typeface="Times New Roman" panose="02020603050405020304" pitchFamily="18" charset="0"/>
                <a:cs typeface="Times New Roman" panose="02020603050405020304" pitchFamily="18" charset="0"/>
              </a:rPr>
              <a:t>діаметра</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вакуумпроводу</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використовують</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вакуумні</a:t>
            </a:r>
            <a:r>
              <a:rPr lang="ru-RU" altLang="en-US" sz="1600" dirty="0">
                <a:solidFill>
                  <a:srgbClr val="000000"/>
                </a:solidFill>
                <a:latin typeface="Times New Roman" panose="02020603050405020304" pitchFamily="18" charset="0"/>
                <a:cs typeface="Times New Roman" panose="02020603050405020304" pitchFamily="18" charset="0"/>
              </a:rPr>
              <a:t> насоси </a:t>
            </a:r>
            <a:r>
              <a:rPr lang="ru-RU" altLang="en-US" sz="1600" dirty="0" err="1">
                <a:solidFill>
                  <a:srgbClr val="000000"/>
                </a:solidFill>
                <a:latin typeface="Times New Roman" panose="02020603050405020304" pitchFamily="18" charset="0"/>
                <a:cs typeface="Times New Roman" panose="02020603050405020304" pitchFamily="18" charset="0"/>
              </a:rPr>
              <a:t>невисокої</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продуктивності</a:t>
            </a:r>
            <a:r>
              <a:rPr lang="ru-RU" altLang="en-US" sz="1600" dirty="0">
                <a:solidFill>
                  <a:srgbClr val="000000"/>
                </a:solidFill>
                <a:latin typeface="Times New Roman" panose="02020603050405020304" pitchFamily="18" charset="0"/>
                <a:cs typeface="Times New Roman" panose="02020603050405020304" pitchFamily="18" charset="0"/>
              </a:rPr>
              <a:t>.</a:t>
            </a:r>
            <a:endParaRPr lang="ru-RU" altLang="en-US" sz="1600" dirty="0">
              <a:latin typeface="Tahoma" panose="020B060403050404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Номер слайда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CB4C4CB7-A964-4655-8C1B-71C61C9DF1C8}" type="slidenum">
              <a:rPr lang="ru-RU" altLang="en-US"/>
              <a:pPr algn="l" rtl="0"/>
              <a:t>104</a:t>
            </a:fld>
            <a:endParaRPr lang="ru-RU" altLang="en-US"/>
          </a:p>
        </p:txBody>
      </p:sp>
      <p:pic>
        <p:nvPicPr>
          <p:cNvPr id="10957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2413" y="101600"/>
            <a:ext cx="2484437" cy="191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957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36850" y="200025"/>
            <a:ext cx="2471738" cy="2103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9573"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09900" y="2268538"/>
            <a:ext cx="5526088" cy="324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9574" name="Rectangle 4"/>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eaLnBrk="1" hangingPunct="1"/>
            <a:endParaRPr lang="en-US" altLang="en-US"/>
          </a:p>
        </p:txBody>
      </p:sp>
      <p:sp>
        <p:nvSpPr>
          <p:cNvPr id="109575" name="Rectangle 5"/>
          <p:cNvSpPr>
            <a:spLocks noChangeArrowheads="1"/>
          </p:cNvSpPr>
          <p:nvPr/>
        </p:nvSpPr>
        <p:spPr bwMode="auto">
          <a:xfrm>
            <a:off x="0" y="29876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eaLnBrk="1" hangingPunct="1"/>
            <a:endParaRPr lang="en-US" altLang="en-US"/>
          </a:p>
        </p:txBody>
      </p:sp>
      <p:sp>
        <p:nvSpPr>
          <p:cNvPr id="109576" name="Rectangle 6"/>
          <p:cNvSpPr>
            <a:spLocks noChangeArrowheads="1"/>
          </p:cNvSpPr>
          <p:nvPr/>
        </p:nvSpPr>
        <p:spPr bwMode="auto">
          <a:xfrm>
            <a:off x="666733" y="5734834"/>
            <a:ext cx="7810535" cy="954107"/>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rtl="0" eaLnBrk="1" hangingPunct="1"/>
            <a:r>
              <a:rPr lang="ru-RU" altLang="en-US" sz="1400" b="1" i="1" dirty="0" smtClean="0">
                <a:solidFill>
                  <a:srgbClr val="000000"/>
                </a:solidFill>
                <a:latin typeface="Times New Roman" panose="02020603050405020304" pitchFamily="18" charset="0"/>
                <a:cs typeface="Times New Roman" panose="02020603050405020304" pitchFamily="18" charset="0"/>
              </a:rPr>
              <a:t>Рис. 23. </a:t>
            </a:r>
            <a:r>
              <a:rPr lang="ru-RU" altLang="en-US" sz="1400" b="1" i="1" dirty="0">
                <a:solidFill>
                  <a:srgbClr val="000000"/>
                </a:solidFill>
                <a:latin typeface="Times New Roman" panose="02020603050405020304" pitchFamily="18" charset="0"/>
                <a:cs typeface="Times New Roman" panose="02020603050405020304" pitchFamily="18" charset="0"/>
              </a:rPr>
              <a:t>РМ-</a:t>
            </a:r>
            <a:r>
              <a:rPr lang="ru-RU" altLang="en-US" sz="1400" b="1" i="1" dirty="0" err="1">
                <a:solidFill>
                  <a:srgbClr val="000000"/>
                </a:solidFill>
                <a:latin typeface="Times New Roman" panose="02020603050405020304" pitchFamily="18" charset="0"/>
                <a:cs typeface="Times New Roman" panose="02020603050405020304" pitchFamily="18" charset="0"/>
              </a:rPr>
              <a:t>процес</a:t>
            </a:r>
            <a:r>
              <a:rPr lang="ru-RU" altLang="en-US" sz="1400" b="1" i="1" dirty="0">
                <a:solidFill>
                  <a:srgbClr val="000000"/>
                </a:solidFill>
                <a:latin typeface="Times New Roman" panose="02020603050405020304" pitchFamily="18" charset="0"/>
                <a:cs typeface="Times New Roman" panose="02020603050405020304" pitchFamily="18" charset="0"/>
              </a:rPr>
              <a:t> для </a:t>
            </a:r>
            <a:r>
              <a:rPr lang="ru-RU" altLang="en-US" sz="1400" b="1" i="1" dirty="0" err="1">
                <a:solidFill>
                  <a:srgbClr val="000000"/>
                </a:solidFill>
                <a:latin typeface="Times New Roman" panose="02020603050405020304" pitchFamily="18" charset="0"/>
                <a:cs typeface="Times New Roman" panose="02020603050405020304" pitchFamily="18" charset="0"/>
              </a:rPr>
              <a:t>рафінування</a:t>
            </a:r>
            <a:r>
              <a:rPr lang="ru-RU" altLang="en-US" sz="1400" b="1" i="1" dirty="0">
                <a:solidFill>
                  <a:srgbClr val="000000"/>
                </a:solidFill>
                <a:latin typeface="Times New Roman" panose="02020603050405020304" pitchFamily="18" charset="0"/>
                <a:cs typeface="Times New Roman" panose="02020603050405020304" pitchFamily="18" charset="0"/>
              </a:rPr>
              <a:t> </a:t>
            </a:r>
            <a:r>
              <a:rPr lang="ru-RU" altLang="en-US" sz="1400" b="1" i="1" dirty="0" err="1">
                <a:solidFill>
                  <a:srgbClr val="000000"/>
                </a:solidFill>
                <a:latin typeface="Times New Roman" panose="02020603050405020304" pitchFamily="18" charset="0"/>
                <a:cs typeface="Times New Roman" panose="02020603050405020304" pitchFamily="18" charset="0"/>
              </a:rPr>
              <a:t>сталі</a:t>
            </a:r>
            <a:r>
              <a:rPr lang="ru-RU" altLang="en-US" sz="1400" b="1" i="1" dirty="0">
                <a:solidFill>
                  <a:srgbClr val="000000"/>
                </a:solidFill>
                <a:latin typeface="Times New Roman" panose="02020603050405020304" pitchFamily="18" charset="0"/>
                <a:cs typeface="Times New Roman" panose="02020603050405020304" pitchFamily="18" charset="0"/>
              </a:rPr>
              <a:t> в </a:t>
            </a:r>
            <a:r>
              <a:rPr lang="ru-RU" altLang="en-US" sz="1400" b="1" i="1" dirty="0" err="1">
                <a:solidFill>
                  <a:srgbClr val="000000"/>
                </a:solidFill>
                <a:latin typeface="Times New Roman" panose="02020603050405020304" pitchFamily="18" charset="0"/>
                <a:cs typeface="Times New Roman" panose="02020603050405020304" pitchFamily="18" charset="0"/>
              </a:rPr>
              <a:t>ковші</a:t>
            </a:r>
            <a:r>
              <a:rPr lang="ru-RU" altLang="en-US" sz="1400" b="1" i="1" dirty="0">
                <a:solidFill>
                  <a:srgbClr val="000000"/>
                </a:solidFill>
                <a:latin typeface="Times New Roman" panose="02020603050405020304" pitchFamily="18" charset="0"/>
                <a:cs typeface="Times New Roman" panose="02020603050405020304" pitchFamily="18" charset="0"/>
              </a:rPr>
              <a:t>:</a:t>
            </a:r>
            <a:endParaRPr lang="ru-RU" altLang="en-US" sz="600" dirty="0"/>
          </a:p>
          <a:p>
            <a:pPr algn="ctr" rtl="0"/>
            <a:r>
              <a:rPr lang="ru-RU" altLang="en-US" sz="1400" i="1" dirty="0">
                <a:solidFill>
                  <a:srgbClr val="000000"/>
                </a:solidFill>
                <a:latin typeface="Times New Roman" panose="02020603050405020304" pitchFamily="18" charset="0"/>
                <a:cs typeface="Times New Roman" panose="02020603050405020304" pitchFamily="18" charset="0"/>
              </a:rPr>
              <a:t>а</a:t>
            </a:r>
            <a:r>
              <a:rPr lang="ru-RU" altLang="en-US" sz="1400" dirty="0">
                <a:solidFill>
                  <a:srgbClr val="000000"/>
                </a:solidFill>
                <a:latin typeface="Times New Roman" panose="02020603050405020304" pitchFamily="18" charset="0"/>
                <a:cs typeface="Times New Roman" panose="02020603050405020304" pitchFamily="18" charset="0"/>
              </a:rPr>
              <a:t>- </a:t>
            </a:r>
            <a:r>
              <a:rPr lang="ru-RU" altLang="en-US" sz="1400" dirty="0" err="1">
                <a:solidFill>
                  <a:srgbClr val="000000"/>
                </a:solidFill>
                <a:latin typeface="Times New Roman" panose="02020603050405020304" pitchFamily="18" charset="0"/>
                <a:cs typeface="Times New Roman" panose="02020603050405020304" pitchFamily="18" charset="0"/>
              </a:rPr>
              <a:t>Принципи</a:t>
            </a:r>
            <a:r>
              <a:rPr lang="ru-RU" altLang="en-US" sz="1400" dirty="0">
                <a:solidFill>
                  <a:srgbClr val="000000"/>
                </a:solidFill>
                <a:latin typeface="Times New Roman" panose="02020603050405020304" pitchFamily="18" charset="0"/>
                <a:cs typeface="Times New Roman" panose="02020603050405020304" pitchFamily="18" charset="0"/>
              </a:rPr>
              <a:t> </a:t>
            </a:r>
            <a:r>
              <a:rPr lang="ru-RU" altLang="en-US" sz="1400" dirty="0" err="1">
                <a:solidFill>
                  <a:srgbClr val="000000"/>
                </a:solidFill>
                <a:latin typeface="Times New Roman" panose="02020603050405020304" pitchFamily="18" charset="0"/>
                <a:cs typeface="Times New Roman" panose="02020603050405020304" pitchFamily="18" charset="0"/>
              </a:rPr>
              <a:t>організації</a:t>
            </a:r>
            <a:r>
              <a:rPr lang="ru-RU" altLang="en-US" sz="1400" dirty="0">
                <a:solidFill>
                  <a:srgbClr val="000000"/>
                </a:solidFill>
                <a:latin typeface="Times New Roman" panose="02020603050405020304" pitchFamily="18" charset="0"/>
                <a:cs typeface="Times New Roman" panose="02020603050405020304" pitchFamily="18" charset="0"/>
              </a:rPr>
              <a:t> </a:t>
            </a:r>
            <a:r>
              <a:rPr lang="ru-RU" altLang="en-US" sz="1400" dirty="0" err="1">
                <a:solidFill>
                  <a:srgbClr val="000000"/>
                </a:solidFill>
                <a:latin typeface="Times New Roman" panose="02020603050405020304" pitchFamily="18" charset="0"/>
                <a:cs typeface="Times New Roman" panose="02020603050405020304" pitchFamily="18" charset="0"/>
              </a:rPr>
              <a:t>перемішування;</a:t>
            </a:r>
            <a:r>
              <a:rPr lang="ru-RU" altLang="en-US" sz="1400" i="1" dirty="0" err="1">
                <a:solidFill>
                  <a:srgbClr val="000000"/>
                </a:solidFill>
                <a:latin typeface="Times New Roman" panose="02020603050405020304" pitchFamily="18" charset="0"/>
                <a:cs typeface="Times New Roman" panose="02020603050405020304" pitchFamily="18" charset="0"/>
              </a:rPr>
              <a:t>б</a:t>
            </a:r>
            <a:r>
              <a:rPr lang="ru-RU" altLang="en-US" sz="1400" dirty="0">
                <a:solidFill>
                  <a:srgbClr val="000000"/>
                </a:solidFill>
                <a:latin typeface="Times New Roman" panose="02020603050405020304" pitchFamily="18" charset="0"/>
                <a:cs typeface="Times New Roman" panose="02020603050405020304" pitchFamily="18" charset="0"/>
              </a:rPr>
              <a:t>- Схема </a:t>
            </a:r>
            <a:r>
              <a:rPr lang="ru-RU" altLang="en-US" sz="1400" dirty="0" err="1">
                <a:solidFill>
                  <a:srgbClr val="000000"/>
                </a:solidFill>
                <a:latin typeface="Times New Roman" panose="02020603050405020304" pitchFamily="18" charset="0"/>
                <a:cs typeface="Times New Roman" panose="02020603050405020304" pitchFamily="18" charset="0"/>
              </a:rPr>
              <a:t>розміщення</a:t>
            </a:r>
            <a:r>
              <a:rPr lang="ru-RU" altLang="en-US" sz="1400" dirty="0">
                <a:solidFill>
                  <a:srgbClr val="000000"/>
                </a:solidFill>
                <a:latin typeface="Times New Roman" panose="02020603050405020304" pitchFamily="18" charset="0"/>
                <a:cs typeface="Times New Roman" panose="02020603050405020304" pitchFamily="18" charset="0"/>
              </a:rPr>
              <a:t> обладнання;</a:t>
            </a:r>
            <a:r>
              <a:rPr lang="ru-RU" altLang="en-US" sz="1400" i="1" dirty="0">
                <a:solidFill>
                  <a:srgbClr val="000000"/>
                </a:solidFill>
                <a:latin typeface="Century Schoolbook" panose="02040604050505020304" pitchFamily="18" charset="0"/>
                <a:ea typeface="Times New Roman" panose="02020603050405020304" pitchFamily="18" charset="0"/>
                <a:cs typeface="Century Schoolbook" panose="02040604050505020304" pitchFamily="18" charset="0"/>
              </a:rPr>
              <a:t>1</a:t>
            </a:r>
            <a:r>
              <a:rPr lang="ru-RU" altLang="en-US" sz="1400" i="1" dirty="0">
                <a:solidFill>
                  <a:srgbClr val="000000"/>
                </a:solidFill>
                <a:latin typeface="Times New Roman" panose="02020603050405020304" pitchFamily="18" charset="0"/>
                <a:cs typeface="Times New Roman" panose="02020603050405020304" pitchFamily="18" charset="0"/>
              </a:rPr>
              <a:t> </a:t>
            </a:r>
            <a:r>
              <a:rPr lang="ru-RU" altLang="en-US" sz="1400" dirty="0">
                <a:solidFill>
                  <a:srgbClr val="000000"/>
                </a:solidFill>
                <a:latin typeface="Times New Roman" panose="02020603050405020304" pitchFamily="18" charset="0"/>
                <a:cs typeface="Times New Roman" panose="02020603050405020304" pitchFamily="18" charset="0"/>
              </a:rPr>
              <a:t>- </a:t>
            </a:r>
            <a:r>
              <a:rPr lang="ru-RU" altLang="en-US" sz="1400" dirty="0" err="1">
                <a:solidFill>
                  <a:srgbClr val="000000"/>
                </a:solidFill>
                <a:latin typeface="Times New Roman" panose="02020603050405020304" pitchFamily="18" charset="0"/>
                <a:cs typeface="Times New Roman" panose="02020603050405020304" pitchFamily="18" charset="0"/>
              </a:rPr>
              <a:t>Контрольні</a:t>
            </a:r>
            <a:r>
              <a:rPr lang="ru-RU" altLang="en-US" sz="1400" dirty="0">
                <a:solidFill>
                  <a:srgbClr val="000000"/>
                </a:solidFill>
                <a:latin typeface="Times New Roman" panose="02020603050405020304" pitchFamily="18" charset="0"/>
                <a:cs typeface="Times New Roman" panose="02020603050405020304" pitchFamily="18" charset="0"/>
              </a:rPr>
              <a:t> </a:t>
            </a:r>
            <a:r>
              <a:rPr lang="ru-RU" altLang="en-US" sz="1400" dirty="0" err="1">
                <a:solidFill>
                  <a:srgbClr val="000000"/>
                </a:solidFill>
                <a:latin typeface="Times New Roman" panose="02020603050405020304" pitchFamily="18" charset="0"/>
                <a:cs typeface="Times New Roman" panose="02020603050405020304" pitchFamily="18" charset="0"/>
              </a:rPr>
              <a:t>пристрої</a:t>
            </a:r>
            <a:r>
              <a:rPr lang="ru-RU" altLang="en-US" sz="1400" dirty="0">
                <a:solidFill>
                  <a:srgbClr val="000000"/>
                </a:solidFill>
                <a:latin typeface="Times New Roman" panose="02020603050405020304" pitchFamily="18" charset="0"/>
                <a:cs typeface="Times New Roman" panose="02020603050405020304" pitchFamily="18" charset="0"/>
              </a:rPr>
              <a:t>;</a:t>
            </a:r>
          </a:p>
          <a:p>
            <a:pPr algn="ctr" rtl="0"/>
            <a:r>
              <a:rPr lang="ru-RU" altLang="en-US" sz="1400" i="1" dirty="0">
                <a:solidFill>
                  <a:srgbClr val="000000"/>
                </a:solidFill>
                <a:latin typeface="Century Schoolbook" panose="02040604050505020304" pitchFamily="18" charset="0"/>
                <a:cs typeface="Times New Roman" panose="02020603050405020304" pitchFamily="18" charset="0"/>
              </a:rPr>
              <a:t>2</a:t>
            </a:r>
            <a:r>
              <a:rPr lang="ru-RU" altLang="en-US" sz="1400" dirty="0">
                <a:solidFill>
                  <a:srgbClr val="000000"/>
                </a:solidFill>
                <a:latin typeface="Times New Roman" panose="02020603050405020304" pitchFamily="18" charset="0"/>
                <a:cs typeface="Times New Roman" panose="02020603050405020304" pitchFamily="18" charset="0"/>
              </a:rPr>
              <a:t>- Клапан;</a:t>
            </a:r>
            <a:r>
              <a:rPr lang="ru-RU" altLang="en-US" sz="1400" i="1" dirty="0">
                <a:solidFill>
                  <a:srgbClr val="000000"/>
                </a:solidFill>
                <a:latin typeface="Century Schoolbook" panose="02040604050505020304" pitchFamily="18" charset="0"/>
                <a:cs typeface="Times New Roman" panose="02020603050405020304" pitchFamily="18" charset="0"/>
              </a:rPr>
              <a:t>3</a:t>
            </a:r>
            <a:r>
              <a:rPr lang="ru-RU" altLang="en-US" sz="1400" i="1" dirty="0">
                <a:solidFill>
                  <a:srgbClr val="000000"/>
                </a:solidFill>
                <a:latin typeface="Times New Roman" panose="02020603050405020304" pitchFamily="18" charset="0"/>
                <a:cs typeface="Times New Roman" panose="02020603050405020304" pitchFamily="18" charset="0"/>
              </a:rPr>
              <a:t> </a:t>
            </a:r>
            <a:r>
              <a:rPr lang="ru-RU" altLang="en-US" sz="1400" dirty="0">
                <a:solidFill>
                  <a:srgbClr val="000000"/>
                </a:solidFill>
                <a:latin typeface="Times New Roman" panose="02020603050405020304" pitchFamily="18" charset="0"/>
                <a:cs typeface="Times New Roman" panose="02020603050405020304" pitchFamily="18" charset="0"/>
              </a:rPr>
              <a:t>- </a:t>
            </a:r>
            <a:r>
              <a:rPr lang="ru-RU" altLang="en-US" sz="1400" dirty="0" err="1">
                <a:solidFill>
                  <a:srgbClr val="000000"/>
                </a:solidFill>
                <a:latin typeface="Times New Roman" panose="02020603050405020304" pitchFamily="18" charset="0"/>
                <a:cs typeface="Times New Roman" panose="02020603050405020304" pitchFamily="18" charset="0"/>
              </a:rPr>
              <a:t>евакуаційна</a:t>
            </a:r>
            <a:r>
              <a:rPr lang="ru-RU" altLang="en-US" sz="1400" dirty="0">
                <a:solidFill>
                  <a:srgbClr val="000000"/>
                </a:solidFill>
                <a:latin typeface="Times New Roman" panose="02020603050405020304" pitchFamily="18" charset="0"/>
                <a:cs typeface="Times New Roman" panose="02020603050405020304" pitchFamily="18" charset="0"/>
              </a:rPr>
              <a:t> система;</a:t>
            </a:r>
            <a:endParaRPr lang="ru-RU" altLang="en-US" sz="600" dirty="0"/>
          </a:p>
          <a:p>
            <a:pPr algn="ctr" rtl="0"/>
            <a:r>
              <a:rPr lang="ru-RU" altLang="en-US" sz="1400" i="1" dirty="0">
                <a:solidFill>
                  <a:srgbClr val="000000"/>
                </a:solidFill>
                <a:latin typeface="Times New Roman" panose="02020603050405020304" pitchFamily="18" charset="0"/>
                <a:cs typeface="Times New Roman" panose="02020603050405020304" pitchFamily="18" charset="0"/>
              </a:rPr>
              <a:t>4</a:t>
            </a:r>
            <a:r>
              <a:rPr lang="ru-RU" altLang="en-US" sz="1400" dirty="0">
                <a:solidFill>
                  <a:srgbClr val="000000"/>
                </a:solidFill>
                <a:latin typeface="Times New Roman" panose="02020603050405020304" pitchFamily="18" charset="0"/>
                <a:cs typeface="Times New Roman" panose="02020603050405020304" pitchFamily="18" charset="0"/>
              </a:rPr>
              <a:t>- </a:t>
            </a:r>
            <a:r>
              <a:rPr lang="ru-RU" altLang="en-US" sz="1400" dirty="0" err="1">
                <a:solidFill>
                  <a:srgbClr val="000000"/>
                </a:solidFill>
                <a:latin typeface="Times New Roman" panose="02020603050405020304" pitchFamily="18" charset="0"/>
                <a:cs typeface="Times New Roman" panose="02020603050405020304" pitchFamily="18" charset="0"/>
              </a:rPr>
              <a:t>гідравлічна</a:t>
            </a:r>
            <a:r>
              <a:rPr lang="ru-RU" altLang="en-US" sz="1400" dirty="0">
                <a:solidFill>
                  <a:srgbClr val="000000"/>
                </a:solidFill>
                <a:latin typeface="Times New Roman" panose="02020603050405020304" pitchFamily="18" charset="0"/>
                <a:cs typeface="Times New Roman" panose="02020603050405020304" pitchFamily="18" charset="0"/>
              </a:rPr>
              <a:t> система;</a:t>
            </a:r>
            <a:r>
              <a:rPr lang="ru-RU" altLang="en-US" sz="1400" i="1" dirty="0">
                <a:solidFill>
                  <a:srgbClr val="000000"/>
                </a:solidFill>
                <a:latin typeface="Times New Roman" panose="02020603050405020304" pitchFamily="18" charset="0"/>
                <a:cs typeface="Times New Roman" panose="02020603050405020304" pitchFamily="18" charset="0"/>
              </a:rPr>
              <a:t>5</a:t>
            </a:r>
            <a:r>
              <a:rPr lang="ru-RU" altLang="en-US" sz="1400" dirty="0">
                <a:solidFill>
                  <a:srgbClr val="000000"/>
                </a:solidFill>
                <a:latin typeface="Times New Roman" panose="02020603050405020304" pitchFamily="18" charset="0"/>
                <a:cs typeface="Times New Roman" panose="02020603050405020304" pitchFamily="18" charset="0"/>
              </a:rPr>
              <a:t>- бункер для </a:t>
            </a:r>
            <a:r>
              <a:rPr lang="ru-RU" altLang="en-US" sz="1400" dirty="0" err="1">
                <a:solidFill>
                  <a:srgbClr val="000000"/>
                </a:solidFill>
                <a:latin typeface="Times New Roman" panose="02020603050405020304" pitchFamily="18" charset="0"/>
                <a:cs typeface="Times New Roman" panose="02020603050405020304" pitchFamily="18" charset="0"/>
              </a:rPr>
              <a:t>феросплавів</a:t>
            </a:r>
            <a:endParaRPr lang="ru-RU" alt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Номер слайда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5B82910E-F978-4193-BC7E-6EC00B9B4F4A}" type="slidenum">
              <a:rPr lang="ru-RU" altLang="en-US"/>
              <a:pPr algn="l" rtl="0"/>
              <a:t>11</a:t>
            </a:fld>
            <a:endParaRPr lang="ru-RU" altLang="en-US"/>
          </a:p>
        </p:txBody>
      </p:sp>
      <p:sp>
        <p:nvSpPr>
          <p:cNvPr id="14339" name="Прямоугольник 2"/>
          <p:cNvSpPr>
            <a:spLocks noChangeArrowheads="1"/>
          </p:cNvSpPr>
          <p:nvPr/>
        </p:nvSpPr>
        <p:spPr bwMode="auto">
          <a:xfrm>
            <a:off x="26988" y="115888"/>
            <a:ext cx="8990012" cy="62478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indent="2921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rtl="0" eaLnBrk="1" hangingPunct="1"/>
            <a:r>
              <a:rPr lang="uk-UA" altLang="en-US" sz="2000" dirty="0" smtClean="0">
                <a:solidFill>
                  <a:srgbClr val="000000"/>
                </a:solidFill>
                <a:latin typeface="Times New Roman" panose="02020603050405020304" pitchFamily="18" charset="0"/>
                <a:cs typeface="Times New Roman" panose="02020603050405020304" pitchFamily="18" charset="0"/>
              </a:rPr>
              <a:t>На заводі в </a:t>
            </a:r>
            <a:r>
              <a:rPr lang="uk-UA" altLang="en-US" sz="2000" dirty="0" err="1" smtClean="0">
                <a:solidFill>
                  <a:srgbClr val="000000"/>
                </a:solidFill>
                <a:latin typeface="Times New Roman" panose="02020603050405020304" pitchFamily="18" charset="0"/>
                <a:cs typeface="Times New Roman" panose="02020603050405020304" pitchFamily="18" charset="0"/>
              </a:rPr>
              <a:t>Канзас</a:t>
            </a:r>
            <a:r>
              <a:rPr lang="uk-UA" altLang="en-US" sz="2000" dirty="0" smtClean="0">
                <a:solidFill>
                  <a:srgbClr val="000000"/>
                </a:solidFill>
                <a:latin typeface="Times New Roman" panose="02020603050405020304" pitchFamily="18" charset="0"/>
                <a:cs typeface="Times New Roman" panose="02020603050405020304" pitchFamily="18" charset="0"/>
              </a:rPr>
              <a:t>-Сіті підігрів здійснювали в спеціальному завантажувальному кошику ємністю 40 т, футерованої всередині шамотною цеглою і має днище, що розкривається, для розвантаження брухту в конвертер. Завантажений шихтовими матеріалами кошик накривали футерованим ковпаком, на якому розміщувалися пальники для спалювання природного газу в струмені кисню. При витраті газу 30-35 </a:t>
            </a:r>
            <a:r>
              <a:rPr lang="uk-UA" altLang="en-US" sz="2000" dirty="0" err="1" smtClean="0">
                <a:solidFill>
                  <a:srgbClr val="000000"/>
                </a:solidFill>
                <a:latin typeface="Times New Roman" panose="02020603050405020304" pitchFamily="18" charset="0"/>
                <a:cs typeface="Times New Roman" panose="02020603050405020304" pitchFamily="18" charset="0"/>
              </a:rPr>
              <a:t>м</a:t>
            </a:r>
            <a:r>
              <a:rPr lang="uk-UA" altLang="en-US" sz="2000" baseline="30000" dirty="0" err="1" smtClean="0">
                <a:solidFill>
                  <a:srgbClr val="000000"/>
                </a:solidFill>
                <a:latin typeface="Times New Roman" panose="02020603050405020304" pitchFamily="18" charset="0"/>
                <a:cs typeface="Times New Roman" panose="02020603050405020304" pitchFamily="18" charset="0"/>
              </a:rPr>
              <a:t>3</a:t>
            </a:r>
            <a:r>
              <a:rPr lang="uk-UA" altLang="en-US" sz="2000" dirty="0" smtClean="0">
                <a:solidFill>
                  <a:srgbClr val="000000"/>
                </a:solidFill>
                <a:latin typeface="Times New Roman" panose="02020603050405020304" pitchFamily="18" charset="0"/>
                <a:cs typeface="Times New Roman" panose="02020603050405020304" pitchFamily="18" charset="0"/>
              </a:rPr>
              <a:t>/т брухту підігрів його до температури </a:t>
            </a:r>
            <a:r>
              <a:rPr lang="uk-UA" altLang="en-US" sz="2000" dirty="0" err="1" smtClean="0">
                <a:solidFill>
                  <a:srgbClr val="000000"/>
                </a:solidFill>
                <a:latin typeface="Times New Roman" panose="02020603050405020304" pitchFamily="18" charset="0"/>
                <a:cs typeface="Times New Roman" panose="02020603050405020304" pitchFamily="18" charset="0"/>
              </a:rPr>
              <a:t>980°С</a:t>
            </a:r>
            <a:r>
              <a:rPr lang="uk-UA" altLang="en-US" sz="2000" dirty="0" smtClean="0">
                <a:solidFill>
                  <a:srgbClr val="000000"/>
                </a:solidFill>
                <a:latin typeface="Times New Roman" panose="02020603050405020304" pitchFamily="18" charset="0"/>
                <a:cs typeface="Times New Roman" panose="02020603050405020304" pitchFamily="18" charset="0"/>
              </a:rPr>
              <a:t> здійснювали за 25 хв, температура верхніх шарів досягала </a:t>
            </a:r>
            <a:r>
              <a:rPr lang="uk-UA" altLang="en-US" sz="2000" dirty="0" err="1" smtClean="0">
                <a:solidFill>
                  <a:srgbClr val="000000"/>
                </a:solidFill>
                <a:latin typeface="Times New Roman" panose="02020603050405020304" pitchFamily="18" charset="0"/>
                <a:cs typeface="Times New Roman" panose="02020603050405020304" pitchFamily="18" charset="0"/>
              </a:rPr>
              <a:t>1420°С</a:t>
            </a:r>
            <a:r>
              <a:rPr lang="uk-UA" altLang="en-US" sz="2000" dirty="0" smtClean="0">
                <a:solidFill>
                  <a:srgbClr val="000000"/>
                </a:solidFill>
                <a:latin typeface="Times New Roman" panose="02020603050405020304" pitchFamily="18" charset="0"/>
                <a:cs typeface="Times New Roman" panose="02020603050405020304" pitchFamily="18" charset="0"/>
              </a:rPr>
              <a:t>, тобто граничного значення, оскільки шматки брухту починають зварюватися. Після прогрівання завантажувальний кошик встановлювали краном над конвертером та вивантажували брухт. При необхідності брухт може бути підігрітий у самому конвертері за допомогою газокисневого пальника, після чого починають продування через кисневу фурму.</a:t>
            </a:r>
            <a:endParaRPr lang="uk-UA" altLang="en-US" sz="2000" dirty="0" smtClean="0">
              <a:latin typeface="Tahoma" panose="020B0604030504040204" pitchFamily="34" charset="0"/>
              <a:cs typeface="Times New Roman" panose="02020603050405020304" pitchFamily="18" charset="0"/>
            </a:endParaRPr>
          </a:p>
          <a:p>
            <a:pPr algn="just" rtl="0" eaLnBrk="1" hangingPunct="1"/>
            <a:r>
              <a:rPr lang="uk-UA" altLang="en-US" sz="2000" dirty="0" smtClean="0">
                <a:solidFill>
                  <a:srgbClr val="000000"/>
                </a:solidFill>
                <a:latin typeface="Times New Roman" panose="02020603050405020304" pitchFamily="18" charset="0"/>
                <a:cs typeface="Times New Roman" panose="02020603050405020304" pitchFamily="18" charset="0"/>
              </a:rPr>
              <a:t>Існує підігрівальний пристрій у вигляді довгого лотка з дном, що має нахил в обидва боки, і бічними стінками, що відводяться на шарнірах. Завантажений через стулки, що розкриваються зверху, метал нагрівається пальниками, змонтованими на бічних стінках. Через спеціальні отвори в дно димососом втягуються продукти горіння. Після нагрівання металевої шихти до нагрівального пристрою можуть бути подані завантажувальні короби, в які подається брухт. Внутрішні поверхні завантажувального пристрою та димоходів футеровані.</a:t>
            </a:r>
            <a:endParaRPr lang="uk-UA" altLang="en-US" sz="2000" dirty="0">
              <a:latin typeface="Tahoma" panose="020B060403050404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Номер слайда 1"/>
          <p:cNvSpPr>
            <a:spLocks noGrp="1"/>
          </p:cNvSpPr>
          <p:nvPr>
            <p:ph type="sldNum" sz="quarter" idx="12"/>
          </p:nvPr>
        </p:nvSpPr>
        <p:spPr bwMode="auto">
          <a:xfrm>
            <a:off x="4139952" y="6488491"/>
            <a:ext cx="18288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660665E3-107D-4D55-84B3-D19AB7A0DB39}" type="slidenum">
              <a:rPr lang="ru-RU" altLang="en-US"/>
              <a:pPr algn="l" rtl="0"/>
              <a:t>12</a:t>
            </a:fld>
            <a:endParaRPr lang="ru-RU" altLang="en-US" dirty="0"/>
          </a:p>
        </p:txBody>
      </p:sp>
      <p:sp>
        <p:nvSpPr>
          <p:cNvPr id="15363" name="Прямоугольник 2"/>
          <p:cNvSpPr>
            <a:spLocks noChangeArrowheads="1"/>
          </p:cNvSpPr>
          <p:nvPr/>
        </p:nvSpPr>
        <p:spPr bwMode="auto">
          <a:xfrm>
            <a:off x="107504" y="116632"/>
            <a:ext cx="8856662" cy="68634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rtl="0" eaLnBrk="1" hangingPunct="1"/>
            <a:r>
              <a:rPr lang="uk-UA" altLang="en-US" sz="2200" dirty="0" smtClean="0">
                <a:solidFill>
                  <a:srgbClr val="000000"/>
                </a:solidFill>
                <a:latin typeface="Times New Roman" panose="02020603050405020304" pitchFamily="18" charset="0"/>
                <a:cs typeface="Times New Roman" panose="02020603050405020304" pitchFamily="18" charset="0"/>
              </a:rPr>
              <a:t>Метод підігріву брухту поза сталеплавильним агрегатом не позбавлений недоліків і труднощів, які, крім зазначеного збільшення капіталовкладень та експлуатаційних витрат, пов'язані з детальною розробкою найбільш раціональної конструкції нагрівального агрегату, організацією виробництва при транспортуванні великої кількості гарячого брухту. Метод вимагає суворої синхронізації операцій з нагрівання брухту з роботою конвертерів, забезпечення чіткого контролю за температурою факела пальника та брухту, щоб уникнути підвищеного чаду шихти та її оплавлення. Оплавлення може призвести до утворення мостів і приварювання шматків брухту до футерування підігрівального пристрою та поверхні коробів або завантажувальних лотків при транспортуванні </a:t>
            </a:r>
            <a:r>
              <a:rPr lang="uk-UA" altLang="en-US" sz="2200" dirty="0" err="1" smtClean="0">
                <a:solidFill>
                  <a:srgbClr val="000000"/>
                </a:solidFill>
                <a:latin typeface="Times New Roman" panose="02020603050405020304" pitchFamily="18" charset="0"/>
                <a:cs typeface="Times New Roman" panose="02020603050405020304" pitchFamily="18" charset="0"/>
              </a:rPr>
              <a:t>брухту</a:t>
            </a:r>
            <a:r>
              <a:rPr lang="uk-UA" altLang="en-US" sz="2200" dirty="0" err="1" smtClean="0">
                <a:solidFill>
                  <a:srgbClr val="000000"/>
                </a:solidFill>
                <a:latin typeface="Times New Roman" panose="02020603050405020304" pitchFamily="18" charset="0"/>
                <a:ea typeface="Times New Roman" panose="02020603050405020304" pitchFamily="18" charset="0"/>
                <a:cs typeface="Tahoma" panose="020B0604030504040204" pitchFamily="34" charset="0"/>
              </a:rPr>
              <a:t>конвертерам</a:t>
            </a:r>
            <a:r>
              <a:rPr lang="uk-UA" altLang="en-US" sz="2200" dirty="0" smtClean="0">
                <a:solidFill>
                  <a:srgbClr val="000000"/>
                </a:solidFill>
                <a:latin typeface="Times New Roman" panose="02020603050405020304" pitchFamily="18" charset="0"/>
                <a:ea typeface="Times New Roman" panose="02020603050405020304" pitchFamily="18" charset="0"/>
                <a:cs typeface="Tahoma" panose="020B0604030504040204" pitchFamily="34" charset="0"/>
              </a:rPr>
              <a:t>, що обумовлює простий останніх у період заливання та втрату продуктивності. Досить складно також встановлювати в конвертерному цеху методичну піч або газовідвідний тракт, який би забезпечував нагрівання брухту газами, що відходять. При підігріванні брухту в завантажувальних коробах тривалість їхньої служби може виявитися невисокою, але простота підігріву в коробках або інших завантажувальних </a:t>
            </a:r>
            <a:r>
              <a:rPr lang="uk-UA" altLang="en-US" sz="2200" dirty="0" err="1" smtClean="0">
                <a:solidFill>
                  <a:srgbClr val="000000"/>
                </a:solidFill>
                <a:latin typeface="Times New Roman" panose="02020603050405020304" pitchFamily="18" charset="0"/>
                <a:ea typeface="Times New Roman" panose="02020603050405020304" pitchFamily="18" charset="0"/>
                <a:cs typeface="Tahoma" panose="020B0604030504040204" pitchFamily="34" charset="0"/>
              </a:rPr>
              <a:t>ємностях</a:t>
            </a:r>
            <a:r>
              <a:rPr lang="uk-UA" altLang="en-US" sz="2200" dirty="0" smtClean="0">
                <a:solidFill>
                  <a:srgbClr val="000000"/>
                </a:solidFill>
                <a:latin typeface="Times New Roman" panose="02020603050405020304" pitchFamily="18" charset="0"/>
                <a:ea typeface="Times New Roman" panose="02020603050405020304" pitchFamily="18" charset="0"/>
                <a:cs typeface="Tahoma" panose="020B0604030504040204" pitchFamily="34" charset="0"/>
              </a:rPr>
              <a:t> очевидна. При підігріві брухту поза конвертером можливе деяке забруднення атмосфери продуктами згоряння палива та сторонніх домішок.</a:t>
            </a:r>
            <a:endParaRPr lang="uk-UA" altLang="en-US" sz="2200" dirty="0">
              <a:latin typeface="Tahoma" panose="020B060403050404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Номер слайда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0C93260C-8F1B-423A-A0CE-4C295AD6170F}" type="slidenum">
              <a:rPr lang="ru-RU" altLang="en-US"/>
              <a:pPr algn="l" rtl="0"/>
              <a:t>13</a:t>
            </a:fld>
            <a:endParaRPr lang="ru-RU" altLang="en-US"/>
          </a:p>
        </p:txBody>
      </p:sp>
      <p:sp>
        <p:nvSpPr>
          <p:cNvPr id="16387"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eaLnBrk="1" hangingPunct="1"/>
            <a:endParaRPr lang="en-US" altLang="en-US"/>
          </a:p>
        </p:txBody>
      </p:sp>
      <p:pic>
        <p:nvPicPr>
          <p:cNvPr id="16388"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11413" y="115888"/>
            <a:ext cx="4141787" cy="4695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89" name="Rectangle 3"/>
          <p:cNvSpPr>
            <a:spLocks noChangeArrowheads="1"/>
          </p:cNvSpPr>
          <p:nvPr/>
        </p:nvSpPr>
        <p:spPr bwMode="auto">
          <a:xfrm>
            <a:off x="584200" y="4830872"/>
            <a:ext cx="8310288" cy="181588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tabLst>
                <a:tab pos="93663" algn="l"/>
              </a:tabLst>
              <a:defRPr>
                <a:solidFill>
                  <a:schemeClr val="tx1"/>
                </a:solidFill>
                <a:latin typeface="Arial" panose="020B0604020202020204" pitchFamily="34" charset="0"/>
              </a:defRPr>
            </a:lvl1pPr>
            <a:lvl2pPr marL="742950" indent="-285750">
              <a:tabLst>
                <a:tab pos="93663" algn="l"/>
              </a:tabLst>
              <a:defRPr>
                <a:solidFill>
                  <a:schemeClr val="tx1"/>
                </a:solidFill>
                <a:latin typeface="Arial" panose="020B0604020202020204" pitchFamily="34" charset="0"/>
              </a:defRPr>
            </a:lvl2pPr>
            <a:lvl3pPr marL="1143000" indent="-228600">
              <a:tabLst>
                <a:tab pos="93663" algn="l"/>
              </a:tabLst>
              <a:defRPr>
                <a:solidFill>
                  <a:schemeClr val="tx1"/>
                </a:solidFill>
                <a:latin typeface="Arial" panose="020B0604020202020204" pitchFamily="34" charset="0"/>
              </a:defRPr>
            </a:lvl3pPr>
            <a:lvl4pPr marL="1600200" indent="-228600">
              <a:tabLst>
                <a:tab pos="93663" algn="l"/>
              </a:tabLst>
              <a:defRPr>
                <a:solidFill>
                  <a:schemeClr val="tx1"/>
                </a:solidFill>
                <a:latin typeface="Arial" panose="020B0604020202020204" pitchFamily="34" charset="0"/>
              </a:defRPr>
            </a:lvl4pPr>
            <a:lvl5pPr marL="2057400" indent="-228600">
              <a:tabLst>
                <a:tab pos="93663" algn="l"/>
              </a:tabLst>
              <a:defRPr>
                <a:solidFill>
                  <a:schemeClr val="tx1"/>
                </a:solidFill>
                <a:latin typeface="Arial" panose="020B0604020202020204" pitchFamily="34" charset="0"/>
              </a:defRPr>
            </a:lvl5pPr>
            <a:lvl6pPr marL="2514600" indent="-228600" eaLnBrk="0" fontAlgn="base" hangingPunct="0">
              <a:spcBef>
                <a:spcPct val="0"/>
              </a:spcBef>
              <a:spcAft>
                <a:spcPct val="0"/>
              </a:spcAft>
              <a:tabLst>
                <a:tab pos="93663" algn="l"/>
              </a:tabLst>
              <a:defRPr>
                <a:solidFill>
                  <a:schemeClr val="tx1"/>
                </a:solidFill>
                <a:latin typeface="Arial" panose="020B0604020202020204" pitchFamily="34" charset="0"/>
              </a:defRPr>
            </a:lvl6pPr>
            <a:lvl7pPr marL="2971800" indent="-228600" eaLnBrk="0" fontAlgn="base" hangingPunct="0">
              <a:spcBef>
                <a:spcPct val="0"/>
              </a:spcBef>
              <a:spcAft>
                <a:spcPct val="0"/>
              </a:spcAft>
              <a:tabLst>
                <a:tab pos="93663" algn="l"/>
              </a:tabLst>
              <a:defRPr>
                <a:solidFill>
                  <a:schemeClr val="tx1"/>
                </a:solidFill>
                <a:latin typeface="Arial" panose="020B0604020202020204" pitchFamily="34" charset="0"/>
              </a:defRPr>
            </a:lvl7pPr>
            <a:lvl8pPr marL="3429000" indent="-228600" eaLnBrk="0" fontAlgn="base" hangingPunct="0">
              <a:spcBef>
                <a:spcPct val="0"/>
              </a:spcBef>
              <a:spcAft>
                <a:spcPct val="0"/>
              </a:spcAft>
              <a:tabLst>
                <a:tab pos="93663" algn="l"/>
              </a:tabLst>
              <a:defRPr>
                <a:solidFill>
                  <a:schemeClr val="tx1"/>
                </a:solidFill>
                <a:latin typeface="Arial" panose="020B0604020202020204" pitchFamily="34" charset="0"/>
              </a:defRPr>
            </a:lvl8pPr>
            <a:lvl9pPr marL="3886200" indent="-228600" eaLnBrk="0" fontAlgn="base" hangingPunct="0">
              <a:spcBef>
                <a:spcPct val="0"/>
              </a:spcBef>
              <a:spcAft>
                <a:spcPct val="0"/>
              </a:spcAft>
              <a:tabLst>
                <a:tab pos="93663" algn="l"/>
              </a:tabLst>
              <a:defRPr>
                <a:solidFill>
                  <a:schemeClr val="tx1"/>
                </a:solidFill>
                <a:latin typeface="Arial" panose="020B0604020202020204" pitchFamily="34" charset="0"/>
              </a:defRPr>
            </a:lvl9pPr>
          </a:lstStyle>
          <a:p>
            <a:pPr algn="ctr" rtl="0" eaLnBrk="1" hangingPunct="1"/>
            <a:r>
              <a:rPr lang="ru-RU" altLang="en-US" sz="1400" dirty="0" smtClean="0">
                <a:solidFill>
                  <a:srgbClr val="000000"/>
                </a:solidFill>
                <a:latin typeface="Tahoma" panose="020B0604030504040204" pitchFamily="34" charset="0"/>
                <a:ea typeface="Times New Roman" panose="02020603050405020304" pitchFamily="18" charset="0"/>
                <a:cs typeface="Tahoma" panose="020B0604030504040204" pitchFamily="34" charset="0"/>
              </a:rPr>
              <a:t>Рис. 3</a:t>
            </a:r>
            <a:r>
              <a:rPr lang="ru-RU" altLang="en-US" sz="1400" dirty="0">
                <a:solidFill>
                  <a:srgbClr val="000000"/>
                </a:solidFill>
                <a:latin typeface="Tahoma" panose="020B0604030504040204" pitchFamily="34" charset="0"/>
                <a:ea typeface="Times New Roman" panose="02020603050405020304" pitchFamily="18" charset="0"/>
                <a:cs typeface="Tahoma" panose="020B0604030504040204" pitchFamily="34" charset="0"/>
              </a:rPr>
              <a:t>. Установка для </a:t>
            </a:r>
            <a:r>
              <a:rPr lang="ru-RU" altLang="en-US" sz="1400" dirty="0" err="1">
                <a:solidFill>
                  <a:srgbClr val="000000"/>
                </a:solidFill>
                <a:latin typeface="Tahoma" panose="020B0604030504040204" pitchFamily="34" charset="0"/>
                <a:ea typeface="Times New Roman" panose="02020603050405020304" pitchFamily="18" charset="0"/>
                <a:cs typeface="Tahoma" panose="020B0604030504040204" pitchFamily="34" charset="0"/>
              </a:rPr>
              <a:t>підігріву</a:t>
            </a:r>
            <a:r>
              <a:rPr lang="ru-RU" altLang="en-US" sz="1400" dirty="0">
                <a:solidFill>
                  <a:srgbClr val="000000"/>
                </a:solidFill>
                <a:latin typeface="Tahoma" panose="020B0604030504040204" pitchFamily="34" charset="0"/>
                <a:ea typeface="Times New Roman" panose="02020603050405020304" pitchFamily="18" charset="0"/>
                <a:cs typeface="Tahoma" panose="020B0604030504040204" pitchFamily="34" charset="0"/>
              </a:rPr>
              <a:t> </a:t>
            </a:r>
            <a:r>
              <a:rPr lang="ru-RU" altLang="en-US" sz="1400" dirty="0" err="1">
                <a:solidFill>
                  <a:srgbClr val="000000"/>
                </a:solidFill>
                <a:latin typeface="Tahoma" panose="020B0604030504040204" pitchFamily="34" charset="0"/>
                <a:ea typeface="Times New Roman" panose="02020603050405020304" pitchFamily="18" charset="0"/>
                <a:cs typeface="Tahoma" panose="020B0604030504040204" pitchFamily="34" charset="0"/>
              </a:rPr>
              <a:t>шихти</a:t>
            </a:r>
            <a:r>
              <a:rPr lang="ru-RU" altLang="en-US" sz="1400" dirty="0">
                <a:solidFill>
                  <a:srgbClr val="000000"/>
                </a:solidFill>
                <a:latin typeface="Tahoma" panose="020B0604030504040204" pitchFamily="34" charset="0"/>
                <a:ea typeface="Times New Roman" panose="02020603050405020304" pitchFamily="18" charset="0"/>
                <a:cs typeface="Tahoma" panose="020B0604030504040204" pitchFamily="34" charset="0"/>
              </a:rPr>
              <a:t>:</a:t>
            </a:r>
            <a:endParaRPr lang="ru-RU" altLang="en-US" sz="600" dirty="0">
              <a:ea typeface="Times New Roman" panose="02020603050405020304" pitchFamily="18" charset="0"/>
              <a:cs typeface="Tahoma" panose="020B0604030504040204" pitchFamily="34" charset="0"/>
            </a:endParaRPr>
          </a:p>
          <a:p>
            <a:pPr algn="ctr" rtl="0"/>
            <a:r>
              <a:rPr lang="ru-RU" altLang="en-US" sz="1400" dirty="0" smtClean="0">
                <a:solidFill>
                  <a:srgbClr val="000000"/>
                </a:solidFill>
                <a:latin typeface="Tahoma" panose="020B0604030504040204" pitchFamily="34" charset="0"/>
                <a:ea typeface="Times New Roman" panose="02020603050405020304" pitchFamily="18" charset="0"/>
                <a:cs typeface="Tahoma" panose="020B0604030504040204" pitchFamily="34" charset="0"/>
              </a:rPr>
              <a:t>1 - </a:t>
            </a:r>
            <a:r>
              <a:rPr lang="ru-RU" altLang="en-US" sz="1400" dirty="0" err="1">
                <a:solidFill>
                  <a:srgbClr val="000000"/>
                </a:solidFill>
                <a:latin typeface="Tahoma" panose="020B0604030504040204" pitchFamily="34" charset="0"/>
                <a:ea typeface="Times New Roman" panose="02020603050405020304" pitchFamily="18" charset="0"/>
                <a:cs typeface="Tahoma" panose="020B0604030504040204" pitchFamily="34" charset="0"/>
              </a:rPr>
              <a:t>пристрій</a:t>
            </a:r>
            <a:r>
              <a:rPr lang="ru-RU" altLang="en-US" sz="1400" dirty="0">
                <a:solidFill>
                  <a:srgbClr val="000000"/>
                </a:solidFill>
                <a:latin typeface="Tahoma" panose="020B0604030504040204" pitchFamily="34" charset="0"/>
                <a:ea typeface="Times New Roman" panose="02020603050405020304" pitchFamily="18" charset="0"/>
                <a:cs typeface="Tahoma" panose="020B0604030504040204" pitchFamily="34" charset="0"/>
              </a:rPr>
              <a:t> для </a:t>
            </a:r>
            <a:r>
              <a:rPr lang="ru-RU" altLang="en-US" sz="1400" dirty="0" err="1">
                <a:solidFill>
                  <a:srgbClr val="000000"/>
                </a:solidFill>
                <a:latin typeface="Tahoma" panose="020B0604030504040204" pitchFamily="34" charset="0"/>
                <a:ea typeface="Times New Roman" panose="02020603050405020304" pitchFamily="18" charset="0"/>
                <a:cs typeface="Tahoma" panose="020B0604030504040204" pitchFamily="34" charset="0"/>
              </a:rPr>
              <a:t>підвішування</a:t>
            </a:r>
            <a:r>
              <a:rPr lang="ru-RU" altLang="en-US" sz="1400" dirty="0">
                <a:solidFill>
                  <a:srgbClr val="000000"/>
                </a:solidFill>
                <a:latin typeface="Tahoma" panose="020B0604030504040204" pitchFamily="34" charset="0"/>
                <a:ea typeface="Times New Roman" panose="02020603050405020304" pitchFamily="18" charset="0"/>
                <a:cs typeface="Tahoma" panose="020B0604030504040204" pitchFamily="34" charset="0"/>
              </a:rPr>
              <a:t> </a:t>
            </a:r>
            <a:r>
              <a:rPr lang="ru-RU" altLang="en-US" sz="1400" dirty="0" err="1">
                <a:solidFill>
                  <a:srgbClr val="000000"/>
                </a:solidFill>
                <a:latin typeface="Tahoma" panose="020B0604030504040204" pitchFamily="34" charset="0"/>
                <a:ea typeface="Times New Roman" panose="02020603050405020304" pitchFamily="18" charset="0"/>
                <a:cs typeface="Tahoma" panose="020B0604030504040204" pitchFamily="34" charset="0"/>
              </a:rPr>
              <a:t>кришки</a:t>
            </a:r>
            <a:r>
              <a:rPr lang="ru-RU" altLang="en-US" sz="1400" dirty="0">
                <a:solidFill>
                  <a:srgbClr val="000000"/>
                </a:solidFill>
                <a:latin typeface="Tahoma" panose="020B0604030504040204" pitchFamily="34" charset="0"/>
                <a:ea typeface="Times New Roman" panose="02020603050405020304" pitchFamily="18" charset="0"/>
                <a:cs typeface="Tahoma" panose="020B0604030504040204" pitchFamily="34" charset="0"/>
              </a:rPr>
              <a:t>;</a:t>
            </a:r>
            <a:endParaRPr lang="ru-RU" altLang="en-US" sz="600" dirty="0">
              <a:ea typeface="Times New Roman" panose="02020603050405020304" pitchFamily="18" charset="0"/>
              <a:cs typeface="Tahoma" panose="020B0604030504040204" pitchFamily="34" charset="0"/>
            </a:endParaRPr>
          </a:p>
          <a:p>
            <a:pPr algn="ctr" rtl="0"/>
            <a:r>
              <a:rPr lang="ru-RU" altLang="en-US" sz="1400" dirty="0" smtClean="0">
                <a:solidFill>
                  <a:srgbClr val="000000"/>
                </a:solidFill>
                <a:latin typeface="Tahoma" panose="020B0604030504040204" pitchFamily="34" charset="0"/>
                <a:ea typeface="Times New Roman" panose="02020603050405020304" pitchFamily="18" charset="0"/>
                <a:cs typeface="Tahoma" panose="020B0604030504040204" pitchFamily="34" charset="0"/>
              </a:rPr>
              <a:t>2 - </a:t>
            </a:r>
            <a:r>
              <a:rPr lang="ru-RU" altLang="en-US" sz="1400" dirty="0" err="1">
                <a:solidFill>
                  <a:srgbClr val="000000"/>
                </a:solidFill>
                <a:latin typeface="Tahoma" panose="020B0604030504040204" pitchFamily="34" charset="0"/>
                <a:ea typeface="Times New Roman" panose="02020603050405020304" pitchFamily="18" charset="0"/>
                <a:cs typeface="Tahoma" panose="020B0604030504040204" pitchFamily="34" charset="0"/>
              </a:rPr>
              <a:t>газовий</a:t>
            </a:r>
            <a:r>
              <a:rPr lang="ru-RU" altLang="en-US" sz="1400" dirty="0">
                <a:solidFill>
                  <a:srgbClr val="000000"/>
                </a:solidFill>
                <a:latin typeface="Tahoma" panose="020B0604030504040204" pitchFamily="34" charset="0"/>
                <a:ea typeface="Times New Roman" panose="02020603050405020304" pitchFamily="18" charset="0"/>
                <a:cs typeface="Tahoma" panose="020B0604030504040204" pitchFamily="34" charset="0"/>
              </a:rPr>
              <a:t> пальник; 3 – </a:t>
            </a:r>
            <a:r>
              <a:rPr lang="ru-RU" altLang="en-US" sz="1400" dirty="0" err="1">
                <a:solidFill>
                  <a:srgbClr val="000000"/>
                </a:solidFill>
                <a:latin typeface="Tahoma" panose="020B0604030504040204" pitchFamily="34" charset="0"/>
                <a:ea typeface="Times New Roman" panose="02020603050405020304" pitchFamily="18" charset="0"/>
                <a:cs typeface="Tahoma" panose="020B0604030504040204" pitchFamily="34" charset="0"/>
              </a:rPr>
              <a:t>природний</a:t>
            </a:r>
            <a:r>
              <a:rPr lang="ru-RU" altLang="en-US" sz="1400" dirty="0">
                <a:solidFill>
                  <a:srgbClr val="000000"/>
                </a:solidFill>
                <a:latin typeface="Tahoma" panose="020B0604030504040204" pitchFamily="34" charset="0"/>
                <a:ea typeface="Times New Roman" panose="02020603050405020304" pitchFamily="18" charset="0"/>
                <a:cs typeface="Tahoma" panose="020B0604030504040204" pitchFamily="34" charset="0"/>
              </a:rPr>
              <a:t> газ; 4-повітря; 5 - камера </a:t>
            </a:r>
            <a:r>
              <a:rPr lang="ru-RU" altLang="en-US" sz="1400" dirty="0" err="1">
                <a:solidFill>
                  <a:srgbClr val="000000"/>
                </a:solidFill>
                <a:latin typeface="Tahoma" panose="020B0604030504040204" pitchFamily="34" charset="0"/>
                <a:ea typeface="Times New Roman" panose="02020603050405020304" pitchFamily="18" charset="0"/>
                <a:cs typeface="Tahoma" panose="020B0604030504040204" pitchFamily="34" charset="0"/>
              </a:rPr>
              <a:t>попереднього</a:t>
            </a:r>
            <a:r>
              <a:rPr lang="ru-RU" altLang="en-US" sz="1400" dirty="0">
                <a:solidFill>
                  <a:srgbClr val="000000"/>
                </a:solidFill>
                <a:latin typeface="Tahoma" panose="020B0604030504040204" pitchFamily="34" charset="0"/>
                <a:ea typeface="Times New Roman" panose="02020603050405020304" pitchFamily="18" charset="0"/>
                <a:cs typeface="Tahoma" panose="020B0604030504040204" pitchFamily="34" charset="0"/>
              </a:rPr>
              <a:t> </a:t>
            </a:r>
            <a:r>
              <a:rPr lang="ru-RU" altLang="en-US" sz="1400" dirty="0" err="1">
                <a:solidFill>
                  <a:srgbClr val="000000"/>
                </a:solidFill>
                <a:latin typeface="Tahoma" panose="020B0604030504040204" pitchFamily="34" charset="0"/>
                <a:ea typeface="Times New Roman" panose="02020603050405020304" pitchFamily="18" charset="0"/>
                <a:cs typeface="Tahoma" panose="020B0604030504040204" pitchFamily="34" charset="0"/>
              </a:rPr>
              <a:t>спалювання</a:t>
            </a:r>
            <a:r>
              <a:rPr lang="ru-RU" altLang="en-US" sz="1400" dirty="0">
                <a:solidFill>
                  <a:srgbClr val="000000"/>
                </a:solidFill>
                <a:latin typeface="Tahoma" panose="020B0604030504040204" pitchFamily="34" charset="0"/>
                <a:ea typeface="Times New Roman" panose="02020603050405020304" pitchFamily="18" charset="0"/>
                <a:cs typeface="Tahoma" panose="020B0604030504040204" pitchFamily="34" charset="0"/>
              </a:rPr>
              <a:t>;</a:t>
            </a:r>
          </a:p>
          <a:p>
            <a:pPr algn="ctr" rtl="0"/>
            <a:r>
              <a:rPr lang="ru-RU" altLang="en-US" sz="1400" dirty="0">
                <a:solidFill>
                  <a:srgbClr val="000000"/>
                </a:solidFill>
                <a:latin typeface="Tahoma" panose="020B0604030504040204" pitchFamily="34" charset="0"/>
                <a:ea typeface="Times New Roman" panose="02020603050405020304" pitchFamily="18" charset="0"/>
                <a:cs typeface="Tahoma" panose="020B0604030504040204" pitchFamily="34" charset="0"/>
              </a:rPr>
              <a:t>6 – </a:t>
            </a:r>
            <a:r>
              <a:rPr lang="ru-RU" altLang="en-US" sz="1400" dirty="0" err="1">
                <a:solidFill>
                  <a:srgbClr val="000000"/>
                </a:solidFill>
                <a:latin typeface="Tahoma" panose="020B0604030504040204" pitchFamily="34" charset="0"/>
                <a:ea typeface="Times New Roman" panose="02020603050405020304" pitchFamily="18" charset="0"/>
                <a:cs typeface="Tahoma" panose="020B0604030504040204" pitchFamily="34" charset="0"/>
              </a:rPr>
              <a:t>кришка</a:t>
            </a:r>
            <a:r>
              <a:rPr lang="ru-RU" altLang="en-US" sz="1400" dirty="0">
                <a:solidFill>
                  <a:srgbClr val="000000"/>
                </a:solidFill>
                <a:latin typeface="Tahoma" panose="020B0604030504040204" pitchFamily="34" charset="0"/>
                <a:ea typeface="Times New Roman" panose="02020603050405020304" pitchFamily="18" charset="0"/>
                <a:cs typeface="Tahoma" panose="020B0604030504040204" pitchFamily="34" charset="0"/>
              </a:rPr>
              <a:t>; 7 - </a:t>
            </a:r>
            <a:r>
              <a:rPr lang="ru-RU" altLang="en-US" sz="1400" dirty="0" err="1">
                <a:solidFill>
                  <a:srgbClr val="000000"/>
                </a:solidFill>
                <a:latin typeface="Tahoma" panose="020B0604030504040204" pitchFamily="34" charset="0"/>
                <a:ea typeface="Times New Roman" panose="02020603050405020304" pitchFamily="18" charset="0"/>
                <a:cs typeface="Tahoma" panose="020B0604030504040204" pitchFamily="34" charset="0"/>
              </a:rPr>
              <a:t>кільце</a:t>
            </a:r>
            <a:r>
              <a:rPr lang="ru-RU" altLang="en-US" sz="1400" dirty="0">
                <a:solidFill>
                  <a:srgbClr val="000000"/>
                </a:solidFill>
                <a:latin typeface="Tahoma" panose="020B0604030504040204" pitchFamily="34" charset="0"/>
                <a:ea typeface="Times New Roman" panose="02020603050405020304" pitchFamily="18" charset="0"/>
                <a:cs typeface="Tahoma" panose="020B0604030504040204" pitchFamily="34" charset="0"/>
              </a:rPr>
              <a:t> </a:t>
            </a:r>
            <a:r>
              <a:rPr lang="ru-RU" altLang="en-US" sz="1400" dirty="0" err="1">
                <a:solidFill>
                  <a:srgbClr val="000000"/>
                </a:solidFill>
                <a:latin typeface="Tahoma" panose="020B0604030504040204" pitchFamily="34" charset="0"/>
                <a:ea typeface="Times New Roman" panose="02020603050405020304" pitchFamily="18" charset="0"/>
                <a:cs typeface="Tahoma" panose="020B0604030504040204" pitchFamily="34" charset="0"/>
              </a:rPr>
              <a:t>кришки</a:t>
            </a:r>
            <a:r>
              <a:rPr lang="ru-RU" altLang="en-US" sz="1400" dirty="0">
                <a:solidFill>
                  <a:srgbClr val="000000"/>
                </a:solidFill>
                <a:latin typeface="Tahoma" panose="020B0604030504040204" pitchFamily="34" charset="0"/>
                <a:ea typeface="Times New Roman" panose="02020603050405020304" pitchFamily="18" charset="0"/>
                <a:cs typeface="Tahoma" panose="020B0604030504040204" pitchFamily="34" charset="0"/>
              </a:rPr>
              <a:t>; 8 - </a:t>
            </a:r>
            <a:r>
              <a:rPr lang="ru-RU" altLang="en-US" sz="1400" dirty="0" err="1">
                <a:solidFill>
                  <a:srgbClr val="000000"/>
                </a:solidFill>
                <a:latin typeface="Tahoma" panose="020B0604030504040204" pitchFamily="34" charset="0"/>
                <a:ea typeface="Times New Roman" panose="02020603050405020304" pitchFamily="18" charset="0"/>
                <a:cs typeface="Tahoma" panose="020B0604030504040204" pitchFamily="34" charset="0"/>
              </a:rPr>
              <a:t>ділянка</a:t>
            </a:r>
            <a:r>
              <a:rPr lang="ru-RU" altLang="en-US" sz="1400" dirty="0">
                <a:solidFill>
                  <a:srgbClr val="000000"/>
                </a:solidFill>
                <a:latin typeface="Tahoma" panose="020B0604030504040204" pitchFamily="34" charset="0"/>
                <a:ea typeface="Times New Roman" panose="02020603050405020304" pitchFamily="18" charset="0"/>
                <a:cs typeface="Tahoma" panose="020B0604030504040204" pitchFamily="34" charset="0"/>
              </a:rPr>
              <a:t>, на яку </a:t>
            </a:r>
            <a:r>
              <a:rPr lang="ru-RU" altLang="en-US" sz="1400" dirty="0" err="1">
                <a:solidFill>
                  <a:srgbClr val="000000"/>
                </a:solidFill>
                <a:latin typeface="Tahoma" panose="020B0604030504040204" pitchFamily="34" charset="0"/>
                <a:ea typeface="Times New Roman" panose="02020603050405020304" pitchFamily="18" charset="0"/>
                <a:cs typeface="Tahoma" panose="020B0604030504040204" pitchFamily="34" charset="0"/>
              </a:rPr>
              <a:t>кошик</a:t>
            </a:r>
            <a:r>
              <a:rPr lang="ru-RU" altLang="en-US" sz="1400" dirty="0">
                <a:solidFill>
                  <a:srgbClr val="000000"/>
                </a:solidFill>
                <a:latin typeface="Tahoma" panose="020B0604030504040204" pitchFamily="34" charset="0"/>
                <a:ea typeface="Times New Roman" panose="02020603050405020304" pitchFamily="18" charset="0"/>
                <a:cs typeface="Tahoma" panose="020B0604030504040204" pitchFamily="34" charset="0"/>
              </a:rPr>
              <a:t> </a:t>
            </a:r>
            <a:r>
              <a:rPr lang="ru-RU" altLang="en-US" sz="1400" dirty="0" err="1">
                <a:solidFill>
                  <a:srgbClr val="000000"/>
                </a:solidFill>
                <a:latin typeface="Tahoma" panose="020B0604030504040204" pitchFamily="34" charset="0"/>
                <a:ea typeface="Times New Roman" panose="02020603050405020304" pitchFamily="18" charset="0"/>
                <a:cs typeface="Tahoma" panose="020B0604030504040204" pitchFamily="34" charset="0"/>
              </a:rPr>
              <a:t>був</a:t>
            </a:r>
            <a:r>
              <a:rPr lang="ru-RU" altLang="en-US" sz="1400" dirty="0">
                <a:solidFill>
                  <a:srgbClr val="000000"/>
                </a:solidFill>
                <a:latin typeface="Tahoma" panose="020B0604030504040204" pitchFamily="34" charset="0"/>
                <a:ea typeface="Times New Roman" panose="02020603050405020304" pitchFamily="18" charset="0"/>
                <a:cs typeface="Tahoma" panose="020B0604030504040204" pitchFamily="34" charset="0"/>
              </a:rPr>
              <a:t> </a:t>
            </a:r>
            <a:r>
              <a:rPr lang="ru-RU" altLang="en-US" sz="1400" dirty="0" err="1">
                <a:solidFill>
                  <a:srgbClr val="000000"/>
                </a:solidFill>
                <a:latin typeface="Tahoma" panose="020B0604030504040204" pitchFamily="34" charset="0"/>
                <a:ea typeface="Times New Roman" panose="02020603050405020304" pitchFamily="18" charset="0"/>
                <a:cs typeface="Tahoma" panose="020B0604030504040204" pitchFamily="34" charset="0"/>
              </a:rPr>
              <a:t>збільшений</a:t>
            </a:r>
            <a:endParaRPr lang="ru-RU" altLang="en-US" sz="1400" dirty="0">
              <a:solidFill>
                <a:srgbClr val="000000"/>
              </a:solidFill>
              <a:latin typeface="Tahoma" panose="020B0604030504040204" pitchFamily="34" charset="0"/>
              <a:ea typeface="Times New Roman" panose="02020603050405020304" pitchFamily="18" charset="0"/>
              <a:cs typeface="Tahoma" panose="020B0604030504040204" pitchFamily="34" charset="0"/>
            </a:endParaRPr>
          </a:p>
          <a:p>
            <a:pPr algn="ctr" rtl="0"/>
            <a:r>
              <a:rPr lang="ru-RU" altLang="en-US" sz="1400" dirty="0">
                <a:solidFill>
                  <a:srgbClr val="000000"/>
                </a:solidFill>
                <a:latin typeface="Tahoma" panose="020B0604030504040204" pitchFamily="34" charset="0"/>
                <a:ea typeface="Times New Roman" panose="02020603050405020304" pitchFamily="18" charset="0"/>
                <a:cs typeface="Tahoma" panose="020B0604030504040204" pitchFamily="34" charset="0"/>
              </a:rPr>
              <a:t>при </a:t>
            </a:r>
            <a:r>
              <a:rPr lang="ru-RU" altLang="en-US" sz="1400" dirty="0" err="1">
                <a:solidFill>
                  <a:srgbClr val="000000"/>
                </a:solidFill>
                <a:latin typeface="Tahoma" panose="020B0604030504040204" pitchFamily="34" charset="0"/>
                <a:ea typeface="Times New Roman" panose="02020603050405020304" pitchFamily="18" charset="0"/>
                <a:cs typeface="Tahoma" panose="020B0604030504040204" pitchFamily="34" charset="0"/>
              </a:rPr>
              <a:t>підігріві</a:t>
            </a:r>
            <a:r>
              <a:rPr lang="ru-RU" altLang="en-US" sz="1400" dirty="0">
                <a:solidFill>
                  <a:srgbClr val="000000"/>
                </a:solidFill>
                <a:latin typeface="Tahoma" panose="020B0604030504040204" pitchFamily="34" charset="0"/>
                <a:ea typeface="Times New Roman" panose="02020603050405020304" pitchFamily="18" charset="0"/>
                <a:cs typeface="Tahoma" panose="020B0604030504040204" pitchFamily="34" charset="0"/>
              </a:rPr>
              <a:t> скрапу для </a:t>
            </a:r>
            <a:r>
              <a:rPr lang="ru-RU" altLang="en-US" sz="1400" dirty="0" err="1">
                <a:solidFill>
                  <a:srgbClr val="000000"/>
                </a:solidFill>
                <a:latin typeface="Tahoma" panose="020B0604030504040204" pitchFamily="34" charset="0"/>
                <a:ea typeface="Times New Roman" panose="02020603050405020304" pitchFamily="18" charset="0"/>
                <a:cs typeface="Tahoma" panose="020B0604030504040204" pitchFamily="34" charset="0"/>
              </a:rPr>
              <a:t>конвертерів</a:t>
            </a:r>
            <a:r>
              <a:rPr lang="ru-RU" altLang="en-US" sz="1400" dirty="0">
                <a:solidFill>
                  <a:srgbClr val="000000"/>
                </a:solidFill>
                <a:latin typeface="Tahoma" panose="020B0604030504040204" pitchFamily="34" charset="0"/>
                <a:ea typeface="Times New Roman" panose="02020603050405020304" pitchFamily="18" charset="0"/>
                <a:cs typeface="Tahoma" panose="020B0604030504040204" pitchFamily="34" charset="0"/>
              </a:rPr>
              <a:t>; 9 - перша точка </a:t>
            </a:r>
            <a:r>
              <a:rPr lang="ru-RU" altLang="en-US" sz="1400" dirty="0" err="1">
                <a:solidFill>
                  <a:srgbClr val="000000"/>
                </a:solidFill>
                <a:latin typeface="Tahoma" panose="020B0604030504040204" pitchFamily="34" charset="0"/>
                <a:ea typeface="Times New Roman" panose="02020603050405020304" pitchFamily="18" charset="0"/>
                <a:cs typeface="Tahoma" panose="020B0604030504040204" pitchFamily="34" charset="0"/>
              </a:rPr>
              <a:t>вимірювання</a:t>
            </a:r>
            <a:r>
              <a:rPr lang="ru-RU" altLang="en-US" sz="1400" dirty="0">
                <a:solidFill>
                  <a:srgbClr val="000000"/>
                </a:solidFill>
                <a:latin typeface="Tahoma" panose="020B0604030504040204" pitchFamily="34" charset="0"/>
                <a:ea typeface="Times New Roman" panose="02020603050405020304" pitchFamily="18" charset="0"/>
                <a:cs typeface="Tahoma" panose="020B0604030504040204" pitchFamily="34" charset="0"/>
              </a:rPr>
              <a:t> </a:t>
            </a:r>
            <a:r>
              <a:rPr lang="ru-RU" altLang="en-US" sz="1400" dirty="0" err="1">
                <a:solidFill>
                  <a:srgbClr val="000000"/>
                </a:solidFill>
                <a:latin typeface="Tahoma" panose="020B0604030504040204" pitchFamily="34" charset="0"/>
                <a:ea typeface="Times New Roman" panose="02020603050405020304" pitchFamily="18" charset="0"/>
                <a:cs typeface="Tahoma" panose="020B0604030504040204" pitchFamily="34" charset="0"/>
              </a:rPr>
              <a:t>температури</a:t>
            </a:r>
            <a:r>
              <a:rPr lang="ru-RU" altLang="en-US" sz="1400" dirty="0">
                <a:solidFill>
                  <a:srgbClr val="000000"/>
                </a:solidFill>
                <a:latin typeface="Tahoma" panose="020B0604030504040204" pitchFamily="34" charset="0"/>
                <a:ea typeface="Times New Roman" panose="02020603050405020304" pitchFamily="18" charset="0"/>
                <a:cs typeface="Tahoma" panose="020B0604030504040204" pitchFamily="34" charset="0"/>
              </a:rPr>
              <a:t>;</a:t>
            </a:r>
          </a:p>
          <a:p>
            <a:pPr algn="ctr" rtl="0"/>
            <a:r>
              <a:rPr lang="ru-RU" altLang="en-US" sz="1400" dirty="0">
                <a:solidFill>
                  <a:srgbClr val="000000"/>
                </a:solidFill>
                <a:latin typeface="Tahoma" panose="020B0604030504040204" pitchFamily="34" charset="0"/>
                <a:ea typeface="Times New Roman" panose="02020603050405020304" pitchFamily="18" charset="0"/>
                <a:cs typeface="Tahoma" panose="020B0604030504040204" pitchFamily="34" charset="0"/>
              </a:rPr>
              <a:t>10 - </a:t>
            </a:r>
            <a:r>
              <a:rPr lang="ru-RU" altLang="en-US" sz="1400" dirty="0" err="1">
                <a:solidFill>
                  <a:srgbClr val="000000"/>
                </a:solidFill>
                <a:latin typeface="Tahoma" panose="020B0604030504040204" pitchFamily="34" charset="0"/>
                <a:ea typeface="Times New Roman" panose="02020603050405020304" pitchFamily="18" charset="0"/>
                <a:cs typeface="Tahoma" panose="020B0604030504040204" pitchFamily="34" charset="0"/>
              </a:rPr>
              <a:t>завалочний</a:t>
            </a:r>
            <a:r>
              <a:rPr lang="ru-RU" altLang="en-US" sz="1400" dirty="0">
                <a:solidFill>
                  <a:srgbClr val="000000"/>
                </a:solidFill>
                <a:latin typeface="Tahoma" panose="020B0604030504040204" pitchFamily="34" charset="0"/>
                <a:ea typeface="Times New Roman" panose="02020603050405020304" pitchFamily="18" charset="0"/>
                <a:cs typeface="Tahoma" panose="020B0604030504040204" pitchFamily="34" charset="0"/>
              </a:rPr>
              <a:t> </a:t>
            </a:r>
            <a:r>
              <a:rPr lang="ru-RU" altLang="en-US" sz="1400" dirty="0" err="1">
                <a:solidFill>
                  <a:srgbClr val="000000"/>
                </a:solidFill>
                <a:latin typeface="Tahoma" panose="020B0604030504040204" pitchFamily="34" charset="0"/>
                <a:ea typeface="Times New Roman" panose="02020603050405020304" pitchFamily="18" charset="0"/>
                <a:cs typeface="Tahoma" panose="020B0604030504040204" pitchFamily="34" charset="0"/>
              </a:rPr>
              <a:t>кошик</a:t>
            </a:r>
            <a:r>
              <a:rPr lang="ru-RU" altLang="en-US" sz="1400" dirty="0">
                <a:solidFill>
                  <a:srgbClr val="000000"/>
                </a:solidFill>
                <a:latin typeface="Tahoma" panose="020B0604030504040204" pitchFamily="34" charset="0"/>
                <a:ea typeface="Times New Roman" panose="02020603050405020304" pitchFamily="18" charset="0"/>
                <a:cs typeface="Tahoma" panose="020B0604030504040204" pitchFamily="34" charset="0"/>
              </a:rPr>
              <a:t>; 11 - </a:t>
            </a:r>
            <a:r>
              <a:rPr lang="ru-RU" altLang="en-US" sz="1400" dirty="0" err="1">
                <a:solidFill>
                  <a:srgbClr val="000000"/>
                </a:solidFill>
                <a:latin typeface="Tahoma" panose="020B0604030504040204" pitchFamily="34" charset="0"/>
                <a:ea typeface="Times New Roman" panose="02020603050405020304" pitchFamily="18" charset="0"/>
                <a:cs typeface="Tahoma" panose="020B0604030504040204" pitchFamily="34" charset="0"/>
              </a:rPr>
              <a:t>шамотне</a:t>
            </a:r>
            <a:r>
              <a:rPr lang="ru-RU" altLang="en-US" sz="1400" dirty="0">
                <a:solidFill>
                  <a:srgbClr val="000000"/>
                </a:solidFill>
                <a:latin typeface="Tahoma" panose="020B0604030504040204" pitchFamily="34" charset="0"/>
                <a:ea typeface="Times New Roman" panose="02020603050405020304" pitchFamily="18" charset="0"/>
                <a:cs typeface="Tahoma" panose="020B0604030504040204" pitchFamily="34" charset="0"/>
              </a:rPr>
              <a:t> </a:t>
            </a:r>
            <a:r>
              <a:rPr lang="ru-RU" altLang="en-US" sz="1400" dirty="0" err="1">
                <a:solidFill>
                  <a:srgbClr val="000000"/>
                </a:solidFill>
                <a:latin typeface="Tahoma" panose="020B0604030504040204" pitchFamily="34" charset="0"/>
                <a:ea typeface="Times New Roman" panose="02020603050405020304" pitchFamily="18" charset="0"/>
                <a:cs typeface="Tahoma" panose="020B0604030504040204" pitchFamily="34" charset="0"/>
              </a:rPr>
              <a:t>футерування</a:t>
            </a:r>
            <a:r>
              <a:rPr lang="ru-RU" altLang="en-US" sz="1400" dirty="0">
                <a:solidFill>
                  <a:srgbClr val="000000"/>
                </a:solidFill>
                <a:latin typeface="Tahoma" panose="020B0604030504040204" pitchFamily="34" charset="0"/>
                <a:ea typeface="Times New Roman" panose="02020603050405020304" pitchFamily="18" charset="0"/>
                <a:cs typeface="Tahoma" panose="020B0604030504040204" pitchFamily="34" charset="0"/>
              </a:rPr>
              <a:t>; 12 - друга точка </a:t>
            </a:r>
            <a:r>
              <a:rPr lang="ru-RU" altLang="en-US" sz="1400" dirty="0" err="1">
                <a:solidFill>
                  <a:srgbClr val="000000"/>
                </a:solidFill>
                <a:latin typeface="Tahoma" panose="020B0604030504040204" pitchFamily="34" charset="0"/>
                <a:ea typeface="Times New Roman" panose="02020603050405020304" pitchFamily="18" charset="0"/>
                <a:cs typeface="Tahoma" panose="020B0604030504040204" pitchFamily="34" charset="0"/>
              </a:rPr>
              <a:t>вимірювання</a:t>
            </a:r>
            <a:r>
              <a:rPr lang="ru-RU" altLang="en-US" sz="1400" dirty="0">
                <a:solidFill>
                  <a:srgbClr val="000000"/>
                </a:solidFill>
                <a:latin typeface="Tahoma" panose="020B0604030504040204" pitchFamily="34" charset="0"/>
                <a:ea typeface="Times New Roman" panose="02020603050405020304" pitchFamily="18" charset="0"/>
                <a:cs typeface="Tahoma" panose="020B0604030504040204" pitchFamily="34" charset="0"/>
              </a:rPr>
              <a:t> </a:t>
            </a:r>
            <a:r>
              <a:rPr lang="ru-RU" altLang="en-US" sz="1400" dirty="0" err="1">
                <a:solidFill>
                  <a:srgbClr val="000000"/>
                </a:solidFill>
                <a:latin typeface="Tahoma" panose="020B0604030504040204" pitchFamily="34" charset="0"/>
                <a:ea typeface="Times New Roman" panose="02020603050405020304" pitchFamily="18" charset="0"/>
                <a:cs typeface="Tahoma" panose="020B0604030504040204" pitchFamily="34" charset="0"/>
              </a:rPr>
              <a:t>температури</a:t>
            </a:r>
            <a:r>
              <a:rPr lang="ru-RU" altLang="en-US" sz="1400" dirty="0">
                <a:solidFill>
                  <a:srgbClr val="000000"/>
                </a:solidFill>
                <a:latin typeface="Tahoma" panose="020B0604030504040204" pitchFamily="34" charset="0"/>
                <a:ea typeface="Times New Roman" panose="02020603050405020304" pitchFamily="18" charset="0"/>
                <a:cs typeface="Tahoma" panose="020B0604030504040204" pitchFamily="34" charset="0"/>
              </a:rPr>
              <a:t>;</a:t>
            </a:r>
          </a:p>
          <a:p>
            <a:pPr algn="ctr" rtl="0"/>
            <a:r>
              <a:rPr lang="ru-RU" altLang="en-US" sz="1400" dirty="0">
                <a:solidFill>
                  <a:srgbClr val="000000"/>
                </a:solidFill>
                <a:latin typeface="Tahoma" panose="020B0604030504040204" pitchFamily="34" charset="0"/>
                <a:ea typeface="Times New Roman" panose="02020603050405020304" pitchFamily="18" charset="0"/>
                <a:cs typeface="Tahoma" panose="020B0604030504040204" pitchFamily="34" charset="0"/>
              </a:rPr>
              <a:t>13 - </a:t>
            </a:r>
            <a:r>
              <a:rPr lang="ru-RU" altLang="en-US" sz="1400" dirty="0" err="1">
                <a:solidFill>
                  <a:srgbClr val="000000"/>
                </a:solidFill>
                <a:latin typeface="Tahoma" panose="020B0604030504040204" pitchFamily="34" charset="0"/>
                <a:ea typeface="Times New Roman" panose="02020603050405020304" pitchFamily="18" charset="0"/>
                <a:cs typeface="Tahoma" panose="020B0604030504040204" pitchFamily="34" charset="0"/>
              </a:rPr>
              <a:t>пісочний</a:t>
            </a:r>
            <a:r>
              <a:rPr lang="ru-RU" altLang="en-US" sz="1400" dirty="0">
                <a:solidFill>
                  <a:srgbClr val="000000"/>
                </a:solidFill>
                <a:latin typeface="Tahoma" panose="020B0604030504040204" pitchFamily="34" charset="0"/>
                <a:ea typeface="Times New Roman" panose="02020603050405020304" pitchFamily="18" charset="0"/>
                <a:cs typeface="Tahoma" panose="020B0604030504040204" pitchFamily="34" charset="0"/>
              </a:rPr>
              <a:t> затвор; 14 - </a:t>
            </a:r>
            <a:r>
              <a:rPr lang="ru-RU" altLang="en-US" sz="1400" dirty="0" err="1">
                <a:solidFill>
                  <a:srgbClr val="000000"/>
                </a:solidFill>
                <a:latin typeface="Tahoma" panose="020B0604030504040204" pitchFamily="34" charset="0"/>
                <a:ea typeface="Times New Roman" panose="02020603050405020304" pitchFamily="18" charset="0"/>
                <a:cs typeface="Tahoma" panose="020B0604030504040204" pitchFamily="34" charset="0"/>
              </a:rPr>
              <a:t>фартух</a:t>
            </a:r>
            <a:r>
              <a:rPr lang="ru-RU" altLang="en-US" sz="1400" dirty="0">
                <a:solidFill>
                  <a:srgbClr val="000000"/>
                </a:solidFill>
                <a:latin typeface="Tahoma" panose="020B0604030504040204" pitchFamily="34" charset="0"/>
                <a:ea typeface="Times New Roman" panose="02020603050405020304" pitchFamily="18" charset="0"/>
                <a:cs typeface="Tahoma" panose="020B0604030504040204" pitchFamily="34" charset="0"/>
              </a:rPr>
              <a:t> </a:t>
            </a:r>
            <a:r>
              <a:rPr lang="ru-RU" altLang="en-US" sz="1400" dirty="0" err="1">
                <a:solidFill>
                  <a:srgbClr val="000000"/>
                </a:solidFill>
                <a:latin typeface="Tahoma" panose="020B0604030504040204" pitchFamily="34" charset="0"/>
                <a:ea typeface="Times New Roman" panose="02020603050405020304" pitchFamily="18" charset="0"/>
                <a:cs typeface="Tahoma" panose="020B0604030504040204" pitchFamily="34" charset="0"/>
              </a:rPr>
              <a:t>із</a:t>
            </a:r>
            <a:r>
              <a:rPr lang="ru-RU" altLang="en-US" sz="1400" dirty="0">
                <a:solidFill>
                  <a:srgbClr val="000000"/>
                </a:solidFill>
                <a:latin typeface="Tahoma" panose="020B0604030504040204" pitchFamily="34" charset="0"/>
                <a:ea typeface="Times New Roman" panose="02020603050405020304" pitchFamily="18" charset="0"/>
                <a:cs typeface="Tahoma" panose="020B0604030504040204" pitchFamily="34" charset="0"/>
              </a:rPr>
              <a:t> замком; 15 - канал для </a:t>
            </a:r>
            <a:r>
              <a:rPr lang="ru-RU" altLang="en-US" sz="1400" dirty="0" err="1">
                <a:solidFill>
                  <a:srgbClr val="000000"/>
                </a:solidFill>
                <a:latin typeface="Tahoma" panose="020B0604030504040204" pitchFamily="34" charset="0"/>
                <a:ea typeface="Times New Roman" panose="02020603050405020304" pitchFamily="18" charset="0"/>
                <a:cs typeface="Tahoma" panose="020B0604030504040204" pitchFamily="34" charset="0"/>
              </a:rPr>
              <a:t>газів</a:t>
            </a:r>
            <a:r>
              <a:rPr lang="ru-RU" altLang="en-US" sz="1400" dirty="0">
                <a:solidFill>
                  <a:srgbClr val="000000"/>
                </a:solidFill>
                <a:latin typeface="Tahoma" panose="020B0604030504040204" pitchFamily="34" charset="0"/>
                <a:ea typeface="Times New Roman" panose="02020603050405020304" pitchFamily="18" charset="0"/>
                <a:cs typeface="Tahoma" panose="020B0604030504040204" pitchFamily="34" charset="0"/>
              </a:rPr>
              <a:t>, </a:t>
            </a:r>
            <a:r>
              <a:rPr lang="ru-RU" altLang="en-US" sz="1400" dirty="0" err="1">
                <a:solidFill>
                  <a:srgbClr val="000000"/>
                </a:solidFill>
                <a:latin typeface="Tahoma" panose="020B0604030504040204" pitchFamily="34" charset="0"/>
                <a:ea typeface="Times New Roman" panose="02020603050405020304" pitchFamily="18" charset="0"/>
                <a:cs typeface="Tahoma" panose="020B0604030504040204" pitchFamily="34" charset="0"/>
              </a:rPr>
              <a:t>що</a:t>
            </a:r>
            <a:r>
              <a:rPr lang="ru-RU" altLang="en-US" sz="1400" dirty="0">
                <a:solidFill>
                  <a:srgbClr val="000000"/>
                </a:solidFill>
                <a:latin typeface="Tahoma" panose="020B0604030504040204" pitchFamily="34" charset="0"/>
                <a:ea typeface="Times New Roman" panose="02020603050405020304" pitchFamily="18" charset="0"/>
                <a:cs typeface="Tahoma" panose="020B0604030504040204" pitchFamily="34" charset="0"/>
              </a:rPr>
              <a:t> </a:t>
            </a:r>
            <a:r>
              <a:rPr lang="ru-RU" altLang="en-US" sz="1400" dirty="0" err="1">
                <a:solidFill>
                  <a:srgbClr val="000000"/>
                </a:solidFill>
                <a:latin typeface="Tahoma" panose="020B0604030504040204" pitchFamily="34" charset="0"/>
                <a:ea typeface="Times New Roman" panose="02020603050405020304" pitchFamily="18" charset="0"/>
                <a:cs typeface="Tahoma" panose="020B0604030504040204" pitchFamily="34" charset="0"/>
              </a:rPr>
              <a:t>відходять</a:t>
            </a:r>
            <a:r>
              <a:rPr lang="ru-RU" altLang="en-US" sz="1400" dirty="0">
                <a:solidFill>
                  <a:srgbClr val="000000"/>
                </a:solidFill>
                <a:latin typeface="Tahoma" panose="020B0604030504040204" pitchFamily="34" charset="0"/>
                <a:ea typeface="Times New Roman" panose="02020603050405020304" pitchFamily="18" charset="0"/>
                <a:cs typeface="Tahoma" panose="020B0604030504040204" pitchFamily="34" charset="0"/>
              </a:rPr>
              <a:t>;</a:t>
            </a:r>
          </a:p>
          <a:p>
            <a:pPr algn="ctr" rtl="0"/>
            <a:r>
              <a:rPr lang="ru-RU" altLang="en-US" sz="1400" dirty="0">
                <a:solidFill>
                  <a:srgbClr val="000000"/>
                </a:solidFill>
                <a:latin typeface="Tahoma" panose="020B0604030504040204" pitchFamily="34" charset="0"/>
                <a:ea typeface="Times New Roman" panose="02020603050405020304" pitchFamily="18" charset="0"/>
                <a:cs typeface="Tahoma" panose="020B0604030504040204" pitchFamily="34" charset="0"/>
              </a:rPr>
              <a:t>16 - </a:t>
            </a:r>
            <a:r>
              <a:rPr lang="ru-RU" altLang="en-US" sz="1400" dirty="0" err="1">
                <a:solidFill>
                  <a:srgbClr val="000000"/>
                </a:solidFill>
                <a:latin typeface="Tahoma" panose="020B0604030504040204" pitchFamily="34" charset="0"/>
                <a:ea typeface="Times New Roman" panose="02020603050405020304" pitchFamily="18" charset="0"/>
                <a:cs typeface="Tahoma" panose="020B0604030504040204" pitchFamily="34" charset="0"/>
              </a:rPr>
              <a:t>вогнетривка</a:t>
            </a:r>
            <a:r>
              <a:rPr lang="ru-RU" altLang="en-US" sz="1400" dirty="0">
                <a:solidFill>
                  <a:srgbClr val="000000"/>
                </a:solidFill>
                <a:latin typeface="Tahoma" panose="020B0604030504040204" pitchFamily="34" charset="0"/>
                <a:ea typeface="Times New Roman" panose="02020603050405020304" pitchFamily="18" charset="0"/>
                <a:cs typeface="Tahoma" panose="020B0604030504040204" pitchFamily="34" charset="0"/>
              </a:rPr>
              <a:t> футеровка; 17- фундамент</a:t>
            </a:r>
            <a:endParaRPr lang="ru-RU" altLang="en-US" dirty="0">
              <a:ea typeface="Times New Roman" panose="02020603050405020304" pitchFamily="18" charset="0"/>
              <a:cs typeface="Tahoma" panose="020B0604030504040204"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Номер слайда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87C573C4-86B1-49D8-AEC8-B6A50568F502}" type="slidenum">
              <a:rPr lang="ru-RU" altLang="en-US"/>
              <a:pPr algn="l" rtl="0"/>
              <a:t>14</a:t>
            </a:fld>
            <a:endParaRPr lang="ru-RU" altLang="en-US"/>
          </a:p>
        </p:txBody>
      </p:sp>
      <p:sp>
        <p:nvSpPr>
          <p:cNvPr id="17411" name="Прямоугольник 2"/>
          <p:cNvSpPr>
            <a:spLocks noChangeArrowheads="1"/>
          </p:cNvSpPr>
          <p:nvPr/>
        </p:nvSpPr>
        <p:spPr bwMode="auto">
          <a:xfrm>
            <a:off x="0" y="116632"/>
            <a:ext cx="8928100" cy="60016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rtl="0" eaLnBrk="1" hangingPunct="1"/>
            <a:r>
              <a:rPr lang="uk-UA" altLang="en-US" sz="2400" b="1" dirty="0" smtClean="0">
                <a:solidFill>
                  <a:srgbClr val="000000"/>
                </a:solidFill>
                <a:latin typeface="Times New Roman" panose="02020603050405020304" pitchFamily="18" charset="0"/>
                <a:cs typeface="Times New Roman" panose="02020603050405020304" pitchFamily="18" charset="0"/>
              </a:rPr>
              <a:t>Використання палива під час продування</a:t>
            </a:r>
          </a:p>
          <a:p>
            <a:pPr algn="l" rtl="0" eaLnBrk="1" hangingPunct="1"/>
            <a:endParaRPr lang="uk-UA" altLang="en-US" sz="2000" b="1" dirty="0" smtClean="0">
              <a:latin typeface="Times New Roman" panose="02020603050405020304" pitchFamily="18" charset="0"/>
              <a:cs typeface="Times New Roman" panose="02020603050405020304" pitchFamily="18" charset="0"/>
            </a:endParaRPr>
          </a:p>
          <a:p>
            <a:pPr algn="just" rtl="0" eaLnBrk="1" hangingPunct="1"/>
            <a:r>
              <a:rPr lang="uk-UA" altLang="en-US" sz="2000" dirty="0" smtClean="0">
                <a:solidFill>
                  <a:srgbClr val="000000"/>
                </a:solidFill>
                <a:latin typeface="Times New Roman" panose="02020603050405020304" pitchFamily="18" charset="0"/>
                <a:cs typeface="Times New Roman" panose="02020603050405020304" pitchFamily="18" charset="0"/>
              </a:rPr>
              <a:t>Застосування палива в процесі продування ванни є одним із реальних шляхів покращення теплової роботи конвертерів та збільшення частки металобрухту в шихті. При вирішенні цього завдання насамперед необхідно забезпечити:</a:t>
            </a:r>
            <a:endParaRPr lang="uk-UA" altLang="en-US" sz="2000" dirty="0" smtClean="0">
              <a:latin typeface="Times New Roman" panose="02020603050405020304" pitchFamily="18" charset="0"/>
              <a:cs typeface="Times New Roman" panose="02020603050405020304" pitchFamily="18" charset="0"/>
            </a:endParaRPr>
          </a:p>
          <a:p>
            <a:pPr algn="just" rtl="0" eaLnBrk="1" hangingPunct="1"/>
            <a:r>
              <a:rPr lang="uk-UA" altLang="en-US" sz="2000" dirty="0" smtClean="0">
                <a:solidFill>
                  <a:srgbClr val="000000"/>
                </a:solidFill>
                <a:latin typeface="Times New Roman" panose="02020603050405020304" pitchFamily="18" charset="0"/>
                <a:cs typeface="Times New Roman" panose="02020603050405020304" pitchFamily="18" charset="0"/>
              </a:rPr>
              <a:t>а) досить високі коефіцієнти використання потенційної теплоти та маси палива;</a:t>
            </a:r>
            <a:endParaRPr lang="uk-UA" altLang="en-US" sz="2000" dirty="0" smtClean="0">
              <a:latin typeface="Times New Roman" panose="02020603050405020304" pitchFamily="18" charset="0"/>
              <a:cs typeface="Times New Roman" panose="02020603050405020304" pitchFamily="18" charset="0"/>
            </a:endParaRPr>
          </a:p>
          <a:p>
            <a:pPr algn="just" rtl="0" eaLnBrk="1" hangingPunct="1"/>
            <a:r>
              <a:rPr lang="uk-UA" altLang="en-US" sz="2000" dirty="0" smtClean="0">
                <a:solidFill>
                  <a:srgbClr val="000000"/>
                </a:solidFill>
                <a:latin typeface="Times New Roman" panose="02020603050405020304" pitchFamily="18" charset="0"/>
                <a:cs typeface="Times New Roman" panose="02020603050405020304" pitchFamily="18" charset="0"/>
              </a:rPr>
              <a:t>б) збереження високої продуктивності конвертера;</a:t>
            </a:r>
            <a:endParaRPr lang="uk-UA" altLang="en-US" sz="2000" dirty="0" smtClean="0">
              <a:latin typeface="Times New Roman" panose="02020603050405020304" pitchFamily="18" charset="0"/>
              <a:cs typeface="Times New Roman" panose="02020603050405020304" pitchFamily="18" charset="0"/>
            </a:endParaRPr>
          </a:p>
          <a:p>
            <a:pPr algn="just" rtl="0" eaLnBrk="1" hangingPunct="1"/>
            <a:r>
              <a:rPr lang="uk-UA" altLang="en-US" sz="2000" dirty="0" smtClean="0">
                <a:solidFill>
                  <a:srgbClr val="000000"/>
                </a:solidFill>
                <a:latin typeface="Times New Roman" panose="02020603050405020304" pitchFamily="18" charset="0"/>
                <a:cs typeface="Times New Roman" panose="02020603050405020304" pitchFamily="18" charset="0"/>
              </a:rPr>
              <a:t>в) сприятливу економіку, що значною мірою залежить від вартості та доступності палива.</a:t>
            </a:r>
            <a:endParaRPr lang="uk-UA" altLang="en-US" sz="2000" dirty="0" smtClean="0">
              <a:latin typeface="Times New Roman" panose="02020603050405020304" pitchFamily="18" charset="0"/>
              <a:cs typeface="Times New Roman" panose="02020603050405020304" pitchFamily="18" charset="0"/>
            </a:endParaRPr>
          </a:p>
          <a:p>
            <a:pPr algn="just" rtl="0" eaLnBrk="1" hangingPunct="1"/>
            <a:r>
              <a:rPr lang="uk-UA" altLang="en-US" sz="2000" dirty="0" smtClean="0">
                <a:solidFill>
                  <a:srgbClr val="000000"/>
                </a:solidFill>
                <a:latin typeface="Times New Roman" panose="02020603050405020304" pitchFamily="18" charset="0"/>
                <a:cs typeface="Times New Roman" panose="02020603050405020304" pitchFamily="18" charset="0"/>
              </a:rPr>
              <a:t>Як паливо в кисневому конвертері можна використовувати: газоподібні та рідкі вуглеводи (природний газ, пропан, бутан, мазут, дизельне паливо та ін.), вводячи їх за допомогою паливно-кисневих фурм; тверде паливо (різні </a:t>
            </a:r>
            <a:r>
              <a:rPr lang="uk-UA" altLang="en-US" sz="2000" dirty="0" err="1" smtClean="0">
                <a:solidFill>
                  <a:srgbClr val="000000"/>
                </a:solidFill>
                <a:latin typeface="Times New Roman" panose="02020603050405020304" pitchFamily="18" charset="0"/>
                <a:cs typeface="Times New Roman" panose="02020603050405020304" pitchFamily="18" charset="0"/>
              </a:rPr>
              <a:t>карбіди</a:t>
            </a:r>
            <a:r>
              <a:rPr lang="uk-UA" altLang="en-US" sz="2000" dirty="0" smtClean="0">
                <a:solidFill>
                  <a:srgbClr val="000000"/>
                </a:solidFill>
                <a:latin typeface="Times New Roman" panose="02020603050405020304" pitchFamily="18" charset="0"/>
                <a:cs typeface="Times New Roman" panose="02020603050405020304" pitchFamily="18" charset="0"/>
              </a:rPr>
              <a:t>, кокс, антрацит, графіт, феросплави, відходи виробництва феросплавів та кольорової металургії та ін.), присаджуючи його в конвертер у шматковому вигляді або вдаючи в рідку ванну у певні періоди продування.</a:t>
            </a:r>
          </a:p>
          <a:p>
            <a:pPr algn="just" rtl="0" eaLnBrk="1" hangingPunct="1"/>
            <a:r>
              <a:rPr lang="uk-UA" altLang="en-US" sz="2000" dirty="0" smtClean="0">
                <a:latin typeface="Times New Roman" panose="02020603050405020304" pitchFamily="18" charset="0"/>
                <a:cs typeface="Times New Roman" panose="02020603050405020304" pitchFamily="18" charset="0"/>
              </a:rPr>
              <a:t>Паливо, що використовується в конвертерному процесі, має бути відносно чистим за вмістом шкідливих (головним чином, сірки) і баластових домішок.</a:t>
            </a:r>
            <a:endParaRPr lang="uk-UA" altLang="en-US" sz="20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Номер слайда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775E441E-83A5-44F7-924A-C1E63E5B88BE}" type="slidenum">
              <a:rPr lang="ru-RU" altLang="en-US"/>
              <a:pPr algn="l" rtl="0"/>
              <a:t>15</a:t>
            </a:fld>
            <a:endParaRPr lang="ru-RU" altLang="en-US"/>
          </a:p>
        </p:txBody>
      </p:sp>
      <p:sp>
        <p:nvSpPr>
          <p:cNvPr id="18435" name="Прямоугольник 2"/>
          <p:cNvSpPr>
            <a:spLocks noChangeArrowheads="1"/>
          </p:cNvSpPr>
          <p:nvPr/>
        </p:nvSpPr>
        <p:spPr bwMode="auto">
          <a:xfrm>
            <a:off x="107950" y="182563"/>
            <a:ext cx="9036050" cy="56015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rtl="0" eaLnBrk="1" hangingPunct="1"/>
            <a:r>
              <a:rPr lang="uk-UA" altLang="en-US" sz="2400" b="1" dirty="0" smtClean="0">
                <a:solidFill>
                  <a:srgbClr val="000000"/>
                </a:solidFill>
                <a:latin typeface="Tahoma" panose="020B0604030504040204" pitchFamily="34" charset="0"/>
                <a:cs typeface="Times New Roman" panose="02020603050405020304" pitchFamily="18" charset="0"/>
              </a:rPr>
              <a:t>Досвід застосування в конвертерній плавці відходів виробництва чорних та кольорових металів</a:t>
            </a:r>
          </a:p>
          <a:p>
            <a:pPr algn="ctr" rtl="0" eaLnBrk="1" hangingPunct="1"/>
            <a:endParaRPr lang="uk-UA" altLang="en-US" sz="2000" b="1" dirty="0" smtClean="0">
              <a:latin typeface="Tahoma" panose="020B0604030504040204" pitchFamily="34" charset="0"/>
              <a:cs typeface="Times New Roman" panose="02020603050405020304" pitchFamily="18" charset="0"/>
            </a:endParaRPr>
          </a:p>
          <a:p>
            <a:pPr algn="just" rtl="0" eaLnBrk="1" hangingPunct="1">
              <a:spcBef>
                <a:spcPts val="600"/>
              </a:spcBef>
            </a:pPr>
            <a:r>
              <a:rPr lang="uk-UA" altLang="en-US" sz="2000" dirty="0" smtClean="0">
                <a:solidFill>
                  <a:srgbClr val="000000"/>
                </a:solidFill>
                <a:latin typeface="Times New Roman" panose="02020603050405020304" pitchFamily="18" charset="0"/>
                <a:cs typeface="Times New Roman" panose="02020603050405020304" pitchFamily="18" charset="0"/>
              </a:rPr>
              <a:t>Останнім часом у рамках розвитку ресурсозберігаючих та маловідходних технологій розширюються пошуки відходів та шлаків феросплавного виробництва та кольорової металургії, що містять екзотермічні компоненти, з метою їх використання у конвертерній плавці для економії рідкого чавуну. Складність проблеми їх пошуку, вибору та ефективного застосування, з одного боку, полягає у відсутності системи обліку освіти ресурсів, складування (зберігання), підготовки до плавки, з іншого – часто у нестабільності складу відходів та шлаків, звідси – поганої відтворюваності результатів конвертерної плавки при їх добавках.</a:t>
            </a:r>
            <a:endParaRPr lang="uk-UA" altLang="en-US" sz="2000" dirty="0" smtClean="0">
              <a:latin typeface="Tahoma" panose="020B0604030504040204" pitchFamily="34" charset="0"/>
              <a:cs typeface="Times New Roman" panose="02020603050405020304" pitchFamily="18" charset="0"/>
            </a:endParaRPr>
          </a:p>
          <a:p>
            <a:pPr algn="just" rtl="0" eaLnBrk="1" hangingPunct="1">
              <a:spcBef>
                <a:spcPts val="600"/>
              </a:spcBef>
            </a:pPr>
            <a:r>
              <a:rPr lang="uk-UA" altLang="en-US" sz="2000" dirty="0" smtClean="0">
                <a:solidFill>
                  <a:srgbClr val="000000"/>
                </a:solidFill>
                <a:latin typeface="Times New Roman" panose="02020603050405020304" pitchFamily="18" charset="0"/>
                <a:cs typeface="Times New Roman" panose="02020603050405020304" pitchFamily="18" charset="0"/>
              </a:rPr>
              <a:t>Проте ведуться розробки та накопичується досвід утилізації та використання в конвертерному виробництві таких матеріалів, як шлаки виплавки феросиліцію, відпрацьована футерування ванн алюмінієвих електролізерів, шлаки електротермічного виробництва силуміну, плавки вторинного алюмінію та ін.</a:t>
            </a:r>
            <a:endParaRPr lang="uk-UA" altLang="en-US" sz="2000" dirty="0">
              <a:latin typeface="Tahoma" panose="020B060403050404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Номер слайда 1"/>
          <p:cNvSpPr>
            <a:spLocks noGrp="1"/>
          </p:cNvSpPr>
          <p:nvPr>
            <p:ph type="sldNum" sz="quarter" idx="12"/>
          </p:nvPr>
        </p:nvSpPr>
        <p:spPr bwMode="auto">
          <a:xfrm>
            <a:off x="4355976" y="6381328"/>
            <a:ext cx="18288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B2994174-92CC-4D46-90EA-F174D861FDEB}" type="slidenum">
              <a:rPr lang="ru-RU" altLang="en-US"/>
              <a:pPr algn="l" rtl="0"/>
              <a:t>16</a:t>
            </a:fld>
            <a:endParaRPr lang="ru-RU" altLang="en-US" dirty="0"/>
          </a:p>
        </p:txBody>
      </p:sp>
      <p:sp>
        <p:nvSpPr>
          <p:cNvPr id="19459" name="Прямоугольник 2"/>
          <p:cNvSpPr>
            <a:spLocks noChangeArrowheads="1"/>
          </p:cNvSpPr>
          <p:nvPr/>
        </p:nvSpPr>
        <p:spPr bwMode="auto">
          <a:xfrm>
            <a:off x="179512" y="836712"/>
            <a:ext cx="8856662" cy="48628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indent="2794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rtl="0" eaLnBrk="1" hangingPunct="1">
              <a:spcBef>
                <a:spcPts val="600"/>
              </a:spcBef>
            </a:pPr>
            <a:r>
              <a:rPr lang="uk-UA" altLang="en-US" sz="2000" b="1" dirty="0" smtClean="0">
                <a:solidFill>
                  <a:srgbClr val="000000"/>
                </a:solidFill>
                <a:latin typeface="Tahoma" panose="020B0604030504040204" pitchFamily="34" charset="0"/>
                <a:cs typeface="Times New Roman" panose="02020603050405020304" pitchFamily="18" charset="0"/>
              </a:rPr>
              <a:t>Киснево-паливний конвертерний процес з часткою брухту</a:t>
            </a:r>
          </a:p>
          <a:p>
            <a:pPr algn="ctr" rtl="0" eaLnBrk="1" hangingPunct="1">
              <a:spcBef>
                <a:spcPts val="600"/>
              </a:spcBef>
            </a:pPr>
            <a:r>
              <a:rPr lang="uk-UA" altLang="en-US" sz="2000" b="1" dirty="0" smtClean="0">
                <a:solidFill>
                  <a:srgbClr val="000000"/>
                </a:solidFill>
                <a:latin typeface="Tahoma" panose="020B0604030504040204" pitchFamily="34" charset="0"/>
                <a:cs typeface="Times New Roman" panose="02020603050405020304" pitchFamily="18" charset="0"/>
              </a:rPr>
              <a:t>у </a:t>
            </a:r>
            <a:r>
              <a:rPr lang="uk-UA" altLang="en-US" sz="2000" b="1" dirty="0" err="1" smtClean="0">
                <a:solidFill>
                  <a:srgbClr val="000000"/>
                </a:solidFill>
                <a:latin typeface="Tahoma" panose="020B0604030504040204" pitchFamily="34" charset="0"/>
                <a:cs typeface="Times New Roman" panose="02020603050405020304" pitchFamily="18" charset="0"/>
              </a:rPr>
              <a:t>металошихті</a:t>
            </a:r>
            <a:r>
              <a:rPr lang="uk-UA" altLang="en-US" sz="2000" b="1" dirty="0" smtClean="0">
                <a:solidFill>
                  <a:srgbClr val="000000"/>
                </a:solidFill>
                <a:latin typeface="Tahoma" panose="020B0604030504040204" pitchFamily="34" charset="0"/>
                <a:cs typeface="Times New Roman" panose="02020603050405020304" pitchFamily="18" charset="0"/>
              </a:rPr>
              <a:t> 40-50%</a:t>
            </a:r>
          </a:p>
          <a:p>
            <a:pPr algn="ctr" rtl="0" eaLnBrk="1" hangingPunct="1">
              <a:spcBef>
                <a:spcPts val="600"/>
              </a:spcBef>
            </a:pPr>
            <a:endParaRPr lang="uk-UA" altLang="en-US" sz="2000" b="1" dirty="0" smtClean="0">
              <a:latin typeface="Tahoma" panose="020B0604030504040204" pitchFamily="34" charset="0"/>
              <a:cs typeface="Times New Roman" panose="02020603050405020304" pitchFamily="18" charset="0"/>
            </a:endParaRPr>
          </a:p>
          <a:p>
            <a:pPr algn="just" rtl="0" eaLnBrk="1" hangingPunct="1"/>
            <a:r>
              <a:rPr lang="uk-UA" altLang="en-US" sz="2000" dirty="0" smtClean="0">
                <a:solidFill>
                  <a:srgbClr val="000000"/>
                </a:solidFill>
                <a:latin typeface="Times New Roman" panose="02020603050405020304" pitchFamily="18" charset="0"/>
                <a:cs typeface="Times New Roman" panose="02020603050405020304" pitchFamily="18" charset="0"/>
              </a:rPr>
              <a:t>Освоєння такого процесу, поряд з підвищенням ступеня використання ресурсів брухту, що щорічно утворюються, дозволить кожному заводу в потрібний момент збільшити обсяг виробництва сталі без додаткового </a:t>
            </a:r>
            <a:r>
              <a:rPr lang="uk-UA" altLang="en-US" sz="2000" dirty="0" err="1" smtClean="0">
                <a:solidFill>
                  <a:srgbClr val="000000"/>
                </a:solidFill>
                <a:latin typeface="Times New Roman" panose="02020603050405020304" pitchFamily="18" charset="0"/>
                <a:cs typeface="Times New Roman" panose="02020603050405020304" pitchFamily="18" charset="0"/>
              </a:rPr>
              <a:t>виплавлення</a:t>
            </a:r>
            <a:r>
              <a:rPr lang="uk-UA" altLang="en-US" sz="2000" dirty="0" smtClean="0">
                <a:solidFill>
                  <a:srgbClr val="000000"/>
                </a:solidFill>
                <a:latin typeface="Times New Roman" panose="02020603050405020304" pitchFamily="18" charset="0"/>
                <a:cs typeface="Times New Roman" panose="02020603050405020304" pitchFamily="18" charset="0"/>
              </a:rPr>
              <a:t> чавуну.</a:t>
            </a:r>
            <a:endParaRPr lang="uk-UA" altLang="en-US" sz="2000" dirty="0" smtClean="0">
              <a:latin typeface="Tahoma" panose="020B0604030504040204" pitchFamily="34" charset="0"/>
              <a:cs typeface="Times New Roman" panose="02020603050405020304" pitchFamily="18" charset="0"/>
            </a:endParaRPr>
          </a:p>
          <a:p>
            <a:pPr algn="just" rtl="0" eaLnBrk="1" hangingPunct="1"/>
            <a:r>
              <a:rPr lang="uk-UA" altLang="en-US" sz="2000" dirty="0" smtClean="0">
                <a:solidFill>
                  <a:srgbClr val="000000"/>
                </a:solidFill>
                <a:latin typeface="Times New Roman" panose="02020603050405020304" pitchFamily="18" charset="0"/>
                <a:cs typeface="Times New Roman" panose="02020603050405020304" pitchFamily="18" charset="0"/>
              </a:rPr>
              <a:t>Відомі такі способи збільшення частки брухту в металевій шихті конвертерів верхнього дуття, як підігрів його перед заливкою чавуну за допомогою спеціальних киснево-паливних фурм-пальників, а також шляхом спалювання твердого палива (енергетичного вугілля, антрацитів) кисневим або кисневим коксу, вугілля) у конвертерну ванну, часткове </a:t>
            </a:r>
            <a:r>
              <a:rPr lang="uk-UA" altLang="en-US" sz="2000" dirty="0" err="1" smtClean="0">
                <a:solidFill>
                  <a:srgbClr val="000000"/>
                </a:solidFill>
                <a:latin typeface="Times New Roman" panose="02020603050405020304" pitchFamily="18" charset="0"/>
                <a:cs typeface="Times New Roman" panose="02020603050405020304" pitchFamily="18" charset="0"/>
              </a:rPr>
              <a:t>допалювання</a:t>
            </a:r>
            <a:r>
              <a:rPr lang="uk-UA" altLang="en-US" sz="2000" dirty="0" smtClean="0">
                <a:solidFill>
                  <a:srgbClr val="000000"/>
                </a:solidFill>
                <a:latin typeface="Times New Roman" panose="02020603050405020304" pitchFamily="18" charset="0"/>
                <a:cs typeface="Times New Roman" panose="02020603050405020304" pitchFamily="18" charset="0"/>
              </a:rPr>
              <a:t> </a:t>
            </a:r>
            <a:r>
              <a:rPr lang="uk-UA" altLang="en-US" sz="2000" dirty="0" err="1" smtClean="0">
                <a:solidFill>
                  <a:srgbClr val="000000"/>
                </a:solidFill>
                <a:latin typeface="Times New Roman" panose="02020603050405020304" pitchFamily="18" charset="0"/>
                <a:cs typeface="Times New Roman" panose="02020603050405020304" pitchFamily="18" charset="0"/>
              </a:rPr>
              <a:t>СО</a:t>
            </a:r>
            <a:r>
              <a:rPr lang="uk-UA" altLang="en-US" sz="2000" dirty="0" smtClean="0">
                <a:solidFill>
                  <a:srgbClr val="000000"/>
                </a:solidFill>
                <a:latin typeface="Times New Roman" panose="02020603050405020304" pitchFamily="18" charset="0"/>
                <a:cs typeface="Times New Roman" panose="02020603050405020304" pitchFamily="18" charset="0"/>
              </a:rPr>
              <a:t> до </a:t>
            </a:r>
            <a:r>
              <a:rPr lang="uk-UA" altLang="en-US" sz="2000" dirty="0" err="1" smtClean="0">
                <a:solidFill>
                  <a:srgbClr val="000000"/>
                </a:solidFill>
                <a:latin typeface="Times New Roman" panose="02020603050405020304" pitchFamily="18" charset="0"/>
                <a:cs typeface="Times New Roman" panose="02020603050405020304" pitchFamily="18" charset="0"/>
              </a:rPr>
              <a:t>С0</a:t>
            </a:r>
            <a:r>
              <a:rPr lang="uk-UA" altLang="en-US" sz="2000" baseline="-25000" dirty="0" err="1" smtClean="0">
                <a:solidFill>
                  <a:srgbClr val="000000"/>
                </a:solidFill>
                <a:latin typeface="Times New Roman" panose="02020603050405020304" pitchFamily="18" charset="0"/>
                <a:cs typeface="Times New Roman" panose="02020603050405020304" pitchFamily="18" charset="0"/>
              </a:rPr>
              <a:t>2</a:t>
            </a:r>
            <a:r>
              <a:rPr lang="uk-UA" altLang="en-US" sz="2000" dirty="0" err="1" smtClean="0">
                <a:solidFill>
                  <a:srgbClr val="000000"/>
                </a:solidFill>
                <a:latin typeface="Times New Roman" panose="02020603050405020304" pitchFamily="18" charset="0"/>
                <a:cs typeface="Times New Roman" panose="02020603050405020304" pitchFamily="18" charset="0"/>
              </a:rPr>
              <a:t>над</a:t>
            </a:r>
            <a:r>
              <a:rPr lang="uk-UA" altLang="en-US" sz="2000" dirty="0" smtClean="0">
                <a:solidFill>
                  <a:srgbClr val="000000"/>
                </a:solidFill>
                <a:latin typeface="Times New Roman" panose="02020603050405020304" pitchFamily="18" charset="0"/>
                <a:cs typeface="Times New Roman" panose="02020603050405020304" pitchFamily="18" charset="0"/>
              </a:rPr>
              <a:t> ванною конвертер в процесі продування. Кожен з них дозволяє збільшити частку брухту на 15-20% і довести її до 40-45% від маси металевої шихти, але при цьому значною мірою проявляються властиві їм недоліки.</a:t>
            </a:r>
            <a:endParaRPr lang="uk-UA" altLang="en-US" sz="2000" dirty="0">
              <a:latin typeface="Tahoma" panose="020B060403050404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Номер слайда 1"/>
          <p:cNvSpPr>
            <a:spLocks noGrp="1"/>
          </p:cNvSpPr>
          <p:nvPr>
            <p:ph type="sldNum" sz="quarter" idx="12"/>
          </p:nvPr>
        </p:nvSpPr>
        <p:spPr bwMode="auto">
          <a:xfrm>
            <a:off x="8101013" y="6245225"/>
            <a:ext cx="585787" cy="4762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2DC8301E-69D5-400C-9E3F-157FD785518D}" type="slidenum">
              <a:rPr lang="ru-RU" altLang="en-US"/>
              <a:pPr algn="l" rtl="0"/>
              <a:t>17</a:t>
            </a:fld>
            <a:endParaRPr lang="ru-RU" altLang="en-US"/>
          </a:p>
        </p:txBody>
      </p:sp>
      <p:sp>
        <p:nvSpPr>
          <p:cNvPr id="20483" name="Прямоугольник 2"/>
          <p:cNvSpPr>
            <a:spLocks noChangeArrowheads="1"/>
          </p:cNvSpPr>
          <p:nvPr/>
        </p:nvSpPr>
        <p:spPr bwMode="auto">
          <a:xfrm>
            <a:off x="-30083" y="0"/>
            <a:ext cx="9144000" cy="6555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tabLst>
                <a:tab pos="461963" algn="l"/>
              </a:tabLst>
              <a:defRPr>
                <a:solidFill>
                  <a:schemeClr val="tx1"/>
                </a:solidFill>
                <a:latin typeface="Arial" panose="020B0604020202020204" pitchFamily="34" charset="0"/>
              </a:defRPr>
            </a:lvl1pPr>
            <a:lvl2pPr marL="742950" indent="-285750">
              <a:tabLst>
                <a:tab pos="461963" algn="l"/>
              </a:tabLst>
              <a:defRPr>
                <a:solidFill>
                  <a:schemeClr val="tx1"/>
                </a:solidFill>
                <a:latin typeface="Arial" panose="020B0604020202020204" pitchFamily="34" charset="0"/>
              </a:defRPr>
            </a:lvl2pPr>
            <a:lvl3pPr marL="1143000" indent="-228600">
              <a:tabLst>
                <a:tab pos="461963" algn="l"/>
              </a:tabLst>
              <a:defRPr>
                <a:solidFill>
                  <a:schemeClr val="tx1"/>
                </a:solidFill>
                <a:latin typeface="Arial" panose="020B0604020202020204" pitchFamily="34" charset="0"/>
              </a:defRPr>
            </a:lvl3pPr>
            <a:lvl4pPr marL="1600200" indent="-228600">
              <a:tabLst>
                <a:tab pos="461963" algn="l"/>
              </a:tabLst>
              <a:defRPr>
                <a:solidFill>
                  <a:schemeClr val="tx1"/>
                </a:solidFill>
                <a:latin typeface="Arial" panose="020B0604020202020204" pitchFamily="34" charset="0"/>
              </a:defRPr>
            </a:lvl4pPr>
            <a:lvl5pPr marL="2057400" indent="-228600">
              <a:tabLst>
                <a:tab pos="461963" algn="l"/>
              </a:tabLst>
              <a:defRPr>
                <a:solidFill>
                  <a:schemeClr val="tx1"/>
                </a:solidFill>
                <a:latin typeface="Arial" panose="020B0604020202020204" pitchFamily="34" charset="0"/>
              </a:defRPr>
            </a:lvl5pPr>
            <a:lvl6pPr marL="2514600" indent="-228600" eaLnBrk="0" fontAlgn="base" hangingPunct="0">
              <a:spcBef>
                <a:spcPct val="0"/>
              </a:spcBef>
              <a:spcAft>
                <a:spcPct val="0"/>
              </a:spcAft>
              <a:tabLst>
                <a:tab pos="461963" algn="l"/>
              </a:tabLst>
              <a:defRPr>
                <a:solidFill>
                  <a:schemeClr val="tx1"/>
                </a:solidFill>
                <a:latin typeface="Arial" panose="020B0604020202020204" pitchFamily="34" charset="0"/>
              </a:defRPr>
            </a:lvl6pPr>
            <a:lvl7pPr marL="2971800" indent="-228600" eaLnBrk="0" fontAlgn="base" hangingPunct="0">
              <a:spcBef>
                <a:spcPct val="0"/>
              </a:spcBef>
              <a:spcAft>
                <a:spcPct val="0"/>
              </a:spcAft>
              <a:tabLst>
                <a:tab pos="461963" algn="l"/>
              </a:tabLst>
              <a:defRPr>
                <a:solidFill>
                  <a:schemeClr val="tx1"/>
                </a:solidFill>
                <a:latin typeface="Arial" panose="020B0604020202020204" pitchFamily="34" charset="0"/>
              </a:defRPr>
            </a:lvl7pPr>
            <a:lvl8pPr marL="3429000" indent="-228600" eaLnBrk="0" fontAlgn="base" hangingPunct="0">
              <a:spcBef>
                <a:spcPct val="0"/>
              </a:spcBef>
              <a:spcAft>
                <a:spcPct val="0"/>
              </a:spcAft>
              <a:tabLst>
                <a:tab pos="461963" algn="l"/>
              </a:tabLst>
              <a:defRPr>
                <a:solidFill>
                  <a:schemeClr val="tx1"/>
                </a:solidFill>
                <a:latin typeface="Arial" panose="020B0604020202020204" pitchFamily="34" charset="0"/>
              </a:defRPr>
            </a:lvl8pPr>
            <a:lvl9pPr marL="3886200" indent="-228600" eaLnBrk="0" fontAlgn="base" hangingPunct="0">
              <a:spcBef>
                <a:spcPct val="0"/>
              </a:spcBef>
              <a:spcAft>
                <a:spcPct val="0"/>
              </a:spcAft>
              <a:tabLst>
                <a:tab pos="461963" algn="l"/>
              </a:tabLst>
              <a:defRPr>
                <a:solidFill>
                  <a:schemeClr val="tx1"/>
                </a:solidFill>
                <a:latin typeface="Arial" panose="020B0604020202020204" pitchFamily="34" charset="0"/>
              </a:defRPr>
            </a:lvl9pPr>
          </a:lstStyle>
          <a:p>
            <a:pPr algn="just" rtl="0" eaLnBrk="1" hangingPunct="1">
              <a:buClr>
                <a:srgbClr val="000000"/>
              </a:buClr>
              <a:buSzPts val="800"/>
              <a:buFont typeface="Arial" panose="020B0604020202020204" pitchFamily="34" charset="0"/>
              <a:buAutoNum type="arabicParenR"/>
            </a:pPr>
            <a:r>
              <a:rPr lang="uk-UA" altLang="en-US" sz="2100" dirty="0" smtClean="0">
                <a:solidFill>
                  <a:srgbClr val="000000"/>
                </a:solidFill>
                <a:latin typeface="Times New Roman" panose="02020603050405020304" pitchFamily="18" charset="0"/>
                <a:ea typeface="Times New Roman" panose="02020603050405020304" pitchFamily="18" charset="0"/>
                <a:cs typeface="Tahoma" panose="020B0604030504040204" pitchFamily="34" charset="0"/>
              </a:rPr>
              <a:t>При розігріванні брухту в конвертері зверху до </a:t>
            </a:r>
            <a:r>
              <a:rPr lang="uk-UA" altLang="en-US" sz="2100" dirty="0" err="1" smtClean="0">
                <a:solidFill>
                  <a:srgbClr val="000000"/>
                </a:solidFill>
                <a:latin typeface="Times New Roman" panose="02020603050405020304" pitchFamily="18" charset="0"/>
                <a:ea typeface="Times New Roman" panose="02020603050405020304" pitchFamily="18" charset="0"/>
                <a:cs typeface="Tahoma" panose="020B0604030504040204" pitchFamily="34" charset="0"/>
              </a:rPr>
              <a:t>середньомасової</a:t>
            </a:r>
            <a:r>
              <a:rPr lang="uk-UA" altLang="en-US" sz="2100" dirty="0" smtClean="0">
                <a:solidFill>
                  <a:srgbClr val="000000"/>
                </a:solidFill>
                <a:latin typeface="Times New Roman" panose="02020603050405020304" pitchFamily="18" charset="0"/>
                <a:ea typeface="Times New Roman" panose="02020603050405020304" pitchFamily="18" charset="0"/>
                <a:cs typeface="Tahoma" panose="020B0604030504040204" pitchFamily="34" charset="0"/>
              </a:rPr>
              <a:t> температури </a:t>
            </a:r>
            <a:r>
              <a:rPr lang="uk-UA" altLang="en-US" sz="2100" dirty="0" err="1" smtClean="0">
                <a:solidFill>
                  <a:srgbClr val="000000"/>
                </a:solidFill>
                <a:latin typeface="Times New Roman" panose="02020603050405020304" pitchFamily="18" charset="0"/>
                <a:ea typeface="Times New Roman" panose="02020603050405020304" pitchFamily="18" charset="0"/>
                <a:cs typeface="Tahoma" panose="020B0604030504040204" pitchFamily="34" charset="0"/>
              </a:rPr>
              <a:t>800-900°С</a:t>
            </a:r>
            <a:r>
              <a:rPr lang="uk-UA" altLang="en-US" sz="2100" dirty="0" smtClean="0">
                <a:solidFill>
                  <a:srgbClr val="000000"/>
                </a:solidFill>
                <a:latin typeface="Times New Roman" panose="02020603050405020304" pitchFamily="18" charset="0"/>
                <a:ea typeface="Times New Roman" panose="02020603050405020304" pitchFamily="18" charset="0"/>
                <a:cs typeface="Tahoma" panose="020B0604030504040204" pitchFamily="34" charset="0"/>
              </a:rPr>
              <a:t> більш значно (до 6-12 хв) подовжується цикл плавки, знижується продуктивність конвертерів, мають місце та інші недоліки. Разом з тим підігрів брухту до 500-700 ° С надпотужними фурмами-пальниками, особливо комбіновано (зверху та знизу), вимагає 4-6 хв додаткового часу. Крім того, у цьому випадку менше окислюється залізо брухту, ніж при підігріві до </a:t>
            </a:r>
            <a:r>
              <a:rPr lang="uk-UA" altLang="en-US" sz="2100" dirty="0" err="1" smtClean="0">
                <a:solidFill>
                  <a:srgbClr val="000000"/>
                </a:solidFill>
                <a:latin typeface="Times New Roman" panose="02020603050405020304" pitchFamily="18" charset="0"/>
                <a:ea typeface="Times New Roman" panose="02020603050405020304" pitchFamily="18" charset="0"/>
                <a:cs typeface="Tahoma" panose="020B0604030504040204" pitchFamily="34" charset="0"/>
              </a:rPr>
              <a:t>800-900°С</a:t>
            </a:r>
            <a:r>
              <a:rPr lang="uk-UA" altLang="en-US" sz="2100" dirty="0" smtClean="0">
                <a:solidFill>
                  <a:srgbClr val="000000"/>
                </a:solidFill>
                <a:latin typeface="Times New Roman" panose="02020603050405020304" pitchFamily="18" charset="0"/>
                <a:ea typeface="Times New Roman" panose="02020603050405020304" pitchFamily="18" charset="0"/>
                <a:cs typeface="Tahoma" panose="020B0604030504040204" pitchFamily="34" charset="0"/>
              </a:rPr>
              <a:t>, вище термічний </a:t>
            </a:r>
            <a:r>
              <a:rPr lang="uk-UA" altLang="en-US" sz="2100" dirty="0" err="1" smtClean="0">
                <a:solidFill>
                  <a:srgbClr val="000000"/>
                </a:solidFill>
                <a:latin typeface="Times New Roman" panose="02020603050405020304" pitchFamily="18" charset="0"/>
                <a:ea typeface="Times New Roman" panose="02020603050405020304" pitchFamily="18" charset="0"/>
                <a:cs typeface="Tahoma" panose="020B0604030504040204" pitchFamily="34" charset="0"/>
              </a:rPr>
              <a:t>ККД</a:t>
            </a:r>
            <a:r>
              <a:rPr lang="uk-UA" altLang="en-US" sz="2100" dirty="0" smtClean="0">
                <a:solidFill>
                  <a:srgbClr val="000000"/>
                </a:solidFill>
                <a:latin typeface="Times New Roman" panose="02020603050405020304" pitchFamily="18" charset="0"/>
                <a:ea typeface="Times New Roman" panose="02020603050405020304" pitchFamily="18" charset="0"/>
                <a:cs typeface="Tahoma" panose="020B0604030504040204" pitchFamily="34" charset="0"/>
              </a:rPr>
              <a:t> палива. Розроблено пальники з тепловою потужністю (1-2)-</a:t>
            </a:r>
            <a:r>
              <a:rPr lang="uk-UA" altLang="en-US" sz="2100" dirty="0" err="1" smtClean="0">
                <a:solidFill>
                  <a:srgbClr val="000000"/>
                </a:solidFill>
                <a:latin typeface="Times New Roman" panose="02020603050405020304" pitchFamily="18" charset="0"/>
                <a:ea typeface="Times New Roman" panose="02020603050405020304" pitchFamily="18" charset="0"/>
                <a:cs typeface="Tahoma" panose="020B0604030504040204" pitchFamily="34" charset="0"/>
              </a:rPr>
              <a:t>10</a:t>
            </a:r>
            <a:r>
              <a:rPr lang="uk-UA" altLang="en-US" sz="2100" baseline="30000" dirty="0" err="1" smtClean="0">
                <a:solidFill>
                  <a:srgbClr val="000000"/>
                </a:solidFill>
                <a:latin typeface="Times New Roman" panose="02020603050405020304" pitchFamily="18" charset="0"/>
                <a:ea typeface="Times New Roman" panose="02020603050405020304" pitchFamily="18" charset="0"/>
                <a:cs typeface="Tahoma" panose="020B0604030504040204" pitchFamily="34" charset="0"/>
              </a:rPr>
              <a:t>3</a:t>
            </a:r>
            <a:r>
              <a:rPr lang="uk-UA" altLang="en-US" sz="2100" dirty="0" err="1" smtClean="0">
                <a:solidFill>
                  <a:srgbClr val="000000"/>
                </a:solidFill>
                <a:latin typeface="Times New Roman" panose="02020603050405020304" pitchFamily="18" charset="0"/>
                <a:ea typeface="Times New Roman" panose="02020603050405020304" pitchFamily="18" charset="0"/>
                <a:cs typeface="Tahoma" panose="020B0604030504040204" pitchFamily="34" charset="0"/>
              </a:rPr>
              <a:t>кВт</a:t>
            </a:r>
            <a:r>
              <a:rPr lang="uk-UA" altLang="en-US" sz="2100" dirty="0" smtClean="0">
                <a:solidFill>
                  <a:srgbClr val="000000"/>
                </a:solidFill>
                <a:latin typeface="Times New Roman" panose="02020603050405020304" pitchFamily="18" charset="0"/>
                <a:ea typeface="Times New Roman" panose="02020603050405020304" pitchFamily="18" charset="0"/>
                <a:cs typeface="Tahoma" panose="020B0604030504040204" pitchFamily="34" charset="0"/>
              </a:rPr>
              <a:t>/т сталі.</a:t>
            </a:r>
            <a:endParaRPr lang="uk-UA" altLang="en-US" sz="2100" dirty="0" smtClean="0">
              <a:latin typeface="Tahoma" panose="020B0604030504040204" pitchFamily="34" charset="0"/>
              <a:ea typeface="Times New Roman" panose="02020603050405020304" pitchFamily="18" charset="0"/>
              <a:cs typeface="Tahoma" panose="020B0604030504040204" pitchFamily="34" charset="0"/>
            </a:endParaRPr>
          </a:p>
          <a:p>
            <a:pPr algn="just" rtl="0" eaLnBrk="1" hangingPunct="1">
              <a:buClr>
                <a:srgbClr val="000000"/>
              </a:buClr>
              <a:buSzPts val="800"/>
              <a:buFont typeface="Arial" panose="020B0604020202020204" pitchFamily="34" charset="0"/>
              <a:buAutoNum type="arabicParenR"/>
            </a:pPr>
            <a:r>
              <a:rPr lang="uk-UA" altLang="en-US" sz="2100" dirty="0" smtClean="0">
                <a:solidFill>
                  <a:srgbClr val="000000"/>
                </a:solidFill>
                <a:latin typeface="Times New Roman" panose="02020603050405020304" pitchFamily="18" charset="0"/>
                <a:ea typeface="Times New Roman" panose="02020603050405020304" pitchFamily="18" charset="0"/>
                <a:cs typeface="Tahoma" panose="020B0604030504040204" pitchFamily="34" charset="0"/>
              </a:rPr>
              <a:t>Якщо в якості додаткового палива застосувати вугілля (антрацит) з введенням його у ванну, то для підвищення частки брухту на 15-20% потрібно значна його кількість (~50 кг/т </a:t>
            </a:r>
            <a:r>
              <a:rPr lang="uk-UA" altLang="en-US" sz="2100" dirty="0" err="1" smtClean="0">
                <a:solidFill>
                  <a:srgbClr val="000000"/>
                </a:solidFill>
                <a:latin typeface="Times New Roman" panose="02020603050405020304" pitchFamily="18" charset="0"/>
                <a:ea typeface="Times New Roman" panose="02020603050405020304" pitchFamily="18" charset="0"/>
                <a:cs typeface="Tahoma" panose="020B0604030504040204" pitchFamily="34" charset="0"/>
              </a:rPr>
              <a:t>металошихти</a:t>
            </a:r>
            <a:r>
              <a:rPr lang="uk-UA" altLang="en-US" sz="2100" dirty="0" smtClean="0">
                <a:solidFill>
                  <a:srgbClr val="000000"/>
                </a:solidFill>
                <a:latin typeface="Times New Roman" panose="02020603050405020304" pitchFamily="18" charset="0"/>
                <a:ea typeface="Times New Roman" panose="02020603050405020304" pitchFamily="18" charset="0"/>
                <a:cs typeface="Tahoma" panose="020B0604030504040204" pitchFamily="34" charset="0"/>
              </a:rPr>
              <a:t>), що призведе до збільшення часу продування на 10-12 хв, підвищення вмісту сірки в сталі (, 0,0 стадії, викидів і </a:t>
            </a:r>
            <a:r>
              <a:rPr lang="uk-UA" altLang="en-US" sz="2100" dirty="0" err="1" smtClean="0">
                <a:solidFill>
                  <a:srgbClr val="000000"/>
                </a:solidFill>
                <a:latin typeface="Times New Roman" panose="02020603050405020304" pitchFamily="18" charset="0"/>
                <a:ea typeface="Times New Roman" panose="02020603050405020304" pitchFamily="18" charset="0"/>
                <a:cs typeface="Tahoma" panose="020B0604030504040204" pitchFamily="34" charset="0"/>
              </a:rPr>
              <a:t>т.д</a:t>
            </a:r>
            <a:r>
              <a:rPr lang="uk-UA" altLang="en-US" sz="2100" dirty="0" smtClean="0">
                <a:solidFill>
                  <a:srgbClr val="000000"/>
                </a:solidFill>
                <a:latin typeface="Times New Roman" panose="02020603050405020304" pitchFamily="18" charset="0"/>
                <a:ea typeface="Times New Roman" panose="02020603050405020304" pitchFamily="18" charset="0"/>
                <a:cs typeface="Tahoma" panose="020B0604030504040204" pitchFamily="34" charset="0"/>
              </a:rPr>
              <a:t>.</a:t>
            </a:r>
            <a:endParaRPr lang="uk-UA" altLang="en-US" sz="2100" dirty="0" smtClean="0">
              <a:latin typeface="Tahoma" panose="020B0604030504040204" pitchFamily="34" charset="0"/>
              <a:ea typeface="Times New Roman" panose="02020603050405020304" pitchFamily="18" charset="0"/>
              <a:cs typeface="Tahoma" panose="020B0604030504040204" pitchFamily="34" charset="0"/>
            </a:endParaRPr>
          </a:p>
          <a:p>
            <a:pPr algn="just" rtl="0" eaLnBrk="1" hangingPunct="1">
              <a:buClr>
                <a:srgbClr val="000000"/>
              </a:buClr>
              <a:buSzPts val="800"/>
              <a:buFont typeface="Arial" panose="020B0604020202020204" pitchFamily="34" charset="0"/>
              <a:buAutoNum type="arabicParenR"/>
            </a:pPr>
            <a:r>
              <a:rPr lang="uk-UA" altLang="en-US" sz="2100" dirty="0" smtClean="0">
                <a:solidFill>
                  <a:srgbClr val="000000"/>
                </a:solidFill>
                <a:latin typeface="Times New Roman" panose="02020603050405020304" pitchFamily="18" charset="0"/>
                <a:ea typeface="Times New Roman" panose="02020603050405020304" pitchFamily="18" charset="0"/>
                <a:cs typeface="Tahoma" panose="020B0604030504040204" pitchFamily="34" charset="0"/>
              </a:rPr>
              <a:t>При </a:t>
            </a:r>
            <a:r>
              <a:rPr lang="uk-UA" altLang="en-US" sz="2100" dirty="0" err="1" smtClean="0">
                <a:solidFill>
                  <a:srgbClr val="000000"/>
                </a:solidFill>
                <a:latin typeface="Times New Roman" panose="02020603050405020304" pitchFamily="18" charset="0"/>
                <a:ea typeface="Times New Roman" panose="02020603050405020304" pitchFamily="18" charset="0"/>
                <a:cs typeface="Tahoma" panose="020B0604030504040204" pitchFamily="34" charset="0"/>
              </a:rPr>
              <a:t>допалюванні</a:t>
            </a:r>
            <a:r>
              <a:rPr lang="uk-UA" altLang="en-US" sz="2100" dirty="0" smtClean="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uk-UA" altLang="en-US" sz="2100" dirty="0" err="1" smtClean="0">
                <a:solidFill>
                  <a:srgbClr val="000000"/>
                </a:solidFill>
                <a:latin typeface="Times New Roman" panose="02020603050405020304" pitchFamily="18" charset="0"/>
                <a:ea typeface="Times New Roman" panose="02020603050405020304" pitchFamily="18" charset="0"/>
                <a:cs typeface="Tahoma" panose="020B0604030504040204" pitchFamily="34" charset="0"/>
              </a:rPr>
              <a:t>СО</a:t>
            </a:r>
            <a:r>
              <a:rPr lang="uk-UA" altLang="en-US" sz="2100" dirty="0" smtClean="0">
                <a:solidFill>
                  <a:srgbClr val="000000"/>
                </a:solidFill>
                <a:latin typeface="Times New Roman" panose="02020603050405020304" pitchFamily="18" charset="0"/>
                <a:ea typeface="Times New Roman" panose="02020603050405020304" pitchFamily="18" charset="0"/>
                <a:cs typeface="Tahoma" panose="020B0604030504040204" pitchFamily="34" charset="0"/>
              </a:rPr>
              <a:t> над ванною в конвертерах з верхнім дмухом за допомогою двоярусної фурми частка брухту збільшується на 5-7%, час продування можна скоротити на 3-4 хв (частина кисню, що подається на другий ярус сопел для </a:t>
            </a:r>
            <a:r>
              <a:rPr lang="uk-UA" altLang="en-US" sz="2100" dirty="0" err="1" smtClean="0">
                <a:solidFill>
                  <a:srgbClr val="000000"/>
                </a:solidFill>
                <a:latin typeface="Times New Roman" panose="02020603050405020304" pitchFamily="18" charset="0"/>
                <a:ea typeface="Times New Roman" panose="02020603050405020304" pitchFamily="18" charset="0"/>
                <a:cs typeface="Tahoma" panose="020B0604030504040204" pitchFamily="34" charset="0"/>
              </a:rPr>
              <a:t>допалювання</a:t>
            </a:r>
            <a:r>
              <a:rPr lang="uk-UA" altLang="en-US" sz="2100" dirty="0" smtClean="0">
                <a:solidFill>
                  <a:srgbClr val="000000"/>
                </a:solidFill>
                <a:latin typeface="Times New Roman" panose="02020603050405020304" pitchFamily="18" charset="0"/>
                <a:ea typeface="Times New Roman" panose="02020603050405020304" pitchFamily="18" charset="0"/>
                <a:cs typeface="Tahoma" panose="020B0604030504040204" pitchFamily="34" charset="0"/>
              </a:rPr>
              <a:t>, крім газу дозволяється зменшуватися на ванною і витрачається на </a:t>
            </a:r>
            <a:r>
              <a:rPr lang="uk-UA" altLang="en-US" sz="2100" dirty="0" err="1" smtClean="0">
                <a:solidFill>
                  <a:srgbClr val="000000"/>
                </a:solidFill>
                <a:latin typeface="Times New Roman" panose="02020603050405020304" pitchFamily="18" charset="0"/>
                <a:ea typeface="Times New Roman" panose="02020603050405020304" pitchFamily="18" charset="0"/>
                <a:cs typeface="Tahoma" panose="020B0604030504040204" pitchFamily="34" charset="0"/>
              </a:rPr>
              <a:t>рафін</a:t>
            </a:r>
            <a:r>
              <a:rPr lang="uk-UA" altLang="en-US" sz="2100" dirty="0" smtClean="0">
                <a:solidFill>
                  <a:srgbClr val="000000"/>
                </a:solidFill>
                <a:latin typeface="Times New Roman" panose="02020603050405020304" pitchFamily="18" charset="0"/>
                <a:ea typeface="Times New Roman" panose="02020603050405020304" pitchFamily="18" charset="0"/>
                <a:cs typeface="Tahoma" panose="020B0604030504040204" pitchFamily="34" charset="0"/>
              </a:rPr>
              <a:t>; інтенсифікувати продування). Однак при цьому виникає локальне зношування вогнетривкої кладки конвертера, у верхній конічній частині стійкість футерування знижується на 20-30%.</a:t>
            </a:r>
            <a:endParaRPr lang="uk-UA" altLang="en-US" sz="2100" dirty="0">
              <a:latin typeface="Tahoma" panose="020B0604030504040204" pitchFamily="34" charset="0"/>
              <a:ea typeface="Times New Roman" panose="02020603050405020304" pitchFamily="18" charset="0"/>
              <a:cs typeface="Tahoma" panose="020B0604030504040204"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Номер слайда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0BDE38F3-616F-4CED-B011-DD5E74985A8D}" type="slidenum">
              <a:rPr lang="ru-RU" altLang="en-US"/>
              <a:pPr algn="l" rtl="0"/>
              <a:t>18</a:t>
            </a:fld>
            <a:endParaRPr lang="ru-RU" altLang="en-US"/>
          </a:p>
        </p:txBody>
      </p:sp>
      <p:sp>
        <p:nvSpPr>
          <p:cNvPr id="21507" name="Прямоугольник 2"/>
          <p:cNvSpPr>
            <a:spLocks noChangeArrowheads="1"/>
          </p:cNvSpPr>
          <p:nvPr/>
        </p:nvSpPr>
        <p:spPr bwMode="auto">
          <a:xfrm>
            <a:off x="107950" y="319088"/>
            <a:ext cx="8856663" cy="56323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indent="2921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rtl="0" eaLnBrk="1" hangingPunct="1">
              <a:spcBef>
                <a:spcPts val="600"/>
              </a:spcBef>
            </a:pPr>
            <a:r>
              <a:rPr lang="ru-RU" altLang="en-US" sz="2000" dirty="0" err="1">
                <a:solidFill>
                  <a:srgbClr val="000000"/>
                </a:solidFill>
                <a:latin typeface="Times New Roman" panose="02020603050405020304" pitchFamily="18" charset="0"/>
                <a:cs typeface="Times New Roman" panose="02020603050405020304" pitchFamily="18" charset="0"/>
              </a:rPr>
              <a:t>Перелічені</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способи</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покращення</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теплової</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роботи</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кисневих</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конвертерів</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доцільно</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використовувати</a:t>
            </a:r>
            <a:r>
              <a:rPr lang="ru-RU" altLang="en-US" sz="2000" dirty="0">
                <a:solidFill>
                  <a:srgbClr val="000000"/>
                </a:solidFill>
                <a:latin typeface="Times New Roman" panose="02020603050405020304" pitchFamily="18" charset="0"/>
                <a:cs typeface="Times New Roman" panose="02020603050405020304" pitchFamily="18" charset="0"/>
              </a:rPr>
              <a:t> у </a:t>
            </a:r>
            <a:r>
              <a:rPr lang="ru-RU" altLang="en-US" sz="2000" dirty="0" err="1">
                <a:solidFill>
                  <a:srgbClr val="000000"/>
                </a:solidFill>
                <a:latin typeface="Times New Roman" panose="02020603050405020304" pitchFamily="18" charset="0"/>
                <a:cs typeface="Times New Roman" panose="02020603050405020304" pitchFamily="18" charset="0"/>
              </a:rPr>
              <a:t>комплексі</a:t>
            </a:r>
            <a:r>
              <a:rPr lang="ru-RU" altLang="en-US" sz="2000" dirty="0">
                <a:solidFill>
                  <a:srgbClr val="000000"/>
                </a:solidFill>
                <a:latin typeface="Times New Roman" panose="02020603050405020304" pitchFamily="18" charset="0"/>
                <a:cs typeface="Times New Roman" panose="02020603050405020304" pitchFamily="18" charset="0"/>
              </a:rPr>
              <a:t>. Вони є </a:t>
            </a:r>
            <a:r>
              <a:rPr lang="ru-RU" altLang="en-US" sz="2000" dirty="0" err="1">
                <a:solidFill>
                  <a:srgbClr val="000000"/>
                </a:solidFill>
                <a:latin typeface="Times New Roman" panose="02020603050405020304" pitchFamily="18" charset="0"/>
                <a:cs typeface="Times New Roman" panose="02020603050405020304" pitchFamily="18" charset="0"/>
              </a:rPr>
              <a:t>своєрідними</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технологічними</a:t>
            </a:r>
            <a:r>
              <a:rPr lang="ru-RU" altLang="en-US" sz="2000" dirty="0">
                <a:solidFill>
                  <a:srgbClr val="000000"/>
                </a:solidFill>
                <a:latin typeface="Times New Roman" panose="02020603050405020304" pitchFamily="18" charset="0"/>
                <a:cs typeface="Times New Roman" panose="02020603050405020304" pitchFamily="18" charset="0"/>
              </a:rPr>
              <a:t> модулями, </a:t>
            </a:r>
            <a:r>
              <a:rPr lang="ru-RU" altLang="en-US" sz="2000" dirty="0" err="1">
                <a:solidFill>
                  <a:srgbClr val="000000"/>
                </a:solidFill>
                <a:latin typeface="Times New Roman" panose="02020603050405020304" pitchFamily="18" charset="0"/>
                <a:cs typeface="Times New Roman" panose="02020603050405020304" pitchFamily="18" charset="0"/>
              </a:rPr>
              <a:t>застосування</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яких</a:t>
            </a:r>
            <a:r>
              <a:rPr lang="ru-RU" altLang="en-US" sz="2000" dirty="0">
                <a:solidFill>
                  <a:srgbClr val="000000"/>
                </a:solidFill>
                <a:latin typeface="Times New Roman" panose="02020603050405020304" pitchFamily="18" charset="0"/>
                <a:cs typeface="Times New Roman" panose="02020603050405020304" pitchFamily="18" charset="0"/>
              </a:rPr>
              <a:t> у </a:t>
            </a:r>
            <a:r>
              <a:rPr lang="ru-RU" altLang="en-US" sz="2000" dirty="0" err="1">
                <a:solidFill>
                  <a:srgbClr val="000000"/>
                </a:solidFill>
                <a:latin typeface="Times New Roman" panose="02020603050405020304" pitchFamily="18" charset="0"/>
                <a:cs typeface="Times New Roman" panose="02020603050405020304" pitchFamily="18" charset="0"/>
              </a:rPr>
              <a:t>певних</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пропорціях</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дозволяє</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здійснювати</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киснево-конвертерний</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процес</a:t>
            </a:r>
            <a:r>
              <a:rPr lang="ru-RU" altLang="en-US" sz="2000" dirty="0">
                <a:solidFill>
                  <a:srgbClr val="000000"/>
                </a:solidFill>
                <a:latin typeface="Times New Roman" panose="02020603050405020304" pitchFamily="18" charset="0"/>
                <a:cs typeface="Times New Roman" panose="02020603050405020304" pitchFamily="18" charset="0"/>
              </a:rPr>
              <a:t> з </a:t>
            </a:r>
            <a:r>
              <a:rPr lang="ru-RU" altLang="en-US" sz="2000" dirty="0" err="1">
                <a:solidFill>
                  <a:srgbClr val="000000"/>
                </a:solidFill>
                <a:latin typeface="Times New Roman" panose="02020603050405020304" pitchFamily="18" charset="0"/>
                <a:cs typeface="Times New Roman" panose="02020603050405020304" pitchFamily="18" charset="0"/>
              </a:rPr>
              <a:t>часткою</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брухту</a:t>
            </a:r>
            <a:r>
              <a:rPr lang="ru-RU" altLang="en-US" sz="2000" dirty="0">
                <a:solidFill>
                  <a:srgbClr val="000000"/>
                </a:solidFill>
                <a:latin typeface="Times New Roman" panose="02020603050405020304" pitchFamily="18" charset="0"/>
                <a:cs typeface="Times New Roman" panose="02020603050405020304" pitchFamily="18" charset="0"/>
              </a:rPr>
              <a:t> в </a:t>
            </a:r>
            <a:r>
              <a:rPr lang="ru-RU" altLang="en-US" sz="2000" dirty="0" err="1">
                <a:solidFill>
                  <a:srgbClr val="000000"/>
                </a:solidFill>
                <a:latin typeface="Times New Roman" panose="02020603050405020304" pitchFamily="18" charset="0"/>
                <a:cs typeface="Times New Roman" panose="02020603050405020304" pitchFamily="18" charset="0"/>
              </a:rPr>
              <a:t>металевій</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шихті</a:t>
            </a:r>
            <a:r>
              <a:rPr lang="ru-RU" altLang="en-US" sz="2000" dirty="0">
                <a:solidFill>
                  <a:srgbClr val="000000"/>
                </a:solidFill>
                <a:latin typeface="Times New Roman" panose="02020603050405020304" pitchFamily="18" charset="0"/>
                <a:cs typeface="Times New Roman" panose="02020603050405020304" pitchFamily="18" charset="0"/>
              </a:rPr>
              <a:t> до 40-45% і </a:t>
            </a:r>
            <a:r>
              <a:rPr lang="ru-RU" altLang="en-US" sz="2000" dirty="0" err="1">
                <a:solidFill>
                  <a:srgbClr val="000000"/>
                </a:solidFill>
                <a:latin typeface="Times New Roman" panose="02020603050405020304" pitchFamily="18" charset="0"/>
                <a:cs typeface="Times New Roman" panose="02020603050405020304" pitchFamily="18" charset="0"/>
              </a:rPr>
              <a:t>більше</a:t>
            </a:r>
            <a:r>
              <a:rPr lang="ru-RU" altLang="en-US" sz="2000" dirty="0">
                <a:solidFill>
                  <a:srgbClr val="000000"/>
                </a:solidFill>
                <a:latin typeface="Times New Roman" panose="02020603050405020304" pitchFamily="18" charset="0"/>
                <a:cs typeface="Times New Roman" panose="02020603050405020304" pitchFamily="18" charset="0"/>
              </a:rPr>
              <a:t>.</a:t>
            </a:r>
            <a:endParaRPr lang="ru-RU" altLang="en-US" sz="2000" dirty="0">
              <a:latin typeface="Tahoma" panose="020B0604030504040204" pitchFamily="34" charset="0"/>
              <a:cs typeface="Times New Roman" panose="02020603050405020304" pitchFamily="18" charset="0"/>
            </a:endParaRPr>
          </a:p>
          <a:p>
            <a:pPr algn="just" rtl="0" eaLnBrk="1" hangingPunct="1"/>
            <a:r>
              <a:rPr lang="ru-RU" altLang="en-US" sz="2000" dirty="0" err="1">
                <a:solidFill>
                  <a:srgbClr val="000000"/>
                </a:solidFill>
                <a:latin typeface="Times New Roman" panose="02020603050405020304" pitchFamily="18" charset="0"/>
                <a:cs typeface="Times New Roman" panose="02020603050405020304" pitchFamily="18" charset="0"/>
              </a:rPr>
              <a:t>Значних</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успіхів</a:t>
            </a:r>
            <a:r>
              <a:rPr lang="ru-RU" altLang="en-US" sz="2000" dirty="0">
                <a:solidFill>
                  <a:srgbClr val="000000"/>
                </a:solidFill>
                <a:latin typeface="Times New Roman" panose="02020603050405020304" pitchFamily="18" charset="0"/>
                <a:cs typeface="Times New Roman" panose="02020603050405020304" pitchFamily="18" charset="0"/>
              </a:rPr>
              <a:t> у </a:t>
            </a:r>
            <a:r>
              <a:rPr lang="ru-RU" altLang="en-US" sz="2000" dirty="0" err="1">
                <a:solidFill>
                  <a:srgbClr val="000000"/>
                </a:solidFill>
                <a:latin typeface="Times New Roman" panose="02020603050405020304" pitchFamily="18" charset="0"/>
                <a:cs typeface="Times New Roman" panose="02020603050405020304" pitchFamily="18" charset="0"/>
              </a:rPr>
              <a:t>розробці</a:t>
            </a:r>
            <a:r>
              <a:rPr lang="ru-RU" altLang="en-US" sz="2000" dirty="0">
                <a:solidFill>
                  <a:srgbClr val="000000"/>
                </a:solidFill>
                <a:latin typeface="Times New Roman" panose="02020603050405020304" pitchFamily="18" charset="0"/>
                <a:cs typeface="Times New Roman" panose="02020603050405020304" pitchFamily="18" charset="0"/>
              </a:rPr>
              <a:t> та </a:t>
            </a:r>
            <a:r>
              <a:rPr lang="ru-RU" altLang="en-US" sz="2000" dirty="0" err="1">
                <a:solidFill>
                  <a:srgbClr val="000000"/>
                </a:solidFill>
                <a:latin typeface="Times New Roman" panose="02020603050405020304" pitchFamily="18" charset="0"/>
                <a:cs typeface="Times New Roman" panose="02020603050405020304" pitchFamily="18" charset="0"/>
              </a:rPr>
              <a:t>освоєнні</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киснево-паливного</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процесу</a:t>
            </a:r>
            <a:r>
              <a:rPr lang="ru-RU" altLang="en-US" sz="2000" dirty="0">
                <a:solidFill>
                  <a:srgbClr val="000000"/>
                </a:solidFill>
                <a:latin typeface="Times New Roman" panose="02020603050405020304" pitchFamily="18" charset="0"/>
                <a:cs typeface="Times New Roman" panose="02020603050405020304" pitchFamily="18" charset="0"/>
              </a:rPr>
              <a:t> з </a:t>
            </a:r>
            <a:r>
              <a:rPr lang="ru-RU" altLang="en-US" sz="2000" dirty="0" err="1">
                <a:solidFill>
                  <a:srgbClr val="000000"/>
                </a:solidFill>
                <a:latin typeface="Times New Roman" panose="02020603050405020304" pitchFamily="18" charset="0"/>
                <a:cs typeface="Times New Roman" panose="02020603050405020304" pitchFamily="18" charset="0"/>
              </a:rPr>
              <a:t>комбінованим</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дмухом</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досягнуто</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фірмою</a:t>
            </a:r>
            <a:r>
              <a:rPr lang="de-DE" altLang="en-US" sz="2000" dirty="0">
                <a:solidFill>
                  <a:srgbClr val="000000"/>
                </a:solidFill>
                <a:latin typeface="Times New Roman" panose="02020603050405020304" pitchFamily="18" charset="0"/>
                <a:cs typeface="Times New Roman" panose="02020603050405020304" pitchFamily="18" charset="0"/>
              </a:rPr>
              <a:t>"Klöckner Werke"</a:t>
            </a:r>
            <a:r>
              <a:rPr lang="ru-RU" altLang="en-US" sz="2000" dirty="0">
                <a:solidFill>
                  <a:srgbClr val="000000"/>
                </a:solidFill>
                <a:latin typeface="Times New Roman" panose="02020603050405020304" pitchFamily="18" charset="0"/>
                <a:cs typeface="Times New Roman" panose="02020603050405020304" pitchFamily="18" charset="0"/>
              </a:rPr>
              <a:t>(ФРН) та </a:t>
            </a:r>
            <a:r>
              <a:rPr lang="ru-RU" altLang="en-US" sz="2000" dirty="0" err="1">
                <a:solidFill>
                  <a:srgbClr val="000000"/>
                </a:solidFill>
                <a:latin typeface="Times New Roman" panose="02020603050405020304" pitchFamily="18" charset="0"/>
                <a:cs typeface="Times New Roman" panose="02020603050405020304" pitchFamily="18" charset="0"/>
              </a:rPr>
              <a:t>фірмою</a:t>
            </a:r>
            <a:r>
              <a:rPr lang="de-DE" altLang="en-US" sz="2000" dirty="0">
                <a:solidFill>
                  <a:srgbClr val="000000"/>
                </a:solidFill>
                <a:latin typeface="Times New Roman" panose="02020603050405020304" pitchFamily="18" charset="0"/>
                <a:cs typeface="Times New Roman" panose="02020603050405020304" pitchFamily="18" charset="0"/>
              </a:rPr>
              <a:t>"</a:t>
            </a:r>
            <a:r>
              <a:rPr lang="de-DE" altLang="en-US" sz="2000" dirty="0" err="1">
                <a:solidFill>
                  <a:srgbClr val="000000"/>
                </a:solidFill>
                <a:latin typeface="Times New Roman" panose="02020603050405020304" pitchFamily="18" charset="0"/>
                <a:cs typeface="Times New Roman" panose="02020603050405020304" pitchFamily="18" charset="0"/>
              </a:rPr>
              <a:t>Maxhutte</a:t>
            </a:r>
            <a:r>
              <a:rPr lang="de-DE" altLang="en-US" sz="2000" dirty="0">
                <a:solidFill>
                  <a:srgbClr val="000000"/>
                </a:solidFill>
                <a:latin typeface="Times New Roman" panose="02020603050405020304" pitchFamily="18" charset="0"/>
                <a:cs typeface="Times New Roman" panose="02020603050405020304" pitchFamily="18" charset="0"/>
              </a:rPr>
              <a:t>",</a:t>
            </a:r>
            <a:r>
              <a:rPr lang="ru-RU" altLang="en-US" sz="2000" dirty="0" err="1">
                <a:solidFill>
                  <a:srgbClr val="000000"/>
                </a:solidFill>
                <a:latin typeface="Times New Roman" panose="02020603050405020304" pitchFamily="18" charset="0"/>
                <a:cs typeface="Times New Roman" panose="02020603050405020304" pitchFamily="18" charset="0"/>
              </a:rPr>
              <a:t>що</a:t>
            </a:r>
            <a:r>
              <a:rPr lang="ru-RU" altLang="en-US" sz="2000" dirty="0">
                <a:solidFill>
                  <a:srgbClr val="000000"/>
                </a:solidFill>
                <a:latin typeface="Times New Roman" panose="02020603050405020304" pitchFamily="18" charset="0"/>
                <a:cs typeface="Times New Roman" panose="02020603050405020304" pitchFamily="18" charset="0"/>
              </a:rPr>
              <a:t> входить до </a:t>
            </a:r>
            <a:r>
              <a:rPr lang="ru-RU" altLang="en-US" sz="2000" dirty="0" err="1">
                <a:solidFill>
                  <a:srgbClr val="000000"/>
                </a:solidFill>
                <a:latin typeface="Times New Roman" panose="02020603050405020304" pitchFamily="18" charset="0"/>
                <a:cs typeface="Times New Roman" panose="02020603050405020304" pitchFamily="18" charset="0"/>
              </a:rPr>
              <a:t>її</a:t>
            </a:r>
            <a:r>
              <a:rPr lang="ru-RU" altLang="en-US" sz="2000" dirty="0">
                <a:solidFill>
                  <a:srgbClr val="000000"/>
                </a:solidFill>
                <a:latin typeface="Times New Roman" panose="02020603050405020304" pitchFamily="18" charset="0"/>
                <a:cs typeface="Times New Roman" panose="02020603050405020304" pitchFamily="18" charset="0"/>
              </a:rPr>
              <a:t> складу. </a:t>
            </a:r>
            <a:r>
              <a:rPr lang="ru-RU" altLang="en-US" sz="2000" dirty="0" err="1">
                <a:solidFill>
                  <a:srgbClr val="000000"/>
                </a:solidFill>
                <a:latin typeface="Times New Roman" panose="02020603050405020304" pitchFamily="18" charset="0"/>
                <a:cs typeface="Times New Roman" panose="02020603050405020304" pitchFamily="18" charset="0"/>
              </a:rPr>
              <a:t>Спочатку</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розроблений</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цими</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фірмами</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smtClean="0">
                <a:solidFill>
                  <a:srgbClr val="000000"/>
                </a:solidFill>
                <a:latin typeface="Times New Roman" panose="02020603050405020304" pitchFamily="18" charset="0"/>
                <a:cs typeface="Times New Roman" panose="02020603050405020304" pitchFamily="18" charset="0"/>
              </a:rPr>
              <a:t>процес</a:t>
            </a:r>
            <a:r>
              <a:rPr lang="ru-RU" altLang="en-US" sz="2000" dirty="0" smtClean="0">
                <a:solidFill>
                  <a:srgbClr val="000000"/>
                </a:solidFill>
                <a:latin typeface="Times New Roman" panose="02020603050405020304" pitchFamily="18" charset="0"/>
                <a:cs typeface="Times New Roman" panose="02020603050405020304" pitchFamily="18" charset="0"/>
              </a:rPr>
              <a:t> </a:t>
            </a:r>
            <a:r>
              <a:rPr lang="de-DE" altLang="en-US" sz="2000" dirty="0" smtClean="0">
                <a:solidFill>
                  <a:srgbClr val="000000"/>
                </a:solidFill>
                <a:latin typeface="Times New Roman" panose="02020603050405020304" pitchFamily="18" charset="0"/>
                <a:cs typeface="Times New Roman" panose="02020603050405020304" pitchFamily="18" charset="0"/>
              </a:rPr>
              <a:t>Q-BOP-S</a:t>
            </a:r>
            <a:r>
              <a:rPr lang="ru-RU" altLang="en-US" sz="2000" dirty="0">
                <a:solidFill>
                  <a:srgbClr val="000000"/>
                </a:solidFill>
                <a:latin typeface="Times New Roman" panose="02020603050405020304" pitchFamily="18" charset="0"/>
                <a:cs typeface="Times New Roman" panose="02020603050405020304" pitchFamily="18" charset="0"/>
              </a:rPr>
              <a:t>включав </a:t>
            </a:r>
            <a:r>
              <a:rPr lang="ru-RU" altLang="en-US" sz="2000" dirty="0" err="1">
                <a:solidFill>
                  <a:srgbClr val="000000"/>
                </a:solidFill>
                <a:latin typeface="Times New Roman" panose="02020603050405020304" pitchFamily="18" charset="0"/>
                <a:cs typeface="Times New Roman" panose="02020603050405020304" pitchFamily="18" charset="0"/>
              </a:rPr>
              <a:t>лише</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донний</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підігрів</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металевого</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брухту</a:t>
            </a:r>
            <a:r>
              <a:rPr lang="ru-RU" altLang="en-US" sz="2000" dirty="0">
                <a:solidFill>
                  <a:srgbClr val="000000"/>
                </a:solidFill>
                <a:latin typeface="Times New Roman" panose="02020603050405020304" pitchFamily="18" charset="0"/>
                <a:cs typeface="Times New Roman" panose="02020603050405020304" pitchFamily="18" charset="0"/>
              </a:rPr>
              <a:t> при </a:t>
            </a:r>
            <a:r>
              <a:rPr lang="ru-RU" altLang="en-US" sz="2000" dirty="0" err="1">
                <a:solidFill>
                  <a:srgbClr val="000000"/>
                </a:solidFill>
                <a:latin typeface="Times New Roman" panose="02020603050405020304" pitchFamily="18" charset="0"/>
                <a:cs typeface="Times New Roman" panose="02020603050405020304" pitchFamily="18" charset="0"/>
              </a:rPr>
              <a:t>стехіометричній</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подачі</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кисню</a:t>
            </a:r>
            <a:r>
              <a:rPr lang="ru-RU" altLang="en-US" sz="2000" dirty="0">
                <a:solidFill>
                  <a:srgbClr val="000000"/>
                </a:solidFill>
                <a:latin typeface="Times New Roman" panose="02020603050405020304" pitchFamily="18" charset="0"/>
                <a:cs typeface="Times New Roman" panose="02020603050405020304" pitchFamily="18" charset="0"/>
              </a:rPr>
              <a:t> та </a:t>
            </a:r>
            <a:r>
              <a:rPr lang="ru-RU" altLang="en-US" sz="2000" dirty="0" err="1">
                <a:solidFill>
                  <a:srgbClr val="000000"/>
                </a:solidFill>
                <a:latin typeface="Times New Roman" panose="02020603050405020304" pitchFamily="18" charset="0"/>
                <a:cs typeface="Times New Roman" panose="02020603050405020304" pitchFamily="18" charset="0"/>
              </a:rPr>
              <a:t>вуглеводнів</a:t>
            </a:r>
            <a:r>
              <a:rPr lang="ru-RU" altLang="en-US" sz="2000" dirty="0">
                <a:solidFill>
                  <a:srgbClr val="000000"/>
                </a:solidFill>
                <a:latin typeface="Times New Roman" panose="02020603050405020304" pitchFamily="18" charset="0"/>
                <a:cs typeface="Times New Roman" panose="02020603050405020304" pitchFamily="18" charset="0"/>
              </a:rPr>
              <a:t> через </a:t>
            </a:r>
            <a:r>
              <a:rPr lang="ru-RU" altLang="en-US" sz="2000" dirty="0" err="1">
                <a:solidFill>
                  <a:srgbClr val="000000"/>
                </a:solidFill>
                <a:latin typeface="Times New Roman" panose="02020603050405020304" pitchFamily="18" charset="0"/>
                <a:cs typeface="Times New Roman" panose="02020603050405020304" pitchFamily="18" charset="0"/>
              </a:rPr>
              <a:t>донні</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фурми</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Надалі</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було</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реалізовано</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допалювання</a:t>
            </a:r>
            <a:r>
              <a:rPr lang="ru-RU" altLang="en-US" sz="2000" dirty="0">
                <a:solidFill>
                  <a:srgbClr val="000000"/>
                </a:solidFill>
                <a:latin typeface="Times New Roman" panose="02020603050405020304" pitchFamily="18" charset="0"/>
                <a:cs typeface="Times New Roman" panose="02020603050405020304" pitchFamily="18" charset="0"/>
              </a:rPr>
              <a:t> СО до </a:t>
            </a:r>
            <a:r>
              <a:rPr lang="ru-RU" altLang="en-US" sz="2000" dirty="0" smtClean="0">
                <a:solidFill>
                  <a:srgbClr val="000000"/>
                </a:solidFill>
                <a:latin typeface="Times New Roman" panose="02020603050405020304" pitchFamily="18" charset="0"/>
                <a:cs typeface="Times New Roman" panose="02020603050405020304" pitchFamily="18" charset="0"/>
              </a:rPr>
              <a:t>СО</a:t>
            </a:r>
            <a:r>
              <a:rPr lang="ru-RU" altLang="en-US" sz="2000" baseline="-25000" dirty="0" smtClean="0">
                <a:solidFill>
                  <a:srgbClr val="000000"/>
                </a:solidFill>
                <a:latin typeface="Times New Roman" panose="02020603050405020304" pitchFamily="18" charset="0"/>
                <a:cs typeface="Times New Roman" panose="02020603050405020304" pitchFamily="18" charset="0"/>
              </a:rPr>
              <a:t>2 </a:t>
            </a:r>
            <a:r>
              <a:rPr lang="ru-RU" altLang="en-US" sz="2000" dirty="0" smtClean="0">
                <a:solidFill>
                  <a:srgbClr val="000000"/>
                </a:solidFill>
                <a:latin typeface="Times New Roman" panose="02020603050405020304" pitchFamily="18" charset="0"/>
                <a:cs typeface="Times New Roman" panose="02020603050405020304" pitchFamily="18" charset="0"/>
              </a:rPr>
              <a:t>в </a:t>
            </a:r>
            <a:r>
              <a:rPr lang="ru-RU" altLang="en-US" sz="2000" dirty="0" err="1">
                <a:solidFill>
                  <a:srgbClr val="000000"/>
                </a:solidFill>
                <a:latin typeface="Times New Roman" panose="02020603050405020304" pitchFamily="18" charset="0"/>
                <a:cs typeface="Times New Roman" panose="02020603050405020304" pitchFamily="18" charset="0"/>
              </a:rPr>
              <a:t>обсязі</a:t>
            </a:r>
            <a:r>
              <a:rPr lang="ru-RU" altLang="en-US" sz="2000" dirty="0">
                <a:solidFill>
                  <a:srgbClr val="000000"/>
                </a:solidFill>
                <a:latin typeface="Times New Roman" panose="02020603050405020304" pitchFamily="18" charset="0"/>
                <a:cs typeface="Times New Roman" panose="02020603050405020304" pitchFamily="18" charset="0"/>
              </a:rPr>
              <a:t> конвертера за </a:t>
            </a:r>
            <a:r>
              <a:rPr lang="ru-RU" altLang="en-US" sz="2000" dirty="0" err="1">
                <a:solidFill>
                  <a:srgbClr val="000000"/>
                </a:solidFill>
                <a:latin typeface="Times New Roman" panose="02020603050405020304" pitchFamily="18" charset="0"/>
                <a:cs typeface="Times New Roman" panose="02020603050405020304" pitchFamily="18" charset="0"/>
              </a:rPr>
              <a:t>допомогою</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верхньої</a:t>
            </a:r>
            <a:r>
              <a:rPr lang="ru-RU" altLang="en-US" sz="2000" dirty="0">
                <a:solidFill>
                  <a:srgbClr val="000000"/>
                </a:solidFill>
                <a:latin typeface="Times New Roman" panose="02020603050405020304" pitchFamily="18" charset="0"/>
                <a:cs typeface="Times New Roman" panose="02020603050405020304" pitchFamily="18" charset="0"/>
              </a:rPr>
              <a:t> та (</a:t>
            </a:r>
            <a:r>
              <a:rPr lang="ru-RU" altLang="en-US" sz="2000" dirty="0" err="1">
                <a:solidFill>
                  <a:srgbClr val="000000"/>
                </a:solidFill>
                <a:latin typeface="Times New Roman" panose="02020603050405020304" pitchFamily="18" charset="0"/>
                <a:cs typeface="Times New Roman" panose="02020603050405020304" pitchFamily="18" charset="0"/>
              </a:rPr>
              <a:t>або</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бічних</a:t>
            </a:r>
            <a:r>
              <a:rPr lang="ru-RU" altLang="en-US" sz="2000" dirty="0">
                <a:solidFill>
                  <a:srgbClr val="000000"/>
                </a:solidFill>
                <a:latin typeface="Times New Roman" panose="02020603050405020304" pitchFamily="18" charset="0"/>
                <a:cs typeface="Times New Roman" panose="02020603050405020304" pitchFamily="18" charset="0"/>
              </a:rPr>
              <a:t> фурм та </a:t>
            </a:r>
            <a:r>
              <a:rPr lang="ru-RU" altLang="en-US" sz="2000" dirty="0" err="1">
                <a:solidFill>
                  <a:srgbClr val="000000"/>
                </a:solidFill>
                <a:latin typeface="Times New Roman" panose="02020603050405020304" pitchFamily="18" charset="0"/>
                <a:cs typeface="Times New Roman" panose="02020603050405020304" pitchFamily="18" charset="0"/>
              </a:rPr>
              <a:t>вдування</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пилоподібного</a:t>
            </a:r>
            <a:r>
              <a:rPr lang="ru-RU" altLang="en-US" sz="2000" dirty="0">
                <a:solidFill>
                  <a:srgbClr val="000000"/>
                </a:solidFill>
                <a:latin typeface="Times New Roman" panose="02020603050405020304" pitchFamily="18" charset="0"/>
                <a:cs typeface="Times New Roman" panose="02020603050405020304" pitchFamily="18" charset="0"/>
              </a:rPr>
              <a:t>.</a:t>
            </a:r>
            <a:r>
              <a:rPr lang="uk-UA" altLang="en-US" sz="2000" dirty="0">
                <a:solidFill>
                  <a:srgbClr val="000000"/>
                </a:solidFill>
                <a:latin typeface="Times New Roman" panose="02020603050405020304" pitchFamily="18" charset="0"/>
                <a:cs typeface="Times New Roman" panose="02020603050405020304" pitchFamily="18" charset="0"/>
              </a:rPr>
              <a:t>у</a:t>
            </a:r>
            <a:r>
              <a:rPr lang="ru-RU" altLang="en-US" sz="2000" dirty="0" err="1">
                <a:solidFill>
                  <a:srgbClr val="000000"/>
                </a:solidFill>
                <a:latin typeface="Times New Roman" panose="02020603050405020304" pitchFamily="18" charset="0"/>
                <a:cs typeface="Times New Roman" panose="02020603050405020304" pitchFamily="18" charset="0"/>
              </a:rPr>
              <a:t>глеродсодержащего</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палива</a:t>
            </a:r>
            <a:r>
              <a:rPr lang="ru-RU" altLang="en-US" sz="2000" dirty="0">
                <a:solidFill>
                  <a:srgbClr val="000000"/>
                </a:solidFill>
                <a:latin typeface="Times New Roman" panose="02020603050405020304" pitchFamily="18" charset="0"/>
                <a:cs typeface="Times New Roman" panose="02020603050405020304" pitchFamily="18" charset="0"/>
              </a:rPr>
              <a:t> в </a:t>
            </a:r>
            <a:r>
              <a:rPr lang="ru-RU" altLang="en-US" sz="2000" dirty="0" err="1">
                <a:solidFill>
                  <a:srgbClr val="000000"/>
                </a:solidFill>
                <a:latin typeface="Times New Roman" panose="02020603050405020304" pitchFamily="18" charset="0"/>
                <a:cs typeface="Times New Roman" panose="02020603050405020304" pitchFamily="18" charset="0"/>
              </a:rPr>
              <a:t>процесі</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продування</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Процес</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отримав</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назву</a:t>
            </a:r>
            <a:r>
              <a:rPr lang="ru-RU" altLang="en-US" sz="2000" dirty="0">
                <a:solidFill>
                  <a:srgbClr val="000000"/>
                </a:solidFill>
                <a:latin typeface="Times New Roman" panose="02020603050405020304" pitchFamily="18" charset="0"/>
                <a:cs typeface="Times New Roman" panose="02020603050405020304" pitchFamily="18" charset="0"/>
              </a:rPr>
              <a:t> КМБ – і </a:t>
            </a:r>
            <a:r>
              <a:rPr lang="ru-RU" altLang="en-US" sz="2000" dirty="0" err="1">
                <a:solidFill>
                  <a:srgbClr val="000000"/>
                </a:solidFill>
                <a:latin typeface="Times New Roman" panose="02020603050405020304" pitchFamily="18" charset="0"/>
                <a:cs typeface="Times New Roman" panose="02020603050405020304" pitchFamily="18" charset="0"/>
              </a:rPr>
              <a:t>має</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різновиди</a:t>
            </a:r>
            <a:r>
              <a:rPr lang="ru-RU" altLang="en-US" sz="2000" dirty="0">
                <a:solidFill>
                  <a:srgbClr val="000000"/>
                </a:solidFill>
                <a:latin typeface="Times New Roman" panose="02020603050405020304" pitchFamily="18" charset="0"/>
                <a:cs typeface="Times New Roman" panose="02020603050405020304" pitchFamily="18" charset="0"/>
              </a:rPr>
              <a:t> (рис. 3</a:t>
            </a:r>
            <a:r>
              <a:rPr lang="ru-RU" altLang="en-US" sz="2000" dirty="0" smtClean="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Встановлено</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що</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допалювання</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конвертерних</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газів</a:t>
            </a:r>
            <a:r>
              <a:rPr lang="ru-RU" altLang="en-US" sz="2000" dirty="0">
                <a:solidFill>
                  <a:srgbClr val="000000"/>
                </a:solidFill>
                <a:latin typeface="Times New Roman" panose="02020603050405020304" pitchFamily="18" charset="0"/>
                <a:cs typeface="Times New Roman" panose="02020603050405020304" pitchFamily="18" charset="0"/>
              </a:rPr>
              <a:t> при </a:t>
            </a:r>
            <a:r>
              <a:rPr lang="ru-RU" altLang="en-US" sz="2000" dirty="0" err="1">
                <a:solidFill>
                  <a:srgbClr val="000000"/>
                </a:solidFill>
                <a:latin typeface="Times New Roman" panose="02020603050405020304" pitchFamily="18" charset="0"/>
                <a:cs typeface="Times New Roman" panose="02020603050405020304" pitchFamily="18" charset="0"/>
              </a:rPr>
              <a:t>комбінованій</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продуванні</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ванни</a:t>
            </a:r>
            <a:r>
              <a:rPr lang="ru-RU" altLang="en-US" sz="2000" dirty="0">
                <a:solidFill>
                  <a:srgbClr val="000000"/>
                </a:solidFill>
                <a:latin typeface="Times New Roman" panose="02020603050405020304" pitchFamily="18" charset="0"/>
                <a:cs typeface="Times New Roman" panose="02020603050405020304" pitchFamily="18" charset="0"/>
              </a:rPr>
              <a:t> киснем </a:t>
            </a:r>
            <a:r>
              <a:rPr lang="ru-RU" altLang="en-US" sz="2000" dirty="0" err="1">
                <a:solidFill>
                  <a:srgbClr val="000000"/>
                </a:solidFill>
                <a:latin typeface="Times New Roman" panose="02020603050405020304" pitchFamily="18" charset="0"/>
                <a:cs typeface="Times New Roman" panose="02020603050405020304" pitchFamily="18" charset="0"/>
              </a:rPr>
              <a:t>ефективніше</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ніж</a:t>
            </a:r>
            <a:r>
              <a:rPr lang="ru-RU" altLang="en-US" sz="2000" dirty="0">
                <a:solidFill>
                  <a:srgbClr val="000000"/>
                </a:solidFill>
                <a:latin typeface="Times New Roman" panose="02020603050405020304" pitchFamily="18" charset="0"/>
                <a:cs typeface="Times New Roman" panose="02020603050405020304" pitchFamily="18" charset="0"/>
              </a:rPr>
              <a:t> при </a:t>
            </a:r>
            <a:r>
              <a:rPr lang="ru-RU" altLang="en-US" sz="2000" dirty="0" err="1">
                <a:solidFill>
                  <a:srgbClr val="000000"/>
                </a:solidFill>
                <a:latin typeface="Times New Roman" panose="02020603050405020304" pitchFamily="18" charset="0"/>
                <a:cs typeface="Times New Roman" panose="02020603050405020304" pitchFamily="18" charset="0"/>
              </a:rPr>
              <a:t>верхньому</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продуванні</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Завдяки</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лише</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допалюванню</a:t>
            </a:r>
            <a:r>
              <a:rPr lang="ru-RU" altLang="en-US" sz="2000" dirty="0">
                <a:solidFill>
                  <a:srgbClr val="000000"/>
                </a:solidFill>
                <a:latin typeface="Times New Roman" panose="02020603050405020304" pitchFamily="18" charset="0"/>
                <a:cs typeface="Times New Roman" panose="02020603050405020304" pitchFamily="18" charset="0"/>
              </a:rPr>
              <a:t> СО до </a:t>
            </a:r>
            <a:r>
              <a:rPr lang="ru-RU" altLang="en-US" sz="2000" dirty="0" smtClean="0">
                <a:solidFill>
                  <a:srgbClr val="000000"/>
                </a:solidFill>
                <a:latin typeface="Times New Roman" panose="02020603050405020304" pitchFamily="18" charset="0"/>
                <a:cs typeface="Times New Roman" panose="02020603050405020304" pitchFamily="18" charset="0"/>
              </a:rPr>
              <a:t>СО</a:t>
            </a:r>
            <a:r>
              <a:rPr lang="ru-RU" altLang="en-US" sz="2000" baseline="-25000" dirty="0" smtClean="0">
                <a:solidFill>
                  <a:srgbClr val="000000"/>
                </a:solidFill>
                <a:latin typeface="Times New Roman" panose="02020603050405020304" pitchFamily="18" charset="0"/>
                <a:cs typeface="Times New Roman" panose="02020603050405020304" pitchFamily="18" charset="0"/>
              </a:rPr>
              <a:t>2 </a:t>
            </a:r>
            <a:r>
              <a:rPr lang="ru-RU" altLang="en-US" sz="2000" dirty="0" err="1" smtClean="0">
                <a:solidFill>
                  <a:srgbClr val="000000"/>
                </a:solidFill>
                <a:latin typeface="Times New Roman" panose="02020603050405020304" pitchFamily="18" charset="0"/>
                <a:cs typeface="Times New Roman" panose="02020603050405020304" pitchFamily="18" charset="0"/>
              </a:rPr>
              <a:t>можливим</a:t>
            </a:r>
            <a:r>
              <a:rPr lang="ru-RU" altLang="en-US" sz="2000" dirty="0" smtClean="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збільшити</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витрату</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брухту</a:t>
            </a:r>
            <a:r>
              <a:rPr lang="ru-RU" altLang="en-US" sz="2000" dirty="0">
                <a:solidFill>
                  <a:srgbClr val="000000"/>
                </a:solidFill>
                <a:latin typeface="Times New Roman" panose="02020603050405020304" pitchFamily="18" charset="0"/>
                <a:cs typeface="Times New Roman" panose="02020603050405020304" pitchFamily="18" charset="0"/>
              </a:rPr>
              <a:t> на 60 кг/т </a:t>
            </a:r>
            <a:r>
              <a:rPr lang="ru-RU" altLang="en-US" sz="2000" dirty="0" err="1">
                <a:solidFill>
                  <a:srgbClr val="000000"/>
                </a:solidFill>
                <a:latin typeface="Times New Roman" panose="02020603050405020304" pitchFamily="18" charset="0"/>
                <a:cs typeface="Times New Roman" panose="02020603050405020304" pitchFamily="18" charset="0"/>
              </a:rPr>
              <a:t>сталі</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Підвищення</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температури</a:t>
            </a:r>
            <a:r>
              <a:rPr lang="ru-RU" altLang="en-US" sz="2000" dirty="0">
                <a:solidFill>
                  <a:srgbClr val="000000"/>
                </a:solidFill>
                <a:latin typeface="Times New Roman" panose="02020603050405020304" pitchFamily="18" charset="0"/>
                <a:cs typeface="Times New Roman" panose="02020603050405020304" pitchFamily="18" charset="0"/>
              </a:rPr>
              <a:t> у </a:t>
            </a:r>
            <a:r>
              <a:rPr lang="ru-RU" altLang="en-US" sz="2000" dirty="0" err="1">
                <a:solidFill>
                  <a:srgbClr val="000000"/>
                </a:solidFill>
                <a:latin typeface="Times New Roman" panose="02020603050405020304" pitchFamily="18" charset="0"/>
                <a:cs typeface="Times New Roman" panose="02020603050405020304" pitchFamily="18" charset="0"/>
              </a:rPr>
              <a:t>верхній</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частині</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порожнини</a:t>
            </a:r>
            <a:r>
              <a:rPr lang="ru-RU" altLang="en-US" sz="2000" dirty="0">
                <a:solidFill>
                  <a:srgbClr val="000000"/>
                </a:solidFill>
                <a:latin typeface="Times New Roman" panose="02020603050405020304" pitchFamily="18" charset="0"/>
                <a:cs typeface="Times New Roman" panose="02020603050405020304" pitchFamily="18" charset="0"/>
              </a:rPr>
              <a:t> конвертера </a:t>
            </a:r>
            <a:r>
              <a:rPr lang="ru-RU" altLang="en-US" sz="2000" dirty="0" err="1">
                <a:solidFill>
                  <a:srgbClr val="000000"/>
                </a:solidFill>
                <a:latin typeface="Times New Roman" panose="02020603050405020304" pitchFamily="18" charset="0"/>
                <a:cs typeface="Times New Roman" panose="02020603050405020304" pitchFamily="18" charset="0"/>
              </a:rPr>
              <a:t>невелике</a:t>
            </a:r>
            <a:r>
              <a:rPr lang="ru-RU" altLang="en-US" sz="2000" dirty="0">
                <a:solidFill>
                  <a:srgbClr val="000000"/>
                </a:solidFill>
                <a:latin typeface="Times New Roman" panose="02020603050405020304" pitchFamily="18" charset="0"/>
                <a:cs typeface="Times New Roman" panose="02020603050405020304" pitchFamily="18" charset="0"/>
              </a:rPr>
              <a:t>, не </a:t>
            </a:r>
            <a:r>
              <a:rPr lang="ru-RU" altLang="en-US" sz="2000" dirty="0" err="1">
                <a:solidFill>
                  <a:srgbClr val="000000"/>
                </a:solidFill>
                <a:latin typeface="Times New Roman" panose="02020603050405020304" pitchFamily="18" charset="0"/>
                <a:cs typeface="Times New Roman" panose="02020603050405020304" pitchFamily="18" charset="0"/>
              </a:rPr>
              <a:t>виявлено</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суттєвого</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збільшення</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зносу</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футерування</a:t>
            </a:r>
            <a:r>
              <a:rPr lang="ru-RU" altLang="en-US" sz="2000" dirty="0">
                <a:solidFill>
                  <a:srgbClr val="000000"/>
                </a:solidFill>
                <a:latin typeface="Times New Roman" panose="02020603050405020304" pitchFamily="18" charset="0"/>
                <a:cs typeface="Times New Roman" panose="02020603050405020304" pitchFamily="18" charset="0"/>
              </a:rPr>
              <a:t>.</a:t>
            </a:r>
            <a:endParaRPr lang="ru-RU" altLang="en-US" sz="2000" dirty="0">
              <a:latin typeface="Tahoma" panose="020B060403050404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Номер слайда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CD106EE6-2682-4132-85A6-BEBCD9024479}" type="slidenum">
              <a:rPr lang="ru-RU" altLang="en-US"/>
              <a:pPr algn="l" rtl="0"/>
              <a:t>19</a:t>
            </a:fld>
            <a:endParaRPr lang="ru-RU" altLang="en-US"/>
          </a:p>
        </p:txBody>
      </p:sp>
      <p:sp>
        <p:nvSpPr>
          <p:cNvPr id="22531"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eaLnBrk="1" hangingPunct="1"/>
            <a:endParaRPr lang="en-US" altLang="en-US"/>
          </a:p>
        </p:txBody>
      </p:sp>
      <p:pic>
        <p:nvPicPr>
          <p:cNvPr id="22532"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59632" y="332656"/>
            <a:ext cx="7083376" cy="49329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33" name="Rectangle 3"/>
          <p:cNvSpPr>
            <a:spLocks noChangeArrowheads="1"/>
          </p:cNvSpPr>
          <p:nvPr/>
        </p:nvSpPr>
        <p:spPr bwMode="auto">
          <a:xfrm>
            <a:off x="1741004" y="5594585"/>
            <a:ext cx="5966792" cy="92333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rtl="0" eaLnBrk="1" hangingPunct="1"/>
            <a:r>
              <a:rPr lang="ru-RU" altLang="en-US" dirty="0" smtClean="0">
                <a:solidFill>
                  <a:srgbClr val="000000"/>
                </a:solidFill>
                <a:latin typeface="Tahoma" panose="020B0604030504040204" pitchFamily="34" charset="0"/>
                <a:ea typeface="Times New Roman" panose="02020603050405020304" pitchFamily="18" charset="0"/>
                <a:cs typeface="Tahoma" panose="020B0604030504040204" pitchFamily="34" charset="0"/>
              </a:rPr>
              <a:t>Рис. </a:t>
            </a:r>
            <a:r>
              <a:rPr lang="ru-RU" altLang="en-US" dirty="0">
                <a:solidFill>
                  <a:srgbClr val="000000"/>
                </a:solidFill>
                <a:latin typeface="Tahoma" panose="020B0604030504040204" pitchFamily="34" charset="0"/>
                <a:ea typeface="Times New Roman" panose="02020603050405020304" pitchFamily="18" charset="0"/>
                <a:cs typeface="Tahoma" panose="020B0604030504040204" pitchFamily="34" charset="0"/>
              </a:rPr>
              <a:t>3</a:t>
            </a:r>
            <a:r>
              <a:rPr lang="ru-RU" altLang="en-US" dirty="0" smtClean="0">
                <a:solidFill>
                  <a:srgbClr val="000000"/>
                </a:solidFill>
                <a:latin typeface="Tahoma" panose="020B0604030504040204" pitchFamily="34" charset="0"/>
                <a:ea typeface="Times New Roman" panose="02020603050405020304" pitchFamily="18" charset="0"/>
                <a:cs typeface="Tahoma" panose="020B0604030504040204" pitchFamily="34" charset="0"/>
              </a:rPr>
              <a:t>. </a:t>
            </a:r>
            <a:r>
              <a:rPr lang="ru-RU" altLang="en-US" dirty="0">
                <a:solidFill>
                  <a:srgbClr val="000000"/>
                </a:solidFill>
                <a:latin typeface="Tahoma" panose="020B0604030504040204" pitchFamily="34" charset="0"/>
                <a:ea typeface="Times New Roman" panose="02020603050405020304" pitchFamily="18" charset="0"/>
                <a:cs typeface="Tahoma" panose="020B0604030504040204" pitchFamily="34" charset="0"/>
              </a:rPr>
              <a:t>Схема КМБ-</a:t>
            </a:r>
            <a:r>
              <a:rPr lang="ru-RU" altLang="en-US" dirty="0" err="1">
                <a:solidFill>
                  <a:srgbClr val="000000"/>
                </a:solidFill>
                <a:latin typeface="Tahoma" panose="020B0604030504040204" pitchFamily="34" charset="0"/>
                <a:ea typeface="Times New Roman" panose="02020603050405020304" pitchFamily="18" charset="0"/>
                <a:cs typeface="Tahoma" panose="020B0604030504040204" pitchFamily="34" charset="0"/>
              </a:rPr>
              <a:t>процесу</a:t>
            </a:r>
            <a:r>
              <a:rPr lang="ru-RU" altLang="en-US" dirty="0">
                <a:solidFill>
                  <a:srgbClr val="000000"/>
                </a:solidFill>
                <a:latin typeface="Tahoma" panose="020B0604030504040204" pitchFamily="34" charset="0"/>
                <a:ea typeface="Times New Roman" panose="02020603050405020304" pitchFamily="18" charset="0"/>
                <a:cs typeface="Tahoma" panose="020B0604030504040204" pitchFamily="34" charset="0"/>
              </a:rPr>
              <a:t>:</a:t>
            </a:r>
            <a:endParaRPr lang="ru-RU" altLang="en-US" dirty="0">
              <a:ea typeface="Times New Roman" panose="02020603050405020304" pitchFamily="18" charset="0"/>
              <a:cs typeface="Tahoma" panose="020B0604030504040204" pitchFamily="34" charset="0"/>
            </a:endParaRPr>
          </a:p>
          <a:p>
            <a:pPr algn="ctr" rtl="0"/>
            <a:r>
              <a:rPr lang="ru-RU" altLang="en-US" dirty="0">
                <a:solidFill>
                  <a:srgbClr val="000000"/>
                </a:solidFill>
                <a:latin typeface="Tahoma" panose="020B0604030504040204" pitchFamily="34" charset="0"/>
                <a:ea typeface="Times New Roman" panose="02020603050405020304" pitchFamily="18" charset="0"/>
                <a:cs typeface="Tahoma" panose="020B0604030504040204" pitchFamily="34" charset="0"/>
              </a:rPr>
              <a:t>1 - </a:t>
            </a:r>
            <a:r>
              <a:rPr lang="ru-RU" altLang="en-US" dirty="0" err="1">
                <a:solidFill>
                  <a:srgbClr val="000000"/>
                </a:solidFill>
                <a:latin typeface="Tahoma" panose="020B0604030504040204" pitchFamily="34" charset="0"/>
                <a:ea typeface="Times New Roman" panose="02020603050405020304" pitchFamily="18" charset="0"/>
                <a:cs typeface="Tahoma" panose="020B0604030504040204" pitchFamily="34" charset="0"/>
              </a:rPr>
              <a:t>шлакоутворюючі</a:t>
            </a:r>
            <a:r>
              <a:rPr lang="ru-RU" altLang="en-US" dirty="0">
                <a:solidFill>
                  <a:srgbClr val="000000"/>
                </a:solidFill>
                <a:latin typeface="Tahoma" panose="020B0604030504040204" pitchFamily="34" charset="0"/>
                <a:ea typeface="Times New Roman" panose="02020603050405020304" pitchFamily="18" charset="0"/>
                <a:cs typeface="Tahoma" panose="020B0604030504040204" pitchFamily="34" charset="0"/>
              </a:rPr>
              <a:t>, 2 - кисень,</a:t>
            </a:r>
            <a:r>
              <a:rPr lang="ru-RU" altLang="en-US" i="1"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3</a:t>
            </a:r>
            <a:r>
              <a:rPr lang="ru-RU" altLang="en-US" dirty="0">
                <a:solidFill>
                  <a:srgbClr val="000000"/>
                </a:solidFill>
                <a:latin typeface="Tahoma" panose="020B0604030504040204" pitchFamily="34" charset="0"/>
                <a:ea typeface="Times New Roman" panose="02020603050405020304" pitchFamily="18" charset="0"/>
                <a:cs typeface="Tahoma" panose="020B0604030504040204" pitchFamily="34" charset="0"/>
              </a:rPr>
              <a:t>- </a:t>
            </a:r>
            <a:r>
              <a:rPr lang="ru-RU" altLang="en-US" dirty="0" err="1">
                <a:solidFill>
                  <a:srgbClr val="000000"/>
                </a:solidFill>
                <a:latin typeface="Tahoma" panose="020B0604030504040204" pitchFamily="34" charset="0"/>
                <a:ea typeface="Times New Roman" panose="02020603050405020304" pitchFamily="18" charset="0"/>
                <a:cs typeface="Tahoma" panose="020B0604030504040204" pitchFamily="34" charset="0"/>
              </a:rPr>
              <a:t>стиснене</a:t>
            </a:r>
            <a:r>
              <a:rPr lang="ru-RU" altLang="en-US" dirty="0">
                <a:solidFill>
                  <a:srgbClr val="000000"/>
                </a:solidFill>
                <a:latin typeface="Tahoma" panose="020B0604030504040204" pitchFamily="34" charset="0"/>
                <a:ea typeface="Times New Roman" panose="02020603050405020304" pitchFamily="18" charset="0"/>
                <a:cs typeface="Tahoma" panose="020B0604030504040204" pitchFamily="34" charset="0"/>
              </a:rPr>
              <a:t> </a:t>
            </a:r>
            <a:r>
              <a:rPr lang="ru-RU" altLang="en-US" dirty="0" err="1">
                <a:solidFill>
                  <a:srgbClr val="000000"/>
                </a:solidFill>
                <a:latin typeface="Tahoma" panose="020B0604030504040204" pitchFamily="34" charset="0"/>
                <a:ea typeface="Times New Roman" panose="02020603050405020304" pitchFamily="18" charset="0"/>
                <a:cs typeface="Tahoma" panose="020B0604030504040204" pitchFamily="34" charset="0"/>
              </a:rPr>
              <a:t>повітря</a:t>
            </a:r>
            <a:r>
              <a:rPr lang="ru-RU" altLang="en-US" dirty="0">
                <a:solidFill>
                  <a:srgbClr val="000000"/>
                </a:solidFill>
                <a:latin typeface="Tahoma" panose="020B0604030504040204" pitchFamily="34" charset="0"/>
                <a:ea typeface="Times New Roman" panose="02020603050405020304" pitchFamily="18" charset="0"/>
                <a:cs typeface="Tahoma" panose="020B0604030504040204" pitchFamily="34" charset="0"/>
              </a:rPr>
              <a:t>,</a:t>
            </a:r>
          </a:p>
          <a:p>
            <a:pPr algn="ctr" rtl="0"/>
            <a:r>
              <a:rPr lang="ru-RU" altLang="en-US" i="1"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4</a:t>
            </a:r>
            <a:r>
              <a:rPr lang="ru-RU" altLang="en-US" dirty="0">
                <a:solidFill>
                  <a:srgbClr val="000000"/>
                </a:solidFill>
                <a:latin typeface="Century Schoolbook" panose="02040604050505020304" pitchFamily="18" charset="0"/>
                <a:ea typeface="Times New Roman" panose="02020603050405020304" pitchFamily="18" charset="0"/>
                <a:cs typeface="Tahoma" panose="020B0604030504040204" pitchFamily="34" charset="0"/>
              </a:rPr>
              <a:t>-</a:t>
            </a:r>
            <a:r>
              <a:rPr lang="ru-RU" altLang="en-US" dirty="0">
                <a:solidFill>
                  <a:srgbClr val="000000"/>
                </a:solidFill>
                <a:latin typeface="Tahoma" panose="020B0604030504040204" pitchFamily="34" charset="0"/>
                <a:ea typeface="Times New Roman" panose="02020603050405020304" pitchFamily="18" charset="0"/>
                <a:cs typeface="Tahoma" panose="020B0604030504040204" pitchFamily="34" charset="0"/>
              </a:rPr>
              <a:t>азот </a:t>
            </a:r>
            <a:r>
              <a:rPr lang="ru-RU" altLang="en-US" dirty="0" err="1">
                <a:solidFill>
                  <a:srgbClr val="000000"/>
                </a:solidFill>
                <a:latin typeface="Tahoma" panose="020B0604030504040204" pitchFamily="34" charset="0"/>
                <a:ea typeface="Times New Roman" panose="02020603050405020304" pitchFamily="18" charset="0"/>
                <a:cs typeface="Tahoma" panose="020B0604030504040204" pitchFamily="34" charset="0"/>
              </a:rPr>
              <a:t>або</a:t>
            </a:r>
            <a:r>
              <a:rPr lang="ru-RU" altLang="en-US" dirty="0">
                <a:solidFill>
                  <a:srgbClr val="000000"/>
                </a:solidFill>
                <a:latin typeface="Tahoma" panose="020B0604030504040204" pitchFamily="34" charset="0"/>
                <a:ea typeface="Times New Roman" panose="02020603050405020304" pitchFamily="18" charset="0"/>
                <a:cs typeface="Tahoma" panose="020B0604030504040204" pitchFamily="34" charset="0"/>
              </a:rPr>
              <a:t> аргон, 5 - </a:t>
            </a:r>
            <a:r>
              <a:rPr lang="ru-RU" altLang="en-US" dirty="0" err="1">
                <a:solidFill>
                  <a:srgbClr val="000000"/>
                </a:solidFill>
                <a:latin typeface="Tahoma" panose="020B0604030504040204" pitchFamily="34" charset="0"/>
                <a:ea typeface="Times New Roman" panose="02020603050405020304" pitchFamily="18" charset="0"/>
                <a:cs typeface="Tahoma" panose="020B0604030504040204" pitchFamily="34" charset="0"/>
              </a:rPr>
              <a:t>вуглеводні</a:t>
            </a:r>
            <a:r>
              <a:rPr lang="ru-RU" altLang="en-US" dirty="0">
                <a:solidFill>
                  <a:srgbClr val="000000"/>
                </a:solidFill>
                <a:latin typeface="Tahoma" panose="020B0604030504040204" pitchFamily="34" charset="0"/>
                <a:ea typeface="Times New Roman" panose="02020603050405020304" pitchFamily="18" charset="0"/>
                <a:cs typeface="Tahoma" panose="020B0604030504040204" pitchFamily="34" charset="0"/>
              </a:rPr>
              <a:t>, 6 - кокс </a:t>
            </a:r>
            <a:r>
              <a:rPr lang="ru-RU" altLang="en-US" dirty="0" err="1">
                <a:solidFill>
                  <a:srgbClr val="000000"/>
                </a:solidFill>
                <a:latin typeface="Tahoma" panose="020B0604030504040204" pitchFamily="34" charset="0"/>
                <a:ea typeface="Times New Roman" panose="02020603050405020304" pitchFamily="18" charset="0"/>
                <a:cs typeface="Tahoma" panose="020B0604030504040204" pitchFamily="34" charset="0"/>
              </a:rPr>
              <a:t>або</a:t>
            </a:r>
            <a:r>
              <a:rPr lang="ru-RU" altLang="en-US" dirty="0">
                <a:solidFill>
                  <a:srgbClr val="000000"/>
                </a:solidFill>
                <a:latin typeface="Tahoma" panose="020B0604030504040204" pitchFamily="34" charset="0"/>
                <a:ea typeface="Times New Roman" panose="02020603050405020304" pitchFamily="18" charset="0"/>
                <a:cs typeface="Tahoma" panose="020B0604030504040204" pitchFamily="34" charset="0"/>
              </a:rPr>
              <a:t> </a:t>
            </a:r>
            <a:r>
              <a:rPr lang="ru-RU" altLang="en-US" dirty="0" err="1">
                <a:solidFill>
                  <a:srgbClr val="000000"/>
                </a:solidFill>
                <a:latin typeface="Tahoma" panose="020B0604030504040204" pitchFamily="34" charset="0"/>
                <a:ea typeface="Times New Roman" panose="02020603050405020304" pitchFamily="18" charset="0"/>
                <a:cs typeface="Tahoma" panose="020B0604030504040204" pitchFamily="34" charset="0"/>
              </a:rPr>
              <a:t>вугілля</a:t>
            </a:r>
            <a:endParaRPr lang="ru-RU" altLang="en-US" dirty="0">
              <a:ea typeface="Times New Roman" panose="02020603050405020304" pitchFamily="18" charset="0"/>
              <a:cs typeface="Tahoma" panose="020B0604030504040204"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Номер слайда 5"/>
          <p:cNvSpPr>
            <a:spLocks noGrp="1"/>
          </p:cNvSpPr>
          <p:nvPr>
            <p:ph type="sldNum" sz="quarter" idx="16"/>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BCF3B716-5600-4404-959E-B708F0444A6C}" type="slidenum">
              <a:rPr lang="ru-RU" altLang="en-US"/>
              <a:pPr algn="l" rtl="0"/>
              <a:t>2</a:t>
            </a:fld>
            <a:endParaRPr lang="ru-RU" altLang="en-US"/>
          </a:p>
        </p:txBody>
      </p:sp>
      <p:sp>
        <p:nvSpPr>
          <p:cNvPr id="5123" name="Rectangle 2"/>
          <p:cNvSpPr>
            <a:spLocks noGrp="1" noChangeArrowheads="1"/>
          </p:cNvSpPr>
          <p:nvPr>
            <p:ph sz="quarter" idx="13"/>
          </p:nvPr>
        </p:nvSpPr>
        <p:spPr>
          <a:xfrm>
            <a:off x="0" y="188913"/>
            <a:ext cx="9144000" cy="6669087"/>
          </a:xfrm>
        </p:spPr>
        <p:txBody>
          <a:bodyPr/>
          <a:lstStyle/>
          <a:p>
            <a:pPr marL="0" indent="0" algn="ctr" rtl="0">
              <a:buFontTx/>
              <a:buNone/>
            </a:pPr>
            <a:r>
              <a:rPr lang="uk-UA" altLang="en-US" sz="2000" b="1" dirty="0" smtClean="0">
                <a:latin typeface="Times New Roman" panose="02020603050405020304" pitchFamily="18" charset="0"/>
                <a:cs typeface="Times New Roman" panose="02020603050405020304" pitchFamily="18" charset="0"/>
              </a:rPr>
              <a:t>Шляхи підвищення температури чавуну</a:t>
            </a:r>
          </a:p>
          <a:p>
            <a:pPr marL="0" indent="0" algn="ctr" rtl="0">
              <a:buFontTx/>
              <a:buNone/>
            </a:pPr>
            <a:endParaRPr lang="uk-UA" altLang="en-US" sz="2000" b="1" dirty="0" smtClean="0">
              <a:latin typeface="Times New Roman" panose="02020603050405020304" pitchFamily="18" charset="0"/>
              <a:cs typeface="Times New Roman" panose="02020603050405020304" pitchFamily="18" charset="0"/>
            </a:endParaRPr>
          </a:p>
          <a:p>
            <a:pPr marL="0" indent="0" algn="just" rtl="0"/>
            <a:r>
              <a:rPr lang="uk-UA" altLang="en-US" sz="2000" dirty="0" smtClean="0">
                <a:latin typeface="Times New Roman" panose="02020603050405020304" pitchFamily="18" charset="0"/>
                <a:cs typeface="Times New Roman" panose="02020603050405020304" pitchFamily="18" charset="0"/>
              </a:rPr>
              <a:t>1. Випуск </a:t>
            </a:r>
            <a:r>
              <a:rPr lang="uk-UA" altLang="en-US" sz="2000" dirty="0" err="1" smtClean="0">
                <a:latin typeface="Times New Roman" panose="02020603050405020304" pitchFamily="18" charset="0"/>
                <a:cs typeface="Times New Roman" panose="02020603050405020304" pitchFamily="18" charset="0"/>
              </a:rPr>
              <a:t>гарячішого</a:t>
            </a:r>
            <a:r>
              <a:rPr lang="uk-UA" altLang="en-US" sz="2000" dirty="0" smtClean="0">
                <a:latin typeface="Times New Roman" panose="02020603050405020304" pitchFamily="18" charset="0"/>
                <a:cs typeface="Times New Roman" panose="02020603050405020304" pitchFamily="18" charset="0"/>
              </a:rPr>
              <a:t> чавуну з доменних печей. Необхідно відзначити, що такий шлях нерентабельний, оскільки пов'язаний з підвищеною витратою коксу.</a:t>
            </a:r>
          </a:p>
          <a:p>
            <a:pPr marL="0" indent="0" algn="just" rtl="0"/>
            <a:r>
              <a:rPr lang="uk-UA" altLang="en-US" sz="2000" dirty="0" smtClean="0">
                <a:latin typeface="Times New Roman" panose="02020603050405020304" pitchFamily="18" charset="0"/>
                <a:cs typeface="Times New Roman" panose="02020603050405020304" pitchFamily="18" charset="0"/>
              </a:rPr>
              <a:t>2. Зменшення втрат теплоти по дорозі від доменного до киснево-конвертерному цеху. Це можливо здійснити, використовуючи великі </a:t>
            </a:r>
            <a:r>
              <a:rPr lang="uk-UA" altLang="en-US" sz="2000" dirty="0" err="1" smtClean="0">
                <a:latin typeface="Times New Roman" panose="02020603050405020304" pitchFamily="18" charset="0"/>
                <a:cs typeface="Times New Roman" panose="02020603050405020304" pitchFamily="18" charset="0"/>
              </a:rPr>
              <a:t>ковші</a:t>
            </a:r>
            <a:r>
              <a:rPr lang="uk-UA" altLang="en-US" sz="2000" dirty="0" smtClean="0">
                <a:latin typeface="Times New Roman" panose="02020603050405020304" pitchFamily="18" charset="0"/>
                <a:cs typeface="Times New Roman" panose="02020603050405020304" pitchFamily="18" charset="0"/>
              </a:rPr>
              <a:t> для транспортування чавуну від доменних печей корисним об'ємом понад 2000 </a:t>
            </a:r>
            <a:r>
              <a:rPr lang="uk-UA" altLang="en-US" sz="2000" dirty="0" err="1" smtClean="0">
                <a:latin typeface="Times New Roman" panose="02020603050405020304" pitchFamily="18" charset="0"/>
                <a:cs typeface="Times New Roman" panose="02020603050405020304" pitchFamily="18" charset="0"/>
              </a:rPr>
              <a:t>м</a:t>
            </a:r>
            <a:r>
              <a:rPr lang="uk-UA" altLang="en-US" sz="2000" baseline="30000" dirty="0" err="1" smtClean="0">
                <a:latin typeface="Times New Roman" panose="02020603050405020304" pitchFamily="18" charset="0"/>
                <a:cs typeface="Times New Roman" panose="02020603050405020304" pitchFamily="18" charset="0"/>
              </a:rPr>
              <a:t>3</a:t>
            </a:r>
            <a:r>
              <a:rPr lang="uk-UA" altLang="en-US" sz="2000" dirty="0" smtClean="0">
                <a:latin typeface="Times New Roman" panose="02020603050405020304" pitchFamily="18" charset="0"/>
                <a:cs typeface="Times New Roman" panose="02020603050405020304" pitchFamily="18" charset="0"/>
              </a:rPr>
              <a:t>.</a:t>
            </a:r>
          </a:p>
          <a:p>
            <a:pPr marL="0" indent="0" algn="just" rtl="0"/>
            <a:r>
              <a:rPr lang="uk-UA" altLang="en-US" sz="2000" dirty="0" smtClean="0">
                <a:latin typeface="Times New Roman" panose="02020603050405020304" pitchFamily="18" charset="0"/>
                <a:cs typeface="Times New Roman" panose="02020603050405020304" pitchFamily="18" charset="0"/>
              </a:rPr>
              <a:t>Позитивно зарекомендували себе </a:t>
            </a:r>
            <a:r>
              <a:rPr lang="uk-UA" altLang="en-US" sz="2000" dirty="0" err="1" smtClean="0">
                <a:latin typeface="Times New Roman" panose="02020603050405020304" pitchFamily="18" charset="0"/>
                <a:cs typeface="Times New Roman" panose="02020603050405020304" pitchFamily="18" charset="0"/>
              </a:rPr>
              <a:t>ковші</a:t>
            </a:r>
            <a:r>
              <a:rPr lang="uk-UA" altLang="en-US" sz="2000" dirty="0" smtClean="0">
                <a:latin typeface="Times New Roman" panose="02020603050405020304" pitchFamily="18" charset="0"/>
                <a:cs typeface="Times New Roman" panose="02020603050405020304" pitchFamily="18" charset="0"/>
              </a:rPr>
              <a:t> міксерного типу ємністю 480-600 т, у яких у процесі витримки та транспортування температура чавуну знижується на </a:t>
            </a:r>
            <a:r>
              <a:rPr lang="uk-UA" altLang="en-US" sz="2000" dirty="0" err="1" smtClean="0">
                <a:latin typeface="Times New Roman" panose="02020603050405020304" pitchFamily="18" charset="0"/>
                <a:cs typeface="Times New Roman" panose="02020603050405020304" pitchFamily="18" charset="0"/>
              </a:rPr>
              <a:t>10°С</a:t>
            </a:r>
            <a:r>
              <a:rPr lang="uk-UA" altLang="en-US" sz="2000" dirty="0" smtClean="0">
                <a:latin typeface="Times New Roman" panose="02020603050405020304" pitchFamily="18" charset="0"/>
                <a:cs typeface="Times New Roman" panose="02020603050405020304" pitchFamily="18" charset="0"/>
              </a:rPr>
              <a:t>/год, що у 8-10 разів менше, ніж у звичайних 140-тонних </a:t>
            </a:r>
            <a:r>
              <a:rPr lang="uk-UA" altLang="en-US" sz="2000" dirty="0" err="1" smtClean="0">
                <a:latin typeface="Times New Roman" panose="02020603050405020304" pitchFamily="18" charset="0"/>
                <a:cs typeface="Times New Roman" panose="02020603050405020304" pitchFamily="18" charset="0"/>
              </a:rPr>
              <a:t>ковшах</a:t>
            </a:r>
            <a:r>
              <a:rPr lang="uk-UA" altLang="en-US" sz="2000" dirty="0" smtClean="0">
                <a:latin typeface="Times New Roman" panose="02020603050405020304" pitchFamily="18" charset="0"/>
                <a:cs typeface="Times New Roman" panose="02020603050405020304" pitchFamily="18" charset="0"/>
              </a:rPr>
              <a:t>. Реальним може бути застосування </a:t>
            </a:r>
            <a:r>
              <a:rPr lang="uk-UA" altLang="en-US" sz="2000" dirty="0" err="1" smtClean="0">
                <a:latin typeface="Times New Roman" panose="02020603050405020304" pitchFamily="18" charset="0"/>
                <a:cs typeface="Times New Roman" panose="02020603050405020304" pitchFamily="18" charset="0"/>
              </a:rPr>
              <a:t>чавуновозних</a:t>
            </a:r>
            <a:r>
              <a:rPr lang="uk-UA" altLang="en-US" sz="2000" dirty="0" smtClean="0">
                <a:latin typeface="Times New Roman" panose="02020603050405020304" pitchFamily="18" charset="0"/>
                <a:cs typeface="Times New Roman" panose="02020603050405020304" pitchFamily="18" charset="0"/>
              </a:rPr>
              <a:t> </a:t>
            </a:r>
            <a:r>
              <a:rPr lang="uk-UA" altLang="en-US" sz="2000" dirty="0" err="1" smtClean="0">
                <a:latin typeface="Times New Roman" panose="02020603050405020304" pitchFamily="18" charset="0"/>
                <a:cs typeface="Times New Roman" panose="02020603050405020304" pitchFamily="18" charset="0"/>
              </a:rPr>
              <a:t>ковшів</a:t>
            </a:r>
            <a:r>
              <a:rPr lang="uk-UA" altLang="en-US" sz="2000" dirty="0" smtClean="0">
                <a:latin typeface="Times New Roman" panose="02020603050405020304" pitchFamily="18" charset="0"/>
                <a:cs typeface="Times New Roman" panose="02020603050405020304" pitchFamily="18" charset="0"/>
              </a:rPr>
              <a:t> з кришками, хоча в цьому випадку додаються нові операції на зняття та закривання кришок, що може викликати організаційні труднощі. При цьому майже повністю усуваються тепловтрати випромінюванням через горловину </a:t>
            </a:r>
            <a:r>
              <a:rPr lang="uk-UA" altLang="en-US" sz="2000" dirty="0" err="1" smtClean="0">
                <a:latin typeface="Times New Roman" panose="02020603050405020304" pitchFamily="18" charset="0"/>
                <a:cs typeface="Times New Roman" panose="02020603050405020304" pitchFamily="18" charset="0"/>
              </a:rPr>
              <a:t>ковша</a:t>
            </a:r>
            <a:r>
              <a:rPr lang="uk-UA" altLang="en-US" sz="2000" dirty="0" smtClean="0">
                <a:latin typeface="Times New Roman" panose="02020603050405020304" pitchFamily="18" charset="0"/>
                <a:cs typeface="Times New Roman" panose="02020603050405020304" pitchFamily="18" charset="0"/>
              </a:rPr>
              <a:t>, які зазвичай становлять 16,3-18,5 кВт/т, а також призводять до зниження температури чавуну за 1 с на ~ 0,019 К. Найбільш простий варіант - засипка на поверхню чавуну </a:t>
            </a:r>
            <a:r>
              <a:rPr lang="uk-UA" altLang="en-US" sz="2000" dirty="0" err="1" smtClean="0">
                <a:latin typeface="Times New Roman" panose="02020603050405020304" pitchFamily="18" charset="0"/>
                <a:cs typeface="Times New Roman" panose="02020603050405020304" pitchFamily="18" charset="0"/>
              </a:rPr>
              <a:t>теплоізолюючих</a:t>
            </a:r>
            <a:r>
              <a:rPr lang="uk-UA" altLang="en-US" sz="2000" dirty="0" smtClean="0">
                <a:latin typeface="Times New Roman" panose="02020603050405020304" pitchFamily="18" charset="0"/>
                <a:cs typeface="Times New Roman" panose="02020603050405020304" pitchFamily="18" charset="0"/>
              </a:rPr>
              <a:t> сумішей (тирса з </a:t>
            </a:r>
            <a:r>
              <a:rPr lang="uk-UA" altLang="en-US" sz="2000" dirty="0" err="1" smtClean="0">
                <a:latin typeface="Times New Roman" panose="02020603050405020304" pitchFamily="18" charset="0"/>
                <a:cs typeface="Times New Roman" panose="02020603050405020304" pitchFamily="18" charset="0"/>
              </a:rPr>
              <a:t>коксиком</a:t>
            </a:r>
            <a:r>
              <a:rPr lang="uk-UA" altLang="en-US" sz="2000" dirty="0" smtClean="0">
                <a:latin typeface="Times New Roman" panose="02020603050405020304" pitchFamily="18" charset="0"/>
                <a:cs typeface="Times New Roman" panose="02020603050405020304" pitchFamily="18" charset="0"/>
              </a:rPr>
              <a:t>) і </a:t>
            </a:r>
            <a:r>
              <a:rPr lang="uk-UA" altLang="en-US" sz="2000" dirty="0" err="1" smtClean="0">
                <a:latin typeface="Times New Roman" panose="02020603050405020304" pitchFamily="18" charset="0"/>
                <a:cs typeface="Times New Roman" panose="02020603050405020304" pitchFamily="18" charset="0"/>
              </a:rPr>
              <a:t>т.д</a:t>
            </a:r>
            <a:r>
              <a:rPr lang="uk-UA" altLang="en-US" sz="2000" dirty="0" smtClean="0">
                <a:latin typeface="Times New Roman" panose="02020603050405020304" pitchFamily="18" charset="0"/>
                <a:cs typeface="Times New Roman" panose="02020603050405020304" pitchFamily="18" charset="0"/>
              </a:rPr>
              <a:t>.</a:t>
            </a:r>
          </a:p>
          <a:p>
            <a:pPr marL="0" indent="0" algn="ctr" rtl="0">
              <a:lnSpc>
                <a:spcPct val="80000"/>
              </a:lnSpc>
            </a:pPr>
            <a:endParaRPr lang="uk-UA" altLang="en-US" sz="2000"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Номер слайда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B76EAA8E-30F7-42A7-8750-05C271DA5808}" type="slidenum">
              <a:rPr lang="ru-RU" altLang="en-US"/>
              <a:pPr algn="l" rtl="0"/>
              <a:t>20</a:t>
            </a:fld>
            <a:endParaRPr lang="ru-RU" altLang="en-US"/>
          </a:p>
        </p:txBody>
      </p:sp>
      <p:sp>
        <p:nvSpPr>
          <p:cNvPr id="23555" name="Прямоугольник 2"/>
          <p:cNvSpPr>
            <a:spLocks noChangeArrowheads="1"/>
          </p:cNvSpPr>
          <p:nvPr/>
        </p:nvSpPr>
        <p:spPr bwMode="auto">
          <a:xfrm>
            <a:off x="107950" y="332656"/>
            <a:ext cx="9036050" cy="6370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rtl="0" eaLnBrk="1" hangingPunct="1"/>
            <a:r>
              <a:rPr lang="uk-UA" altLang="en-US" sz="2400" dirty="0" smtClean="0">
                <a:solidFill>
                  <a:srgbClr val="000000"/>
                </a:solidFill>
                <a:latin typeface="Times New Roman" panose="02020603050405020304" pitchFamily="18" charset="0"/>
                <a:cs typeface="Times New Roman" panose="02020603050405020304" pitchFamily="18" charset="0"/>
              </a:rPr>
              <a:t>На рис. 4 представлена ​​схема киснево-паливного агрегату, що переробляє </a:t>
            </a:r>
            <a:r>
              <a:rPr lang="uk-UA" altLang="en-US" sz="2400" dirty="0" err="1" smtClean="0">
                <a:solidFill>
                  <a:srgbClr val="000000"/>
                </a:solidFill>
                <a:latin typeface="Times New Roman" panose="02020603050405020304" pitchFamily="18" charset="0"/>
                <a:cs typeface="Times New Roman" panose="02020603050405020304" pitchFamily="18" charset="0"/>
              </a:rPr>
              <a:t>металошихту</a:t>
            </a:r>
            <a:r>
              <a:rPr lang="uk-UA" altLang="en-US" sz="2400" dirty="0" smtClean="0">
                <a:solidFill>
                  <a:srgbClr val="000000"/>
                </a:solidFill>
                <a:latin typeface="Times New Roman" panose="02020603050405020304" pitchFamily="18" charset="0"/>
                <a:cs typeface="Times New Roman" panose="02020603050405020304" pitchFamily="18" charset="0"/>
              </a:rPr>
              <a:t> з будь-яким співвідношенням брухту та чавуну (до 100% брухту). Схема процесу розроблена НВО "</a:t>
            </a:r>
            <a:r>
              <a:rPr lang="uk-UA" altLang="en-US" sz="2400" dirty="0" err="1" smtClean="0">
                <a:solidFill>
                  <a:srgbClr val="000000"/>
                </a:solidFill>
                <a:latin typeface="Times New Roman" panose="02020603050405020304" pitchFamily="18" charset="0"/>
                <a:cs typeface="Times New Roman" panose="02020603050405020304" pitchFamily="18" charset="0"/>
              </a:rPr>
              <a:t>Тулачермет</a:t>
            </a:r>
            <a:r>
              <a:rPr lang="uk-UA" altLang="en-US" sz="2400" dirty="0" smtClean="0">
                <a:solidFill>
                  <a:srgbClr val="000000"/>
                </a:solidFill>
                <a:latin typeface="Times New Roman" panose="02020603050405020304" pitchFamily="18" charset="0"/>
                <a:cs typeface="Times New Roman" panose="02020603050405020304" pitchFamily="18" charset="0"/>
              </a:rPr>
              <a:t>", </a:t>
            </a:r>
            <a:r>
              <a:rPr lang="uk-UA" altLang="en-US" sz="2400" dirty="0" err="1" smtClean="0">
                <a:solidFill>
                  <a:srgbClr val="000000"/>
                </a:solidFill>
                <a:latin typeface="Times New Roman" panose="02020603050405020304" pitchFamily="18" charset="0"/>
                <a:cs typeface="Times New Roman" panose="02020603050405020304" pitchFamily="18" charset="0"/>
              </a:rPr>
              <a:t>ДМетІ</a:t>
            </a:r>
            <a:r>
              <a:rPr lang="uk-UA" altLang="en-US" sz="2400" dirty="0" smtClean="0">
                <a:solidFill>
                  <a:srgbClr val="000000"/>
                </a:solidFill>
                <a:latin typeface="Times New Roman" panose="02020603050405020304" pitchFamily="18" charset="0"/>
                <a:cs typeface="Times New Roman" panose="02020603050405020304" pitchFamily="18" charset="0"/>
              </a:rPr>
              <a:t> та </a:t>
            </a:r>
            <a:r>
              <a:rPr lang="uk-UA" altLang="en-US" sz="2400" dirty="0" err="1" smtClean="0">
                <a:solidFill>
                  <a:srgbClr val="000000"/>
                </a:solidFill>
                <a:latin typeface="Times New Roman" panose="02020603050405020304" pitchFamily="18" charset="0"/>
                <a:cs typeface="Times New Roman" panose="02020603050405020304" pitchFamily="18" charset="0"/>
              </a:rPr>
              <a:t>ЦНІІЧМ</a:t>
            </a:r>
            <a:r>
              <a:rPr lang="uk-UA" altLang="en-US" sz="2400" dirty="0" smtClean="0">
                <a:solidFill>
                  <a:srgbClr val="000000"/>
                </a:solidFill>
                <a:latin typeface="Times New Roman" panose="02020603050405020304" pitchFamily="18" charset="0"/>
                <a:cs typeface="Times New Roman" panose="02020603050405020304" pitchFamily="18" charset="0"/>
              </a:rPr>
              <a:t> та відпрацьована на 1-тонному конвертері </a:t>
            </a:r>
            <a:r>
              <a:rPr lang="uk-UA" altLang="en-US" sz="2400" dirty="0" err="1" smtClean="0">
                <a:solidFill>
                  <a:srgbClr val="000000"/>
                </a:solidFill>
                <a:latin typeface="Times New Roman" panose="02020603050405020304" pitchFamily="18" charset="0"/>
                <a:cs typeface="Times New Roman" panose="02020603050405020304" pitchFamily="18" charset="0"/>
              </a:rPr>
              <a:t>ДМетІ</a:t>
            </a:r>
            <a:r>
              <a:rPr lang="uk-UA" altLang="en-US" sz="2400" dirty="0" smtClean="0">
                <a:solidFill>
                  <a:srgbClr val="000000"/>
                </a:solidFill>
                <a:latin typeface="Times New Roman" panose="02020603050405020304" pitchFamily="18" charset="0"/>
                <a:cs typeface="Times New Roman" panose="02020603050405020304" pitchFamily="18" charset="0"/>
              </a:rPr>
              <a:t> та 10-тонному киснево-паливному агрегаті комбінованого дуття НВО "</a:t>
            </a:r>
            <a:r>
              <a:rPr lang="uk-UA" altLang="en-US" sz="2400" dirty="0" err="1" smtClean="0">
                <a:solidFill>
                  <a:srgbClr val="000000"/>
                </a:solidFill>
                <a:latin typeface="Times New Roman" panose="02020603050405020304" pitchFamily="18" charset="0"/>
                <a:cs typeface="Times New Roman" panose="02020603050405020304" pitchFamily="18" charset="0"/>
              </a:rPr>
              <a:t>Тулачермет</a:t>
            </a:r>
            <a:r>
              <a:rPr lang="uk-UA" altLang="en-US" sz="2400" dirty="0" smtClean="0">
                <a:solidFill>
                  <a:srgbClr val="000000"/>
                </a:solidFill>
                <a:latin typeface="Times New Roman" panose="02020603050405020304" pitchFamily="18" charset="0"/>
                <a:cs typeface="Times New Roman" panose="02020603050405020304" pitchFamily="18" charset="0"/>
              </a:rPr>
              <a:t>". Конвертер обладнаний порожніми цапфами, через одну з яких подаються природний та нейтральний гази; через іншу - кисень, аргон і стиснене повітря роздільними потоками до донних та бокових фурм. Число донних фурм - від 3 до 16 (проект) при садінні конвертерів 10-350 т. Обидві бічні фурми встановлені у вертикальній площині, що проходить через цапфи, так що осі під кутом 45 ° перетинаються з віссю конвертера на рівні спокійної ванни. Конструкції донних та бічних фурм однотипні: це концентрично розташовані труби із жаростійкої сталі. Конвертер обладнаний верхньою кисневою фурмою, що забезпечує продування ванни і часткове </a:t>
            </a:r>
            <a:r>
              <a:rPr lang="uk-UA" altLang="en-US" sz="2400" dirty="0" err="1" smtClean="0">
                <a:solidFill>
                  <a:srgbClr val="000000"/>
                </a:solidFill>
                <a:latin typeface="Times New Roman" panose="02020603050405020304" pitchFamily="18" charset="0"/>
                <a:cs typeface="Times New Roman" panose="02020603050405020304" pitchFamily="18" charset="0"/>
              </a:rPr>
              <a:t>допалювання</a:t>
            </a:r>
            <a:r>
              <a:rPr lang="uk-UA" altLang="en-US" sz="2400" dirty="0" smtClean="0">
                <a:solidFill>
                  <a:srgbClr val="000000"/>
                </a:solidFill>
                <a:latin typeface="Times New Roman" panose="02020603050405020304" pitchFamily="18" charset="0"/>
                <a:cs typeface="Times New Roman" panose="02020603050405020304" pitchFamily="18" charset="0"/>
              </a:rPr>
              <a:t> оксиду вуглецю, що виділяється з ванни.</a:t>
            </a:r>
            <a:endParaRPr lang="uk-UA" altLang="en-US" sz="2400" dirty="0">
              <a:latin typeface="Tahoma" panose="020B060403050404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Номер слайда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D3BCF3CE-1887-4758-985D-65E90D8AFDFC}" type="slidenum">
              <a:rPr lang="ru-RU" altLang="en-US"/>
              <a:pPr algn="l" rtl="0"/>
              <a:t>21</a:t>
            </a:fld>
            <a:endParaRPr lang="ru-RU" altLang="en-US"/>
          </a:p>
        </p:txBody>
      </p:sp>
      <p:sp>
        <p:nvSpPr>
          <p:cNvPr id="24579"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eaLnBrk="1" hangingPunct="1"/>
            <a:endParaRPr lang="en-US" altLang="en-US"/>
          </a:p>
        </p:txBody>
      </p:sp>
      <p:pic>
        <p:nvPicPr>
          <p:cNvPr id="24580"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97100" y="227013"/>
            <a:ext cx="4606925" cy="5667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81" name="Rectangle 3"/>
          <p:cNvSpPr>
            <a:spLocks noChangeArrowheads="1"/>
          </p:cNvSpPr>
          <p:nvPr/>
        </p:nvSpPr>
        <p:spPr bwMode="auto">
          <a:xfrm>
            <a:off x="1752600" y="6092825"/>
            <a:ext cx="5867400" cy="523875"/>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rtl="0" eaLnBrk="1" hangingPunct="1"/>
            <a:r>
              <a:rPr lang="uk-UA" altLang="en-US" sz="1400" dirty="0" smtClean="0">
                <a:solidFill>
                  <a:srgbClr val="000000"/>
                </a:solidFill>
                <a:latin typeface="Tahoma" panose="020B0604030504040204" pitchFamily="34" charset="0"/>
                <a:ea typeface="Times New Roman" panose="02020603050405020304" pitchFamily="18" charset="0"/>
                <a:cs typeface="Tahoma" panose="020B0604030504040204" pitchFamily="34" charset="0"/>
              </a:rPr>
              <a:t>Рис. 4</a:t>
            </a:r>
            <a:r>
              <a:rPr lang="uk-UA" altLang="en-US" sz="1400" dirty="0">
                <a:solidFill>
                  <a:srgbClr val="000000"/>
                </a:solidFill>
                <a:latin typeface="Tahoma" panose="020B0604030504040204" pitchFamily="34" charset="0"/>
                <a:ea typeface="Times New Roman" panose="02020603050405020304" pitchFamily="18" charset="0"/>
                <a:cs typeface="Tahoma" panose="020B0604030504040204" pitchFamily="34" charset="0"/>
              </a:rPr>
              <a:t>. Схема</a:t>
            </a:r>
            <a:r>
              <a:rPr lang="ru-RU" altLang="en-US" sz="1400" dirty="0" err="1">
                <a:solidFill>
                  <a:srgbClr val="000000"/>
                </a:solidFill>
                <a:latin typeface="Tahoma" panose="020B0604030504040204" pitchFamily="34" charset="0"/>
                <a:ea typeface="Times New Roman" panose="02020603050405020304" pitchFamily="18" charset="0"/>
                <a:cs typeface="Tahoma" panose="020B0604030504040204" pitchFamily="34" charset="0"/>
              </a:rPr>
              <a:t>киснево-паливного</a:t>
            </a:r>
            <a:r>
              <a:rPr lang="ru-RU" altLang="en-US" sz="1400" dirty="0">
                <a:solidFill>
                  <a:srgbClr val="000000"/>
                </a:solidFill>
                <a:latin typeface="Tahoma" panose="020B0604030504040204" pitchFamily="34" charset="0"/>
                <a:ea typeface="Times New Roman" panose="02020603050405020304" pitchFamily="18" charset="0"/>
                <a:cs typeface="Tahoma" panose="020B0604030504040204" pitchFamily="34" charset="0"/>
              </a:rPr>
              <a:t> конвертера</a:t>
            </a:r>
            <a:r>
              <a:rPr lang="uk-UA" altLang="en-US" sz="1400" dirty="0">
                <a:solidFill>
                  <a:srgbClr val="000000"/>
                </a:solidFill>
                <a:latin typeface="Tahoma" panose="020B0604030504040204" pitchFamily="34" charset="0"/>
                <a:ea typeface="Times New Roman" panose="02020603050405020304" pitchFamily="18" charset="0"/>
                <a:cs typeface="Tahoma" panose="020B0604030504040204" pitchFamily="34" charset="0"/>
              </a:rPr>
              <a:t>для</a:t>
            </a:r>
            <a:r>
              <a:rPr lang="ru-RU" altLang="en-US" sz="1400" dirty="0" err="1">
                <a:solidFill>
                  <a:srgbClr val="000000"/>
                </a:solidFill>
                <a:latin typeface="Tahoma" panose="020B0604030504040204" pitchFamily="34" charset="0"/>
                <a:ea typeface="Times New Roman" panose="02020603050405020304" pitchFamily="18" charset="0"/>
                <a:cs typeface="Tahoma" panose="020B0604030504040204" pitchFamily="34" charset="0"/>
              </a:rPr>
              <a:t>виплавки</a:t>
            </a:r>
            <a:endParaRPr lang="ru-RU" altLang="en-US" sz="1400" dirty="0">
              <a:solidFill>
                <a:srgbClr val="000000"/>
              </a:solidFill>
              <a:latin typeface="Tahoma" panose="020B0604030504040204" pitchFamily="34" charset="0"/>
              <a:ea typeface="Times New Roman" panose="02020603050405020304" pitchFamily="18" charset="0"/>
              <a:cs typeface="Tahoma" panose="020B0604030504040204" pitchFamily="34" charset="0"/>
            </a:endParaRPr>
          </a:p>
          <a:p>
            <a:pPr algn="ctr" rtl="0" eaLnBrk="1" hangingPunct="1"/>
            <a:r>
              <a:rPr lang="uk-UA" altLang="en-US" sz="1400" dirty="0">
                <a:solidFill>
                  <a:srgbClr val="000000"/>
                </a:solidFill>
                <a:latin typeface="Tahoma" panose="020B0604030504040204" pitchFamily="34" charset="0"/>
                <a:ea typeface="Times New Roman" panose="02020603050405020304" pitchFamily="18" charset="0"/>
                <a:cs typeface="Tahoma" panose="020B0604030504040204" pitchFamily="34" charset="0"/>
              </a:rPr>
              <a:t>стали</a:t>
            </a:r>
            <a:r>
              <a:rPr lang="ru-RU" altLang="en-US" sz="1400" dirty="0">
                <a:solidFill>
                  <a:srgbClr val="000000"/>
                </a:solidFill>
                <a:latin typeface="Tahoma" panose="020B0604030504040204" pitchFamily="34" charset="0"/>
                <a:ea typeface="Times New Roman" panose="02020603050405020304" pitchFamily="18" charset="0"/>
                <a:cs typeface="Tahoma" panose="020B0604030504040204" pitchFamily="34" charset="0"/>
              </a:rPr>
              <a:t>з </a:t>
            </a:r>
            <a:r>
              <a:rPr lang="ru-RU" altLang="en-US" sz="1400" dirty="0" err="1">
                <a:solidFill>
                  <a:srgbClr val="000000"/>
                </a:solidFill>
                <a:latin typeface="Tahoma" panose="020B0604030504040204" pitchFamily="34" charset="0"/>
                <a:ea typeface="Times New Roman" panose="02020603050405020304" pitchFamily="18" charset="0"/>
                <a:cs typeface="Tahoma" panose="020B0604030504040204" pitchFamily="34" charset="0"/>
              </a:rPr>
              <a:t>металошихти</a:t>
            </a:r>
            <a:r>
              <a:rPr lang="ru-RU" altLang="en-US" sz="1400" dirty="0">
                <a:solidFill>
                  <a:srgbClr val="000000"/>
                </a:solidFill>
                <a:latin typeface="Tahoma" panose="020B0604030504040204" pitchFamily="34" charset="0"/>
                <a:ea typeface="Times New Roman" panose="02020603050405020304" pitchFamily="18" charset="0"/>
                <a:cs typeface="Tahoma" panose="020B0604030504040204" pitchFamily="34" charset="0"/>
              </a:rPr>
              <a:t> </a:t>
            </a:r>
            <a:r>
              <a:rPr lang="ru-RU" altLang="en-US" sz="1400" dirty="0" err="1">
                <a:solidFill>
                  <a:srgbClr val="000000"/>
                </a:solidFill>
                <a:latin typeface="Tahoma" panose="020B0604030504040204" pitchFamily="34" charset="0"/>
                <a:ea typeface="Times New Roman" panose="02020603050405020304" pitchFamily="18" charset="0"/>
                <a:cs typeface="Tahoma" panose="020B0604030504040204" pitchFamily="34" charset="0"/>
              </a:rPr>
              <a:t>із</a:t>
            </a:r>
            <a:r>
              <a:rPr lang="ru-RU" altLang="en-US" sz="1400" dirty="0">
                <a:solidFill>
                  <a:srgbClr val="000000"/>
                </a:solidFill>
                <a:latin typeface="Tahoma" panose="020B0604030504040204" pitchFamily="34" charset="0"/>
                <a:ea typeface="Times New Roman" panose="02020603050405020304" pitchFamily="18" charset="0"/>
                <a:cs typeface="Tahoma" panose="020B0604030504040204" pitchFamily="34" charset="0"/>
              </a:rPr>
              <a:t> </a:t>
            </a:r>
            <a:r>
              <a:rPr lang="ru-RU" altLang="en-US" sz="1400" dirty="0" err="1">
                <a:solidFill>
                  <a:srgbClr val="000000"/>
                </a:solidFill>
                <a:latin typeface="Tahoma" panose="020B0604030504040204" pitchFamily="34" charset="0"/>
                <a:ea typeface="Times New Roman" panose="02020603050405020304" pitchFamily="18" charset="0"/>
                <a:cs typeface="Tahoma" panose="020B0604030504040204" pitchFamily="34" charset="0"/>
              </a:rPr>
              <a:t>збільшеною</a:t>
            </a:r>
            <a:r>
              <a:rPr lang="ru-RU" altLang="en-US" sz="1400" dirty="0">
                <a:solidFill>
                  <a:srgbClr val="000000"/>
                </a:solidFill>
                <a:latin typeface="Tahoma" panose="020B0604030504040204" pitchFamily="34" charset="0"/>
                <a:ea typeface="Times New Roman" panose="02020603050405020304" pitchFamily="18" charset="0"/>
                <a:cs typeface="Tahoma" panose="020B0604030504040204" pitchFamily="34" charset="0"/>
              </a:rPr>
              <a:t> (до 50% і </a:t>
            </a:r>
            <a:r>
              <a:rPr lang="ru-RU" altLang="en-US" sz="1400" dirty="0" err="1">
                <a:solidFill>
                  <a:srgbClr val="000000"/>
                </a:solidFill>
                <a:latin typeface="Tahoma" panose="020B0604030504040204" pitchFamily="34" charset="0"/>
                <a:ea typeface="Times New Roman" panose="02020603050405020304" pitchFamily="18" charset="0"/>
                <a:cs typeface="Tahoma" panose="020B0604030504040204" pitchFamily="34" charset="0"/>
              </a:rPr>
              <a:t>більше</a:t>
            </a:r>
            <a:r>
              <a:rPr lang="ru-RU" altLang="en-US" sz="1400" dirty="0">
                <a:solidFill>
                  <a:srgbClr val="000000"/>
                </a:solidFill>
                <a:latin typeface="Tahoma" panose="020B0604030504040204" pitchFamily="34" charset="0"/>
                <a:ea typeface="Times New Roman" panose="02020603050405020304" pitchFamily="18" charset="0"/>
                <a:cs typeface="Tahoma" panose="020B0604030504040204" pitchFamily="34" charset="0"/>
              </a:rPr>
              <a:t>) </a:t>
            </a:r>
            <a:r>
              <a:rPr lang="ru-RU" altLang="en-US" sz="1400" dirty="0" err="1">
                <a:solidFill>
                  <a:srgbClr val="000000"/>
                </a:solidFill>
                <a:latin typeface="Tahoma" panose="020B0604030504040204" pitchFamily="34" charset="0"/>
                <a:ea typeface="Times New Roman" panose="02020603050405020304" pitchFamily="18" charset="0"/>
                <a:cs typeface="Tahoma" panose="020B0604030504040204" pitchFamily="34" charset="0"/>
              </a:rPr>
              <a:t>частки</a:t>
            </a:r>
            <a:r>
              <a:rPr lang="ru-RU" altLang="en-US" sz="1400" dirty="0">
                <a:solidFill>
                  <a:srgbClr val="000000"/>
                </a:solidFill>
                <a:latin typeface="Tahoma" panose="020B0604030504040204" pitchFamily="34" charset="0"/>
                <a:ea typeface="Times New Roman" panose="02020603050405020304" pitchFamily="18" charset="0"/>
                <a:cs typeface="Tahoma" panose="020B0604030504040204" pitchFamily="34" charset="0"/>
              </a:rPr>
              <a:t> </a:t>
            </a:r>
            <a:r>
              <a:rPr lang="ru-RU" altLang="en-US" sz="1400" dirty="0" err="1">
                <a:solidFill>
                  <a:srgbClr val="000000"/>
                </a:solidFill>
                <a:latin typeface="Tahoma" panose="020B0604030504040204" pitchFamily="34" charset="0"/>
                <a:ea typeface="Times New Roman" panose="02020603050405020304" pitchFamily="18" charset="0"/>
                <a:cs typeface="Tahoma" panose="020B0604030504040204" pitchFamily="34" charset="0"/>
              </a:rPr>
              <a:t>брухту</a:t>
            </a:r>
            <a:endParaRPr lang="ru-RU" altLang="en-US" dirty="0">
              <a:ea typeface="Times New Roman" panose="02020603050405020304" pitchFamily="18" charset="0"/>
              <a:cs typeface="Tahoma" panose="020B0604030504040204" pitchFamily="34"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Номер слайда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8EC53556-9759-45C5-9CD5-F7705859BA35}" type="slidenum">
              <a:rPr lang="ru-RU" altLang="en-US"/>
              <a:pPr algn="l" rtl="0"/>
              <a:t>22</a:t>
            </a:fld>
            <a:endParaRPr lang="ru-RU" altLang="en-US"/>
          </a:p>
        </p:txBody>
      </p:sp>
      <p:sp>
        <p:nvSpPr>
          <p:cNvPr id="25603" name="Прямоугольник 2"/>
          <p:cNvSpPr>
            <a:spLocks noChangeArrowheads="1"/>
          </p:cNvSpPr>
          <p:nvPr/>
        </p:nvSpPr>
        <p:spPr bwMode="auto">
          <a:xfrm>
            <a:off x="107950" y="0"/>
            <a:ext cx="9036050" cy="67403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tabLst>
                <a:tab pos="1506538" algn="l"/>
              </a:tabLst>
              <a:defRPr>
                <a:solidFill>
                  <a:schemeClr val="tx1"/>
                </a:solidFill>
                <a:latin typeface="Arial" panose="020B0604020202020204" pitchFamily="34" charset="0"/>
              </a:defRPr>
            </a:lvl1pPr>
            <a:lvl2pPr marL="742950" indent="-285750">
              <a:tabLst>
                <a:tab pos="1506538" algn="l"/>
              </a:tabLst>
              <a:defRPr>
                <a:solidFill>
                  <a:schemeClr val="tx1"/>
                </a:solidFill>
                <a:latin typeface="Arial" panose="020B0604020202020204" pitchFamily="34" charset="0"/>
              </a:defRPr>
            </a:lvl2pPr>
            <a:lvl3pPr marL="1143000" indent="-228600">
              <a:tabLst>
                <a:tab pos="1506538" algn="l"/>
              </a:tabLst>
              <a:defRPr>
                <a:solidFill>
                  <a:schemeClr val="tx1"/>
                </a:solidFill>
                <a:latin typeface="Arial" panose="020B0604020202020204" pitchFamily="34" charset="0"/>
              </a:defRPr>
            </a:lvl3pPr>
            <a:lvl4pPr marL="1600200" indent="-228600">
              <a:tabLst>
                <a:tab pos="1506538" algn="l"/>
              </a:tabLst>
              <a:defRPr>
                <a:solidFill>
                  <a:schemeClr val="tx1"/>
                </a:solidFill>
                <a:latin typeface="Arial" panose="020B0604020202020204" pitchFamily="34" charset="0"/>
              </a:defRPr>
            </a:lvl4pPr>
            <a:lvl5pPr marL="2057400" indent="-228600">
              <a:tabLst>
                <a:tab pos="1506538" algn="l"/>
              </a:tabLst>
              <a:defRPr>
                <a:solidFill>
                  <a:schemeClr val="tx1"/>
                </a:solidFill>
                <a:latin typeface="Arial" panose="020B0604020202020204" pitchFamily="34" charset="0"/>
              </a:defRPr>
            </a:lvl5pPr>
            <a:lvl6pPr marL="2514600" indent="-228600" eaLnBrk="0" fontAlgn="base" hangingPunct="0">
              <a:spcBef>
                <a:spcPct val="0"/>
              </a:spcBef>
              <a:spcAft>
                <a:spcPct val="0"/>
              </a:spcAft>
              <a:tabLst>
                <a:tab pos="1506538" algn="l"/>
              </a:tabLst>
              <a:defRPr>
                <a:solidFill>
                  <a:schemeClr val="tx1"/>
                </a:solidFill>
                <a:latin typeface="Arial" panose="020B0604020202020204" pitchFamily="34" charset="0"/>
              </a:defRPr>
            </a:lvl6pPr>
            <a:lvl7pPr marL="2971800" indent="-228600" eaLnBrk="0" fontAlgn="base" hangingPunct="0">
              <a:spcBef>
                <a:spcPct val="0"/>
              </a:spcBef>
              <a:spcAft>
                <a:spcPct val="0"/>
              </a:spcAft>
              <a:tabLst>
                <a:tab pos="1506538" algn="l"/>
              </a:tabLst>
              <a:defRPr>
                <a:solidFill>
                  <a:schemeClr val="tx1"/>
                </a:solidFill>
                <a:latin typeface="Arial" panose="020B0604020202020204" pitchFamily="34" charset="0"/>
              </a:defRPr>
            </a:lvl7pPr>
            <a:lvl8pPr marL="3429000" indent="-228600" eaLnBrk="0" fontAlgn="base" hangingPunct="0">
              <a:spcBef>
                <a:spcPct val="0"/>
              </a:spcBef>
              <a:spcAft>
                <a:spcPct val="0"/>
              </a:spcAft>
              <a:tabLst>
                <a:tab pos="1506538" algn="l"/>
              </a:tabLst>
              <a:defRPr>
                <a:solidFill>
                  <a:schemeClr val="tx1"/>
                </a:solidFill>
                <a:latin typeface="Arial" panose="020B0604020202020204" pitchFamily="34" charset="0"/>
              </a:defRPr>
            </a:lvl8pPr>
            <a:lvl9pPr marL="3886200" indent="-228600" eaLnBrk="0" fontAlgn="base" hangingPunct="0">
              <a:spcBef>
                <a:spcPct val="0"/>
              </a:spcBef>
              <a:spcAft>
                <a:spcPct val="0"/>
              </a:spcAft>
              <a:tabLst>
                <a:tab pos="1506538" algn="l"/>
              </a:tabLst>
              <a:defRPr>
                <a:solidFill>
                  <a:schemeClr val="tx1"/>
                </a:solidFill>
                <a:latin typeface="Arial" panose="020B0604020202020204" pitchFamily="34" charset="0"/>
              </a:defRPr>
            </a:lvl9pPr>
          </a:lstStyle>
          <a:p>
            <a:pPr algn="ctr" rtl="0" eaLnBrk="1" hangingPunct="1">
              <a:buClr>
                <a:srgbClr val="000000"/>
              </a:buClr>
              <a:buSzPts val="1100"/>
            </a:pPr>
            <a:r>
              <a:rPr lang="uk-UA" altLang="en-US" sz="2400" b="1" dirty="0" smtClean="0">
                <a:solidFill>
                  <a:srgbClr val="000000"/>
                </a:solidFill>
                <a:latin typeface="Times New Roman" panose="02020603050405020304" pitchFamily="18" charset="0"/>
                <a:cs typeface="Times New Roman" panose="02020603050405020304" pitchFamily="18" charset="0"/>
              </a:rPr>
              <a:t>Киснево-конвертерний процес з високою витратою брухту (до 100%)</a:t>
            </a:r>
          </a:p>
          <a:p>
            <a:pPr algn="ctr" rtl="0" eaLnBrk="1" hangingPunct="1">
              <a:buClr>
                <a:srgbClr val="000000"/>
              </a:buClr>
              <a:buSzPts val="1100"/>
            </a:pPr>
            <a:endParaRPr lang="uk-UA" altLang="en-US" sz="2400" b="1" dirty="0" smtClean="0">
              <a:latin typeface="Times New Roman" panose="02020603050405020304" pitchFamily="18" charset="0"/>
              <a:cs typeface="Times New Roman" panose="02020603050405020304" pitchFamily="18" charset="0"/>
            </a:endParaRPr>
          </a:p>
          <a:p>
            <a:pPr algn="just" rtl="0" eaLnBrk="1" hangingPunct="1"/>
            <a:r>
              <a:rPr lang="uk-UA" altLang="en-US" sz="2400" dirty="0" smtClean="0">
                <a:solidFill>
                  <a:srgbClr val="000000"/>
                </a:solidFill>
                <a:latin typeface="Times New Roman" panose="02020603050405020304" pitchFamily="18" charset="0"/>
                <a:cs typeface="Times New Roman" panose="02020603050405020304" pitchFamily="18" charset="0"/>
              </a:rPr>
              <a:t>Комплексне застосування методів збільшення частки металевого брухту в шихті конвертерів, заснованих на введенні в конвертер теплоносіїв та високоефективному паливно-кисневому дутті, може забезпечити значне підвищення (до 100%) витрати брухту в процесі.</a:t>
            </a:r>
            <a:endParaRPr lang="uk-UA" altLang="en-US" sz="2400" dirty="0" smtClean="0">
              <a:latin typeface="Tahoma" panose="020B0604030504040204" pitchFamily="34" charset="0"/>
              <a:cs typeface="Times New Roman" panose="02020603050405020304" pitchFamily="18" charset="0"/>
            </a:endParaRPr>
          </a:p>
          <a:p>
            <a:pPr algn="just" rtl="0" eaLnBrk="1" hangingPunct="1"/>
            <a:r>
              <a:rPr lang="uk-UA" altLang="en-US" sz="2400" dirty="0" smtClean="0">
                <a:solidFill>
                  <a:srgbClr val="000000"/>
                </a:solidFill>
                <a:latin typeface="Times New Roman" panose="02020603050405020304" pitchFamily="18" charset="0"/>
                <a:cs typeface="Times New Roman" panose="02020603050405020304" pitchFamily="18" charset="0"/>
              </a:rPr>
              <a:t>Перші спроби розплавлення 100% чавунного брухту в звичайному кисневому конвертері були зроблені в 1949 р. фірмою "</a:t>
            </a:r>
            <a:r>
              <a:rPr lang="uk-UA" altLang="en-US" sz="2400" dirty="0" err="1" smtClean="0">
                <a:solidFill>
                  <a:srgbClr val="000000"/>
                </a:solidFill>
                <a:latin typeface="Times New Roman" panose="02020603050405020304" pitchFamily="18" charset="0"/>
                <a:cs typeface="Times New Roman" panose="02020603050405020304" pitchFamily="18" charset="0"/>
              </a:rPr>
              <a:t>УбеБГ</a:t>
            </a:r>
            <a:r>
              <a:rPr lang="uk-UA" altLang="en-US" sz="2400" dirty="0" smtClean="0">
                <a:solidFill>
                  <a:srgbClr val="000000"/>
                </a:solidFill>
                <a:latin typeface="Times New Roman" panose="02020603050405020304" pitchFamily="18" charset="0"/>
                <a:cs typeface="Times New Roman" panose="02020603050405020304" pitchFamily="18" charset="0"/>
              </a:rPr>
              <a:t> в </a:t>
            </a:r>
            <a:r>
              <a:rPr lang="uk-UA" altLang="en-US" sz="2400" dirty="0" err="1" smtClean="0">
                <a:solidFill>
                  <a:srgbClr val="000000"/>
                </a:solidFill>
                <a:latin typeface="Times New Roman" panose="02020603050405020304" pitchFamily="18" charset="0"/>
                <a:cs typeface="Times New Roman" panose="02020603050405020304" pitchFamily="18" charset="0"/>
              </a:rPr>
              <a:t>Лінці</a:t>
            </a:r>
            <a:r>
              <a:rPr lang="uk-UA" altLang="en-US" sz="2400" dirty="0" smtClean="0">
                <a:solidFill>
                  <a:srgbClr val="000000"/>
                </a:solidFill>
                <a:latin typeface="Times New Roman" panose="02020603050405020304" pitchFamily="18" charset="0"/>
                <a:cs typeface="Times New Roman" panose="02020603050405020304" pitchFamily="18" charset="0"/>
              </a:rPr>
              <a:t>. У 2-тонний конвертер пошарово завантажували чушковий чавун і кокс. Витрата коксу становив 50 кг на 1000. </a:t>
            </a:r>
          </a:p>
          <a:p>
            <a:pPr algn="just" rtl="0" eaLnBrk="1" hangingPunct="1"/>
            <a:r>
              <a:rPr lang="uk-UA" altLang="en-US" sz="2400" dirty="0" smtClean="0">
                <a:solidFill>
                  <a:srgbClr val="000000"/>
                </a:solidFill>
                <a:latin typeface="Times New Roman" panose="02020603050405020304" pitchFamily="18" charset="0"/>
                <a:cs typeface="Times New Roman" panose="02020603050405020304" pitchFamily="18" charset="0"/>
              </a:rPr>
              <a:t>Пізніше були запатентовані процеси, що відрізняються завантаженням холодних матеріалів у конвертер (бою чавуну, сталевого брухту, палива, феросплавів), розплавленням та рафінуванням киснем та паливно-кисневою сумішшю (факелом). При цьому в якості палива пропонували використовувати займисті матеріали.</a:t>
            </a:r>
            <a:endParaRPr lang="uk-UA" altLang="en-US" sz="2400" dirty="0">
              <a:latin typeface="Tahoma" panose="020B060403050404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Номер слайда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79442369-C570-48D8-8DB6-5C7D48F50AA7}" type="slidenum">
              <a:rPr lang="ru-RU" altLang="en-US"/>
              <a:pPr algn="l" rtl="0"/>
              <a:t>23</a:t>
            </a:fld>
            <a:endParaRPr lang="ru-RU" altLang="en-US"/>
          </a:p>
        </p:txBody>
      </p:sp>
      <p:sp>
        <p:nvSpPr>
          <p:cNvPr id="26627" name="Прямоугольник 2"/>
          <p:cNvSpPr>
            <a:spLocks noChangeArrowheads="1"/>
          </p:cNvSpPr>
          <p:nvPr/>
        </p:nvSpPr>
        <p:spPr bwMode="auto">
          <a:xfrm>
            <a:off x="-20536" y="0"/>
            <a:ext cx="9036051" cy="68634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indent="2921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rtl="0" eaLnBrk="1" hangingPunct="1"/>
            <a:r>
              <a:rPr lang="ru-RU" altLang="en-US" sz="2000" dirty="0" err="1">
                <a:solidFill>
                  <a:srgbClr val="000000"/>
                </a:solidFill>
                <a:latin typeface="Times New Roman" panose="02020603050405020304" pitchFamily="18" charset="0"/>
                <a:cs typeface="Times New Roman" panose="02020603050405020304" pitchFamily="18" charset="0"/>
              </a:rPr>
              <a:t>Опробування</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варіанта</a:t>
            </a:r>
            <a:r>
              <a:rPr lang="ru-RU" altLang="en-US" sz="2000" dirty="0">
                <a:solidFill>
                  <a:srgbClr val="000000"/>
                </a:solidFill>
                <a:latin typeface="Times New Roman" panose="02020603050405020304" pitchFamily="18" charset="0"/>
                <a:cs typeface="Times New Roman" panose="02020603050405020304" pitchFamily="18" charset="0"/>
              </a:rPr>
              <a:t> з </a:t>
            </a:r>
            <a:r>
              <a:rPr lang="ru-RU" altLang="en-US" sz="2000" dirty="0" err="1">
                <a:solidFill>
                  <a:srgbClr val="000000"/>
                </a:solidFill>
                <a:latin typeface="Times New Roman" panose="02020603050405020304" pitchFamily="18" charset="0"/>
                <a:cs typeface="Times New Roman" panose="02020603050405020304" pitchFamily="18" charset="0"/>
              </a:rPr>
              <a:t>плавленням</a:t>
            </a:r>
            <a:r>
              <a:rPr lang="ru-RU" altLang="en-US" sz="2000" dirty="0">
                <a:solidFill>
                  <a:srgbClr val="000000"/>
                </a:solidFill>
                <a:latin typeface="Times New Roman" panose="02020603050405020304" pitchFamily="18" charset="0"/>
                <a:cs typeface="Times New Roman" panose="02020603050405020304" pitchFamily="18" charset="0"/>
              </a:rPr>
              <a:t> і </a:t>
            </a:r>
            <a:r>
              <a:rPr lang="ru-RU" altLang="en-US" sz="2000" dirty="0" err="1">
                <a:solidFill>
                  <a:srgbClr val="000000"/>
                </a:solidFill>
                <a:latin typeface="Times New Roman" panose="02020603050405020304" pitchFamily="18" charset="0"/>
                <a:cs typeface="Times New Roman" panose="02020603050405020304" pitchFamily="18" charset="0"/>
              </a:rPr>
              <a:t>рафінуванням</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металевої</a:t>
            </a:r>
            <a:r>
              <a:rPr lang="ru-RU" altLang="en-US" sz="2000" dirty="0">
                <a:solidFill>
                  <a:srgbClr val="000000"/>
                </a:solidFill>
                <a:latin typeface="Times New Roman" panose="02020603050405020304" pitchFamily="18" charset="0"/>
                <a:cs typeface="Times New Roman" panose="02020603050405020304" pitchFamily="18" charset="0"/>
              </a:rPr>
              <a:t> завалки, </a:t>
            </a:r>
            <a:r>
              <a:rPr lang="ru-RU" altLang="en-US" sz="2000" dirty="0" err="1">
                <a:solidFill>
                  <a:srgbClr val="000000"/>
                </a:solidFill>
                <a:latin typeface="Times New Roman" panose="02020603050405020304" pitchFamily="18" charset="0"/>
                <a:cs typeface="Times New Roman" panose="02020603050405020304" pitchFamily="18" charset="0"/>
              </a:rPr>
              <a:t>що</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складається</a:t>
            </a:r>
            <a:r>
              <a:rPr lang="ru-RU" altLang="en-US" sz="2000" dirty="0">
                <a:solidFill>
                  <a:srgbClr val="000000"/>
                </a:solidFill>
                <a:latin typeface="Times New Roman" panose="02020603050405020304" pitchFamily="18" charset="0"/>
                <a:cs typeface="Times New Roman" panose="02020603050405020304" pitchFamily="18" charset="0"/>
              </a:rPr>
              <a:t> з холодного </a:t>
            </a:r>
            <a:r>
              <a:rPr lang="ru-RU" altLang="en-US" sz="2000" dirty="0" err="1">
                <a:solidFill>
                  <a:srgbClr val="000000"/>
                </a:solidFill>
                <a:latin typeface="Times New Roman" panose="02020603050405020304" pitchFamily="18" charset="0"/>
                <a:cs typeface="Times New Roman" panose="02020603050405020304" pitchFamily="18" charset="0"/>
              </a:rPr>
              <a:t>брухту</a:t>
            </a:r>
            <a:r>
              <a:rPr lang="ru-RU" altLang="en-US" sz="2000" dirty="0">
                <a:solidFill>
                  <a:srgbClr val="000000"/>
                </a:solidFill>
                <a:latin typeface="Times New Roman" panose="02020603050405020304" pitchFamily="18" charset="0"/>
                <a:cs typeface="Times New Roman" panose="02020603050405020304" pitchFamily="18" charset="0"/>
              </a:rPr>
              <a:t> і твердого </a:t>
            </a:r>
            <a:r>
              <a:rPr lang="ru-RU" altLang="en-US" sz="2000" dirty="0" err="1">
                <a:solidFill>
                  <a:srgbClr val="000000"/>
                </a:solidFill>
                <a:latin typeface="Times New Roman" panose="02020603050405020304" pitchFamily="18" charset="0"/>
                <a:cs typeface="Times New Roman" panose="02020603050405020304" pitchFamily="18" charset="0"/>
              </a:rPr>
              <a:t>палива</a:t>
            </a:r>
            <a:r>
              <a:rPr lang="ru-RU" altLang="en-US" sz="2000" dirty="0">
                <a:solidFill>
                  <a:srgbClr val="000000"/>
                </a:solidFill>
                <a:latin typeface="Times New Roman" panose="02020603050405020304" pitchFamily="18" charset="0"/>
                <a:cs typeface="Times New Roman" panose="02020603050405020304" pitchFamily="18" charset="0"/>
              </a:rPr>
              <a:t>, шляхом </a:t>
            </a:r>
            <a:r>
              <a:rPr lang="ru-RU" altLang="en-US" sz="2000" dirty="0" err="1">
                <a:solidFill>
                  <a:srgbClr val="000000"/>
                </a:solidFill>
                <a:latin typeface="Times New Roman" panose="02020603050405020304" pitchFamily="18" charset="0"/>
                <a:cs typeface="Times New Roman" panose="02020603050405020304" pitchFamily="18" charset="0"/>
              </a:rPr>
              <a:t>прямої</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верхньої</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подачі</a:t>
            </a:r>
            <a:r>
              <a:rPr lang="ru-RU" altLang="en-US" sz="2000" dirty="0">
                <a:solidFill>
                  <a:srgbClr val="000000"/>
                </a:solidFill>
                <a:latin typeface="Times New Roman" panose="02020603050405020304" pitchFamily="18" charset="0"/>
                <a:cs typeface="Times New Roman" panose="02020603050405020304" pitchFamily="18" charset="0"/>
              </a:rPr>
              <a:t> на </a:t>
            </a:r>
            <a:r>
              <a:rPr lang="ru-RU" altLang="en-US" sz="2000" dirty="0" err="1">
                <a:solidFill>
                  <a:srgbClr val="000000"/>
                </a:solidFill>
                <a:latin typeface="Times New Roman" panose="02020603050405020304" pitchFamily="18" charset="0"/>
                <a:cs typeface="Times New Roman" panose="02020603050405020304" pitchFamily="18" charset="0"/>
              </a:rPr>
              <a:t>неї</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кисню</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виявило</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труднощі</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запалювання</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палива</a:t>
            </a:r>
            <a:r>
              <a:rPr lang="ru-RU" altLang="en-US" sz="2000" dirty="0">
                <a:solidFill>
                  <a:srgbClr val="000000"/>
                </a:solidFill>
                <a:latin typeface="Times New Roman" panose="02020603050405020304" pitchFamily="18" charset="0"/>
                <a:cs typeface="Times New Roman" panose="02020603050405020304" pitchFamily="18" charset="0"/>
              </a:rPr>
              <a:t>, не </a:t>
            </a:r>
            <a:r>
              <a:rPr lang="ru-RU" altLang="en-US" sz="2000" dirty="0" err="1">
                <a:solidFill>
                  <a:srgbClr val="000000"/>
                </a:solidFill>
                <a:latin typeface="Times New Roman" panose="02020603050405020304" pitchFamily="18" charset="0"/>
                <a:cs typeface="Times New Roman" panose="02020603050405020304" pitchFamily="18" charset="0"/>
              </a:rPr>
              <a:t>завжди</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достатню</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ефективність</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його</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використання</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підвищення</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залишкового</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вмісту</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сірки</a:t>
            </a:r>
            <a:r>
              <a:rPr lang="ru-RU" altLang="en-US" sz="2000" dirty="0">
                <a:solidFill>
                  <a:srgbClr val="000000"/>
                </a:solidFill>
                <a:latin typeface="Times New Roman" panose="02020603050405020304" pitchFamily="18" charset="0"/>
                <a:cs typeface="Times New Roman" panose="02020603050405020304" pitchFamily="18" charset="0"/>
              </a:rPr>
              <a:t> в </a:t>
            </a:r>
            <a:r>
              <a:rPr lang="ru-RU" altLang="en-US" sz="2000" dirty="0" err="1">
                <a:solidFill>
                  <a:srgbClr val="000000"/>
                </a:solidFill>
                <a:latin typeface="Times New Roman" panose="02020603050405020304" pitchFamily="18" charset="0"/>
                <a:cs typeface="Times New Roman" panose="02020603050405020304" pitchFamily="18" charset="0"/>
              </a:rPr>
              <a:t>металі</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нерівномірність</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плавлення</a:t>
            </a:r>
            <a:r>
              <a:rPr lang="ru-RU" altLang="en-US" sz="2000" dirty="0">
                <a:solidFill>
                  <a:srgbClr val="000000"/>
                </a:solidFill>
                <a:latin typeface="Times New Roman" panose="02020603050405020304" pitchFamily="18" charset="0"/>
                <a:cs typeface="Times New Roman" panose="02020603050405020304" pitchFamily="18" charset="0"/>
              </a:rPr>
              <a:t> та </a:t>
            </a:r>
            <a:r>
              <a:rPr lang="ru-RU" altLang="en-US" sz="2000" dirty="0" err="1">
                <a:solidFill>
                  <a:srgbClr val="000000"/>
                </a:solidFill>
                <a:latin typeface="Times New Roman" panose="02020603050405020304" pitchFamily="18" charset="0"/>
                <a:cs typeface="Times New Roman" panose="02020603050405020304" pitchFamily="18" charset="0"/>
              </a:rPr>
              <a:t>розтікання</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брухту</a:t>
            </a:r>
            <a:endParaRPr lang="ru-RU" altLang="en-US" sz="2000" dirty="0">
              <a:latin typeface="Tahoma" panose="020B0604030504040204" pitchFamily="34" charset="0"/>
              <a:cs typeface="Times New Roman" panose="02020603050405020304" pitchFamily="18" charset="0"/>
            </a:endParaRPr>
          </a:p>
          <a:p>
            <a:pPr algn="just" rtl="0" eaLnBrk="1" hangingPunct="1"/>
            <a:r>
              <a:rPr lang="ru-RU" altLang="en-US" sz="2000" dirty="0">
                <a:solidFill>
                  <a:srgbClr val="000000"/>
                </a:solidFill>
                <a:latin typeface="Times New Roman" panose="02020603050405020304" pitchFamily="18" charset="0"/>
                <a:cs typeface="Times New Roman" panose="02020603050405020304" pitchFamily="18" charset="0"/>
              </a:rPr>
              <a:t>При </a:t>
            </a:r>
            <a:r>
              <a:rPr lang="ru-RU" altLang="en-US" sz="2000" dirty="0" err="1">
                <a:solidFill>
                  <a:srgbClr val="000000"/>
                </a:solidFill>
                <a:latin typeface="Times New Roman" panose="02020603050405020304" pitchFamily="18" charset="0"/>
                <a:cs typeface="Times New Roman" panose="02020603050405020304" pitchFamily="18" charset="0"/>
              </a:rPr>
              <a:t>подачі</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палива</a:t>
            </a:r>
            <a:r>
              <a:rPr lang="ru-RU" altLang="en-US" sz="2000" dirty="0">
                <a:solidFill>
                  <a:srgbClr val="000000"/>
                </a:solidFill>
                <a:latin typeface="Times New Roman" panose="02020603050405020304" pitchFamily="18" charset="0"/>
                <a:cs typeface="Times New Roman" panose="02020603050405020304" pitchFamily="18" charset="0"/>
              </a:rPr>
              <a:t> в </a:t>
            </a:r>
            <a:r>
              <a:rPr lang="ru-RU" altLang="en-US" sz="2000" dirty="0" err="1">
                <a:solidFill>
                  <a:srgbClr val="000000"/>
                </a:solidFill>
                <a:latin typeface="Times New Roman" panose="02020603050405020304" pitchFamily="18" charset="0"/>
                <a:cs typeface="Times New Roman" panose="02020603050405020304" pitchFamily="18" charset="0"/>
              </a:rPr>
              <a:t>процесі</a:t>
            </a:r>
            <a:r>
              <a:rPr lang="ru-RU" altLang="en-US" sz="2000" dirty="0">
                <a:solidFill>
                  <a:srgbClr val="000000"/>
                </a:solidFill>
                <a:latin typeface="Times New Roman" panose="02020603050405020304" pitchFamily="18" charset="0"/>
                <a:cs typeface="Times New Roman" panose="02020603050405020304" pitchFamily="18" charset="0"/>
              </a:rPr>
              <a:t> плавки </a:t>
            </a:r>
            <a:r>
              <a:rPr lang="ru-RU" altLang="en-US" sz="2000" dirty="0" err="1">
                <a:solidFill>
                  <a:srgbClr val="000000"/>
                </a:solidFill>
                <a:latin typeface="Times New Roman" panose="02020603050405020304" pitchFamily="18" charset="0"/>
                <a:cs typeface="Times New Roman" panose="02020603050405020304" pitchFamily="18" charset="0"/>
              </a:rPr>
              <a:t>рекомендується</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протягом</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періоду</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прогріву</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підводити</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його</a:t>
            </a:r>
            <a:r>
              <a:rPr lang="ru-RU" altLang="en-US" sz="2000" dirty="0">
                <a:solidFill>
                  <a:srgbClr val="000000"/>
                </a:solidFill>
                <a:latin typeface="Times New Roman" panose="02020603050405020304" pitchFamily="18" charset="0"/>
                <a:cs typeface="Times New Roman" panose="02020603050405020304" pitchFamily="18" charset="0"/>
              </a:rPr>
              <a:t> в </a:t>
            </a:r>
            <a:r>
              <a:rPr lang="ru-RU" altLang="en-US" sz="2000" dirty="0" err="1">
                <a:solidFill>
                  <a:srgbClr val="000000"/>
                </a:solidFill>
                <a:latin typeface="Times New Roman" panose="02020603050405020304" pitchFamily="18" charset="0"/>
                <a:cs typeface="Times New Roman" panose="02020603050405020304" pitchFamily="18" charset="0"/>
              </a:rPr>
              <a:t>кількості</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необхідному</a:t>
            </a:r>
            <a:r>
              <a:rPr lang="ru-RU" altLang="en-US" sz="2000" dirty="0">
                <a:solidFill>
                  <a:srgbClr val="000000"/>
                </a:solidFill>
                <a:latin typeface="Times New Roman" panose="02020603050405020304" pitchFamily="18" charset="0"/>
                <a:cs typeface="Times New Roman" panose="02020603050405020304" pitchFamily="18" charset="0"/>
              </a:rPr>
              <a:t> для </a:t>
            </a:r>
            <a:r>
              <a:rPr lang="ru-RU" altLang="en-US" sz="2000" dirty="0" err="1">
                <a:solidFill>
                  <a:srgbClr val="000000"/>
                </a:solidFill>
                <a:latin typeface="Times New Roman" panose="02020603050405020304" pitchFamily="18" charset="0"/>
                <a:cs typeface="Times New Roman" panose="02020603050405020304" pitchFamily="18" charset="0"/>
              </a:rPr>
              <a:t>витрачання</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кисню</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що</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вдувається</a:t>
            </a:r>
            <a:r>
              <a:rPr lang="ru-RU" altLang="en-US" sz="2000" dirty="0">
                <a:solidFill>
                  <a:srgbClr val="000000"/>
                </a:solidFill>
                <a:latin typeface="Times New Roman" panose="02020603050405020304" pitchFamily="18" charset="0"/>
                <a:cs typeface="Times New Roman" panose="02020603050405020304" pitchFamily="18" charset="0"/>
              </a:rPr>
              <a:t>, в </a:t>
            </a:r>
            <a:r>
              <a:rPr lang="ru-RU" altLang="en-US" sz="2000" dirty="0" err="1">
                <a:solidFill>
                  <a:srgbClr val="000000"/>
                </a:solidFill>
                <a:latin typeface="Times New Roman" panose="02020603050405020304" pitchFamily="18" charset="0"/>
                <a:cs typeface="Times New Roman" panose="02020603050405020304" pitchFamily="18" charset="0"/>
              </a:rPr>
              <a:t>періоди</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плавлення</a:t>
            </a:r>
            <a:r>
              <a:rPr lang="ru-RU" altLang="en-US" sz="2000" dirty="0">
                <a:solidFill>
                  <a:srgbClr val="000000"/>
                </a:solidFill>
                <a:latin typeface="Times New Roman" panose="02020603050405020304" pitchFamily="18" charset="0"/>
                <a:cs typeface="Times New Roman" panose="02020603050405020304" pitchFamily="18" charset="0"/>
              </a:rPr>
              <a:t> і </a:t>
            </a:r>
            <a:r>
              <a:rPr lang="ru-RU" altLang="en-US" sz="2000" dirty="0" err="1">
                <a:solidFill>
                  <a:srgbClr val="000000"/>
                </a:solidFill>
                <a:latin typeface="Times New Roman" panose="02020603050405020304" pitchFamily="18" charset="0"/>
                <a:cs typeface="Times New Roman" panose="02020603050405020304" pitchFamily="18" charset="0"/>
              </a:rPr>
              <a:t>рафінування</a:t>
            </a:r>
            <a:r>
              <a:rPr lang="ru-RU" altLang="en-US" sz="2000" dirty="0">
                <a:solidFill>
                  <a:srgbClr val="000000"/>
                </a:solidFill>
                <a:latin typeface="Times New Roman" panose="02020603050405020304" pitchFamily="18" charset="0"/>
                <a:cs typeface="Times New Roman" panose="02020603050405020304" pitchFamily="18" charset="0"/>
              </a:rPr>
              <a:t> 30-50% </a:t>
            </a:r>
            <a:r>
              <a:rPr lang="ru-RU" altLang="en-US" sz="2000" dirty="0" err="1">
                <a:solidFill>
                  <a:srgbClr val="000000"/>
                </a:solidFill>
                <a:latin typeface="Times New Roman" panose="02020603050405020304" pitchFamily="18" charset="0"/>
                <a:cs typeface="Times New Roman" panose="02020603050405020304" pitchFamily="18" charset="0"/>
              </a:rPr>
              <a:t>кисню</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витрачається</a:t>
            </a:r>
            <a:r>
              <a:rPr lang="ru-RU" altLang="en-US" sz="2000" dirty="0">
                <a:solidFill>
                  <a:srgbClr val="000000"/>
                </a:solidFill>
                <a:latin typeface="Times New Roman" panose="02020603050405020304" pitchFamily="18" charset="0"/>
                <a:cs typeface="Times New Roman" panose="02020603050405020304" pitchFamily="18" charset="0"/>
              </a:rPr>
              <a:t> на </a:t>
            </a:r>
            <a:r>
              <a:rPr lang="ru-RU" altLang="en-US" sz="2000" dirty="0" err="1">
                <a:solidFill>
                  <a:srgbClr val="000000"/>
                </a:solidFill>
                <a:latin typeface="Times New Roman" panose="02020603050405020304" pitchFamily="18" charset="0"/>
                <a:cs typeface="Times New Roman" panose="02020603050405020304" pitchFamily="18" charset="0"/>
              </a:rPr>
              <a:t>окислення</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домішок</a:t>
            </a:r>
            <a:r>
              <a:rPr lang="ru-RU" altLang="en-US" sz="2000" dirty="0">
                <a:solidFill>
                  <a:srgbClr val="000000"/>
                </a:solidFill>
                <a:latin typeface="Times New Roman" panose="02020603050405020304" pitchFamily="18" charset="0"/>
                <a:cs typeface="Times New Roman" panose="02020603050405020304" pitchFamily="18" charset="0"/>
              </a:rPr>
              <a:t>, на </a:t>
            </a:r>
            <a:r>
              <a:rPr lang="ru-RU" altLang="en-US" sz="2000" dirty="0" err="1">
                <a:solidFill>
                  <a:srgbClr val="000000"/>
                </a:solidFill>
                <a:latin typeface="Times New Roman" panose="02020603050405020304" pitchFamily="18" charset="0"/>
                <a:cs typeface="Times New Roman" panose="02020603050405020304" pitchFamily="18" charset="0"/>
              </a:rPr>
              <a:t>останньому</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етапі</a:t>
            </a:r>
            <a:r>
              <a:rPr lang="ru-RU" altLang="en-US" sz="2000" dirty="0">
                <a:solidFill>
                  <a:srgbClr val="000000"/>
                </a:solidFill>
                <a:latin typeface="Times New Roman" panose="02020603050405020304" pitchFamily="18" charset="0"/>
                <a:cs typeface="Times New Roman" panose="02020603050405020304" pitchFamily="18" charset="0"/>
              </a:rPr>
              <a:t> чистого </a:t>
            </a:r>
            <a:r>
              <a:rPr lang="ru-RU" altLang="en-US" sz="2000" dirty="0" err="1">
                <a:solidFill>
                  <a:srgbClr val="000000"/>
                </a:solidFill>
                <a:latin typeface="Times New Roman" panose="02020603050405020304" pitchFamily="18" charset="0"/>
                <a:cs typeface="Times New Roman" panose="02020603050405020304" pitchFamily="18" charset="0"/>
              </a:rPr>
              <a:t>рафінування</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продування</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ведеться</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тільки</a:t>
            </a:r>
            <a:r>
              <a:rPr lang="ru-RU" altLang="en-US" sz="2000" dirty="0">
                <a:solidFill>
                  <a:srgbClr val="000000"/>
                </a:solidFill>
                <a:latin typeface="Times New Roman" panose="02020603050405020304" pitchFamily="18" charset="0"/>
                <a:cs typeface="Times New Roman" panose="02020603050405020304" pitchFamily="18" charset="0"/>
              </a:rPr>
              <a:t> киснем.</a:t>
            </a:r>
            <a:endParaRPr lang="ru-RU" altLang="en-US" sz="2000" dirty="0">
              <a:latin typeface="Tahoma" panose="020B0604030504040204" pitchFamily="34" charset="0"/>
              <a:cs typeface="Times New Roman" panose="02020603050405020304" pitchFamily="18" charset="0"/>
            </a:endParaRPr>
          </a:p>
          <a:p>
            <a:pPr algn="just" rtl="0" eaLnBrk="1" hangingPunct="1"/>
            <a:r>
              <a:rPr lang="ru-RU" altLang="en-US" sz="2000" dirty="0" err="1">
                <a:solidFill>
                  <a:srgbClr val="000000"/>
                </a:solidFill>
                <a:latin typeface="Times New Roman" panose="02020603050405020304" pitchFamily="18" charset="0"/>
                <a:cs typeface="Times New Roman" panose="02020603050405020304" pitchFamily="18" charset="0"/>
              </a:rPr>
              <a:t>Фірмою</a:t>
            </a:r>
            <a:r>
              <a:rPr lang="ru-RU" altLang="en-US" sz="2000" dirty="0">
                <a:solidFill>
                  <a:srgbClr val="000000"/>
                </a:solidFill>
                <a:latin typeface="Times New Roman" panose="02020603050405020304" pitchFamily="18" charset="0"/>
                <a:cs typeface="Times New Roman" panose="02020603050405020304" pitchFamily="18" charset="0"/>
              </a:rPr>
              <a:t> "А</a:t>
            </a:r>
            <a:r>
              <a:rPr lang="en-US" altLang="en-US" sz="2000" dirty="0" err="1" smtClean="0">
                <a:solidFill>
                  <a:srgbClr val="000000"/>
                </a:solidFill>
                <a:latin typeface="Times New Roman" panose="02020603050405020304" pitchFamily="18" charset="0"/>
                <a:cs typeface="Times New Roman" panose="02020603050405020304" pitchFamily="18" charset="0"/>
              </a:rPr>
              <a:t>rSt</a:t>
            </a:r>
            <a:r>
              <a:rPr lang="ru-RU" altLang="en-US" sz="2000" dirty="0" err="1" smtClean="0">
                <a:solidFill>
                  <a:srgbClr val="000000"/>
                </a:solidFill>
                <a:latin typeface="Times New Roman" panose="02020603050405020304" pitchFamily="18" charset="0"/>
                <a:cs typeface="Times New Roman" panose="02020603050405020304" pitchFamily="18" charset="0"/>
              </a:rPr>
              <a:t>ее</a:t>
            </a:r>
            <a:r>
              <a:rPr lang="ru-RU" altLang="en-US" sz="2000" dirty="0" err="1" smtClean="0">
                <a:solidFill>
                  <a:srgbClr val="000000"/>
                </a:solidFill>
                <a:latin typeface="Times New Roman" panose="02020603050405020304" pitchFamily="18" charset="0"/>
                <a:cs typeface="Times New Roman" panose="02020603050405020304" pitchFamily="18" charset="0"/>
              </a:rPr>
              <a:t>1</a:t>
            </a:r>
            <a:r>
              <a:rPr lang="ru-RU" altLang="en-US" sz="2000" dirty="0" smtClean="0">
                <a:solidFill>
                  <a:srgbClr val="000000"/>
                </a:solidFill>
                <a:latin typeface="Times New Roman" panose="02020603050405020304" pitchFamily="18" charset="0"/>
                <a:cs typeface="Times New Roman" panose="02020603050405020304" pitchFamily="18" charset="0"/>
              </a:rPr>
              <a:t> </a:t>
            </a:r>
            <a:r>
              <a:rPr lang="ru-RU" altLang="en-US" sz="2000" dirty="0">
                <a:solidFill>
                  <a:srgbClr val="000000"/>
                </a:solidFill>
                <a:latin typeface="Times New Roman" panose="02020603050405020304" pitchFamily="18" charset="0"/>
                <a:cs typeface="Times New Roman" panose="02020603050405020304" pitchFamily="18" charset="0"/>
              </a:rPr>
              <a:t>С°" у 27-тонному </a:t>
            </a:r>
            <a:r>
              <a:rPr lang="ru-RU" altLang="en-US" sz="2000" dirty="0" err="1">
                <a:solidFill>
                  <a:srgbClr val="000000"/>
                </a:solidFill>
                <a:latin typeface="Times New Roman" panose="02020603050405020304" pitchFamily="18" charset="0"/>
                <a:cs typeface="Times New Roman" panose="02020603050405020304" pitchFamily="18" charset="0"/>
              </a:rPr>
              <a:t>конвертері</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розроблена</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технологія</a:t>
            </a:r>
            <a:r>
              <a:rPr lang="ru-RU" altLang="en-US" sz="2000" dirty="0">
                <a:solidFill>
                  <a:srgbClr val="000000"/>
                </a:solidFill>
                <a:latin typeface="Times New Roman" panose="02020603050405020304" pitchFamily="18" charset="0"/>
                <a:cs typeface="Times New Roman" panose="02020603050405020304" pitchFamily="18" charset="0"/>
              </a:rPr>
              <a:t> плавки на </a:t>
            </a:r>
            <a:r>
              <a:rPr lang="ru-RU" altLang="en-US" sz="2000" dirty="0" err="1">
                <a:solidFill>
                  <a:srgbClr val="000000"/>
                </a:solidFill>
                <a:latin typeface="Times New Roman" panose="02020603050405020304" pitchFamily="18" charset="0"/>
                <a:cs typeface="Times New Roman" panose="02020603050405020304" pitchFamily="18" charset="0"/>
              </a:rPr>
              <a:t>металевому</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ломі</a:t>
            </a:r>
            <a:r>
              <a:rPr lang="ru-RU" altLang="en-US" sz="2000" dirty="0">
                <a:solidFill>
                  <a:srgbClr val="000000"/>
                </a:solidFill>
                <a:latin typeface="Times New Roman" panose="02020603050405020304" pitchFamily="18" charset="0"/>
                <a:cs typeface="Times New Roman" panose="02020603050405020304" pitchFamily="18" charset="0"/>
              </a:rPr>
              <a:t> з </a:t>
            </a:r>
            <a:r>
              <a:rPr lang="ru-RU" altLang="en-US" sz="2000" dirty="0" err="1">
                <a:solidFill>
                  <a:srgbClr val="000000"/>
                </a:solidFill>
                <a:latin typeface="Times New Roman" panose="02020603050405020304" pitchFamily="18" charset="0"/>
                <a:cs typeface="Times New Roman" panose="02020603050405020304" pitchFamily="18" charset="0"/>
              </a:rPr>
              <a:t>попереднім</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підігрівом</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його</a:t>
            </a:r>
            <a:r>
              <a:rPr lang="ru-RU" altLang="en-US" sz="2000" dirty="0">
                <a:solidFill>
                  <a:srgbClr val="000000"/>
                </a:solidFill>
                <a:latin typeface="Times New Roman" panose="02020603050405020304" pitchFamily="18" charset="0"/>
                <a:cs typeface="Times New Roman" panose="02020603050405020304" pitchFamily="18" charset="0"/>
              </a:rPr>
              <a:t> в </a:t>
            </a:r>
            <a:r>
              <a:rPr lang="ru-RU" altLang="en-US" sz="2000" dirty="0" err="1">
                <a:solidFill>
                  <a:srgbClr val="000000"/>
                </a:solidFill>
                <a:latin typeface="Times New Roman" panose="02020603050405020304" pitchFamily="18" charset="0"/>
                <a:cs typeface="Times New Roman" panose="02020603050405020304" pitchFamily="18" charset="0"/>
              </a:rPr>
              <a:t>спеціальному</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ковші</a:t>
            </a:r>
            <a:r>
              <a:rPr lang="ru-RU" altLang="en-US" sz="2000" dirty="0">
                <a:solidFill>
                  <a:srgbClr val="000000"/>
                </a:solidFill>
                <a:latin typeface="Times New Roman" panose="02020603050405020304" pitchFamily="18" charset="0"/>
                <a:cs typeface="Times New Roman" panose="02020603050405020304" pitchFamily="18" charset="0"/>
              </a:rPr>
              <a:t> з </a:t>
            </a:r>
            <a:r>
              <a:rPr lang="ru-RU" altLang="en-US" sz="2000" dirty="0" err="1">
                <a:solidFill>
                  <a:srgbClr val="000000"/>
                </a:solidFill>
                <a:latin typeface="Times New Roman" panose="02020603050405020304" pitchFamily="18" charset="0"/>
                <a:cs typeface="Times New Roman" panose="02020603050405020304" pitchFamily="18" charset="0"/>
              </a:rPr>
              <a:t>ковпаком</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обладнаному</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газовими</a:t>
            </a:r>
            <a:r>
              <a:rPr lang="ru-RU" altLang="en-US" sz="2000" dirty="0">
                <a:solidFill>
                  <a:srgbClr val="000000"/>
                </a:solidFill>
                <a:latin typeface="Times New Roman" panose="02020603050405020304" pitchFamily="18" charset="0"/>
                <a:cs typeface="Times New Roman" panose="02020603050405020304" pitchFamily="18" charset="0"/>
              </a:rPr>
              <a:t> пальниками, до </a:t>
            </a:r>
            <a:r>
              <a:rPr lang="ru-RU" altLang="en-US" sz="2000" dirty="0" err="1">
                <a:solidFill>
                  <a:srgbClr val="000000"/>
                </a:solidFill>
                <a:latin typeface="Times New Roman" panose="02020603050405020304" pitchFamily="18" charset="0"/>
                <a:cs typeface="Times New Roman" panose="02020603050405020304" pitchFamily="18" charset="0"/>
              </a:rPr>
              <a:t>температури</a:t>
            </a:r>
            <a:r>
              <a:rPr lang="ru-RU" altLang="en-US" sz="2000" dirty="0">
                <a:solidFill>
                  <a:srgbClr val="000000"/>
                </a:solidFill>
                <a:latin typeface="Times New Roman" panose="02020603050405020304" pitchFamily="18" charset="0"/>
                <a:cs typeface="Times New Roman" panose="02020603050405020304" pitchFamily="18" charset="0"/>
              </a:rPr>
              <a:t> ~980°С, </a:t>
            </a:r>
            <a:r>
              <a:rPr lang="ru-RU" altLang="en-US" sz="2000" dirty="0" err="1">
                <a:solidFill>
                  <a:srgbClr val="000000"/>
                </a:solidFill>
                <a:latin typeface="Times New Roman" panose="02020603050405020304" pitchFamily="18" charset="0"/>
                <a:cs typeface="Times New Roman" panose="02020603050405020304" pitchFamily="18" charset="0"/>
              </a:rPr>
              <a:t>що</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досягається</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протягом</a:t>
            </a:r>
            <a:r>
              <a:rPr lang="ru-RU" altLang="en-US" sz="2000" dirty="0">
                <a:solidFill>
                  <a:srgbClr val="000000"/>
                </a:solidFill>
                <a:latin typeface="Times New Roman" panose="02020603050405020304" pitchFamily="18" charset="0"/>
                <a:cs typeface="Times New Roman" panose="02020603050405020304" pitchFamily="18" charset="0"/>
              </a:rPr>
              <a:t> 25 </a:t>
            </a:r>
            <a:r>
              <a:rPr lang="ru-RU" altLang="en-US" sz="2000" dirty="0" err="1">
                <a:solidFill>
                  <a:srgbClr val="000000"/>
                </a:solidFill>
                <a:latin typeface="Times New Roman" panose="02020603050405020304" pitchFamily="18" charset="0"/>
                <a:cs typeface="Times New Roman" panose="02020603050405020304" pitchFamily="18" charset="0"/>
              </a:rPr>
              <a:t>хв</a:t>
            </a:r>
            <a:r>
              <a:rPr lang="ru-RU" altLang="en-US" sz="2000" dirty="0">
                <a:solidFill>
                  <a:srgbClr val="000000"/>
                </a:solidFill>
                <a:latin typeface="Times New Roman" panose="02020603050405020304" pitchFamily="18" charset="0"/>
                <a:cs typeface="Times New Roman" panose="02020603050405020304" pitchFamily="18" charset="0"/>
              </a:rPr>
              <a:t> при </a:t>
            </a:r>
            <a:r>
              <a:rPr lang="ru-RU" altLang="en-US" sz="2000" dirty="0" err="1">
                <a:solidFill>
                  <a:srgbClr val="000000"/>
                </a:solidFill>
                <a:latin typeface="Times New Roman" panose="02020603050405020304" pitchFamily="18" charset="0"/>
                <a:cs typeface="Times New Roman" panose="02020603050405020304" pitchFamily="18" charset="0"/>
              </a:rPr>
              <a:t>інтенсивності</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подачі</a:t>
            </a:r>
            <a:r>
              <a:rPr lang="ru-RU" altLang="en-US" sz="2000" dirty="0">
                <a:solidFill>
                  <a:srgbClr val="000000"/>
                </a:solidFill>
                <a:latin typeface="Times New Roman" panose="02020603050405020304" pitchFamily="18" charset="0"/>
                <a:cs typeface="Times New Roman" panose="02020603050405020304" pitchFamily="18" charset="0"/>
              </a:rPr>
              <a:t> природного газу 1,55 м</a:t>
            </a:r>
            <a:r>
              <a:rPr lang="ru-RU" altLang="en-US" sz="2000" baseline="30000" dirty="0">
                <a:solidFill>
                  <a:srgbClr val="000000"/>
                </a:solidFill>
                <a:latin typeface="Times New Roman" panose="02020603050405020304" pitchFamily="18" charset="0"/>
                <a:cs typeface="Times New Roman" panose="02020603050405020304" pitchFamily="18" charset="0"/>
              </a:rPr>
              <a:t>3</a:t>
            </a:r>
            <a:r>
              <a:rPr lang="ru-RU" altLang="en-US" sz="2000" dirty="0">
                <a:solidFill>
                  <a:srgbClr val="000000"/>
                </a:solidFill>
                <a:latin typeface="Times New Roman" panose="02020603050405020304" pitchFamily="18" charset="0"/>
                <a:cs typeface="Times New Roman" panose="02020603050405020304" pitchFamily="18" charset="0"/>
              </a:rPr>
              <a:t>/</a:t>
            </a:r>
            <a:r>
              <a:rPr lang="ru-RU" altLang="en-US" sz="2000" dirty="0" err="1">
                <a:solidFill>
                  <a:srgbClr val="000000"/>
                </a:solidFill>
                <a:latin typeface="Times New Roman" panose="02020603050405020304" pitchFamily="18" charset="0"/>
                <a:cs typeface="Times New Roman" panose="02020603050405020304" pitchFamily="18" charset="0"/>
              </a:rPr>
              <a:t>хв</a:t>
            </a:r>
            <a:r>
              <a:rPr lang="ru-RU" altLang="en-US" sz="2000" dirty="0">
                <a:solidFill>
                  <a:srgbClr val="000000"/>
                </a:solidFill>
                <a:latin typeface="Times New Roman" panose="02020603050405020304" pitchFamily="18" charset="0"/>
                <a:cs typeface="Times New Roman" panose="02020603050405020304" pitchFamily="18" charset="0"/>
              </a:rPr>
              <a:t> на тонну </a:t>
            </a:r>
            <a:r>
              <a:rPr lang="ru-RU" altLang="en-US" sz="2000" dirty="0" err="1">
                <a:solidFill>
                  <a:srgbClr val="000000"/>
                </a:solidFill>
                <a:latin typeface="Times New Roman" panose="02020603050405020304" pitchFamily="18" charset="0"/>
                <a:cs typeface="Times New Roman" panose="02020603050405020304" pitchFamily="18" charset="0"/>
              </a:rPr>
              <a:t>брухту</a:t>
            </a:r>
            <a:r>
              <a:rPr lang="ru-RU" altLang="en-US" sz="2000" dirty="0">
                <a:solidFill>
                  <a:srgbClr val="000000"/>
                </a:solidFill>
                <a:latin typeface="Times New Roman" panose="02020603050405020304" pitchFamily="18" charset="0"/>
                <a:cs typeface="Times New Roman" panose="02020603050405020304" pitchFamily="18" charset="0"/>
              </a:rPr>
              <a:t>. Рекомендовано </a:t>
            </a:r>
            <a:r>
              <a:rPr lang="ru-RU" altLang="en-US" sz="2000" dirty="0" err="1">
                <a:solidFill>
                  <a:srgbClr val="000000"/>
                </a:solidFill>
                <a:latin typeface="Times New Roman" panose="02020603050405020304" pitchFamily="18" charset="0"/>
                <a:cs typeface="Times New Roman" panose="02020603050405020304" pitchFamily="18" charset="0"/>
              </a:rPr>
              <a:t>наступний</a:t>
            </a:r>
            <a:r>
              <a:rPr lang="ru-RU" altLang="en-US" sz="2000" dirty="0">
                <a:solidFill>
                  <a:srgbClr val="000000"/>
                </a:solidFill>
                <a:latin typeface="Times New Roman" panose="02020603050405020304" pitchFamily="18" charset="0"/>
                <a:cs typeface="Times New Roman" panose="02020603050405020304" pitchFamily="18" charset="0"/>
              </a:rPr>
              <a:t> порядок завалки </a:t>
            </a:r>
            <a:r>
              <a:rPr lang="ru-RU" altLang="en-US" sz="2000" dirty="0" err="1">
                <a:solidFill>
                  <a:srgbClr val="000000"/>
                </a:solidFill>
                <a:latin typeface="Times New Roman" panose="02020603050405020304" pitchFamily="18" charset="0"/>
                <a:cs typeface="Times New Roman" panose="02020603050405020304" pitchFamily="18" charset="0"/>
              </a:rPr>
              <a:t>металобрухту</a:t>
            </a:r>
            <a:r>
              <a:rPr lang="ru-RU" altLang="en-US" sz="2000" dirty="0">
                <a:solidFill>
                  <a:srgbClr val="000000"/>
                </a:solidFill>
                <a:latin typeface="Times New Roman" panose="02020603050405020304" pitchFamily="18" charset="0"/>
                <a:cs typeface="Times New Roman" panose="02020603050405020304" pitchFamily="18" charset="0"/>
              </a:rPr>
              <a:t> в </a:t>
            </a:r>
            <a:r>
              <a:rPr lang="ru-RU" altLang="en-US" sz="2000" dirty="0" err="1">
                <a:solidFill>
                  <a:srgbClr val="000000"/>
                </a:solidFill>
                <a:latin typeface="Times New Roman" panose="02020603050405020304" pitchFamily="18" charset="0"/>
                <a:cs typeface="Times New Roman" panose="02020603050405020304" pitchFamily="18" charset="0"/>
              </a:rPr>
              <a:t>ківш</a:t>
            </a:r>
            <a:r>
              <a:rPr lang="ru-RU" altLang="en-US" sz="2000" dirty="0">
                <a:solidFill>
                  <a:srgbClr val="000000"/>
                </a:solidFill>
                <a:latin typeface="Times New Roman" panose="02020603050405020304" pitchFamily="18" charset="0"/>
                <a:cs typeface="Times New Roman" panose="02020603050405020304" pitchFamily="18" charset="0"/>
              </a:rPr>
              <a:t>: легкий </a:t>
            </a:r>
            <a:r>
              <a:rPr lang="ru-RU" altLang="en-US" sz="2000" dirty="0" err="1">
                <a:solidFill>
                  <a:srgbClr val="000000"/>
                </a:solidFill>
                <a:latin typeface="Times New Roman" panose="02020603050405020304" pitchFamily="18" charset="0"/>
                <a:cs typeface="Times New Roman" panose="02020603050405020304" pitchFamily="18" charset="0"/>
              </a:rPr>
              <a:t>брухт</a:t>
            </a:r>
            <a:r>
              <a:rPr lang="ru-RU" altLang="en-US" sz="2000" dirty="0">
                <a:solidFill>
                  <a:srgbClr val="000000"/>
                </a:solidFill>
                <a:latin typeface="Times New Roman" panose="02020603050405020304" pitchFamily="18" charset="0"/>
                <a:cs typeface="Times New Roman" panose="02020603050405020304" pitchFamily="18" charset="0"/>
              </a:rPr>
              <a:t> - на </a:t>
            </a:r>
            <a:r>
              <a:rPr lang="ru-RU" altLang="en-US" sz="2000" dirty="0" err="1">
                <a:solidFill>
                  <a:srgbClr val="000000"/>
                </a:solidFill>
                <a:latin typeface="Times New Roman" panose="02020603050405020304" pitchFamily="18" charset="0"/>
                <a:cs typeface="Times New Roman" panose="02020603050405020304" pitchFamily="18" charset="0"/>
              </a:rPr>
              <a:t>днищі</a:t>
            </a:r>
            <a:r>
              <a:rPr lang="ru-RU" altLang="en-US" sz="2000" dirty="0">
                <a:solidFill>
                  <a:srgbClr val="000000"/>
                </a:solidFill>
                <a:latin typeface="Times New Roman" panose="02020603050405020304" pitchFamily="18" charset="0"/>
                <a:cs typeface="Times New Roman" panose="02020603050405020304" pitchFamily="18" charset="0"/>
              </a:rPr>
              <a:t> ковша, </a:t>
            </a:r>
            <a:r>
              <a:rPr lang="ru-RU" altLang="en-US" sz="2000" dirty="0" err="1">
                <a:solidFill>
                  <a:srgbClr val="000000"/>
                </a:solidFill>
                <a:latin typeface="Times New Roman" panose="02020603050405020304" pitchFamily="18" charset="0"/>
                <a:cs typeface="Times New Roman" panose="02020603050405020304" pitchFamily="18" charset="0"/>
              </a:rPr>
              <a:t>важкий</a:t>
            </a:r>
            <a:r>
              <a:rPr lang="ru-RU" altLang="en-US" sz="2000" dirty="0">
                <a:solidFill>
                  <a:srgbClr val="000000"/>
                </a:solidFill>
                <a:latin typeface="Times New Roman" panose="02020603050405020304" pitchFamily="18" charset="0"/>
                <a:cs typeface="Times New Roman" panose="02020603050405020304" pitchFamily="18" charset="0"/>
              </a:rPr>
              <a:t> - </a:t>
            </a:r>
            <a:r>
              <a:rPr lang="ru-RU" altLang="en-US" sz="2000" dirty="0" err="1">
                <a:solidFill>
                  <a:srgbClr val="000000"/>
                </a:solidFill>
                <a:latin typeface="Times New Roman" panose="02020603050405020304" pitchFamily="18" charset="0"/>
                <a:cs typeface="Times New Roman" panose="02020603050405020304" pitchFamily="18" charset="0"/>
              </a:rPr>
              <a:t>зверху</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Переваги</a:t>
            </a:r>
            <a:r>
              <a:rPr lang="ru-RU" altLang="en-US" sz="2000" dirty="0">
                <a:solidFill>
                  <a:srgbClr val="000000"/>
                </a:solidFill>
                <a:latin typeface="Times New Roman" panose="02020603050405020304" pitchFamily="18" charset="0"/>
                <a:cs typeface="Times New Roman" panose="02020603050405020304" pitchFamily="18" charset="0"/>
              </a:rPr>
              <a:t> такого </a:t>
            </a:r>
            <a:r>
              <a:rPr lang="ru-RU" altLang="en-US" sz="2000" dirty="0" err="1">
                <a:solidFill>
                  <a:srgbClr val="000000"/>
                </a:solidFill>
                <a:latin typeface="Times New Roman" panose="02020603050405020304" pitchFamily="18" charset="0"/>
                <a:cs typeface="Times New Roman" panose="02020603050405020304" pitchFamily="18" charset="0"/>
              </a:rPr>
              <a:t>завантаження</a:t>
            </a:r>
            <a:r>
              <a:rPr lang="ru-RU" altLang="en-US" sz="2000" dirty="0">
                <a:solidFill>
                  <a:srgbClr val="000000"/>
                </a:solidFill>
                <a:latin typeface="Times New Roman" panose="02020603050405020304" pitchFamily="18" charset="0"/>
                <a:cs typeface="Times New Roman" panose="02020603050405020304" pitchFamily="18" charset="0"/>
              </a:rPr>
              <a:t> в тому, </a:t>
            </a:r>
            <a:r>
              <a:rPr lang="ru-RU" altLang="en-US" sz="2000" dirty="0" err="1">
                <a:solidFill>
                  <a:srgbClr val="000000"/>
                </a:solidFill>
                <a:latin typeface="Times New Roman" panose="02020603050405020304" pitchFamily="18" charset="0"/>
                <a:cs typeface="Times New Roman" panose="02020603050405020304" pitchFamily="18" charset="0"/>
              </a:rPr>
              <a:t>що</a:t>
            </a:r>
            <a:r>
              <a:rPr lang="ru-RU" altLang="en-US" sz="2000" dirty="0">
                <a:solidFill>
                  <a:srgbClr val="000000"/>
                </a:solidFill>
                <a:latin typeface="Times New Roman" panose="02020603050405020304" pitchFamily="18" charset="0"/>
                <a:cs typeface="Times New Roman" panose="02020603050405020304" pitchFamily="18" charset="0"/>
              </a:rPr>
              <a:t> легкий </a:t>
            </a:r>
            <a:r>
              <a:rPr lang="ru-RU" altLang="en-US" sz="2000" dirty="0" err="1">
                <a:solidFill>
                  <a:srgbClr val="000000"/>
                </a:solidFill>
                <a:latin typeface="Times New Roman" panose="02020603050405020304" pitchFamily="18" charset="0"/>
                <a:cs typeface="Times New Roman" panose="02020603050405020304" pitchFamily="18" charset="0"/>
              </a:rPr>
              <a:t>брухт</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краще</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захищає</a:t>
            </a:r>
            <a:r>
              <a:rPr lang="ru-RU" altLang="en-US" sz="2000" dirty="0">
                <a:solidFill>
                  <a:srgbClr val="000000"/>
                </a:solidFill>
                <a:latin typeface="Times New Roman" panose="02020603050405020304" pitchFamily="18" charset="0"/>
                <a:cs typeface="Times New Roman" panose="02020603050405020304" pitchFamily="18" charset="0"/>
              </a:rPr>
              <a:t> днище ковша </a:t>
            </a:r>
            <a:r>
              <a:rPr lang="ru-RU" altLang="en-US" sz="2000" dirty="0" err="1">
                <a:solidFill>
                  <a:srgbClr val="000000"/>
                </a:solidFill>
                <a:latin typeface="Times New Roman" panose="02020603050405020304" pitchFamily="18" charset="0"/>
                <a:cs typeface="Times New Roman" panose="02020603050405020304" pitchFamily="18" charset="0"/>
              </a:rPr>
              <a:t>від</a:t>
            </a:r>
            <a:r>
              <a:rPr lang="ru-RU" altLang="en-US" sz="2000" dirty="0">
                <a:solidFill>
                  <a:srgbClr val="000000"/>
                </a:solidFill>
                <a:latin typeface="Times New Roman" panose="02020603050405020304" pitchFamily="18" charset="0"/>
                <a:cs typeface="Times New Roman" panose="02020603050405020304" pitchFamily="18" charset="0"/>
              </a:rPr>
              <a:t> теплового </a:t>
            </a:r>
            <a:r>
              <a:rPr lang="ru-RU" altLang="en-US" sz="2000" dirty="0" err="1">
                <a:solidFill>
                  <a:srgbClr val="000000"/>
                </a:solidFill>
                <a:latin typeface="Times New Roman" panose="02020603050405020304" pitchFamily="18" charset="0"/>
                <a:cs typeface="Times New Roman" panose="02020603050405020304" pitchFamily="18" charset="0"/>
              </a:rPr>
              <a:t>впливу</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смолоскипа</a:t>
            </a:r>
            <a:r>
              <a:rPr lang="ru-RU" altLang="en-US" sz="2000" dirty="0">
                <a:solidFill>
                  <a:srgbClr val="000000"/>
                </a:solidFill>
                <a:latin typeface="Times New Roman" panose="02020603050405020304" pitchFamily="18" charset="0"/>
                <a:cs typeface="Times New Roman" panose="02020603050405020304" pitchFamily="18" charset="0"/>
              </a:rPr>
              <a:t> і </a:t>
            </a:r>
            <a:r>
              <a:rPr lang="ru-RU" altLang="en-US" sz="2000" dirty="0" err="1">
                <a:solidFill>
                  <a:srgbClr val="000000"/>
                </a:solidFill>
                <a:latin typeface="Times New Roman" panose="02020603050405020304" pitchFamily="18" charset="0"/>
                <a:cs typeface="Times New Roman" panose="02020603050405020304" pitchFamily="18" charset="0"/>
              </a:rPr>
              <a:t>приймає</a:t>
            </a:r>
            <a:r>
              <a:rPr lang="ru-RU" altLang="en-US" sz="2000" dirty="0">
                <a:solidFill>
                  <a:srgbClr val="000000"/>
                </a:solidFill>
                <a:latin typeface="Times New Roman" panose="02020603050405020304" pitchFamily="18" charset="0"/>
                <a:cs typeface="Times New Roman" panose="02020603050405020304" pitchFamily="18" charset="0"/>
              </a:rPr>
              <a:t> тепло </a:t>
            </a:r>
            <a:r>
              <a:rPr lang="ru-RU" altLang="en-US" sz="2000" dirty="0" err="1">
                <a:solidFill>
                  <a:srgbClr val="000000"/>
                </a:solidFill>
                <a:latin typeface="Times New Roman" panose="02020603050405020304" pitchFamily="18" charset="0"/>
                <a:cs typeface="Times New Roman" panose="02020603050405020304" pitchFamily="18" charset="0"/>
              </a:rPr>
              <a:t>від</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низькотемпературних</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газів</a:t>
            </a:r>
            <a:r>
              <a:rPr lang="ru-RU" altLang="en-US" sz="2000" dirty="0">
                <a:solidFill>
                  <a:srgbClr val="000000"/>
                </a:solidFill>
                <a:latin typeface="Times New Roman" panose="02020603050405020304" pitchFamily="18" charset="0"/>
                <a:cs typeface="Times New Roman" panose="02020603050405020304" pitchFamily="18" charset="0"/>
              </a:rPr>
              <a:t> у </a:t>
            </a:r>
            <a:r>
              <a:rPr lang="ru-RU" altLang="en-US" sz="2000" dirty="0" err="1">
                <a:solidFill>
                  <a:srgbClr val="000000"/>
                </a:solidFill>
                <a:latin typeface="Times New Roman" panose="02020603050405020304" pitchFamily="18" charset="0"/>
                <a:cs typeface="Times New Roman" panose="02020603050405020304" pitchFamily="18" charset="0"/>
              </a:rPr>
              <a:t>днищі</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захищає</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футерування</a:t>
            </a:r>
            <a:r>
              <a:rPr lang="ru-RU" altLang="en-US" sz="2000" dirty="0">
                <a:solidFill>
                  <a:srgbClr val="000000"/>
                </a:solidFill>
                <a:latin typeface="Times New Roman" panose="02020603050405020304" pitchFamily="18" charset="0"/>
                <a:cs typeface="Times New Roman" panose="02020603050405020304" pitchFamily="18" charset="0"/>
              </a:rPr>
              <a:t> конвертера </a:t>
            </a:r>
            <a:r>
              <a:rPr lang="ru-RU" altLang="en-US" sz="2000" dirty="0" err="1">
                <a:solidFill>
                  <a:srgbClr val="000000"/>
                </a:solidFill>
                <a:latin typeface="Times New Roman" panose="02020603050405020304" pitchFamily="18" charset="0"/>
                <a:cs typeface="Times New Roman" panose="02020603050405020304" pitchFamily="18" charset="0"/>
              </a:rPr>
              <a:t>від</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механічного</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руйнування</a:t>
            </a:r>
            <a:r>
              <a:rPr lang="ru-RU" altLang="en-US" sz="2000" dirty="0">
                <a:solidFill>
                  <a:srgbClr val="000000"/>
                </a:solidFill>
                <a:latin typeface="Times New Roman" panose="02020603050405020304" pitchFamily="18" charset="0"/>
                <a:cs typeface="Times New Roman" panose="02020603050405020304" pitchFamily="18" charset="0"/>
              </a:rPr>
              <a:t> при </a:t>
            </a:r>
            <a:r>
              <a:rPr lang="ru-RU" altLang="en-US" sz="2000" dirty="0" err="1">
                <a:solidFill>
                  <a:srgbClr val="000000"/>
                </a:solidFill>
                <a:latin typeface="Times New Roman" panose="02020603050405020304" pitchFamily="18" charset="0"/>
                <a:cs typeface="Times New Roman" panose="02020603050405020304" pitchFamily="18" charset="0"/>
              </a:rPr>
              <a:t>розвантаженні</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брухту</a:t>
            </a:r>
            <a:r>
              <a:rPr lang="ru-RU" altLang="en-US" sz="2000" dirty="0">
                <a:solidFill>
                  <a:srgbClr val="000000"/>
                </a:solidFill>
                <a:latin typeface="Times New Roman" panose="02020603050405020304" pitchFamily="18" charset="0"/>
                <a:cs typeface="Times New Roman" panose="02020603050405020304" pitchFamily="18" charset="0"/>
              </a:rPr>
              <a:t> з ковша в конвертер. З метою </a:t>
            </a:r>
            <a:r>
              <a:rPr lang="ru-RU" altLang="en-US" sz="2000" dirty="0" err="1">
                <a:solidFill>
                  <a:srgbClr val="000000"/>
                </a:solidFill>
                <a:latin typeface="Times New Roman" panose="02020603050405020304" pitchFamily="18" charset="0"/>
                <a:cs typeface="Times New Roman" panose="02020603050405020304" pitchFamily="18" charset="0"/>
              </a:rPr>
              <a:t>зменшення</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окислення</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брухту</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природний</a:t>
            </a:r>
            <a:r>
              <a:rPr lang="ru-RU" altLang="en-US" sz="2000" dirty="0">
                <a:solidFill>
                  <a:srgbClr val="000000"/>
                </a:solidFill>
                <a:latin typeface="Times New Roman" panose="02020603050405020304" pitchFamily="18" charset="0"/>
                <a:cs typeface="Times New Roman" panose="02020603050405020304" pitchFamily="18" charset="0"/>
              </a:rPr>
              <a:t> газ </a:t>
            </a:r>
            <a:r>
              <a:rPr lang="ru-RU" altLang="en-US" sz="2000" dirty="0" err="1">
                <a:solidFill>
                  <a:srgbClr val="000000"/>
                </a:solidFill>
                <a:latin typeface="Times New Roman" panose="02020603050405020304" pitchFamily="18" charset="0"/>
                <a:cs typeface="Times New Roman" panose="02020603050405020304" pitchFamily="18" charset="0"/>
              </a:rPr>
              <a:t>спалюють</a:t>
            </a:r>
            <a:r>
              <a:rPr lang="ru-RU" altLang="en-US" sz="2000" dirty="0">
                <a:solidFill>
                  <a:srgbClr val="000000"/>
                </a:solidFill>
                <a:latin typeface="Times New Roman" panose="02020603050405020304" pitchFamily="18" charset="0"/>
                <a:cs typeface="Times New Roman" panose="02020603050405020304" pitchFamily="18" charset="0"/>
              </a:rPr>
              <a:t> з </a:t>
            </a:r>
            <a:r>
              <a:rPr lang="ru-RU" altLang="en-US" sz="2000" dirty="0" err="1">
                <a:solidFill>
                  <a:srgbClr val="000000"/>
                </a:solidFill>
                <a:latin typeface="Times New Roman" panose="02020603050405020304" pitchFamily="18" charset="0"/>
                <a:cs typeface="Times New Roman" panose="02020603050405020304" pitchFamily="18" charset="0"/>
              </a:rPr>
              <a:t>деяким</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його</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надлишком</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або</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присаджують</a:t>
            </a:r>
            <a:r>
              <a:rPr lang="ru-RU" altLang="en-US" sz="2000" dirty="0">
                <a:solidFill>
                  <a:srgbClr val="000000"/>
                </a:solidFill>
                <a:latin typeface="Times New Roman" panose="02020603050405020304" pitchFamily="18" charset="0"/>
                <a:cs typeface="Times New Roman" panose="02020603050405020304" pitchFamily="18" charset="0"/>
              </a:rPr>
              <a:t> на </a:t>
            </a:r>
            <a:r>
              <a:rPr lang="ru-RU" altLang="en-US" sz="2000" dirty="0" err="1">
                <a:solidFill>
                  <a:srgbClr val="000000"/>
                </a:solidFill>
                <a:latin typeface="Times New Roman" panose="02020603050405020304" pitchFamily="18" charset="0"/>
                <a:cs typeface="Times New Roman" panose="02020603050405020304" pitchFamily="18" charset="0"/>
              </a:rPr>
              <a:t>брухт</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вуглецеве</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тверде</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паливо</a:t>
            </a:r>
            <a:r>
              <a:rPr lang="ru-RU" altLang="en-US" sz="2000" dirty="0">
                <a:solidFill>
                  <a:srgbClr val="000000"/>
                </a:solidFill>
                <a:latin typeface="Times New Roman" panose="02020603050405020304" pitchFamily="18" charset="0"/>
                <a:cs typeface="Times New Roman" panose="02020603050405020304" pitchFamily="18" charset="0"/>
              </a:rPr>
              <a:t> (у </a:t>
            </a:r>
            <a:r>
              <a:rPr lang="ru-RU" altLang="en-US" sz="2000" dirty="0" err="1">
                <a:solidFill>
                  <a:srgbClr val="000000"/>
                </a:solidFill>
                <a:latin typeface="Times New Roman" panose="02020603050405020304" pitchFamily="18" charset="0"/>
                <a:cs typeface="Times New Roman" panose="02020603050405020304" pitchFamily="18" charset="0"/>
              </a:rPr>
              <a:t>співвідношенні</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брухт</a:t>
            </a:r>
            <a:r>
              <a:rPr lang="ru-RU" altLang="en-US" sz="2000" dirty="0">
                <a:solidFill>
                  <a:srgbClr val="000000"/>
                </a:solidFill>
                <a:latin typeface="Times New Roman" panose="02020603050405020304" pitchFamily="18" charset="0"/>
                <a:cs typeface="Times New Roman" panose="02020603050405020304" pitchFamily="18" charset="0"/>
              </a:rPr>
              <a:t> - </a:t>
            </a:r>
            <a:r>
              <a:rPr lang="ru-RU" altLang="en-US" sz="2000" dirty="0" err="1">
                <a:solidFill>
                  <a:srgbClr val="000000"/>
                </a:solidFill>
                <a:latin typeface="Times New Roman" panose="02020603050405020304" pitchFamily="18" charset="0"/>
                <a:cs typeface="Times New Roman" panose="02020603050405020304" pitchFamily="18" charset="0"/>
              </a:rPr>
              <a:t>паливо</a:t>
            </a:r>
            <a:r>
              <a:rPr lang="ru-RU" altLang="en-US" sz="2000" dirty="0">
                <a:solidFill>
                  <a:srgbClr val="000000"/>
                </a:solidFill>
                <a:latin typeface="Times New Roman" panose="02020603050405020304" pitchFamily="18" charset="0"/>
                <a:cs typeface="Times New Roman" panose="02020603050405020304" pitchFamily="18" charset="0"/>
              </a:rPr>
              <a:t>).</a:t>
            </a:r>
            <a:endParaRPr lang="ru-RU" altLang="en-US" sz="2000" dirty="0">
              <a:latin typeface="Tahoma" panose="020B060403050404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Номер слайда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CEC8AEC8-658E-4F1A-B126-610F08A03781}" type="slidenum">
              <a:rPr lang="ru-RU" altLang="en-US"/>
              <a:pPr algn="l" rtl="0"/>
              <a:t>24</a:t>
            </a:fld>
            <a:endParaRPr lang="ru-RU" altLang="en-US"/>
          </a:p>
        </p:txBody>
      </p:sp>
      <p:sp>
        <p:nvSpPr>
          <p:cNvPr id="27651" name="Прямоугольник 2"/>
          <p:cNvSpPr>
            <a:spLocks noChangeArrowheads="1"/>
          </p:cNvSpPr>
          <p:nvPr/>
        </p:nvSpPr>
        <p:spPr bwMode="auto">
          <a:xfrm>
            <a:off x="26988" y="0"/>
            <a:ext cx="8929687" cy="4524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indent="3048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rtl="0" eaLnBrk="1" hangingPunct="1"/>
            <a:r>
              <a:rPr lang="ru-RU" altLang="en-US" sz="2400" dirty="0" err="1">
                <a:solidFill>
                  <a:srgbClr val="000000"/>
                </a:solidFill>
                <a:latin typeface="Times New Roman" panose="02020603050405020304" pitchFamily="18" charset="0"/>
                <a:cs typeface="Times New Roman" panose="02020603050405020304" pitchFamily="18" charset="0"/>
              </a:rPr>
              <a:t>Після</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закінчення</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підігріву</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брухту</a:t>
            </a:r>
            <a:r>
              <a:rPr lang="ru-RU" altLang="en-US" sz="2400" dirty="0">
                <a:solidFill>
                  <a:srgbClr val="000000"/>
                </a:solidFill>
                <a:latin typeface="Times New Roman" panose="02020603050405020304" pitchFamily="18" charset="0"/>
                <a:cs typeface="Times New Roman" panose="02020603050405020304" pitchFamily="18" charset="0"/>
              </a:rPr>
              <a:t> в </a:t>
            </a:r>
            <a:r>
              <a:rPr lang="ru-RU" altLang="en-US" sz="2400" dirty="0" err="1">
                <a:solidFill>
                  <a:srgbClr val="000000"/>
                </a:solidFill>
                <a:latin typeface="Times New Roman" panose="02020603050405020304" pitchFamily="18" charset="0"/>
                <a:cs typeface="Times New Roman" panose="02020603050405020304" pitchFamily="18" charset="0"/>
              </a:rPr>
              <a:t>ківш</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завантажують</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флюси</a:t>
            </a:r>
            <a:r>
              <a:rPr lang="ru-RU" altLang="en-US" sz="2400" dirty="0">
                <a:solidFill>
                  <a:srgbClr val="000000"/>
                </a:solidFill>
                <a:latin typeface="Times New Roman" panose="02020603050405020304" pitchFamily="18" charset="0"/>
                <a:cs typeface="Times New Roman" panose="02020603050405020304" pitchFamily="18" charset="0"/>
              </a:rPr>
              <a:t> та </a:t>
            </a:r>
            <a:r>
              <a:rPr lang="ru-RU" altLang="en-US" sz="2400" dirty="0" err="1">
                <a:solidFill>
                  <a:srgbClr val="000000"/>
                </a:solidFill>
                <a:latin typeface="Times New Roman" panose="02020603050405020304" pitchFamily="18" charset="0"/>
                <a:cs typeface="Times New Roman" panose="02020603050405020304" pitchFamily="18" charset="0"/>
              </a:rPr>
              <a:t>тверді</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теплоносії</a:t>
            </a:r>
            <a:r>
              <a:rPr lang="ru-RU" altLang="en-US" sz="2400" dirty="0">
                <a:solidFill>
                  <a:srgbClr val="000000"/>
                </a:solidFill>
                <a:latin typeface="Times New Roman" panose="02020603050405020304" pitchFamily="18" charset="0"/>
                <a:cs typeface="Times New Roman" panose="02020603050405020304" pitchFamily="18" charset="0"/>
              </a:rPr>
              <a:t>. На 1 т </a:t>
            </a:r>
            <a:r>
              <a:rPr lang="ru-RU" altLang="en-US" sz="2400" dirty="0" err="1">
                <a:solidFill>
                  <a:srgbClr val="000000"/>
                </a:solidFill>
                <a:latin typeface="Times New Roman" panose="02020603050405020304" pitchFamily="18" charset="0"/>
                <a:cs typeface="Times New Roman" panose="02020603050405020304" pitchFamily="18" charset="0"/>
              </a:rPr>
              <a:t>брухту</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присаджують</a:t>
            </a:r>
            <a:r>
              <a:rPr lang="ru-RU" altLang="en-US" sz="2400" dirty="0">
                <a:solidFill>
                  <a:srgbClr val="000000"/>
                </a:solidFill>
                <a:latin typeface="Times New Roman" panose="02020603050405020304" pitchFamily="18" charset="0"/>
                <a:cs typeface="Times New Roman" panose="02020603050405020304" pitchFamily="18" charset="0"/>
              </a:rPr>
              <a:t> 90 кг коксу. При </a:t>
            </a:r>
            <a:r>
              <a:rPr lang="ru-RU" altLang="en-US" sz="2400" dirty="0" err="1">
                <a:solidFill>
                  <a:srgbClr val="000000"/>
                </a:solidFill>
                <a:latin typeface="Times New Roman" panose="02020603050405020304" pitchFamily="18" charset="0"/>
                <a:cs typeface="Times New Roman" panose="02020603050405020304" pitchFamily="18" charset="0"/>
              </a:rPr>
              <a:t>необхідності</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отримання</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низького</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вмісту</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сірки</a:t>
            </a:r>
            <a:r>
              <a:rPr lang="ru-RU" altLang="en-US" sz="2400" dirty="0">
                <a:solidFill>
                  <a:srgbClr val="000000"/>
                </a:solidFill>
                <a:latin typeface="Times New Roman" panose="02020603050405020304" pitchFamily="18" charset="0"/>
                <a:cs typeface="Times New Roman" panose="02020603050405020304" pitchFamily="18" charset="0"/>
              </a:rPr>
              <a:t> в </a:t>
            </a:r>
            <a:r>
              <a:rPr lang="ru-RU" altLang="en-US" sz="2400" dirty="0" err="1">
                <a:solidFill>
                  <a:srgbClr val="000000"/>
                </a:solidFill>
                <a:latin typeface="Times New Roman" panose="02020603050405020304" pitchFamily="18" charset="0"/>
                <a:cs typeface="Times New Roman" panose="02020603050405020304" pitchFamily="18" charset="0"/>
              </a:rPr>
              <a:t>металі</a:t>
            </a:r>
            <a:r>
              <a:rPr lang="ru-RU" altLang="en-US" sz="2400" dirty="0">
                <a:solidFill>
                  <a:srgbClr val="000000"/>
                </a:solidFill>
                <a:latin typeface="Times New Roman" panose="02020603050405020304" pitchFamily="18" charset="0"/>
                <a:cs typeface="Times New Roman" panose="02020603050405020304" pitchFamily="18" charset="0"/>
              </a:rPr>
              <a:t> як </a:t>
            </a:r>
            <a:r>
              <a:rPr lang="ru-RU" altLang="en-US" sz="2400" dirty="0" err="1">
                <a:solidFill>
                  <a:srgbClr val="000000"/>
                </a:solidFill>
                <a:latin typeface="Times New Roman" panose="02020603050405020304" pitchFamily="18" charset="0"/>
                <a:cs typeface="Times New Roman" panose="02020603050405020304" pitchFamily="18" charset="0"/>
              </a:rPr>
              <a:t>теплоносій</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застосовують</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феросиліцій</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або</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карбід</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кальцію</a:t>
            </a:r>
            <a:r>
              <a:rPr lang="ru-RU" altLang="en-US" sz="2400" dirty="0">
                <a:solidFill>
                  <a:srgbClr val="000000"/>
                </a:solidFill>
                <a:latin typeface="Times New Roman" panose="02020603050405020304" pitchFamily="18" charset="0"/>
                <a:cs typeface="Times New Roman" panose="02020603050405020304" pitchFamily="18" charset="0"/>
              </a:rPr>
              <a:t>. У </a:t>
            </a:r>
            <a:r>
              <a:rPr lang="ru-RU" altLang="en-US" sz="2400" dirty="0" err="1">
                <a:solidFill>
                  <a:srgbClr val="000000"/>
                </a:solidFill>
                <a:latin typeface="Times New Roman" panose="02020603050405020304" pitchFamily="18" charset="0"/>
                <a:cs typeface="Times New Roman" panose="02020603050405020304" pitchFamily="18" charset="0"/>
              </a:rPr>
              <a:t>разі</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недостатнього</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прогрівання</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брухту</a:t>
            </a:r>
            <a:r>
              <a:rPr lang="ru-RU" altLang="en-US" sz="2400" dirty="0">
                <a:solidFill>
                  <a:srgbClr val="000000"/>
                </a:solidFill>
                <a:latin typeface="Times New Roman" panose="02020603050405020304" pitchFamily="18" charset="0"/>
                <a:cs typeface="Times New Roman" panose="02020603050405020304" pitchFamily="18" charset="0"/>
              </a:rPr>
              <a:t> в </a:t>
            </a:r>
            <a:r>
              <a:rPr lang="ru-RU" altLang="en-US" sz="2400" dirty="0" err="1">
                <a:solidFill>
                  <a:srgbClr val="000000"/>
                </a:solidFill>
                <a:latin typeface="Times New Roman" panose="02020603050405020304" pitchFamily="18" charset="0"/>
                <a:cs typeface="Times New Roman" panose="02020603050405020304" pitchFamily="18" charset="0"/>
              </a:rPr>
              <a:t>ковші</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його</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додатково</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нагрівають</a:t>
            </a:r>
            <a:r>
              <a:rPr lang="ru-RU" altLang="en-US" sz="2400" dirty="0">
                <a:solidFill>
                  <a:srgbClr val="000000"/>
                </a:solidFill>
                <a:latin typeface="Times New Roman" panose="02020603050405020304" pitchFamily="18" charset="0"/>
                <a:cs typeface="Times New Roman" panose="02020603050405020304" pitchFamily="18" charset="0"/>
              </a:rPr>
              <a:t> у </a:t>
            </a:r>
            <a:r>
              <a:rPr lang="ru-RU" altLang="en-US" sz="2400" dirty="0" err="1">
                <a:solidFill>
                  <a:srgbClr val="000000"/>
                </a:solidFill>
                <a:latin typeface="Times New Roman" panose="02020603050405020304" pitchFamily="18" charset="0"/>
                <a:cs typeface="Times New Roman" panose="02020603050405020304" pitchFamily="18" charset="0"/>
              </a:rPr>
              <a:t>конвертері</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обладнаному</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газокисневим</a:t>
            </a:r>
            <a:r>
              <a:rPr lang="ru-RU" altLang="en-US" sz="2400" dirty="0">
                <a:solidFill>
                  <a:srgbClr val="000000"/>
                </a:solidFill>
                <a:latin typeface="Times New Roman" panose="02020603050405020304" pitchFamily="18" charset="0"/>
                <a:cs typeface="Times New Roman" panose="02020603050405020304" pitchFamily="18" charset="0"/>
              </a:rPr>
              <a:t> пальником з тепловою </a:t>
            </a:r>
            <a:r>
              <a:rPr lang="ru-RU" altLang="en-US" sz="2400" dirty="0" err="1">
                <a:solidFill>
                  <a:srgbClr val="000000"/>
                </a:solidFill>
                <a:latin typeface="Times New Roman" panose="02020603050405020304" pitchFamily="18" charset="0"/>
                <a:cs typeface="Times New Roman" panose="02020603050405020304" pitchFamily="18" charset="0"/>
              </a:rPr>
              <a:t>потужністю</a:t>
            </a:r>
            <a:r>
              <a:rPr lang="ru-RU" altLang="en-US" sz="2400" dirty="0">
                <a:solidFill>
                  <a:srgbClr val="000000"/>
                </a:solidFill>
                <a:latin typeface="Times New Roman" panose="02020603050405020304" pitchFamily="18" charset="0"/>
                <a:cs typeface="Times New Roman" panose="02020603050405020304" pitchFamily="18" charset="0"/>
              </a:rPr>
              <a:t> ~ 28,0 МВт, </a:t>
            </a:r>
            <a:r>
              <a:rPr lang="ru-RU" altLang="en-US" sz="2400" dirty="0" err="1">
                <a:solidFill>
                  <a:srgbClr val="000000"/>
                </a:solidFill>
                <a:latin typeface="Times New Roman" panose="02020603050405020304" pitchFamily="18" charset="0"/>
                <a:cs typeface="Times New Roman" panose="02020603050405020304" pitchFamily="18" charset="0"/>
              </a:rPr>
              <a:t>потім</a:t>
            </a:r>
            <a:r>
              <a:rPr lang="ru-RU" altLang="en-US" sz="2400" dirty="0">
                <a:solidFill>
                  <a:srgbClr val="000000"/>
                </a:solidFill>
                <a:latin typeface="Times New Roman" panose="02020603050405020304" pitchFamily="18" charset="0"/>
                <a:cs typeface="Times New Roman" panose="02020603050405020304" pitchFamily="18" charset="0"/>
              </a:rPr>
              <a:t> продувку </a:t>
            </a:r>
            <a:r>
              <a:rPr lang="ru-RU" altLang="en-US" sz="2400" dirty="0" err="1">
                <a:solidFill>
                  <a:srgbClr val="000000"/>
                </a:solidFill>
                <a:latin typeface="Times New Roman" panose="02020603050405020304" pitchFamily="18" charset="0"/>
                <a:cs typeface="Times New Roman" panose="02020603050405020304" pitchFamily="18" charset="0"/>
              </a:rPr>
              <a:t>ведуть</a:t>
            </a:r>
            <a:r>
              <a:rPr lang="ru-RU" altLang="en-US" sz="2400" dirty="0">
                <a:solidFill>
                  <a:srgbClr val="000000"/>
                </a:solidFill>
                <a:latin typeface="Times New Roman" panose="02020603050405020304" pitchFamily="18" charset="0"/>
                <a:cs typeface="Times New Roman" panose="02020603050405020304" pitchFamily="18" charset="0"/>
              </a:rPr>
              <a:t> киснем до </a:t>
            </a:r>
            <a:r>
              <a:rPr lang="ru-RU" altLang="en-US" sz="2400" dirty="0" err="1">
                <a:solidFill>
                  <a:srgbClr val="000000"/>
                </a:solidFill>
                <a:latin typeface="Times New Roman" panose="02020603050405020304" pitchFamily="18" charset="0"/>
                <a:cs typeface="Times New Roman" panose="02020603050405020304" pitchFamily="18" charset="0"/>
              </a:rPr>
              <a:t>витрати</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заздалегідь</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розрахованої</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його</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кількості</a:t>
            </a:r>
            <a:r>
              <a:rPr lang="ru-RU" altLang="en-US" sz="2400" dirty="0">
                <a:solidFill>
                  <a:srgbClr val="000000"/>
                </a:solidFill>
                <a:latin typeface="Times New Roman" panose="02020603050405020304" pitchFamily="18" charset="0"/>
                <a:cs typeface="Times New Roman" panose="02020603050405020304" pitchFamily="18" charset="0"/>
              </a:rPr>
              <a:t>.</a:t>
            </a:r>
            <a:endParaRPr lang="ru-RU" altLang="en-US" sz="2400" dirty="0">
              <a:latin typeface="Tahoma" panose="020B0604030504040204" pitchFamily="34" charset="0"/>
              <a:cs typeface="Times New Roman" panose="02020603050405020304" pitchFamily="18" charset="0"/>
            </a:endParaRPr>
          </a:p>
          <a:p>
            <a:pPr algn="just" rtl="0" eaLnBrk="1" hangingPunct="1"/>
            <a:r>
              <a:rPr lang="ru-RU" altLang="en-US" sz="2400" dirty="0" err="1">
                <a:solidFill>
                  <a:srgbClr val="000000"/>
                </a:solidFill>
                <a:latin typeface="Times New Roman" panose="02020603050405020304" pitchFamily="18" charset="0"/>
                <a:cs typeface="Times New Roman" panose="02020603050405020304" pitchFamily="18" charset="0"/>
              </a:rPr>
              <a:t>Середній</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вихід</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придатного</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металу</a:t>
            </a:r>
            <a:r>
              <a:rPr lang="ru-RU" altLang="en-US" sz="2400" dirty="0">
                <a:solidFill>
                  <a:srgbClr val="000000"/>
                </a:solidFill>
                <a:latin typeface="Times New Roman" panose="02020603050405020304" pitchFamily="18" charset="0"/>
                <a:cs typeface="Times New Roman" panose="02020603050405020304" pitchFamily="18" charset="0"/>
              </a:rPr>
              <a:t> з 101-ї </a:t>
            </a:r>
            <a:r>
              <a:rPr lang="ru-RU" altLang="en-US" sz="2400" dirty="0" err="1">
                <a:solidFill>
                  <a:srgbClr val="000000"/>
                </a:solidFill>
                <a:latin typeface="Times New Roman" panose="02020603050405020304" pitchFamily="18" charset="0"/>
                <a:cs typeface="Times New Roman" panose="02020603050405020304" pitchFamily="18" charset="0"/>
              </a:rPr>
              <a:t>дослідної</a:t>
            </a:r>
            <a:r>
              <a:rPr lang="ru-RU" altLang="en-US" sz="2400" dirty="0">
                <a:solidFill>
                  <a:srgbClr val="000000"/>
                </a:solidFill>
                <a:latin typeface="Times New Roman" panose="02020603050405020304" pitchFamily="18" charset="0"/>
                <a:cs typeface="Times New Roman" panose="02020603050405020304" pitchFamily="18" charset="0"/>
              </a:rPr>
              <a:t> плавки становив 89,2%, на </a:t>
            </a:r>
            <a:r>
              <a:rPr lang="ru-RU" altLang="en-US" sz="2400" dirty="0" err="1">
                <a:solidFill>
                  <a:srgbClr val="000000"/>
                </a:solidFill>
                <a:latin typeface="Times New Roman" panose="02020603050405020304" pitchFamily="18" charset="0"/>
                <a:cs typeface="Times New Roman" panose="02020603050405020304" pitchFamily="18" charset="0"/>
              </a:rPr>
              <a:t>половині</a:t>
            </a:r>
            <a:r>
              <a:rPr lang="ru-RU" altLang="en-US" sz="2400" dirty="0">
                <a:solidFill>
                  <a:srgbClr val="000000"/>
                </a:solidFill>
                <a:latin typeface="Times New Roman" panose="02020603050405020304" pitchFamily="18" charset="0"/>
                <a:cs typeface="Times New Roman" panose="02020603050405020304" pitchFamily="18" charset="0"/>
              </a:rPr>
              <a:t> з них - </a:t>
            </a:r>
            <a:r>
              <a:rPr lang="ru-RU" altLang="en-US" sz="2400" dirty="0" err="1">
                <a:solidFill>
                  <a:srgbClr val="000000"/>
                </a:solidFill>
                <a:latin typeface="Times New Roman" panose="02020603050405020304" pitchFamily="18" charset="0"/>
                <a:cs typeface="Times New Roman" panose="02020603050405020304" pitchFamily="18" charset="0"/>
              </a:rPr>
              <a:t>понад</a:t>
            </a:r>
            <a:r>
              <a:rPr lang="ru-RU" altLang="en-US" sz="2400" dirty="0">
                <a:solidFill>
                  <a:srgbClr val="000000"/>
                </a:solidFill>
                <a:latin typeface="Times New Roman" panose="02020603050405020304" pitchFamily="18" charset="0"/>
                <a:cs typeface="Times New Roman" panose="02020603050405020304" pitchFamily="18" charset="0"/>
              </a:rPr>
              <a:t> 90%. </a:t>
            </a:r>
            <a:r>
              <a:rPr lang="ru-RU" altLang="en-US" sz="2400" dirty="0" err="1">
                <a:solidFill>
                  <a:srgbClr val="000000"/>
                </a:solidFill>
                <a:latin typeface="Times New Roman" panose="02020603050405020304" pitchFamily="18" charset="0"/>
                <a:cs typeface="Times New Roman" panose="02020603050405020304" pitchFamily="18" charset="0"/>
              </a:rPr>
              <a:t>Основні</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втрати</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заліза</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обумовлені</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окисленням</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їх</a:t>
            </a:r>
            <a:r>
              <a:rPr lang="ru-RU" altLang="en-US" sz="2400" dirty="0">
                <a:solidFill>
                  <a:srgbClr val="000000"/>
                </a:solidFill>
                <a:latin typeface="Times New Roman" panose="02020603050405020304" pitchFamily="18" charset="0"/>
                <a:cs typeface="Times New Roman" panose="02020603050405020304" pitchFamily="18" charset="0"/>
              </a:rPr>
              <a:t> у шлак; на 1 т </a:t>
            </a:r>
            <a:r>
              <a:rPr lang="ru-RU" altLang="en-US" sz="2400" dirty="0" err="1">
                <a:solidFill>
                  <a:srgbClr val="000000"/>
                </a:solidFill>
                <a:latin typeface="Times New Roman" panose="02020603050405020304" pitchFamily="18" charset="0"/>
                <a:cs typeface="Times New Roman" panose="02020603050405020304" pitchFamily="18" charset="0"/>
              </a:rPr>
              <a:t>сталі</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утворилося</a:t>
            </a:r>
            <a:r>
              <a:rPr lang="ru-RU" altLang="en-US" sz="2400" dirty="0">
                <a:solidFill>
                  <a:srgbClr val="000000"/>
                </a:solidFill>
                <a:latin typeface="Times New Roman" panose="02020603050405020304" pitchFamily="18" charset="0"/>
                <a:cs typeface="Times New Roman" panose="02020603050405020304" pitchFamily="18" charset="0"/>
              </a:rPr>
              <a:t> 303 кг шлаку, </a:t>
            </a:r>
            <a:r>
              <a:rPr lang="ru-RU" altLang="en-US" sz="2400" dirty="0" err="1">
                <a:solidFill>
                  <a:srgbClr val="000000"/>
                </a:solidFill>
                <a:latin typeface="Times New Roman" panose="02020603050405020304" pitchFamily="18" charset="0"/>
                <a:cs typeface="Times New Roman" panose="02020603050405020304" pitchFamily="18" charset="0"/>
              </a:rPr>
              <a:t>що</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містить</a:t>
            </a:r>
            <a:r>
              <a:rPr lang="ru-RU" altLang="en-US" sz="2400" dirty="0">
                <a:solidFill>
                  <a:srgbClr val="000000"/>
                </a:solidFill>
                <a:latin typeface="Times New Roman" panose="02020603050405020304" pitchFamily="18" charset="0"/>
                <a:cs typeface="Times New Roman" panose="02020603050405020304" pitchFamily="18" charset="0"/>
              </a:rPr>
              <a:t> 51,5%</a:t>
            </a:r>
            <a:r>
              <a:rPr lang="en-US" altLang="en-US" sz="2400" dirty="0">
                <a:solidFill>
                  <a:srgbClr val="000000"/>
                </a:solidFill>
                <a:latin typeface="Times New Roman" panose="02020603050405020304" pitchFamily="18" charset="0"/>
                <a:cs typeface="Times New Roman" panose="02020603050405020304" pitchFamily="18" charset="0"/>
              </a:rPr>
              <a:t>F</a:t>
            </a:r>
            <a:r>
              <a:rPr lang="ru-RU" altLang="en-US" sz="2400" dirty="0" err="1">
                <a:solidFill>
                  <a:srgbClr val="000000"/>
                </a:solidFill>
                <a:latin typeface="Times New Roman" panose="02020603050405020304" pitchFamily="18" charset="0"/>
                <a:cs typeface="Times New Roman" panose="02020603050405020304" pitchFamily="18" charset="0"/>
              </a:rPr>
              <a:t>еО</a:t>
            </a:r>
            <a:r>
              <a:rPr lang="ru-RU" altLang="en-US" sz="2400" dirty="0">
                <a:solidFill>
                  <a:srgbClr val="000000"/>
                </a:solidFill>
                <a:latin typeface="Times New Roman" panose="02020603050405020304" pitchFamily="18" charset="0"/>
                <a:cs typeface="Times New Roman" panose="02020603050405020304" pitchFamily="18" charset="0"/>
              </a:rPr>
              <a:t>.</a:t>
            </a:r>
            <a:endParaRPr lang="ru-RU" altLang="en-US" sz="2400" dirty="0">
              <a:latin typeface="Tahoma" panose="020B060403050404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Номер слайда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DCD33AF1-BE3A-4967-87A3-0E079DFF6CC7}" type="slidenum">
              <a:rPr lang="ru-RU" altLang="en-US"/>
              <a:pPr algn="l" rtl="0"/>
              <a:t>25</a:t>
            </a:fld>
            <a:endParaRPr lang="ru-RU" altLang="en-US"/>
          </a:p>
        </p:txBody>
      </p:sp>
      <p:sp>
        <p:nvSpPr>
          <p:cNvPr id="28675" name="Прямоугольник 2"/>
          <p:cNvSpPr>
            <a:spLocks noChangeArrowheads="1"/>
          </p:cNvSpPr>
          <p:nvPr/>
        </p:nvSpPr>
        <p:spPr bwMode="auto">
          <a:xfrm>
            <a:off x="142875" y="188913"/>
            <a:ext cx="9001125" cy="6370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indent="3048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rtl="0" eaLnBrk="1" hangingPunct="1"/>
            <a:r>
              <a:rPr lang="uk-UA" altLang="en-US" sz="2400" dirty="0" smtClean="0">
                <a:solidFill>
                  <a:srgbClr val="000000"/>
                </a:solidFill>
                <a:latin typeface="Times New Roman" panose="02020603050405020304" pitchFamily="18" charset="0"/>
                <a:cs typeface="Times New Roman" panose="02020603050405020304" pitchFamily="18" charset="0"/>
              </a:rPr>
              <a:t>У 27-тонному конвертері досягнуто продуктивності 23 т/год (тривалість плавки - 50 хв), у 90-тонному забезпечено продуктивність 63,5 т/год. Середня витрата кисню склала 144,5 </a:t>
            </a:r>
            <a:r>
              <a:rPr lang="uk-UA" altLang="en-US" sz="2400" dirty="0" err="1" smtClean="0">
                <a:solidFill>
                  <a:srgbClr val="000000"/>
                </a:solidFill>
                <a:latin typeface="Times New Roman" panose="02020603050405020304" pitchFamily="18" charset="0"/>
                <a:cs typeface="Times New Roman" panose="02020603050405020304" pitchFamily="18" charset="0"/>
              </a:rPr>
              <a:t>м</a:t>
            </a:r>
            <a:r>
              <a:rPr lang="uk-UA" altLang="en-US" sz="2400" baseline="30000" dirty="0" err="1" smtClean="0">
                <a:solidFill>
                  <a:srgbClr val="000000"/>
                </a:solidFill>
                <a:latin typeface="Times New Roman" panose="02020603050405020304" pitchFamily="18" charset="0"/>
                <a:cs typeface="Times New Roman" panose="02020603050405020304" pitchFamily="18" charset="0"/>
              </a:rPr>
              <a:t>3</a:t>
            </a:r>
            <a:r>
              <a:rPr lang="uk-UA" altLang="en-US" sz="2400" dirty="0" smtClean="0">
                <a:solidFill>
                  <a:srgbClr val="000000"/>
                </a:solidFill>
                <a:latin typeface="Times New Roman" panose="02020603050405020304" pitchFamily="18" charset="0"/>
                <a:cs typeface="Times New Roman" panose="02020603050405020304" pitchFamily="18" charset="0"/>
              </a:rPr>
              <a:t>/т сталі, середньозважена по 100 плавкам витрата на 1 т сталі - 90 кг коксу або вугілля, природного газу - 30 </a:t>
            </a:r>
            <a:r>
              <a:rPr lang="uk-UA" altLang="en-US" sz="2400" dirty="0" err="1" smtClean="0">
                <a:solidFill>
                  <a:srgbClr val="000000"/>
                </a:solidFill>
                <a:latin typeface="Times New Roman" panose="02020603050405020304" pitchFamily="18" charset="0"/>
                <a:cs typeface="Times New Roman" panose="02020603050405020304" pitchFamily="18" charset="0"/>
              </a:rPr>
              <a:t>м</a:t>
            </a:r>
            <a:r>
              <a:rPr lang="uk-UA" altLang="en-US" sz="2400" baseline="30000" dirty="0" err="1" smtClean="0">
                <a:solidFill>
                  <a:srgbClr val="000000"/>
                </a:solidFill>
                <a:latin typeface="Times New Roman" panose="02020603050405020304" pitchFamily="18" charset="0"/>
                <a:cs typeface="Times New Roman" panose="02020603050405020304" pitchFamily="18" charset="0"/>
              </a:rPr>
              <a:t>3</a:t>
            </a:r>
            <a:r>
              <a:rPr lang="uk-UA" altLang="en-US" sz="2400" dirty="0" smtClean="0">
                <a:solidFill>
                  <a:srgbClr val="000000"/>
                </a:solidFill>
                <a:latin typeface="Times New Roman" panose="02020603050405020304" pitchFamily="18" charset="0"/>
                <a:cs typeface="Times New Roman" panose="02020603050405020304" pitchFamily="18" charset="0"/>
              </a:rPr>
              <a:t>, 8,65 кг карбіду кальцію; 1,95 кг карбіду кремнію; 10,9 кг 50%-ного феросиліцію; витрата вапна - 69,5 кг/т, плавикового шпату - 2,5 кг/т; основність кінцевих шлаків у середньому становила 2,98. Аналіз балансу сірки показав, що 37% внесеної шихтової сірки перейшло в сталь, ступінь </a:t>
            </a:r>
            <a:r>
              <a:rPr lang="uk-UA" altLang="en-US" sz="2400" dirty="0" err="1" smtClean="0">
                <a:solidFill>
                  <a:srgbClr val="000000"/>
                </a:solidFill>
                <a:latin typeface="Times New Roman" panose="02020603050405020304" pitchFamily="18" charset="0"/>
                <a:cs typeface="Times New Roman" panose="02020603050405020304" pitchFamily="18" charset="0"/>
              </a:rPr>
              <a:t>десульфурації</a:t>
            </a:r>
            <a:r>
              <a:rPr lang="uk-UA" altLang="en-US" sz="2400" dirty="0" smtClean="0">
                <a:solidFill>
                  <a:srgbClr val="000000"/>
                </a:solidFill>
                <a:latin typeface="Times New Roman" panose="02020603050405020304" pitchFamily="18" charset="0"/>
                <a:cs typeface="Times New Roman" panose="02020603050405020304" pitchFamily="18" charset="0"/>
              </a:rPr>
              <a:t> висока (-63%).</a:t>
            </a:r>
            <a:endParaRPr lang="uk-UA" altLang="en-US" sz="2400" dirty="0" smtClean="0">
              <a:latin typeface="Tahoma" panose="020B0604030504040204" pitchFamily="34" charset="0"/>
              <a:cs typeface="Times New Roman" panose="02020603050405020304" pitchFamily="18" charset="0"/>
            </a:endParaRPr>
          </a:p>
          <a:p>
            <a:pPr algn="just" rtl="0" eaLnBrk="1" hangingPunct="1"/>
            <a:r>
              <a:rPr lang="uk-UA" altLang="en-US" sz="2400" dirty="0" smtClean="0">
                <a:solidFill>
                  <a:srgbClr val="000000"/>
                </a:solidFill>
                <a:latin typeface="Times New Roman" panose="02020603050405020304" pitchFamily="18" charset="0"/>
                <a:cs typeface="Times New Roman" panose="02020603050405020304" pitchFamily="18" charset="0"/>
              </a:rPr>
              <a:t>При аналізі теплових балансів плавок, звичайних і на твердій шихті, встановлено, що рівень використання теплоти (т)), що виділяється при спалюванні паливної суміші, склала 46,4%.</a:t>
            </a:r>
            <a:endParaRPr lang="uk-UA" altLang="en-US" sz="2400" dirty="0" smtClean="0">
              <a:latin typeface="Tahoma" panose="020B0604030504040204" pitchFamily="34" charset="0"/>
              <a:cs typeface="Times New Roman" panose="02020603050405020304" pitchFamily="18" charset="0"/>
            </a:endParaRPr>
          </a:p>
          <a:p>
            <a:pPr algn="just" rtl="0" eaLnBrk="1" hangingPunct="1"/>
            <a:r>
              <a:rPr lang="uk-UA" altLang="en-US" sz="2400" dirty="0" smtClean="0">
                <a:solidFill>
                  <a:srgbClr val="000000"/>
                </a:solidFill>
                <a:latin typeface="Times New Roman" panose="02020603050405020304" pitchFamily="18" charset="0"/>
                <a:cs typeface="Times New Roman" panose="02020603050405020304" pitchFamily="18" charset="0"/>
              </a:rPr>
              <a:t>Однак ця величина була розрахована, з урахуванням окислення вуглецю до </a:t>
            </a:r>
            <a:r>
              <a:rPr lang="uk-UA" altLang="en-US" sz="2400" dirty="0" err="1" smtClean="0">
                <a:solidFill>
                  <a:srgbClr val="000000"/>
                </a:solidFill>
                <a:latin typeface="Times New Roman" panose="02020603050405020304" pitchFamily="18" charset="0"/>
                <a:cs typeface="Times New Roman" panose="02020603050405020304" pitchFamily="18" charset="0"/>
              </a:rPr>
              <a:t>СО</a:t>
            </a:r>
            <a:r>
              <a:rPr lang="uk-UA" altLang="en-US" sz="2400" dirty="0" smtClean="0">
                <a:solidFill>
                  <a:srgbClr val="000000"/>
                </a:solidFill>
                <a:latin typeface="Times New Roman" panose="02020603050405020304" pitchFamily="18" charset="0"/>
                <a:cs typeface="Times New Roman" panose="02020603050405020304" pitchFamily="18" charset="0"/>
              </a:rPr>
              <a:t> та </a:t>
            </a:r>
            <a:r>
              <a:rPr lang="uk-UA" altLang="en-US" sz="2400" dirty="0" err="1" smtClean="0">
                <a:solidFill>
                  <a:srgbClr val="000000"/>
                </a:solidFill>
                <a:latin typeface="Times New Roman" panose="02020603050405020304" pitchFamily="18" charset="0"/>
                <a:cs typeface="Times New Roman" panose="02020603050405020304" pitchFamily="18" charset="0"/>
              </a:rPr>
              <a:t>С0</a:t>
            </a:r>
            <a:r>
              <a:rPr lang="uk-UA" altLang="en-US" sz="2400" baseline="-25000" dirty="0" err="1" smtClean="0">
                <a:solidFill>
                  <a:srgbClr val="000000"/>
                </a:solidFill>
                <a:latin typeface="Times New Roman" panose="02020603050405020304" pitchFamily="18" charset="0"/>
                <a:cs typeface="Times New Roman" panose="02020603050405020304" pitchFamily="18" charset="0"/>
              </a:rPr>
              <a:t>2</a:t>
            </a:r>
            <a:r>
              <a:rPr lang="uk-UA" altLang="en-US" sz="2400" dirty="0" smtClean="0">
                <a:solidFill>
                  <a:srgbClr val="000000"/>
                </a:solidFill>
                <a:latin typeface="Times New Roman" panose="02020603050405020304" pitchFamily="18" charset="0"/>
                <a:cs typeface="Times New Roman" panose="02020603050405020304" pitchFamily="18" charset="0"/>
              </a:rPr>
              <a:t>, відповідно на 79 та 21%. Якщо ж припустити повне згоряння палива, термічний </a:t>
            </a:r>
            <a:r>
              <a:rPr lang="uk-UA" altLang="en-US" sz="2400" dirty="0" err="1" smtClean="0">
                <a:solidFill>
                  <a:srgbClr val="000000"/>
                </a:solidFill>
                <a:latin typeface="Times New Roman" panose="02020603050405020304" pitchFamily="18" charset="0"/>
                <a:cs typeface="Times New Roman" panose="02020603050405020304" pitchFamily="18" charset="0"/>
              </a:rPr>
              <a:t>ККД</a:t>
            </a:r>
            <a:r>
              <a:rPr lang="uk-UA" altLang="en-US" sz="2400" dirty="0" smtClean="0">
                <a:solidFill>
                  <a:srgbClr val="000000"/>
                </a:solidFill>
                <a:latin typeface="Times New Roman" panose="02020603050405020304" pitchFamily="18" charset="0"/>
                <a:cs typeface="Times New Roman" panose="02020603050405020304" pitchFamily="18" charset="0"/>
              </a:rPr>
              <a:t> суміші палива в даному варіанті плавки складе 34,8%.</a:t>
            </a:r>
            <a:endParaRPr lang="uk-UA" altLang="en-US" sz="2400" dirty="0">
              <a:latin typeface="Tahoma" panose="020B060403050404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Номер слайда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3FF6664C-DE83-47F1-B463-AE34F0AD05FD}" type="slidenum">
              <a:rPr lang="ru-RU" altLang="en-US"/>
              <a:pPr algn="l" rtl="0"/>
              <a:t>26</a:t>
            </a:fld>
            <a:endParaRPr lang="ru-RU" altLang="en-US"/>
          </a:p>
        </p:txBody>
      </p:sp>
      <p:sp>
        <p:nvSpPr>
          <p:cNvPr id="29699" name="Прямоугольник 2"/>
          <p:cNvSpPr>
            <a:spLocks noChangeArrowheads="1"/>
          </p:cNvSpPr>
          <p:nvPr/>
        </p:nvSpPr>
        <p:spPr bwMode="auto">
          <a:xfrm>
            <a:off x="142875" y="260648"/>
            <a:ext cx="9001125" cy="6370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indent="3048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rtl="0" eaLnBrk="1" hangingPunct="1"/>
            <a:r>
              <a:rPr lang="uk-UA" altLang="en-US" sz="2400" dirty="0" smtClean="0">
                <a:solidFill>
                  <a:srgbClr val="000000"/>
                </a:solidFill>
                <a:latin typeface="Times New Roman" panose="02020603050405020304" pitchFamily="18" charset="0"/>
                <a:cs typeface="Times New Roman" panose="02020603050405020304" pitchFamily="18" charset="0"/>
              </a:rPr>
              <a:t>Інший варіант технології виплавки сталі з холодного брухту (чавуну) передбачає попередній підігрів його в конвертері </a:t>
            </a:r>
            <a:r>
              <a:rPr lang="uk-UA" altLang="en-US" sz="2400" dirty="0" err="1" smtClean="0">
                <a:solidFill>
                  <a:srgbClr val="000000"/>
                </a:solidFill>
                <a:latin typeface="Times New Roman" panose="02020603050405020304" pitchFamily="18" charset="0"/>
                <a:cs typeface="Times New Roman" panose="02020603050405020304" pitchFamily="18" charset="0"/>
              </a:rPr>
              <a:t>мазутокисневим</a:t>
            </a:r>
            <a:r>
              <a:rPr lang="uk-UA" altLang="en-US" sz="2400" dirty="0" smtClean="0">
                <a:solidFill>
                  <a:srgbClr val="000000"/>
                </a:solidFill>
                <a:latin typeface="Times New Roman" panose="02020603050405020304" pitchFamily="18" charset="0"/>
                <a:cs typeface="Times New Roman" panose="02020603050405020304" pitchFamily="18" charset="0"/>
              </a:rPr>
              <a:t> факелом.</a:t>
            </a:r>
            <a:endParaRPr lang="uk-UA" altLang="en-US" sz="2400" dirty="0" smtClean="0">
              <a:latin typeface="Tahoma" panose="020B0604030504040204" pitchFamily="34" charset="0"/>
              <a:cs typeface="Times New Roman" panose="02020603050405020304" pitchFamily="18" charset="0"/>
            </a:endParaRPr>
          </a:p>
          <a:p>
            <a:pPr algn="just" rtl="0" eaLnBrk="1" hangingPunct="1"/>
            <a:r>
              <a:rPr lang="uk-UA" altLang="en-US" sz="2400" dirty="0" smtClean="0">
                <a:solidFill>
                  <a:srgbClr val="000000"/>
                </a:solidFill>
                <a:latin typeface="Times New Roman" panose="02020603050405020304" pitchFamily="18" charset="0"/>
                <a:cs typeface="Times New Roman" panose="02020603050405020304" pitchFamily="18" charset="0"/>
              </a:rPr>
              <a:t>Дослідження проводили на 30-тонному конвертері при різному вмісті холодних матеріалів (сталевого та чавунного брухту) у металевій шихті. Підігрів холодних матеріалів здійснювали за допомогою </a:t>
            </a:r>
            <a:r>
              <a:rPr lang="uk-UA" altLang="en-US" sz="2400" dirty="0" err="1" smtClean="0">
                <a:solidFill>
                  <a:srgbClr val="000000"/>
                </a:solidFill>
                <a:latin typeface="Times New Roman" panose="02020603050405020304" pitchFamily="18" charset="0"/>
                <a:cs typeface="Times New Roman" panose="02020603050405020304" pitchFamily="18" charset="0"/>
              </a:rPr>
              <a:t>мазутокисневої</a:t>
            </a:r>
            <a:r>
              <a:rPr lang="uk-UA" altLang="en-US" sz="2400" dirty="0" smtClean="0">
                <a:solidFill>
                  <a:srgbClr val="000000"/>
                </a:solidFill>
                <a:latin typeface="Times New Roman" panose="02020603050405020304" pitchFamily="18" charset="0"/>
                <a:cs typeface="Times New Roman" panose="02020603050405020304" pitchFamily="18" charset="0"/>
              </a:rPr>
              <a:t> фурми, що забезпечує витрата палива 1500-2800 л/год, тобто питоме теплове навантаження до 10330 кВт/т.</a:t>
            </a:r>
            <a:endParaRPr lang="uk-UA" altLang="en-US" sz="2400" dirty="0" smtClean="0">
              <a:latin typeface="Tahoma" panose="020B0604030504040204" pitchFamily="34" charset="0"/>
              <a:cs typeface="Times New Roman" panose="02020603050405020304" pitchFamily="18" charset="0"/>
            </a:endParaRPr>
          </a:p>
          <a:p>
            <a:pPr algn="just" rtl="0" eaLnBrk="1" hangingPunct="1"/>
            <a:r>
              <a:rPr lang="uk-UA" altLang="en-US" sz="2400" dirty="0" smtClean="0">
                <a:solidFill>
                  <a:srgbClr val="000000"/>
                </a:solidFill>
                <a:latin typeface="Times New Roman" panose="02020603050405020304" pitchFamily="18" charset="0"/>
                <a:cs typeface="Times New Roman" panose="02020603050405020304" pitchFamily="18" charset="0"/>
              </a:rPr>
              <a:t>При високому вмісті в шихті твердого чавуну (&gt; 65%) підвищення термічного </a:t>
            </a:r>
            <a:r>
              <a:rPr lang="uk-UA" altLang="en-US" sz="2400" dirty="0" err="1" smtClean="0">
                <a:solidFill>
                  <a:srgbClr val="000000"/>
                </a:solidFill>
                <a:latin typeface="Times New Roman" panose="02020603050405020304" pitchFamily="18" charset="0"/>
                <a:cs typeface="Times New Roman" panose="02020603050405020304" pitchFamily="18" charset="0"/>
              </a:rPr>
              <a:t>ККД</a:t>
            </a:r>
            <a:r>
              <a:rPr lang="uk-UA" altLang="en-US" sz="2400" dirty="0" smtClean="0">
                <a:solidFill>
                  <a:srgbClr val="000000"/>
                </a:solidFill>
                <a:latin typeface="Times New Roman" panose="02020603050405020304" pitchFamily="18" charset="0"/>
                <a:cs typeface="Times New Roman" panose="02020603050405020304" pitchFamily="18" charset="0"/>
              </a:rPr>
              <a:t> палива здійснювали пошаровий його прогрів. Зі збільшенням витрати холодного чавуну зростала тривалість нагрівання шихти і плавки при скороченні тривалості продування в інтервалі частки чавуну 50-70% та її сталості вище цих меж. Прискорення прогріву шихти сприяли присадки коксу в кількості 16,7 кг/т при постійній витраті мазуту, при цьому тривалість прогріву скорочується на 8 хв, а плавки - на 6.</a:t>
            </a:r>
            <a:endParaRPr lang="uk-UA" altLang="en-US" sz="2400" dirty="0">
              <a:latin typeface="Tahoma" panose="020B060403050404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Номер слайда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064BCDD4-3B0B-40FA-9971-6F0443ABE7BB}" type="slidenum">
              <a:rPr lang="ru-RU" altLang="en-US"/>
              <a:pPr algn="l" rtl="0"/>
              <a:t>27</a:t>
            </a:fld>
            <a:endParaRPr lang="ru-RU" altLang="en-US"/>
          </a:p>
        </p:txBody>
      </p:sp>
      <p:sp>
        <p:nvSpPr>
          <p:cNvPr id="30723" name="Прямоугольник 2"/>
          <p:cNvSpPr>
            <a:spLocks noChangeArrowheads="1"/>
          </p:cNvSpPr>
          <p:nvPr/>
        </p:nvSpPr>
        <p:spPr bwMode="auto">
          <a:xfrm>
            <a:off x="179388" y="404813"/>
            <a:ext cx="8856662" cy="4524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indent="3048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rtl="0" eaLnBrk="1" hangingPunct="1"/>
            <a:r>
              <a:rPr lang="uk-UA" altLang="en-US" sz="2400" dirty="0" smtClean="0">
                <a:solidFill>
                  <a:srgbClr val="000000"/>
                </a:solidFill>
                <a:latin typeface="Times New Roman" panose="02020603050405020304" pitchFamily="18" charset="0"/>
                <a:cs typeface="Times New Roman" panose="02020603050405020304" pitchFamily="18" charset="0"/>
              </a:rPr>
              <a:t>Одним із шляхів скорочення тривалості плавки при роботі на холодному металевому брухті є інтенсифікація його прогріву.</a:t>
            </a:r>
            <a:endParaRPr lang="uk-UA" altLang="en-US" sz="2400" dirty="0" smtClean="0">
              <a:latin typeface="Tahoma" panose="020B0604030504040204" pitchFamily="34" charset="0"/>
              <a:cs typeface="Times New Roman" panose="02020603050405020304" pitchFamily="18" charset="0"/>
            </a:endParaRPr>
          </a:p>
          <a:p>
            <a:pPr algn="just" rtl="0" eaLnBrk="1" hangingPunct="1"/>
            <a:r>
              <a:rPr lang="uk-UA" altLang="en-US" sz="2400" dirty="0" smtClean="0">
                <a:solidFill>
                  <a:srgbClr val="000000"/>
                </a:solidFill>
                <a:latin typeface="Times New Roman" panose="02020603050405020304" pitchFamily="18" charset="0"/>
                <a:cs typeface="Times New Roman" panose="02020603050405020304" pitchFamily="18" charset="0"/>
              </a:rPr>
              <a:t>В </a:t>
            </a:r>
            <a:r>
              <a:rPr lang="uk-UA" altLang="en-US" sz="2400" dirty="0" err="1" smtClean="0">
                <a:solidFill>
                  <a:srgbClr val="000000"/>
                </a:solidFill>
                <a:latin typeface="Times New Roman" panose="02020603050405020304" pitchFamily="18" charset="0"/>
                <a:cs typeface="Times New Roman" panose="02020603050405020304" pitchFamily="18" charset="0"/>
              </a:rPr>
              <a:t>ІЧМ</a:t>
            </a:r>
            <a:r>
              <a:rPr lang="uk-UA" altLang="en-US" sz="2400" dirty="0" smtClean="0">
                <a:solidFill>
                  <a:srgbClr val="000000"/>
                </a:solidFill>
                <a:latin typeface="Times New Roman" panose="02020603050405020304" pitchFamily="18" charset="0"/>
                <a:cs typeface="Times New Roman" panose="02020603050405020304" pitchFamily="18" charset="0"/>
              </a:rPr>
              <a:t> досліджено виплавку сталі в конвертері з інтенсивним киснево-паливним продуванням при 100% холодного брухту в шихті. Шихта 300-кілограмового конвертера складалася з 300 кг брухту; 4,5 кг 45%-ного феросиліцію; 2,5 кг 75%-ного феромарганцю; 9,0 кг коксу. Продування вели за допомогою газокисневої фурми з питомою тепловою потужністю 1780 кВт/т. Витрата кисню становила 2,0-2,7 </a:t>
            </a:r>
            <a:r>
              <a:rPr lang="uk-UA" altLang="en-US" sz="2400" dirty="0" err="1" smtClean="0">
                <a:solidFill>
                  <a:srgbClr val="000000"/>
                </a:solidFill>
                <a:latin typeface="Times New Roman" panose="02020603050405020304" pitchFamily="18" charset="0"/>
                <a:cs typeface="Times New Roman" panose="02020603050405020304" pitchFamily="18" charset="0"/>
              </a:rPr>
              <a:t>м</a:t>
            </a:r>
            <a:r>
              <a:rPr lang="uk-UA" altLang="en-US" sz="2400" baseline="30000" dirty="0" err="1" smtClean="0">
                <a:solidFill>
                  <a:srgbClr val="000000"/>
                </a:solidFill>
                <a:latin typeface="Times New Roman" panose="02020603050405020304" pitchFamily="18" charset="0"/>
                <a:cs typeface="Times New Roman" panose="02020603050405020304" pitchFamily="18" charset="0"/>
              </a:rPr>
              <a:t>3</a:t>
            </a:r>
            <a:r>
              <a:rPr lang="uk-UA" altLang="en-US" sz="2400" dirty="0" smtClean="0">
                <a:solidFill>
                  <a:srgbClr val="000000"/>
                </a:solidFill>
                <a:latin typeface="Times New Roman" panose="02020603050405020304" pitchFamily="18" charset="0"/>
                <a:cs typeface="Times New Roman" panose="02020603050405020304" pitchFamily="18" charset="0"/>
              </a:rPr>
              <a:t>/хв, газу - 0,45-0,9 </a:t>
            </a:r>
            <a:r>
              <a:rPr lang="uk-UA" altLang="en-US" sz="2400" dirty="0" err="1" smtClean="0">
                <a:solidFill>
                  <a:srgbClr val="000000"/>
                </a:solidFill>
                <a:latin typeface="Times New Roman" panose="02020603050405020304" pitchFamily="18" charset="0"/>
                <a:cs typeface="Times New Roman" panose="02020603050405020304" pitchFamily="18" charset="0"/>
              </a:rPr>
              <a:t>м</a:t>
            </a:r>
            <a:r>
              <a:rPr lang="uk-UA" altLang="en-US" sz="2400" baseline="30000" dirty="0" err="1" smtClean="0">
                <a:solidFill>
                  <a:srgbClr val="000000"/>
                </a:solidFill>
                <a:latin typeface="Times New Roman" panose="02020603050405020304" pitchFamily="18" charset="0"/>
                <a:cs typeface="Times New Roman" panose="02020603050405020304" pitchFamily="18" charset="0"/>
              </a:rPr>
              <a:t>3</a:t>
            </a:r>
            <a:r>
              <a:rPr lang="uk-UA" altLang="en-US" sz="2400" dirty="0" smtClean="0">
                <a:solidFill>
                  <a:srgbClr val="000000"/>
                </a:solidFill>
                <a:latin typeface="Times New Roman" panose="02020603050405020304" pitchFamily="18" charset="0"/>
                <a:cs typeface="Times New Roman" panose="02020603050405020304" pitchFamily="18" charset="0"/>
              </a:rPr>
              <a:t>/хв. Тривалість плавки (у даному випадку поєднані операції прогріву та рафінування) склала 20,8 хв, при звичайній частці брухту в шихті 25% - 14,6 хв.</a:t>
            </a:r>
            <a:endParaRPr lang="uk-UA" altLang="en-US" sz="2400" dirty="0">
              <a:latin typeface="Tahoma" panose="020B060403050404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Номер слайда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4365ED00-5604-4AC9-99D5-40429AE08D04}" type="slidenum">
              <a:rPr lang="ru-RU" altLang="en-US"/>
              <a:pPr algn="l" rtl="0"/>
              <a:t>28</a:t>
            </a:fld>
            <a:endParaRPr lang="ru-RU" altLang="en-US"/>
          </a:p>
        </p:txBody>
      </p:sp>
      <p:sp>
        <p:nvSpPr>
          <p:cNvPr id="31747" name="Прямоугольник 2"/>
          <p:cNvSpPr>
            <a:spLocks noChangeArrowheads="1"/>
          </p:cNvSpPr>
          <p:nvPr/>
        </p:nvSpPr>
        <p:spPr bwMode="auto">
          <a:xfrm>
            <a:off x="0" y="620713"/>
            <a:ext cx="9036050" cy="52629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indent="2794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rtl="0" eaLnBrk="1" hangingPunct="1"/>
            <a:r>
              <a:rPr lang="uk-UA" altLang="en-US" sz="2400" dirty="0" smtClean="0">
                <a:solidFill>
                  <a:srgbClr val="000000"/>
                </a:solidFill>
                <a:latin typeface="Times New Roman" panose="02020603050405020304" pitchFamily="18" charset="0"/>
                <a:cs typeface="Times New Roman" panose="02020603050405020304" pitchFamily="18" charset="0"/>
              </a:rPr>
              <a:t>Розглянуті варіанти технології конвертерної плавки на твердій металевій завалці підтверджують важливу можливість переробки будь-якої кількості брухту в конвертері з верхнім дмухом. При масовій виплавці стали такі завдання у киснево-конвертерному виробництві не ставляться. Рівень витрати брухту в кисневих конвертерах визначається балансом брухту чорних металів, структурою сталеплавильного виробництва. Разом з тим останнім часом, з розвитком конвертерних процесів донного і комбінованого дуття і в розробках киснево-паливних варіантів конвертерної плавки зі суттєво збільшеними витратами металобрухту, зусилля низки зарубіжних фірм, дослідницьких і проектних організацій знову спрямовані на створення високопродуктивного, гнучкого економічного варіанта конвертерної мартенівському скрап-процесу (на твердій шихті) та електродуговій плавці.</a:t>
            </a:r>
            <a:endParaRPr lang="uk-UA" altLang="en-US" sz="2400" dirty="0">
              <a:latin typeface="Tahoma" panose="020B060403050404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Номер слайда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969B2DB9-411D-4BB6-B0F6-F83E7BFBB7C4}" type="slidenum">
              <a:rPr lang="ru-RU" altLang="en-US"/>
              <a:pPr algn="l" rtl="0"/>
              <a:t>29</a:t>
            </a:fld>
            <a:endParaRPr lang="ru-RU" altLang="en-US"/>
          </a:p>
        </p:txBody>
      </p:sp>
      <p:sp>
        <p:nvSpPr>
          <p:cNvPr id="32771" name="Прямоугольник 2"/>
          <p:cNvSpPr>
            <a:spLocks noChangeArrowheads="1"/>
          </p:cNvSpPr>
          <p:nvPr/>
        </p:nvSpPr>
        <p:spPr bwMode="auto">
          <a:xfrm>
            <a:off x="-28575" y="692150"/>
            <a:ext cx="9144000" cy="60016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indent="2794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rtl="0" eaLnBrk="1" hangingPunct="1"/>
            <a:r>
              <a:rPr lang="ru-RU" altLang="en-US" sz="2400" dirty="0">
                <a:solidFill>
                  <a:srgbClr val="000000"/>
                </a:solidFill>
                <a:latin typeface="Times New Roman" panose="02020603050405020304" pitchFamily="18" charset="0"/>
                <a:cs typeface="Times New Roman" panose="02020603050405020304" pitchFamily="18" charset="0"/>
              </a:rPr>
              <a:t>При </a:t>
            </a:r>
            <a:r>
              <a:rPr lang="ru-RU" altLang="en-US" sz="2400" dirty="0" err="1" smtClean="0">
                <a:solidFill>
                  <a:srgbClr val="000000"/>
                </a:solidFill>
                <a:latin typeface="Times New Roman" panose="02020603050405020304" pitchFamily="18" charset="0"/>
                <a:cs typeface="Times New Roman" panose="02020603050405020304" pitchFamily="18" charset="0"/>
              </a:rPr>
              <a:t>розвитку</a:t>
            </a:r>
            <a:r>
              <a:rPr lang="ru-RU" altLang="en-US" sz="2400" dirty="0" smtClean="0">
                <a:solidFill>
                  <a:srgbClr val="000000"/>
                </a:solidFill>
                <a:latin typeface="Times New Roman" panose="02020603050405020304" pitchFamily="18" charset="0"/>
                <a:cs typeface="Times New Roman" panose="02020603050405020304" pitchFamily="18" charset="0"/>
              </a:rPr>
              <a:t> </a:t>
            </a:r>
            <a:r>
              <a:rPr lang="de-DE" altLang="en-US" sz="2400" dirty="0" err="1" smtClean="0">
                <a:solidFill>
                  <a:srgbClr val="000000"/>
                </a:solidFill>
                <a:latin typeface="Times New Roman" panose="02020603050405020304" pitchFamily="18" charset="0"/>
                <a:cs typeface="Times New Roman" panose="02020603050405020304" pitchFamily="18" charset="0"/>
              </a:rPr>
              <a:t>KMS</a:t>
            </a:r>
            <a:r>
              <a:rPr lang="ru-RU" altLang="en-US" sz="2400" dirty="0">
                <a:solidFill>
                  <a:srgbClr val="000000"/>
                </a:solidFill>
                <a:latin typeface="Times New Roman" panose="02020603050405020304" pitchFamily="18" charset="0"/>
                <a:cs typeface="Times New Roman" panose="02020603050405020304" pitchFamily="18" charset="0"/>
              </a:rPr>
              <a:t>-</a:t>
            </a:r>
            <a:r>
              <a:rPr lang="ru-RU" altLang="en-US" sz="2400" dirty="0" err="1">
                <a:solidFill>
                  <a:srgbClr val="000000"/>
                </a:solidFill>
                <a:latin typeface="Times New Roman" panose="02020603050405020304" pitchFamily="18" charset="0"/>
                <a:cs typeface="Times New Roman" panose="02020603050405020304" pitchFamily="18" charset="0"/>
              </a:rPr>
              <a:t>процесу</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фірмою</a:t>
            </a:r>
            <a:r>
              <a:rPr lang="de-DE" altLang="en-US" sz="2400" dirty="0">
                <a:solidFill>
                  <a:srgbClr val="000000"/>
                </a:solidFill>
                <a:latin typeface="Times New Roman" panose="02020603050405020304" pitchFamily="18" charset="0"/>
                <a:cs typeface="Times New Roman" panose="02020603050405020304" pitchFamily="18" charset="0"/>
              </a:rPr>
              <a:t>"Klöckner-Werke"</a:t>
            </a:r>
            <a:r>
              <a:rPr lang="ru-RU" altLang="en-US" sz="2400" dirty="0">
                <a:solidFill>
                  <a:srgbClr val="000000"/>
                </a:solidFill>
                <a:latin typeface="Times New Roman" panose="02020603050405020304" pitchFamily="18" charset="0"/>
                <a:cs typeface="Times New Roman" panose="02020603050405020304" pitchFamily="18" charset="0"/>
              </a:rPr>
              <a:t>(ФРН) </a:t>
            </a:r>
            <a:r>
              <a:rPr lang="ru-RU" altLang="en-US" sz="2400" dirty="0" err="1">
                <a:solidFill>
                  <a:srgbClr val="000000"/>
                </a:solidFill>
                <a:latin typeface="Times New Roman" panose="02020603050405020304" pitchFamily="18" charset="0"/>
                <a:cs typeface="Times New Roman" panose="02020603050405020304" pitchFamily="18" charset="0"/>
              </a:rPr>
              <a:t>був</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створений</a:t>
            </a:r>
            <a:r>
              <a:rPr lang="ru-RU" altLang="en-US" sz="2400" dirty="0">
                <a:solidFill>
                  <a:srgbClr val="000000"/>
                </a:solidFill>
                <a:latin typeface="Times New Roman" panose="02020603050405020304" pitchFamily="18" charset="0"/>
                <a:cs typeface="Times New Roman" panose="02020603050405020304" pitchFamily="18" charset="0"/>
              </a:rPr>
              <a:t> і </a:t>
            </a:r>
            <a:r>
              <a:rPr lang="ru-RU" altLang="en-US" sz="2400" dirty="0" err="1">
                <a:solidFill>
                  <a:srgbClr val="000000"/>
                </a:solidFill>
                <a:latin typeface="Times New Roman" panose="02020603050405020304" pitchFamily="18" charset="0"/>
                <a:cs typeface="Times New Roman" panose="02020603050405020304" pitchFamily="18" charset="0"/>
              </a:rPr>
              <a:t>запатентований</a:t>
            </a:r>
            <a:r>
              <a:rPr lang="ru-RU" altLang="en-US" sz="2400" dirty="0">
                <a:solidFill>
                  <a:srgbClr val="000000"/>
                </a:solidFill>
                <a:latin typeface="Times New Roman" panose="02020603050405020304" pitchFamily="18" charset="0"/>
                <a:cs typeface="Times New Roman" panose="02020603050405020304" pitchFamily="18" charset="0"/>
              </a:rPr>
              <a:t> в 1977 р. </a:t>
            </a:r>
            <a:r>
              <a:rPr lang="ru-RU" altLang="en-US" sz="2400" dirty="0" err="1">
                <a:solidFill>
                  <a:srgbClr val="000000"/>
                </a:solidFill>
                <a:latin typeface="Times New Roman" panose="02020603050405020304" pitchFamily="18" charset="0"/>
                <a:cs typeface="Times New Roman" panose="02020603050405020304" pitchFamily="18" charset="0"/>
              </a:rPr>
              <a:t>киснево-паливний</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сталеплавильний</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процес</a:t>
            </a:r>
            <a:r>
              <a:rPr lang="ru-RU" altLang="en-US" sz="2400" dirty="0">
                <a:solidFill>
                  <a:srgbClr val="000000"/>
                </a:solidFill>
                <a:latin typeface="Times New Roman" panose="02020603050405020304" pitchFamily="18" charset="0"/>
                <a:cs typeface="Times New Roman" panose="02020603050405020304" pitchFamily="18" charset="0"/>
              </a:rPr>
              <a:t> на </a:t>
            </a:r>
            <a:r>
              <a:rPr lang="ru-RU" altLang="en-US" sz="2400" dirty="0" err="1">
                <a:solidFill>
                  <a:srgbClr val="000000"/>
                </a:solidFill>
                <a:latin typeface="Times New Roman" panose="02020603050405020304" pitchFamily="18" charset="0"/>
                <a:cs typeface="Times New Roman" panose="02020603050405020304" pitchFamily="18" charset="0"/>
              </a:rPr>
              <a:t>твердій</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металошихті</a:t>
            </a:r>
            <a:r>
              <a:rPr lang="ru-RU" altLang="en-US" sz="2400" dirty="0">
                <a:solidFill>
                  <a:srgbClr val="000000"/>
                </a:solidFill>
                <a:latin typeface="Times New Roman" panose="02020603050405020304" pitchFamily="18" charset="0"/>
                <a:cs typeface="Times New Roman" panose="02020603050405020304" pitchFamily="18" charset="0"/>
              </a:rPr>
              <a:t> в </a:t>
            </a:r>
            <a:r>
              <a:rPr lang="ru-RU" altLang="en-US" sz="2400" dirty="0" err="1">
                <a:solidFill>
                  <a:srgbClr val="000000"/>
                </a:solidFill>
                <a:latin typeface="Times New Roman" panose="02020603050405020304" pitchFamily="18" charset="0"/>
                <a:cs typeface="Times New Roman" panose="02020603050405020304" pitchFamily="18" charset="0"/>
              </a:rPr>
              <a:t>агрегаті</a:t>
            </a:r>
            <a:r>
              <a:rPr lang="ru-RU" altLang="en-US" sz="2400" dirty="0">
                <a:solidFill>
                  <a:srgbClr val="000000"/>
                </a:solidFill>
                <a:latin typeface="Times New Roman" panose="02020603050405020304" pitchFamily="18" charset="0"/>
                <a:cs typeface="Times New Roman" panose="02020603050405020304" pitchFamily="18" charset="0"/>
              </a:rPr>
              <a:t> конвертерного типу, </a:t>
            </a:r>
            <a:r>
              <a:rPr lang="ru-RU" altLang="en-US" sz="2400" dirty="0" err="1">
                <a:solidFill>
                  <a:srgbClr val="000000"/>
                </a:solidFill>
                <a:latin typeface="Times New Roman" panose="02020603050405020304" pitchFamily="18" charset="0"/>
                <a:cs typeface="Times New Roman" panose="02020603050405020304" pitchFamily="18" charset="0"/>
              </a:rPr>
              <a:t>що</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отримав</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назву</a:t>
            </a:r>
            <a:r>
              <a:rPr lang="ru-RU" altLang="en-US" sz="2400" dirty="0">
                <a:solidFill>
                  <a:srgbClr val="000000"/>
                </a:solidFill>
                <a:latin typeface="Times New Roman" panose="02020603050405020304" pitchFamily="18" charset="0"/>
                <a:cs typeface="Times New Roman" panose="02020603050405020304" pitchFamily="18" charset="0"/>
              </a:rPr>
              <a:t> - </a:t>
            </a:r>
            <a:r>
              <a:rPr lang="ru-RU" altLang="en-US" sz="2400" dirty="0" err="1">
                <a:solidFill>
                  <a:srgbClr val="000000"/>
                </a:solidFill>
                <a:latin typeface="Times New Roman" panose="02020603050405020304" pitchFamily="18" charset="0"/>
                <a:cs typeface="Times New Roman" panose="02020603050405020304" pitchFamily="18" charset="0"/>
              </a:rPr>
              <a:t>процес</a:t>
            </a:r>
            <a:r>
              <a:rPr lang="de-DE" altLang="en-US" sz="2400" dirty="0">
                <a:solidFill>
                  <a:srgbClr val="000000"/>
                </a:solidFill>
                <a:latin typeface="Times New Roman" panose="02020603050405020304" pitchFamily="18" charset="0"/>
                <a:cs typeface="Times New Roman" panose="02020603050405020304" pitchFamily="18" charset="0"/>
              </a:rPr>
              <a:t>KS (Klöckner Stahlerzeugung).</a:t>
            </a:r>
            <a:endParaRPr lang="ru-RU" altLang="en-US" sz="2400" dirty="0">
              <a:latin typeface="Tahoma" panose="020B0604030504040204" pitchFamily="34" charset="0"/>
              <a:cs typeface="Times New Roman" panose="02020603050405020304" pitchFamily="18" charset="0"/>
            </a:endParaRPr>
          </a:p>
          <a:p>
            <a:pPr algn="just" rtl="0" eaLnBrk="1" hangingPunct="1"/>
            <a:r>
              <a:rPr lang="ru-RU" altLang="en-US" sz="2400" dirty="0">
                <a:solidFill>
                  <a:srgbClr val="000000"/>
                </a:solidFill>
                <a:latin typeface="Times New Roman" panose="02020603050405020304" pitchFamily="18" charset="0"/>
                <a:cs typeface="Times New Roman" panose="02020603050405020304" pitchFamily="18" charset="0"/>
              </a:rPr>
              <a:t>Суть</a:t>
            </a:r>
            <a:r>
              <a:rPr lang="de-DE" altLang="en-US" sz="2400" dirty="0">
                <a:solidFill>
                  <a:srgbClr val="000000"/>
                </a:solidFill>
                <a:latin typeface="Times New Roman" panose="02020603050405020304" pitchFamily="18" charset="0"/>
                <a:cs typeface="Times New Roman" panose="02020603050405020304" pitchFamily="18" charset="0"/>
              </a:rPr>
              <a:t>KS</a:t>
            </a:r>
            <a:r>
              <a:rPr lang="ru-RU" altLang="en-US" sz="2400" dirty="0">
                <a:solidFill>
                  <a:srgbClr val="000000"/>
                </a:solidFill>
                <a:latin typeface="Times New Roman" panose="02020603050405020304" pitchFamily="18" charset="0"/>
                <a:cs typeface="Times New Roman" panose="02020603050405020304" pitchFamily="18" charset="0"/>
              </a:rPr>
              <a:t>-</a:t>
            </a:r>
            <a:r>
              <a:rPr lang="ru-RU" altLang="en-US" sz="2400" dirty="0" err="1">
                <a:solidFill>
                  <a:srgbClr val="000000"/>
                </a:solidFill>
                <a:latin typeface="Times New Roman" panose="02020603050405020304" pitchFamily="18" charset="0"/>
                <a:cs typeface="Times New Roman" panose="02020603050405020304" pitchFamily="18" charset="0"/>
              </a:rPr>
              <a:t>процесу</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полягає</a:t>
            </a:r>
            <a:r>
              <a:rPr lang="ru-RU" altLang="en-US" sz="2400" dirty="0">
                <a:solidFill>
                  <a:srgbClr val="000000"/>
                </a:solidFill>
                <a:latin typeface="Times New Roman" panose="02020603050405020304" pitchFamily="18" charset="0"/>
                <a:cs typeface="Times New Roman" panose="02020603050405020304" pitchFamily="18" charset="0"/>
              </a:rPr>
              <a:t> в </a:t>
            </a:r>
            <a:r>
              <a:rPr lang="ru-RU" altLang="en-US" sz="2400" dirty="0" err="1">
                <a:solidFill>
                  <a:srgbClr val="000000"/>
                </a:solidFill>
                <a:latin typeface="Times New Roman" panose="02020603050405020304" pitchFamily="18" charset="0"/>
                <a:cs typeface="Times New Roman" panose="02020603050405020304" pitchFamily="18" charset="0"/>
              </a:rPr>
              <a:t>попередньому</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нагріванні</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шихтових</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матеріалів</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що</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здійснюється</a:t>
            </a:r>
            <a:r>
              <a:rPr lang="ru-RU" altLang="en-US" sz="2400" dirty="0">
                <a:solidFill>
                  <a:srgbClr val="000000"/>
                </a:solidFill>
                <a:latin typeface="Times New Roman" panose="02020603050405020304" pitchFamily="18" charset="0"/>
                <a:cs typeface="Times New Roman" panose="02020603050405020304" pitchFamily="18" charset="0"/>
              </a:rPr>
              <a:t> шляхом </a:t>
            </a:r>
            <a:r>
              <a:rPr lang="ru-RU" altLang="en-US" sz="2400" dirty="0" err="1">
                <a:solidFill>
                  <a:srgbClr val="000000"/>
                </a:solidFill>
                <a:latin typeface="Times New Roman" panose="02020603050405020304" pitchFamily="18" charset="0"/>
                <a:cs typeface="Times New Roman" panose="02020603050405020304" pitchFamily="18" charset="0"/>
              </a:rPr>
              <a:t>подачі</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вуглеводного</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газоподібного</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або</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рідкого</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палива</a:t>
            </a:r>
            <a:r>
              <a:rPr lang="ru-RU" altLang="en-US" sz="2400" dirty="0">
                <a:solidFill>
                  <a:srgbClr val="000000"/>
                </a:solidFill>
                <a:latin typeface="Times New Roman" panose="02020603050405020304" pitchFamily="18" charset="0"/>
                <a:cs typeface="Times New Roman" panose="02020603050405020304" pitchFamily="18" charset="0"/>
              </a:rPr>
              <a:t> і </a:t>
            </a:r>
            <a:r>
              <a:rPr lang="ru-RU" altLang="en-US" sz="2400" dirty="0" err="1">
                <a:solidFill>
                  <a:srgbClr val="000000"/>
                </a:solidFill>
                <a:latin typeface="Times New Roman" panose="02020603050405020304" pitchFamily="18" charset="0"/>
                <a:cs typeface="Times New Roman" panose="02020603050405020304" pitchFamily="18" charset="0"/>
              </a:rPr>
              <a:t>кисню</a:t>
            </a:r>
            <a:r>
              <a:rPr lang="ru-RU" altLang="en-US" sz="2400" dirty="0">
                <a:solidFill>
                  <a:srgbClr val="000000"/>
                </a:solidFill>
                <a:latin typeface="Times New Roman" panose="02020603050405020304" pitchFamily="18" charset="0"/>
                <a:cs typeface="Times New Roman" panose="02020603050405020304" pitchFamily="18" charset="0"/>
              </a:rPr>
              <a:t> через </a:t>
            </a:r>
            <a:r>
              <a:rPr lang="ru-RU" altLang="en-US" sz="2400" dirty="0" err="1">
                <a:solidFill>
                  <a:srgbClr val="000000"/>
                </a:solidFill>
                <a:latin typeface="Times New Roman" panose="02020603050405020304" pitchFamily="18" charset="0"/>
                <a:cs typeface="Times New Roman" panose="02020603050405020304" pitchFamily="18" charset="0"/>
              </a:rPr>
              <a:t>донні</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фурми</a:t>
            </a:r>
            <a:r>
              <a:rPr lang="ru-RU" altLang="en-US" sz="2400" dirty="0">
                <a:solidFill>
                  <a:srgbClr val="000000"/>
                </a:solidFill>
                <a:latin typeface="Times New Roman" panose="02020603050405020304" pitchFamily="18" charset="0"/>
                <a:cs typeface="Times New Roman" panose="02020603050405020304" pitchFamily="18" charset="0"/>
              </a:rPr>
              <a:t> до </a:t>
            </a:r>
            <a:r>
              <a:rPr lang="ru-RU" altLang="en-US" sz="2400" dirty="0" err="1">
                <a:solidFill>
                  <a:srgbClr val="000000"/>
                </a:solidFill>
                <a:latin typeface="Times New Roman" panose="02020603050405020304" pitchFamily="18" charset="0"/>
                <a:cs typeface="Times New Roman" panose="02020603050405020304" pitchFamily="18" charset="0"/>
              </a:rPr>
              <a:t>появи</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деякої</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кількості</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рідкого</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металу</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потім</a:t>
            </a:r>
            <a:r>
              <a:rPr lang="ru-RU" altLang="en-US" sz="2400" dirty="0">
                <a:solidFill>
                  <a:srgbClr val="000000"/>
                </a:solidFill>
                <a:latin typeface="Times New Roman" panose="02020603050405020304" pitchFamily="18" charset="0"/>
                <a:cs typeface="Times New Roman" panose="02020603050405020304" pitchFamily="18" charset="0"/>
              </a:rPr>
              <a:t> - </a:t>
            </a:r>
            <a:r>
              <a:rPr lang="ru-RU" altLang="en-US" sz="2400" dirty="0" err="1">
                <a:solidFill>
                  <a:srgbClr val="000000"/>
                </a:solidFill>
                <a:latin typeface="Times New Roman" panose="02020603050405020304" pitchFamily="18" charset="0"/>
                <a:cs typeface="Times New Roman" panose="02020603050405020304" pitchFamily="18" charset="0"/>
              </a:rPr>
              <a:t>введення</a:t>
            </a:r>
            <a:r>
              <a:rPr lang="ru-RU" altLang="en-US" sz="2400" dirty="0">
                <a:solidFill>
                  <a:srgbClr val="000000"/>
                </a:solidFill>
                <a:latin typeface="Times New Roman" panose="02020603050405020304" pitchFamily="18" charset="0"/>
                <a:cs typeface="Times New Roman" panose="02020603050405020304" pitchFamily="18" charset="0"/>
              </a:rPr>
              <a:t> через </a:t>
            </a:r>
            <a:r>
              <a:rPr lang="ru-RU" altLang="en-US" sz="2400" dirty="0" err="1">
                <a:solidFill>
                  <a:srgbClr val="000000"/>
                </a:solidFill>
                <a:latin typeface="Times New Roman" panose="02020603050405020304" pitchFamily="18" charset="0"/>
                <a:cs typeface="Times New Roman" panose="02020603050405020304" pitchFamily="18" charset="0"/>
              </a:rPr>
              <a:t>донні</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фурми</a:t>
            </a:r>
            <a:r>
              <a:rPr lang="ru-RU" altLang="en-US" sz="2400" dirty="0">
                <a:solidFill>
                  <a:srgbClr val="000000"/>
                </a:solidFill>
                <a:latin typeface="Times New Roman" panose="02020603050405020304" pitchFamily="18" charset="0"/>
                <a:cs typeface="Times New Roman" panose="02020603050405020304" pitchFamily="18" charset="0"/>
              </a:rPr>
              <a:t> разом з киснем </a:t>
            </a:r>
            <a:r>
              <a:rPr lang="ru-RU" altLang="en-US" sz="2400" dirty="0" err="1">
                <a:solidFill>
                  <a:srgbClr val="000000"/>
                </a:solidFill>
                <a:latin typeface="Times New Roman" panose="02020603050405020304" pitchFamily="18" charset="0"/>
                <a:cs typeface="Times New Roman" panose="02020603050405020304" pitchFamily="18" charset="0"/>
              </a:rPr>
              <a:t>пилоподібних</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вуглецевмісних</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матеріалів</a:t>
            </a:r>
            <a:r>
              <a:rPr lang="ru-RU" altLang="en-US" sz="2400" dirty="0">
                <a:solidFill>
                  <a:srgbClr val="000000"/>
                </a:solidFill>
                <a:latin typeface="Times New Roman" panose="02020603050405020304" pitchFamily="18" charset="0"/>
                <a:cs typeface="Times New Roman" panose="02020603050405020304" pitchFamily="18" charset="0"/>
              </a:rPr>
              <a:t> - </a:t>
            </a:r>
            <a:r>
              <a:rPr lang="ru-RU" altLang="en-US" sz="2400" dirty="0" err="1">
                <a:solidFill>
                  <a:srgbClr val="000000"/>
                </a:solidFill>
                <a:latin typeface="Times New Roman" panose="02020603050405020304" pitchFamily="18" charset="0"/>
                <a:cs typeface="Times New Roman" panose="02020603050405020304" pitchFamily="18" charset="0"/>
              </a:rPr>
              <a:t>вугілля</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або</a:t>
            </a:r>
            <a:r>
              <a:rPr lang="ru-RU" altLang="en-US" sz="2400" dirty="0">
                <a:solidFill>
                  <a:srgbClr val="000000"/>
                </a:solidFill>
                <a:latin typeface="Times New Roman" panose="02020603050405020304" pitchFamily="18" charset="0"/>
                <a:cs typeface="Times New Roman" panose="02020603050405020304" pitchFamily="18" charset="0"/>
              </a:rPr>
              <a:t> коксу. </a:t>
            </a:r>
            <a:r>
              <a:rPr lang="ru-RU" altLang="en-US" sz="2400" dirty="0" err="1">
                <a:solidFill>
                  <a:srgbClr val="000000"/>
                </a:solidFill>
                <a:latin typeface="Times New Roman" panose="02020603050405020304" pitchFamily="18" charset="0"/>
                <a:cs typeface="Times New Roman" panose="02020603050405020304" pitchFamily="18" charset="0"/>
              </a:rPr>
              <a:t>Вуглеводні</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подаються</a:t>
            </a:r>
            <a:r>
              <a:rPr lang="ru-RU" altLang="en-US" sz="2400" dirty="0">
                <a:solidFill>
                  <a:srgbClr val="000000"/>
                </a:solidFill>
                <a:latin typeface="Times New Roman" panose="02020603050405020304" pitchFamily="18" charset="0"/>
                <a:cs typeface="Times New Roman" panose="02020603050405020304" pitchFamily="18" charset="0"/>
              </a:rPr>
              <a:t> при </a:t>
            </a:r>
            <a:r>
              <a:rPr lang="ru-RU" altLang="en-US" sz="2400" dirty="0" err="1">
                <a:solidFill>
                  <a:srgbClr val="000000"/>
                </a:solidFill>
                <a:latin typeface="Times New Roman" panose="02020603050405020304" pitchFamily="18" charset="0"/>
                <a:cs typeface="Times New Roman" panose="02020603050405020304" pitchFamily="18" charset="0"/>
              </a:rPr>
              <a:t>цьому</a:t>
            </a:r>
            <a:r>
              <a:rPr lang="ru-RU" altLang="en-US" sz="2400" dirty="0">
                <a:solidFill>
                  <a:srgbClr val="000000"/>
                </a:solidFill>
                <a:latin typeface="Times New Roman" panose="02020603050405020304" pitchFamily="18" charset="0"/>
                <a:cs typeface="Times New Roman" panose="02020603050405020304" pitchFamily="18" charset="0"/>
              </a:rPr>
              <a:t> на </a:t>
            </a:r>
            <a:r>
              <a:rPr lang="ru-RU" altLang="en-US" sz="2400" dirty="0" err="1">
                <a:solidFill>
                  <a:srgbClr val="000000"/>
                </a:solidFill>
                <a:latin typeface="Times New Roman" panose="02020603050405020304" pitchFamily="18" charset="0"/>
                <a:cs typeface="Times New Roman" panose="02020603050405020304" pitchFamily="18" charset="0"/>
              </a:rPr>
              <a:t>донні</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фурми</a:t>
            </a:r>
            <a:r>
              <a:rPr lang="ru-RU" altLang="en-US" sz="2400" dirty="0">
                <a:solidFill>
                  <a:srgbClr val="000000"/>
                </a:solidFill>
                <a:latin typeface="Times New Roman" panose="02020603050405020304" pitchFamily="18" charset="0"/>
                <a:cs typeface="Times New Roman" panose="02020603050405020304" pitchFamily="18" charset="0"/>
              </a:rPr>
              <a:t> у </a:t>
            </a:r>
            <a:r>
              <a:rPr lang="ru-RU" altLang="en-US" sz="2400" dirty="0" err="1">
                <a:solidFill>
                  <a:srgbClr val="000000"/>
                </a:solidFill>
                <a:latin typeface="Times New Roman" panose="02020603050405020304" pitchFamily="18" charset="0"/>
                <a:cs typeface="Times New Roman" panose="02020603050405020304" pitchFamily="18" charset="0"/>
              </a:rPr>
              <a:t>кількості</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що</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забезпечує</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захист</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останніх</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Відбувається</a:t>
            </a:r>
            <a:r>
              <a:rPr lang="ru-RU" altLang="en-US" sz="2400" dirty="0">
                <a:solidFill>
                  <a:srgbClr val="000000"/>
                </a:solidFill>
                <a:latin typeface="Times New Roman" panose="02020603050405020304" pitchFamily="18" charset="0"/>
                <a:cs typeface="Times New Roman" panose="02020603050405020304" pitchFamily="18" charset="0"/>
              </a:rPr>
              <a:t> подальше </a:t>
            </a:r>
            <a:r>
              <a:rPr lang="ru-RU" altLang="en-US" sz="2400" dirty="0" err="1">
                <a:solidFill>
                  <a:srgbClr val="000000"/>
                </a:solidFill>
                <a:latin typeface="Times New Roman" panose="02020603050405020304" pitchFamily="18" charset="0"/>
                <a:cs typeface="Times New Roman" panose="02020603050405020304" pitchFamily="18" charset="0"/>
              </a:rPr>
              <a:t>проплавлення</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твердої</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шихти</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її</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часткове</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навуглерожування</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газифікація</a:t>
            </a:r>
            <a:r>
              <a:rPr lang="ru-RU" altLang="en-US" sz="2400" dirty="0">
                <a:solidFill>
                  <a:srgbClr val="000000"/>
                </a:solidFill>
                <a:latin typeface="Times New Roman" panose="02020603050405020304" pitchFamily="18" charset="0"/>
                <a:cs typeface="Times New Roman" panose="02020603050405020304" pitchFamily="18" charset="0"/>
              </a:rPr>
              <a:t> твердого </a:t>
            </a:r>
            <a:r>
              <a:rPr lang="ru-RU" altLang="en-US" sz="2400" dirty="0" err="1">
                <a:solidFill>
                  <a:srgbClr val="000000"/>
                </a:solidFill>
                <a:latin typeface="Times New Roman" panose="02020603050405020304" pitchFamily="18" charset="0"/>
                <a:cs typeface="Times New Roman" panose="02020603050405020304" pitchFamily="18" charset="0"/>
              </a:rPr>
              <a:t>вуглецю</a:t>
            </a:r>
            <a:r>
              <a:rPr lang="ru-RU" altLang="en-US" sz="2400" dirty="0">
                <a:solidFill>
                  <a:srgbClr val="000000"/>
                </a:solidFill>
                <a:latin typeface="Times New Roman" panose="02020603050405020304" pitchFamily="18" charset="0"/>
                <a:cs typeface="Times New Roman" panose="02020603050405020304" pitchFamily="18" charset="0"/>
              </a:rPr>
              <a:t>, а </a:t>
            </a:r>
            <a:r>
              <a:rPr lang="ru-RU" altLang="en-US" sz="2400" dirty="0" err="1">
                <a:solidFill>
                  <a:srgbClr val="000000"/>
                </a:solidFill>
                <a:latin typeface="Times New Roman" panose="02020603050405020304" pitchFamily="18" charset="0"/>
                <a:cs typeface="Times New Roman" panose="02020603050405020304" pitchFamily="18" charset="0"/>
              </a:rPr>
              <a:t>потім</a:t>
            </a:r>
            <a:r>
              <a:rPr lang="ru-RU" altLang="en-US" sz="2400" dirty="0">
                <a:solidFill>
                  <a:srgbClr val="000000"/>
                </a:solidFill>
                <a:latin typeface="Times New Roman" panose="02020603050405020304" pitchFamily="18" charset="0"/>
                <a:cs typeface="Times New Roman" panose="02020603050405020304" pitchFamily="18" charset="0"/>
              </a:rPr>
              <a:t> і </a:t>
            </a:r>
            <a:r>
              <a:rPr lang="ru-RU" altLang="en-US" sz="2400" dirty="0" err="1">
                <a:solidFill>
                  <a:srgbClr val="000000"/>
                </a:solidFill>
                <a:latin typeface="Times New Roman" panose="02020603050405020304" pitchFamily="18" charset="0"/>
                <a:cs typeface="Times New Roman" panose="02020603050405020304" pitchFamily="18" charset="0"/>
              </a:rPr>
              <a:t>рафінування</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металу</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Технологія</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конвертерної</a:t>
            </a:r>
            <a:r>
              <a:rPr lang="ru-RU" altLang="en-US" sz="2400" dirty="0">
                <a:solidFill>
                  <a:srgbClr val="000000"/>
                </a:solidFill>
                <a:latin typeface="Times New Roman" panose="02020603050405020304" pitchFamily="18" charset="0"/>
                <a:cs typeface="Times New Roman" panose="02020603050405020304" pitchFamily="18" charset="0"/>
              </a:rPr>
              <a:t> плавки </a:t>
            </a:r>
            <a:r>
              <a:rPr lang="ru-RU" altLang="en-US" sz="2400" dirty="0" err="1">
                <a:solidFill>
                  <a:srgbClr val="000000"/>
                </a:solidFill>
                <a:latin typeface="Times New Roman" panose="02020603050405020304" pitchFamily="18" charset="0"/>
                <a:cs typeface="Times New Roman" panose="02020603050405020304" pitchFamily="18" charset="0"/>
              </a:rPr>
              <a:t>процесом</a:t>
            </a:r>
            <a:r>
              <a:rPr lang="de-DE" altLang="en-US" sz="2400" dirty="0">
                <a:solidFill>
                  <a:srgbClr val="000000"/>
                </a:solidFill>
                <a:latin typeface="Times New Roman" panose="02020603050405020304" pitchFamily="18" charset="0"/>
                <a:cs typeface="Times New Roman" panose="02020603050405020304" pitchFamily="18" charset="0"/>
              </a:rPr>
              <a:t>KS</a:t>
            </a:r>
            <a:r>
              <a:rPr lang="ru-RU" altLang="en-US" sz="2400" dirty="0" err="1">
                <a:solidFill>
                  <a:srgbClr val="000000"/>
                </a:solidFill>
                <a:latin typeface="Times New Roman" panose="02020603050405020304" pitchFamily="18" charset="0"/>
                <a:cs typeface="Times New Roman" panose="02020603050405020304" pitchFamily="18" charset="0"/>
              </a:rPr>
              <a:t>включає</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наступні</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операції</a:t>
            </a:r>
            <a:r>
              <a:rPr lang="ru-RU" altLang="en-US" sz="2400" dirty="0">
                <a:solidFill>
                  <a:srgbClr val="000000"/>
                </a:solidFill>
                <a:latin typeface="Times New Roman" panose="02020603050405020304" pitchFamily="18" charset="0"/>
                <a:cs typeface="Times New Roman" panose="02020603050405020304" pitchFamily="18" charset="0"/>
              </a:rPr>
              <a:t> (рис. 6</a:t>
            </a:r>
            <a:r>
              <a:rPr lang="ru-RU" altLang="en-US" sz="2400" dirty="0" smtClean="0">
                <a:solidFill>
                  <a:srgbClr val="000000"/>
                </a:solidFill>
                <a:latin typeface="Times New Roman" panose="02020603050405020304" pitchFamily="18" charset="0"/>
                <a:cs typeface="Times New Roman" panose="02020603050405020304" pitchFamily="18" charset="0"/>
              </a:rPr>
              <a:t>).</a:t>
            </a:r>
            <a:endParaRPr lang="ru-RU" altLang="en-US" sz="2400" dirty="0">
              <a:latin typeface="Tahoma" panose="020B060403050404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Номер слайда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369985D5-E3A4-4954-85BB-251F4EDFDBFE}" type="slidenum">
              <a:rPr lang="ru-RU" altLang="en-US"/>
              <a:pPr algn="l" rtl="0"/>
              <a:t>3</a:t>
            </a:fld>
            <a:endParaRPr lang="ru-RU" altLang="en-US"/>
          </a:p>
        </p:txBody>
      </p:sp>
      <p:sp>
        <p:nvSpPr>
          <p:cNvPr id="6147" name="Прямоугольник 2"/>
          <p:cNvSpPr>
            <a:spLocks noChangeArrowheads="1"/>
          </p:cNvSpPr>
          <p:nvPr/>
        </p:nvSpPr>
        <p:spPr bwMode="auto">
          <a:xfrm>
            <a:off x="0" y="319513"/>
            <a:ext cx="9144000" cy="6038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indent="2921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rtl="0" eaLnBrk="1" hangingPunct="1">
              <a:lnSpc>
                <a:spcPct val="150000"/>
              </a:lnSpc>
            </a:pPr>
            <a:r>
              <a:rPr lang="ru-RU" altLang="en-US" sz="2000" dirty="0" err="1">
                <a:solidFill>
                  <a:srgbClr val="000000"/>
                </a:solidFill>
                <a:latin typeface="Times New Roman" panose="02020603050405020304" pitchFamily="18" charset="0"/>
                <a:cs typeface="Times New Roman" panose="02020603050405020304" pitchFamily="18" charset="0"/>
              </a:rPr>
              <a:t>Цікаві</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пропозиції</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щодо</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випуску</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чавуну</a:t>
            </a:r>
            <a:r>
              <a:rPr lang="ru-RU" altLang="en-US" sz="2000" dirty="0">
                <a:solidFill>
                  <a:srgbClr val="000000"/>
                </a:solidFill>
                <a:latin typeface="Times New Roman" panose="02020603050405020304" pitchFamily="18" charset="0"/>
                <a:cs typeface="Times New Roman" panose="02020603050405020304" pitchFamily="18" charset="0"/>
              </a:rPr>
              <a:t> з </a:t>
            </a:r>
            <a:r>
              <a:rPr lang="ru-RU" altLang="en-US" sz="2000" dirty="0" err="1">
                <a:solidFill>
                  <a:srgbClr val="000000"/>
                </a:solidFill>
                <a:latin typeface="Times New Roman" panose="02020603050405020304" pitchFamily="18" charset="0"/>
                <a:cs typeface="Times New Roman" panose="02020603050405020304" pitchFamily="18" charset="0"/>
              </a:rPr>
              <a:t>доменної</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печі</a:t>
            </a:r>
            <a:r>
              <a:rPr lang="ru-RU" altLang="en-US" sz="2000" dirty="0">
                <a:solidFill>
                  <a:srgbClr val="000000"/>
                </a:solidFill>
                <a:latin typeface="Times New Roman" panose="02020603050405020304" pitchFamily="18" charset="0"/>
                <a:cs typeface="Times New Roman" panose="02020603050405020304" pitchFamily="18" charset="0"/>
              </a:rPr>
              <a:t> через </a:t>
            </a:r>
            <a:r>
              <a:rPr lang="ru-RU" altLang="en-US" sz="2000" dirty="0" err="1">
                <a:solidFill>
                  <a:srgbClr val="000000"/>
                </a:solidFill>
                <a:latin typeface="Times New Roman" panose="02020603050405020304" pitchFamily="18" charset="0"/>
                <a:cs typeface="Times New Roman" panose="02020603050405020304" pitchFamily="18" charset="0"/>
              </a:rPr>
              <a:t>дві</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чавунні</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льотки</a:t>
            </a:r>
            <a:r>
              <a:rPr lang="ru-RU" altLang="en-US" sz="2000" dirty="0">
                <a:solidFill>
                  <a:srgbClr val="000000"/>
                </a:solidFill>
                <a:latin typeface="Times New Roman" panose="02020603050405020304" pitchFamily="18" charset="0"/>
                <a:cs typeface="Times New Roman" panose="02020603050405020304" pitchFamily="18" charset="0"/>
              </a:rPr>
              <a:t> разом </a:t>
            </a:r>
            <a:r>
              <a:rPr lang="ru-RU" altLang="en-US" sz="2000" dirty="0" err="1">
                <a:solidFill>
                  <a:srgbClr val="000000"/>
                </a:solidFill>
                <a:latin typeface="Times New Roman" panose="02020603050405020304" pitchFamily="18" charset="0"/>
                <a:cs typeface="Times New Roman" panose="02020603050405020304" pitchFamily="18" charset="0"/>
              </a:rPr>
              <a:t>із</a:t>
            </a:r>
            <a:r>
              <a:rPr lang="ru-RU" altLang="en-US" sz="2000" dirty="0">
                <a:solidFill>
                  <a:srgbClr val="000000"/>
                </a:solidFill>
                <a:latin typeface="Times New Roman" panose="02020603050405020304" pitchFamily="18" charset="0"/>
                <a:cs typeface="Times New Roman" panose="02020603050405020304" pitchFamily="18" charset="0"/>
              </a:rPr>
              <a:t> шлаком, </a:t>
            </a:r>
            <a:r>
              <a:rPr lang="ru-RU" altLang="en-US" sz="2000" dirty="0" err="1">
                <a:solidFill>
                  <a:srgbClr val="000000"/>
                </a:solidFill>
                <a:latin typeface="Times New Roman" panose="02020603050405020304" pitchFamily="18" charset="0"/>
                <a:cs typeface="Times New Roman" panose="02020603050405020304" pitchFamily="18" charset="0"/>
              </a:rPr>
              <a:t>що</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сприяє</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більшій</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десульфурації</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чавуну</a:t>
            </a:r>
            <a:r>
              <a:rPr lang="ru-RU" altLang="en-US" sz="2000" dirty="0">
                <a:solidFill>
                  <a:srgbClr val="000000"/>
                </a:solidFill>
                <a:latin typeface="Times New Roman" panose="02020603050405020304" pitchFamily="18" charset="0"/>
                <a:cs typeface="Times New Roman" panose="02020603050405020304" pitchFamily="18" charset="0"/>
              </a:rPr>
              <a:t> (при </a:t>
            </a:r>
            <a:r>
              <a:rPr lang="ru-RU" altLang="en-US" sz="2000" dirty="0" err="1">
                <a:solidFill>
                  <a:srgbClr val="000000"/>
                </a:solidFill>
                <a:latin typeface="Times New Roman" panose="02020603050405020304" pitchFamily="18" charset="0"/>
                <a:cs typeface="Times New Roman" panose="02020603050405020304" pitchFamily="18" charset="0"/>
              </a:rPr>
              <a:t>цьому</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слід</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обов'язково</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завантажувати</a:t>
            </a:r>
            <a:r>
              <a:rPr lang="ru-RU" altLang="en-US" sz="2000" dirty="0">
                <a:solidFill>
                  <a:srgbClr val="000000"/>
                </a:solidFill>
                <a:latin typeface="Times New Roman" panose="02020603050405020304" pitchFamily="18" charset="0"/>
                <a:cs typeface="Times New Roman" panose="02020603050405020304" pitchFamily="18" charset="0"/>
              </a:rPr>
              <a:t> шлак перед </a:t>
            </a:r>
            <a:r>
              <a:rPr lang="ru-RU" altLang="en-US" sz="2000" dirty="0" err="1">
                <a:solidFill>
                  <a:srgbClr val="000000"/>
                </a:solidFill>
                <a:latin typeface="Times New Roman" panose="02020603050405020304" pitchFamily="18" charset="0"/>
                <a:cs typeface="Times New Roman" panose="02020603050405020304" pitchFamily="18" charset="0"/>
              </a:rPr>
              <a:t>зливом</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чавуну</a:t>
            </a:r>
            <a:r>
              <a:rPr lang="ru-RU" altLang="en-US" sz="2000" dirty="0">
                <a:solidFill>
                  <a:srgbClr val="000000"/>
                </a:solidFill>
                <a:latin typeface="Times New Roman" panose="02020603050405020304" pitchFamily="18" charset="0"/>
                <a:cs typeface="Times New Roman" panose="02020603050405020304" pitchFamily="18" charset="0"/>
              </a:rPr>
              <a:t> в </a:t>
            </a:r>
            <a:r>
              <a:rPr lang="ru-RU" altLang="en-US" sz="2000" dirty="0" err="1">
                <a:solidFill>
                  <a:srgbClr val="000000"/>
                </a:solidFill>
                <a:latin typeface="Times New Roman" panose="02020603050405020304" pitchFamily="18" charset="0"/>
                <a:cs typeface="Times New Roman" panose="02020603050405020304" pitchFamily="18" charset="0"/>
              </a:rPr>
              <a:t>міксер</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Важливо</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також</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обов'язково</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скоротити</a:t>
            </a:r>
            <a:r>
              <a:rPr lang="ru-RU" altLang="en-US" sz="2000" dirty="0">
                <a:solidFill>
                  <a:srgbClr val="000000"/>
                </a:solidFill>
                <a:latin typeface="Times New Roman" panose="02020603050405020304" pitchFamily="18" charset="0"/>
                <a:cs typeface="Times New Roman" panose="02020603050405020304" pitchFamily="18" charset="0"/>
              </a:rPr>
              <a:t> час </a:t>
            </a:r>
            <a:r>
              <a:rPr lang="ru-RU" altLang="en-US" sz="2000" dirty="0" err="1">
                <a:solidFill>
                  <a:srgbClr val="000000"/>
                </a:solidFill>
                <a:latin typeface="Times New Roman" panose="02020603050405020304" pitchFamily="18" charset="0"/>
                <a:cs typeface="Times New Roman" panose="02020603050405020304" pitchFamily="18" charset="0"/>
              </a:rPr>
              <a:t>перебування</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чавуну</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від</a:t>
            </a:r>
            <a:r>
              <a:rPr lang="ru-RU" altLang="en-US" sz="2000" dirty="0">
                <a:solidFill>
                  <a:srgbClr val="000000"/>
                </a:solidFill>
                <a:latin typeface="Times New Roman" panose="02020603050405020304" pitchFamily="18" charset="0"/>
                <a:cs typeface="Times New Roman" panose="02020603050405020304" pitchFamily="18" charset="0"/>
              </a:rPr>
              <a:t> доменного до конвертерного цеху. При </a:t>
            </a:r>
            <a:r>
              <a:rPr lang="ru-RU" altLang="en-US" sz="2000" dirty="0" err="1">
                <a:solidFill>
                  <a:srgbClr val="000000"/>
                </a:solidFill>
                <a:latin typeface="Times New Roman" panose="02020603050405020304" pitchFamily="18" charset="0"/>
                <a:cs typeface="Times New Roman" panose="02020603050405020304" pitchFamily="18" charset="0"/>
              </a:rPr>
              <a:t>дефіциті</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чавуну</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виправдано</a:t>
            </a:r>
            <a:r>
              <a:rPr lang="ru-RU" altLang="en-US" sz="2000" dirty="0">
                <a:solidFill>
                  <a:srgbClr val="000000"/>
                </a:solidFill>
                <a:latin typeface="Times New Roman" panose="02020603050405020304" pitchFamily="18" charset="0"/>
                <a:cs typeface="Times New Roman" panose="02020603050405020304" pitchFamily="18" charset="0"/>
              </a:rPr>
              <a:t>, в </a:t>
            </a:r>
            <a:r>
              <a:rPr lang="ru-RU" altLang="en-US" sz="2000" dirty="0" err="1">
                <a:solidFill>
                  <a:srgbClr val="000000"/>
                </a:solidFill>
                <a:latin typeface="Times New Roman" panose="02020603050405020304" pitchFamily="18" charset="0"/>
                <a:cs typeface="Times New Roman" panose="02020603050405020304" pitchFamily="18" charset="0"/>
              </a:rPr>
              <a:t>окремі</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періоди</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подання</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його</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безпосередньо</a:t>
            </a:r>
            <a:r>
              <a:rPr lang="ru-RU" altLang="en-US" sz="2000" dirty="0">
                <a:solidFill>
                  <a:srgbClr val="000000"/>
                </a:solidFill>
                <a:latin typeface="Times New Roman" panose="02020603050405020304" pitchFamily="18" charset="0"/>
                <a:cs typeface="Times New Roman" panose="02020603050405020304" pitchFamily="18" charset="0"/>
              </a:rPr>
              <a:t> до </a:t>
            </a:r>
            <a:r>
              <a:rPr lang="ru-RU" altLang="en-US" sz="2000" dirty="0" err="1">
                <a:solidFill>
                  <a:srgbClr val="000000"/>
                </a:solidFill>
                <a:latin typeface="Times New Roman" panose="02020603050405020304" pitchFamily="18" charset="0"/>
                <a:cs typeface="Times New Roman" panose="02020603050405020304" pitchFamily="18" charset="0"/>
              </a:rPr>
              <a:t>конвертерів</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минаючи</a:t>
            </a:r>
            <a:r>
              <a:rPr lang="ru-RU" altLang="en-US" sz="2000" dirty="0">
                <a:solidFill>
                  <a:srgbClr val="000000"/>
                </a:solidFill>
                <a:latin typeface="Times New Roman" panose="02020603050405020304" pitchFamily="18" charset="0"/>
                <a:cs typeface="Times New Roman" panose="02020603050405020304" pitchFamily="18" charset="0"/>
              </a:rPr>
              <a:t> </a:t>
            </a:r>
            <a:r>
              <a:rPr lang="ru-RU" altLang="en-US" sz="2000" dirty="0" err="1">
                <a:solidFill>
                  <a:srgbClr val="000000"/>
                </a:solidFill>
                <a:latin typeface="Times New Roman" panose="02020603050405020304" pitchFamily="18" charset="0"/>
                <a:cs typeface="Times New Roman" panose="02020603050405020304" pitchFamily="18" charset="0"/>
              </a:rPr>
              <a:t>міксер</a:t>
            </a:r>
            <a:r>
              <a:rPr lang="ru-RU" altLang="en-US" sz="2000" dirty="0">
                <a:solidFill>
                  <a:srgbClr val="000000"/>
                </a:solidFill>
                <a:latin typeface="Times New Roman" panose="02020603050405020304" pitchFamily="18" charset="0"/>
                <a:cs typeface="Times New Roman" panose="02020603050405020304" pitchFamily="18" charset="0"/>
              </a:rPr>
              <a:t>.</a:t>
            </a:r>
          </a:p>
          <a:p>
            <a:pPr algn="just" rtl="0" eaLnBrk="1" hangingPunct="1">
              <a:lnSpc>
                <a:spcPct val="150000"/>
              </a:lnSpc>
            </a:pPr>
            <a:endParaRPr lang="ru-RU" altLang="en-US" sz="2000" dirty="0">
              <a:solidFill>
                <a:srgbClr val="000000"/>
              </a:solidFill>
              <a:latin typeface="Times New Roman" panose="02020603050405020304" pitchFamily="18" charset="0"/>
              <a:cs typeface="Times New Roman" panose="02020603050405020304" pitchFamily="18" charset="0"/>
            </a:endParaRPr>
          </a:p>
          <a:p>
            <a:pPr algn="just" rtl="0" eaLnBrk="1" hangingPunct="1">
              <a:lnSpc>
                <a:spcPct val="150000"/>
              </a:lnSpc>
            </a:pPr>
            <a:r>
              <a:rPr lang="ru-RU" altLang="en-US" sz="2000" dirty="0">
                <a:latin typeface="Times New Roman" panose="02020603050405020304" pitchFamily="18" charset="0"/>
                <a:cs typeface="Times New Roman" panose="02020603050405020304" pitchFamily="18" charset="0"/>
              </a:rPr>
              <a:t>3. </a:t>
            </a:r>
            <a:r>
              <a:rPr lang="ru-RU" altLang="en-US" sz="2000" dirty="0" err="1">
                <a:latin typeface="Times New Roman" panose="02020603050405020304" pitchFamily="18" charset="0"/>
                <a:cs typeface="Times New Roman" panose="02020603050405020304" pitchFamily="18" charset="0"/>
              </a:rPr>
              <a:t>Перегрівання</a:t>
            </a:r>
            <a:r>
              <a:rPr lang="ru-RU" altLang="en-US" sz="2000" dirty="0">
                <a:latin typeface="Times New Roman" panose="02020603050405020304" pitchFamily="18" charset="0"/>
                <a:cs typeface="Times New Roman" panose="02020603050405020304" pitchFamily="18" charset="0"/>
              </a:rPr>
              <a:t> </a:t>
            </a:r>
            <a:r>
              <a:rPr lang="ru-RU" altLang="en-US" sz="2000" dirty="0" err="1">
                <a:latin typeface="Times New Roman" panose="02020603050405020304" pitchFamily="18" charset="0"/>
                <a:cs typeface="Times New Roman" panose="02020603050405020304" pitchFamily="18" charset="0"/>
              </a:rPr>
              <a:t>чавуну</a:t>
            </a:r>
            <a:r>
              <a:rPr lang="ru-RU" altLang="en-US" sz="2000" dirty="0">
                <a:latin typeface="Times New Roman" panose="02020603050405020304" pitchFamily="18" charset="0"/>
                <a:cs typeface="Times New Roman" panose="02020603050405020304" pitchFamily="18" charset="0"/>
              </a:rPr>
              <a:t> перед </a:t>
            </a:r>
            <a:r>
              <a:rPr lang="ru-RU" altLang="en-US" sz="2000" dirty="0" err="1">
                <a:latin typeface="Times New Roman" panose="02020603050405020304" pitchFamily="18" charset="0"/>
                <a:cs typeface="Times New Roman" panose="02020603050405020304" pitchFamily="18" charset="0"/>
              </a:rPr>
              <a:t>заливкою</a:t>
            </a:r>
            <a:r>
              <a:rPr lang="ru-RU" altLang="en-US" sz="2000" dirty="0">
                <a:latin typeface="Times New Roman" panose="02020603050405020304" pitchFamily="18" charset="0"/>
                <a:cs typeface="Times New Roman" panose="02020603050405020304" pitchFamily="18" charset="0"/>
              </a:rPr>
              <a:t> в конвертер. </a:t>
            </a:r>
            <a:r>
              <a:rPr lang="ru-RU" altLang="en-US" sz="2000" dirty="0" err="1">
                <a:latin typeface="Times New Roman" panose="02020603050405020304" pitchFamily="18" charset="0"/>
                <a:cs typeface="Times New Roman" panose="02020603050405020304" pitchFamily="18" charset="0"/>
              </a:rPr>
              <a:t>Цей</a:t>
            </a:r>
            <a:r>
              <a:rPr lang="ru-RU" altLang="en-US" sz="2000" dirty="0">
                <a:latin typeface="Times New Roman" panose="02020603050405020304" pitchFamily="18" charset="0"/>
                <a:cs typeface="Times New Roman" panose="02020603050405020304" pitchFamily="18" charset="0"/>
              </a:rPr>
              <a:t> </a:t>
            </a:r>
            <a:r>
              <a:rPr lang="ru-RU" altLang="en-US" sz="2000" dirty="0" err="1">
                <a:latin typeface="Times New Roman" panose="02020603050405020304" pitchFamily="18" charset="0"/>
                <a:cs typeface="Times New Roman" panose="02020603050405020304" pitchFamily="18" charset="0"/>
              </a:rPr>
              <a:t>спосіб</a:t>
            </a:r>
            <a:r>
              <a:rPr lang="ru-RU" altLang="en-US" sz="2000" dirty="0">
                <a:latin typeface="Times New Roman" panose="02020603050405020304" pitchFamily="18" charset="0"/>
                <a:cs typeface="Times New Roman" panose="02020603050405020304" pitchFamily="18" charset="0"/>
              </a:rPr>
              <a:t> </a:t>
            </a:r>
            <a:r>
              <a:rPr lang="ru-RU" altLang="en-US" sz="2000" dirty="0" err="1">
                <a:latin typeface="Times New Roman" panose="02020603050405020304" pitchFamily="18" charset="0"/>
                <a:cs typeface="Times New Roman" panose="02020603050405020304" pitchFamily="18" charset="0"/>
              </a:rPr>
              <a:t>підвищення</a:t>
            </a:r>
            <a:r>
              <a:rPr lang="ru-RU" altLang="en-US" sz="2000" dirty="0">
                <a:latin typeface="Times New Roman" panose="02020603050405020304" pitchFamily="18" charset="0"/>
                <a:cs typeface="Times New Roman" panose="02020603050405020304" pitchFamily="18" charset="0"/>
              </a:rPr>
              <a:t> </a:t>
            </a:r>
            <a:r>
              <a:rPr lang="ru-RU" altLang="en-US" sz="2000" dirty="0" err="1">
                <a:latin typeface="Times New Roman" panose="02020603050405020304" pitchFamily="18" charset="0"/>
                <a:cs typeface="Times New Roman" panose="02020603050405020304" pitchFamily="18" charset="0"/>
              </a:rPr>
              <a:t>частки</a:t>
            </a:r>
            <a:r>
              <a:rPr lang="ru-RU" altLang="en-US" sz="2000" dirty="0">
                <a:latin typeface="Times New Roman" panose="02020603050405020304" pitchFamily="18" charset="0"/>
                <a:cs typeface="Times New Roman" panose="02020603050405020304" pitchFamily="18" charset="0"/>
              </a:rPr>
              <a:t> </a:t>
            </a:r>
            <a:r>
              <a:rPr lang="ru-RU" altLang="en-US" sz="2000" dirty="0" err="1">
                <a:latin typeface="Times New Roman" panose="02020603050405020304" pitchFamily="18" charset="0"/>
                <a:cs typeface="Times New Roman" panose="02020603050405020304" pitchFamily="18" charset="0"/>
              </a:rPr>
              <a:t>брухту</a:t>
            </a:r>
            <a:r>
              <a:rPr lang="ru-RU" altLang="en-US" sz="2000" dirty="0">
                <a:latin typeface="Times New Roman" panose="02020603050405020304" pitchFamily="18" charset="0"/>
                <a:cs typeface="Times New Roman" panose="02020603050405020304" pitchFamily="18" charset="0"/>
              </a:rPr>
              <a:t> в </a:t>
            </a:r>
            <a:r>
              <a:rPr lang="ru-RU" altLang="en-US" sz="2000" dirty="0" err="1">
                <a:latin typeface="Times New Roman" panose="02020603050405020304" pitchFamily="18" charset="0"/>
                <a:cs typeface="Times New Roman" panose="02020603050405020304" pitchFamily="18" charset="0"/>
              </a:rPr>
              <a:t>шихті</a:t>
            </a:r>
            <a:r>
              <a:rPr lang="ru-RU" altLang="en-US" sz="2000" dirty="0">
                <a:latin typeface="Times New Roman" panose="02020603050405020304" pitchFamily="18" charset="0"/>
                <a:cs typeface="Times New Roman" panose="02020603050405020304" pitchFamily="18" charset="0"/>
              </a:rPr>
              <a:t> широко </a:t>
            </a:r>
            <a:r>
              <a:rPr lang="ru-RU" altLang="en-US" sz="2000" dirty="0" err="1">
                <a:latin typeface="Times New Roman" panose="02020603050405020304" pitchFamily="18" charset="0"/>
                <a:cs typeface="Times New Roman" panose="02020603050405020304" pitchFamily="18" charset="0"/>
              </a:rPr>
              <a:t>рекомендується</a:t>
            </a:r>
            <a:r>
              <a:rPr lang="ru-RU" altLang="en-US" sz="2000" dirty="0">
                <a:latin typeface="Times New Roman" panose="02020603050405020304" pitchFamily="18" charset="0"/>
                <a:cs typeface="Times New Roman" panose="02020603050405020304" pitchFamily="18" charset="0"/>
              </a:rPr>
              <a:t> </a:t>
            </a:r>
            <a:r>
              <a:rPr lang="ru-RU" altLang="en-US" sz="2000" dirty="0" err="1">
                <a:latin typeface="Times New Roman" panose="02020603050405020304" pitchFamily="18" charset="0"/>
                <a:cs typeface="Times New Roman" panose="02020603050405020304" pitchFamily="18" charset="0"/>
              </a:rPr>
              <a:t>деякими</a:t>
            </a:r>
            <a:r>
              <a:rPr lang="ru-RU" altLang="en-US" sz="2000" dirty="0">
                <a:latin typeface="Times New Roman" panose="02020603050405020304" pitchFamily="18" charset="0"/>
                <a:cs typeface="Times New Roman" panose="02020603050405020304" pitchFamily="18" charset="0"/>
              </a:rPr>
              <a:t> </a:t>
            </a:r>
            <a:r>
              <a:rPr lang="ru-RU" altLang="en-US" sz="2000" dirty="0" err="1">
                <a:latin typeface="Times New Roman" panose="02020603050405020304" pitchFamily="18" charset="0"/>
                <a:cs typeface="Times New Roman" panose="02020603050405020304" pitchFamily="18" charset="0"/>
              </a:rPr>
              <a:t>зарубіжними</a:t>
            </a:r>
            <a:r>
              <a:rPr lang="ru-RU" altLang="en-US" sz="2000" dirty="0">
                <a:latin typeface="Times New Roman" panose="02020603050405020304" pitchFamily="18" charset="0"/>
                <a:cs typeface="Times New Roman" panose="02020603050405020304" pitchFamily="18" charset="0"/>
              </a:rPr>
              <a:t> </a:t>
            </a:r>
            <a:r>
              <a:rPr lang="ru-RU" altLang="en-US" sz="2000" dirty="0" err="1">
                <a:latin typeface="Times New Roman" panose="02020603050405020304" pitchFamily="18" charset="0"/>
                <a:cs typeface="Times New Roman" panose="02020603050405020304" pitchFamily="18" charset="0"/>
              </a:rPr>
              <a:t>фірмами</a:t>
            </a:r>
            <a:r>
              <a:rPr lang="ru-RU" altLang="en-US" sz="2000" dirty="0">
                <a:latin typeface="Times New Roman" panose="02020603050405020304" pitchFamily="18" charset="0"/>
                <a:cs typeface="Times New Roman" panose="02020603050405020304" pitchFamily="18" charset="0"/>
              </a:rPr>
              <a:t>. Як установка для </a:t>
            </a:r>
            <a:r>
              <a:rPr lang="ru-RU" altLang="en-US" sz="2000" dirty="0" err="1">
                <a:latin typeface="Times New Roman" panose="02020603050405020304" pitchFamily="18" charset="0"/>
                <a:cs typeface="Times New Roman" panose="02020603050405020304" pitchFamily="18" charset="0"/>
              </a:rPr>
              <a:t>перегріву</a:t>
            </a:r>
            <a:r>
              <a:rPr lang="ru-RU" altLang="en-US" sz="2000" dirty="0">
                <a:latin typeface="Times New Roman" panose="02020603050405020304" pitchFamily="18" charset="0"/>
                <a:cs typeface="Times New Roman" panose="02020603050405020304" pitchFamily="18" charset="0"/>
              </a:rPr>
              <a:t> </a:t>
            </a:r>
            <a:r>
              <a:rPr lang="ru-RU" altLang="en-US" sz="2000" dirty="0" err="1">
                <a:latin typeface="Times New Roman" panose="02020603050405020304" pitchFamily="18" charset="0"/>
                <a:cs typeface="Times New Roman" panose="02020603050405020304" pitchFamily="18" charset="0"/>
              </a:rPr>
              <a:t>чавуну</a:t>
            </a:r>
            <a:r>
              <a:rPr lang="ru-RU" altLang="en-US" sz="2000" dirty="0">
                <a:latin typeface="Times New Roman" panose="02020603050405020304" pitchFamily="18" charset="0"/>
                <a:cs typeface="Times New Roman" panose="02020603050405020304" pitchFamily="18" charset="0"/>
              </a:rPr>
              <a:t> </a:t>
            </a:r>
            <a:r>
              <a:rPr lang="ru-RU" altLang="en-US" sz="2000" dirty="0" err="1">
                <a:latin typeface="Times New Roman" panose="02020603050405020304" pitchFamily="18" charset="0"/>
                <a:cs typeface="Times New Roman" panose="02020603050405020304" pitchFamily="18" charset="0"/>
              </a:rPr>
              <a:t>фірмою</a:t>
            </a:r>
            <a:r>
              <a:rPr lang="ru-RU" altLang="en-US" sz="2000" dirty="0">
                <a:latin typeface="Times New Roman" panose="02020603050405020304" pitchFamily="18" charset="0"/>
                <a:cs typeface="Times New Roman" panose="02020603050405020304" pitchFamily="18" charset="0"/>
              </a:rPr>
              <a:t> "</a:t>
            </a:r>
            <a:r>
              <a:rPr lang="en-US" altLang="en-US" sz="2000" dirty="0">
                <a:latin typeface="Times New Roman" panose="02020603050405020304" pitchFamily="18" charset="0"/>
                <a:cs typeface="Times New Roman" panose="02020603050405020304" pitchFamily="18" charset="0"/>
              </a:rPr>
              <a:t>Ajax </a:t>
            </a:r>
            <a:r>
              <a:rPr lang="en-US" altLang="en-US" sz="2000" dirty="0" err="1">
                <a:latin typeface="Times New Roman" panose="02020603050405020304" pitchFamily="18" charset="0"/>
                <a:cs typeface="Times New Roman" panose="02020603050405020304" pitchFamily="18" charset="0"/>
              </a:rPr>
              <a:t>Magnethermix</a:t>
            </a:r>
            <a:r>
              <a:rPr lang="ru-RU" altLang="en-US" sz="2000" dirty="0" err="1">
                <a:latin typeface="Times New Roman" panose="02020603050405020304" pitchFamily="18" charset="0"/>
                <a:cs typeface="Times New Roman" panose="02020603050405020304" pitchFamily="18" charset="0"/>
              </a:rPr>
              <a:t>пропонується</a:t>
            </a:r>
            <a:r>
              <a:rPr lang="ru-RU" altLang="en-US" sz="2000" dirty="0">
                <a:latin typeface="Times New Roman" panose="02020603050405020304" pitchFamily="18" charset="0"/>
                <a:cs typeface="Times New Roman" panose="02020603050405020304" pitchFamily="18" charset="0"/>
              </a:rPr>
              <a:t> </a:t>
            </a:r>
            <a:r>
              <a:rPr lang="ru-RU" altLang="en-US" sz="2000" dirty="0" err="1">
                <a:latin typeface="Times New Roman" panose="02020603050405020304" pitchFamily="18" charset="0"/>
                <a:cs typeface="Times New Roman" panose="02020603050405020304" pitchFamily="18" charset="0"/>
              </a:rPr>
              <a:t>подібна</a:t>
            </a:r>
            <a:r>
              <a:rPr lang="ru-RU" altLang="en-US" sz="2000" dirty="0">
                <a:latin typeface="Times New Roman" panose="02020603050405020304" pitchFamily="18" charset="0"/>
                <a:cs typeface="Times New Roman" panose="02020603050405020304" pitchFamily="18" charset="0"/>
              </a:rPr>
              <a:t> </a:t>
            </a:r>
            <a:r>
              <a:rPr lang="ru-RU" altLang="en-US" sz="2000" dirty="0" err="1">
                <a:latin typeface="Times New Roman" panose="02020603050405020304" pitchFamily="18" charset="0"/>
                <a:cs typeface="Times New Roman" panose="02020603050405020304" pitchFamily="18" charset="0"/>
              </a:rPr>
              <a:t>зі</a:t>
            </a:r>
            <a:r>
              <a:rPr lang="ru-RU" altLang="en-US" sz="2000" dirty="0">
                <a:latin typeface="Times New Roman" panose="02020603050405020304" pitchFamily="18" charset="0"/>
                <a:cs typeface="Times New Roman" panose="02020603050405020304" pitchFamily="18" charset="0"/>
              </a:rPr>
              <a:t> </a:t>
            </a:r>
            <a:r>
              <a:rPr lang="ru-RU" altLang="en-US" sz="2000" dirty="0" err="1">
                <a:latin typeface="Times New Roman" panose="02020603050405020304" pitchFamily="18" charset="0"/>
                <a:cs typeface="Times New Roman" panose="02020603050405020304" pitchFamily="18" charset="0"/>
              </a:rPr>
              <a:t>звичайним</a:t>
            </a:r>
            <a:r>
              <a:rPr lang="ru-RU" altLang="en-US" sz="2000" dirty="0">
                <a:latin typeface="Times New Roman" panose="02020603050405020304" pitchFamily="18" charset="0"/>
                <a:cs typeface="Times New Roman" panose="02020603050405020304" pitchFamily="18" charset="0"/>
              </a:rPr>
              <a:t> </a:t>
            </a:r>
            <a:r>
              <a:rPr lang="ru-RU" altLang="en-US" sz="2000" dirty="0" err="1">
                <a:latin typeface="Times New Roman" panose="02020603050405020304" pitchFamily="18" charset="0"/>
                <a:cs typeface="Times New Roman" panose="02020603050405020304" pitchFamily="18" charset="0"/>
              </a:rPr>
              <a:t>міксером</a:t>
            </a:r>
            <a:r>
              <a:rPr lang="ru-RU" altLang="en-US" sz="2000" dirty="0">
                <a:latin typeface="Times New Roman" panose="02020603050405020304" pitchFamily="18" charset="0"/>
                <a:cs typeface="Times New Roman" panose="02020603050405020304" pitchFamily="18" charset="0"/>
              </a:rPr>
              <a:t> горизонтальна </a:t>
            </a:r>
            <a:r>
              <a:rPr lang="ru-RU" altLang="en-US" sz="2000" dirty="0" err="1">
                <a:latin typeface="Times New Roman" panose="02020603050405020304" pitchFamily="18" charset="0"/>
                <a:cs typeface="Times New Roman" panose="02020603050405020304" pitchFamily="18" charset="0"/>
              </a:rPr>
              <a:t>циліндрична</a:t>
            </a:r>
            <a:r>
              <a:rPr lang="ru-RU" altLang="en-US" sz="2000" dirty="0">
                <a:latin typeface="Times New Roman" panose="02020603050405020304" pitchFamily="18" charset="0"/>
                <a:cs typeface="Times New Roman" panose="02020603050405020304" pitchFamily="18" charset="0"/>
              </a:rPr>
              <a:t> посудина, футерована </a:t>
            </a:r>
            <a:r>
              <a:rPr lang="ru-RU" altLang="en-US" sz="2000" dirty="0" err="1">
                <a:latin typeface="Times New Roman" panose="02020603050405020304" pitchFamily="18" charset="0"/>
                <a:cs typeface="Times New Roman" panose="02020603050405020304" pitchFamily="18" charset="0"/>
              </a:rPr>
              <a:t>вогнетривкою</a:t>
            </a:r>
            <a:r>
              <a:rPr lang="ru-RU" altLang="en-US" sz="2000" dirty="0">
                <a:latin typeface="Times New Roman" panose="02020603050405020304" pitchFamily="18" charset="0"/>
                <a:cs typeface="Times New Roman" panose="02020603050405020304" pitchFamily="18" charset="0"/>
              </a:rPr>
              <a:t> </a:t>
            </a:r>
            <a:r>
              <a:rPr lang="ru-RU" altLang="en-US" sz="2000" dirty="0" err="1">
                <a:latin typeface="Times New Roman" panose="02020603050405020304" pitchFamily="18" charset="0"/>
                <a:cs typeface="Times New Roman" panose="02020603050405020304" pitchFamily="18" charset="0"/>
              </a:rPr>
              <a:t>цеглою</a:t>
            </a:r>
            <a:r>
              <a:rPr lang="ru-RU" altLang="en-US" sz="2000" dirty="0">
                <a:latin typeface="Times New Roman" panose="02020603050405020304" pitchFamily="18" charset="0"/>
                <a:cs typeface="Times New Roman" panose="02020603050405020304" pitchFamily="18" charset="0"/>
              </a:rPr>
              <a:t> і </a:t>
            </a:r>
            <a:r>
              <a:rPr lang="ru-RU" altLang="en-US" sz="2000" dirty="0" err="1">
                <a:latin typeface="Times New Roman" panose="02020603050405020304" pitchFamily="18" charset="0"/>
                <a:cs typeface="Times New Roman" panose="02020603050405020304" pitchFamily="18" charset="0"/>
              </a:rPr>
              <a:t>обертається</a:t>
            </a:r>
            <a:r>
              <a:rPr lang="ru-RU" altLang="en-US" sz="2000" dirty="0">
                <a:latin typeface="Times New Roman" panose="02020603050405020304" pitchFamily="18" charset="0"/>
                <a:cs typeface="Times New Roman" panose="02020603050405020304" pitchFamily="18" charset="0"/>
              </a:rPr>
              <a:t> </a:t>
            </a:r>
            <a:r>
              <a:rPr lang="ru-RU" altLang="en-US" sz="2000" dirty="0" err="1">
                <a:latin typeface="Times New Roman" panose="02020603050405020304" pitchFamily="18" charset="0"/>
                <a:cs typeface="Times New Roman" panose="02020603050405020304" pitchFamily="18" charset="0"/>
              </a:rPr>
              <a:t>навколо</a:t>
            </a:r>
            <a:r>
              <a:rPr lang="ru-RU" altLang="en-US" sz="2000" dirty="0">
                <a:latin typeface="Times New Roman" panose="02020603050405020304" pitchFamily="18" charset="0"/>
                <a:cs typeface="Times New Roman" panose="02020603050405020304" pitchFamily="18" charset="0"/>
              </a:rPr>
              <a:t> </a:t>
            </a:r>
            <a:r>
              <a:rPr lang="ru-RU" altLang="en-US" sz="2000" dirty="0" err="1">
                <a:latin typeface="Times New Roman" panose="02020603050405020304" pitchFamily="18" charset="0"/>
                <a:cs typeface="Times New Roman" panose="02020603050405020304" pitchFamily="18" charset="0"/>
              </a:rPr>
              <a:t>своєї</a:t>
            </a:r>
            <a:r>
              <a:rPr lang="ru-RU" altLang="en-US" sz="2000" dirty="0">
                <a:latin typeface="Times New Roman" panose="02020603050405020304" pitchFamily="18" charset="0"/>
                <a:cs typeface="Times New Roman" panose="02020603050405020304" pitchFamily="18" charset="0"/>
              </a:rPr>
              <a:t> </a:t>
            </a:r>
            <a:r>
              <a:rPr lang="ru-RU" altLang="en-US" sz="2000" dirty="0" err="1">
                <a:latin typeface="Times New Roman" panose="02020603050405020304" pitchFamily="18" charset="0"/>
                <a:cs typeface="Times New Roman" panose="02020603050405020304" pitchFamily="18" charset="0"/>
              </a:rPr>
              <a:t>осі</a:t>
            </a:r>
            <a:r>
              <a:rPr lang="ru-RU" altLang="en-US" sz="2000" dirty="0">
                <a:latin typeface="Times New Roman" panose="02020603050405020304" pitchFamily="18" charset="0"/>
                <a:cs typeface="Times New Roman" panose="02020603050405020304" pitchFamily="18" charset="0"/>
              </a:rPr>
              <a:t> для </a:t>
            </a:r>
            <a:r>
              <a:rPr lang="ru-RU" altLang="en-US" sz="2000" dirty="0" err="1">
                <a:latin typeface="Times New Roman" panose="02020603050405020304" pitchFamily="18" charset="0"/>
                <a:cs typeface="Times New Roman" panose="02020603050405020304" pitchFamily="18" charset="0"/>
              </a:rPr>
              <a:t>випуску</a:t>
            </a:r>
            <a:r>
              <a:rPr lang="ru-RU" altLang="en-US" sz="2000" dirty="0">
                <a:latin typeface="Times New Roman" panose="02020603050405020304" pitchFamily="18" charset="0"/>
                <a:cs typeface="Times New Roman" panose="02020603050405020304" pitchFamily="18" charset="0"/>
              </a:rPr>
              <a:t> </a:t>
            </a:r>
            <a:r>
              <a:rPr lang="ru-RU" altLang="en-US" sz="2000" dirty="0" err="1">
                <a:latin typeface="Times New Roman" panose="02020603050405020304" pitchFamily="18" charset="0"/>
                <a:cs typeface="Times New Roman" panose="02020603050405020304" pitchFamily="18" charset="0"/>
              </a:rPr>
              <a:t>чавуну</a:t>
            </a:r>
            <a:r>
              <a:rPr lang="ru-RU" altLang="en-US" sz="2000" dirty="0">
                <a:latin typeface="Times New Roman" panose="02020603050405020304" pitchFamily="18" charset="0"/>
                <a:cs typeface="Times New Roman" panose="02020603050405020304" pitchFamily="18" charset="0"/>
              </a:rPr>
              <a:t> через </a:t>
            </a:r>
            <a:r>
              <a:rPr lang="ru-RU" altLang="en-US" sz="2000" dirty="0" err="1">
                <a:latin typeface="Times New Roman" panose="02020603050405020304" pitchFamily="18" charset="0"/>
                <a:cs typeface="Times New Roman" panose="02020603050405020304" pitchFamily="18" charset="0"/>
              </a:rPr>
              <a:t>льотку</a:t>
            </a:r>
            <a:r>
              <a:rPr lang="ru-RU" altLang="en-US" sz="2000" dirty="0">
                <a:latin typeface="Times New Roman" panose="02020603050405020304" pitchFamily="18" charset="0"/>
                <a:cs typeface="Times New Roman" panose="02020603050405020304" pitchFamily="18" charset="0"/>
              </a:rPr>
              <a:t> (рис. 1</a:t>
            </a:r>
            <a:r>
              <a:rPr lang="ru-RU" altLang="en-US" sz="2000" dirty="0" smtClean="0">
                <a:latin typeface="Times New Roman" panose="02020603050405020304" pitchFamily="18" charset="0"/>
                <a:cs typeface="Times New Roman" panose="02020603050405020304" pitchFamily="18" charset="0"/>
              </a:rPr>
              <a:t>).</a:t>
            </a:r>
            <a:endParaRPr lang="ru-RU" altLang="en-US" sz="20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Номер слайда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7BA685EA-AFE6-476B-84C6-EAC1B5BE821A}" type="slidenum">
              <a:rPr lang="ru-RU" altLang="en-US"/>
              <a:pPr algn="l" rtl="0"/>
              <a:t>30</a:t>
            </a:fld>
            <a:endParaRPr lang="ru-RU" altLang="en-US"/>
          </a:p>
        </p:txBody>
      </p:sp>
      <p:sp>
        <p:nvSpPr>
          <p:cNvPr id="33795" name="Rectangle 2"/>
          <p:cNvSpPr>
            <a:spLocks noChangeArrowheads="1"/>
          </p:cNvSpPr>
          <p:nvPr/>
        </p:nvSpPr>
        <p:spPr bwMode="auto">
          <a:xfrm>
            <a:off x="-39688" y="4763"/>
            <a:ext cx="9144001" cy="45720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eaLnBrk="1" hangingPunct="1"/>
            <a:endParaRPr lang="en-US" altLang="en-US"/>
          </a:p>
        </p:txBody>
      </p:sp>
      <p:pic>
        <p:nvPicPr>
          <p:cNvPr id="33796"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61747" y="233362"/>
            <a:ext cx="7208843" cy="54729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797" name="Rectangle 3"/>
          <p:cNvSpPr>
            <a:spLocks noChangeArrowheads="1"/>
          </p:cNvSpPr>
          <p:nvPr/>
        </p:nvSpPr>
        <p:spPr bwMode="auto">
          <a:xfrm>
            <a:off x="123093" y="5939263"/>
            <a:ext cx="8818438" cy="830997"/>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rtl="0" eaLnBrk="1" hangingPunct="1"/>
            <a:r>
              <a:rPr lang="ru-RU" altLang="en-US" sz="1600" dirty="0" smtClean="0">
                <a:solidFill>
                  <a:srgbClr val="000000"/>
                </a:solidFill>
                <a:latin typeface="Times New Roman" panose="02020603050405020304" pitchFamily="18" charset="0"/>
                <a:cs typeface="Times New Roman" panose="02020603050405020304" pitchFamily="18" charset="0"/>
              </a:rPr>
              <a:t>Рис. 6</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Технологічні</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операції</a:t>
            </a:r>
            <a:r>
              <a:rPr lang="ru-RU" altLang="en-US" sz="1600" dirty="0">
                <a:solidFill>
                  <a:srgbClr val="000000"/>
                </a:solidFill>
                <a:latin typeface="Times New Roman" panose="02020603050405020304" pitchFamily="18" charset="0"/>
                <a:cs typeface="Times New Roman" panose="02020603050405020304" pitchFamily="18" charset="0"/>
              </a:rPr>
              <a:t> у </a:t>
            </a:r>
            <a:r>
              <a:rPr lang="ru-RU" altLang="en-US" sz="1600" dirty="0" err="1">
                <a:solidFill>
                  <a:srgbClr val="000000"/>
                </a:solidFill>
                <a:latin typeface="Times New Roman" panose="02020603050405020304" pitchFamily="18" charset="0"/>
                <a:cs typeface="Times New Roman" panose="02020603050405020304" pitchFamily="18" charset="0"/>
              </a:rPr>
              <a:t>процесі</a:t>
            </a:r>
            <a:r>
              <a:rPr lang="ru-RU" altLang="en-US" sz="1600" dirty="0">
                <a:solidFill>
                  <a:srgbClr val="000000"/>
                </a:solidFill>
                <a:latin typeface="Times New Roman" panose="02020603050405020304" pitchFamily="18" charset="0"/>
                <a:cs typeface="Times New Roman" panose="02020603050405020304" pitchFamily="18" charset="0"/>
              </a:rPr>
              <a:t> КБ: 1</a:t>
            </a:r>
            <a:r>
              <a:rPr lang="ru-RU" altLang="en-US"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Завантаження</a:t>
            </a:r>
            <a:r>
              <a:rPr lang="ru-RU" altLang="en-US"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шихти</a:t>
            </a:r>
            <a:r>
              <a:rPr lang="ru-RU" altLang="en-US"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2 - </a:t>
            </a:r>
            <a:r>
              <a:rPr lang="ru-RU" altLang="en-US"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попереднє</a:t>
            </a:r>
            <a:r>
              <a:rPr lang="ru-RU" altLang="en-US"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нагрівання</a:t>
            </a:r>
            <a:r>
              <a:rPr lang="ru-RU" altLang="en-US"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p>
          <a:p>
            <a:pPr algn="ctr" rtl="0" eaLnBrk="1" hangingPunct="1"/>
            <a:r>
              <a:rPr lang="ru-RU" altLang="en-US"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3 - </a:t>
            </a:r>
            <a:r>
              <a:rPr lang="ru-RU" altLang="en-US"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утворення</a:t>
            </a:r>
            <a:r>
              <a:rPr lang="ru-RU" altLang="en-US"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перших </a:t>
            </a:r>
            <a:r>
              <a:rPr lang="ru-RU" altLang="en-US"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порцій</a:t>
            </a:r>
            <a:r>
              <a:rPr lang="ru-RU" altLang="en-US"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розплаву;</a:t>
            </a:r>
            <a:r>
              <a:rPr lang="ru-RU" altLang="en-US" sz="1600" dirty="0">
                <a:solidFill>
                  <a:srgbClr val="000000"/>
                </a:solidFill>
                <a:latin typeface="Times New Roman" panose="02020603050405020304" pitchFamily="18" charset="0"/>
                <a:cs typeface="Times New Roman" panose="02020603050405020304" pitchFamily="18" charset="0"/>
              </a:rPr>
              <a:t>4- </a:t>
            </a:r>
            <a:r>
              <a:rPr lang="ru-RU" altLang="en-US" sz="1600" dirty="0" err="1">
                <a:solidFill>
                  <a:srgbClr val="000000"/>
                </a:solidFill>
                <a:latin typeface="Times New Roman" panose="02020603050405020304" pitchFamily="18" charset="0"/>
                <a:cs typeface="Times New Roman" panose="02020603050405020304" pitchFamily="18" charset="0"/>
              </a:rPr>
              <a:t>розплавлення</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шихти</a:t>
            </a:r>
            <a:r>
              <a:rPr lang="ru-RU" altLang="en-US" sz="1600" dirty="0">
                <a:solidFill>
                  <a:srgbClr val="000000"/>
                </a:solidFill>
                <a:latin typeface="Times New Roman" panose="02020603050405020304" pitchFamily="18" charset="0"/>
                <a:cs typeface="Times New Roman" panose="02020603050405020304" pitchFamily="18" charset="0"/>
              </a:rPr>
              <a:t> та </a:t>
            </a:r>
            <a:r>
              <a:rPr lang="ru-RU" altLang="en-US" sz="1600" dirty="0" err="1">
                <a:solidFill>
                  <a:srgbClr val="000000"/>
                </a:solidFill>
                <a:latin typeface="Times New Roman" panose="02020603050405020304" pitchFamily="18" charset="0"/>
                <a:cs typeface="Times New Roman" panose="02020603050405020304" pitchFamily="18" charset="0"/>
              </a:rPr>
              <a:t>рафінування</a:t>
            </a:r>
            <a:r>
              <a:rPr lang="ru-RU" altLang="en-US" sz="1600" dirty="0">
                <a:solidFill>
                  <a:srgbClr val="000000"/>
                </a:solidFill>
                <a:latin typeface="Times New Roman" panose="02020603050405020304" pitchFamily="18" charset="0"/>
                <a:cs typeface="Times New Roman" panose="02020603050405020304" pitchFamily="18" charset="0"/>
              </a:rPr>
              <a:t>;</a:t>
            </a:r>
          </a:p>
          <a:p>
            <a:pPr algn="ctr" rtl="0" eaLnBrk="1" hangingPunct="1"/>
            <a:r>
              <a:rPr lang="ru-RU" altLang="en-US" sz="1600" dirty="0">
                <a:solidFill>
                  <a:srgbClr val="000000"/>
                </a:solidFill>
                <a:latin typeface="Times New Roman" panose="02020603050405020304" pitchFamily="18" charset="0"/>
                <a:cs typeface="Times New Roman" panose="02020603050405020304" pitchFamily="18" charset="0"/>
              </a:rPr>
              <a:t>5- </a:t>
            </a:r>
            <a:r>
              <a:rPr lang="ru-RU" altLang="en-US" sz="1600" dirty="0" err="1">
                <a:solidFill>
                  <a:srgbClr val="000000"/>
                </a:solidFill>
                <a:latin typeface="Times New Roman" panose="02020603050405020304" pitchFamily="18" charset="0"/>
                <a:cs typeface="Times New Roman" panose="02020603050405020304" pitchFamily="18" charset="0"/>
              </a:rPr>
              <a:t>випуск</a:t>
            </a:r>
            <a:r>
              <a:rPr lang="ru-RU" altLang="en-US" sz="1600" dirty="0">
                <a:solidFill>
                  <a:srgbClr val="000000"/>
                </a:solidFill>
                <a:latin typeface="Times New Roman" panose="02020603050405020304" pitchFamily="18" charset="0"/>
                <a:cs typeface="Times New Roman" panose="02020603050405020304" pitchFamily="18" charset="0"/>
              </a:rPr>
              <a:t> та </a:t>
            </a:r>
            <a:r>
              <a:rPr lang="ru-RU" altLang="en-US" sz="1600" dirty="0" err="1">
                <a:solidFill>
                  <a:srgbClr val="000000"/>
                </a:solidFill>
                <a:latin typeface="Times New Roman" panose="02020603050405020304" pitchFamily="18" charset="0"/>
                <a:cs typeface="Times New Roman" panose="02020603050405020304" pitchFamily="18" charset="0"/>
              </a:rPr>
              <a:t>легування</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металу</a:t>
            </a:r>
            <a:endParaRPr lang="ru-RU" altLang="en-US" sz="16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Номер слайда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26A2EE62-7438-4061-B06C-3E8B370C3AFE}" type="slidenum">
              <a:rPr lang="ru-RU" altLang="en-US"/>
              <a:pPr algn="l" rtl="0"/>
              <a:t>31</a:t>
            </a:fld>
            <a:endParaRPr lang="ru-RU" altLang="en-US"/>
          </a:p>
        </p:txBody>
      </p:sp>
      <p:sp>
        <p:nvSpPr>
          <p:cNvPr id="34819" name="Прямоугольник 2"/>
          <p:cNvSpPr>
            <a:spLocks noChangeArrowheads="1"/>
          </p:cNvSpPr>
          <p:nvPr/>
        </p:nvSpPr>
        <p:spPr bwMode="auto">
          <a:xfrm>
            <a:off x="107950" y="115888"/>
            <a:ext cx="8856663" cy="4524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indent="2794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rtl="0" eaLnBrk="1" hangingPunct="1"/>
            <a:r>
              <a:rPr lang="uk-UA" altLang="en-US" sz="2400" dirty="0" smtClean="0">
                <a:solidFill>
                  <a:srgbClr val="000000"/>
                </a:solidFill>
                <a:latin typeface="Times New Roman" panose="02020603050405020304" pitchFamily="18" charset="0"/>
                <a:cs typeface="Times New Roman" panose="02020603050405020304" pitchFamily="18" charset="0"/>
              </a:rPr>
              <a:t>У період нагрівання брухту краще використовувати рідке паливо – мазут. Його перевага полягає в тому, що донні фурми при подачі рідкого палива через кільцеві канали розвивають значно більшу термічну потужність. А в період кисневого продування подача природного газу через кільцевий зазор забезпечує захист донних фурм. </a:t>
            </a:r>
            <a:r>
              <a:rPr lang="uk-UA" altLang="en-US" sz="2400" dirty="0" err="1" smtClean="0">
                <a:solidFill>
                  <a:srgbClr val="000000"/>
                </a:solidFill>
                <a:latin typeface="Times New Roman" panose="02020603050405020304" pitchFamily="18" charset="0"/>
                <a:cs typeface="Times New Roman" panose="02020603050405020304" pitchFamily="18" charset="0"/>
              </a:rPr>
              <a:t>Опробовано</a:t>
            </a:r>
            <a:r>
              <a:rPr lang="uk-UA" altLang="en-US" sz="2400" dirty="0" smtClean="0">
                <a:solidFill>
                  <a:srgbClr val="000000"/>
                </a:solidFill>
                <a:latin typeface="Times New Roman" panose="02020603050405020304" pitchFamily="18" charset="0"/>
                <a:cs typeface="Times New Roman" panose="02020603050405020304" pitchFamily="18" charset="0"/>
              </a:rPr>
              <a:t> також застосування </a:t>
            </a:r>
            <a:r>
              <a:rPr lang="uk-UA" altLang="en-US" sz="2400" dirty="0" err="1" smtClean="0">
                <a:solidFill>
                  <a:srgbClr val="000000"/>
                </a:solidFill>
                <a:latin typeface="Times New Roman" panose="02020603050405020304" pitchFamily="18" charset="0"/>
                <a:cs typeface="Times New Roman" panose="02020603050405020304" pitchFamily="18" charset="0"/>
              </a:rPr>
              <a:t>триканальних</a:t>
            </a:r>
            <a:r>
              <a:rPr lang="uk-UA" altLang="en-US" sz="2400" dirty="0" smtClean="0">
                <a:solidFill>
                  <a:srgbClr val="000000"/>
                </a:solidFill>
                <a:latin typeface="Times New Roman" panose="02020603050405020304" pitchFamily="18" charset="0"/>
                <a:cs typeface="Times New Roman" panose="02020603050405020304" pitchFamily="18" charset="0"/>
              </a:rPr>
              <a:t> донних фурм для збільшення кількості палива, що подається в період прогрівання. При нагріванні шихти рідким паливом його витрата становить 1-2 л/(хв*т). Для нагрівання </a:t>
            </a:r>
            <a:r>
              <a:rPr lang="uk-UA" altLang="en-US" sz="2400" dirty="0" err="1" smtClean="0">
                <a:solidFill>
                  <a:srgbClr val="000000"/>
                </a:solidFill>
                <a:latin typeface="Times New Roman" panose="02020603050405020304" pitchFamily="18" charset="0"/>
                <a:cs typeface="Times New Roman" panose="02020603050405020304" pitchFamily="18" charset="0"/>
              </a:rPr>
              <a:t>металозавалки</a:t>
            </a:r>
            <a:r>
              <a:rPr lang="uk-UA" altLang="en-US" sz="2400" dirty="0" smtClean="0">
                <a:solidFill>
                  <a:srgbClr val="000000"/>
                </a:solidFill>
                <a:latin typeface="Times New Roman" panose="02020603050405020304" pitchFamily="18" charset="0"/>
                <a:cs typeface="Times New Roman" panose="02020603050405020304" pitchFamily="18" charset="0"/>
              </a:rPr>
              <a:t> до 1000-1050 ° С необхідно ~ 25; рідкого палива на 1 т </a:t>
            </a:r>
            <a:r>
              <a:rPr lang="uk-UA" altLang="en-US" sz="2400" dirty="0" err="1" smtClean="0">
                <a:solidFill>
                  <a:srgbClr val="000000"/>
                </a:solidFill>
                <a:latin typeface="Times New Roman" panose="02020603050405020304" pitchFamily="18" charset="0"/>
                <a:cs typeface="Times New Roman" panose="02020603050405020304" pitchFamily="18" charset="0"/>
              </a:rPr>
              <a:t>металозавалки</a:t>
            </a:r>
            <a:r>
              <a:rPr lang="uk-UA" altLang="en-US" sz="2400" dirty="0" smtClean="0">
                <a:solidFill>
                  <a:srgbClr val="000000"/>
                </a:solidFill>
                <a:latin typeface="Times New Roman" panose="02020603050405020304" pitchFamily="18" charset="0"/>
                <a:cs typeface="Times New Roman" panose="02020603050405020304" pitchFamily="18" charset="0"/>
              </a:rPr>
              <a:t>. Витрата кисню відповідає </a:t>
            </a:r>
            <a:r>
              <a:rPr lang="uk-UA" altLang="en-US" sz="2400" dirty="0" err="1" smtClean="0">
                <a:solidFill>
                  <a:srgbClr val="000000"/>
                </a:solidFill>
                <a:latin typeface="Times New Roman" panose="02020603050405020304" pitchFamily="18" charset="0"/>
                <a:cs typeface="Times New Roman" panose="02020603050405020304" pitchFamily="18" charset="0"/>
              </a:rPr>
              <a:t>стехіометричному</a:t>
            </a:r>
            <a:r>
              <a:rPr lang="uk-UA" altLang="en-US" sz="2400" dirty="0" smtClean="0">
                <a:solidFill>
                  <a:srgbClr val="000000"/>
                </a:solidFill>
                <a:latin typeface="Times New Roman" panose="02020603050405020304" pitchFamily="18" charset="0"/>
                <a:cs typeface="Times New Roman" panose="02020603050405020304" pitchFamily="18" charset="0"/>
              </a:rPr>
              <a:t> співвідношенню 2 </a:t>
            </a:r>
            <a:r>
              <a:rPr lang="uk-UA" altLang="en-US" sz="2400" dirty="0" err="1" smtClean="0">
                <a:solidFill>
                  <a:srgbClr val="000000"/>
                </a:solidFill>
                <a:latin typeface="Times New Roman" panose="02020603050405020304" pitchFamily="18" charset="0"/>
                <a:cs typeface="Times New Roman" panose="02020603050405020304" pitchFamily="18" charset="0"/>
              </a:rPr>
              <a:t>м</a:t>
            </a:r>
            <a:r>
              <a:rPr lang="uk-UA" altLang="en-US" sz="2400" baseline="30000" dirty="0" err="1" smtClean="0">
                <a:solidFill>
                  <a:srgbClr val="000000"/>
                </a:solidFill>
                <a:latin typeface="Times New Roman" panose="02020603050405020304" pitchFamily="18" charset="0"/>
                <a:cs typeface="Times New Roman" panose="02020603050405020304" pitchFamily="18" charset="0"/>
              </a:rPr>
              <a:t>3</a:t>
            </a:r>
            <a:r>
              <a:rPr lang="uk-UA" altLang="en-US" sz="2400" dirty="0" smtClean="0">
                <a:solidFill>
                  <a:srgbClr val="000000"/>
                </a:solidFill>
                <a:latin typeface="Times New Roman" panose="02020603050405020304" pitchFamily="18" charset="0"/>
                <a:cs typeface="Times New Roman" panose="02020603050405020304" pitchFamily="18" charset="0"/>
              </a:rPr>
              <a:t>/л або трохи перевищує його.</a:t>
            </a:r>
            <a:endParaRPr lang="uk-UA" altLang="en-US" sz="2400" dirty="0">
              <a:latin typeface="Tahoma" panose="020B060403050404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Номер слайда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0FD73F69-E3C9-4717-8F08-63F1B3FC0A9A}" type="slidenum">
              <a:rPr lang="ru-RU" altLang="en-US"/>
              <a:pPr algn="l" rtl="0"/>
              <a:t>32</a:t>
            </a:fld>
            <a:endParaRPr lang="ru-RU" altLang="en-US"/>
          </a:p>
        </p:txBody>
      </p:sp>
      <p:sp>
        <p:nvSpPr>
          <p:cNvPr id="35843" name="Прямоугольник 2"/>
          <p:cNvSpPr>
            <a:spLocks noChangeArrowheads="1"/>
          </p:cNvSpPr>
          <p:nvPr/>
        </p:nvSpPr>
        <p:spPr bwMode="auto">
          <a:xfrm>
            <a:off x="179388" y="260350"/>
            <a:ext cx="8856662" cy="52629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114300" indent="2540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rtl="0" eaLnBrk="1" hangingPunct="1"/>
            <a:r>
              <a:rPr lang="uk-UA" altLang="en-US" sz="2400" dirty="0" smtClean="0">
                <a:solidFill>
                  <a:srgbClr val="000000"/>
                </a:solidFill>
                <a:latin typeface="Times New Roman" panose="02020603050405020304" pitchFamily="18" charset="0"/>
                <a:cs typeface="Times New Roman" panose="02020603050405020304" pitchFamily="18" charset="0"/>
              </a:rPr>
              <a:t>Оплавлення твердої шихти починається в зонах впровадження паливно-кисневих смолоскипів, що утворюють у шихті колодязі. У міру проплавлення </a:t>
            </a:r>
            <a:r>
              <a:rPr lang="uk-UA" altLang="en-US" sz="2400" dirty="0" err="1" smtClean="0">
                <a:solidFill>
                  <a:srgbClr val="000000"/>
                </a:solidFill>
                <a:latin typeface="Times New Roman" panose="02020603050405020304" pitchFamily="18" charset="0"/>
                <a:cs typeface="Times New Roman" panose="02020603050405020304" pitchFamily="18" charset="0"/>
              </a:rPr>
              <a:t>металошихти</a:t>
            </a:r>
            <a:r>
              <a:rPr lang="uk-UA" altLang="en-US" sz="2400" dirty="0" smtClean="0">
                <a:solidFill>
                  <a:srgbClr val="000000"/>
                </a:solidFill>
                <a:latin typeface="Times New Roman" panose="02020603050405020304" pitchFamily="18" charset="0"/>
                <a:cs typeface="Times New Roman" panose="02020603050405020304" pitchFamily="18" charset="0"/>
              </a:rPr>
              <a:t> поступово зменшується витрата вуглеводневого палива (природного газу, мазуту) і конвертер в струмі кисню починають вдувати порошкоподібне вугілля або кокс. Паралельно проходять процеси нагрівання і проплавлення брухту, </a:t>
            </a:r>
            <a:r>
              <a:rPr lang="uk-UA" altLang="en-US" sz="2400" dirty="0" err="1" smtClean="0">
                <a:solidFill>
                  <a:srgbClr val="000000"/>
                </a:solidFill>
                <a:latin typeface="Times New Roman" panose="02020603050405020304" pitchFamily="18" charset="0"/>
                <a:cs typeface="Times New Roman" panose="02020603050405020304" pitchFamily="18" charset="0"/>
              </a:rPr>
              <a:t>навуглерожування</a:t>
            </a:r>
            <a:r>
              <a:rPr lang="uk-UA" altLang="en-US" sz="2400" dirty="0" smtClean="0">
                <a:solidFill>
                  <a:srgbClr val="000000"/>
                </a:solidFill>
                <a:latin typeface="Times New Roman" panose="02020603050405020304" pitchFamily="18" charset="0"/>
                <a:cs typeface="Times New Roman" panose="02020603050405020304" pitchFamily="18" charset="0"/>
              </a:rPr>
              <a:t> розплаву (і твердого брухту), окислення вуглецю, що вдується. Кисень витрачається на спалювання палива, окиснення заліза та домішок розплаву. Для формування активного основного шлаку через донні фурми подається також порошкове вапно. Засобом управління </a:t>
            </a:r>
            <a:r>
              <a:rPr lang="uk-UA" altLang="en-US" sz="2400" dirty="0" err="1" smtClean="0">
                <a:solidFill>
                  <a:srgbClr val="000000"/>
                </a:solidFill>
                <a:latin typeface="Times New Roman" panose="02020603050405020304" pitchFamily="18" charset="0"/>
                <a:cs typeface="Times New Roman" panose="02020603050405020304" pitchFamily="18" charset="0"/>
              </a:rPr>
              <a:t>навуглерожування</a:t>
            </a:r>
            <a:r>
              <a:rPr lang="uk-UA" altLang="en-US" sz="2400" dirty="0" smtClean="0">
                <a:solidFill>
                  <a:srgbClr val="000000"/>
                </a:solidFill>
                <a:latin typeface="Times New Roman" panose="02020603050405020304" pitchFamily="18" charset="0"/>
                <a:cs typeface="Times New Roman" panose="02020603050405020304" pitchFamily="18" charset="0"/>
              </a:rPr>
              <a:t> розплаву і окислення вуглецю служить зміна співвідношення вугілля </a:t>
            </a:r>
            <a:r>
              <a:rPr lang="uk-UA" altLang="en-US" sz="2400" dirty="0" err="1" smtClean="0">
                <a:solidFill>
                  <a:srgbClr val="000000"/>
                </a:solidFill>
                <a:latin typeface="Times New Roman" panose="02020603050405020304" pitchFamily="18" charset="0"/>
                <a:cs typeface="Times New Roman" panose="02020603050405020304" pitchFamily="18" charset="0"/>
              </a:rPr>
              <a:t>вугілля</a:t>
            </a:r>
            <a:r>
              <a:rPr lang="uk-UA" altLang="en-US" sz="2400" dirty="0" smtClean="0">
                <a:solidFill>
                  <a:srgbClr val="000000"/>
                </a:solidFill>
                <a:latin typeface="Times New Roman" panose="02020603050405020304" pitchFamily="18" charset="0"/>
                <a:cs typeface="Times New Roman" panose="02020603050405020304" pitchFamily="18" charset="0"/>
              </a:rPr>
              <a:t> і кисню. На певному етапі подачу вугілля припиняють і ведуть лише донну кисневу продування.</a:t>
            </a:r>
            <a:endParaRPr lang="uk-UA" altLang="en-US" sz="2400" dirty="0">
              <a:latin typeface="Tahoma" panose="020B060403050404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Номер слайда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B613BD65-7425-4B22-8048-CFCA55522A2A}" type="slidenum">
              <a:rPr lang="ru-RU" altLang="en-US"/>
              <a:pPr algn="l" rtl="0"/>
              <a:t>33</a:t>
            </a:fld>
            <a:endParaRPr lang="ru-RU" altLang="en-US"/>
          </a:p>
        </p:txBody>
      </p:sp>
      <p:sp>
        <p:nvSpPr>
          <p:cNvPr id="36867" name="Прямоугольник 2"/>
          <p:cNvSpPr>
            <a:spLocks noChangeArrowheads="1"/>
          </p:cNvSpPr>
          <p:nvPr/>
        </p:nvSpPr>
        <p:spPr bwMode="auto">
          <a:xfrm>
            <a:off x="179388" y="476250"/>
            <a:ext cx="8640762" cy="56323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114300" indent="2540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rtl="0" eaLnBrk="1" hangingPunct="1"/>
            <a:r>
              <a:rPr lang="ru-RU" altLang="en-US" sz="2400" dirty="0" err="1">
                <a:solidFill>
                  <a:srgbClr val="000000"/>
                </a:solidFill>
                <a:latin typeface="Times New Roman" panose="02020603050405020304" pitchFamily="18" charset="0"/>
                <a:cs typeface="Times New Roman" panose="02020603050405020304" pitchFamily="18" charset="0"/>
              </a:rPr>
              <a:t>Процес</a:t>
            </a:r>
            <a:r>
              <a:rPr lang="en-US" altLang="en-US" sz="2400" dirty="0">
                <a:solidFill>
                  <a:srgbClr val="000000"/>
                </a:solidFill>
                <a:latin typeface="Times New Roman" panose="02020603050405020304" pitchFamily="18" charset="0"/>
                <a:cs typeface="Times New Roman" panose="02020603050405020304" pitchFamily="18" charset="0"/>
              </a:rPr>
              <a:t>KS</a:t>
            </a:r>
            <a:r>
              <a:rPr lang="ru-RU" altLang="en-US" sz="2400" dirty="0" err="1">
                <a:solidFill>
                  <a:srgbClr val="000000"/>
                </a:solidFill>
                <a:latin typeface="Times New Roman" panose="02020603050405020304" pitchFamily="18" charset="0"/>
                <a:cs typeface="Times New Roman" panose="02020603050405020304" pitchFamily="18" charset="0"/>
              </a:rPr>
              <a:t>освоєний</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фірмою</a:t>
            </a:r>
            <a:r>
              <a:rPr lang="de-DE" altLang="en-US" sz="2400" dirty="0">
                <a:solidFill>
                  <a:srgbClr val="000000"/>
                </a:solidFill>
                <a:latin typeface="Times New Roman" panose="02020603050405020304" pitchFamily="18" charset="0"/>
                <a:cs typeface="Times New Roman" panose="02020603050405020304" pitchFamily="18" charset="0"/>
              </a:rPr>
              <a:t>"Klöckner Werke"</a:t>
            </a:r>
            <a:r>
              <a:rPr lang="ru-RU" altLang="en-US" sz="2400" dirty="0">
                <a:solidFill>
                  <a:srgbClr val="000000"/>
                </a:solidFill>
                <a:latin typeface="Times New Roman" panose="02020603050405020304" pitchFamily="18" charset="0"/>
                <a:cs typeface="Times New Roman" panose="02020603050405020304" pitchFamily="18" charset="0"/>
              </a:rPr>
              <a:t>на одному </a:t>
            </a:r>
            <a:r>
              <a:rPr lang="ru-RU" altLang="en-US" sz="2400" dirty="0" err="1">
                <a:solidFill>
                  <a:srgbClr val="000000"/>
                </a:solidFill>
                <a:latin typeface="Times New Roman" panose="02020603050405020304" pitchFamily="18" charset="0"/>
                <a:cs typeface="Times New Roman" panose="02020603050405020304" pitchFamily="18" charset="0"/>
              </a:rPr>
              <a:t>із</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заводів</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під</a:t>
            </a:r>
            <a:r>
              <a:rPr lang="ru-RU" altLang="en-US" sz="2400" dirty="0">
                <a:solidFill>
                  <a:srgbClr val="000000"/>
                </a:solidFill>
                <a:latin typeface="Times New Roman" panose="02020603050405020304" pitchFamily="18" charset="0"/>
                <a:cs typeface="Times New Roman" panose="02020603050405020304" pitchFamily="18" charset="0"/>
              </a:rPr>
              <a:t> час </a:t>
            </a:r>
            <a:r>
              <a:rPr lang="ru-RU" altLang="en-US" sz="2400" dirty="0" err="1">
                <a:solidFill>
                  <a:srgbClr val="000000"/>
                </a:solidFill>
                <a:latin typeface="Times New Roman" panose="02020603050405020304" pitchFamily="18" charset="0"/>
                <a:cs typeface="Times New Roman" panose="02020603050405020304" pitchFamily="18" charset="0"/>
              </a:rPr>
              <a:t>його</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технічної</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реконструкції</a:t>
            </a:r>
            <a:r>
              <a:rPr lang="ru-RU" altLang="en-US" sz="2400" dirty="0">
                <a:solidFill>
                  <a:srgbClr val="000000"/>
                </a:solidFill>
                <a:latin typeface="Times New Roman" panose="02020603050405020304" pitchFamily="18" charset="0"/>
                <a:cs typeface="Times New Roman" panose="02020603050405020304" pitchFamily="18" charset="0"/>
              </a:rPr>
              <a:t> з метою </a:t>
            </a:r>
            <a:r>
              <a:rPr lang="ru-RU" altLang="en-US" sz="2400" dirty="0" err="1">
                <a:solidFill>
                  <a:srgbClr val="000000"/>
                </a:solidFill>
                <a:latin typeface="Times New Roman" panose="02020603050405020304" pitchFamily="18" charset="0"/>
                <a:cs typeface="Times New Roman" panose="02020603050405020304" pitchFamily="18" charset="0"/>
              </a:rPr>
              <a:t>заміни</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трьох</a:t>
            </a:r>
            <a:r>
              <a:rPr lang="ru-RU" altLang="en-US" sz="2400" dirty="0">
                <a:solidFill>
                  <a:srgbClr val="000000"/>
                </a:solidFill>
                <a:latin typeface="Times New Roman" panose="02020603050405020304" pitchFamily="18" charset="0"/>
                <a:cs typeface="Times New Roman" panose="02020603050405020304" pitchFamily="18" charset="0"/>
              </a:rPr>
              <a:t> 250-тонних </a:t>
            </a:r>
            <a:r>
              <a:rPr lang="ru-RU" altLang="en-US" sz="2400" dirty="0" err="1">
                <a:solidFill>
                  <a:srgbClr val="000000"/>
                </a:solidFill>
                <a:latin typeface="Times New Roman" panose="02020603050405020304" pitchFamily="18" charset="0"/>
                <a:cs typeface="Times New Roman" panose="02020603050405020304" pitchFamily="18" charset="0"/>
              </a:rPr>
              <a:t>мартенівських</a:t>
            </a:r>
            <a:r>
              <a:rPr lang="ru-RU" altLang="en-US" sz="2400" dirty="0">
                <a:solidFill>
                  <a:srgbClr val="000000"/>
                </a:solidFill>
                <a:latin typeface="Times New Roman" panose="02020603050405020304" pitchFamily="18" charset="0"/>
                <a:cs typeface="Times New Roman" panose="02020603050405020304" pitchFamily="18" charset="0"/>
              </a:rPr>
              <a:t> та </a:t>
            </a:r>
            <a:r>
              <a:rPr lang="ru-RU" altLang="en-US" sz="2400" dirty="0" err="1">
                <a:solidFill>
                  <a:srgbClr val="000000"/>
                </a:solidFill>
                <a:latin typeface="Times New Roman" panose="02020603050405020304" pitchFamily="18" charset="0"/>
                <a:cs typeface="Times New Roman" panose="02020603050405020304" pitchFamily="18" charset="0"/>
              </a:rPr>
              <a:t>двох</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електродугових</a:t>
            </a:r>
            <a:r>
              <a:rPr lang="ru-RU" altLang="en-US" sz="2400" dirty="0">
                <a:solidFill>
                  <a:srgbClr val="000000"/>
                </a:solidFill>
                <a:latin typeface="Times New Roman" panose="02020603050405020304" pitchFamily="18" charset="0"/>
                <a:cs typeface="Times New Roman" panose="02020603050405020304" pitchFamily="18" charset="0"/>
              </a:rPr>
              <a:t> печей та </a:t>
            </a:r>
            <a:r>
              <a:rPr lang="ru-RU" altLang="en-US" sz="2400" dirty="0" err="1">
                <a:solidFill>
                  <a:srgbClr val="000000"/>
                </a:solidFill>
                <a:latin typeface="Times New Roman" panose="02020603050405020304" pitchFamily="18" charset="0"/>
                <a:cs typeface="Times New Roman" panose="02020603050405020304" pitchFamily="18" charset="0"/>
              </a:rPr>
              <a:t>виведення</a:t>
            </a:r>
            <a:r>
              <a:rPr lang="ru-RU" altLang="en-US" sz="2400" dirty="0">
                <a:solidFill>
                  <a:srgbClr val="000000"/>
                </a:solidFill>
                <a:latin typeface="Times New Roman" panose="02020603050405020304" pitchFamily="18" charset="0"/>
                <a:cs typeface="Times New Roman" panose="02020603050405020304" pitchFamily="18" charset="0"/>
              </a:rPr>
              <a:t> з </a:t>
            </a:r>
            <a:r>
              <a:rPr lang="ru-RU" altLang="en-US" sz="2400" dirty="0" err="1">
                <a:solidFill>
                  <a:srgbClr val="000000"/>
                </a:solidFill>
                <a:latin typeface="Times New Roman" panose="02020603050405020304" pitchFamily="18" charset="0"/>
                <a:cs typeface="Times New Roman" panose="02020603050405020304" pitchFamily="18" charset="0"/>
              </a:rPr>
              <a:t>експлуатації</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невеликої</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доменної</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печі</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Споруджено</a:t>
            </a:r>
            <a:r>
              <a:rPr lang="ru-RU" altLang="en-US" sz="2400" dirty="0">
                <a:solidFill>
                  <a:srgbClr val="000000"/>
                </a:solidFill>
                <a:latin typeface="Times New Roman" panose="02020603050405020304" pitchFamily="18" charset="0"/>
                <a:cs typeface="Times New Roman" panose="02020603050405020304" pitchFamily="18" charset="0"/>
              </a:rPr>
              <a:t> та введено в </a:t>
            </a:r>
            <a:r>
              <a:rPr lang="ru-RU" altLang="en-US" sz="2400" dirty="0" err="1">
                <a:solidFill>
                  <a:srgbClr val="000000"/>
                </a:solidFill>
                <a:latin typeface="Times New Roman" panose="02020603050405020304" pitchFamily="18" charset="0"/>
                <a:cs typeface="Times New Roman" panose="02020603050405020304" pitchFamily="18" charset="0"/>
              </a:rPr>
              <a:t>експлуатацію</a:t>
            </a:r>
            <a:r>
              <a:rPr lang="ru-RU" altLang="en-US" sz="2400" dirty="0">
                <a:solidFill>
                  <a:srgbClr val="000000"/>
                </a:solidFill>
                <a:latin typeface="Times New Roman" panose="02020603050405020304" pitchFamily="18" charset="0"/>
                <a:cs typeface="Times New Roman" panose="02020603050405020304" pitchFamily="18" charset="0"/>
              </a:rPr>
              <a:t> цех з одним </a:t>
            </a:r>
            <a:r>
              <a:rPr lang="ru-RU" altLang="en-US" sz="2400" dirty="0" err="1">
                <a:solidFill>
                  <a:srgbClr val="000000"/>
                </a:solidFill>
                <a:latin typeface="Times New Roman" panose="02020603050405020304" pitchFamily="18" charset="0"/>
                <a:cs typeface="Times New Roman" panose="02020603050405020304" pitchFamily="18" charset="0"/>
              </a:rPr>
              <a:t>пересувним</a:t>
            </a:r>
            <a:r>
              <a:rPr lang="ru-RU" altLang="en-US" sz="2400" dirty="0">
                <a:solidFill>
                  <a:srgbClr val="000000"/>
                </a:solidFill>
                <a:latin typeface="Times New Roman" panose="02020603050405020304" pitchFamily="18" charset="0"/>
                <a:cs typeface="Times New Roman" panose="02020603050405020304" pitchFamily="18" charset="0"/>
              </a:rPr>
              <a:t> 125-тонним</a:t>
            </a:r>
            <a:r>
              <a:rPr lang="en-US" altLang="en-US" sz="2400" dirty="0">
                <a:solidFill>
                  <a:srgbClr val="000000"/>
                </a:solidFill>
                <a:latin typeface="Times New Roman" panose="02020603050405020304" pitchFamily="18" charset="0"/>
                <a:cs typeface="Times New Roman" panose="02020603050405020304" pitchFamily="18" charset="0"/>
              </a:rPr>
              <a:t>KS</a:t>
            </a:r>
            <a:r>
              <a:rPr lang="ru-RU" altLang="en-US" sz="2400" dirty="0">
                <a:solidFill>
                  <a:srgbClr val="000000"/>
                </a:solidFill>
                <a:latin typeface="Times New Roman" panose="02020603050405020304" pitchFamily="18" charset="0"/>
                <a:cs typeface="Times New Roman" panose="02020603050405020304" pitchFamily="18" charset="0"/>
              </a:rPr>
              <a:t>-Конвертером.</a:t>
            </a:r>
            <a:endParaRPr lang="ru-RU" altLang="en-US" sz="2400" dirty="0">
              <a:latin typeface="Tahoma" panose="020B0604030504040204" pitchFamily="34" charset="0"/>
              <a:cs typeface="Times New Roman" panose="02020603050405020304" pitchFamily="18" charset="0"/>
            </a:endParaRPr>
          </a:p>
          <a:p>
            <a:pPr algn="just" rtl="0" eaLnBrk="1" hangingPunct="1"/>
            <a:r>
              <a:rPr lang="ru-RU" altLang="en-US" sz="2400" dirty="0">
                <a:solidFill>
                  <a:srgbClr val="000000"/>
                </a:solidFill>
                <a:latin typeface="Times New Roman" panose="02020603050405020304" pitchFamily="18" charset="0"/>
                <a:cs typeface="Times New Roman" panose="02020603050405020304" pitchFamily="18" charset="0"/>
              </a:rPr>
              <a:t>Цех </a:t>
            </a:r>
            <a:r>
              <a:rPr lang="ru-RU" altLang="en-US" sz="2400" dirty="0" err="1">
                <a:solidFill>
                  <a:srgbClr val="000000"/>
                </a:solidFill>
                <a:latin typeface="Times New Roman" panose="02020603050405020304" pitchFamily="18" charset="0"/>
                <a:cs typeface="Times New Roman" panose="02020603050405020304" pitchFamily="18" charset="0"/>
              </a:rPr>
              <a:t>обладнаний</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продувним</a:t>
            </a:r>
            <a:r>
              <a:rPr lang="ru-RU" altLang="en-US" sz="2400" dirty="0">
                <a:solidFill>
                  <a:srgbClr val="000000"/>
                </a:solidFill>
                <a:latin typeface="Times New Roman" panose="02020603050405020304" pitchFamily="18" charset="0"/>
                <a:cs typeface="Times New Roman" panose="02020603050405020304" pitchFamily="18" charset="0"/>
              </a:rPr>
              <a:t> стендом, </a:t>
            </a:r>
            <a:r>
              <a:rPr lang="ru-RU" altLang="en-US" sz="2400" dirty="0" err="1">
                <a:solidFill>
                  <a:srgbClr val="000000"/>
                </a:solidFill>
                <a:latin typeface="Times New Roman" panose="02020603050405020304" pitchFamily="18" charset="0"/>
                <a:cs typeface="Times New Roman" panose="02020603050405020304" pitchFamily="18" charset="0"/>
              </a:rPr>
              <a:t>візками</a:t>
            </a:r>
            <a:r>
              <a:rPr lang="ru-RU" altLang="en-US" sz="2400" dirty="0">
                <a:solidFill>
                  <a:srgbClr val="000000"/>
                </a:solidFill>
                <a:latin typeface="Times New Roman" panose="02020603050405020304" pitchFamily="18" charset="0"/>
                <a:cs typeface="Times New Roman" panose="02020603050405020304" pitchFamily="18" charset="0"/>
              </a:rPr>
              <a:t> для </a:t>
            </a:r>
            <a:r>
              <a:rPr lang="ru-RU" altLang="en-US" sz="2400" dirty="0" err="1">
                <a:solidFill>
                  <a:srgbClr val="000000"/>
                </a:solidFill>
                <a:latin typeface="Times New Roman" panose="02020603050405020304" pitchFamily="18" charset="0"/>
                <a:cs typeface="Times New Roman" panose="02020603050405020304" pitchFamily="18" charset="0"/>
              </a:rPr>
              <a:t>заміни</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конвертерів</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пристроєм</a:t>
            </a:r>
            <a:r>
              <a:rPr lang="ru-RU" altLang="en-US" sz="2400" dirty="0">
                <a:solidFill>
                  <a:srgbClr val="000000"/>
                </a:solidFill>
                <a:latin typeface="Times New Roman" panose="02020603050405020304" pitchFamily="18" charset="0"/>
                <a:cs typeface="Times New Roman" panose="02020603050405020304" pitchFamily="18" charset="0"/>
              </a:rPr>
              <a:t> для </a:t>
            </a:r>
            <a:r>
              <a:rPr lang="ru-RU" altLang="en-US" sz="2400" dirty="0" err="1">
                <a:solidFill>
                  <a:srgbClr val="000000"/>
                </a:solidFill>
                <a:latin typeface="Times New Roman" panose="02020603050405020304" pitchFamily="18" charset="0"/>
                <a:cs typeface="Times New Roman" panose="02020603050405020304" pitchFamily="18" charset="0"/>
              </a:rPr>
              <a:t>механізації</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робіт</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перефутерування</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агрегатів</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засобами</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позапічної</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обробки</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сталі</a:t>
            </a:r>
            <a:r>
              <a:rPr lang="ru-RU" altLang="en-US" sz="2400" dirty="0">
                <a:solidFill>
                  <a:srgbClr val="000000"/>
                </a:solidFill>
                <a:latin typeface="Times New Roman" panose="02020603050405020304" pitchFamily="18" charset="0"/>
                <a:cs typeface="Times New Roman" panose="02020603050405020304" pitchFamily="18" charset="0"/>
              </a:rPr>
              <a:t>, ЕОМ для </a:t>
            </a:r>
            <a:r>
              <a:rPr lang="ru-RU" altLang="en-US" sz="2400" dirty="0" err="1">
                <a:solidFill>
                  <a:srgbClr val="000000"/>
                </a:solidFill>
                <a:latin typeface="Times New Roman" panose="02020603050405020304" pitchFamily="18" charset="0"/>
                <a:cs typeface="Times New Roman" panose="02020603050405020304" pitchFamily="18" charset="0"/>
              </a:rPr>
              <a:t>керування</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технологічним</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процесом</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Експлуатація</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конвертерів</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що</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працюють</a:t>
            </a:r>
            <a:r>
              <a:rPr lang="ru-RU" altLang="en-US" sz="2400" dirty="0">
                <a:solidFill>
                  <a:srgbClr val="000000"/>
                </a:solidFill>
                <a:latin typeface="Times New Roman" panose="02020603050405020304" pitchFamily="18" charset="0"/>
                <a:cs typeface="Times New Roman" panose="02020603050405020304" pitchFamily="18" charset="0"/>
              </a:rPr>
              <a:t> на твердому </a:t>
            </a:r>
            <a:r>
              <a:rPr lang="ru-RU" altLang="en-US" sz="2400" dirty="0" err="1">
                <a:solidFill>
                  <a:srgbClr val="000000"/>
                </a:solidFill>
                <a:latin typeface="Times New Roman" panose="02020603050405020304" pitchFamily="18" charset="0"/>
                <a:cs typeface="Times New Roman" panose="02020603050405020304" pitchFamily="18" charset="0"/>
              </a:rPr>
              <a:t>завалці</a:t>
            </a:r>
            <a:r>
              <a:rPr lang="ru-RU" altLang="en-US" sz="2400" dirty="0">
                <a:solidFill>
                  <a:srgbClr val="000000"/>
                </a:solidFill>
                <a:latin typeface="Times New Roman" panose="02020603050405020304" pitchFamily="18" charset="0"/>
                <a:cs typeface="Times New Roman" panose="02020603050405020304" pitchFamily="18" charset="0"/>
              </a:rPr>
              <a:t>, показала </a:t>
            </a:r>
            <a:r>
              <a:rPr lang="ru-RU" altLang="en-US" sz="2400" dirty="0" err="1">
                <a:solidFill>
                  <a:srgbClr val="000000"/>
                </a:solidFill>
                <a:latin typeface="Times New Roman" panose="02020603050405020304" pitchFamily="18" charset="0"/>
                <a:cs typeface="Times New Roman" panose="02020603050405020304" pitchFamily="18" charset="0"/>
              </a:rPr>
              <a:t>високі</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результати</a:t>
            </a:r>
            <a:r>
              <a:rPr lang="ru-RU" altLang="en-US" sz="2400" dirty="0">
                <a:solidFill>
                  <a:srgbClr val="000000"/>
                </a:solidFill>
                <a:latin typeface="Times New Roman" panose="02020603050405020304" pitchFamily="18" charset="0"/>
                <a:cs typeface="Times New Roman" panose="02020603050405020304" pitchFamily="18" charset="0"/>
              </a:rPr>
              <a:t> за </a:t>
            </a:r>
            <a:r>
              <a:rPr lang="ru-RU" altLang="en-US" sz="2400" dirty="0" err="1">
                <a:solidFill>
                  <a:srgbClr val="000000"/>
                </a:solidFill>
                <a:latin typeface="Times New Roman" panose="02020603050405020304" pitchFamily="18" charset="0"/>
                <a:cs typeface="Times New Roman" panose="02020603050405020304" pitchFamily="18" charset="0"/>
              </a:rPr>
              <a:t>технологічними</a:t>
            </a:r>
            <a:r>
              <a:rPr lang="ru-RU" altLang="en-US" sz="2400" dirty="0">
                <a:solidFill>
                  <a:srgbClr val="000000"/>
                </a:solidFill>
                <a:latin typeface="Times New Roman" panose="02020603050405020304" pitchFamily="18" charset="0"/>
                <a:cs typeface="Times New Roman" panose="02020603050405020304" pitchFamily="18" charset="0"/>
              </a:rPr>
              <a:t> характеристиками </a:t>
            </a:r>
            <a:r>
              <a:rPr lang="ru-RU" altLang="en-US" sz="2400" dirty="0" err="1">
                <a:solidFill>
                  <a:srgbClr val="000000"/>
                </a:solidFill>
                <a:latin typeface="Times New Roman" panose="02020603050405020304" pitchFamily="18" charset="0"/>
                <a:cs typeface="Times New Roman" panose="02020603050405020304" pitchFamily="18" charset="0"/>
              </a:rPr>
              <a:t>процесу</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стійкості</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футерування</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рафінування</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металу</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можливостями</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утилізації</a:t>
            </a:r>
            <a:r>
              <a:rPr lang="ru-RU" altLang="en-US" sz="2400" dirty="0">
                <a:solidFill>
                  <a:srgbClr val="000000"/>
                </a:solidFill>
                <a:latin typeface="Times New Roman" panose="02020603050405020304" pitchFamily="18" charset="0"/>
                <a:cs typeface="Times New Roman" panose="02020603050405020304" pitchFamily="18" charset="0"/>
              </a:rPr>
              <a:t> та </a:t>
            </a:r>
            <a:r>
              <a:rPr lang="ru-RU" altLang="en-US" sz="2400" dirty="0" err="1">
                <a:solidFill>
                  <a:srgbClr val="000000"/>
                </a:solidFill>
                <a:latin typeface="Times New Roman" panose="02020603050405020304" pitchFamily="18" charset="0"/>
                <a:cs typeface="Times New Roman" panose="02020603050405020304" pitchFamily="18" charset="0"/>
              </a:rPr>
              <a:t>використання</a:t>
            </a:r>
            <a:r>
              <a:rPr lang="ru-RU" altLang="en-US" sz="2400" dirty="0">
                <a:solidFill>
                  <a:srgbClr val="000000"/>
                </a:solidFill>
                <a:latin typeface="Times New Roman" panose="02020603050405020304" pitchFamily="18" charset="0"/>
                <a:cs typeface="Times New Roman" panose="02020603050405020304" pitchFamily="18" charset="0"/>
              </a:rPr>
              <a:t> у </a:t>
            </a:r>
            <a:r>
              <a:rPr lang="ru-RU" altLang="en-US" sz="2400" dirty="0" err="1">
                <a:solidFill>
                  <a:srgbClr val="000000"/>
                </a:solidFill>
                <a:latin typeface="Times New Roman" panose="02020603050405020304" pitchFamily="18" charset="0"/>
                <a:cs typeface="Times New Roman" panose="02020603050405020304" pitchFamily="18" charset="0"/>
              </a:rPr>
              <a:t>великій</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кількості</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конвертерних</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газів</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що</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виділяються</a:t>
            </a:r>
            <a:r>
              <a:rPr lang="ru-RU" altLang="en-US" sz="2400" dirty="0">
                <a:solidFill>
                  <a:srgbClr val="000000"/>
                </a:solidFill>
                <a:latin typeface="Times New Roman" panose="02020603050405020304" pitchFamily="18" charset="0"/>
                <a:cs typeface="Times New Roman" panose="02020603050405020304" pitchFamily="18" charset="0"/>
              </a:rPr>
              <a:t>, з </a:t>
            </a:r>
            <a:r>
              <a:rPr lang="ru-RU" altLang="en-US" sz="2400" dirty="0" err="1">
                <a:solidFill>
                  <a:srgbClr val="000000"/>
                </a:solidFill>
                <a:latin typeface="Times New Roman" panose="02020603050405020304" pitchFamily="18" charset="0"/>
                <a:cs typeface="Times New Roman" panose="02020603050405020304" pitchFamily="18" charset="0"/>
              </a:rPr>
              <a:t>теплотою</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згоряння</a:t>
            </a:r>
            <a:r>
              <a:rPr lang="ru-RU" altLang="en-US" sz="2400" dirty="0">
                <a:solidFill>
                  <a:srgbClr val="000000"/>
                </a:solidFill>
                <a:latin typeface="Times New Roman" panose="02020603050405020304" pitchFamily="18" charset="0"/>
                <a:cs typeface="Times New Roman" panose="02020603050405020304" pitchFamily="18" charset="0"/>
              </a:rPr>
              <a:t> до 8800 кДж/м.</a:t>
            </a:r>
            <a:r>
              <a:rPr lang="ru-RU" altLang="en-US" sz="2400" baseline="30000" dirty="0">
                <a:solidFill>
                  <a:srgbClr val="000000"/>
                </a:solidFill>
                <a:latin typeface="Times New Roman" panose="02020603050405020304" pitchFamily="18" charset="0"/>
                <a:cs typeface="Times New Roman" panose="02020603050405020304" pitchFamily="18" charset="0"/>
              </a:rPr>
              <a:t>3</a:t>
            </a:r>
            <a:r>
              <a:rPr lang="ru-RU" altLang="en-US" sz="2400" dirty="0">
                <a:solidFill>
                  <a:srgbClr val="000000"/>
                </a:solidFill>
                <a:latin typeface="Times New Roman" panose="02020603050405020304" pitchFamily="18" charset="0"/>
                <a:cs typeface="Times New Roman" panose="02020603050405020304" pitchFamily="18" charset="0"/>
              </a:rPr>
              <a:t>.</a:t>
            </a:r>
            <a:endParaRPr lang="ru-RU" altLang="en-US" sz="2400" dirty="0">
              <a:latin typeface="Tahoma" panose="020B060403050404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Номер слайда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EA2FEF41-A739-4F0F-8866-4AF9FFBBEBAC}" type="slidenum">
              <a:rPr lang="ru-RU" altLang="en-US"/>
              <a:pPr algn="l" rtl="0"/>
              <a:t>34</a:t>
            </a:fld>
            <a:endParaRPr lang="ru-RU" altLang="en-US"/>
          </a:p>
        </p:txBody>
      </p:sp>
      <p:sp>
        <p:nvSpPr>
          <p:cNvPr id="37891" name="Прямоугольник 2"/>
          <p:cNvSpPr>
            <a:spLocks noChangeArrowheads="1"/>
          </p:cNvSpPr>
          <p:nvPr/>
        </p:nvSpPr>
        <p:spPr bwMode="auto">
          <a:xfrm>
            <a:off x="250825" y="177800"/>
            <a:ext cx="8713788" cy="6108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rtl="0" eaLnBrk="1" hangingPunct="1">
              <a:lnSpc>
                <a:spcPct val="150000"/>
              </a:lnSpc>
            </a:pPr>
            <a:r>
              <a:rPr lang="ru-RU" altLang="en-US" dirty="0">
                <a:solidFill>
                  <a:srgbClr val="000000"/>
                </a:solidFill>
                <a:latin typeface="Times New Roman" panose="02020603050405020304" pitchFamily="18" charset="0"/>
                <a:cs typeface="Times New Roman" panose="02020603050405020304" pitchFamily="18" charset="0"/>
              </a:rPr>
              <a:t>Аналогом </a:t>
            </a:r>
            <a:r>
              <a:rPr lang="ru-RU" altLang="en-US" dirty="0" err="1" smtClean="0">
                <a:solidFill>
                  <a:srgbClr val="000000"/>
                </a:solidFill>
                <a:latin typeface="Times New Roman" panose="02020603050405020304" pitchFamily="18" charset="0"/>
                <a:cs typeface="Times New Roman" panose="02020603050405020304" pitchFamily="18" charset="0"/>
              </a:rPr>
              <a:t>процесу</a:t>
            </a:r>
            <a:r>
              <a:rPr lang="ru-RU" altLang="en-US" dirty="0" smtClean="0">
                <a:solidFill>
                  <a:srgbClr val="000000"/>
                </a:solidFill>
                <a:latin typeface="Times New Roman" panose="02020603050405020304" pitchFamily="18" charset="0"/>
                <a:cs typeface="Times New Roman" panose="02020603050405020304" pitchFamily="18" charset="0"/>
              </a:rPr>
              <a:t> </a:t>
            </a:r>
            <a:r>
              <a:rPr lang="de-DE" altLang="en-US" dirty="0" smtClean="0">
                <a:solidFill>
                  <a:srgbClr val="000000"/>
                </a:solidFill>
                <a:latin typeface="Times New Roman" panose="02020603050405020304" pitchFamily="18" charset="0"/>
                <a:cs typeface="Times New Roman" panose="02020603050405020304" pitchFamily="18" charset="0"/>
              </a:rPr>
              <a:t>KS</a:t>
            </a:r>
            <a:r>
              <a:rPr lang="uk-UA" altLang="en-US" dirty="0" smtClean="0">
                <a:solidFill>
                  <a:srgbClr val="000000"/>
                </a:solidFill>
                <a:latin typeface="Times New Roman" panose="02020603050405020304" pitchFamily="18" charset="0"/>
                <a:cs typeface="Times New Roman" panose="02020603050405020304" pitchFamily="18" charset="0"/>
              </a:rPr>
              <a:t> </a:t>
            </a:r>
            <a:r>
              <a:rPr lang="ru-RU" altLang="en-US" dirty="0" smtClean="0">
                <a:solidFill>
                  <a:srgbClr val="000000"/>
                </a:solidFill>
                <a:latin typeface="Times New Roman" panose="02020603050405020304" pitchFamily="18" charset="0"/>
                <a:cs typeface="Times New Roman" panose="02020603050405020304" pitchFamily="18" charset="0"/>
              </a:rPr>
              <a:t>є </a:t>
            </a:r>
            <a:r>
              <a:rPr lang="ru-RU" altLang="en-US" dirty="0">
                <a:solidFill>
                  <a:srgbClr val="000000"/>
                </a:solidFill>
                <a:latin typeface="Times New Roman" panose="02020603050405020304" pitchFamily="18" charset="0"/>
                <a:cs typeface="Times New Roman" panose="02020603050405020304" pitchFamily="18" charset="0"/>
              </a:rPr>
              <a:t>"СО</a:t>
            </a:r>
            <a:r>
              <a:rPr lang="en-US" altLang="en-US" dirty="0">
                <a:solidFill>
                  <a:srgbClr val="000000"/>
                </a:solidFill>
                <a:latin typeface="Times New Roman" panose="02020603050405020304" pitchFamily="18" charset="0"/>
                <a:cs typeface="Times New Roman" panose="02020603050405020304" pitchFamily="18" charset="0"/>
              </a:rPr>
              <a:t>IN</a:t>
            </a:r>
            <a:r>
              <a:rPr lang="ru-RU" altLang="en-US" dirty="0">
                <a:solidFill>
                  <a:srgbClr val="000000"/>
                </a:solidFill>
                <a:latin typeface="Times New Roman" panose="02020603050405020304" pitchFamily="18" charset="0"/>
                <a:cs typeface="Times New Roman" panose="02020603050405020304" pitchFamily="18" charset="0"/>
              </a:rPr>
              <a:t>'-</a:t>
            </a:r>
            <a:r>
              <a:rPr lang="ru-RU" altLang="en-US" dirty="0" err="1">
                <a:solidFill>
                  <a:srgbClr val="000000"/>
                </a:solidFill>
                <a:latin typeface="Times New Roman" panose="02020603050405020304" pitchFamily="18" charset="0"/>
                <a:cs typeface="Times New Roman" panose="02020603050405020304" pitchFamily="18" charset="0"/>
              </a:rPr>
              <a:t>процес</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розроблений</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фірмою</a:t>
            </a:r>
            <a:r>
              <a:rPr lang="de-DE" altLang="en-US" dirty="0">
                <a:solidFill>
                  <a:srgbClr val="000000"/>
                </a:solidFill>
                <a:latin typeface="Times New Roman" panose="02020603050405020304" pitchFamily="18" charset="0"/>
                <a:cs typeface="Times New Roman" panose="02020603050405020304" pitchFamily="18" charset="0"/>
              </a:rPr>
              <a:t>"Krupp</a:t>
            </a:r>
            <a:r>
              <a:rPr lang="de-DE" altLang="en-US" dirty="0" smtClean="0">
                <a:solidFill>
                  <a:srgbClr val="000000"/>
                </a:solidFill>
                <a:latin typeface="Times New Roman" panose="02020603050405020304" pitchFamily="18" charset="0"/>
                <a:cs typeface="Times New Roman" panose="02020603050405020304" pitchFamily="18" charset="0"/>
              </a:rPr>
              <a:t>",</a:t>
            </a:r>
            <a:r>
              <a:rPr lang="uk-UA" altLang="en-US" dirty="0" smtClean="0">
                <a:solidFill>
                  <a:srgbClr val="000000"/>
                </a:solidFill>
                <a:latin typeface="Times New Roman" panose="02020603050405020304" pitchFamily="18" charset="0"/>
                <a:cs typeface="Times New Roman" panose="02020603050405020304" pitchFamily="18" charset="0"/>
              </a:rPr>
              <a:t> </a:t>
            </a:r>
            <a:r>
              <a:rPr lang="ru-RU" altLang="en-US" dirty="0" err="1" smtClean="0">
                <a:solidFill>
                  <a:srgbClr val="000000"/>
                </a:solidFill>
                <a:latin typeface="Times New Roman" panose="02020603050405020304" pitchFamily="18" charset="0"/>
                <a:cs typeface="Times New Roman" panose="02020603050405020304" pitchFamily="18" charset="0"/>
              </a:rPr>
              <a:t>що</a:t>
            </a:r>
            <a:r>
              <a:rPr lang="ru-RU" altLang="en-US" dirty="0" smtClean="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ґрунтується</a:t>
            </a:r>
            <a:r>
              <a:rPr lang="ru-RU" altLang="en-US" dirty="0">
                <a:solidFill>
                  <a:srgbClr val="000000"/>
                </a:solidFill>
                <a:latin typeface="Times New Roman" panose="02020603050405020304" pitchFamily="18" charset="0"/>
                <a:cs typeface="Times New Roman" panose="02020603050405020304" pitchFamily="18" charset="0"/>
              </a:rPr>
              <a:t> на </a:t>
            </a:r>
            <a:r>
              <a:rPr lang="ru-RU" altLang="en-US" dirty="0" err="1">
                <a:solidFill>
                  <a:srgbClr val="000000"/>
                </a:solidFill>
                <a:latin typeface="Times New Roman" panose="02020603050405020304" pitchFamily="18" charset="0"/>
                <a:cs typeface="Times New Roman" panose="02020603050405020304" pitchFamily="18" charset="0"/>
              </a:rPr>
              <a:t>вдуванні</a:t>
            </a:r>
            <a:r>
              <a:rPr lang="ru-RU" altLang="en-US" dirty="0">
                <a:solidFill>
                  <a:srgbClr val="000000"/>
                </a:solidFill>
                <a:latin typeface="Times New Roman" panose="02020603050405020304" pitchFamily="18" charset="0"/>
                <a:cs typeface="Times New Roman" panose="02020603050405020304" pitchFamily="18" charset="0"/>
              </a:rPr>
              <a:t> в конвертер через </a:t>
            </a:r>
            <a:r>
              <a:rPr lang="ru-RU" altLang="en-US" dirty="0" err="1">
                <a:solidFill>
                  <a:srgbClr val="000000"/>
                </a:solidFill>
                <a:latin typeface="Times New Roman" panose="02020603050405020304" pitchFamily="18" charset="0"/>
                <a:cs typeface="Times New Roman" panose="02020603050405020304" pitchFamily="18" charset="0"/>
              </a:rPr>
              <a:t>кільцевий</a:t>
            </a:r>
            <a:r>
              <a:rPr lang="ru-RU" altLang="en-US" dirty="0">
                <a:solidFill>
                  <a:srgbClr val="000000"/>
                </a:solidFill>
                <a:latin typeface="Times New Roman" panose="02020603050405020304" pitchFamily="18" charset="0"/>
                <a:cs typeface="Times New Roman" panose="02020603050405020304" pitchFamily="18" charset="0"/>
              </a:rPr>
              <a:t> канал </a:t>
            </a:r>
            <a:r>
              <a:rPr lang="ru-RU" altLang="en-US" dirty="0" err="1">
                <a:solidFill>
                  <a:srgbClr val="000000"/>
                </a:solidFill>
                <a:latin typeface="Times New Roman" panose="02020603050405020304" pitchFamily="18" charset="0"/>
                <a:cs typeface="Times New Roman" panose="02020603050405020304" pitchFamily="18" charset="0"/>
              </a:rPr>
              <a:t>коаксіальних</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донних</a:t>
            </a:r>
            <a:r>
              <a:rPr lang="ru-RU" altLang="en-US" dirty="0">
                <a:solidFill>
                  <a:srgbClr val="000000"/>
                </a:solidFill>
                <a:latin typeface="Times New Roman" panose="02020603050405020304" pitchFamily="18" charset="0"/>
                <a:cs typeface="Times New Roman" panose="02020603050405020304" pitchFamily="18" charset="0"/>
              </a:rPr>
              <a:t> фурм </a:t>
            </a:r>
            <a:r>
              <a:rPr lang="ru-RU" altLang="en-US" dirty="0" err="1">
                <a:solidFill>
                  <a:srgbClr val="000000"/>
                </a:solidFill>
                <a:latin typeface="Times New Roman" panose="02020603050405020304" pitchFamily="18" charset="0"/>
                <a:cs typeface="Times New Roman" panose="02020603050405020304" pitchFamily="18" charset="0"/>
              </a:rPr>
              <a:t>порошкоподібного</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фракції</a:t>
            </a:r>
            <a:r>
              <a:rPr lang="ru-RU" altLang="en-US" dirty="0">
                <a:solidFill>
                  <a:srgbClr val="000000"/>
                </a:solidFill>
                <a:latin typeface="Times New Roman" panose="02020603050405020304" pitchFamily="18" charset="0"/>
                <a:cs typeface="Times New Roman" panose="02020603050405020304" pitchFamily="18" charset="0"/>
              </a:rPr>
              <a:t> 1 мм) </a:t>
            </a:r>
            <a:r>
              <a:rPr lang="ru-RU" altLang="en-US" dirty="0" err="1">
                <a:solidFill>
                  <a:srgbClr val="000000"/>
                </a:solidFill>
                <a:latin typeface="Times New Roman" panose="02020603050405020304" pitchFamily="18" charset="0"/>
                <a:cs typeface="Times New Roman" panose="02020603050405020304" pitchFamily="18" charset="0"/>
              </a:rPr>
              <a:t>вугілля</a:t>
            </a:r>
            <a:r>
              <a:rPr lang="ru-RU" altLang="en-US" dirty="0">
                <a:solidFill>
                  <a:srgbClr val="000000"/>
                </a:solidFill>
                <a:latin typeface="Times New Roman" panose="02020603050405020304" pitchFamily="18" charset="0"/>
                <a:cs typeface="Times New Roman" panose="02020603050405020304" pitchFamily="18" charset="0"/>
              </a:rPr>
              <a:t> як у </a:t>
            </a:r>
            <a:r>
              <a:rPr lang="ru-RU" altLang="en-US" dirty="0" err="1">
                <a:solidFill>
                  <a:srgbClr val="000000"/>
                </a:solidFill>
                <a:latin typeface="Times New Roman" panose="02020603050405020304" pitchFamily="18" charset="0"/>
                <a:cs typeface="Times New Roman" panose="02020603050405020304" pitchFamily="18" charset="0"/>
              </a:rPr>
              <a:t>рідкий</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період</a:t>
            </a:r>
            <a:r>
              <a:rPr lang="ru-RU" altLang="en-US" dirty="0">
                <a:solidFill>
                  <a:srgbClr val="000000"/>
                </a:solidFill>
                <a:latin typeface="Times New Roman" panose="02020603050405020304" pitchFamily="18" charset="0"/>
                <a:cs typeface="Times New Roman" panose="02020603050405020304" pitchFamily="18" charset="0"/>
              </a:rPr>
              <a:t> плавки, так і для </a:t>
            </a:r>
            <a:r>
              <a:rPr lang="ru-RU" altLang="en-US" dirty="0" err="1">
                <a:solidFill>
                  <a:srgbClr val="000000"/>
                </a:solidFill>
                <a:latin typeface="Times New Roman" panose="02020603050405020304" pitchFamily="18" charset="0"/>
                <a:cs typeface="Times New Roman" panose="02020603050405020304" pitchFamily="18" charset="0"/>
              </a:rPr>
              <a:t>нагрівання</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твердої</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шихти</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Інформація</a:t>
            </a:r>
            <a:r>
              <a:rPr lang="ru-RU" altLang="en-US" dirty="0">
                <a:solidFill>
                  <a:srgbClr val="000000"/>
                </a:solidFill>
                <a:latin typeface="Times New Roman" panose="02020603050405020304" pitchFamily="18" charset="0"/>
                <a:cs typeface="Times New Roman" panose="02020603050405020304" pitchFamily="18" charset="0"/>
              </a:rPr>
              <a:t> про </a:t>
            </a:r>
            <a:r>
              <a:rPr lang="ru-RU" altLang="en-US" dirty="0" err="1">
                <a:solidFill>
                  <a:srgbClr val="000000"/>
                </a:solidFill>
                <a:latin typeface="Times New Roman" panose="02020603050405020304" pitchFamily="18" charset="0"/>
                <a:cs typeface="Times New Roman" panose="02020603050405020304" pitchFamily="18" charset="0"/>
              </a:rPr>
              <a:t>цей</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процес</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занадто</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обмежена</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щоб</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можна</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було</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судити</a:t>
            </a:r>
            <a:r>
              <a:rPr lang="ru-RU" altLang="en-US" dirty="0">
                <a:solidFill>
                  <a:srgbClr val="000000"/>
                </a:solidFill>
                <a:latin typeface="Times New Roman" panose="02020603050405020304" pitchFamily="18" charset="0"/>
                <a:cs typeface="Times New Roman" panose="02020603050405020304" pitchFamily="18" charset="0"/>
              </a:rPr>
              <a:t> про </a:t>
            </a:r>
            <a:r>
              <a:rPr lang="ru-RU" altLang="en-US" dirty="0" err="1">
                <a:solidFill>
                  <a:srgbClr val="000000"/>
                </a:solidFill>
                <a:latin typeface="Times New Roman" panose="02020603050405020304" pitchFamily="18" charset="0"/>
                <a:cs typeface="Times New Roman" panose="02020603050405020304" pitchFamily="18" charset="0"/>
              </a:rPr>
              <a:t>його</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показники</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особливості</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Зазначається</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що</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використання</a:t>
            </a:r>
            <a:r>
              <a:rPr lang="en-US" altLang="en-US" dirty="0">
                <a:solidFill>
                  <a:srgbClr val="000000"/>
                </a:solidFill>
                <a:latin typeface="Times New Roman" panose="02020603050405020304" pitchFamily="18" charset="0"/>
                <a:cs typeface="Times New Roman" panose="02020603050405020304" pitchFamily="18" charset="0"/>
              </a:rPr>
              <a:t>COIN</a:t>
            </a:r>
            <a:r>
              <a:rPr lang="ru-RU" altLang="en-US" dirty="0">
                <a:solidFill>
                  <a:srgbClr val="000000"/>
                </a:solidFill>
                <a:latin typeface="Times New Roman" panose="02020603050405020304" pitchFamily="18" charset="0"/>
                <a:cs typeface="Times New Roman" panose="02020603050405020304" pitchFamily="18" charset="0"/>
              </a:rPr>
              <a:t>-фурм (</a:t>
            </a:r>
            <a:r>
              <a:rPr lang="en-US" altLang="en-US" dirty="0">
                <a:solidFill>
                  <a:srgbClr val="000000"/>
                </a:solidFill>
                <a:latin typeface="Times New Roman" panose="02020603050405020304" pitchFamily="18" charset="0"/>
                <a:cs typeface="Times New Roman" panose="02020603050405020304" pitchFamily="18" charset="0"/>
              </a:rPr>
              <a:t>coal</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вугілля</a:t>
            </a:r>
            <a:r>
              <a:rPr lang="ru-RU" altLang="en-US" dirty="0">
                <a:solidFill>
                  <a:srgbClr val="000000"/>
                </a:solidFill>
                <a:latin typeface="Times New Roman" panose="02020603050405020304" pitchFamily="18" charset="0"/>
                <a:cs typeface="Times New Roman" panose="02020603050405020304" pitchFamily="18" charset="0"/>
              </a:rPr>
              <a:t>,</a:t>
            </a:r>
            <a:r>
              <a:rPr lang="en-US" altLang="en-US" dirty="0">
                <a:solidFill>
                  <a:srgbClr val="000000"/>
                </a:solidFill>
                <a:latin typeface="Times New Roman" panose="02020603050405020304" pitchFamily="18" charset="0"/>
                <a:cs typeface="Times New Roman" panose="02020603050405020304" pitchFamily="18" charset="0"/>
              </a:rPr>
              <a:t>oxygen</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кисень</a:t>
            </a:r>
            <a:r>
              <a:rPr lang="ru-RU" altLang="en-US" dirty="0">
                <a:solidFill>
                  <a:srgbClr val="000000"/>
                </a:solidFill>
                <a:latin typeface="Times New Roman" panose="02020603050405020304" pitchFamily="18" charset="0"/>
                <a:cs typeface="Times New Roman" panose="02020603050405020304" pitchFamily="18" charset="0"/>
              </a:rPr>
              <a:t>,</a:t>
            </a:r>
            <a:r>
              <a:rPr lang="en-US" altLang="en-US" dirty="0">
                <a:solidFill>
                  <a:srgbClr val="000000"/>
                </a:solidFill>
                <a:latin typeface="Times New Roman" panose="02020603050405020304" pitchFamily="18" charset="0"/>
                <a:cs typeface="Times New Roman" panose="02020603050405020304" pitchFamily="18" charset="0"/>
              </a:rPr>
              <a:t>injection</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вдування</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дозволяє</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вводити</a:t>
            </a:r>
            <a:r>
              <a:rPr lang="ru-RU" altLang="en-US" dirty="0">
                <a:solidFill>
                  <a:srgbClr val="000000"/>
                </a:solidFill>
                <a:latin typeface="Times New Roman" panose="02020603050405020304" pitchFamily="18" charset="0"/>
                <a:cs typeface="Times New Roman" panose="02020603050405020304" pitchFamily="18" charset="0"/>
              </a:rPr>
              <a:t> в конвертер </a:t>
            </a:r>
            <a:r>
              <a:rPr lang="ru-RU" altLang="en-US" dirty="0" err="1">
                <a:solidFill>
                  <a:srgbClr val="000000"/>
                </a:solidFill>
                <a:latin typeface="Times New Roman" panose="02020603050405020304" pitchFamily="18" charset="0"/>
                <a:cs typeface="Times New Roman" panose="02020603050405020304" pitchFamily="18" charset="0"/>
              </a:rPr>
              <a:t>пилоподібне</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вугілля</a:t>
            </a:r>
            <a:r>
              <a:rPr lang="ru-RU" altLang="en-US" dirty="0">
                <a:solidFill>
                  <a:srgbClr val="000000"/>
                </a:solidFill>
                <a:latin typeface="Times New Roman" panose="02020603050405020304" pitchFamily="18" charset="0"/>
                <a:cs typeface="Times New Roman" panose="02020603050405020304" pitchFamily="18" charset="0"/>
              </a:rPr>
              <a:t> з </a:t>
            </a:r>
            <a:r>
              <a:rPr lang="ru-RU" altLang="en-US" dirty="0" err="1">
                <a:solidFill>
                  <a:srgbClr val="000000"/>
                </a:solidFill>
                <a:latin typeface="Times New Roman" panose="02020603050405020304" pitchFamily="18" charset="0"/>
                <a:cs typeface="Times New Roman" panose="02020603050405020304" pitchFamily="18" charset="0"/>
              </a:rPr>
              <a:t>інтенсивністю</a:t>
            </a:r>
            <a:r>
              <a:rPr lang="ru-RU" altLang="en-US" dirty="0">
                <a:solidFill>
                  <a:srgbClr val="000000"/>
                </a:solidFill>
                <a:latin typeface="Times New Roman" panose="02020603050405020304" pitchFamily="18" charset="0"/>
                <a:cs typeface="Times New Roman" panose="02020603050405020304" pitchFamily="18" charset="0"/>
              </a:rPr>
              <a:t> до 22 кг/(</a:t>
            </a:r>
            <a:r>
              <a:rPr lang="ru-RU" altLang="en-US" dirty="0" err="1">
                <a:solidFill>
                  <a:srgbClr val="000000"/>
                </a:solidFill>
                <a:latin typeface="Times New Roman" panose="02020603050405020304" pitchFamily="18" charset="0"/>
                <a:cs typeface="Times New Roman" panose="02020603050405020304" pitchFamily="18" charset="0"/>
              </a:rPr>
              <a:t>т'хв</a:t>
            </a:r>
            <a:r>
              <a:rPr lang="ru-RU" altLang="en-US" dirty="0">
                <a:solidFill>
                  <a:srgbClr val="000000"/>
                </a:solidFill>
                <a:latin typeface="Times New Roman" panose="02020603050405020304" pitchFamily="18" charset="0"/>
                <a:cs typeface="Times New Roman" panose="02020603050405020304" pitchFamily="18" charset="0"/>
              </a:rPr>
              <a:t>). при </a:t>
            </a:r>
            <a:r>
              <a:rPr lang="ru-RU" altLang="en-US" dirty="0" err="1">
                <a:solidFill>
                  <a:srgbClr val="000000"/>
                </a:solidFill>
                <a:latin typeface="Times New Roman" panose="02020603050405020304" pitchFamily="18" charset="0"/>
                <a:cs typeface="Times New Roman" panose="02020603050405020304" pitchFamily="18" charset="0"/>
              </a:rPr>
              <a:t>інтенсивності</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продування</a:t>
            </a:r>
            <a:r>
              <a:rPr lang="ru-RU" altLang="en-US" dirty="0">
                <a:solidFill>
                  <a:srgbClr val="000000"/>
                </a:solidFill>
                <a:latin typeface="Times New Roman" panose="02020603050405020304" pitchFamily="18" charset="0"/>
                <a:cs typeface="Times New Roman" panose="02020603050405020304" pitchFamily="18" charset="0"/>
              </a:rPr>
              <a:t> киснем до 4,5 м</a:t>
            </a:r>
            <a:r>
              <a:rPr lang="ru-RU" altLang="en-US" baseline="30000" dirty="0">
                <a:solidFill>
                  <a:srgbClr val="000000"/>
                </a:solidFill>
                <a:latin typeface="Times New Roman" panose="02020603050405020304" pitchFamily="18" charset="0"/>
                <a:cs typeface="Times New Roman" panose="02020603050405020304" pitchFamily="18" charset="0"/>
              </a:rPr>
              <a:t>3</a:t>
            </a:r>
            <a:r>
              <a:rPr lang="ru-RU" altLang="en-US" dirty="0">
                <a:solidFill>
                  <a:srgbClr val="000000"/>
                </a:solidFill>
                <a:latin typeface="Times New Roman" panose="02020603050405020304" pitchFamily="18" charset="0"/>
                <a:cs typeface="Times New Roman" panose="02020603050405020304" pitchFamily="18" charset="0"/>
              </a:rPr>
              <a:t>/ (Т * </a:t>
            </a:r>
            <a:r>
              <a:rPr lang="ru-RU" altLang="en-US" dirty="0" err="1">
                <a:solidFill>
                  <a:srgbClr val="000000"/>
                </a:solidFill>
                <a:latin typeface="Times New Roman" panose="02020603050405020304" pitchFamily="18" charset="0"/>
                <a:cs typeface="Times New Roman" panose="02020603050405020304" pitchFamily="18" charset="0"/>
              </a:rPr>
              <a:t>хв</a:t>
            </a:r>
            <a:r>
              <a:rPr lang="ru-RU" altLang="en-US" dirty="0">
                <a:solidFill>
                  <a:srgbClr val="000000"/>
                </a:solidFill>
                <a:latin typeface="Times New Roman" panose="02020603050405020304" pitchFamily="18" charset="0"/>
                <a:cs typeface="Times New Roman" panose="02020603050405020304" pitchFamily="18" charset="0"/>
              </a:rPr>
              <a:t>).</a:t>
            </a:r>
          </a:p>
          <a:p>
            <a:pPr algn="just" rtl="0" eaLnBrk="1" hangingPunct="1">
              <a:lnSpc>
                <a:spcPct val="150000"/>
              </a:lnSpc>
            </a:pPr>
            <a:r>
              <a:rPr lang="ru-RU" altLang="en-US" dirty="0">
                <a:solidFill>
                  <a:srgbClr val="000000"/>
                </a:solidFill>
                <a:latin typeface="Times New Roman" panose="02020603050405020304" pitchFamily="18" charset="0"/>
                <a:cs typeface="Times New Roman" panose="02020603050405020304" pitchFamily="18" charset="0"/>
              </a:rPr>
              <a:t>У 1993 р. </a:t>
            </a:r>
            <a:r>
              <a:rPr lang="ru-RU" altLang="en-US" dirty="0" err="1">
                <a:solidFill>
                  <a:srgbClr val="000000"/>
                </a:solidFill>
                <a:latin typeface="Times New Roman" panose="02020603050405020304" pitchFamily="18" charset="0"/>
                <a:cs typeface="Times New Roman" panose="02020603050405020304" pitchFamily="18" charset="0"/>
              </a:rPr>
              <a:t>фірма</a:t>
            </a:r>
            <a:r>
              <a:rPr lang="ru-RU" altLang="en-US" dirty="0">
                <a:solidFill>
                  <a:srgbClr val="000000"/>
                </a:solidFill>
                <a:latin typeface="Times New Roman" panose="02020603050405020304" pitchFamily="18" charset="0"/>
                <a:cs typeface="Times New Roman" panose="02020603050405020304" pitchFamily="18" charset="0"/>
              </a:rPr>
              <a:t> "</a:t>
            </a:r>
            <a:r>
              <a:rPr lang="en-US" altLang="en-US" dirty="0">
                <a:solidFill>
                  <a:srgbClr val="000000"/>
                </a:solidFill>
                <a:latin typeface="Times New Roman" panose="02020603050405020304" pitchFamily="18" charset="0"/>
                <a:cs typeface="Times New Roman" panose="02020603050405020304" pitchFamily="18" charset="0"/>
              </a:rPr>
              <a:t>Nippon steel</a:t>
            </a:r>
            <a:r>
              <a:rPr lang="ru-RU" altLang="en-US" dirty="0">
                <a:solidFill>
                  <a:srgbClr val="000000"/>
                </a:solidFill>
                <a:latin typeface="Times New Roman" panose="02020603050405020304" pitchFamily="18" charset="0"/>
                <a:cs typeface="Times New Roman" panose="02020603050405020304" pitchFamily="18" charset="0"/>
              </a:rPr>
              <a:t>ввела в </a:t>
            </a:r>
            <a:r>
              <a:rPr lang="ru-RU" altLang="en-US" dirty="0" err="1">
                <a:solidFill>
                  <a:srgbClr val="000000"/>
                </a:solidFill>
                <a:latin typeface="Times New Roman" panose="02020603050405020304" pitchFamily="18" charset="0"/>
                <a:cs typeface="Times New Roman" panose="02020603050405020304" pitchFamily="18" charset="0"/>
              </a:rPr>
              <a:t>промислову</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експлуатацію</a:t>
            </a:r>
            <a:r>
              <a:rPr lang="ru-RU" altLang="en-US" dirty="0">
                <a:solidFill>
                  <a:srgbClr val="000000"/>
                </a:solidFill>
                <a:latin typeface="Times New Roman" panose="02020603050405020304" pitchFamily="18" charset="0"/>
                <a:cs typeface="Times New Roman" panose="02020603050405020304" pitchFamily="18" charset="0"/>
              </a:rPr>
              <a:t> на </a:t>
            </a:r>
            <a:r>
              <a:rPr lang="ru-RU" altLang="en-US" dirty="0" err="1">
                <a:solidFill>
                  <a:srgbClr val="000000"/>
                </a:solidFill>
                <a:latin typeface="Times New Roman" panose="02020603050405020304" pitchFamily="18" charset="0"/>
                <a:cs typeface="Times New Roman" panose="02020603050405020304" pitchFamily="18" charset="0"/>
              </a:rPr>
              <a:t>заводі</a:t>
            </a:r>
            <a:r>
              <a:rPr lang="ru-RU" altLang="en-US" dirty="0">
                <a:solidFill>
                  <a:srgbClr val="000000"/>
                </a:solidFill>
                <a:latin typeface="Times New Roman" panose="02020603050405020304" pitchFamily="18" charset="0"/>
                <a:cs typeface="Times New Roman" panose="02020603050405020304" pitchFamily="18" charset="0"/>
              </a:rPr>
              <a:t> в м. </a:t>
            </a:r>
            <a:r>
              <a:rPr lang="ru-RU" altLang="en-US" dirty="0" err="1">
                <a:solidFill>
                  <a:srgbClr val="000000"/>
                </a:solidFill>
                <a:latin typeface="Times New Roman" panose="02020603050405020304" pitchFamily="18" charset="0"/>
                <a:cs typeface="Times New Roman" panose="02020603050405020304" pitchFamily="18" charset="0"/>
              </a:rPr>
              <a:t>Хірохата</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новий</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процес</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плавлення</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брухту</a:t>
            </a:r>
            <a:r>
              <a:rPr lang="ru-RU" altLang="en-US" dirty="0">
                <a:solidFill>
                  <a:srgbClr val="000000"/>
                </a:solidFill>
                <a:latin typeface="Times New Roman" panose="02020603050405020304" pitchFamily="18" charset="0"/>
                <a:cs typeface="Times New Roman" panose="02020603050405020304" pitchFamily="18" charset="0"/>
              </a:rPr>
              <a:t> в </a:t>
            </a:r>
            <a:r>
              <a:rPr lang="ru-RU" altLang="en-US" dirty="0" err="1">
                <a:solidFill>
                  <a:srgbClr val="000000"/>
                </a:solidFill>
                <a:latin typeface="Times New Roman" panose="02020603050405020304" pitchFamily="18" charset="0"/>
                <a:cs typeface="Times New Roman" panose="02020603050405020304" pitchFamily="18" charset="0"/>
              </a:rPr>
              <a:t>кисневому</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конвертері</a:t>
            </a:r>
            <a:r>
              <a:rPr lang="ru-RU" altLang="en-US" dirty="0">
                <a:solidFill>
                  <a:srgbClr val="000000"/>
                </a:solidFill>
                <a:latin typeface="Times New Roman" panose="02020603050405020304" pitchFamily="18" charset="0"/>
                <a:cs typeface="Times New Roman" panose="02020603050405020304" pitchFamily="18" charset="0"/>
              </a:rPr>
              <a:t> (</a:t>
            </a:r>
            <a:r>
              <a:rPr lang="en-US" altLang="en-US" dirty="0">
                <a:solidFill>
                  <a:srgbClr val="000000"/>
                </a:solidFill>
                <a:latin typeface="Times New Roman" panose="02020603050405020304" pitchFamily="18" charset="0"/>
                <a:cs typeface="Times New Roman" panose="02020603050405020304" pitchFamily="18" charset="0"/>
              </a:rPr>
              <a:t>SMP</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Цей</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процес</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передбачає</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плавлення</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брухту</a:t>
            </a:r>
            <a:r>
              <a:rPr lang="ru-RU" altLang="en-US" dirty="0">
                <a:solidFill>
                  <a:srgbClr val="000000"/>
                </a:solidFill>
                <a:latin typeface="Times New Roman" panose="02020603050405020304" pitchFamily="18" charset="0"/>
                <a:cs typeface="Times New Roman" panose="02020603050405020304" pitchFamily="18" charset="0"/>
              </a:rPr>
              <a:t> в одному </a:t>
            </a:r>
            <a:r>
              <a:rPr lang="ru-RU" altLang="en-US" dirty="0" err="1">
                <a:solidFill>
                  <a:srgbClr val="000000"/>
                </a:solidFill>
                <a:latin typeface="Times New Roman" panose="02020603050405020304" pitchFamily="18" charset="0"/>
                <a:cs typeface="Times New Roman" panose="02020603050405020304" pitchFamily="18" charset="0"/>
              </a:rPr>
              <a:t>агрегаті</a:t>
            </a:r>
            <a:r>
              <a:rPr lang="ru-RU" altLang="en-US" dirty="0">
                <a:solidFill>
                  <a:srgbClr val="000000"/>
                </a:solidFill>
                <a:latin typeface="Times New Roman" panose="02020603050405020304" pitchFamily="18" charset="0"/>
                <a:cs typeface="Times New Roman" panose="02020603050405020304" pitchFamily="18" charset="0"/>
              </a:rPr>
              <a:t> з </a:t>
            </a:r>
            <a:r>
              <a:rPr lang="ru-RU" altLang="en-US" dirty="0" err="1">
                <a:solidFill>
                  <a:srgbClr val="000000"/>
                </a:solidFill>
                <a:latin typeface="Times New Roman" panose="02020603050405020304" pitchFamily="18" charset="0"/>
                <a:cs typeface="Times New Roman" panose="02020603050405020304" pitchFamily="18" charset="0"/>
              </a:rPr>
              <a:t>наступним</a:t>
            </a:r>
            <a:r>
              <a:rPr lang="ru-RU" altLang="en-US" dirty="0">
                <a:solidFill>
                  <a:srgbClr val="000000"/>
                </a:solidFill>
                <a:latin typeface="Times New Roman" panose="02020603050405020304" pitchFamily="18" charset="0"/>
                <a:cs typeface="Times New Roman" panose="02020603050405020304" pitchFamily="18" charset="0"/>
              </a:rPr>
              <a:t> обезуглероживанием в </a:t>
            </a:r>
            <a:r>
              <a:rPr lang="ru-RU" altLang="en-US" dirty="0" err="1">
                <a:solidFill>
                  <a:srgbClr val="000000"/>
                </a:solidFill>
                <a:latin typeface="Times New Roman" panose="02020603050405020304" pitchFamily="18" charset="0"/>
                <a:cs typeface="Times New Roman" panose="02020603050405020304" pitchFamily="18" charset="0"/>
              </a:rPr>
              <a:t>іншому</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що</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забезпечує</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підвищення</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продуктивності</a:t>
            </a:r>
            <a:r>
              <a:rPr lang="ru-RU" altLang="en-US" dirty="0">
                <a:solidFill>
                  <a:srgbClr val="000000"/>
                </a:solidFill>
                <a:latin typeface="Times New Roman" panose="02020603050405020304" pitchFamily="18" charset="0"/>
                <a:cs typeface="Times New Roman" panose="02020603050405020304" pitchFamily="18" charset="0"/>
              </a:rPr>
              <a:t> та </a:t>
            </a:r>
            <a:r>
              <a:rPr lang="ru-RU" altLang="en-US" dirty="0" err="1">
                <a:solidFill>
                  <a:srgbClr val="000000"/>
                </a:solidFill>
                <a:latin typeface="Times New Roman" panose="02020603050405020304" pitchFamily="18" charset="0"/>
                <a:cs typeface="Times New Roman" panose="02020603050405020304" pitchFamily="18" charset="0"/>
              </a:rPr>
              <a:t>якості</a:t>
            </a:r>
            <a:r>
              <a:rPr lang="ru-RU" altLang="en-US" dirty="0">
                <a:solidFill>
                  <a:srgbClr val="000000"/>
                </a:solidFill>
                <a:latin typeface="Times New Roman" panose="02020603050405020304" pitchFamily="18" charset="0"/>
                <a:cs typeface="Times New Roman" panose="02020603050405020304" pitchFamily="18" charset="0"/>
              </a:rPr>
              <a:t> готового продукту.</a:t>
            </a:r>
          </a:p>
          <a:p>
            <a:pPr algn="l" rtl="0" eaLnBrk="1" hangingPunct="1">
              <a:lnSpc>
                <a:spcPct val="150000"/>
              </a:lnSpc>
            </a:pPr>
            <a:r>
              <a:rPr lang="ru-RU" altLang="en-US" dirty="0" err="1">
                <a:solidFill>
                  <a:srgbClr val="000000"/>
                </a:solidFill>
                <a:latin typeface="Times New Roman" panose="02020603050405020304" pitchFamily="18" charset="0"/>
                <a:cs typeface="Times New Roman" panose="02020603050405020304" pitchFamily="18" charset="0"/>
              </a:rPr>
              <a:t>Новий</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процес</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передбачає</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переробку</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брухту</a:t>
            </a:r>
            <a:r>
              <a:rPr lang="ru-RU" altLang="en-US" dirty="0">
                <a:solidFill>
                  <a:srgbClr val="000000"/>
                </a:solidFill>
                <a:latin typeface="Times New Roman" panose="02020603050405020304" pitchFamily="18" charset="0"/>
                <a:cs typeface="Times New Roman" panose="02020603050405020304" pitchFamily="18" charset="0"/>
              </a:rPr>
              <a:t> в </a:t>
            </a:r>
            <a:r>
              <a:rPr lang="ru-RU" altLang="en-US" dirty="0" err="1">
                <a:solidFill>
                  <a:srgbClr val="000000"/>
                </a:solidFill>
                <a:latin typeface="Times New Roman" panose="02020603050405020304" pitchFamily="18" charset="0"/>
                <a:cs typeface="Times New Roman" panose="02020603050405020304" pitchFamily="18" charset="0"/>
              </a:rPr>
              <a:t>кисневому</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конвертері</a:t>
            </a:r>
            <a:r>
              <a:rPr lang="ru-RU" altLang="en-US" dirty="0">
                <a:solidFill>
                  <a:srgbClr val="000000"/>
                </a:solidFill>
                <a:latin typeface="Times New Roman" panose="02020603050405020304" pitchFamily="18" charset="0"/>
                <a:cs typeface="Times New Roman" panose="02020603050405020304" pitchFamily="18" charset="0"/>
              </a:rPr>
              <a:t> з ванною </a:t>
            </a:r>
            <a:r>
              <a:rPr lang="ru-RU" altLang="en-US" dirty="0" err="1">
                <a:solidFill>
                  <a:srgbClr val="000000"/>
                </a:solidFill>
                <a:latin typeface="Times New Roman" panose="02020603050405020304" pitchFamily="18" charset="0"/>
                <a:cs typeface="Times New Roman" panose="02020603050405020304" pitchFamily="18" charset="0"/>
              </a:rPr>
              <a:t>рідкого</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чавуну</a:t>
            </a:r>
            <a:r>
              <a:rPr lang="ru-RU" altLang="en-US" dirty="0">
                <a:solidFill>
                  <a:srgbClr val="000000"/>
                </a:solidFill>
                <a:latin typeface="Times New Roman" panose="02020603050405020304" pitchFamily="18" charset="0"/>
                <a:cs typeface="Times New Roman" panose="02020603050405020304" pitchFamily="18" charset="0"/>
              </a:rPr>
              <a:t> (рис. </a:t>
            </a:r>
            <a:r>
              <a:rPr lang="ru-RU" altLang="en-US" dirty="0" smtClean="0">
                <a:solidFill>
                  <a:srgbClr val="000000"/>
                </a:solidFill>
                <a:latin typeface="Times New Roman" panose="02020603050405020304" pitchFamily="18" charset="0"/>
                <a:cs typeface="Times New Roman" panose="02020603050405020304" pitchFamily="18" charset="0"/>
              </a:rPr>
              <a:t>7</a:t>
            </a:r>
            <a:r>
              <a:rPr lang="ru-RU" altLang="en-US" dirty="0">
                <a:solidFill>
                  <a:srgbClr val="000000"/>
                </a:solidFill>
                <a:latin typeface="Times New Roman" panose="02020603050405020304" pitchFamily="18" charset="0"/>
                <a:cs typeface="Times New Roman" panose="02020603050405020304" pitchFamily="18" charset="0"/>
              </a:rPr>
              <a:t>).</a:t>
            </a:r>
          </a:p>
          <a:p>
            <a:pPr algn="l" rtl="0" eaLnBrk="1" hangingPunct="1">
              <a:lnSpc>
                <a:spcPct val="150000"/>
              </a:lnSpc>
            </a:pPr>
            <a:endParaRPr lang="ru-RU" altLang="en-US" sz="1000" dirty="0">
              <a:latin typeface="Tahoma" panose="020B060403050404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Номер слайда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EC5681E2-57DA-4036-AB1A-0261D2050C83}" type="slidenum">
              <a:rPr lang="ru-RU" altLang="en-US"/>
              <a:pPr algn="l" rtl="0"/>
              <a:t>35</a:t>
            </a:fld>
            <a:endParaRPr lang="ru-RU" altLang="en-US"/>
          </a:p>
        </p:txBody>
      </p:sp>
      <p:sp>
        <p:nvSpPr>
          <p:cNvPr id="38915"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eaLnBrk="1" hangingPunct="1"/>
            <a:endParaRPr lang="en-US" altLang="en-US"/>
          </a:p>
        </p:txBody>
      </p:sp>
      <p:pic>
        <p:nvPicPr>
          <p:cNvPr id="38916"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6050" y="266700"/>
            <a:ext cx="8851900" cy="4281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8917" name="Rectangle 3"/>
          <p:cNvSpPr>
            <a:spLocks noChangeArrowheads="1"/>
          </p:cNvSpPr>
          <p:nvPr/>
        </p:nvSpPr>
        <p:spPr bwMode="auto">
          <a:xfrm>
            <a:off x="-22225" y="4920645"/>
            <a:ext cx="8959850" cy="156966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rtl="0" eaLnBrk="1" hangingPunct="1"/>
            <a:r>
              <a:rPr lang="ru-RU" altLang="en-US" sz="1600" dirty="0" smtClean="0">
                <a:solidFill>
                  <a:srgbClr val="000000"/>
                </a:solidFill>
                <a:latin typeface="Times New Roman" panose="02020603050405020304" pitchFamily="18" charset="0"/>
                <a:cs typeface="Times New Roman" panose="02020603050405020304" pitchFamily="18" charset="0"/>
              </a:rPr>
              <a:t>Рис. 7</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Технологічна</a:t>
            </a:r>
            <a:r>
              <a:rPr lang="ru-RU" altLang="en-US" sz="1600" dirty="0">
                <a:solidFill>
                  <a:srgbClr val="000000"/>
                </a:solidFill>
                <a:latin typeface="Times New Roman" panose="02020603050405020304" pitchFamily="18" charset="0"/>
                <a:cs typeface="Times New Roman" panose="02020603050405020304" pitchFamily="18" charset="0"/>
              </a:rPr>
              <a:t> схема </a:t>
            </a:r>
            <a:r>
              <a:rPr lang="ru-RU" altLang="en-US" sz="1600" dirty="0" err="1">
                <a:solidFill>
                  <a:srgbClr val="000000"/>
                </a:solidFill>
                <a:latin typeface="Times New Roman" panose="02020603050405020304" pitchFamily="18" charset="0"/>
                <a:cs typeface="Times New Roman" panose="02020603050405020304" pitchFamily="18" charset="0"/>
              </a:rPr>
              <a:t>переплавлення</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брухту</a:t>
            </a:r>
            <a:r>
              <a:rPr lang="ru-RU" altLang="en-US" sz="1600" dirty="0">
                <a:solidFill>
                  <a:srgbClr val="000000"/>
                </a:solidFill>
                <a:latin typeface="Times New Roman" panose="02020603050405020304" pitchFamily="18" charset="0"/>
                <a:cs typeface="Times New Roman" panose="02020603050405020304" pitchFamily="18" charset="0"/>
              </a:rPr>
              <a:t> в </a:t>
            </a:r>
            <a:r>
              <a:rPr lang="ru-RU" altLang="en-US" sz="1600" dirty="0" err="1">
                <a:solidFill>
                  <a:srgbClr val="000000"/>
                </a:solidFill>
                <a:latin typeface="Times New Roman" panose="02020603050405020304" pitchFamily="18" charset="0"/>
                <a:cs typeface="Times New Roman" panose="02020603050405020304" pitchFamily="18" charset="0"/>
              </a:rPr>
              <a:t>кисневому</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конвертері</a:t>
            </a:r>
            <a:r>
              <a:rPr lang="ru-RU" altLang="en-US" sz="1600" dirty="0">
                <a:solidFill>
                  <a:srgbClr val="000000"/>
                </a:solidFill>
                <a:latin typeface="Times New Roman" panose="02020603050405020304" pitchFamily="18" charset="0"/>
                <a:cs typeface="Times New Roman" panose="02020603050405020304" pitchFamily="18" charset="0"/>
              </a:rPr>
              <a:t> з ванною </a:t>
            </a:r>
            <a:r>
              <a:rPr lang="ru-RU" altLang="en-US" sz="1600" dirty="0" err="1">
                <a:solidFill>
                  <a:srgbClr val="000000"/>
                </a:solidFill>
                <a:latin typeface="Times New Roman" panose="02020603050405020304" pitchFamily="18" charset="0"/>
                <a:cs typeface="Times New Roman" panose="02020603050405020304" pitchFamily="18" charset="0"/>
              </a:rPr>
              <a:t>рідкого</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чавуну</a:t>
            </a:r>
            <a:r>
              <a:rPr lang="ru-RU" altLang="en-US" sz="1600" dirty="0">
                <a:solidFill>
                  <a:srgbClr val="000000"/>
                </a:solidFill>
                <a:latin typeface="Times New Roman" panose="02020603050405020304" pitchFamily="18" charset="0"/>
                <a:cs typeface="Times New Roman" panose="02020603050405020304" pitchFamily="18" charset="0"/>
              </a:rPr>
              <a:t>:</a:t>
            </a:r>
          </a:p>
          <a:p>
            <a:pPr algn="ctr" rtl="0" eaLnBrk="1" hangingPunct="1"/>
            <a:r>
              <a:rPr lang="ru-RU" altLang="en-US" sz="1600" dirty="0">
                <a:solidFill>
                  <a:srgbClr val="000000"/>
                </a:solidFill>
                <a:latin typeface="Times New Roman" panose="02020603050405020304" pitchFamily="18" charset="0"/>
                <a:cs typeface="Times New Roman" panose="02020603050405020304" pitchFamily="18" charset="0"/>
              </a:rPr>
              <a:t>1 - </a:t>
            </a:r>
            <a:r>
              <a:rPr lang="ru-RU" altLang="en-US" sz="1600" dirty="0" err="1">
                <a:solidFill>
                  <a:srgbClr val="000000"/>
                </a:solidFill>
                <a:latin typeface="Times New Roman" panose="02020603050405020304" pitchFamily="18" charset="0"/>
                <a:cs typeface="Times New Roman" panose="02020603050405020304" pitchFamily="18" charset="0"/>
              </a:rPr>
              <a:t>завантаження</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брухту</a:t>
            </a:r>
            <a:r>
              <a:rPr lang="ru-RU" altLang="en-US" sz="1600" dirty="0">
                <a:solidFill>
                  <a:srgbClr val="000000"/>
                </a:solidFill>
                <a:latin typeface="Times New Roman" panose="02020603050405020304" pitchFamily="18" charset="0"/>
                <a:cs typeface="Times New Roman" panose="02020603050405020304" pitchFamily="18" charset="0"/>
              </a:rPr>
              <a:t>; 2 - </a:t>
            </a:r>
            <a:r>
              <a:rPr lang="ru-RU" altLang="en-US" sz="1600" dirty="0" err="1">
                <a:solidFill>
                  <a:srgbClr val="000000"/>
                </a:solidFill>
                <a:latin typeface="Times New Roman" panose="02020603050405020304" pitchFamily="18" charset="0"/>
                <a:cs typeface="Times New Roman" panose="02020603050405020304" pitchFamily="18" charset="0"/>
              </a:rPr>
              <a:t>плавлення</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брухту</a:t>
            </a:r>
            <a:r>
              <a:rPr lang="ru-RU" altLang="en-US" sz="1600" dirty="0">
                <a:solidFill>
                  <a:srgbClr val="000000"/>
                </a:solidFill>
                <a:latin typeface="Times New Roman" panose="02020603050405020304" pitchFamily="18" charset="0"/>
                <a:cs typeface="Times New Roman" panose="02020603050405020304" pitchFamily="18" charset="0"/>
              </a:rPr>
              <a:t> та чушкового </a:t>
            </a:r>
            <a:r>
              <a:rPr lang="ru-RU" altLang="en-US" sz="1600" dirty="0" err="1">
                <a:solidFill>
                  <a:srgbClr val="000000"/>
                </a:solidFill>
                <a:latin typeface="Times New Roman" panose="02020603050405020304" pitchFamily="18" charset="0"/>
                <a:cs typeface="Times New Roman" panose="02020603050405020304" pitchFamily="18" charset="0"/>
              </a:rPr>
              <a:t>чавуну</a:t>
            </a:r>
            <a:r>
              <a:rPr lang="ru-RU" altLang="en-US" sz="1600" dirty="0">
                <a:solidFill>
                  <a:srgbClr val="000000"/>
                </a:solidFill>
                <a:latin typeface="Times New Roman" panose="02020603050405020304" pitchFamily="18" charset="0"/>
                <a:cs typeface="Times New Roman" panose="02020603050405020304" pitchFamily="18" charset="0"/>
              </a:rPr>
              <a:t>; 3 – </a:t>
            </a:r>
            <a:r>
              <a:rPr lang="ru-RU" altLang="en-US" sz="1600" dirty="0" err="1">
                <a:solidFill>
                  <a:srgbClr val="000000"/>
                </a:solidFill>
                <a:latin typeface="Times New Roman" panose="02020603050405020304" pitchFamily="18" charset="0"/>
                <a:cs typeface="Times New Roman" panose="02020603050405020304" pitchFamily="18" charset="0"/>
              </a:rPr>
              <a:t>випуск</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половини</a:t>
            </a:r>
            <a:r>
              <a:rPr lang="ru-RU" altLang="en-US" sz="1600" dirty="0">
                <a:solidFill>
                  <a:srgbClr val="000000"/>
                </a:solidFill>
                <a:latin typeface="Times New Roman" panose="02020603050405020304" pitchFamily="18" charset="0"/>
                <a:cs typeface="Times New Roman" panose="02020603050405020304" pitchFamily="18" charset="0"/>
              </a:rPr>
              <a:t> плавки;</a:t>
            </a:r>
          </a:p>
          <a:p>
            <a:pPr algn="ctr" rtl="0" eaLnBrk="1" hangingPunct="1"/>
            <a:r>
              <a:rPr lang="ru-RU" altLang="en-US" sz="1600" dirty="0">
                <a:solidFill>
                  <a:srgbClr val="000000"/>
                </a:solidFill>
                <a:latin typeface="Times New Roman" panose="02020603050405020304" pitchFamily="18" charset="0"/>
                <a:cs typeface="Times New Roman" panose="02020603050405020304" pitchFamily="18" charset="0"/>
              </a:rPr>
              <a:t>4 - </a:t>
            </a:r>
            <a:r>
              <a:rPr lang="ru-RU" altLang="en-US" sz="1600" dirty="0" err="1">
                <a:solidFill>
                  <a:srgbClr val="000000"/>
                </a:solidFill>
                <a:latin typeface="Times New Roman" panose="02020603050405020304" pitchFamily="18" charset="0"/>
                <a:cs typeface="Times New Roman" panose="02020603050405020304" pitchFamily="18" charset="0"/>
              </a:rPr>
              <a:t>високовуглецевий</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рідкий</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напівпродукт</a:t>
            </a:r>
            <a:r>
              <a:rPr lang="ru-RU" altLang="en-US" sz="1600" dirty="0">
                <a:solidFill>
                  <a:srgbClr val="000000"/>
                </a:solidFill>
                <a:latin typeface="Times New Roman" panose="02020603050405020304" pitchFamily="18" charset="0"/>
                <a:cs typeface="Times New Roman" panose="02020603050405020304" pitchFamily="18" charset="0"/>
              </a:rPr>
              <a:t>; 5 - </a:t>
            </a:r>
            <a:r>
              <a:rPr lang="ru-RU" altLang="en-US" sz="1600" dirty="0" err="1">
                <a:solidFill>
                  <a:srgbClr val="000000"/>
                </a:solidFill>
                <a:latin typeface="Times New Roman" panose="02020603050405020304" pitchFamily="18" charset="0"/>
                <a:cs typeface="Times New Roman" panose="02020603050405020304" pitchFamily="18" charset="0"/>
              </a:rPr>
              <a:t>жолоб</a:t>
            </a:r>
            <a:r>
              <a:rPr lang="ru-RU" altLang="en-US" sz="1600" dirty="0">
                <a:solidFill>
                  <a:srgbClr val="000000"/>
                </a:solidFill>
                <a:latin typeface="Times New Roman" panose="02020603050405020304" pitchFamily="18" charset="0"/>
                <a:cs typeface="Times New Roman" panose="02020603050405020304" pitchFamily="18" charset="0"/>
              </a:rPr>
              <a:t> для </a:t>
            </a:r>
            <a:r>
              <a:rPr lang="ru-RU" altLang="en-US" sz="1600" dirty="0" err="1">
                <a:solidFill>
                  <a:srgbClr val="000000"/>
                </a:solidFill>
                <a:latin typeface="Times New Roman" panose="02020603050405020304" pitchFamily="18" charset="0"/>
                <a:cs typeface="Times New Roman" panose="02020603050405020304" pitchFamily="18" charset="0"/>
              </a:rPr>
              <a:t>брухту</a:t>
            </a:r>
            <a:r>
              <a:rPr lang="ru-RU" altLang="en-US" sz="1600" dirty="0">
                <a:solidFill>
                  <a:srgbClr val="000000"/>
                </a:solidFill>
                <a:latin typeface="Times New Roman" panose="02020603050405020304" pitchFamily="18" charset="0"/>
                <a:cs typeface="Times New Roman" panose="02020603050405020304" pitchFamily="18" charset="0"/>
              </a:rPr>
              <a:t>;</a:t>
            </a:r>
          </a:p>
          <a:p>
            <a:pPr algn="ctr" rtl="0" eaLnBrk="1" hangingPunct="1"/>
            <a:r>
              <a:rPr lang="ru-RU" altLang="en-US" sz="1600" dirty="0">
                <a:solidFill>
                  <a:srgbClr val="000000"/>
                </a:solidFill>
                <a:latin typeface="Times New Roman" panose="02020603050405020304" pitchFamily="18" charset="0"/>
                <a:cs typeface="Times New Roman" panose="02020603050405020304" pitchFamily="18" charset="0"/>
              </a:rPr>
              <a:t>6 – </a:t>
            </a:r>
            <a:r>
              <a:rPr lang="ru-RU" altLang="en-US" sz="1600" dirty="0" err="1">
                <a:solidFill>
                  <a:srgbClr val="000000"/>
                </a:solidFill>
                <a:latin typeface="Times New Roman" panose="02020603050405020304" pitchFamily="18" charset="0"/>
                <a:cs typeface="Times New Roman" panose="02020603050405020304" pitchFamily="18" charset="0"/>
              </a:rPr>
              <a:t>верхня</a:t>
            </a:r>
            <a:r>
              <a:rPr lang="ru-RU" altLang="en-US" sz="1600" dirty="0">
                <a:solidFill>
                  <a:srgbClr val="000000"/>
                </a:solidFill>
                <a:latin typeface="Times New Roman" panose="02020603050405020304" pitchFamily="18" charset="0"/>
                <a:cs typeface="Times New Roman" panose="02020603050405020304" pitchFamily="18" charset="0"/>
              </a:rPr>
              <a:t> фурма; 7 - </a:t>
            </a:r>
            <a:r>
              <a:rPr lang="ru-RU" altLang="en-US" sz="1600" dirty="0" err="1">
                <a:solidFill>
                  <a:srgbClr val="000000"/>
                </a:solidFill>
                <a:latin typeface="Times New Roman" panose="02020603050405020304" pitchFamily="18" charset="0"/>
                <a:cs typeface="Times New Roman" panose="02020603050405020304" pitchFamily="18" charset="0"/>
              </a:rPr>
              <a:t>кисень</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порошкове</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вугілля</a:t>
            </a:r>
            <a:r>
              <a:rPr lang="ru-RU" altLang="en-US" sz="1600" dirty="0">
                <a:solidFill>
                  <a:srgbClr val="000000"/>
                </a:solidFill>
                <a:latin typeface="Times New Roman" panose="02020603050405020304" pitchFamily="18" charset="0"/>
                <a:cs typeface="Times New Roman" panose="02020603050405020304" pitchFamily="18" charset="0"/>
              </a:rPr>
              <a:t>;</a:t>
            </a:r>
            <a:r>
              <a:rPr lang="uk-UA" altLang="en-US" sz="1600" dirty="0">
                <a:solidFill>
                  <a:srgbClr val="000000"/>
                </a:solidFill>
                <a:latin typeface="Times New Roman" panose="02020603050405020304" pitchFamily="18" charset="0"/>
                <a:cs typeface="Times New Roman" panose="02020603050405020304" pitchFamily="18" charset="0"/>
              </a:rPr>
              <a:t> </a:t>
            </a:r>
          </a:p>
          <a:p>
            <a:pPr algn="ctr" rtl="0" eaLnBrk="1" hangingPunct="1"/>
            <a:r>
              <a:rPr lang="ru-RU" altLang="en-US" sz="1600" dirty="0">
                <a:solidFill>
                  <a:srgbClr val="000000"/>
                </a:solidFill>
                <a:latin typeface="Times New Roman" panose="02020603050405020304" pitchFamily="18" charset="0"/>
                <a:cs typeface="Times New Roman" panose="02020603050405020304" pitchFamily="18" charset="0"/>
              </a:rPr>
              <a:t>8 - </a:t>
            </a:r>
            <a:r>
              <a:rPr lang="ru-RU" altLang="en-US" sz="1600" dirty="0" err="1">
                <a:solidFill>
                  <a:srgbClr val="000000"/>
                </a:solidFill>
                <a:latin typeface="Times New Roman" panose="02020603050405020304" pitchFamily="18" charset="0"/>
                <a:cs typeface="Times New Roman" panose="02020603050405020304" pitchFamily="18" charset="0"/>
              </a:rPr>
              <a:t>чушковий</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чавун</a:t>
            </a:r>
            <a:r>
              <a:rPr lang="ru-RU" altLang="en-US" sz="1600" dirty="0">
                <a:solidFill>
                  <a:srgbClr val="000000"/>
                </a:solidFill>
                <a:latin typeface="Times New Roman" panose="02020603050405020304" pitchFamily="18" charset="0"/>
                <a:cs typeface="Times New Roman" panose="02020603050405020304" pitchFamily="18" charset="0"/>
              </a:rPr>
              <a:t>; 9 – </a:t>
            </a:r>
            <a:r>
              <a:rPr lang="ru-RU" altLang="en-US" sz="1600" dirty="0" err="1">
                <a:solidFill>
                  <a:srgbClr val="000000"/>
                </a:solidFill>
                <a:latin typeface="Times New Roman" panose="02020603050405020304" pitchFamily="18" charset="0"/>
                <a:cs typeface="Times New Roman" panose="02020603050405020304" pitchFamily="18" charset="0"/>
              </a:rPr>
              <a:t>рідкий</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напівпродукт</a:t>
            </a:r>
            <a:r>
              <a:rPr lang="ru-RU" altLang="en-US" sz="1600" dirty="0">
                <a:solidFill>
                  <a:srgbClr val="000000"/>
                </a:solidFill>
                <a:latin typeface="Times New Roman" panose="02020603050405020304" pitchFamily="18" charset="0"/>
                <a:cs typeface="Times New Roman" panose="02020603050405020304" pitchFamily="18" charset="0"/>
              </a:rPr>
              <a:t>; 10 – </a:t>
            </a:r>
            <a:r>
              <a:rPr lang="ru-RU" altLang="en-US" sz="1600" dirty="0" err="1">
                <a:solidFill>
                  <a:srgbClr val="000000"/>
                </a:solidFill>
                <a:latin typeface="Times New Roman" panose="02020603050405020304" pitchFamily="18" charset="0"/>
                <a:cs typeface="Times New Roman" panose="02020603050405020304" pitchFamily="18" charset="0"/>
              </a:rPr>
              <a:t>десульфурація</a:t>
            </a:r>
            <a:r>
              <a:rPr lang="ru-RU" altLang="en-US" sz="1600" dirty="0">
                <a:solidFill>
                  <a:srgbClr val="000000"/>
                </a:solidFill>
                <a:latin typeface="Times New Roman" panose="02020603050405020304" pitchFamily="18" charset="0"/>
                <a:cs typeface="Times New Roman" panose="02020603050405020304" pitchFamily="18" charset="0"/>
              </a:rPr>
              <a:t>;</a:t>
            </a:r>
            <a:endParaRPr lang="ru-RU" altLang="en-US" sz="1600" dirty="0">
              <a:latin typeface="Times New Roman" panose="02020603050405020304" pitchFamily="18" charset="0"/>
              <a:cs typeface="Times New Roman" panose="02020603050405020304" pitchFamily="18" charset="0"/>
            </a:endParaRPr>
          </a:p>
          <a:p>
            <a:pPr algn="ctr" rtl="0"/>
            <a:r>
              <a:rPr lang="ru-RU" altLang="en-US" sz="1600" dirty="0">
                <a:solidFill>
                  <a:srgbClr val="000000"/>
                </a:solidFill>
                <a:latin typeface="Times New Roman" panose="02020603050405020304" pitchFamily="18" charset="0"/>
                <a:cs typeface="Times New Roman" panose="02020603050405020304" pitchFamily="18" charset="0"/>
              </a:rPr>
              <a:t>11 - </a:t>
            </a:r>
            <a:r>
              <a:rPr lang="ru-RU" altLang="en-US" sz="1600" dirty="0" err="1">
                <a:solidFill>
                  <a:srgbClr val="000000"/>
                </a:solidFill>
                <a:latin typeface="Times New Roman" panose="02020603050405020304" pitchFamily="18" charset="0"/>
                <a:cs typeface="Times New Roman" panose="02020603050405020304" pitchFamily="18" charset="0"/>
              </a:rPr>
              <a:t>обезуглерожування</a:t>
            </a:r>
            <a:endParaRPr lang="ru-RU" altLang="en-US" sz="16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Номер слайда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CECD7D82-2755-455A-8F3D-F616F5A1EA91}" type="slidenum">
              <a:rPr lang="ru-RU" altLang="en-US"/>
              <a:pPr algn="l" rtl="0"/>
              <a:t>36</a:t>
            </a:fld>
            <a:endParaRPr lang="ru-RU" altLang="en-US"/>
          </a:p>
        </p:txBody>
      </p:sp>
      <p:sp>
        <p:nvSpPr>
          <p:cNvPr id="39939" name="Прямоугольник 2"/>
          <p:cNvSpPr>
            <a:spLocks noChangeArrowheads="1"/>
          </p:cNvSpPr>
          <p:nvPr/>
        </p:nvSpPr>
        <p:spPr bwMode="auto">
          <a:xfrm>
            <a:off x="142875" y="-3175"/>
            <a:ext cx="8858250" cy="42040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indent="3048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rtl="0" eaLnBrk="1" hangingPunct="1"/>
            <a:r>
              <a:rPr lang="ru-RU" altLang="en-US" sz="2400" b="1" dirty="0" err="1">
                <a:solidFill>
                  <a:srgbClr val="000000"/>
                </a:solidFill>
                <a:latin typeface="Times New Roman" panose="02020603050405020304" pitchFamily="18" charset="0"/>
                <a:cs typeface="Times New Roman" panose="02020603050405020304" pitchFamily="18" charset="0"/>
              </a:rPr>
              <a:t>Конвертери</a:t>
            </a:r>
            <a:r>
              <a:rPr lang="ru-RU" altLang="en-US" sz="2400" b="1" dirty="0">
                <a:solidFill>
                  <a:srgbClr val="000000"/>
                </a:solidFill>
                <a:latin typeface="Times New Roman" panose="02020603050405020304" pitchFamily="18" charset="0"/>
                <a:cs typeface="Times New Roman" panose="02020603050405020304" pitchFamily="18" charset="0"/>
              </a:rPr>
              <a:t> (</a:t>
            </a:r>
            <a:r>
              <a:rPr lang="ru-RU" altLang="en-US" sz="2400" b="1" dirty="0" err="1">
                <a:solidFill>
                  <a:srgbClr val="000000"/>
                </a:solidFill>
                <a:latin typeface="Times New Roman" panose="02020603050405020304" pitchFamily="18" charset="0"/>
                <a:cs typeface="Times New Roman" panose="02020603050405020304" pitchFamily="18" charset="0"/>
              </a:rPr>
              <a:t>печі</a:t>
            </a:r>
            <a:r>
              <a:rPr lang="ru-RU" altLang="en-US" sz="2400" b="1" dirty="0">
                <a:solidFill>
                  <a:srgbClr val="000000"/>
                </a:solidFill>
                <a:latin typeface="Times New Roman" panose="02020603050405020304" pitchFamily="18" charset="0"/>
                <a:cs typeface="Times New Roman" panose="02020603050405020304" pitchFamily="18" charset="0"/>
              </a:rPr>
              <a:t>) з </a:t>
            </a:r>
            <a:r>
              <a:rPr lang="ru-RU" altLang="en-US" sz="2400" b="1" dirty="0" err="1">
                <a:solidFill>
                  <a:srgbClr val="000000"/>
                </a:solidFill>
                <a:latin typeface="Times New Roman" panose="02020603050405020304" pitchFamily="18" charset="0"/>
                <a:cs typeface="Times New Roman" panose="02020603050405020304" pitchFamily="18" charset="0"/>
              </a:rPr>
              <a:t>оптимізованим</a:t>
            </a:r>
            <a:r>
              <a:rPr lang="ru-RU" altLang="en-US" sz="2400" b="1" dirty="0">
                <a:solidFill>
                  <a:srgbClr val="000000"/>
                </a:solidFill>
                <a:latin typeface="Times New Roman" panose="02020603050405020304" pitchFamily="18" charset="0"/>
                <a:cs typeface="Times New Roman" panose="02020603050405020304" pitchFamily="18" charset="0"/>
              </a:rPr>
              <a:t> </a:t>
            </a:r>
            <a:r>
              <a:rPr lang="ru-RU" altLang="en-US" sz="2400" b="1" dirty="0" err="1">
                <a:solidFill>
                  <a:srgbClr val="000000"/>
                </a:solidFill>
                <a:latin typeface="Times New Roman" panose="02020603050405020304" pitchFamily="18" charset="0"/>
                <a:cs typeface="Times New Roman" panose="02020603050405020304" pitchFamily="18" charset="0"/>
              </a:rPr>
              <a:t>використанням</a:t>
            </a:r>
            <a:r>
              <a:rPr lang="ru-RU" altLang="en-US" sz="2400" b="1" dirty="0">
                <a:solidFill>
                  <a:srgbClr val="000000"/>
                </a:solidFill>
                <a:latin typeface="Times New Roman" panose="02020603050405020304" pitchFamily="18" charset="0"/>
                <a:cs typeface="Times New Roman" panose="02020603050405020304" pitchFamily="18" charset="0"/>
              </a:rPr>
              <a:t> </a:t>
            </a:r>
            <a:r>
              <a:rPr lang="ru-RU" altLang="en-US" sz="2400" b="1" dirty="0" err="1">
                <a:solidFill>
                  <a:srgbClr val="000000"/>
                </a:solidFill>
                <a:latin typeface="Times New Roman" panose="02020603050405020304" pitchFamily="18" charset="0"/>
                <a:cs typeface="Times New Roman" panose="02020603050405020304" pitchFamily="18" charset="0"/>
              </a:rPr>
              <a:t>енергії</a:t>
            </a:r>
            <a:r>
              <a:rPr lang="ru-RU" altLang="en-US" sz="2400" b="1" dirty="0">
                <a:solidFill>
                  <a:srgbClr val="000000"/>
                </a:solidFill>
                <a:latin typeface="Times New Roman" panose="02020603050405020304" pitchFamily="18" charset="0"/>
                <a:cs typeface="Times New Roman" panose="02020603050405020304" pitchFamily="18" charset="0"/>
              </a:rPr>
              <a:t> -</a:t>
            </a:r>
            <a:r>
              <a:rPr lang="en-US" altLang="en-US" sz="2400" b="1" dirty="0">
                <a:solidFill>
                  <a:srgbClr val="000000"/>
                </a:solidFill>
                <a:latin typeface="Times New Roman" panose="02020603050405020304" pitchFamily="18" charset="0"/>
                <a:cs typeface="Times New Roman" panose="02020603050405020304" pitchFamily="18" charset="0"/>
              </a:rPr>
              <a:t>EOF</a:t>
            </a:r>
            <a:r>
              <a:rPr lang="ru-RU" altLang="en-US" sz="2400" b="1" dirty="0">
                <a:solidFill>
                  <a:srgbClr val="000000"/>
                </a:solidFill>
                <a:latin typeface="Times New Roman" panose="02020603050405020304" pitchFamily="18" charset="0"/>
                <a:cs typeface="Times New Roman" panose="02020603050405020304" pitchFamily="18" charset="0"/>
              </a:rPr>
              <a:t>*</a:t>
            </a:r>
            <a:endParaRPr lang="ru-RU" altLang="en-US" sz="2400" b="1" dirty="0">
              <a:latin typeface="Times New Roman" panose="02020603050405020304" pitchFamily="18" charset="0"/>
              <a:cs typeface="Times New Roman" panose="02020603050405020304" pitchFamily="18" charset="0"/>
            </a:endParaRPr>
          </a:p>
          <a:p>
            <a:pPr algn="just" rtl="0" eaLnBrk="1" hangingPunct="1">
              <a:lnSpc>
                <a:spcPct val="150000"/>
              </a:lnSpc>
              <a:spcBef>
                <a:spcPts val="600"/>
              </a:spcBef>
            </a:pPr>
            <a:r>
              <a:rPr lang="ru-RU" altLang="en-US" sz="2400" dirty="0" err="1">
                <a:solidFill>
                  <a:srgbClr val="000000"/>
                </a:solidFill>
                <a:latin typeface="Times New Roman" panose="02020603050405020304" pitchFamily="18" charset="0"/>
                <a:cs typeface="Times New Roman" panose="02020603050405020304" pitchFamily="18" charset="0"/>
              </a:rPr>
              <a:t>Зупинимося</a:t>
            </a:r>
            <a:r>
              <a:rPr lang="ru-RU" altLang="en-US" sz="2400" dirty="0">
                <a:solidFill>
                  <a:srgbClr val="000000"/>
                </a:solidFill>
                <a:latin typeface="Times New Roman" panose="02020603050405020304" pitchFamily="18" charset="0"/>
                <a:cs typeface="Times New Roman" panose="02020603050405020304" pitchFamily="18" charset="0"/>
              </a:rPr>
              <a:t> на новому </a:t>
            </a:r>
            <a:r>
              <a:rPr lang="ru-RU" altLang="en-US" sz="2400" dirty="0" err="1">
                <a:solidFill>
                  <a:srgbClr val="000000"/>
                </a:solidFill>
                <a:latin typeface="Times New Roman" panose="02020603050405020304" pitchFamily="18" charset="0"/>
                <a:cs typeface="Times New Roman" panose="02020603050405020304" pitchFamily="18" charset="0"/>
              </a:rPr>
              <a:t>технічному</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рішенні</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що</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передбачає</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максимальне</a:t>
            </a:r>
            <a:r>
              <a:rPr lang="ru-RU" altLang="en-US" sz="2400" dirty="0">
                <a:solidFill>
                  <a:srgbClr val="000000"/>
                </a:solidFill>
                <a:latin typeface="Times New Roman" panose="02020603050405020304" pitchFamily="18" charset="0"/>
                <a:cs typeface="Times New Roman" panose="02020603050405020304" pitchFamily="18" charset="0"/>
              </a:rPr>
              <a:t> для </a:t>
            </a:r>
            <a:r>
              <a:rPr lang="ru-RU" altLang="en-US" sz="2400" dirty="0" err="1">
                <a:solidFill>
                  <a:srgbClr val="000000"/>
                </a:solidFill>
                <a:latin typeface="Times New Roman" panose="02020603050405020304" pitchFamily="18" charset="0"/>
                <a:cs typeface="Times New Roman" panose="02020603050405020304" pitchFamily="18" charset="0"/>
              </a:rPr>
              <a:t>сьогоднішнього</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рівня</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техніки</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корисне</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використання</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хімічної</a:t>
            </a:r>
            <a:r>
              <a:rPr lang="ru-RU" altLang="en-US" sz="2400" dirty="0">
                <a:solidFill>
                  <a:srgbClr val="000000"/>
                </a:solidFill>
                <a:latin typeface="Times New Roman" panose="02020603050405020304" pitchFamily="18" charset="0"/>
                <a:cs typeface="Times New Roman" panose="02020603050405020304" pitchFamily="18" charset="0"/>
              </a:rPr>
              <a:t> та </a:t>
            </a:r>
            <a:r>
              <a:rPr lang="ru-RU" altLang="en-US" sz="2400" dirty="0" err="1">
                <a:solidFill>
                  <a:srgbClr val="000000"/>
                </a:solidFill>
                <a:latin typeface="Times New Roman" panose="02020603050405020304" pitchFamily="18" charset="0"/>
                <a:cs typeface="Times New Roman" panose="02020603050405020304" pitchFamily="18" charset="0"/>
              </a:rPr>
              <a:t>фізичної</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теплоти</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газів</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що</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відходять</a:t>
            </a:r>
            <a:r>
              <a:rPr lang="ru-RU" altLang="en-US" sz="2400" dirty="0">
                <a:solidFill>
                  <a:srgbClr val="000000"/>
                </a:solidFill>
                <a:latin typeface="Times New Roman" panose="02020603050405020304" pitchFamily="18" charset="0"/>
                <a:cs typeface="Times New Roman" panose="02020603050405020304" pitchFamily="18" charset="0"/>
              </a:rPr>
              <a:t> у плавильному </a:t>
            </a:r>
            <a:r>
              <a:rPr lang="ru-RU" altLang="en-US" sz="2400" dirty="0" err="1">
                <a:solidFill>
                  <a:srgbClr val="000000"/>
                </a:solidFill>
                <a:latin typeface="Times New Roman" panose="02020603050405020304" pitchFamily="18" charset="0"/>
                <a:cs typeface="Times New Roman" panose="02020603050405020304" pitchFamily="18" charset="0"/>
              </a:rPr>
              <a:t>просторі</a:t>
            </a:r>
            <a:r>
              <a:rPr lang="ru-RU" altLang="en-US" sz="2400" dirty="0">
                <a:solidFill>
                  <a:srgbClr val="000000"/>
                </a:solidFill>
                <a:latin typeface="Times New Roman" panose="02020603050405020304" pitchFamily="18" charset="0"/>
                <a:cs typeface="Times New Roman" panose="02020603050405020304" pitchFamily="18" charset="0"/>
              </a:rPr>
              <a:t>.</a:t>
            </a:r>
            <a:r>
              <a:rPr lang="en-US" altLang="en-US" sz="2400" dirty="0">
                <a:solidFill>
                  <a:srgbClr val="000000"/>
                </a:solidFill>
                <a:latin typeface="Times New Roman" panose="02020603050405020304" pitchFamily="18" charset="0"/>
                <a:cs typeface="Times New Roman" panose="02020603050405020304" pitchFamily="18" charset="0"/>
              </a:rPr>
              <a:t>EOF</a:t>
            </a:r>
            <a:r>
              <a:rPr lang="ru-RU" altLang="en-US" sz="2400" dirty="0">
                <a:solidFill>
                  <a:srgbClr val="000000"/>
                </a:solidFill>
                <a:latin typeface="Times New Roman" panose="02020603050405020304" pitchFamily="18" charset="0"/>
                <a:cs typeface="Times New Roman" panose="02020603050405020304" pitchFamily="18" charset="0"/>
              </a:rPr>
              <a:t>.</a:t>
            </a:r>
            <a:endParaRPr lang="ru-RU" altLang="en-US" sz="2400" dirty="0">
              <a:latin typeface="Times New Roman" panose="02020603050405020304" pitchFamily="18" charset="0"/>
              <a:cs typeface="Times New Roman" panose="02020603050405020304" pitchFamily="18" charset="0"/>
            </a:endParaRPr>
          </a:p>
          <a:p>
            <a:pPr algn="just" rtl="0" eaLnBrk="1" hangingPunct="1">
              <a:lnSpc>
                <a:spcPct val="150000"/>
              </a:lnSpc>
              <a:spcBef>
                <a:spcPts val="300"/>
              </a:spcBef>
            </a:pPr>
            <a:r>
              <a:rPr lang="ru-RU" altLang="en-US" sz="2400" dirty="0">
                <a:solidFill>
                  <a:srgbClr val="000000"/>
                </a:solidFill>
                <a:latin typeface="Times New Roman" panose="02020603050405020304" pitchFamily="18" charset="0"/>
                <a:cs typeface="Times New Roman" panose="02020603050405020304" pitchFamily="18" charset="0"/>
              </a:rPr>
              <a:t>*(</a:t>
            </a:r>
            <a:r>
              <a:rPr lang="en-US" altLang="en-US" sz="2400" dirty="0">
                <a:solidFill>
                  <a:srgbClr val="000000"/>
                </a:solidFill>
                <a:latin typeface="Times New Roman" panose="02020603050405020304" pitchFamily="18" charset="0"/>
                <a:cs typeface="Times New Roman" panose="02020603050405020304" pitchFamily="18" charset="0"/>
              </a:rPr>
              <a:t>Energy Optimizing Furnace</a:t>
            </a:r>
            <a:r>
              <a:rPr lang="ru-RU" altLang="en-US" sz="2400" dirty="0">
                <a:solidFill>
                  <a:srgbClr val="000000"/>
                </a:solidFill>
                <a:latin typeface="Times New Roman" panose="02020603050405020304" pitchFamily="18" charset="0"/>
                <a:cs typeface="Times New Roman" panose="02020603050405020304" pitchFamily="18" charset="0"/>
              </a:rPr>
              <a:t>) - </a:t>
            </a:r>
            <a:r>
              <a:rPr lang="ru-RU" altLang="en-US" sz="2400" dirty="0" err="1">
                <a:solidFill>
                  <a:srgbClr val="000000"/>
                </a:solidFill>
                <a:latin typeface="Times New Roman" panose="02020603050405020304" pitchFamily="18" charset="0"/>
                <a:cs typeface="Times New Roman" panose="02020603050405020304" pitchFamily="18" charset="0"/>
              </a:rPr>
              <a:t>енергетично</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оптимізована</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піч</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розробник</a:t>
            </a:r>
            <a:r>
              <a:rPr lang="ru-RU" altLang="en-US" sz="2400" dirty="0">
                <a:solidFill>
                  <a:srgbClr val="000000"/>
                </a:solidFill>
                <a:latin typeface="Times New Roman" panose="02020603050405020304" pitchFamily="18" charset="0"/>
                <a:cs typeface="Times New Roman" panose="02020603050405020304" pitchFamily="18" charset="0"/>
              </a:rPr>
              <a:t> - </a:t>
            </a:r>
            <a:r>
              <a:rPr lang="ru-RU" altLang="en-US" sz="2400" dirty="0" err="1">
                <a:solidFill>
                  <a:srgbClr val="000000"/>
                </a:solidFill>
                <a:latin typeface="Times New Roman" panose="02020603050405020304" pitchFamily="18" charset="0"/>
                <a:cs typeface="Times New Roman" panose="02020603050405020304" pitchFamily="18" charset="0"/>
              </a:rPr>
              <a:t>фірма</a:t>
            </a:r>
            <a:r>
              <a:rPr lang="en-US" altLang="en-US" sz="2400" dirty="0">
                <a:solidFill>
                  <a:srgbClr val="000000"/>
                </a:solidFill>
                <a:latin typeface="Times New Roman" panose="02020603050405020304" pitchFamily="18" charset="0"/>
                <a:cs typeface="Times New Roman" panose="02020603050405020304" pitchFamily="18" charset="0"/>
              </a:rPr>
              <a:t>KLSF</a:t>
            </a:r>
            <a:r>
              <a:rPr lang="ru-RU" altLang="en-US" sz="2400" dirty="0">
                <a:solidFill>
                  <a:srgbClr val="000000"/>
                </a:solidFill>
                <a:latin typeface="Times New Roman" panose="02020603050405020304" pitchFamily="18" charset="0"/>
                <a:cs typeface="Times New Roman" panose="02020603050405020304" pitchFamily="18" charset="0"/>
              </a:rPr>
              <a:t>(</a:t>
            </a:r>
            <a:r>
              <a:rPr lang="ru-RU" altLang="en-US" sz="2400" dirty="0" err="1">
                <a:solidFill>
                  <a:srgbClr val="000000"/>
                </a:solidFill>
                <a:latin typeface="Times New Roman" panose="02020603050405020304" pitchFamily="18" charset="0"/>
                <a:cs typeface="Times New Roman" panose="02020603050405020304" pitchFamily="18" charset="0"/>
              </a:rPr>
              <a:t>Німеччина</a:t>
            </a:r>
            <a:r>
              <a:rPr lang="ru-RU" altLang="en-US" sz="2400" dirty="0">
                <a:solidFill>
                  <a:srgbClr val="000000"/>
                </a:solidFill>
                <a:latin typeface="Times New Roman" panose="02020603050405020304" pitchFamily="18" charset="0"/>
                <a:cs typeface="Times New Roman" panose="02020603050405020304" pitchFamily="18" charset="0"/>
              </a:rPr>
              <a:t>).</a:t>
            </a:r>
            <a:endParaRPr lang="ru-RU" altLang="en-US" sz="2400" dirty="0">
              <a:latin typeface="Times New Roman" panose="02020603050405020304" pitchFamily="18" charset="0"/>
              <a:cs typeface="Times New Roman" panose="02020603050405020304" pitchFamily="18" charset="0"/>
            </a:endParaRPr>
          </a:p>
        </p:txBody>
      </p:sp>
      <p:sp>
        <p:nvSpPr>
          <p:cNvPr id="39940"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eaLnBrk="1" hangingPunct="1"/>
            <a:endParaRPr lang="en-US" altLang="en-US"/>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Номер слайда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4E6A72D1-FD6F-4F80-8057-02346D327BD1}" type="slidenum">
              <a:rPr lang="ru-RU" altLang="en-US"/>
              <a:pPr algn="l" rtl="0"/>
              <a:t>37</a:t>
            </a:fld>
            <a:endParaRPr lang="ru-RU" altLang="en-US"/>
          </a:p>
        </p:txBody>
      </p:sp>
      <p:pic>
        <p:nvPicPr>
          <p:cNvPr id="40963"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35050" y="214313"/>
            <a:ext cx="7135813" cy="5953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64" name="Rectangle 3"/>
          <p:cNvSpPr>
            <a:spLocks noChangeArrowheads="1"/>
          </p:cNvSpPr>
          <p:nvPr/>
        </p:nvSpPr>
        <p:spPr bwMode="auto">
          <a:xfrm>
            <a:off x="1696936" y="6368534"/>
            <a:ext cx="5812040" cy="36933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rtl="0" eaLnBrk="1" hangingPunct="1"/>
            <a:r>
              <a:rPr lang="uk-UA" altLang="en-US" dirty="0" smtClean="0">
                <a:solidFill>
                  <a:srgbClr val="000000"/>
                </a:solidFill>
                <a:latin typeface="Times New Roman" panose="02020603050405020304" pitchFamily="18" charset="0"/>
                <a:cs typeface="Times New Roman" panose="02020603050405020304" pitchFamily="18" charset="0"/>
              </a:rPr>
              <a:t>Рис. 8. </a:t>
            </a:r>
            <a:r>
              <a:rPr lang="uk-UA" altLang="en-US" dirty="0" smtClean="0">
                <a:solidFill>
                  <a:srgbClr val="000000"/>
                </a:solidFill>
                <a:latin typeface="Times New Roman" panose="02020603050405020304" pitchFamily="18" charset="0"/>
                <a:cs typeface="Times New Roman" panose="02020603050405020304" pitchFamily="18" charset="0"/>
              </a:rPr>
              <a:t>Схема </a:t>
            </a:r>
            <a:r>
              <a:rPr lang="ru-RU" altLang="en-US" dirty="0" err="1" smtClean="0">
                <a:solidFill>
                  <a:srgbClr val="000000"/>
                </a:solidFill>
                <a:latin typeface="Times New Roman" panose="02020603050405020304" pitchFamily="18" charset="0"/>
                <a:cs typeface="Times New Roman" panose="02020603050405020304" pitchFamily="18" charset="0"/>
              </a:rPr>
              <a:t>роботи</a:t>
            </a:r>
            <a:r>
              <a:rPr lang="ru-RU" altLang="en-US" dirty="0" smtClean="0">
                <a:solidFill>
                  <a:srgbClr val="000000"/>
                </a:solidFill>
                <a:latin typeface="Times New Roman" panose="02020603050405020304" pitchFamily="18" charset="0"/>
                <a:cs typeface="Times New Roman" panose="02020603050405020304" pitchFamily="18" charset="0"/>
              </a:rPr>
              <a:t> </a:t>
            </a:r>
            <a:r>
              <a:rPr lang="ru-RU" altLang="en-US" dirty="0">
                <a:solidFill>
                  <a:srgbClr val="000000"/>
                </a:solidFill>
                <a:latin typeface="Times New Roman" panose="02020603050405020304" pitchFamily="18" charset="0"/>
                <a:cs typeface="Times New Roman" panose="02020603050405020304" pitchFamily="18" charset="0"/>
              </a:rPr>
              <a:t>(а) та </a:t>
            </a:r>
            <a:r>
              <a:rPr lang="ru-RU" altLang="en-US" dirty="0" err="1" smtClean="0">
                <a:solidFill>
                  <a:srgbClr val="000000"/>
                </a:solidFill>
                <a:latin typeface="Times New Roman" panose="02020603050405020304" pitchFamily="18" charset="0"/>
                <a:cs typeface="Times New Roman" panose="02020603050405020304" pitchFamily="18" charset="0"/>
              </a:rPr>
              <a:t>загальний</a:t>
            </a:r>
            <a:r>
              <a:rPr lang="ru-RU" altLang="en-US" dirty="0" smtClean="0">
                <a:solidFill>
                  <a:srgbClr val="000000"/>
                </a:solidFill>
                <a:latin typeface="Times New Roman" panose="02020603050405020304" pitchFamily="18" charset="0"/>
                <a:cs typeface="Times New Roman" panose="02020603050405020304" pitchFamily="18" charset="0"/>
              </a:rPr>
              <a:t> </a:t>
            </a:r>
            <a:r>
              <a:rPr lang="uk-UA" altLang="en-US" dirty="0" smtClean="0">
                <a:solidFill>
                  <a:srgbClr val="000000"/>
                </a:solidFill>
                <a:latin typeface="Times New Roman" panose="02020603050405020304" pitchFamily="18" charset="0"/>
                <a:cs typeface="Times New Roman" panose="02020603050405020304" pitchFamily="18" charset="0"/>
              </a:rPr>
              <a:t>вид </a:t>
            </a:r>
            <a:r>
              <a:rPr lang="uk-UA" altLang="en-US" dirty="0">
                <a:solidFill>
                  <a:srgbClr val="000000"/>
                </a:solidFill>
                <a:latin typeface="Times New Roman" panose="02020603050405020304" pitchFamily="18" charset="0"/>
                <a:cs typeface="Times New Roman" panose="02020603050405020304" pitchFamily="18" charset="0"/>
              </a:rPr>
              <a:t>(б) </a:t>
            </a:r>
            <a:r>
              <a:rPr lang="uk-UA" altLang="en-US" dirty="0" smtClean="0">
                <a:solidFill>
                  <a:srgbClr val="000000"/>
                </a:solidFill>
                <a:latin typeface="Times New Roman" panose="02020603050405020304" pitchFamily="18" charset="0"/>
                <a:cs typeface="Times New Roman" panose="02020603050405020304" pitchFamily="18" charset="0"/>
              </a:rPr>
              <a:t>конвертера</a:t>
            </a:r>
            <a:endParaRPr lang="uk-UA" alt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Номер слайда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184E1BF2-E436-493A-B18E-84D0E2B7AE33}" type="slidenum">
              <a:rPr lang="ru-RU" altLang="en-US"/>
              <a:pPr algn="l" rtl="0"/>
              <a:t>38</a:t>
            </a:fld>
            <a:endParaRPr lang="ru-RU" altLang="en-US"/>
          </a:p>
        </p:txBody>
      </p:sp>
      <p:sp>
        <p:nvSpPr>
          <p:cNvPr id="41987" name="Прямоугольник 2"/>
          <p:cNvSpPr>
            <a:spLocks noChangeArrowheads="1"/>
          </p:cNvSpPr>
          <p:nvPr/>
        </p:nvSpPr>
        <p:spPr bwMode="auto">
          <a:xfrm>
            <a:off x="179388" y="620713"/>
            <a:ext cx="8856662" cy="56323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indent="3175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rtl="0" eaLnBrk="1" hangingPunct="1"/>
            <a:r>
              <a:rPr lang="ru-RU" altLang="en-US" sz="2400" dirty="0">
                <a:solidFill>
                  <a:srgbClr val="000000"/>
                </a:solidFill>
                <a:latin typeface="Times New Roman" panose="02020603050405020304" pitchFamily="18" charset="0"/>
                <a:cs typeface="Times New Roman" panose="02020603050405020304" pitchFamily="18" charset="0"/>
              </a:rPr>
              <a:t>У ЄО</a:t>
            </a:r>
            <a:r>
              <a:rPr lang="en-US" altLang="en-US" sz="2400" dirty="0" smtClean="0">
                <a:solidFill>
                  <a:srgbClr val="000000"/>
                </a:solidFill>
                <a:latin typeface="Times New Roman" panose="02020603050405020304" pitchFamily="18" charset="0"/>
                <a:cs typeface="Times New Roman" panose="02020603050405020304" pitchFamily="18" charset="0"/>
              </a:rPr>
              <a:t>F</a:t>
            </a:r>
            <a:r>
              <a:rPr lang="uk-UA" altLang="en-US" sz="2400" dirty="0" smtClean="0">
                <a:solidFill>
                  <a:srgbClr val="000000"/>
                </a:solidFill>
                <a:latin typeface="Times New Roman" panose="02020603050405020304" pitchFamily="18" charset="0"/>
                <a:cs typeface="Times New Roman" panose="02020603050405020304" pitchFamily="18" charset="0"/>
              </a:rPr>
              <a:t> </a:t>
            </a:r>
            <a:r>
              <a:rPr lang="ru-RU" altLang="en-US" sz="2400" dirty="0" smtClean="0">
                <a:solidFill>
                  <a:srgbClr val="000000"/>
                </a:solidFill>
                <a:latin typeface="Times New Roman" panose="02020603050405020304" pitchFamily="18" charset="0"/>
                <a:cs typeface="Times New Roman" panose="02020603050405020304" pitchFamily="18" charset="0"/>
              </a:rPr>
              <a:t>(</a:t>
            </a:r>
            <a:r>
              <a:rPr lang="ru-RU" altLang="en-US" sz="2400" dirty="0">
                <a:solidFill>
                  <a:srgbClr val="000000"/>
                </a:solidFill>
                <a:latin typeface="Times New Roman" panose="02020603050405020304" pitchFamily="18" charset="0"/>
                <a:cs typeface="Times New Roman" panose="02020603050405020304" pitchFamily="18" charset="0"/>
              </a:rPr>
              <a:t>рис. 8</a:t>
            </a:r>
            <a:r>
              <a:rPr lang="ru-RU" altLang="en-US" sz="2400" dirty="0" smtClean="0">
                <a:solidFill>
                  <a:srgbClr val="000000"/>
                </a:solidFill>
                <a:latin typeface="Times New Roman" panose="02020603050405020304" pitchFamily="18" charset="0"/>
                <a:cs typeface="Times New Roman" panose="02020603050405020304" pitchFamily="18" charset="0"/>
              </a:rPr>
              <a:t>) </a:t>
            </a:r>
            <a:r>
              <a:rPr lang="ru-RU" altLang="en-US" sz="2400" dirty="0">
                <a:solidFill>
                  <a:srgbClr val="000000"/>
                </a:solidFill>
                <a:latin typeface="Times New Roman" panose="02020603050405020304" pitchFamily="18" charset="0"/>
                <a:cs typeface="Times New Roman" panose="02020603050405020304" pitchFamily="18" charset="0"/>
              </a:rPr>
              <a:t>є </a:t>
            </a:r>
            <a:r>
              <a:rPr lang="ru-RU" altLang="en-US" sz="2400" dirty="0" err="1">
                <a:solidFill>
                  <a:srgbClr val="000000"/>
                </a:solidFill>
                <a:latin typeface="Times New Roman" panose="02020603050405020304" pitchFamily="18" charset="0"/>
                <a:cs typeface="Times New Roman" panose="02020603050405020304" pitchFamily="18" charset="0"/>
              </a:rPr>
              <a:t>п'ять</a:t>
            </a:r>
            <a:r>
              <a:rPr lang="ru-RU" altLang="en-US" sz="2400" dirty="0">
                <a:solidFill>
                  <a:srgbClr val="000000"/>
                </a:solidFill>
                <a:latin typeface="Times New Roman" panose="02020603050405020304" pitchFamily="18" charset="0"/>
                <a:cs typeface="Times New Roman" panose="02020603050405020304" pitchFamily="18" charset="0"/>
              </a:rPr>
              <a:t> зон: 1 – </a:t>
            </a:r>
            <a:r>
              <a:rPr lang="ru-RU" altLang="en-US" sz="2400" dirty="0" err="1">
                <a:solidFill>
                  <a:srgbClr val="000000"/>
                </a:solidFill>
                <a:latin typeface="Times New Roman" panose="02020603050405020304" pitchFamily="18" charset="0"/>
                <a:cs typeface="Times New Roman" panose="02020603050405020304" pitchFamily="18" charset="0"/>
              </a:rPr>
              <a:t>рідка</a:t>
            </a:r>
            <a:r>
              <a:rPr lang="ru-RU" altLang="en-US" sz="2400" dirty="0">
                <a:solidFill>
                  <a:srgbClr val="000000"/>
                </a:solidFill>
                <a:latin typeface="Times New Roman" panose="02020603050405020304" pitchFamily="18" charset="0"/>
                <a:cs typeface="Times New Roman" panose="02020603050405020304" pitchFamily="18" charset="0"/>
              </a:rPr>
              <a:t> ванна, де </a:t>
            </a:r>
            <a:r>
              <a:rPr lang="ru-RU" altLang="en-US" sz="2400" dirty="0" err="1">
                <a:solidFill>
                  <a:srgbClr val="000000"/>
                </a:solidFill>
                <a:latin typeface="Times New Roman" panose="02020603050405020304" pitchFamily="18" charset="0"/>
                <a:cs typeface="Times New Roman" panose="02020603050405020304" pitchFamily="18" charset="0"/>
              </a:rPr>
              <a:t>відбуваються</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реакції</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рафінування</a:t>
            </a:r>
            <a:r>
              <a:rPr lang="ru-RU" altLang="en-US" sz="2400" dirty="0">
                <a:solidFill>
                  <a:srgbClr val="000000"/>
                </a:solidFill>
                <a:latin typeface="Times New Roman" panose="02020603050405020304" pitchFamily="18" charset="0"/>
                <a:cs typeface="Times New Roman" panose="02020603050405020304" pitchFamily="18" charset="0"/>
              </a:rPr>
              <a:t>; 2 - </a:t>
            </a:r>
            <a:r>
              <a:rPr lang="ru-RU" altLang="en-US" sz="2400" dirty="0" err="1">
                <a:solidFill>
                  <a:srgbClr val="000000"/>
                </a:solidFill>
                <a:latin typeface="Times New Roman" panose="02020603050405020304" pitchFamily="18" charset="0"/>
                <a:cs typeface="Times New Roman" panose="02020603050405020304" pitchFamily="18" charset="0"/>
              </a:rPr>
              <a:t>газошлакометаллическая</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суміш</a:t>
            </a:r>
            <a:r>
              <a:rPr lang="ru-RU" altLang="en-US" sz="2400" dirty="0">
                <a:solidFill>
                  <a:srgbClr val="000000"/>
                </a:solidFill>
                <a:latin typeface="Times New Roman" panose="02020603050405020304" pitchFamily="18" charset="0"/>
                <a:cs typeface="Times New Roman" panose="02020603050405020304" pitchFamily="18" charset="0"/>
              </a:rPr>
              <a:t> над </a:t>
            </a:r>
            <a:r>
              <a:rPr lang="ru-RU" altLang="en-US" sz="2400" dirty="0" err="1">
                <a:solidFill>
                  <a:srgbClr val="000000"/>
                </a:solidFill>
                <a:latin typeface="Times New Roman" panose="02020603050405020304" pitchFamily="18" charset="0"/>
                <a:cs typeface="Times New Roman" panose="02020603050405020304" pitchFamily="18" charset="0"/>
              </a:rPr>
              <a:t>розплавом</a:t>
            </a:r>
            <a:r>
              <a:rPr lang="ru-RU" altLang="en-US" sz="2400" dirty="0">
                <a:solidFill>
                  <a:srgbClr val="000000"/>
                </a:solidFill>
                <a:latin typeface="Times New Roman" panose="02020603050405020304" pitchFamily="18" charset="0"/>
                <a:cs typeface="Times New Roman" panose="02020603050405020304" pitchFamily="18" charset="0"/>
              </a:rPr>
              <a:t>, в </a:t>
            </a:r>
            <a:r>
              <a:rPr lang="ru-RU" altLang="en-US" sz="2400" dirty="0" err="1">
                <a:solidFill>
                  <a:srgbClr val="000000"/>
                </a:solidFill>
                <a:latin typeface="Times New Roman" panose="02020603050405020304" pitchFamily="18" charset="0"/>
                <a:cs typeface="Times New Roman" panose="02020603050405020304" pitchFamily="18" charset="0"/>
              </a:rPr>
              <a:t>якій</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протікає</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реакція</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окислення</a:t>
            </a:r>
            <a:r>
              <a:rPr lang="ru-RU" altLang="en-US" sz="2400" dirty="0">
                <a:solidFill>
                  <a:srgbClr val="000000"/>
                </a:solidFill>
                <a:latin typeface="Times New Roman" panose="02020603050405020304" pitchFamily="18" charset="0"/>
                <a:cs typeface="Times New Roman" panose="02020603050405020304" pitchFamily="18" charset="0"/>
              </a:rPr>
              <a:t> СО до </a:t>
            </a:r>
            <a:r>
              <a:rPr lang="ru-RU" altLang="en-US" sz="2400" dirty="0" err="1" smtClean="0">
                <a:solidFill>
                  <a:srgbClr val="000000"/>
                </a:solidFill>
                <a:latin typeface="Times New Roman" panose="02020603050405020304" pitchFamily="18" charset="0"/>
                <a:cs typeface="Times New Roman" panose="02020603050405020304" pitchFamily="18" charset="0"/>
              </a:rPr>
              <a:t>СО</a:t>
            </a:r>
            <a:r>
              <a:rPr lang="ru-RU" altLang="en-US" sz="2400" baseline="-25000" dirty="0" err="1" smtClean="0">
                <a:solidFill>
                  <a:srgbClr val="000000"/>
                </a:solidFill>
                <a:latin typeface="Times New Roman" panose="02020603050405020304" pitchFamily="18" charset="0"/>
                <a:cs typeface="Times New Roman" panose="02020603050405020304" pitchFamily="18" charset="0"/>
              </a:rPr>
              <a:t>2</a:t>
            </a:r>
            <a:r>
              <a:rPr lang="ru-RU" altLang="en-US" sz="2400" baseline="-25000" dirty="0" smtClean="0">
                <a:solidFill>
                  <a:srgbClr val="000000"/>
                </a:solidFill>
                <a:latin typeface="Times New Roman" panose="02020603050405020304" pitchFamily="18" charset="0"/>
                <a:cs typeface="Times New Roman" panose="02020603050405020304" pitchFamily="18" charset="0"/>
              </a:rPr>
              <a:t> </a:t>
            </a:r>
            <a:r>
              <a:rPr lang="ru-RU" altLang="en-US" sz="2400" dirty="0" smtClean="0">
                <a:solidFill>
                  <a:srgbClr val="000000"/>
                </a:solidFill>
                <a:latin typeface="Times New Roman" panose="02020603050405020304" pitchFamily="18" charset="0"/>
                <a:cs typeface="Times New Roman" panose="02020603050405020304" pitchFamily="18" charset="0"/>
              </a:rPr>
              <a:t>за </a:t>
            </a:r>
            <a:r>
              <a:rPr lang="ru-RU" altLang="en-US" sz="2400" dirty="0" err="1">
                <a:solidFill>
                  <a:srgbClr val="000000"/>
                </a:solidFill>
                <a:latin typeface="Times New Roman" panose="02020603050405020304" pitchFamily="18" charset="0"/>
                <a:cs typeface="Times New Roman" panose="02020603050405020304" pitchFamily="18" charset="0"/>
              </a:rPr>
              <a:t>рахунок</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кисню</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що</a:t>
            </a:r>
            <a:r>
              <a:rPr lang="ru-RU" altLang="en-US" sz="2400" dirty="0">
                <a:solidFill>
                  <a:srgbClr val="000000"/>
                </a:solidFill>
                <a:latin typeface="Times New Roman" panose="02020603050405020304" pitchFamily="18" charset="0"/>
                <a:cs typeface="Times New Roman" panose="02020603050405020304" pitchFamily="18" charset="0"/>
              </a:rPr>
              <a:t> вводиться над </a:t>
            </a:r>
            <a:r>
              <a:rPr lang="ru-RU" altLang="en-US" sz="2400" dirty="0" err="1">
                <a:solidFill>
                  <a:srgbClr val="000000"/>
                </a:solidFill>
                <a:latin typeface="Times New Roman" panose="02020603050405020304" pitchFamily="18" charset="0"/>
                <a:cs typeface="Times New Roman" panose="02020603050405020304" pitchFamily="18" charset="0"/>
              </a:rPr>
              <a:t>поверхнею</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рідкого</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металу</a:t>
            </a:r>
            <a:r>
              <a:rPr lang="ru-RU" altLang="en-US" sz="2400" dirty="0">
                <a:solidFill>
                  <a:srgbClr val="000000"/>
                </a:solidFill>
                <a:latin typeface="Times New Roman" panose="02020603050405020304" pitchFamily="18" charset="0"/>
                <a:cs typeface="Times New Roman" panose="02020603050405020304" pitchFamily="18" charset="0"/>
              </a:rPr>
              <a:t> з </a:t>
            </a:r>
            <a:r>
              <a:rPr lang="ru-RU" altLang="en-US" sz="2400" dirty="0" err="1">
                <a:solidFill>
                  <a:srgbClr val="000000"/>
                </a:solidFill>
                <a:latin typeface="Times New Roman" panose="02020603050405020304" pitchFamily="18" charset="0"/>
                <a:cs typeface="Times New Roman" panose="02020603050405020304" pitchFamily="18" charset="0"/>
              </a:rPr>
              <a:t>частковою</a:t>
            </a:r>
            <a:r>
              <a:rPr lang="ru-RU" altLang="en-US" sz="2400" dirty="0">
                <a:solidFill>
                  <a:srgbClr val="000000"/>
                </a:solidFill>
                <a:latin typeface="Times New Roman" panose="02020603050405020304" pitchFamily="18" charset="0"/>
                <a:cs typeface="Times New Roman" panose="02020603050405020304" pitchFamily="18" charset="0"/>
              </a:rPr>
              <a:t> передачею </a:t>
            </a:r>
            <a:r>
              <a:rPr lang="ru-RU" altLang="en-US" sz="2400" dirty="0" err="1">
                <a:solidFill>
                  <a:srgbClr val="000000"/>
                </a:solidFill>
                <a:latin typeface="Times New Roman" panose="02020603050405020304" pitchFamily="18" charset="0"/>
                <a:cs typeface="Times New Roman" panose="02020603050405020304" pitchFamily="18" charset="0"/>
              </a:rPr>
              <a:t>теплоти</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рідкій</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ванні</a:t>
            </a:r>
            <a:r>
              <a:rPr lang="ru-RU" altLang="en-US" sz="2400" dirty="0">
                <a:solidFill>
                  <a:srgbClr val="000000"/>
                </a:solidFill>
                <a:latin typeface="Times New Roman" panose="02020603050405020304" pitchFamily="18" charset="0"/>
                <a:cs typeface="Times New Roman" panose="02020603050405020304" pitchFamily="18" charset="0"/>
              </a:rPr>
              <a:t>; 3 - зона </a:t>
            </a:r>
            <a:r>
              <a:rPr lang="ru-RU" altLang="en-US" sz="2400" dirty="0" err="1">
                <a:solidFill>
                  <a:srgbClr val="000000"/>
                </a:solidFill>
                <a:latin typeface="Times New Roman" panose="02020603050405020304" pitchFamily="18" charset="0"/>
                <a:cs typeface="Times New Roman" panose="02020603050405020304" pitchFamily="18" charset="0"/>
              </a:rPr>
              <a:t>газової</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фази</a:t>
            </a:r>
            <a:r>
              <a:rPr lang="ru-RU" altLang="en-US" sz="2400" dirty="0">
                <a:solidFill>
                  <a:srgbClr val="000000"/>
                </a:solidFill>
                <a:latin typeface="Times New Roman" panose="02020603050405020304" pitchFamily="18" charset="0"/>
                <a:cs typeface="Times New Roman" panose="02020603050405020304" pitchFamily="18" charset="0"/>
              </a:rPr>
              <a:t> (до </a:t>
            </a:r>
            <a:r>
              <a:rPr lang="ru-RU" altLang="en-US" sz="2400" dirty="0" err="1">
                <a:solidFill>
                  <a:srgbClr val="000000"/>
                </a:solidFill>
                <a:latin typeface="Times New Roman" panose="02020603050405020304" pitchFamily="18" charset="0"/>
                <a:cs typeface="Times New Roman" panose="02020603050405020304" pitchFamily="18" charset="0"/>
              </a:rPr>
              <a:t>склепіння</a:t>
            </a:r>
            <a:r>
              <a:rPr lang="ru-RU" altLang="en-US" sz="2400" dirty="0">
                <a:solidFill>
                  <a:srgbClr val="000000"/>
                </a:solidFill>
                <a:latin typeface="Times New Roman" panose="02020603050405020304" pitchFamily="18" charset="0"/>
                <a:cs typeface="Times New Roman" panose="02020603050405020304" pitchFamily="18" charset="0"/>
              </a:rPr>
              <a:t> плавильного простору); у </a:t>
            </a:r>
            <a:r>
              <a:rPr lang="ru-RU" altLang="en-US" sz="2400" dirty="0" err="1">
                <a:solidFill>
                  <a:srgbClr val="000000"/>
                </a:solidFill>
                <a:latin typeface="Times New Roman" panose="02020603050405020304" pitchFamily="18" charset="0"/>
                <a:cs typeface="Times New Roman" panose="02020603050405020304" pitchFamily="18" charset="0"/>
              </a:rPr>
              <a:t>ній</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окислюються</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залишки</a:t>
            </a:r>
            <a:r>
              <a:rPr lang="ru-RU" altLang="en-US" sz="2400" dirty="0">
                <a:solidFill>
                  <a:srgbClr val="000000"/>
                </a:solidFill>
                <a:latin typeface="Times New Roman" panose="02020603050405020304" pitchFamily="18" charset="0"/>
                <a:cs typeface="Times New Roman" panose="02020603050405020304" pitchFamily="18" charset="0"/>
              </a:rPr>
              <a:t> СО до </a:t>
            </a:r>
            <a:r>
              <a:rPr lang="ru-RU" altLang="en-US" sz="2400" dirty="0" err="1" smtClean="0">
                <a:solidFill>
                  <a:srgbClr val="000000"/>
                </a:solidFill>
                <a:latin typeface="Times New Roman" panose="02020603050405020304" pitchFamily="18" charset="0"/>
                <a:cs typeface="Times New Roman" panose="02020603050405020304" pitchFamily="18" charset="0"/>
              </a:rPr>
              <a:t>СО</a:t>
            </a:r>
            <a:r>
              <a:rPr lang="ru-RU" altLang="en-US" sz="2400" baseline="-25000" dirty="0" err="1" smtClean="0">
                <a:solidFill>
                  <a:srgbClr val="000000"/>
                </a:solidFill>
                <a:latin typeface="Times New Roman" panose="02020603050405020304" pitchFamily="18" charset="0"/>
                <a:cs typeface="Times New Roman" panose="02020603050405020304" pitchFamily="18" charset="0"/>
              </a:rPr>
              <a:t>2</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менша</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частина</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теплоти</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що</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виділяється</a:t>
            </a:r>
            <a:r>
              <a:rPr lang="ru-RU" altLang="en-US" sz="2400" dirty="0">
                <a:solidFill>
                  <a:srgbClr val="000000"/>
                </a:solidFill>
                <a:latin typeface="Times New Roman" panose="02020603050405020304" pitchFamily="18" charset="0"/>
                <a:cs typeface="Times New Roman" panose="02020603050405020304" pitchFamily="18" charset="0"/>
              </a:rPr>
              <a:t> в </a:t>
            </a:r>
            <a:r>
              <a:rPr lang="ru-RU" altLang="en-US" sz="2400" dirty="0" err="1">
                <a:solidFill>
                  <a:srgbClr val="000000"/>
                </a:solidFill>
                <a:latin typeface="Times New Roman" panose="02020603050405020304" pitchFamily="18" charset="0"/>
                <a:cs typeface="Times New Roman" panose="02020603050405020304" pitchFamily="18" charset="0"/>
              </a:rPr>
              <a:t>цій</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зоні</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втрачається</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передаючись</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водоохолоджуваним</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елементам</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стін</a:t>
            </a:r>
            <a:r>
              <a:rPr lang="ru-RU" altLang="en-US" sz="2400" dirty="0">
                <a:solidFill>
                  <a:srgbClr val="000000"/>
                </a:solidFill>
                <a:latin typeface="Times New Roman" panose="02020603050405020304" pitchFamily="18" charset="0"/>
                <a:cs typeface="Times New Roman" panose="02020603050405020304" pitchFamily="18" charset="0"/>
              </a:rPr>
              <a:t> і </a:t>
            </a:r>
            <a:r>
              <a:rPr lang="ru-RU" altLang="en-US" sz="2400" dirty="0" err="1">
                <a:solidFill>
                  <a:srgbClr val="000000"/>
                </a:solidFill>
                <a:latin typeface="Times New Roman" panose="02020603050405020304" pitchFamily="18" charset="0"/>
                <a:cs typeface="Times New Roman" panose="02020603050405020304" pitchFamily="18" charset="0"/>
              </a:rPr>
              <a:t>склепіння</a:t>
            </a:r>
            <a:r>
              <a:rPr lang="ru-RU" altLang="en-US" sz="2400" dirty="0">
                <a:solidFill>
                  <a:srgbClr val="000000"/>
                </a:solidFill>
                <a:latin typeface="Times New Roman" panose="02020603050405020304" pitchFamily="18" charset="0"/>
                <a:cs typeface="Times New Roman" panose="02020603050405020304" pitchFamily="18" charset="0"/>
              </a:rPr>
              <a:t>, а велика </a:t>
            </a:r>
            <a:r>
              <a:rPr lang="ru-RU" altLang="en-US" sz="2400" dirty="0" err="1">
                <a:solidFill>
                  <a:srgbClr val="000000"/>
                </a:solidFill>
                <a:latin typeface="Times New Roman" panose="02020603050405020304" pitchFamily="18" charset="0"/>
                <a:cs typeface="Times New Roman" panose="02020603050405020304" pitchFamily="18" charset="0"/>
              </a:rPr>
              <a:t>передається</a:t>
            </a:r>
            <a:r>
              <a:rPr lang="ru-RU" altLang="en-US" sz="2400" dirty="0">
                <a:solidFill>
                  <a:srgbClr val="000000"/>
                </a:solidFill>
                <a:latin typeface="Times New Roman" panose="02020603050405020304" pitchFamily="18" charset="0"/>
                <a:cs typeface="Times New Roman" panose="02020603050405020304" pitchFamily="18" charset="0"/>
              </a:rPr>
              <a:t> у </a:t>
            </a:r>
            <a:r>
              <a:rPr lang="ru-RU" altLang="en-US" sz="2400" dirty="0" err="1">
                <a:solidFill>
                  <a:srgbClr val="000000"/>
                </a:solidFill>
                <a:latin typeface="Times New Roman" panose="02020603050405020304" pitchFamily="18" charset="0"/>
                <a:cs typeface="Times New Roman" panose="02020603050405020304" pitchFamily="18" charset="0"/>
              </a:rPr>
              <a:t>вигляді</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теплоти</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газів</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що</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відходять</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брухту</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який</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знаходиться</a:t>
            </a:r>
            <a:r>
              <a:rPr lang="ru-RU" altLang="en-US" sz="2400" dirty="0">
                <a:solidFill>
                  <a:srgbClr val="000000"/>
                </a:solidFill>
                <a:latin typeface="Times New Roman" panose="02020603050405020304" pitchFamily="18" charset="0"/>
                <a:cs typeface="Times New Roman" panose="02020603050405020304" pitchFamily="18" charset="0"/>
              </a:rPr>
              <a:t> в </a:t>
            </a:r>
            <a:r>
              <a:rPr lang="ru-RU" altLang="en-US" sz="2400" dirty="0" err="1">
                <a:solidFill>
                  <a:srgbClr val="000000"/>
                </a:solidFill>
                <a:latin typeface="Times New Roman" panose="02020603050405020304" pitchFamily="18" charset="0"/>
                <a:cs typeface="Times New Roman" panose="02020603050405020304" pitchFamily="18" charset="0"/>
              </a:rPr>
              <a:t>підігрівачі</a:t>
            </a:r>
            <a:r>
              <a:rPr lang="ru-RU" altLang="en-US" sz="2400" dirty="0">
                <a:solidFill>
                  <a:srgbClr val="000000"/>
                </a:solidFill>
                <a:latin typeface="Times New Roman" panose="02020603050405020304" pitchFamily="18" charset="0"/>
                <a:cs typeface="Times New Roman" panose="02020603050405020304" pitchFamily="18" charset="0"/>
              </a:rPr>
              <a:t> 4, </a:t>
            </a:r>
            <a:r>
              <a:rPr lang="ru-RU" altLang="en-US" sz="2400" dirty="0" err="1">
                <a:solidFill>
                  <a:srgbClr val="000000"/>
                </a:solidFill>
                <a:latin typeface="Times New Roman" panose="02020603050405020304" pitchFamily="18" charset="0"/>
                <a:cs typeface="Times New Roman" panose="02020603050405020304" pitchFamily="18" charset="0"/>
              </a:rPr>
              <a:t>розташованому</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безпосередньо</a:t>
            </a:r>
            <a:r>
              <a:rPr lang="ru-RU" altLang="en-US" sz="2400" dirty="0">
                <a:solidFill>
                  <a:srgbClr val="000000"/>
                </a:solidFill>
                <a:latin typeface="Times New Roman" panose="02020603050405020304" pitchFamily="18" charset="0"/>
                <a:cs typeface="Times New Roman" panose="02020603050405020304" pitchFamily="18" charset="0"/>
              </a:rPr>
              <a:t> над </a:t>
            </a:r>
            <a:r>
              <a:rPr lang="ru-RU" altLang="en-US" sz="2400" dirty="0" err="1">
                <a:solidFill>
                  <a:srgbClr val="000000"/>
                </a:solidFill>
                <a:latin typeface="Times New Roman" panose="02020603050405020304" pitchFamily="18" charset="0"/>
                <a:cs typeface="Times New Roman" panose="02020603050405020304" pitchFamily="18" charset="0"/>
              </a:rPr>
              <a:t>плавильним</a:t>
            </a:r>
            <a:r>
              <a:rPr lang="ru-RU" altLang="en-US" sz="2400" dirty="0">
                <a:solidFill>
                  <a:srgbClr val="000000"/>
                </a:solidFill>
                <a:latin typeface="Times New Roman" panose="02020603050405020304" pitchFamily="18" charset="0"/>
                <a:cs typeface="Times New Roman" panose="02020603050405020304" pitchFamily="18" charset="0"/>
              </a:rPr>
              <a:t> простором; 4 - </a:t>
            </a:r>
            <a:r>
              <a:rPr lang="ru-RU" altLang="en-US" sz="2400" dirty="0" err="1">
                <a:solidFill>
                  <a:srgbClr val="000000"/>
                </a:solidFill>
                <a:latin typeface="Times New Roman" panose="02020603050405020304" pitchFamily="18" charset="0"/>
                <a:cs typeface="Times New Roman" panose="02020603050405020304" pitchFamily="18" charset="0"/>
              </a:rPr>
              <a:t>підігрівач</a:t>
            </a:r>
            <a:r>
              <a:rPr lang="ru-RU" altLang="en-US" sz="2400" dirty="0">
                <a:solidFill>
                  <a:srgbClr val="000000"/>
                </a:solidFill>
                <a:latin typeface="Times New Roman" panose="02020603050405020304" pitchFamily="18" charset="0"/>
                <a:cs typeface="Times New Roman" panose="02020603050405020304" pitchFamily="18" charset="0"/>
              </a:rPr>
              <a:t> шахтного типу для </a:t>
            </a:r>
            <a:r>
              <a:rPr lang="ru-RU" altLang="en-US" sz="2400" dirty="0" err="1">
                <a:solidFill>
                  <a:srgbClr val="000000"/>
                </a:solidFill>
                <a:latin typeface="Times New Roman" panose="02020603050405020304" pitchFamily="18" charset="0"/>
                <a:cs typeface="Times New Roman" panose="02020603050405020304" pitchFamily="18" charset="0"/>
              </a:rPr>
              <a:t>передачі</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теплоти</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газів</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що</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відходять</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брухту</a:t>
            </a:r>
            <a:r>
              <a:rPr lang="ru-RU" altLang="en-US" sz="2400" dirty="0">
                <a:solidFill>
                  <a:srgbClr val="000000"/>
                </a:solidFill>
                <a:latin typeface="Times New Roman" panose="02020603050405020304" pitchFamily="18" charset="0"/>
                <a:cs typeface="Times New Roman" panose="02020603050405020304" pitchFamily="18" charset="0"/>
              </a:rPr>
              <a:t> і </a:t>
            </a:r>
            <a:r>
              <a:rPr lang="ru-RU" altLang="en-US" sz="2400" dirty="0" err="1">
                <a:solidFill>
                  <a:srgbClr val="000000"/>
                </a:solidFill>
                <a:latin typeface="Times New Roman" panose="02020603050405020304" pitchFamily="18" charset="0"/>
                <a:cs typeface="Times New Roman" panose="02020603050405020304" pitchFamily="18" charset="0"/>
              </a:rPr>
              <a:t>повернення</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його</a:t>
            </a:r>
            <a:r>
              <a:rPr lang="ru-RU" altLang="en-US" sz="2400" dirty="0">
                <a:solidFill>
                  <a:srgbClr val="000000"/>
                </a:solidFill>
                <a:latin typeface="Times New Roman" panose="02020603050405020304" pitchFamily="18" charset="0"/>
                <a:cs typeface="Times New Roman" panose="02020603050405020304" pitchFamily="18" charset="0"/>
              </a:rPr>
              <a:t> таким чином у </a:t>
            </a:r>
            <a:r>
              <a:rPr lang="ru-RU" altLang="en-US" sz="2400" dirty="0" err="1">
                <a:solidFill>
                  <a:srgbClr val="000000"/>
                </a:solidFill>
                <a:latin typeface="Times New Roman" panose="02020603050405020304" pitchFamily="18" charset="0"/>
                <a:cs typeface="Times New Roman" panose="02020603050405020304" pitchFamily="18" charset="0"/>
              </a:rPr>
              <a:t>рідку</a:t>
            </a:r>
            <a:r>
              <a:rPr lang="ru-RU" altLang="en-US" sz="2400" dirty="0">
                <a:solidFill>
                  <a:srgbClr val="000000"/>
                </a:solidFill>
                <a:latin typeface="Times New Roman" panose="02020603050405020304" pitchFamily="18" charset="0"/>
                <a:cs typeface="Times New Roman" panose="02020603050405020304" pitchFamily="18" charset="0"/>
              </a:rPr>
              <a:t> ванну; 5 - </a:t>
            </a:r>
            <a:r>
              <a:rPr lang="ru-RU" altLang="en-US" sz="2400" dirty="0" err="1">
                <a:solidFill>
                  <a:srgbClr val="000000"/>
                </a:solidFill>
                <a:latin typeface="Times New Roman" panose="02020603050405020304" pitchFamily="18" charset="0"/>
                <a:cs typeface="Times New Roman" panose="02020603050405020304" pitchFamily="18" charset="0"/>
              </a:rPr>
              <a:t>нагрівач</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повітря</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що</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направляється</a:t>
            </a:r>
            <a:r>
              <a:rPr lang="ru-RU" altLang="en-US" sz="2400" dirty="0">
                <a:solidFill>
                  <a:srgbClr val="000000"/>
                </a:solidFill>
                <a:latin typeface="Times New Roman" panose="02020603050405020304" pitchFamily="18" charset="0"/>
                <a:cs typeface="Times New Roman" panose="02020603050405020304" pitchFamily="18" charset="0"/>
              </a:rPr>
              <a:t> в </a:t>
            </a:r>
            <a:r>
              <a:rPr lang="ru-RU" altLang="en-US" sz="2400" dirty="0" err="1">
                <a:solidFill>
                  <a:srgbClr val="000000"/>
                </a:solidFill>
                <a:latin typeface="Times New Roman" panose="02020603050405020304" pitchFamily="18" charset="0"/>
                <a:cs typeface="Times New Roman" panose="02020603050405020304" pitchFamily="18" charset="0"/>
              </a:rPr>
              <a:t>плавильний</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простір</a:t>
            </a:r>
            <a:r>
              <a:rPr lang="ru-RU" altLang="en-US" sz="2400" dirty="0">
                <a:solidFill>
                  <a:srgbClr val="000000"/>
                </a:solidFill>
                <a:latin typeface="Times New Roman" panose="02020603050405020304" pitchFamily="18" charset="0"/>
                <a:cs typeface="Times New Roman" panose="02020603050405020304" pitchFamily="18" charset="0"/>
              </a:rPr>
              <a:t> для </a:t>
            </a:r>
            <a:r>
              <a:rPr lang="ru-RU" altLang="en-US" sz="2400" dirty="0" err="1">
                <a:solidFill>
                  <a:srgbClr val="000000"/>
                </a:solidFill>
                <a:latin typeface="Times New Roman" panose="02020603050405020304" pitchFamily="18" charset="0"/>
                <a:cs typeface="Times New Roman" panose="02020603050405020304" pitchFamily="18" charset="0"/>
              </a:rPr>
              <a:t>допалювання</a:t>
            </a:r>
            <a:r>
              <a:rPr lang="ru-RU" altLang="en-US" sz="2400" dirty="0">
                <a:solidFill>
                  <a:srgbClr val="000000"/>
                </a:solidFill>
                <a:latin typeface="Times New Roman" panose="02020603050405020304" pitchFamily="18" charset="0"/>
                <a:cs typeface="Times New Roman" panose="02020603050405020304" pitchFamily="18" charset="0"/>
              </a:rPr>
              <a:t> СО (разом з </a:t>
            </a:r>
            <a:r>
              <a:rPr lang="ru-RU" altLang="en-US" sz="2400" dirty="0" err="1" smtClean="0">
                <a:solidFill>
                  <a:srgbClr val="000000"/>
                </a:solidFill>
                <a:latin typeface="Times New Roman" panose="02020603050405020304" pitchFamily="18" charset="0"/>
                <a:cs typeface="Times New Roman" panose="02020603050405020304" pitchFamily="18" charset="0"/>
              </a:rPr>
              <a:t>О</a:t>
            </a:r>
            <a:r>
              <a:rPr lang="ru-RU" altLang="en-US" sz="2400" baseline="-25000" dirty="0" err="1" smtClean="0">
                <a:solidFill>
                  <a:srgbClr val="000000"/>
                </a:solidFill>
                <a:latin typeface="Times New Roman" panose="02020603050405020304" pitchFamily="18" charset="0"/>
                <a:cs typeface="Times New Roman" panose="02020603050405020304" pitchFamily="18" charset="0"/>
              </a:rPr>
              <a:t>2</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що</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залишилася</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теплотою</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газів</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що</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відходять</a:t>
            </a:r>
            <a:r>
              <a:rPr lang="ru-RU" altLang="en-US" sz="2400" dirty="0">
                <a:solidFill>
                  <a:srgbClr val="000000"/>
                </a:solidFill>
                <a:latin typeface="Times New Roman" panose="02020603050405020304" pitchFamily="18" charset="0"/>
                <a:cs typeface="Times New Roman" panose="02020603050405020304" pitchFamily="18" charset="0"/>
              </a:rPr>
              <a:t>.</a:t>
            </a:r>
            <a:endParaRPr lang="ru-RU" altLang="en-US" sz="2400" dirty="0">
              <a:latin typeface="Tahoma" panose="020B060403050404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Номер слайда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D2BC46AF-7574-4C24-82BC-F1C0324B7A9D}" type="slidenum">
              <a:rPr lang="ru-RU" altLang="en-US"/>
              <a:pPr algn="l" rtl="0"/>
              <a:t>39</a:t>
            </a:fld>
            <a:endParaRPr lang="ru-RU" altLang="en-US"/>
          </a:p>
        </p:txBody>
      </p:sp>
      <p:sp>
        <p:nvSpPr>
          <p:cNvPr id="43011" name="Прямоугольник 2"/>
          <p:cNvSpPr>
            <a:spLocks noChangeArrowheads="1"/>
          </p:cNvSpPr>
          <p:nvPr/>
        </p:nvSpPr>
        <p:spPr bwMode="auto">
          <a:xfrm>
            <a:off x="179512" y="17787"/>
            <a:ext cx="8713787" cy="652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indent="3175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rtl="0" eaLnBrk="1" hangingPunct="1"/>
            <a:r>
              <a:rPr lang="ru-RU" altLang="en-US" sz="2200" dirty="0">
                <a:solidFill>
                  <a:srgbClr val="000000"/>
                </a:solidFill>
                <a:latin typeface="Times New Roman" panose="02020603050405020304" pitchFamily="18" charset="0"/>
                <a:cs typeface="Times New Roman" panose="02020603050405020304" pitchFamily="18" charset="0"/>
              </a:rPr>
              <a:t>Е</a:t>
            </a:r>
            <a:r>
              <a:rPr lang="en-US" altLang="en-US" sz="2200" dirty="0" smtClean="0">
                <a:solidFill>
                  <a:srgbClr val="000000"/>
                </a:solidFill>
                <a:latin typeface="Times New Roman" panose="02020603050405020304" pitchFamily="18" charset="0"/>
                <a:cs typeface="Times New Roman" panose="02020603050405020304" pitchFamily="18" charset="0"/>
              </a:rPr>
              <a:t>OF</a:t>
            </a:r>
            <a:r>
              <a:rPr lang="uk-UA" altLang="en-US" sz="2200" dirty="0" smtClean="0">
                <a:solidFill>
                  <a:srgbClr val="000000"/>
                </a:solidFill>
                <a:latin typeface="Times New Roman" panose="02020603050405020304" pitchFamily="18" charset="0"/>
                <a:cs typeface="Times New Roman" panose="02020603050405020304" pitchFamily="18" charset="0"/>
              </a:rPr>
              <a:t> </a:t>
            </a:r>
            <a:r>
              <a:rPr lang="ru-RU" altLang="en-US" sz="2200" dirty="0" smtClean="0">
                <a:solidFill>
                  <a:srgbClr val="000000"/>
                </a:solidFill>
                <a:latin typeface="Times New Roman" panose="02020603050405020304" pitchFamily="18" charset="0"/>
                <a:cs typeface="Times New Roman" panose="02020603050405020304" pitchFamily="18" charset="0"/>
              </a:rPr>
              <a:t>(</a:t>
            </a:r>
            <a:r>
              <a:rPr lang="ru-RU" altLang="en-US" sz="2200" dirty="0">
                <a:solidFill>
                  <a:srgbClr val="000000"/>
                </a:solidFill>
                <a:latin typeface="Times New Roman" panose="02020603050405020304" pitchFamily="18" charset="0"/>
                <a:cs typeface="Times New Roman" panose="02020603050405020304" pitchFamily="18" charset="0"/>
              </a:rPr>
              <a:t>див. рис. 8</a:t>
            </a:r>
            <a:r>
              <a:rPr lang="ru-RU" altLang="en-US" sz="2200" dirty="0" smtClean="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складається</a:t>
            </a:r>
            <a:r>
              <a:rPr lang="ru-RU" altLang="en-US" sz="2200" dirty="0">
                <a:solidFill>
                  <a:srgbClr val="000000"/>
                </a:solidFill>
                <a:latin typeface="Times New Roman" panose="02020603050405020304" pitchFamily="18" charset="0"/>
                <a:cs typeface="Times New Roman" panose="02020603050405020304" pitchFamily="18" charset="0"/>
              </a:rPr>
              <a:t> з круглого плавильного </a:t>
            </a:r>
            <a:r>
              <a:rPr lang="ru-RU" altLang="en-US" sz="2200" dirty="0" err="1">
                <a:solidFill>
                  <a:srgbClr val="000000"/>
                </a:solidFill>
                <a:latin typeface="Times New Roman" panose="02020603050405020304" pitchFamily="18" charset="0"/>
                <a:cs typeface="Times New Roman" panose="02020603050405020304" pitchFamily="18" charset="0"/>
              </a:rPr>
              <a:t>судини</a:t>
            </a:r>
            <a:r>
              <a:rPr lang="ru-RU" altLang="en-US" sz="2200" dirty="0">
                <a:solidFill>
                  <a:srgbClr val="000000"/>
                </a:solidFill>
                <a:latin typeface="Times New Roman" panose="02020603050405020304" pitchFamily="18" charset="0"/>
                <a:cs typeface="Times New Roman" panose="02020603050405020304" pitchFamily="18" charset="0"/>
              </a:rPr>
              <a:t>, за формою </a:t>
            </a:r>
            <a:r>
              <a:rPr lang="ru-RU" altLang="en-US" sz="2200" dirty="0" err="1">
                <a:solidFill>
                  <a:srgbClr val="000000"/>
                </a:solidFill>
                <a:latin typeface="Times New Roman" panose="02020603050405020304" pitchFamily="18" charset="0"/>
                <a:cs typeface="Times New Roman" panose="02020603050405020304" pitchFamily="18" charset="0"/>
              </a:rPr>
              <a:t>проміжного</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між</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кисневим</a:t>
            </a:r>
            <a:r>
              <a:rPr lang="ru-RU" altLang="en-US" sz="2200" dirty="0">
                <a:solidFill>
                  <a:srgbClr val="000000"/>
                </a:solidFill>
                <a:latin typeface="Times New Roman" panose="02020603050405020304" pitchFamily="18" charset="0"/>
                <a:cs typeface="Times New Roman" panose="02020603050405020304" pitchFamily="18" charset="0"/>
              </a:rPr>
              <a:t> конвертером і </a:t>
            </a:r>
            <a:r>
              <a:rPr lang="ru-RU" altLang="en-US" sz="2200" dirty="0" err="1">
                <a:solidFill>
                  <a:srgbClr val="000000"/>
                </a:solidFill>
                <a:latin typeface="Times New Roman" panose="02020603050405020304" pitchFamily="18" charset="0"/>
                <a:cs typeface="Times New Roman" panose="02020603050405020304" pitchFamily="18" charset="0"/>
              </a:rPr>
              <a:t>електродуговою</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піччю</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футерованого</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вогнетривкою</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кладкою</a:t>
            </a:r>
            <a:r>
              <a:rPr lang="ru-RU" altLang="en-US" sz="2200" dirty="0">
                <a:solidFill>
                  <a:srgbClr val="000000"/>
                </a:solidFill>
                <a:latin typeface="Times New Roman" panose="02020603050405020304" pitchFamily="18" charset="0"/>
                <a:cs typeface="Times New Roman" panose="02020603050405020304" pitchFamily="18" charset="0"/>
              </a:rPr>
              <a:t> і з </a:t>
            </a:r>
            <a:r>
              <a:rPr lang="ru-RU" altLang="en-US" sz="2200" dirty="0" err="1">
                <a:solidFill>
                  <a:srgbClr val="000000"/>
                </a:solidFill>
                <a:latin typeface="Times New Roman" panose="02020603050405020304" pitchFamily="18" charset="0"/>
                <a:cs typeface="Times New Roman" panose="02020603050405020304" pitchFamily="18" charset="0"/>
              </a:rPr>
              <a:t>водоохолоджуваними</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стінами</a:t>
            </a:r>
            <a:r>
              <a:rPr lang="ru-RU" altLang="en-US" sz="2200" dirty="0">
                <a:solidFill>
                  <a:srgbClr val="000000"/>
                </a:solidFill>
                <a:latin typeface="Times New Roman" panose="02020603050405020304" pitchFamily="18" charset="0"/>
                <a:cs typeface="Times New Roman" panose="02020603050405020304" pitchFamily="18" charset="0"/>
              </a:rPr>
              <a:t> і </a:t>
            </a:r>
            <a:r>
              <a:rPr lang="ru-RU" altLang="en-US" sz="2200" dirty="0" err="1">
                <a:solidFill>
                  <a:srgbClr val="000000"/>
                </a:solidFill>
                <a:latin typeface="Times New Roman" panose="02020603050405020304" pitchFamily="18" charset="0"/>
                <a:cs typeface="Times New Roman" panose="02020603050405020304" pitchFamily="18" charset="0"/>
              </a:rPr>
              <a:t>склепінням</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Під</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встановлені</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фурми</a:t>
            </a:r>
            <a:r>
              <a:rPr lang="ru-RU" altLang="en-US" sz="2200" dirty="0">
                <a:solidFill>
                  <a:srgbClr val="000000"/>
                </a:solidFill>
                <a:latin typeface="Times New Roman" panose="02020603050405020304" pitchFamily="18" charset="0"/>
                <a:cs typeface="Times New Roman" panose="02020603050405020304" pitchFamily="18" charset="0"/>
              </a:rPr>
              <a:t> типу "труба в </a:t>
            </a:r>
            <a:r>
              <a:rPr lang="ru-RU" altLang="en-US" sz="2200" dirty="0" err="1">
                <a:solidFill>
                  <a:srgbClr val="000000"/>
                </a:solidFill>
                <a:latin typeface="Times New Roman" panose="02020603050405020304" pitchFamily="18" charset="0"/>
                <a:cs typeface="Times New Roman" panose="02020603050405020304" pitchFamily="18" charset="0"/>
              </a:rPr>
              <a:t>трубі</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що</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дозволяють</a:t>
            </a:r>
            <a:r>
              <a:rPr lang="ru-RU" altLang="en-US" sz="2200" dirty="0">
                <a:solidFill>
                  <a:srgbClr val="000000"/>
                </a:solidFill>
                <a:latin typeface="Times New Roman" panose="02020603050405020304" pitchFamily="18" charset="0"/>
                <a:cs typeface="Times New Roman" panose="02020603050405020304" pitchFamily="18" charset="0"/>
              </a:rPr>
              <a:t> через </a:t>
            </a:r>
            <a:r>
              <a:rPr lang="ru-RU" altLang="en-US" sz="2200" dirty="0" err="1">
                <a:solidFill>
                  <a:srgbClr val="000000"/>
                </a:solidFill>
                <a:latin typeface="Times New Roman" panose="02020603050405020304" pitchFamily="18" charset="0"/>
                <a:cs typeface="Times New Roman" panose="02020603050405020304" pitchFamily="18" charset="0"/>
              </a:rPr>
              <a:t>одні</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вдувати</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кисень</a:t>
            </a:r>
            <a:r>
              <a:rPr lang="ru-RU" altLang="en-US" sz="2200" dirty="0">
                <a:solidFill>
                  <a:srgbClr val="000000"/>
                </a:solidFill>
                <a:latin typeface="Times New Roman" panose="02020603050405020304" pitchFamily="18" charset="0"/>
                <a:cs typeface="Times New Roman" panose="02020603050405020304" pitchFamily="18" charset="0"/>
              </a:rPr>
              <a:t> і через </a:t>
            </a:r>
            <a:r>
              <a:rPr lang="ru-RU" altLang="en-US" sz="2200" dirty="0" err="1">
                <a:solidFill>
                  <a:srgbClr val="000000"/>
                </a:solidFill>
                <a:latin typeface="Times New Roman" panose="02020603050405020304" pitchFamily="18" charset="0"/>
                <a:cs typeface="Times New Roman" panose="02020603050405020304" pitchFamily="18" charset="0"/>
              </a:rPr>
              <a:t>інші</a:t>
            </a:r>
            <a:r>
              <a:rPr lang="ru-RU" altLang="en-US" sz="2200" dirty="0">
                <a:solidFill>
                  <a:srgbClr val="000000"/>
                </a:solidFill>
                <a:latin typeface="Times New Roman" panose="02020603050405020304" pitchFamily="18" charset="0"/>
                <a:cs typeface="Times New Roman" panose="02020603050405020304" pitchFamily="18" charset="0"/>
              </a:rPr>
              <a:t> - </a:t>
            </a:r>
            <a:r>
              <a:rPr lang="ru-RU" altLang="en-US" sz="2200" dirty="0" err="1">
                <a:solidFill>
                  <a:srgbClr val="000000"/>
                </a:solidFill>
                <a:latin typeface="Times New Roman" panose="02020603050405020304" pitchFamily="18" charset="0"/>
                <a:cs typeface="Times New Roman" panose="02020603050405020304" pitchFamily="18" charset="0"/>
              </a:rPr>
              <a:t>вугільний</a:t>
            </a:r>
            <a:r>
              <a:rPr lang="ru-RU" altLang="en-US" sz="2200" dirty="0">
                <a:solidFill>
                  <a:srgbClr val="000000"/>
                </a:solidFill>
                <a:latin typeface="Times New Roman" panose="02020603050405020304" pitchFamily="18" charset="0"/>
                <a:cs typeface="Times New Roman" panose="02020603050405020304" pitchFamily="18" charset="0"/>
              </a:rPr>
              <a:t> пил в</a:t>
            </a:r>
            <a:r>
              <a:rPr lang="en-US" altLang="en-US" sz="2200" dirty="0">
                <a:solidFill>
                  <a:srgbClr val="000000"/>
                </a:solidFill>
                <a:latin typeface="Times New Roman" panose="02020603050405020304" pitchFamily="18" charset="0"/>
                <a:cs typeface="Times New Roman" panose="02020603050405020304" pitchFamily="18" charset="0"/>
              </a:rPr>
              <a:t>o</a:t>
            </a:r>
            <a:r>
              <a:rPr lang="ru-RU" altLang="en-US" sz="2200" dirty="0" err="1">
                <a:solidFill>
                  <a:srgbClr val="000000"/>
                </a:solidFill>
                <a:latin typeface="Times New Roman" panose="02020603050405020304" pitchFamily="18" charset="0"/>
                <a:cs typeface="Times New Roman" panose="02020603050405020304" pitchFamily="18" charset="0"/>
              </a:rPr>
              <a:t>болочці</a:t>
            </a:r>
            <a:r>
              <a:rPr lang="ru-RU" altLang="en-US" sz="2200" dirty="0">
                <a:solidFill>
                  <a:srgbClr val="000000"/>
                </a:solidFill>
                <a:latin typeface="Times New Roman" panose="02020603050405020304" pitchFamily="18" charset="0"/>
                <a:cs typeface="Times New Roman" panose="02020603050405020304" pitchFamily="18" charset="0"/>
              </a:rPr>
              <a:t> азоту </a:t>
            </a:r>
            <a:r>
              <a:rPr lang="ru-RU" altLang="en-US" sz="2200" dirty="0" err="1">
                <a:solidFill>
                  <a:srgbClr val="000000"/>
                </a:solidFill>
                <a:latin typeface="Times New Roman" panose="02020603050405020304" pitchFamily="18" charset="0"/>
                <a:cs typeface="Times New Roman" panose="02020603050405020304" pitchFamily="18" charset="0"/>
              </a:rPr>
              <a:t>або</a:t>
            </a:r>
            <a:r>
              <a:rPr lang="ru-RU" altLang="en-US" sz="2200" dirty="0">
                <a:solidFill>
                  <a:srgbClr val="000000"/>
                </a:solidFill>
                <a:latin typeface="Times New Roman" panose="02020603050405020304" pitchFamily="18" charset="0"/>
                <a:cs typeface="Times New Roman" panose="02020603050405020304" pitchFamily="18" charset="0"/>
              </a:rPr>
              <a:t> С0</a:t>
            </a:r>
            <a:r>
              <a:rPr lang="ru-RU" altLang="en-US" sz="2200" baseline="-25000" dirty="0">
                <a:solidFill>
                  <a:srgbClr val="000000"/>
                </a:solidFill>
                <a:latin typeface="Times New Roman" panose="02020603050405020304" pitchFamily="18" charset="0"/>
                <a:cs typeface="Times New Roman" panose="02020603050405020304" pitchFamily="18" charset="0"/>
              </a:rPr>
              <a:t>2</a:t>
            </a:r>
            <a:r>
              <a:rPr lang="ru-RU" altLang="en-US" sz="2200" dirty="0">
                <a:solidFill>
                  <a:srgbClr val="000000"/>
                </a:solidFill>
                <a:latin typeface="Times New Roman" panose="02020603050405020304" pitchFamily="18" charset="0"/>
                <a:cs typeface="Times New Roman" panose="02020603050405020304" pitchFamily="18" charset="0"/>
              </a:rPr>
              <a:t>у </a:t>
            </a:r>
            <a:r>
              <a:rPr lang="ru-RU" altLang="en-US" sz="2200" dirty="0" err="1">
                <a:solidFill>
                  <a:srgbClr val="000000"/>
                </a:solidFill>
                <a:latin typeface="Times New Roman" panose="02020603050405020304" pitchFamily="18" charset="0"/>
                <a:cs typeface="Times New Roman" panose="02020603050405020304" pitchFamily="18" charset="0"/>
              </a:rPr>
              <a:t>суміші</a:t>
            </a:r>
            <a:r>
              <a:rPr lang="ru-RU" altLang="en-US" sz="2200" dirty="0">
                <a:solidFill>
                  <a:srgbClr val="000000"/>
                </a:solidFill>
                <a:latin typeface="Times New Roman" panose="02020603050405020304" pitchFamily="18" charset="0"/>
                <a:cs typeface="Times New Roman" panose="02020603050405020304" pitchFamily="18" charset="0"/>
              </a:rPr>
              <a:t> з парою. У </a:t>
            </a:r>
            <a:r>
              <a:rPr lang="ru-RU" altLang="en-US" sz="2200" dirty="0" err="1">
                <a:solidFill>
                  <a:srgbClr val="000000"/>
                </a:solidFill>
                <a:latin typeface="Times New Roman" panose="02020603050405020304" pitchFamily="18" charset="0"/>
                <a:cs typeface="Times New Roman" panose="02020603050405020304" pitchFamily="18" charset="0"/>
              </a:rPr>
              <a:t>корпусі</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передбачені</a:t>
            </a:r>
            <a:r>
              <a:rPr lang="ru-RU" altLang="en-US" sz="2200" dirty="0">
                <a:solidFill>
                  <a:srgbClr val="000000"/>
                </a:solidFill>
                <a:latin typeface="Times New Roman" panose="02020603050405020304" pitchFamily="18" charset="0"/>
                <a:cs typeface="Times New Roman" panose="02020603050405020304" pitchFamily="18" charset="0"/>
              </a:rPr>
              <a:t> як </a:t>
            </a:r>
            <a:r>
              <a:rPr lang="ru-RU" altLang="en-US" sz="2200" dirty="0" err="1">
                <a:solidFill>
                  <a:srgbClr val="000000"/>
                </a:solidFill>
                <a:latin typeface="Times New Roman" panose="02020603050405020304" pitchFamily="18" charset="0"/>
                <a:cs typeface="Times New Roman" panose="02020603050405020304" pitchFamily="18" charset="0"/>
              </a:rPr>
              <a:t>інжектори</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кисню</a:t>
            </a:r>
            <a:r>
              <a:rPr lang="ru-RU" altLang="en-US" sz="2200" dirty="0">
                <a:solidFill>
                  <a:srgbClr val="000000"/>
                </a:solidFill>
                <a:latin typeface="Times New Roman" panose="02020603050405020304" pitchFamily="18" charset="0"/>
                <a:cs typeface="Times New Roman" panose="02020603050405020304" pitchFamily="18" charset="0"/>
              </a:rPr>
              <a:t> для </a:t>
            </a:r>
            <a:r>
              <a:rPr lang="ru-RU" altLang="en-US" sz="2200" dirty="0" err="1">
                <a:solidFill>
                  <a:srgbClr val="000000"/>
                </a:solidFill>
                <a:latin typeface="Times New Roman" panose="02020603050405020304" pitchFamily="18" charset="0"/>
                <a:cs typeface="Times New Roman" panose="02020603050405020304" pitchFamily="18" charset="0"/>
              </a:rPr>
              <a:t>вторинного</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окиснення</a:t>
            </a:r>
            <a:r>
              <a:rPr lang="ru-RU" altLang="en-US" sz="2200" dirty="0">
                <a:solidFill>
                  <a:srgbClr val="000000"/>
                </a:solidFill>
                <a:latin typeface="Times New Roman" panose="02020603050405020304" pitchFamily="18" charset="0"/>
                <a:cs typeface="Times New Roman" panose="02020603050405020304" pitchFamily="18" charset="0"/>
              </a:rPr>
              <a:t>, і </a:t>
            </a:r>
            <a:r>
              <a:rPr lang="ru-RU" altLang="en-US" sz="2200" dirty="0" err="1">
                <a:solidFill>
                  <a:srgbClr val="000000"/>
                </a:solidFill>
                <a:latin typeface="Times New Roman" panose="02020603050405020304" pitchFamily="18" charset="0"/>
                <a:cs typeface="Times New Roman" panose="02020603050405020304" pitchFamily="18" charset="0"/>
              </a:rPr>
              <a:t>кисневі</a:t>
            </a:r>
            <a:r>
              <a:rPr lang="ru-RU" altLang="en-US" sz="2200" dirty="0">
                <a:solidFill>
                  <a:srgbClr val="000000"/>
                </a:solidFill>
                <a:latin typeface="Times New Roman" panose="02020603050405020304" pitchFamily="18" charset="0"/>
                <a:cs typeface="Times New Roman" panose="02020603050405020304" pitchFamily="18" charset="0"/>
              </a:rPr>
              <a:t> пальники; </a:t>
            </a:r>
            <a:r>
              <a:rPr lang="ru-RU" altLang="en-US" sz="2200" dirty="0" err="1">
                <a:solidFill>
                  <a:srgbClr val="000000"/>
                </a:solidFill>
                <a:latin typeface="Times New Roman" panose="02020603050405020304" pitchFamily="18" charset="0"/>
                <a:cs typeface="Times New Roman" panose="02020603050405020304" pitchFamily="18" charset="0"/>
              </a:rPr>
              <a:t>останні</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використовуються</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переважно</a:t>
            </a:r>
            <a:r>
              <a:rPr lang="ru-RU" altLang="en-US" sz="2200" dirty="0">
                <a:solidFill>
                  <a:srgbClr val="000000"/>
                </a:solidFill>
                <a:latin typeface="Times New Roman" panose="02020603050405020304" pitchFamily="18" charset="0"/>
                <a:cs typeface="Times New Roman" panose="02020603050405020304" pitchFamily="18" charset="0"/>
              </a:rPr>
              <a:t> в </a:t>
            </a:r>
            <a:r>
              <a:rPr lang="ru-RU" altLang="en-US" sz="2200" dirty="0" err="1">
                <a:solidFill>
                  <a:srgbClr val="000000"/>
                </a:solidFill>
                <a:latin typeface="Times New Roman" panose="02020603050405020304" pitchFamily="18" charset="0"/>
                <a:cs typeface="Times New Roman" panose="02020603050405020304" pitchFamily="18" charset="0"/>
              </a:rPr>
              <a:t>періоди</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очікування</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або</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розігріву</a:t>
            </a:r>
            <a:r>
              <a:rPr lang="ru-RU" altLang="en-US" sz="2200" dirty="0">
                <a:solidFill>
                  <a:srgbClr val="000000"/>
                </a:solidFill>
                <a:latin typeface="Times New Roman" panose="02020603050405020304" pitchFamily="18" charset="0"/>
                <a:cs typeface="Times New Roman" panose="02020603050405020304" pitchFamily="18" charset="0"/>
              </a:rPr>
              <a:t> агрегату </a:t>
            </a:r>
            <a:r>
              <a:rPr lang="ru-RU" altLang="en-US" sz="2200" dirty="0" err="1">
                <a:solidFill>
                  <a:srgbClr val="000000"/>
                </a:solidFill>
                <a:latin typeface="Times New Roman" panose="02020603050405020304" pitchFamily="18" charset="0"/>
                <a:cs typeface="Times New Roman" panose="02020603050405020304" pitchFamily="18" charset="0"/>
              </a:rPr>
              <a:t>після</a:t>
            </a:r>
            <a:r>
              <a:rPr lang="ru-RU" altLang="en-US" sz="2200" dirty="0">
                <a:solidFill>
                  <a:srgbClr val="000000"/>
                </a:solidFill>
                <a:latin typeface="Times New Roman" panose="02020603050405020304" pitchFamily="18" charset="0"/>
                <a:cs typeface="Times New Roman" panose="02020603050405020304" pitchFamily="18" charset="0"/>
              </a:rPr>
              <a:t> ремонту.</a:t>
            </a:r>
            <a:endParaRPr lang="ru-RU" altLang="en-US" sz="2200" dirty="0">
              <a:latin typeface="Tahoma" panose="020B0604030504040204" pitchFamily="34" charset="0"/>
              <a:cs typeface="Times New Roman" panose="02020603050405020304" pitchFamily="18" charset="0"/>
            </a:endParaRPr>
          </a:p>
          <a:p>
            <a:pPr algn="just" rtl="0" eaLnBrk="1" hangingPunct="1"/>
            <a:r>
              <a:rPr lang="ru-RU" altLang="en-US" sz="2200" dirty="0">
                <a:solidFill>
                  <a:srgbClr val="000000"/>
                </a:solidFill>
                <a:latin typeface="Times New Roman" panose="02020603050405020304" pitchFamily="18" charset="0"/>
                <a:cs typeface="Times New Roman" panose="02020603050405020304" pitchFamily="18" charset="0"/>
              </a:rPr>
              <a:t>Над плавильною </a:t>
            </a:r>
            <a:r>
              <a:rPr lang="ru-RU" altLang="en-US" sz="2200" dirty="0" err="1">
                <a:solidFill>
                  <a:srgbClr val="000000"/>
                </a:solidFill>
                <a:latin typeface="Times New Roman" panose="02020603050405020304" pitchFamily="18" charset="0"/>
                <a:cs typeface="Times New Roman" panose="02020603050405020304" pitchFamily="18" charset="0"/>
              </a:rPr>
              <a:t>ємністю</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встановлений</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підігрівач</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брухту</a:t>
            </a:r>
            <a:r>
              <a:rPr lang="ru-RU" altLang="en-US" sz="2200" dirty="0">
                <a:solidFill>
                  <a:srgbClr val="000000"/>
                </a:solidFill>
                <a:latin typeface="Times New Roman" panose="02020603050405020304" pitchFamily="18" charset="0"/>
                <a:cs typeface="Times New Roman" panose="02020603050405020304" pitchFamily="18" charset="0"/>
              </a:rPr>
              <a:t>, в </a:t>
            </a:r>
            <a:r>
              <a:rPr lang="ru-RU" altLang="en-US" sz="2200" dirty="0" err="1">
                <a:solidFill>
                  <a:srgbClr val="000000"/>
                </a:solidFill>
                <a:latin typeface="Times New Roman" panose="02020603050405020304" pitchFamily="18" charset="0"/>
                <a:cs typeface="Times New Roman" panose="02020603050405020304" pitchFamily="18" charset="0"/>
              </a:rPr>
              <a:t>якому</a:t>
            </a:r>
            <a:r>
              <a:rPr lang="ru-RU" altLang="en-US" sz="2200" dirty="0">
                <a:solidFill>
                  <a:srgbClr val="000000"/>
                </a:solidFill>
                <a:latin typeface="Times New Roman" panose="02020603050405020304" pitchFamily="18" charset="0"/>
                <a:cs typeface="Times New Roman" panose="02020603050405020304" pitchFamily="18" charset="0"/>
              </a:rPr>
              <a:t> на </a:t>
            </a:r>
            <a:r>
              <a:rPr lang="ru-RU" altLang="en-US" sz="2200" dirty="0" err="1">
                <a:solidFill>
                  <a:srgbClr val="000000"/>
                </a:solidFill>
                <a:latin typeface="Times New Roman" panose="02020603050405020304" pitchFamily="18" charset="0"/>
                <a:cs typeface="Times New Roman" panose="02020603050405020304" pitchFamily="18" charset="0"/>
              </a:rPr>
              <a:t>трьох</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рівнях</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відбувається</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напівбезперервний</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підігрів</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металевого</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брухту</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протиточними</a:t>
            </a:r>
            <a:r>
              <a:rPr lang="ru-RU" altLang="en-US" sz="2200" dirty="0">
                <a:solidFill>
                  <a:srgbClr val="000000"/>
                </a:solidFill>
                <a:latin typeface="Times New Roman" panose="02020603050405020304" pitchFamily="18" charset="0"/>
                <a:cs typeface="Times New Roman" panose="02020603050405020304" pitchFamily="18" charset="0"/>
              </a:rPr>
              <a:t> газами, </a:t>
            </a:r>
            <a:r>
              <a:rPr lang="ru-RU" altLang="en-US" sz="2200" dirty="0" err="1">
                <a:solidFill>
                  <a:srgbClr val="000000"/>
                </a:solidFill>
                <a:latin typeface="Times New Roman" panose="02020603050405020304" pitchFamily="18" charset="0"/>
                <a:cs typeface="Times New Roman" panose="02020603050405020304" pitchFamily="18" charset="0"/>
              </a:rPr>
              <a:t>що</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відходять</a:t>
            </a:r>
            <a:r>
              <a:rPr lang="ru-RU" altLang="en-US" sz="2200" dirty="0">
                <a:solidFill>
                  <a:srgbClr val="000000"/>
                </a:solidFill>
                <a:latin typeface="Times New Roman" panose="02020603050405020304" pitchFamily="18" charset="0"/>
                <a:cs typeface="Times New Roman" panose="02020603050405020304" pitchFamily="18" charset="0"/>
              </a:rPr>
              <a:t>. Лом </a:t>
            </a:r>
            <a:r>
              <a:rPr lang="ru-RU" altLang="en-US" sz="2200" dirty="0" err="1">
                <a:solidFill>
                  <a:srgbClr val="000000"/>
                </a:solidFill>
                <a:latin typeface="Times New Roman" panose="02020603050405020304" pitchFamily="18" charset="0"/>
                <a:cs typeface="Times New Roman" panose="02020603050405020304" pitchFamily="18" charset="0"/>
              </a:rPr>
              <a:t>розташовується</a:t>
            </a:r>
            <a:r>
              <a:rPr lang="ru-RU" altLang="en-US" sz="2200" dirty="0">
                <a:solidFill>
                  <a:srgbClr val="000000"/>
                </a:solidFill>
                <a:latin typeface="Times New Roman" panose="02020603050405020304" pitchFamily="18" charset="0"/>
                <a:cs typeface="Times New Roman" panose="02020603050405020304" pitchFamily="18" charset="0"/>
              </a:rPr>
              <a:t> на </a:t>
            </a:r>
            <a:r>
              <a:rPr lang="ru-RU" altLang="en-US" sz="2200" dirty="0" err="1">
                <a:solidFill>
                  <a:srgbClr val="000000"/>
                </a:solidFill>
                <a:latin typeface="Times New Roman" panose="02020603050405020304" pitchFamily="18" charset="0"/>
                <a:cs typeface="Times New Roman" panose="02020603050405020304" pitchFamily="18" charset="0"/>
              </a:rPr>
              <a:t>водоохолоджуваних</a:t>
            </a:r>
            <a:r>
              <a:rPr lang="ru-RU" altLang="en-US" sz="2200" dirty="0">
                <a:solidFill>
                  <a:srgbClr val="000000"/>
                </a:solidFill>
                <a:latin typeface="Times New Roman" panose="02020603050405020304" pitchFamily="18" charset="0"/>
                <a:cs typeface="Times New Roman" panose="02020603050405020304" pitchFamily="18" charset="0"/>
              </a:rPr>
              <a:t> колосниках (балках), </a:t>
            </a:r>
            <a:r>
              <a:rPr lang="ru-RU" altLang="en-US" sz="2200" dirty="0" err="1">
                <a:solidFill>
                  <a:srgbClr val="000000"/>
                </a:solidFill>
                <a:latin typeface="Times New Roman" panose="02020603050405020304" pitchFamily="18" charset="0"/>
                <a:cs typeface="Times New Roman" panose="02020603050405020304" pitchFamily="18" charset="0"/>
              </a:rPr>
              <a:t>які</a:t>
            </a:r>
            <a:r>
              <a:rPr lang="ru-RU" altLang="en-US" sz="2200" dirty="0">
                <a:solidFill>
                  <a:srgbClr val="000000"/>
                </a:solidFill>
                <a:latin typeface="Times New Roman" panose="02020603050405020304" pitchFamily="18" charset="0"/>
                <a:cs typeface="Times New Roman" panose="02020603050405020304" pitchFamily="18" charset="0"/>
              </a:rPr>
              <a:t> за </a:t>
            </a:r>
            <a:r>
              <a:rPr lang="ru-RU" altLang="en-US" sz="2200" dirty="0" err="1">
                <a:solidFill>
                  <a:srgbClr val="000000"/>
                </a:solidFill>
                <a:latin typeface="Times New Roman" panose="02020603050405020304" pitchFamily="18" charset="0"/>
                <a:cs typeface="Times New Roman" panose="02020603050405020304" pitchFamily="18" charset="0"/>
              </a:rPr>
              <a:t>дуговими</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траєкторіями</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можуть</a:t>
            </a:r>
            <a:r>
              <a:rPr lang="ru-RU" altLang="en-US" sz="2200" dirty="0">
                <a:solidFill>
                  <a:srgbClr val="000000"/>
                </a:solidFill>
                <a:latin typeface="Times New Roman" panose="02020603050405020304" pitchFamily="18" charset="0"/>
                <a:cs typeface="Times New Roman" panose="02020603050405020304" pitchFamily="18" charset="0"/>
              </a:rPr>
              <a:t> бути </a:t>
            </a:r>
            <a:r>
              <a:rPr lang="ru-RU" altLang="en-US" sz="2200" dirty="0" err="1">
                <a:solidFill>
                  <a:srgbClr val="000000"/>
                </a:solidFill>
                <a:latin typeface="Times New Roman" panose="02020603050405020304" pitchFamily="18" charset="0"/>
                <a:cs typeface="Times New Roman" panose="02020603050405020304" pitchFamily="18" charset="0"/>
              </a:rPr>
              <a:t>виведені</a:t>
            </a:r>
            <a:r>
              <a:rPr lang="ru-RU" altLang="en-US" sz="2200" dirty="0">
                <a:solidFill>
                  <a:srgbClr val="000000"/>
                </a:solidFill>
                <a:latin typeface="Times New Roman" panose="02020603050405020304" pitchFamily="18" charset="0"/>
                <a:cs typeface="Times New Roman" panose="02020603050405020304" pitchFamily="18" charset="0"/>
              </a:rPr>
              <a:t> з </a:t>
            </a:r>
            <a:r>
              <a:rPr lang="ru-RU" altLang="en-US" sz="2200" dirty="0" err="1">
                <a:solidFill>
                  <a:srgbClr val="000000"/>
                </a:solidFill>
                <a:latin typeface="Times New Roman" panose="02020603050405020304" pitchFamily="18" charset="0"/>
                <a:cs typeface="Times New Roman" panose="02020603050405020304" pitchFamily="18" charset="0"/>
              </a:rPr>
              <a:t>печі</a:t>
            </a:r>
            <a:r>
              <a:rPr lang="ru-RU" altLang="en-US" sz="2200" dirty="0">
                <a:solidFill>
                  <a:srgbClr val="000000"/>
                </a:solidFill>
                <a:latin typeface="Times New Roman" panose="02020603050405020304" pitchFamily="18" charset="0"/>
                <a:cs typeface="Times New Roman" panose="02020603050405020304" pitchFamily="18" charset="0"/>
              </a:rPr>
              <a:t> за </a:t>
            </a:r>
            <a:r>
              <a:rPr lang="ru-RU" altLang="en-US" sz="2200" dirty="0" err="1">
                <a:solidFill>
                  <a:srgbClr val="000000"/>
                </a:solidFill>
                <a:latin typeface="Times New Roman" panose="02020603050405020304" pitchFamily="18" charset="0"/>
                <a:cs typeface="Times New Roman" panose="02020603050405020304" pitchFamily="18" charset="0"/>
              </a:rPr>
              <a:t>допомогою</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гідравлічних</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механізмів</a:t>
            </a:r>
            <a:r>
              <a:rPr lang="ru-RU" altLang="en-US" sz="2200" dirty="0">
                <a:solidFill>
                  <a:srgbClr val="000000"/>
                </a:solidFill>
                <a:latin typeface="Times New Roman" panose="02020603050405020304" pitchFamily="18" charset="0"/>
                <a:cs typeface="Times New Roman" panose="02020603050405020304" pitchFamily="18" charset="0"/>
              </a:rPr>
              <a:t>. При </a:t>
            </a:r>
            <a:r>
              <a:rPr lang="ru-RU" altLang="en-US" sz="2200" dirty="0" err="1">
                <a:solidFill>
                  <a:srgbClr val="000000"/>
                </a:solidFill>
                <a:latin typeface="Times New Roman" panose="02020603050405020304" pitchFamily="18" charset="0"/>
                <a:cs typeface="Times New Roman" panose="02020603050405020304" pitchFamily="18" charset="0"/>
              </a:rPr>
              <a:t>цьому</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забезпечується</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рівномірне</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опускання</a:t>
            </a:r>
            <a:r>
              <a:rPr lang="ru-RU" altLang="en-US" sz="2200" dirty="0">
                <a:solidFill>
                  <a:srgbClr val="000000"/>
                </a:solidFill>
                <a:latin typeface="Times New Roman" panose="02020603050405020304" pitchFamily="18" charset="0"/>
                <a:cs typeface="Times New Roman" panose="02020603050405020304" pitchFamily="18" charset="0"/>
              </a:rPr>
              <a:t> завалки </a:t>
            </a:r>
            <a:r>
              <a:rPr lang="ru-RU" altLang="en-US" sz="2200" dirty="0" err="1">
                <a:solidFill>
                  <a:srgbClr val="000000"/>
                </a:solidFill>
                <a:latin typeface="Times New Roman" panose="02020603050405020304" pitchFamily="18" charset="0"/>
                <a:cs typeface="Times New Roman" panose="02020603050405020304" pitchFamily="18" charset="0"/>
              </a:rPr>
              <a:t>брухту</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поступове</a:t>
            </a:r>
            <a:r>
              <a:rPr lang="ru-RU" altLang="en-US" sz="2200" dirty="0">
                <a:solidFill>
                  <a:srgbClr val="000000"/>
                </a:solidFill>
                <a:latin typeface="Times New Roman" panose="02020603050405020304" pitchFamily="18" charset="0"/>
                <a:cs typeface="Times New Roman" panose="02020603050405020304" pitchFamily="18" charset="0"/>
              </a:rPr>
              <a:t> і </a:t>
            </a:r>
            <a:r>
              <a:rPr lang="ru-RU" altLang="en-US" sz="2200" dirty="0" err="1">
                <a:solidFill>
                  <a:srgbClr val="000000"/>
                </a:solidFill>
                <a:latin typeface="Times New Roman" panose="02020603050405020304" pitchFamily="18" charset="0"/>
                <a:cs typeface="Times New Roman" panose="02020603050405020304" pitchFamily="18" charset="0"/>
              </a:rPr>
              <a:t>однорідне</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нагрівання</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його</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шматків</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навіть</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прес-пакетів</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масою</a:t>
            </a:r>
            <a:r>
              <a:rPr lang="ru-RU" altLang="en-US" sz="2200" dirty="0">
                <a:solidFill>
                  <a:srgbClr val="000000"/>
                </a:solidFill>
                <a:latin typeface="Times New Roman" panose="02020603050405020304" pitchFamily="18" charset="0"/>
                <a:cs typeface="Times New Roman" panose="02020603050405020304" pitchFamily="18" charset="0"/>
              </a:rPr>
              <a:t> до 500 кг і твердого </a:t>
            </a:r>
            <a:r>
              <a:rPr lang="ru-RU" altLang="en-US" sz="2200" dirty="0" err="1">
                <a:solidFill>
                  <a:srgbClr val="000000"/>
                </a:solidFill>
                <a:latin typeface="Times New Roman" panose="02020603050405020304" pitchFamily="18" charset="0"/>
                <a:cs typeface="Times New Roman" panose="02020603050405020304" pitchFamily="18" charset="0"/>
              </a:rPr>
              <a:t>чавуну</a:t>
            </a:r>
            <a:r>
              <a:rPr lang="ru-RU" altLang="en-US" sz="2200" dirty="0">
                <a:solidFill>
                  <a:srgbClr val="000000"/>
                </a:solidFill>
                <a:latin typeface="Times New Roman" panose="02020603050405020304" pitchFamily="18" charset="0"/>
                <a:cs typeface="Times New Roman" panose="02020603050405020304" pitchFamily="18" charset="0"/>
              </a:rPr>
              <a:t>) до - 850°С, За </a:t>
            </a:r>
            <a:r>
              <a:rPr lang="ru-RU" altLang="en-US" sz="2200" dirty="0" err="1">
                <a:solidFill>
                  <a:srgbClr val="000000"/>
                </a:solidFill>
                <a:latin typeface="Times New Roman" panose="02020603050405020304" pitchFamily="18" charset="0"/>
                <a:cs typeface="Times New Roman" panose="02020603050405020304" pitchFamily="18" charset="0"/>
              </a:rPr>
              <a:t>допомогою</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киснево-повітряної</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суміші</a:t>
            </a:r>
            <a:r>
              <a:rPr lang="ru-RU" altLang="en-US" sz="2200" dirty="0">
                <a:solidFill>
                  <a:srgbClr val="000000"/>
                </a:solidFill>
                <a:latin typeface="Times New Roman" panose="02020603050405020304" pitchFamily="18" charset="0"/>
                <a:cs typeface="Times New Roman" panose="02020603050405020304" pitchFamily="18" charset="0"/>
              </a:rPr>
              <a:t> в </a:t>
            </a:r>
            <a:r>
              <a:rPr lang="ru-RU" altLang="en-US" sz="2200" dirty="0" err="1">
                <a:solidFill>
                  <a:srgbClr val="000000"/>
                </a:solidFill>
                <a:latin typeface="Times New Roman" panose="02020603050405020304" pitchFamily="18" charset="0"/>
                <a:cs typeface="Times New Roman" panose="02020603050405020304" pitchFamily="18" charset="0"/>
              </a:rPr>
              <a:t>зоні</a:t>
            </a:r>
            <a:r>
              <a:rPr lang="ru-RU" altLang="en-US" sz="2200" dirty="0">
                <a:solidFill>
                  <a:srgbClr val="000000"/>
                </a:solidFill>
                <a:latin typeface="Times New Roman" panose="02020603050405020304" pitchFamily="18" charset="0"/>
                <a:cs typeface="Times New Roman" panose="02020603050405020304" pitchFamily="18" charset="0"/>
              </a:rPr>
              <a:t> 2 </a:t>
            </a:r>
            <a:r>
              <a:rPr lang="ru-RU" altLang="en-US" sz="2200" dirty="0" err="1">
                <a:solidFill>
                  <a:srgbClr val="000000"/>
                </a:solidFill>
                <a:latin typeface="Times New Roman" panose="02020603050405020304" pitchFamily="18" charset="0"/>
                <a:cs typeface="Times New Roman" panose="02020603050405020304" pitchFamily="18" charset="0"/>
              </a:rPr>
              <a:t>доокислюється</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smtClean="0">
                <a:solidFill>
                  <a:srgbClr val="000000"/>
                </a:solidFill>
                <a:latin typeface="Times New Roman" panose="02020603050405020304" pitchFamily="18" charset="0"/>
                <a:cs typeface="Times New Roman" panose="02020603050405020304" pitchFamily="18" charset="0"/>
              </a:rPr>
              <a:t>СО </a:t>
            </a:r>
            <a:r>
              <a:rPr lang="ru-RU" altLang="en-US" sz="2200" dirty="0">
                <a:solidFill>
                  <a:srgbClr val="000000"/>
                </a:solidFill>
                <a:latin typeface="Times New Roman" panose="02020603050405020304" pitchFamily="18" charset="0"/>
                <a:cs typeface="Times New Roman" panose="02020603050405020304" pitchFamily="18" charset="0"/>
              </a:rPr>
              <a:t>і </a:t>
            </a:r>
            <a:r>
              <a:rPr lang="ru-RU" altLang="en-US" sz="2200" dirty="0" err="1">
                <a:solidFill>
                  <a:srgbClr val="000000"/>
                </a:solidFill>
                <a:latin typeface="Times New Roman" panose="02020603050405020304" pitchFamily="18" charset="0"/>
                <a:cs typeface="Times New Roman" panose="02020603050405020304" pitchFamily="18" charset="0"/>
              </a:rPr>
              <a:t>регулюється</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кількість</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вступників</a:t>
            </a:r>
            <a:r>
              <a:rPr lang="ru-RU" altLang="en-US" sz="2200" dirty="0">
                <a:solidFill>
                  <a:srgbClr val="000000"/>
                </a:solidFill>
                <a:latin typeface="Times New Roman" panose="02020603050405020304" pitchFamily="18" charset="0"/>
                <a:cs typeface="Times New Roman" panose="02020603050405020304" pitchFamily="18" charset="0"/>
              </a:rPr>
              <a:t> в </a:t>
            </a:r>
            <a:r>
              <a:rPr lang="ru-RU" altLang="en-US" sz="2200" dirty="0" err="1">
                <a:solidFill>
                  <a:srgbClr val="000000"/>
                </a:solidFill>
                <a:latin typeface="Times New Roman" panose="02020603050405020304" pitchFamily="18" charset="0"/>
                <a:cs typeface="Times New Roman" panose="02020603050405020304" pitchFamily="18" charset="0"/>
              </a:rPr>
              <a:t>підігрів</a:t>
            </a:r>
            <a:r>
              <a:rPr lang="ru-RU" altLang="en-US" sz="2200" dirty="0">
                <a:solidFill>
                  <a:srgbClr val="000000"/>
                </a:solidFill>
                <a:latin typeface="Times New Roman" panose="02020603050405020304" pitchFamily="18" charset="0"/>
                <a:cs typeface="Times New Roman" panose="02020603050405020304" pitchFamily="18" charset="0"/>
              </a:rPr>
              <a:t>.</a:t>
            </a:r>
            <a:endParaRPr lang="ru-RU" altLang="en-US" sz="2200" dirty="0">
              <a:latin typeface="Tahoma" panose="020B060403050404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Номер слайда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310B3204-54F8-4157-A998-EA0596BA857F}" type="slidenum">
              <a:rPr lang="ru-RU" altLang="en-US"/>
              <a:pPr algn="l" rtl="0"/>
              <a:t>4</a:t>
            </a:fld>
            <a:endParaRPr lang="ru-RU" altLang="en-US"/>
          </a:p>
        </p:txBody>
      </p:sp>
      <p:sp>
        <p:nvSpPr>
          <p:cNvPr id="7171" name="Rectangle 2"/>
          <p:cNvSpPr>
            <a:spLocks noChangeArrowheads="1"/>
          </p:cNvSpPr>
          <p:nvPr/>
        </p:nvSpPr>
        <p:spPr bwMode="auto">
          <a:xfrm>
            <a:off x="0" y="0"/>
            <a:ext cx="9144000" cy="45720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eaLnBrk="1" hangingPunct="1"/>
            <a:endParaRPr lang="en-US" altLang="en-US"/>
          </a:p>
        </p:txBody>
      </p:sp>
      <p:pic>
        <p:nvPicPr>
          <p:cNvPr id="7172"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36951" y="25756"/>
            <a:ext cx="6914115" cy="55634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3" name="Rectangle 3"/>
          <p:cNvSpPr>
            <a:spLocks noChangeArrowheads="1"/>
          </p:cNvSpPr>
          <p:nvPr/>
        </p:nvSpPr>
        <p:spPr bwMode="auto">
          <a:xfrm>
            <a:off x="1043608" y="5716372"/>
            <a:ext cx="6984776" cy="707886"/>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rtl="0" eaLnBrk="1" hangingPunct="1"/>
            <a:r>
              <a:rPr lang="ru-RU" altLang="en-US" sz="2000" b="1" i="1" dirty="0" smtClean="0">
                <a:solidFill>
                  <a:srgbClr val="000000"/>
                </a:solidFill>
                <a:latin typeface="Times New Roman" panose="02020603050405020304" pitchFamily="18" charset="0"/>
                <a:cs typeface="Times New Roman" panose="02020603050405020304" pitchFamily="18" charset="0"/>
              </a:rPr>
              <a:t>Рис. </a:t>
            </a:r>
            <a:r>
              <a:rPr lang="ru-RU" altLang="en-US" sz="2000" b="1" i="1" dirty="0">
                <a:solidFill>
                  <a:srgbClr val="000000"/>
                </a:solidFill>
                <a:latin typeface="Times New Roman" panose="02020603050405020304" pitchFamily="18" charset="0"/>
                <a:cs typeface="Times New Roman" panose="02020603050405020304" pitchFamily="18" charset="0"/>
              </a:rPr>
              <a:t>1</a:t>
            </a:r>
            <a:r>
              <a:rPr lang="ru-RU" altLang="en-US" sz="2000" b="1" i="1" dirty="0" smtClean="0">
                <a:solidFill>
                  <a:srgbClr val="000000"/>
                </a:solidFill>
                <a:latin typeface="Times New Roman" panose="02020603050405020304" pitchFamily="18" charset="0"/>
                <a:cs typeface="Times New Roman" panose="02020603050405020304" pitchFamily="18" charset="0"/>
              </a:rPr>
              <a:t>. </a:t>
            </a:r>
            <a:r>
              <a:rPr lang="ru-RU" altLang="en-US" sz="2000" b="1" i="1" dirty="0" err="1">
                <a:solidFill>
                  <a:srgbClr val="000000"/>
                </a:solidFill>
                <a:latin typeface="Times New Roman" panose="02020603050405020304" pitchFamily="18" charset="0"/>
                <a:cs typeface="Times New Roman" panose="02020603050405020304" pitchFamily="18" charset="0"/>
              </a:rPr>
              <a:t>Принципова</a:t>
            </a:r>
            <a:r>
              <a:rPr lang="ru-RU" altLang="en-US" sz="2000" b="1" i="1" dirty="0">
                <a:solidFill>
                  <a:srgbClr val="000000"/>
                </a:solidFill>
                <a:latin typeface="Times New Roman" panose="02020603050405020304" pitchFamily="18" charset="0"/>
                <a:cs typeface="Times New Roman" panose="02020603050405020304" pitchFamily="18" charset="0"/>
              </a:rPr>
              <a:t> схема типового </a:t>
            </a:r>
            <a:r>
              <a:rPr lang="ru-RU" altLang="en-US" sz="2000" b="1" i="1" dirty="0" err="1">
                <a:solidFill>
                  <a:srgbClr val="000000"/>
                </a:solidFill>
                <a:latin typeface="Times New Roman" panose="02020603050405020304" pitchFamily="18" charset="0"/>
                <a:cs typeface="Times New Roman" panose="02020603050405020304" pitchFamily="18" charset="0"/>
              </a:rPr>
              <a:t>перегрівача</a:t>
            </a:r>
            <a:r>
              <a:rPr lang="ru-RU" altLang="en-US" sz="2000" b="1" i="1" dirty="0">
                <a:solidFill>
                  <a:srgbClr val="000000"/>
                </a:solidFill>
                <a:latin typeface="Times New Roman" panose="02020603050405020304" pitchFamily="18" charset="0"/>
                <a:cs typeface="Times New Roman" panose="02020603050405020304" pitchFamily="18" charset="0"/>
              </a:rPr>
              <a:t> </a:t>
            </a:r>
            <a:r>
              <a:rPr lang="ru-RU" altLang="en-US" sz="2000" b="1" i="1" dirty="0" err="1">
                <a:solidFill>
                  <a:srgbClr val="000000"/>
                </a:solidFill>
                <a:latin typeface="Times New Roman" panose="02020603050405020304" pitchFamily="18" charset="0"/>
                <a:cs typeface="Times New Roman" panose="02020603050405020304" pitchFamily="18" charset="0"/>
              </a:rPr>
              <a:t>чавуну</a:t>
            </a:r>
            <a:r>
              <a:rPr lang="ru-RU" altLang="en-US" sz="2000" b="1" i="1" dirty="0">
                <a:solidFill>
                  <a:srgbClr val="000000"/>
                </a:solidFill>
                <a:latin typeface="Times New Roman" panose="02020603050405020304" pitchFamily="18" charset="0"/>
                <a:cs typeface="Times New Roman" panose="02020603050405020304" pitchFamily="18" charset="0"/>
              </a:rPr>
              <a:t> </a:t>
            </a:r>
            <a:r>
              <a:rPr lang="ru-RU" altLang="en-US" sz="2000" b="1" i="1" dirty="0" err="1">
                <a:solidFill>
                  <a:srgbClr val="000000"/>
                </a:solidFill>
                <a:latin typeface="Times New Roman" panose="02020603050405020304" pitchFamily="18" charset="0"/>
                <a:cs typeface="Times New Roman" panose="02020603050405020304" pitchFamily="18" charset="0"/>
              </a:rPr>
              <a:t>із</a:t>
            </a:r>
            <a:r>
              <a:rPr lang="ru-RU" altLang="en-US" sz="2000" b="1" i="1" dirty="0">
                <a:solidFill>
                  <a:srgbClr val="000000"/>
                </a:solidFill>
                <a:latin typeface="Times New Roman" panose="02020603050405020304" pitchFamily="18" charset="0"/>
                <a:cs typeface="Times New Roman" panose="02020603050405020304" pitchFamily="18" charset="0"/>
              </a:rPr>
              <a:t> </a:t>
            </a:r>
            <a:r>
              <a:rPr lang="ru-RU" altLang="en-US" sz="2000" b="1" i="1" dirty="0" err="1">
                <a:solidFill>
                  <a:srgbClr val="000000"/>
                </a:solidFill>
                <a:latin typeface="Times New Roman" panose="02020603050405020304" pitchFamily="18" charset="0"/>
                <a:cs typeface="Times New Roman" panose="02020603050405020304" pitchFamily="18" charset="0"/>
              </a:rPr>
              <a:t>шістьма</a:t>
            </a:r>
            <a:r>
              <a:rPr lang="ru-RU" altLang="en-US" sz="2000" b="1" i="1" dirty="0">
                <a:solidFill>
                  <a:srgbClr val="000000"/>
                </a:solidFill>
                <a:latin typeface="Times New Roman" panose="02020603050405020304" pitchFamily="18" charset="0"/>
                <a:cs typeface="Times New Roman" panose="02020603050405020304" pitchFamily="18" charset="0"/>
              </a:rPr>
              <a:t> </a:t>
            </a:r>
            <a:r>
              <a:rPr lang="ru-RU" altLang="en-US" sz="2000" b="1" i="1" dirty="0" err="1">
                <a:solidFill>
                  <a:srgbClr val="000000"/>
                </a:solidFill>
                <a:latin typeface="Times New Roman" panose="02020603050405020304" pitchFamily="18" charset="0"/>
                <a:cs typeface="Times New Roman" panose="02020603050405020304" pitchFamily="18" charset="0"/>
              </a:rPr>
              <a:t>індукторами</a:t>
            </a:r>
            <a:endParaRPr lang="ru-RU" altLang="en-US" sz="2000"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Номер слайда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E97E83EE-B6A0-42F2-BCA4-5DF3CE7BB2E9}" type="slidenum">
              <a:rPr lang="ru-RU" altLang="en-US"/>
              <a:pPr algn="l" rtl="0"/>
              <a:t>40</a:t>
            </a:fld>
            <a:endParaRPr lang="ru-RU" altLang="en-US"/>
          </a:p>
        </p:txBody>
      </p:sp>
      <p:sp>
        <p:nvSpPr>
          <p:cNvPr id="44035" name="Прямоугольник 2"/>
          <p:cNvSpPr>
            <a:spLocks noChangeArrowheads="1"/>
          </p:cNvSpPr>
          <p:nvPr/>
        </p:nvSpPr>
        <p:spPr bwMode="auto">
          <a:xfrm>
            <a:off x="0" y="116632"/>
            <a:ext cx="9036050" cy="652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indent="3048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rtl="0" eaLnBrk="1" hangingPunct="1"/>
            <a:r>
              <a:rPr lang="ru-RU" altLang="en-US" sz="2200" dirty="0" err="1">
                <a:solidFill>
                  <a:srgbClr val="000000"/>
                </a:solidFill>
                <a:latin typeface="Times New Roman" panose="02020603050405020304" pitchFamily="18" charset="0"/>
                <a:cs typeface="Times New Roman" panose="02020603050405020304" pitchFamily="18" charset="0"/>
              </a:rPr>
              <a:t>Підігрівач</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завантажується</a:t>
            </a:r>
            <a:r>
              <a:rPr lang="ru-RU" altLang="en-US" sz="2200" dirty="0">
                <a:solidFill>
                  <a:srgbClr val="000000"/>
                </a:solidFill>
                <a:latin typeface="Times New Roman" panose="02020603050405020304" pitchFamily="18" charset="0"/>
                <a:cs typeface="Times New Roman" panose="02020603050405020304" pitchFamily="18" charset="0"/>
              </a:rPr>
              <a:t> краном за </a:t>
            </a:r>
            <a:r>
              <a:rPr lang="ru-RU" altLang="en-US" sz="2200" dirty="0" err="1">
                <a:solidFill>
                  <a:srgbClr val="000000"/>
                </a:solidFill>
                <a:latin typeface="Times New Roman" panose="02020603050405020304" pitchFamily="18" charset="0"/>
                <a:cs typeface="Times New Roman" panose="02020603050405020304" pitchFamily="18" charset="0"/>
              </a:rPr>
              <a:t>допомогою</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коробів</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обладнаних</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гідравлічними</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донними</a:t>
            </a:r>
            <a:r>
              <a:rPr lang="ru-RU" altLang="en-US" sz="2200" dirty="0">
                <a:solidFill>
                  <a:srgbClr val="000000"/>
                </a:solidFill>
                <a:latin typeface="Times New Roman" panose="02020603050405020304" pitchFamily="18" charset="0"/>
                <a:cs typeface="Times New Roman" panose="02020603050405020304" pitchFamily="18" charset="0"/>
              </a:rPr>
              <a:t> затворами. </a:t>
            </a:r>
            <a:r>
              <a:rPr lang="ru-RU" altLang="en-US" sz="2200" dirty="0" err="1">
                <a:solidFill>
                  <a:srgbClr val="000000"/>
                </a:solidFill>
                <a:latin typeface="Times New Roman" panose="02020603050405020304" pitchFamily="18" charset="0"/>
                <a:cs typeface="Times New Roman" panose="02020603050405020304" pitchFamily="18" charset="0"/>
              </a:rPr>
              <a:t>Завантаження</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проводять</a:t>
            </a:r>
            <a:r>
              <a:rPr lang="ru-RU" altLang="en-US" sz="2200" dirty="0">
                <a:solidFill>
                  <a:srgbClr val="000000"/>
                </a:solidFill>
                <a:latin typeface="Times New Roman" panose="02020603050405020304" pitchFamily="18" charset="0"/>
                <a:cs typeface="Times New Roman" panose="02020603050405020304" pitchFamily="18" charset="0"/>
              </a:rPr>
              <a:t> на </a:t>
            </a:r>
            <a:r>
              <a:rPr lang="ru-RU" altLang="en-US" sz="2200" dirty="0" err="1">
                <a:solidFill>
                  <a:srgbClr val="000000"/>
                </a:solidFill>
                <a:latin typeface="Times New Roman" panose="02020603050405020304" pitchFamily="18" charset="0"/>
                <a:cs typeface="Times New Roman" panose="02020603050405020304" pitchFamily="18" charset="0"/>
              </a:rPr>
              <a:t>верхній</a:t>
            </a:r>
            <a:r>
              <a:rPr lang="ru-RU" altLang="en-US" sz="2200" dirty="0">
                <a:solidFill>
                  <a:srgbClr val="000000"/>
                </a:solidFill>
                <a:latin typeface="Times New Roman" panose="02020603050405020304" pitchFamily="18" charset="0"/>
                <a:cs typeface="Times New Roman" panose="02020603050405020304" pitchFamily="18" charset="0"/>
              </a:rPr>
              <a:t> колосник </a:t>
            </a:r>
            <a:r>
              <a:rPr lang="ru-RU" altLang="en-US" sz="2200" dirty="0" err="1">
                <a:solidFill>
                  <a:srgbClr val="000000"/>
                </a:solidFill>
                <a:latin typeface="Times New Roman" panose="02020603050405020304" pitchFamily="18" charset="0"/>
                <a:cs typeface="Times New Roman" panose="02020603050405020304" pitchFamily="18" charset="0"/>
              </a:rPr>
              <a:t>підігрівача</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відкривши</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його</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кришку</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що</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охолоджується</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Короби</a:t>
            </a:r>
            <a:r>
              <a:rPr lang="ru-RU" altLang="en-US" sz="2200" dirty="0">
                <a:solidFill>
                  <a:srgbClr val="000000"/>
                </a:solidFill>
                <a:latin typeface="Times New Roman" panose="02020603050405020304" pitchFamily="18" charset="0"/>
                <a:cs typeface="Times New Roman" panose="02020603050405020304" pitchFamily="18" charset="0"/>
              </a:rPr>
              <a:t> при </a:t>
            </a:r>
            <a:r>
              <a:rPr lang="ru-RU" altLang="en-US" sz="2200" dirty="0" err="1">
                <a:solidFill>
                  <a:srgbClr val="000000"/>
                </a:solidFill>
                <a:latin typeface="Times New Roman" panose="02020603050405020304" pitchFamily="18" charset="0"/>
                <a:cs typeface="Times New Roman" panose="02020603050405020304" pitchFamily="18" charset="0"/>
              </a:rPr>
              <a:t>цьому</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закриті</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кришкою</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Забезпечується</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герметизація</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підігрівача</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брухту</a:t>
            </a:r>
            <a:r>
              <a:rPr lang="ru-RU" altLang="en-US" sz="2200" dirty="0">
                <a:solidFill>
                  <a:srgbClr val="000000"/>
                </a:solidFill>
                <a:latin typeface="Times New Roman" panose="02020603050405020304" pitchFamily="18" charset="0"/>
                <a:cs typeface="Times New Roman" panose="02020603050405020304" pitchFamily="18" charset="0"/>
              </a:rPr>
              <a:t>, для того, </a:t>
            </a:r>
            <a:r>
              <a:rPr lang="ru-RU" altLang="en-US" sz="2200" dirty="0" err="1">
                <a:solidFill>
                  <a:srgbClr val="000000"/>
                </a:solidFill>
                <a:latin typeface="Times New Roman" panose="02020603050405020304" pitchFamily="18" charset="0"/>
                <a:cs typeface="Times New Roman" panose="02020603050405020304" pitchFamily="18" charset="0"/>
              </a:rPr>
              <a:t>щоб</a:t>
            </a:r>
            <a:r>
              <a:rPr lang="ru-RU" altLang="en-US" sz="2200" dirty="0">
                <a:solidFill>
                  <a:srgbClr val="000000"/>
                </a:solidFill>
                <a:latin typeface="Times New Roman" panose="02020603050405020304" pitchFamily="18" charset="0"/>
                <a:cs typeface="Times New Roman" panose="02020603050405020304" pitchFamily="18" charset="0"/>
              </a:rPr>
              <a:t> гази та </a:t>
            </a:r>
            <a:r>
              <a:rPr lang="ru-RU" altLang="en-US" sz="2200" dirty="0" err="1">
                <a:solidFill>
                  <a:srgbClr val="000000"/>
                </a:solidFill>
                <a:latin typeface="Times New Roman" panose="02020603050405020304" pitchFamily="18" charset="0"/>
                <a:cs typeface="Times New Roman" panose="02020603050405020304" pitchFamily="18" charset="0"/>
              </a:rPr>
              <a:t>частинки</a:t>
            </a:r>
            <a:r>
              <a:rPr lang="ru-RU" altLang="en-US" sz="2200" dirty="0">
                <a:solidFill>
                  <a:srgbClr val="000000"/>
                </a:solidFill>
                <a:latin typeface="Times New Roman" panose="02020603050405020304" pitchFamily="18" charset="0"/>
                <a:cs typeface="Times New Roman" panose="02020603050405020304" pitchFamily="18" charset="0"/>
              </a:rPr>
              <a:t> пилу не </a:t>
            </a:r>
            <a:r>
              <a:rPr lang="ru-RU" altLang="en-US" sz="2200" dirty="0" err="1">
                <a:solidFill>
                  <a:srgbClr val="000000"/>
                </a:solidFill>
                <a:latin typeface="Times New Roman" panose="02020603050405020304" pitchFamily="18" charset="0"/>
                <a:cs typeface="Times New Roman" panose="02020603050405020304" pitchFamily="18" charset="0"/>
              </a:rPr>
              <a:t>потрапляли</a:t>
            </a:r>
            <a:r>
              <a:rPr lang="ru-RU" altLang="en-US" sz="2200" dirty="0">
                <a:solidFill>
                  <a:srgbClr val="000000"/>
                </a:solidFill>
                <a:latin typeface="Times New Roman" panose="02020603050405020304" pitchFamily="18" charset="0"/>
                <a:cs typeface="Times New Roman" panose="02020603050405020304" pitchFamily="18" charset="0"/>
              </a:rPr>
              <a:t> в </a:t>
            </a:r>
            <a:r>
              <a:rPr lang="ru-RU" altLang="en-US" sz="2200" dirty="0" err="1">
                <a:solidFill>
                  <a:srgbClr val="000000"/>
                </a:solidFill>
                <a:latin typeface="Times New Roman" panose="02020603050405020304" pitchFamily="18" charset="0"/>
                <a:cs typeface="Times New Roman" panose="02020603050405020304" pitchFamily="18" charset="0"/>
              </a:rPr>
              <a:t>навколишнє</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середовище</a:t>
            </a:r>
            <a:r>
              <a:rPr lang="ru-RU" altLang="en-US" sz="2200" dirty="0">
                <a:solidFill>
                  <a:srgbClr val="000000"/>
                </a:solidFill>
                <a:latin typeface="Times New Roman" panose="02020603050405020304" pitchFamily="18" charset="0"/>
                <a:cs typeface="Times New Roman" panose="02020603050405020304" pitchFamily="18" charset="0"/>
              </a:rPr>
              <a:t>, а </a:t>
            </a:r>
            <a:r>
              <a:rPr lang="ru-RU" altLang="en-US" sz="2200" dirty="0" err="1">
                <a:solidFill>
                  <a:srgbClr val="000000"/>
                </a:solidFill>
                <a:latin typeface="Times New Roman" panose="02020603050405020304" pitchFamily="18" charset="0"/>
                <a:cs typeface="Times New Roman" panose="02020603050405020304" pitchFamily="18" charset="0"/>
              </a:rPr>
              <a:t>рухалися</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звичайним</a:t>
            </a:r>
            <a:r>
              <a:rPr lang="ru-RU" altLang="en-US" sz="2200" dirty="0">
                <a:solidFill>
                  <a:srgbClr val="000000"/>
                </a:solidFill>
                <a:latin typeface="Times New Roman" panose="02020603050405020304" pitchFamily="18" charset="0"/>
                <a:cs typeface="Times New Roman" panose="02020603050405020304" pitchFamily="18" charset="0"/>
              </a:rPr>
              <a:t> шляхом через </a:t>
            </a:r>
            <a:r>
              <a:rPr lang="ru-RU" altLang="en-US" sz="2200" dirty="0" err="1">
                <a:solidFill>
                  <a:srgbClr val="000000"/>
                </a:solidFill>
                <a:latin typeface="Times New Roman" panose="02020603050405020304" pitchFamily="18" charset="0"/>
                <a:cs typeface="Times New Roman" panose="02020603050405020304" pitchFamily="18" charset="0"/>
              </a:rPr>
              <a:t>системи</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знепилення</a:t>
            </a:r>
            <a:r>
              <a:rPr lang="ru-RU" altLang="en-US" sz="2200" dirty="0">
                <a:solidFill>
                  <a:srgbClr val="000000"/>
                </a:solidFill>
                <a:latin typeface="Times New Roman" panose="02020603050405020304" pitchFamily="18" charset="0"/>
                <a:cs typeface="Times New Roman" panose="02020603050405020304" pitchFamily="18" charset="0"/>
              </a:rPr>
              <a:t> та </a:t>
            </a:r>
            <a:r>
              <a:rPr lang="ru-RU" altLang="en-US" sz="2200" dirty="0" err="1">
                <a:solidFill>
                  <a:srgbClr val="000000"/>
                </a:solidFill>
                <a:latin typeface="Times New Roman" panose="02020603050405020304" pitchFamily="18" charset="0"/>
                <a:cs typeface="Times New Roman" panose="02020603050405020304" pitchFamily="18" charset="0"/>
              </a:rPr>
              <a:t>димосос</a:t>
            </a:r>
            <a:r>
              <a:rPr lang="ru-RU" altLang="en-US" sz="2200" dirty="0">
                <a:solidFill>
                  <a:srgbClr val="000000"/>
                </a:solidFill>
                <a:latin typeface="Times New Roman" panose="02020603050405020304" pitchFamily="18" charset="0"/>
                <a:cs typeface="Times New Roman" panose="02020603050405020304" pitchFamily="18" charset="0"/>
              </a:rPr>
              <a:t>.</a:t>
            </a:r>
            <a:endParaRPr lang="ru-RU" altLang="en-US" sz="2200" dirty="0">
              <a:latin typeface="Tahoma" panose="020B0604030504040204" pitchFamily="34" charset="0"/>
              <a:cs typeface="Times New Roman" panose="02020603050405020304" pitchFamily="18" charset="0"/>
            </a:endParaRPr>
          </a:p>
          <a:p>
            <a:pPr algn="just" rtl="0" eaLnBrk="1" hangingPunct="1"/>
            <a:r>
              <a:rPr lang="ru-RU" altLang="en-US" sz="2200" dirty="0">
                <a:solidFill>
                  <a:srgbClr val="000000"/>
                </a:solidFill>
                <a:latin typeface="Times New Roman" panose="02020603050405020304" pitchFamily="18" charset="0"/>
                <a:cs typeface="Times New Roman" panose="02020603050405020304" pitchFamily="18" charset="0"/>
              </a:rPr>
              <a:t>З 1982 р. у </a:t>
            </a:r>
            <a:r>
              <a:rPr lang="ru-RU" altLang="en-US" sz="2200" dirty="0" err="1">
                <a:solidFill>
                  <a:srgbClr val="000000"/>
                </a:solidFill>
                <a:latin typeface="Times New Roman" panose="02020603050405020304" pitchFamily="18" charset="0"/>
                <a:cs typeface="Times New Roman" panose="02020603050405020304" pitchFamily="18" charset="0"/>
              </a:rPr>
              <a:t>Бразилії</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функціонує</a:t>
            </a:r>
            <a:r>
              <a:rPr lang="ru-RU" altLang="en-US" sz="2200" dirty="0">
                <a:solidFill>
                  <a:srgbClr val="000000"/>
                </a:solidFill>
                <a:latin typeface="Times New Roman" panose="02020603050405020304" pitchFamily="18" charset="0"/>
                <a:cs typeface="Times New Roman" panose="02020603050405020304" pitchFamily="18" charset="0"/>
              </a:rPr>
              <a:t> 30-тонна ЕО</a:t>
            </a:r>
            <a:r>
              <a:rPr lang="en-US" altLang="en-US" sz="2200" dirty="0">
                <a:solidFill>
                  <a:srgbClr val="000000"/>
                </a:solidFill>
                <a:latin typeface="Times New Roman" panose="02020603050405020304" pitchFamily="18" charset="0"/>
                <a:cs typeface="Times New Roman" panose="02020603050405020304" pitchFamily="18" charset="0"/>
              </a:rPr>
              <a:t>F</a:t>
            </a:r>
            <a:r>
              <a:rPr lang="ru-RU" altLang="en-US" sz="2200" dirty="0">
                <a:solidFill>
                  <a:srgbClr val="000000"/>
                </a:solidFill>
                <a:latin typeface="Times New Roman" panose="02020603050405020304" pitchFamily="18" charset="0"/>
                <a:cs typeface="Times New Roman" panose="02020603050405020304" pitchFamily="18" charset="0"/>
              </a:rPr>
              <a:t>-</a:t>
            </a:r>
            <a:r>
              <a:rPr lang="ru-RU" altLang="en-US" sz="2200" dirty="0" err="1">
                <a:solidFill>
                  <a:srgbClr val="000000"/>
                </a:solidFill>
                <a:latin typeface="Times New Roman" panose="02020603050405020304" pitchFamily="18" charset="0"/>
                <a:cs typeface="Times New Roman" panose="02020603050405020304" pitchFamily="18" charset="0"/>
              </a:rPr>
              <a:t>піч</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продуктивністю</a:t>
            </a:r>
            <a:r>
              <a:rPr lang="ru-RU" altLang="en-US" sz="2200" dirty="0">
                <a:solidFill>
                  <a:srgbClr val="000000"/>
                </a:solidFill>
                <a:latin typeface="Times New Roman" panose="02020603050405020304" pitchFamily="18" charset="0"/>
                <a:cs typeface="Times New Roman" panose="02020603050405020304" pitchFamily="18" charset="0"/>
              </a:rPr>
              <a:t> 200тис.т на </a:t>
            </a:r>
            <a:r>
              <a:rPr lang="ru-RU" altLang="en-US" sz="2200" dirty="0" err="1">
                <a:solidFill>
                  <a:srgbClr val="000000"/>
                </a:solidFill>
                <a:latin typeface="Times New Roman" panose="02020603050405020304" pitchFamily="18" charset="0"/>
                <a:cs typeface="Times New Roman" panose="02020603050405020304" pitchFamily="18" charset="0"/>
              </a:rPr>
              <a:t>рік</a:t>
            </a:r>
            <a:r>
              <a:rPr lang="ru-RU" altLang="en-US" sz="2200" dirty="0">
                <a:solidFill>
                  <a:srgbClr val="000000"/>
                </a:solidFill>
                <a:latin typeface="Times New Roman" panose="02020603050405020304" pitchFamily="18" charset="0"/>
                <a:cs typeface="Times New Roman" panose="02020603050405020304" pitchFamily="18" charset="0"/>
              </a:rPr>
              <a:t>; шихта </a:t>
            </a:r>
            <a:r>
              <a:rPr lang="ru-RU" altLang="en-US" sz="2200" dirty="0" err="1">
                <a:solidFill>
                  <a:srgbClr val="000000"/>
                </a:solidFill>
                <a:latin typeface="Times New Roman" panose="02020603050405020304" pitchFamily="18" charset="0"/>
                <a:cs typeface="Times New Roman" panose="02020603050405020304" pitchFamily="18" charset="0"/>
              </a:rPr>
              <a:t>спочатку</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складалася</a:t>
            </a:r>
            <a:r>
              <a:rPr lang="ru-RU" altLang="en-US" sz="2200" dirty="0">
                <a:solidFill>
                  <a:srgbClr val="000000"/>
                </a:solidFill>
                <a:latin typeface="Times New Roman" panose="02020603050405020304" pitchFamily="18" charset="0"/>
                <a:cs typeface="Times New Roman" panose="02020603050405020304" pitchFamily="18" charset="0"/>
              </a:rPr>
              <a:t> з ~ 35% </a:t>
            </a:r>
            <a:r>
              <a:rPr lang="ru-RU" altLang="en-US" sz="2200" dirty="0" err="1">
                <a:solidFill>
                  <a:srgbClr val="000000"/>
                </a:solidFill>
                <a:latin typeface="Times New Roman" panose="02020603050405020304" pitchFamily="18" charset="0"/>
                <a:cs typeface="Times New Roman" panose="02020603050405020304" pitchFamily="18" charset="0"/>
              </a:rPr>
              <a:t>брухту</a:t>
            </a:r>
            <a:r>
              <a:rPr lang="ru-RU" altLang="en-US" sz="2200" dirty="0">
                <a:solidFill>
                  <a:srgbClr val="000000"/>
                </a:solidFill>
                <a:latin typeface="Times New Roman" panose="02020603050405020304" pitchFamily="18" charset="0"/>
                <a:cs typeface="Times New Roman" panose="02020603050405020304" pitchFamily="18" charset="0"/>
              </a:rPr>
              <a:t> і -65% </a:t>
            </a:r>
            <a:r>
              <a:rPr lang="ru-RU" altLang="en-US" sz="2200" dirty="0" err="1">
                <a:solidFill>
                  <a:srgbClr val="000000"/>
                </a:solidFill>
                <a:latin typeface="Times New Roman" panose="02020603050405020304" pitchFamily="18" charset="0"/>
                <a:cs typeface="Times New Roman" panose="02020603050405020304" pitchFamily="18" charset="0"/>
              </a:rPr>
              <a:t>чавуну</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Логічним</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наслідком</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ефективного</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використання</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енергії</a:t>
            </a:r>
            <a:r>
              <a:rPr lang="ru-RU" altLang="en-US" sz="2200" dirty="0">
                <a:solidFill>
                  <a:srgbClr val="000000"/>
                </a:solidFill>
                <a:latin typeface="Times New Roman" panose="02020603050405020304" pitchFamily="18" charset="0"/>
                <a:cs typeface="Times New Roman" panose="02020603050405020304" pitchFamily="18" charset="0"/>
              </a:rPr>
              <a:t> в </a:t>
            </a:r>
            <a:r>
              <a:rPr lang="ru-RU" altLang="en-US" sz="2200" dirty="0" err="1">
                <a:solidFill>
                  <a:srgbClr val="000000"/>
                </a:solidFill>
                <a:latin typeface="Times New Roman" panose="02020603050405020304" pitchFamily="18" charset="0"/>
                <a:cs typeface="Times New Roman" panose="02020603050405020304" pitchFamily="18" charset="0"/>
              </a:rPr>
              <a:t>цьому</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процесі</a:t>
            </a:r>
            <a:r>
              <a:rPr lang="ru-RU" altLang="en-US" sz="2200" dirty="0">
                <a:solidFill>
                  <a:srgbClr val="000000"/>
                </a:solidFill>
                <a:latin typeface="Times New Roman" panose="02020603050405020304" pitchFamily="18" charset="0"/>
                <a:cs typeface="Times New Roman" panose="02020603050405020304" pitchFamily="18" charset="0"/>
              </a:rPr>
              <a:t> є </a:t>
            </a:r>
            <a:r>
              <a:rPr lang="ru-RU" altLang="en-US" sz="2200" dirty="0" err="1">
                <a:solidFill>
                  <a:srgbClr val="000000"/>
                </a:solidFill>
                <a:latin typeface="Times New Roman" panose="02020603050405020304" pitchFamily="18" charset="0"/>
                <a:cs typeface="Times New Roman" panose="02020603050405020304" pitchFamily="18" charset="0"/>
              </a:rPr>
              <a:t>його</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розвиток</a:t>
            </a:r>
            <a:r>
              <a:rPr lang="ru-RU" altLang="en-US" sz="2200" dirty="0">
                <a:solidFill>
                  <a:srgbClr val="000000"/>
                </a:solidFill>
                <a:latin typeface="Times New Roman" panose="02020603050405020304" pitchFamily="18" charset="0"/>
                <a:cs typeface="Times New Roman" panose="02020603050405020304" pitchFamily="18" charset="0"/>
              </a:rPr>
              <a:t> у час </a:t>
            </a:r>
            <a:r>
              <a:rPr lang="ru-RU" altLang="en-US" sz="2200" dirty="0" err="1">
                <a:solidFill>
                  <a:srgbClr val="000000"/>
                </a:solidFill>
                <a:latin typeface="Times New Roman" panose="02020603050405020304" pitchFamily="18" charset="0"/>
                <a:cs typeface="Times New Roman" panose="02020603050405020304" pitchFamily="18" charset="0"/>
              </a:rPr>
              <a:t>збільшення</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збільшення</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вмісту</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брухту</a:t>
            </a:r>
            <a:r>
              <a:rPr lang="ru-RU" altLang="en-US" sz="2200" dirty="0">
                <a:solidFill>
                  <a:srgbClr val="000000"/>
                </a:solidFill>
                <a:latin typeface="Times New Roman" panose="02020603050405020304" pitchFamily="18" charset="0"/>
                <a:cs typeface="Times New Roman" panose="02020603050405020304" pitchFamily="18" charset="0"/>
              </a:rPr>
              <a:t> в </a:t>
            </a:r>
            <a:r>
              <a:rPr lang="ru-RU" altLang="en-US" sz="2200" dirty="0" err="1">
                <a:solidFill>
                  <a:srgbClr val="000000"/>
                </a:solidFill>
                <a:latin typeface="Times New Roman" panose="02020603050405020304" pitchFamily="18" charset="0"/>
                <a:cs typeface="Times New Roman" panose="02020603050405020304" pitchFamily="18" charset="0"/>
              </a:rPr>
              <a:t>шихті</a:t>
            </a:r>
            <a:r>
              <a:rPr lang="ru-RU" altLang="en-US" sz="2200" dirty="0">
                <a:solidFill>
                  <a:srgbClr val="000000"/>
                </a:solidFill>
                <a:latin typeface="Times New Roman" panose="02020603050405020304" pitchFamily="18" charset="0"/>
                <a:cs typeface="Times New Roman" panose="02020603050405020304" pitchFamily="18" charset="0"/>
              </a:rPr>
              <a:t> аж до 100%. У </a:t>
            </a:r>
            <a:r>
              <a:rPr lang="ru-RU" altLang="en-US" sz="2200" dirty="0" err="1">
                <a:solidFill>
                  <a:srgbClr val="000000"/>
                </a:solidFill>
                <a:latin typeface="Times New Roman" panose="02020603050405020304" pitchFamily="18" charset="0"/>
                <a:cs typeface="Times New Roman" panose="02020603050405020304" pitchFamily="18" charset="0"/>
              </a:rPr>
              <a:t>режимі</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переробки</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шихти</a:t>
            </a:r>
            <a:r>
              <a:rPr lang="ru-RU" altLang="en-US" sz="2200" dirty="0">
                <a:solidFill>
                  <a:srgbClr val="000000"/>
                </a:solidFill>
                <a:latin typeface="Times New Roman" panose="02020603050405020304" pitchFamily="18" charset="0"/>
                <a:cs typeface="Times New Roman" panose="02020603050405020304" pitchFamily="18" charset="0"/>
              </a:rPr>
              <a:t> з 50% </a:t>
            </a:r>
            <a:r>
              <a:rPr lang="ru-RU" altLang="en-US" sz="2200" dirty="0" err="1">
                <a:solidFill>
                  <a:srgbClr val="000000"/>
                </a:solidFill>
                <a:latin typeface="Times New Roman" panose="02020603050405020304" pitchFamily="18" charset="0"/>
                <a:cs typeface="Times New Roman" panose="02020603050405020304" pitchFamily="18" charset="0"/>
              </a:rPr>
              <a:t>брухту</a:t>
            </a:r>
            <a:r>
              <a:rPr lang="ru-RU" altLang="en-US" sz="2200" dirty="0">
                <a:solidFill>
                  <a:srgbClr val="000000"/>
                </a:solidFill>
                <a:latin typeface="Times New Roman" panose="02020603050405020304" pitchFamily="18" charset="0"/>
                <a:cs typeface="Times New Roman" panose="02020603050405020304" pitchFamily="18" charset="0"/>
              </a:rPr>
              <a:t> та 50% </a:t>
            </a:r>
            <a:r>
              <a:rPr lang="ru-RU" altLang="en-US" sz="2200" dirty="0" err="1">
                <a:solidFill>
                  <a:srgbClr val="000000"/>
                </a:solidFill>
                <a:latin typeface="Times New Roman" panose="02020603050405020304" pitchFamily="18" charset="0"/>
                <a:cs typeface="Times New Roman" panose="02020603050405020304" pitchFamily="18" charset="0"/>
              </a:rPr>
              <a:t>чавуну</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забезпечуються</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такі</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показники</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витрата</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рідкого</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палива</a:t>
            </a:r>
            <a:r>
              <a:rPr lang="ru-RU" altLang="en-US" sz="2200" dirty="0">
                <a:solidFill>
                  <a:srgbClr val="000000"/>
                </a:solidFill>
                <a:latin typeface="Times New Roman" panose="02020603050405020304" pitchFamily="18" charset="0"/>
                <a:cs typeface="Times New Roman" panose="02020603050405020304" pitchFamily="18" charset="0"/>
              </a:rPr>
              <a:t> – 13,8 кг, </a:t>
            </a:r>
            <a:r>
              <a:rPr lang="ru-RU" altLang="en-US" sz="2200" dirty="0" err="1">
                <a:solidFill>
                  <a:srgbClr val="000000"/>
                </a:solidFill>
                <a:latin typeface="Times New Roman" panose="02020603050405020304" pitchFamily="18" charset="0"/>
                <a:cs typeface="Times New Roman" panose="02020603050405020304" pitchFamily="18" charset="0"/>
              </a:rPr>
              <a:t>коксика</a:t>
            </a:r>
            <a:r>
              <a:rPr lang="ru-RU" altLang="en-US" sz="2200" dirty="0">
                <a:solidFill>
                  <a:srgbClr val="000000"/>
                </a:solidFill>
                <a:latin typeface="Times New Roman" panose="02020603050405020304" pitchFamily="18" charset="0"/>
                <a:cs typeface="Times New Roman" panose="02020603050405020304" pitchFamily="18" charset="0"/>
              </a:rPr>
              <a:t> – 14,5 кг, </a:t>
            </a:r>
            <a:r>
              <a:rPr lang="ru-RU" altLang="en-US" sz="2200" dirty="0" err="1">
                <a:solidFill>
                  <a:srgbClr val="000000"/>
                </a:solidFill>
                <a:latin typeface="Times New Roman" panose="02020603050405020304" pitchFamily="18" charset="0"/>
                <a:cs typeface="Times New Roman" panose="02020603050405020304" pitchFamily="18" charset="0"/>
              </a:rPr>
              <a:t>кисню</a:t>
            </a:r>
            <a:r>
              <a:rPr lang="ru-RU" altLang="en-US" sz="2200" dirty="0">
                <a:solidFill>
                  <a:srgbClr val="000000"/>
                </a:solidFill>
                <a:latin typeface="Times New Roman" panose="02020603050405020304" pitchFamily="18" charset="0"/>
                <a:cs typeface="Times New Roman" panose="02020603050405020304" pitchFamily="18" charset="0"/>
              </a:rPr>
              <a:t> – 83 м</a:t>
            </a:r>
            <a:r>
              <a:rPr lang="ru-RU" altLang="en-US" sz="2200" baseline="30000" dirty="0">
                <a:solidFill>
                  <a:srgbClr val="000000"/>
                </a:solidFill>
                <a:latin typeface="Times New Roman" panose="02020603050405020304" pitchFamily="18" charset="0"/>
                <a:cs typeface="Times New Roman" panose="02020603050405020304" pitchFamily="18" charset="0"/>
              </a:rPr>
              <a:t>3</a:t>
            </a:r>
            <a:r>
              <a:rPr lang="ru-RU" altLang="en-US" sz="2200" dirty="0">
                <a:solidFill>
                  <a:srgbClr val="000000"/>
                </a:solidFill>
                <a:latin typeface="Times New Roman" panose="02020603050405020304" pitchFamily="18" charset="0"/>
                <a:cs typeface="Times New Roman" panose="02020603050405020304" pitchFamily="18" charset="0"/>
              </a:rPr>
              <a:t>на 1 т </a:t>
            </a:r>
            <a:r>
              <a:rPr lang="ru-RU" altLang="en-US" sz="2200" dirty="0" err="1">
                <a:solidFill>
                  <a:srgbClr val="000000"/>
                </a:solidFill>
                <a:latin typeface="Times New Roman" panose="02020603050405020304" pitchFamily="18" charset="0"/>
                <a:cs typeface="Times New Roman" panose="02020603050405020304" pitchFamily="18" charset="0"/>
              </a:rPr>
              <a:t>сталі</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тривалість</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продування</a:t>
            </a:r>
            <a:r>
              <a:rPr lang="ru-RU" altLang="en-US" sz="2200" dirty="0">
                <a:solidFill>
                  <a:srgbClr val="000000"/>
                </a:solidFill>
                <a:latin typeface="Times New Roman" panose="02020603050405020304" pitchFamily="18" charset="0"/>
                <a:cs typeface="Times New Roman" panose="02020603050405020304" pitchFamily="18" charset="0"/>
              </a:rPr>
              <a:t> - 36 </a:t>
            </a:r>
            <a:r>
              <a:rPr lang="ru-RU" altLang="en-US" sz="2200" dirty="0" err="1">
                <a:solidFill>
                  <a:srgbClr val="000000"/>
                </a:solidFill>
                <a:latin typeface="Times New Roman" panose="02020603050405020304" pitchFamily="18" charset="0"/>
                <a:cs typeface="Times New Roman" panose="02020603050405020304" pitchFamily="18" charset="0"/>
              </a:rPr>
              <a:t>хв</a:t>
            </a:r>
            <a:r>
              <a:rPr lang="ru-RU" altLang="en-US" sz="2200" dirty="0">
                <a:solidFill>
                  <a:srgbClr val="000000"/>
                </a:solidFill>
                <a:latin typeface="Times New Roman" panose="02020603050405020304" pitchFamily="18" charset="0"/>
                <a:cs typeface="Times New Roman" panose="02020603050405020304" pitchFamily="18" charset="0"/>
              </a:rPr>
              <a:t>, циклу плавки - 68 </a:t>
            </a:r>
            <a:r>
              <a:rPr lang="ru-RU" altLang="en-US" sz="2200" dirty="0" err="1">
                <a:solidFill>
                  <a:srgbClr val="000000"/>
                </a:solidFill>
                <a:latin typeface="Times New Roman" panose="02020603050405020304" pitchFamily="18" charset="0"/>
                <a:cs typeface="Times New Roman" panose="02020603050405020304" pitchFamily="18" charset="0"/>
              </a:rPr>
              <a:t>хв</a:t>
            </a:r>
            <a:r>
              <a:rPr lang="ru-RU" altLang="en-US" sz="2200" dirty="0">
                <a:solidFill>
                  <a:srgbClr val="000000"/>
                </a:solidFill>
                <a:latin typeface="Times New Roman" panose="02020603050405020304" pitchFamily="18" charset="0"/>
                <a:cs typeface="Times New Roman" panose="02020603050405020304" pitchFamily="18" charset="0"/>
              </a:rPr>
              <a:t>.</a:t>
            </a:r>
            <a:endParaRPr lang="ru-RU" altLang="en-US" sz="2200" dirty="0">
              <a:latin typeface="Tahoma" panose="020B0604030504040204" pitchFamily="34" charset="0"/>
              <a:cs typeface="Times New Roman" panose="02020603050405020304" pitchFamily="18" charset="0"/>
            </a:endParaRPr>
          </a:p>
          <a:p>
            <a:pPr algn="just" rtl="0" eaLnBrk="1" hangingPunct="1"/>
            <a:r>
              <a:rPr lang="ru-RU" altLang="en-US" sz="22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Надійні</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2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результати</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2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отримані</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при </a:t>
            </a:r>
            <a:r>
              <a:rPr lang="ru-RU" altLang="en-US" sz="22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шихті</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2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із</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2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вмістом</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2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брухту</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до 70%. </a:t>
            </a:r>
            <a:r>
              <a:rPr lang="ru-RU" altLang="en-US" sz="22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Встановлено</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2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що</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робота з таким </a:t>
            </a:r>
            <a:r>
              <a:rPr lang="ru-RU" altLang="en-US" sz="22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вмістом</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2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брухту</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в </a:t>
            </a:r>
            <a:r>
              <a:rPr lang="ru-RU" altLang="en-US" sz="22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шихті</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2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також</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є </a:t>
            </a:r>
            <a:r>
              <a:rPr lang="ru-RU" altLang="en-US" sz="22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економічною</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з точки </a:t>
            </a:r>
            <a:r>
              <a:rPr lang="ru-RU" altLang="en-US" sz="22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зору</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2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витрати</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2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вугілля</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та </a:t>
            </a:r>
            <a:r>
              <a:rPr lang="ru-RU" altLang="en-US" sz="22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кисню</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2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завдяки</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2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чому</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ЕО</a:t>
            </a:r>
            <a:r>
              <a:rPr lang="en-US"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F</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a:t>
            </a:r>
            <a:r>
              <a:rPr lang="ru-RU" altLang="en-US" sz="22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Піч</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2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може</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бути альтернативою </a:t>
            </a:r>
            <a:r>
              <a:rPr lang="ru-RU" altLang="en-US" sz="22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електродугової</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2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печі</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a:t>
            </a:r>
            <a:endParaRPr lang="ru-RU" altLang="en-US" sz="2200" dirty="0">
              <a:latin typeface="Tahoma" panose="020B060403050404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Номер слайда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62C07DAA-F9C5-42C8-9F95-A8C217B75E34}" type="slidenum">
              <a:rPr lang="ru-RU" altLang="en-US"/>
              <a:pPr algn="l" rtl="0"/>
              <a:t>41</a:t>
            </a:fld>
            <a:endParaRPr lang="ru-RU" altLang="en-US"/>
          </a:p>
        </p:txBody>
      </p:sp>
      <p:sp>
        <p:nvSpPr>
          <p:cNvPr id="45059" name="Прямоугольник 2"/>
          <p:cNvSpPr>
            <a:spLocks noChangeArrowheads="1"/>
          </p:cNvSpPr>
          <p:nvPr/>
        </p:nvSpPr>
        <p:spPr bwMode="auto">
          <a:xfrm>
            <a:off x="107950" y="1125538"/>
            <a:ext cx="8928100" cy="4154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indent="3048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rtl="0" eaLnBrk="1" hangingPunct="1"/>
            <a:r>
              <a:rPr lang="ru-RU" altLang="en-US" sz="24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Поряд</a:t>
            </a:r>
            <a:r>
              <a:rPr lang="ru-RU" altLang="en-US" sz="24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4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із</a:t>
            </a:r>
            <a:r>
              <a:rPr lang="ru-RU" altLang="en-US" sz="24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4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мартенівською</a:t>
            </a:r>
            <a:r>
              <a:rPr lang="ru-RU" altLang="en-US" sz="24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4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піччю</a:t>
            </a:r>
            <a:r>
              <a:rPr lang="ru-RU" altLang="en-US" sz="24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ЕО</a:t>
            </a:r>
            <a:r>
              <a:rPr lang="en-US" altLang="en-US" sz="24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F</a:t>
            </a:r>
            <a:r>
              <a:rPr lang="ru-RU" altLang="en-US" sz="24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a:t>
            </a:r>
            <a:r>
              <a:rPr lang="ru-RU" altLang="en-US" sz="24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піч</a:t>
            </a:r>
            <a:r>
              <a:rPr lang="ru-RU" altLang="en-US" sz="24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є </a:t>
            </a:r>
            <a:r>
              <a:rPr lang="ru-RU" altLang="en-US" sz="24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єдиним</a:t>
            </a:r>
            <a:r>
              <a:rPr lang="ru-RU" altLang="en-US" sz="24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4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сталеплавильним</a:t>
            </a:r>
            <a:r>
              <a:rPr lang="ru-RU" altLang="en-US" sz="24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агрегатом, </a:t>
            </a:r>
            <a:r>
              <a:rPr lang="ru-RU" altLang="en-US" sz="24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що</a:t>
            </a:r>
            <a:r>
              <a:rPr lang="ru-RU" altLang="en-US" sz="24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4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дає</a:t>
            </a:r>
            <a:r>
              <a:rPr lang="ru-RU" altLang="en-US" sz="24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4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можливість</a:t>
            </a:r>
            <a:r>
              <a:rPr lang="ru-RU" altLang="en-US" sz="24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4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економно</a:t>
            </a:r>
            <a:r>
              <a:rPr lang="ru-RU" altLang="en-US" sz="24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4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використовувати</a:t>
            </a:r>
            <a:r>
              <a:rPr lang="ru-RU" altLang="en-US" sz="24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4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суміші</a:t>
            </a:r>
            <a:r>
              <a:rPr lang="ru-RU" altLang="en-US" sz="24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4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чавуну</a:t>
            </a:r>
            <a:r>
              <a:rPr lang="ru-RU" altLang="en-US" sz="24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та </a:t>
            </a:r>
            <a:r>
              <a:rPr lang="ru-RU" altLang="en-US" sz="24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брухту</a:t>
            </a:r>
            <a:r>
              <a:rPr lang="ru-RU" altLang="en-US" sz="24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в </a:t>
            </a:r>
            <a:r>
              <a:rPr lang="ru-RU" altLang="en-US" sz="24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одній</a:t>
            </a:r>
            <a:r>
              <a:rPr lang="ru-RU" altLang="en-US" sz="24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4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посудині</a:t>
            </a:r>
            <a:r>
              <a:rPr lang="ru-RU" altLang="en-US" sz="24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в будь-</a:t>
            </a:r>
            <a:r>
              <a:rPr lang="ru-RU" altLang="en-US" sz="24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яких</a:t>
            </a:r>
            <a:r>
              <a:rPr lang="ru-RU" altLang="en-US" sz="24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4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співвідношеннях</a:t>
            </a:r>
            <a:r>
              <a:rPr lang="ru-RU" altLang="en-US" sz="24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4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Саме</a:t>
            </a:r>
            <a:r>
              <a:rPr lang="ru-RU" altLang="en-US" sz="24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4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різке</a:t>
            </a:r>
            <a:r>
              <a:rPr lang="ru-RU" altLang="en-US" sz="24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4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коливання</a:t>
            </a:r>
            <a:r>
              <a:rPr lang="ru-RU" altLang="en-US" sz="24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4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цін</a:t>
            </a:r>
            <a:r>
              <a:rPr lang="ru-RU" altLang="en-US" sz="24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на </a:t>
            </a:r>
            <a:r>
              <a:rPr lang="ru-RU" altLang="en-US" sz="24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металобрухт</a:t>
            </a:r>
            <a:r>
              <a:rPr lang="ru-RU" altLang="en-US" sz="24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яке </a:t>
            </a:r>
            <a:r>
              <a:rPr lang="ru-RU" altLang="en-US" sz="24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неможливо</a:t>
            </a:r>
            <a:r>
              <a:rPr lang="ru-RU" altLang="en-US" sz="24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4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передбачити</a:t>
            </a:r>
            <a:r>
              <a:rPr lang="ru-RU" altLang="en-US" sz="24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4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заздалегідь</a:t>
            </a:r>
            <a:r>
              <a:rPr lang="ru-RU" altLang="en-US" sz="24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говорить про те, яке </a:t>
            </a:r>
            <a:r>
              <a:rPr lang="ru-RU" altLang="en-US" sz="24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економічне</a:t>
            </a:r>
            <a:r>
              <a:rPr lang="ru-RU" altLang="en-US" sz="24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4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значення</a:t>
            </a:r>
            <a:r>
              <a:rPr lang="ru-RU" altLang="en-US" sz="24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4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може</a:t>
            </a:r>
            <a:r>
              <a:rPr lang="ru-RU" altLang="en-US" sz="24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4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мати</a:t>
            </a:r>
            <a:r>
              <a:rPr lang="ru-RU" altLang="en-US" sz="24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4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гнучкість</a:t>
            </a:r>
            <a:r>
              <a:rPr lang="ru-RU" altLang="en-US" sz="24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сталеплавильного агрегату </a:t>
            </a:r>
            <a:r>
              <a:rPr lang="ru-RU" altLang="en-US" sz="24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щодо</a:t>
            </a:r>
            <a:r>
              <a:rPr lang="ru-RU" altLang="en-US" sz="24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режиму </a:t>
            </a:r>
            <a:r>
              <a:rPr lang="ru-RU" altLang="en-US" sz="24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роботи</a:t>
            </a:r>
            <a:r>
              <a:rPr lang="ru-RU" altLang="en-US" sz="24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Сточки </a:t>
            </a:r>
            <a:r>
              <a:rPr lang="ru-RU" altLang="en-US" sz="24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зору</a:t>
            </a:r>
            <a:r>
              <a:rPr lang="ru-RU" altLang="en-US" sz="24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4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роботи</a:t>
            </a:r>
            <a:r>
              <a:rPr lang="ru-RU" altLang="en-US" sz="24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у </a:t>
            </a:r>
            <a:r>
              <a:rPr lang="ru-RU" altLang="en-US" sz="24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змішаному</a:t>
            </a:r>
            <a:r>
              <a:rPr lang="ru-RU" altLang="en-US" sz="24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4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режимі</a:t>
            </a:r>
            <a:r>
              <a:rPr lang="ru-RU" altLang="en-US" sz="24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ЕО</a:t>
            </a:r>
            <a:r>
              <a:rPr lang="en-US" altLang="en-US" sz="24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F</a:t>
            </a:r>
            <a:r>
              <a:rPr lang="ru-RU" altLang="en-US" sz="24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a:t>
            </a:r>
            <a:r>
              <a:rPr lang="ru-RU" altLang="en-US" sz="24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Піч</a:t>
            </a:r>
            <a:r>
              <a:rPr lang="ru-RU" altLang="en-US" sz="24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4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придатнадля</a:t>
            </a:r>
            <a:r>
              <a:rPr lang="ru-RU" altLang="en-US" sz="24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4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заміни</a:t>
            </a:r>
            <a:r>
              <a:rPr lang="ru-RU" altLang="en-US" sz="24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4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мартенівського</a:t>
            </a:r>
            <a:r>
              <a:rPr lang="ru-RU" altLang="en-US" sz="24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4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процесу</a:t>
            </a:r>
            <a:r>
              <a:rPr lang="ru-RU" altLang="en-US" sz="24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4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Наприклад</a:t>
            </a:r>
            <a:r>
              <a:rPr lang="ru-RU" altLang="en-US" sz="24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одна 80-тонна ЕО</a:t>
            </a:r>
            <a:r>
              <a:rPr lang="en-US" altLang="en-US" sz="24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F</a:t>
            </a:r>
            <a:r>
              <a:rPr lang="ru-RU" altLang="en-US" sz="24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a:t>
            </a:r>
            <a:r>
              <a:rPr lang="ru-RU" altLang="en-US" sz="24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Піч</a:t>
            </a:r>
            <a:r>
              <a:rPr lang="ru-RU" altLang="en-US" sz="24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4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може</a:t>
            </a:r>
            <a:r>
              <a:rPr lang="ru-RU" altLang="en-US" sz="24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4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замінити</a:t>
            </a:r>
            <a:r>
              <a:rPr lang="ru-RU" altLang="en-US" sz="24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4-5 </a:t>
            </a:r>
            <a:r>
              <a:rPr lang="ru-RU" altLang="en-US" sz="24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мартенівських</a:t>
            </a:r>
            <a:r>
              <a:rPr lang="ru-RU" altLang="en-US" sz="24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печей </a:t>
            </a:r>
            <a:r>
              <a:rPr lang="ru-RU" altLang="en-US" sz="24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продуктивністю</a:t>
            </a:r>
            <a:r>
              <a:rPr lang="ru-RU" altLang="en-US" sz="24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100 т при </a:t>
            </a:r>
            <a:r>
              <a:rPr lang="ru-RU" altLang="en-US" sz="24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використанні</a:t>
            </a:r>
            <a:r>
              <a:rPr lang="ru-RU" altLang="en-US" sz="24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основного </a:t>
            </a:r>
            <a:r>
              <a:rPr lang="ru-RU" altLang="en-US" sz="24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обладнання</a:t>
            </a:r>
            <a:r>
              <a:rPr lang="ru-RU" altLang="en-US" sz="24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та </a:t>
            </a:r>
            <a:r>
              <a:rPr lang="ru-RU" altLang="en-US" sz="24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допоміжних</a:t>
            </a:r>
            <a:r>
              <a:rPr lang="ru-RU" altLang="en-US" sz="24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4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пристроїв</a:t>
            </a:r>
            <a:r>
              <a:rPr lang="ru-RU" altLang="en-US" sz="24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(рис. 9</a:t>
            </a:r>
            <a:r>
              <a:rPr lang="ru-RU" altLang="en-US" sz="2400" dirty="0" smtClean="0">
                <a:solidFill>
                  <a:srgbClr val="000000"/>
                </a:solidFill>
                <a:latin typeface="Times New Roman" panose="02020603050405020304" pitchFamily="18" charset="0"/>
                <a:ea typeface="Times New Roman" panose="02020603050405020304" pitchFamily="18" charset="0"/>
                <a:cs typeface="Tahoma" panose="020B0604030504040204" pitchFamily="34" charset="0"/>
              </a:rPr>
              <a:t>).</a:t>
            </a:r>
            <a:endParaRPr lang="ru-RU" altLang="en-US" sz="2400" dirty="0">
              <a:latin typeface="Tahoma" panose="020B0604030504040204" pitchFamily="34" charset="0"/>
              <a:ea typeface="Times New Roman" panose="02020603050405020304" pitchFamily="18" charset="0"/>
              <a:cs typeface="Tahoma" panose="020B0604030504040204" pitchFamily="34" charset="0"/>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Номер слайда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A7924249-FDCC-426A-A515-A20D3A1FE630}" type="slidenum">
              <a:rPr lang="ru-RU" altLang="en-US"/>
              <a:pPr algn="l" rtl="0"/>
              <a:t>42</a:t>
            </a:fld>
            <a:endParaRPr lang="ru-RU" altLang="en-US"/>
          </a:p>
        </p:txBody>
      </p:sp>
      <p:sp>
        <p:nvSpPr>
          <p:cNvPr id="46083"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eaLnBrk="1" hangingPunct="1"/>
            <a:endParaRPr lang="en-US" altLang="en-US"/>
          </a:p>
        </p:txBody>
      </p:sp>
      <p:pic>
        <p:nvPicPr>
          <p:cNvPr id="46084"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38363" y="106363"/>
            <a:ext cx="4867275" cy="6148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6085" name="Rectangle 3"/>
          <p:cNvSpPr>
            <a:spLocks noChangeArrowheads="1"/>
          </p:cNvSpPr>
          <p:nvPr/>
        </p:nvSpPr>
        <p:spPr bwMode="auto">
          <a:xfrm>
            <a:off x="1586407" y="6298684"/>
            <a:ext cx="5971186" cy="36933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rtl="0" eaLnBrk="1" hangingPunct="1"/>
            <a:r>
              <a:rPr lang="ru-RU" altLang="en-US" dirty="0" smtClean="0">
                <a:solidFill>
                  <a:srgbClr val="000000"/>
                </a:solidFill>
                <a:latin typeface="Times New Roman" panose="02020603050405020304" pitchFamily="18" charset="0"/>
                <a:cs typeface="Times New Roman" panose="02020603050405020304" pitchFamily="18" charset="0"/>
              </a:rPr>
              <a:t>Рис. 9. </a:t>
            </a:r>
            <a:r>
              <a:rPr lang="ru-RU" altLang="en-US" dirty="0">
                <a:solidFill>
                  <a:srgbClr val="000000"/>
                </a:solidFill>
                <a:latin typeface="Times New Roman" panose="02020603050405020304" pitchFamily="18" charset="0"/>
                <a:cs typeface="Times New Roman" panose="02020603050405020304" pitchFamily="18" charset="0"/>
              </a:rPr>
              <a:t>Установка </a:t>
            </a:r>
            <a:r>
              <a:rPr lang="ru-RU" altLang="en-US" dirty="0" err="1">
                <a:solidFill>
                  <a:srgbClr val="000000"/>
                </a:solidFill>
                <a:latin typeface="Times New Roman" panose="02020603050405020304" pitchFamily="18" charset="0"/>
                <a:cs typeface="Times New Roman" panose="02020603050405020304" pitchFamily="18" charset="0"/>
              </a:rPr>
              <a:t>печі</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ЕО</a:t>
            </a:r>
            <a:r>
              <a:rPr lang="en-US" altLang="en-US" dirty="0" smtClean="0">
                <a:solidFill>
                  <a:srgbClr val="000000"/>
                </a:solidFill>
                <a:latin typeface="Times New Roman" panose="02020603050405020304" pitchFamily="18" charset="0"/>
                <a:cs typeface="Times New Roman" panose="02020603050405020304" pitchFamily="18" charset="0"/>
              </a:rPr>
              <a:t>F</a:t>
            </a:r>
            <a:r>
              <a:rPr lang="uk-UA" altLang="en-US" dirty="0" smtClean="0">
                <a:solidFill>
                  <a:srgbClr val="000000"/>
                </a:solidFill>
                <a:latin typeface="Times New Roman" panose="02020603050405020304" pitchFamily="18" charset="0"/>
                <a:cs typeface="Times New Roman" panose="02020603050405020304" pitchFamily="18" charset="0"/>
              </a:rPr>
              <a:t> </a:t>
            </a:r>
            <a:r>
              <a:rPr lang="ru-RU" altLang="en-US" dirty="0" smtClean="0">
                <a:solidFill>
                  <a:srgbClr val="000000"/>
                </a:solidFill>
                <a:latin typeface="Times New Roman" panose="02020603050405020304" pitchFamily="18" charset="0"/>
                <a:cs typeface="Times New Roman" panose="02020603050405020304" pitchFamily="18" charset="0"/>
              </a:rPr>
              <a:t>у </a:t>
            </a:r>
            <a:r>
              <a:rPr lang="ru-RU" altLang="en-US" dirty="0">
                <a:solidFill>
                  <a:srgbClr val="000000"/>
                </a:solidFill>
                <a:latin typeface="Times New Roman" panose="02020603050405020304" pitchFamily="18" charset="0"/>
                <a:cs typeface="Times New Roman" panose="02020603050405020304" pitchFamily="18" charset="0"/>
              </a:rPr>
              <a:t>чинному </a:t>
            </a:r>
            <a:r>
              <a:rPr lang="ru-RU" altLang="en-US" dirty="0" err="1">
                <a:solidFill>
                  <a:srgbClr val="000000"/>
                </a:solidFill>
                <a:latin typeface="Times New Roman" panose="02020603050405020304" pitchFamily="18" charset="0"/>
                <a:cs typeface="Times New Roman" panose="02020603050405020304" pitchFamily="18" charset="0"/>
              </a:rPr>
              <a:t>мартенівському</a:t>
            </a:r>
            <a:r>
              <a:rPr lang="ru-RU" altLang="en-US" dirty="0">
                <a:solidFill>
                  <a:srgbClr val="000000"/>
                </a:solidFill>
                <a:latin typeface="Times New Roman" panose="02020603050405020304" pitchFamily="18" charset="0"/>
                <a:cs typeface="Times New Roman" panose="02020603050405020304" pitchFamily="18" charset="0"/>
              </a:rPr>
              <a:t> цеху</a:t>
            </a:r>
            <a:endParaRPr lang="ru-RU" altLang="en-US"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Номер слайда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549DED08-621C-4550-86B2-F21C3F62088A}" type="slidenum">
              <a:rPr lang="ru-RU" altLang="en-US"/>
              <a:pPr algn="l" rtl="0"/>
              <a:t>43</a:t>
            </a:fld>
            <a:endParaRPr lang="ru-RU" altLang="en-US"/>
          </a:p>
        </p:txBody>
      </p:sp>
      <p:sp>
        <p:nvSpPr>
          <p:cNvPr id="47107" name="Прямоугольник 2"/>
          <p:cNvSpPr>
            <a:spLocks noChangeArrowheads="1"/>
          </p:cNvSpPr>
          <p:nvPr/>
        </p:nvSpPr>
        <p:spPr bwMode="auto">
          <a:xfrm>
            <a:off x="179388" y="476250"/>
            <a:ext cx="8856662" cy="60016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indent="2794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rtl="0" eaLnBrk="1" hangingPunct="1"/>
            <a:r>
              <a:rPr lang="ru-RU" altLang="en-US" sz="2400" dirty="0">
                <a:solidFill>
                  <a:srgbClr val="000000"/>
                </a:solidFill>
                <a:latin typeface="Times New Roman" panose="02020603050405020304" pitchFamily="18" charset="0"/>
                <a:cs typeface="Times New Roman" panose="02020603050405020304" pitchFamily="18" charset="0"/>
              </a:rPr>
              <a:t>ЕО</a:t>
            </a:r>
            <a:r>
              <a:rPr lang="en-US" altLang="en-US" sz="2400" dirty="0">
                <a:solidFill>
                  <a:srgbClr val="000000"/>
                </a:solidFill>
                <a:latin typeface="Times New Roman" panose="02020603050405020304" pitchFamily="18" charset="0"/>
                <a:cs typeface="Times New Roman" panose="02020603050405020304" pitchFamily="18" charset="0"/>
              </a:rPr>
              <a:t>F</a:t>
            </a:r>
            <a:r>
              <a:rPr lang="ru-RU" altLang="en-US" sz="2400" dirty="0">
                <a:solidFill>
                  <a:srgbClr val="000000"/>
                </a:solidFill>
                <a:latin typeface="Times New Roman" panose="02020603050405020304" pitchFamily="18" charset="0"/>
                <a:cs typeface="Times New Roman" panose="02020603050405020304" pitchFamily="18" charset="0"/>
              </a:rPr>
              <a:t>-</a:t>
            </a:r>
            <a:r>
              <a:rPr lang="ru-RU" altLang="en-US" sz="2400" dirty="0" err="1">
                <a:solidFill>
                  <a:srgbClr val="000000"/>
                </a:solidFill>
                <a:latin typeface="Times New Roman" panose="02020603050405020304" pitchFamily="18" charset="0"/>
                <a:cs typeface="Times New Roman" panose="02020603050405020304" pitchFamily="18" charset="0"/>
              </a:rPr>
              <a:t>піч</a:t>
            </a:r>
            <a:r>
              <a:rPr lang="ru-RU" altLang="en-US" sz="2400" dirty="0">
                <a:solidFill>
                  <a:srgbClr val="000000"/>
                </a:solidFill>
                <a:latin typeface="Times New Roman" panose="02020603050405020304" pitchFamily="18" charset="0"/>
                <a:cs typeface="Times New Roman" panose="02020603050405020304" pitchFamily="18" charset="0"/>
              </a:rPr>
              <a:t> є гарною альтернативою </a:t>
            </a:r>
            <a:r>
              <a:rPr lang="ru-RU" altLang="en-US" sz="2400" dirty="0" err="1">
                <a:solidFill>
                  <a:srgbClr val="000000"/>
                </a:solidFill>
                <a:latin typeface="Times New Roman" panose="02020603050405020304" pitchFamily="18" charset="0"/>
                <a:cs typeface="Times New Roman" panose="02020603050405020304" pitchFamily="18" charset="0"/>
              </a:rPr>
              <a:t>конвертерів</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невеликої</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потужності</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що</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працюють</a:t>
            </a:r>
            <a:r>
              <a:rPr lang="ru-RU" altLang="en-US" sz="2400" dirty="0">
                <a:solidFill>
                  <a:srgbClr val="000000"/>
                </a:solidFill>
                <a:latin typeface="Times New Roman" panose="02020603050405020304" pitchFamily="18" charset="0"/>
                <a:cs typeface="Times New Roman" panose="02020603050405020304" pitchFamily="18" charset="0"/>
              </a:rPr>
              <a:t> ЛД-</a:t>
            </a:r>
            <a:r>
              <a:rPr lang="ru-RU" altLang="en-US" sz="2400" dirty="0" err="1">
                <a:solidFill>
                  <a:srgbClr val="000000"/>
                </a:solidFill>
                <a:latin typeface="Times New Roman" panose="02020603050405020304" pitchFamily="18" charset="0"/>
                <a:cs typeface="Times New Roman" panose="02020603050405020304" pitchFamily="18" charset="0"/>
              </a:rPr>
              <a:t>процесом</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завантаження</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брухту</a:t>
            </a:r>
            <a:r>
              <a:rPr lang="ru-RU" altLang="en-US" sz="2400" dirty="0">
                <a:solidFill>
                  <a:srgbClr val="000000"/>
                </a:solidFill>
                <a:latin typeface="Times New Roman" panose="02020603050405020304" pitchFamily="18" charset="0"/>
                <a:cs typeface="Times New Roman" panose="02020603050405020304" pitchFamily="18" charset="0"/>
              </a:rPr>
              <a:t> в </a:t>
            </a:r>
            <a:r>
              <a:rPr lang="ru-RU" altLang="en-US" sz="2400" dirty="0" err="1">
                <a:solidFill>
                  <a:srgbClr val="000000"/>
                </a:solidFill>
                <a:latin typeface="Times New Roman" panose="02020603050405020304" pitchFamily="18" charset="0"/>
                <a:cs typeface="Times New Roman" panose="02020603050405020304" pitchFamily="18" charset="0"/>
              </a:rPr>
              <a:t>яких</a:t>
            </a:r>
            <a:r>
              <a:rPr lang="ru-RU" altLang="en-US" sz="2400" dirty="0">
                <a:solidFill>
                  <a:srgbClr val="000000"/>
                </a:solidFill>
                <a:latin typeface="Times New Roman" panose="02020603050405020304" pitchFamily="18" charset="0"/>
                <a:cs typeface="Times New Roman" panose="02020603050405020304" pitchFamily="18" charset="0"/>
              </a:rPr>
              <a:t> не </a:t>
            </a:r>
            <a:r>
              <a:rPr lang="ru-RU" altLang="en-US" sz="2400" dirty="0" err="1">
                <a:solidFill>
                  <a:srgbClr val="000000"/>
                </a:solidFill>
                <a:latin typeface="Times New Roman" panose="02020603050405020304" pitchFamily="18" charset="0"/>
                <a:cs typeface="Times New Roman" panose="02020603050405020304" pitchFamily="18" charset="0"/>
              </a:rPr>
              <a:t>перевищує</a:t>
            </a:r>
            <a:r>
              <a:rPr lang="ru-RU" altLang="en-US" sz="2400" dirty="0">
                <a:solidFill>
                  <a:srgbClr val="000000"/>
                </a:solidFill>
                <a:latin typeface="Times New Roman" panose="02020603050405020304" pitchFamily="18" charset="0"/>
                <a:cs typeface="Times New Roman" panose="02020603050405020304" pitchFamily="18" charset="0"/>
              </a:rPr>
              <a:t> 20%. При </a:t>
            </a:r>
            <a:r>
              <a:rPr lang="ru-RU" altLang="en-US" sz="2400" dirty="0" err="1">
                <a:solidFill>
                  <a:srgbClr val="000000"/>
                </a:solidFill>
                <a:latin typeface="Times New Roman" panose="02020603050405020304" pitchFamily="18" charset="0"/>
                <a:cs typeface="Times New Roman" panose="02020603050405020304" pitchFamily="18" charset="0"/>
              </a:rPr>
              <a:t>заданій</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кількості</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чавуну</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обмеженому</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низькою</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продуктивністю</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доменної</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печі</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можна</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досягти</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значного</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зростання</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виробництва</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сталі</a:t>
            </a:r>
            <a:r>
              <a:rPr lang="ru-RU" altLang="en-US" sz="2400" dirty="0">
                <a:solidFill>
                  <a:srgbClr val="000000"/>
                </a:solidFill>
                <a:latin typeface="Times New Roman" panose="02020603050405020304" pitchFamily="18" charset="0"/>
                <a:cs typeface="Times New Roman" panose="02020603050405020304" pitchFamily="18" charset="0"/>
              </a:rPr>
              <a:t> при </a:t>
            </a:r>
            <a:r>
              <a:rPr lang="ru-RU" altLang="en-US" sz="2400" dirty="0" err="1">
                <a:solidFill>
                  <a:srgbClr val="000000"/>
                </a:solidFill>
                <a:latin typeface="Times New Roman" panose="02020603050405020304" pitchFamily="18" charset="0"/>
                <a:cs typeface="Times New Roman" panose="02020603050405020304" pitchFamily="18" charset="0"/>
              </a:rPr>
              <a:t>одночасному</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різкому</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зниженні</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витрат</a:t>
            </a:r>
            <a:r>
              <a:rPr lang="ru-RU" altLang="en-US" sz="2400" dirty="0">
                <a:solidFill>
                  <a:srgbClr val="000000"/>
                </a:solidFill>
                <a:latin typeface="Times New Roman" panose="02020603050405020304" pitchFamily="18" charset="0"/>
                <a:cs typeface="Times New Roman" panose="02020603050405020304" pitchFamily="18" charset="0"/>
              </a:rPr>
              <a:t> за </a:t>
            </a:r>
            <a:r>
              <a:rPr lang="ru-RU" altLang="en-US" sz="2400" dirty="0" err="1">
                <a:solidFill>
                  <a:srgbClr val="000000"/>
                </a:solidFill>
                <a:latin typeface="Times New Roman" panose="02020603050405020304" pitchFamily="18" charset="0"/>
                <a:cs typeface="Times New Roman" panose="02020603050405020304" pitchFamily="18" charset="0"/>
              </a:rPr>
              <a:t>рахунок</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використання</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дешевшого</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брухту</a:t>
            </a:r>
            <a:r>
              <a:rPr lang="ru-RU" altLang="en-US" sz="2400" dirty="0">
                <a:solidFill>
                  <a:srgbClr val="000000"/>
                </a:solidFill>
                <a:latin typeface="Times New Roman" panose="02020603050405020304" pitchFamily="18" charset="0"/>
                <a:cs typeface="Times New Roman" panose="02020603050405020304" pitchFamily="18" charset="0"/>
              </a:rPr>
              <a:t>. ЕО</a:t>
            </a:r>
            <a:r>
              <a:rPr lang="en-US" altLang="en-US" sz="2400" dirty="0">
                <a:solidFill>
                  <a:srgbClr val="000000"/>
                </a:solidFill>
                <a:latin typeface="Times New Roman" panose="02020603050405020304" pitchFamily="18" charset="0"/>
                <a:cs typeface="Times New Roman" panose="02020603050405020304" pitchFamily="18" charset="0"/>
              </a:rPr>
              <a:t>F</a:t>
            </a:r>
            <a:r>
              <a:rPr lang="ru-RU" altLang="en-US" sz="2400" dirty="0">
                <a:solidFill>
                  <a:srgbClr val="000000"/>
                </a:solidFill>
                <a:latin typeface="Times New Roman" panose="02020603050405020304" pitchFamily="18" charset="0"/>
                <a:cs typeface="Times New Roman" panose="02020603050405020304" pitchFamily="18" charset="0"/>
              </a:rPr>
              <a:t>-</a:t>
            </a:r>
            <a:r>
              <a:rPr lang="ru-RU" altLang="en-US" sz="2400" dirty="0" err="1">
                <a:solidFill>
                  <a:srgbClr val="000000"/>
                </a:solidFill>
                <a:latin typeface="Times New Roman" panose="02020603050405020304" pitchFamily="18" charset="0"/>
                <a:cs typeface="Times New Roman" panose="02020603050405020304" pitchFamily="18" charset="0"/>
              </a:rPr>
              <a:t>піч</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працює</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також</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економічно</a:t>
            </a:r>
            <a:r>
              <a:rPr lang="ru-RU" altLang="en-US" sz="2400" dirty="0">
                <a:solidFill>
                  <a:srgbClr val="000000"/>
                </a:solidFill>
                <a:latin typeface="Times New Roman" panose="02020603050405020304" pitchFamily="18" charset="0"/>
                <a:cs typeface="Times New Roman" panose="02020603050405020304" pitchFamily="18" charset="0"/>
              </a:rPr>
              <a:t>, коли при </a:t>
            </a:r>
            <a:r>
              <a:rPr lang="ru-RU" altLang="en-US" sz="2400" dirty="0" err="1">
                <a:solidFill>
                  <a:srgbClr val="000000"/>
                </a:solidFill>
                <a:latin typeface="Times New Roman" panose="02020603050405020304" pitchFamily="18" charset="0"/>
                <a:cs typeface="Times New Roman" panose="02020603050405020304" pitchFamily="18" charset="0"/>
              </a:rPr>
              <a:t>заданій</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продуктивності</a:t>
            </a:r>
            <a:r>
              <a:rPr lang="ru-RU" altLang="en-US" sz="2400" dirty="0">
                <a:solidFill>
                  <a:srgbClr val="000000"/>
                </a:solidFill>
                <a:latin typeface="Times New Roman" panose="02020603050405020304" pitchFamily="18" charset="0"/>
                <a:cs typeface="Times New Roman" panose="02020603050405020304" pitchFamily="18" charset="0"/>
              </a:rPr>
              <a:t> по </a:t>
            </a:r>
            <a:r>
              <a:rPr lang="ru-RU" altLang="en-US" sz="2400" dirty="0" err="1">
                <a:solidFill>
                  <a:srgbClr val="000000"/>
                </a:solidFill>
                <a:latin typeface="Times New Roman" panose="02020603050405020304" pitchFamily="18" charset="0"/>
                <a:cs typeface="Times New Roman" panose="02020603050405020304" pitchFamily="18" charset="0"/>
              </a:rPr>
              <a:t>чавуну</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потужність</a:t>
            </a:r>
            <a:r>
              <a:rPr lang="ru-RU" altLang="en-US" sz="2400" dirty="0">
                <a:solidFill>
                  <a:srgbClr val="000000"/>
                </a:solidFill>
                <a:latin typeface="Times New Roman" panose="02020603050405020304" pitchFamily="18" charset="0"/>
                <a:cs typeface="Times New Roman" panose="02020603050405020304" pitchFamily="18" charset="0"/>
              </a:rPr>
              <a:t> машин </a:t>
            </a:r>
            <a:r>
              <a:rPr lang="ru-RU" altLang="en-US" sz="2400" dirty="0" err="1">
                <a:solidFill>
                  <a:srgbClr val="000000"/>
                </a:solidFill>
                <a:latin typeface="Times New Roman" panose="02020603050405020304" pitchFamily="18" charset="0"/>
                <a:cs typeface="Times New Roman" panose="02020603050405020304" pitchFamily="18" charset="0"/>
              </a:rPr>
              <a:t>безперервного</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розливання</a:t>
            </a:r>
            <a:r>
              <a:rPr lang="ru-RU" altLang="en-US" sz="2400" dirty="0">
                <a:solidFill>
                  <a:srgbClr val="000000"/>
                </a:solidFill>
                <a:latin typeface="Times New Roman" panose="02020603050405020304" pitchFamily="18" charset="0"/>
                <a:cs typeface="Times New Roman" panose="02020603050405020304" pitchFamily="18" charset="0"/>
              </a:rPr>
              <a:t> та установок </a:t>
            </a:r>
            <a:r>
              <a:rPr lang="ru-RU" altLang="en-US" sz="2400" dirty="0" err="1">
                <a:solidFill>
                  <a:srgbClr val="000000"/>
                </a:solidFill>
                <a:latin typeface="Times New Roman" panose="02020603050405020304" pitchFamily="18" charset="0"/>
                <a:cs typeface="Times New Roman" panose="02020603050405020304" pitchFamily="18" charset="0"/>
              </a:rPr>
              <a:t>подальшої</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переробки</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сталі</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потребує</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підвищення</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виробництва</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рідкої</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сталі</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Іншою</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значною</a:t>
            </a:r>
            <a:r>
              <a:rPr lang="ru-RU" altLang="en-US" sz="2400" dirty="0">
                <a:solidFill>
                  <a:srgbClr val="000000"/>
                </a:solidFill>
                <a:latin typeface="Times New Roman" panose="02020603050405020304" pitchFamily="18" charset="0"/>
                <a:cs typeface="Times New Roman" panose="02020603050405020304" pitchFamily="18" charset="0"/>
              </a:rPr>
              <a:t> сферою </a:t>
            </a:r>
            <a:r>
              <a:rPr lang="ru-RU" altLang="en-US" sz="2400" dirty="0" err="1">
                <a:solidFill>
                  <a:srgbClr val="000000"/>
                </a:solidFill>
                <a:latin typeface="Times New Roman" panose="02020603050405020304" pitchFamily="18" charset="0"/>
                <a:cs typeface="Times New Roman" panose="02020603050405020304" pitchFamily="18" charset="0"/>
              </a:rPr>
              <a:t>застосування</a:t>
            </a:r>
            <a:r>
              <a:rPr lang="ru-RU" altLang="en-US" sz="2400" dirty="0">
                <a:solidFill>
                  <a:srgbClr val="000000"/>
                </a:solidFill>
                <a:latin typeface="Times New Roman" panose="02020603050405020304" pitchFamily="18" charset="0"/>
                <a:cs typeface="Times New Roman" panose="02020603050405020304" pitchFamily="18" charset="0"/>
              </a:rPr>
              <a:t> є </a:t>
            </a:r>
            <a:r>
              <a:rPr lang="ru-RU" altLang="en-US" sz="2400" dirty="0" err="1">
                <a:solidFill>
                  <a:srgbClr val="000000"/>
                </a:solidFill>
                <a:latin typeface="Times New Roman" panose="02020603050405020304" pitchFamily="18" charset="0"/>
                <a:cs typeface="Times New Roman" panose="02020603050405020304" pitchFamily="18" charset="0"/>
              </a:rPr>
              <a:t>заміна</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дугових</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електропечей</a:t>
            </a:r>
            <a:r>
              <a:rPr lang="ru-RU" altLang="en-US" sz="2400" dirty="0">
                <a:solidFill>
                  <a:srgbClr val="000000"/>
                </a:solidFill>
                <a:latin typeface="Times New Roman" panose="02020603050405020304" pitchFamily="18" charset="0"/>
                <a:cs typeface="Times New Roman" panose="02020603050405020304" pitchFamily="18" charset="0"/>
              </a:rPr>
              <a:t> на ЕО</a:t>
            </a:r>
            <a:r>
              <a:rPr lang="en-US" altLang="en-US" sz="2400" dirty="0">
                <a:solidFill>
                  <a:srgbClr val="000000"/>
                </a:solidFill>
                <a:latin typeface="Times New Roman" panose="02020603050405020304" pitchFamily="18" charset="0"/>
                <a:cs typeface="Times New Roman" panose="02020603050405020304" pitchFamily="18" charset="0"/>
              </a:rPr>
              <a:t>F</a:t>
            </a:r>
            <a:r>
              <a:rPr lang="ru-RU" altLang="en-US" sz="2400" dirty="0">
                <a:solidFill>
                  <a:srgbClr val="000000"/>
                </a:solidFill>
                <a:latin typeface="Times New Roman" panose="02020603050405020304" pitchFamily="18" charset="0"/>
                <a:cs typeface="Times New Roman" panose="02020603050405020304" pitchFamily="18" charset="0"/>
              </a:rPr>
              <a:t>-</a:t>
            </a:r>
            <a:r>
              <a:rPr lang="ru-RU" altLang="en-US" sz="2400" dirty="0" err="1">
                <a:solidFill>
                  <a:srgbClr val="000000"/>
                </a:solidFill>
                <a:latin typeface="Times New Roman" panose="02020603050405020304" pitchFamily="18" charset="0"/>
                <a:cs typeface="Times New Roman" panose="02020603050405020304" pitchFamily="18" charset="0"/>
              </a:rPr>
              <a:t>Пічі</a:t>
            </a:r>
            <a:r>
              <a:rPr lang="ru-RU" altLang="en-US" sz="2400" dirty="0">
                <a:solidFill>
                  <a:srgbClr val="000000"/>
                </a:solidFill>
                <a:latin typeface="Times New Roman" panose="02020603050405020304" pitchFamily="18" charset="0"/>
                <a:cs typeface="Times New Roman" panose="02020603050405020304" pitchFamily="18" charset="0"/>
              </a:rPr>
              <a:t>. За </a:t>
            </a:r>
            <a:r>
              <a:rPr lang="ru-RU" altLang="en-US" sz="2400" dirty="0" err="1">
                <a:solidFill>
                  <a:srgbClr val="000000"/>
                </a:solidFill>
                <a:latin typeface="Times New Roman" panose="02020603050405020304" pitchFamily="18" charset="0"/>
                <a:cs typeface="Times New Roman" panose="02020603050405020304" pitchFamily="18" charset="0"/>
              </a:rPr>
              <a:t>останні</a:t>
            </a:r>
            <a:r>
              <a:rPr lang="ru-RU" altLang="en-US" sz="2400" dirty="0">
                <a:solidFill>
                  <a:srgbClr val="000000"/>
                </a:solidFill>
                <a:latin typeface="Times New Roman" panose="02020603050405020304" pitchFamily="18" charset="0"/>
                <a:cs typeface="Times New Roman" panose="02020603050405020304" pitchFamily="18" charset="0"/>
              </a:rPr>
              <a:t> десять </a:t>
            </a:r>
            <a:r>
              <a:rPr lang="ru-RU" altLang="en-US" sz="2400" dirty="0" err="1">
                <a:solidFill>
                  <a:srgbClr val="000000"/>
                </a:solidFill>
                <a:latin typeface="Times New Roman" panose="02020603050405020304" pitchFamily="18" charset="0"/>
                <a:cs typeface="Times New Roman" panose="02020603050405020304" pitchFamily="18" charset="0"/>
              </a:rPr>
              <a:t>років</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електросталеплавильна</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технологія</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оптимізована</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настільки</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що</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отримати</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додаткову</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економію</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можна</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лише</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незначною</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мірою</a:t>
            </a:r>
            <a:r>
              <a:rPr lang="ru-RU" altLang="en-US" sz="2400" dirty="0">
                <a:solidFill>
                  <a:srgbClr val="000000"/>
                </a:solidFill>
                <a:latin typeface="Times New Roman" panose="02020603050405020304" pitchFamily="18" charset="0"/>
                <a:cs typeface="Times New Roman" panose="02020603050405020304" pitchFamily="18" charset="0"/>
              </a:rPr>
              <a:t>. Тому </a:t>
            </a:r>
            <a:r>
              <a:rPr lang="ru-RU" altLang="en-US" sz="2400" dirty="0" err="1">
                <a:solidFill>
                  <a:srgbClr val="000000"/>
                </a:solidFill>
                <a:latin typeface="Times New Roman" panose="02020603050405020304" pitchFamily="18" charset="0"/>
                <a:cs typeface="Times New Roman" panose="02020603050405020304" pitchFamily="18" charset="0"/>
              </a:rPr>
              <a:t>постійне</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зростання</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рівня</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цін</a:t>
            </a:r>
            <a:r>
              <a:rPr lang="ru-RU" altLang="en-US" sz="2400" dirty="0">
                <a:solidFill>
                  <a:srgbClr val="000000"/>
                </a:solidFill>
                <a:latin typeface="Times New Roman" panose="02020603050405020304" pitchFamily="18" charset="0"/>
                <a:cs typeface="Times New Roman" panose="02020603050405020304" pitchFamily="18" charset="0"/>
              </a:rPr>
              <a:t> на </a:t>
            </a:r>
            <a:r>
              <a:rPr lang="ru-RU" altLang="en-US" sz="2400" dirty="0" err="1">
                <a:solidFill>
                  <a:srgbClr val="000000"/>
                </a:solidFill>
                <a:latin typeface="Times New Roman" panose="02020603050405020304" pitchFamily="18" charset="0"/>
                <a:cs typeface="Times New Roman" panose="02020603050405020304" pitchFamily="18" charset="0"/>
              </a:rPr>
              <a:t>електроенергію</a:t>
            </a:r>
            <a:r>
              <a:rPr lang="ru-RU" altLang="en-US" sz="2400" dirty="0">
                <a:solidFill>
                  <a:srgbClr val="000000"/>
                </a:solidFill>
                <a:latin typeface="Times New Roman" panose="02020603050405020304" pitchFamily="18" charset="0"/>
                <a:cs typeface="Times New Roman" panose="02020603050405020304" pitchFamily="18" charset="0"/>
              </a:rPr>
              <a:t> у </a:t>
            </a:r>
            <a:r>
              <a:rPr lang="ru-RU" altLang="en-US" sz="2400" dirty="0" err="1">
                <a:solidFill>
                  <a:srgbClr val="000000"/>
                </a:solidFill>
                <a:latin typeface="Times New Roman" panose="02020603050405020304" pitchFamily="18" charset="0"/>
                <a:cs typeface="Times New Roman" panose="02020603050405020304" pitchFamily="18" charset="0"/>
              </a:rPr>
              <a:t>світовому</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масштабі</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повністю</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відіб'ється</a:t>
            </a:r>
            <a:r>
              <a:rPr lang="ru-RU" altLang="en-US" sz="2400" dirty="0">
                <a:solidFill>
                  <a:srgbClr val="000000"/>
                </a:solidFill>
                <a:latin typeface="Times New Roman" panose="02020603050405020304" pitchFamily="18" charset="0"/>
                <a:cs typeface="Times New Roman" panose="02020603050405020304" pitchFamily="18" charset="0"/>
              </a:rPr>
              <a:t> на </a:t>
            </a:r>
            <a:r>
              <a:rPr lang="ru-RU" altLang="en-US" sz="2400" dirty="0" err="1">
                <a:solidFill>
                  <a:srgbClr val="000000"/>
                </a:solidFill>
                <a:latin typeface="Times New Roman" panose="02020603050405020304" pitchFamily="18" charset="0"/>
                <a:cs typeface="Times New Roman" panose="02020603050405020304" pitchFamily="18" charset="0"/>
              </a:rPr>
              <a:t>витратах</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виробництва</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електродугових</a:t>
            </a:r>
            <a:r>
              <a:rPr lang="ru-RU" altLang="en-US" sz="2400" dirty="0">
                <a:solidFill>
                  <a:srgbClr val="000000"/>
                </a:solidFill>
                <a:latin typeface="Times New Roman" panose="02020603050405020304" pitchFamily="18" charset="0"/>
                <a:cs typeface="Times New Roman" panose="02020603050405020304" pitchFamily="18" charset="0"/>
              </a:rPr>
              <a:t> печей.</a:t>
            </a:r>
            <a:endParaRPr lang="ru-RU" altLang="en-US" sz="2400" dirty="0">
              <a:latin typeface="Tahoma" panose="020B060403050404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Номер слайда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225EC54D-0B68-478C-B4B3-97E08324A53F}" type="slidenum">
              <a:rPr lang="ru-RU" altLang="en-US"/>
              <a:pPr algn="l" rtl="0"/>
              <a:t>44</a:t>
            </a:fld>
            <a:endParaRPr lang="ru-RU" altLang="en-US"/>
          </a:p>
        </p:txBody>
      </p:sp>
      <p:sp>
        <p:nvSpPr>
          <p:cNvPr id="48131" name="Прямоугольник 2"/>
          <p:cNvSpPr>
            <a:spLocks noChangeArrowheads="1"/>
          </p:cNvSpPr>
          <p:nvPr/>
        </p:nvSpPr>
        <p:spPr bwMode="auto">
          <a:xfrm>
            <a:off x="107504" y="116632"/>
            <a:ext cx="8858250" cy="58477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indent="2794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rtl="0" eaLnBrk="1" hangingPunct="1"/>
            <a:r>
              <a:rPr lang="ru-RU" altLang="en-US" sz="2200" dirty="0">
                <a:solidFill>
                  <a:srgbClr val="000000"/>
                </a:solidFill>
                <a:latin typeface="Times New Roman" panose="02020603050405020304" pitchFamily="18" charset="0"/>
                <a:cs typeface="Times New Roman" panose="02020603050405020304" pitchFamily="18" charset="0"/>
              </a:rPr>
              <a:t>В </a:t>
            </a:r>
            <a:r>
              <a:rPr lang="ru-RU" altLang="en-US" sz="2200" dirty="0" err="1">
                <a:solidFill>
                  <a:srgbClr val="000000"/>
                </a:solidFill>
                <a:latin typeface="Times New Roman" panose="02020603050405020304" pitchFamily="18" charset="0"/>
                <a:cs typeface="Times New Roman" panose="02020603050405020304" pitchFamily="18" charset="0"/>
              </a:rPr>
              <a:t>цьому</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випадку</a:t>
            </a:r>
            <a:r>
              <a:rPr lang="ru-RU" altLang="en-US" sz="2200" dirty="0">
                <a:solidFill>
                  <a:srgbClr val="000000"/>
                </a:solidFill>
                <a:latin typeface="Times New Roman" panose="02020603050405020304" pitchFamily="18" charset="0"/>
                <a:cs typeface="Times New Roman" panose="02020603050405020304" pitchFamily="18" charset="0"/>
              </a:rPr>
              <a:t> ЕО</a:t>
            </a:r>
            <a:r>
              <a:rPr lang="en-US" altLang="en-US" sz="2200" dirty="0">
                <a:solidFill>
                  <a:srgbClr val="000000"/>
                </a:solidFill>
                <a:latin typeface="Times New Roman" panose="02020603050405020304" pitchFamily="18" charset="0"/>
                <a:cs typeface="Times New Roman" panose="02020603050405020304" pitchFamily="18" charset="0"/>
              </a:rPr>
              <a:t>F</a:t>
            </a:r>
            <a:r>
              <a:rPr lang="ru-RU" altLang="en-US" sz="2200" dirty="0">
                <a:solidFill>
                  <a:srgbClr val="000000"/>
                </a:solidFill>
                <a:latin typeface="Times New Roman" panose="02020603050405020304" pitchFamily="18" charset="0"/>
                <a:cs typeface="Times New Roman" panose="02020603050405020304" pitchFamily="18" charset="0"/>
              </a:rPr>
              <a:t>-</a:t>
            </a:r>
            <a:r>
              <a:rPr lang="ru-RU" altLang="en-US" sz="2200" dirty="0" err="1">
                <a:solidFill>
                  <a:srgbClr val="000000"/>
                </a:solidFill>
                <a:latin typeface="Times New Roman" panose="02020603050405020304" pitchFamily="18" charset="0"/>
                <a:cs typeface="Times New Roman" panose="02020603050405020304" pitchFamily="18" charset="0"/>
              </a:rPr>
              <a:t>піч</a:t>
            </a:r>
            <a:r>
              <a:rPr lang="ru-RU" altLang="en-US" sz="2200" dirty="0">
                <a:solidFill>
                  <a:srgbClr val="000000"/>
                </a:solidFill>
                <a:latin typeface="Times New Roman" panose="02020603050405020304" pitchFamily="18" charset="0"/>
                <a:cs typeface="Times New Roman" panose="02020603050405020304" pitchFamily="18" charset="0"/>
              </a:rPr>
              <a:t> є </a:t>
            </a:r>
            <a:r>
              <a:rPr lang="ru-RU" altLang="en-US" sz="2200" dirty="0" err="1">
                <a:solidFill>
                  <a:srgbClr val="000000"/>
                </a:solidFill>
                <a:latin typeface="Times New Roman" panose="02020603050405020304" pitchFamily="18" charset="0"/>
                <a:cs typeface="Times New Roman" panose="02020603050405020304" pitchFamily="18" charset="0"/>
              </a:rPr>
              <a:t>економічно</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цікаву</a:t>
            </a:r>
            <a:r>
              <a:rPr lang="ru-RU" altLang="en-US" sz="2200" dirty="0">
                <a:solidFill>
                  <a:srgbClr val="000000"/>
                </a:solidFill>
                <a:latin typeface="Times New Roman" panose="02020603050405020304" pitchFamily="18" charset="0"/>
                <a:cs typeface="Times New Roman" panose="02020603050405020304" pitchFamily="18" charset="0"/>
              </a:rPr>
              <a:t> альтернативу </a:t>
            </a:r>
            <a:r>
              <a:rPr lang="ru-RU" altLang="en-US" sz="2200" dirty="0" err="1">
                <a:solidFill>
                  <a:srgbClr val="000000"/>
                </a:solidFill>
                <a:latin typeface="Times New Roman" panose="02020603050405020304" pitchFamily="18" charset="0"/>
                <a:cs typeface="Times New Roman" panose="02020603050405020304" pitchFamily="18" charset="0"/>
              </a:rPr>
              <a:t>завдяки</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роботі</a:t>
            </a:r>
            <a:r>
              <a:rPr lang="ru-RU" altLang="en-US" sz="2200" dirty="0">
                <a:solidFill>
                  <a:srgbClr val="000000"/>
                </a:solidFill>
                <a:latin typeface="Times New Roman" panose="02020603050405020304" pitchFamily="18" charset="0"/>
                <a:cs typeface="Times New Roman" panose="02020603050405020304" pitchFamily="18" charset="0"/>
              </a:rPr>
              <a:t> на </a:t>
            </a:r>
            <a:r>
              <a:rPr lang="ru-RU" altLang="en-US" sz="2200" dirty="0" err="1">
                <a:solidFill>
                  <a:srgbClr val="000000"/>
                </a:solidFill>
                <a:latin typeface="Times New Roman" panose="02020603050405020304" pitchFamily="18" charset="0"/>
                <a:cs typeface="Times New Roman" panose="02020603050405020304" pitchFamily="18" charset="0"/>
              </a:rPr>
              <a:t>вугіллі</a:t>
            </a:r>
            <a:r>
              <a:rPr lang="ru-RU" altLang="en-US" sz="2200" dirty="0">
                <a:solidFill>
                  <a:srgbClr val="000000"/>
                </a:solidFill>
                <a:latin typeface="Times New Roman" panose="02020603050405020304" pitchFamily="18" charset="0"/>
                <a:cs typeface="Times New Roman" panose="02020603050405020304" pitchFamily="18" charset="0"/>
              </a:rPr>
              <a:t> і </a:t>
            </a:r>
            <a:r>
              <a:rPr lang="ru-RU" altLang="en-US" sz="2200" dirty="0" err="1">
                <a:solidFill>
                  <a:srgbClr val="000000"/>
                </a:solidFill>
                <a:latin typeface="Times New Roman" panose="02020603050405020304" pitchFamily="18" charset="0"/>
                <a:cs typeface="Times New Roman" panose="02020603050405020304" pitchFamily="18" charset="0"/>
              </a:rPr>
              <a:t>кисні</a:t>
            </a:r>
            <a:r>
              <a:rPr lang="ru-RU" altLang="en-US" sz="2200" dirty="0">
                <a:solidFill>
                  <a:srgbClr val="000000"/>
                </a:solidFill>
                <a:latin typeface="Times New Roman" panose="02020603050405020304" pitchFamily="18" charset="0"/>
                <a:cs typeface="Times New Roman" panose="02020603050405020304" pitchFamily="18" charset="0"/>
              </a:rPr>
              <a:t>, і не в </a:t>
            </a:r>
            <a:r>
              <a:rPr lang="ru-RU" altLang="en-US" sz="2200" dirty="0" err="1">
                <a:solidFill>
                  <a:srgbClr val="000000"/>
                </a:solidFill>
                <a:latin typeface="Times New Roman" panose="02020603050405020304" pitchFamily="18" charset="0"/>
                <a:cs typeface="Times New Roman" panose="02020603050405020304" pitchFamily="18" charset="0"/>
              </a:rPr>
              <a:t>останню</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чергу</a:t>
            </a:r>
            <a:r>
              <a:rPr lang="ru-RU" altLang="en-US" sz="2200" dirty="0">
                <a:solidFill>
                  <a:srgbClr val="000000"/>
                </a:solidFill>
                <a:latin typeface="Times New Roman" panose="02020603050405020304" pitchFamily="18" charset="0"/>
                <a:cs typeface="Times New Roman" panose="02020603050405020304" pitchFamily="18" charset="0"/>
              </a:rPr>
              <a:t> там, де не </a:t>
            </a:r>
            <a:r>
              <a:rPr lang="ru-RU" altLang="en-US" sz="2200" dirty="0" err="1">
                <a:solidFill>
                  <a:srgbClr val="000000"/>
                </a:solidFill>
                <a:latin typeface="Times New Roman" panose="02020603050405020304" pitchFamily="18" charset="0"/>
                <a:cs typeface="Times New Roman" panose="02020603050405020304" pitchFamily="18" charset="0"/>
              </a:rPr>
              <a:t>можна</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підключати</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високопотужні</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сучасні</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дугові</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електропечі</a:t>
            </a:r>
            <a:r>
              <a:rPr lang="ru-RU" altLang="en-US" sz="2200" dirty="0">
                <a:solidFill>
                  <a:srgbClr val="000000"/>
                </a:solidFill>
                <a:latin typeface="Times New Roman" panose="02020603050405020304" pitchFamily="18" charset="0"/>
                <a:cs typeface="Times New Roman" panose="02020603050405020304" pitchFamily="18" charset="0"/>
              </a:rPr>
              <a:t> до </a:t>
            </a:r>
            <a:r>
              <a:rPr lang="ru-RU" altLang="en-US" sz="2200" dirty="0" err="1">
                <a:solidFill>
                  <a:srgbClr val="000000"/>
                </a:solidFill>
                <a:latin typeface="Times New Roman" panose="02020603050405020304" pitchFamily="18" charset="0"/>
                <a:cs typeface="Times New Roman" panose="02020603050405020304" pitchFamily="18" charset="0"/>
              </a:rPr>
              <a:t>наявної</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високовольтної</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мережі</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або</a:t>
            </a:r>
            <a:r>
              <a:rPr lang="ru-RU" altLang="en-US" sz="2200" dirty="0">
                <a:solidFill>
                  <a:srgbClr val="000000"/>
                </a:solidFill>
                <a:latin typeface="Times New Roman" panose="02020603050405020304" pitchFamily="18" charset="0"/>
                <a:cs typeface="Times New Roman" panose="02020603050405020304" pitchFamily="18" charset="0"/>
              </a:rPr>
              <a:t> де, </a:t>
            </a:r>
            <a:r>
              <a:rPr lang="ru-RU" altLang="en-US" sz="2200" dirty="0" err="1">
                <a:solidFill>
                  <a:srgbClr val="000000"/>
                </a:solidFill>
                <a:latin typeface="Times New Roman" panose="02020603050405020304" pitchFamily="18" charset="0"/>
                <a:cs typeface="Times New Roman" panose="02020603050405020304" pitchFamily="18" charset="0"/>
              </a:rPr>
              <a:t>внаслідок</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впливу</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печі</a:t>
            </a:r>
            <a:r>
              <a:rPr lang="ru-RU" altLang="en-US" sz="2200" dirty="0">
                <a:solidFill>
                  <a:srgbClr val="000000"/>
                </a:solidFill>
                <a:latin typeface="Times New Roman" panose="02020603050405020304" pitchFamily="18" charset="0"/>
                <a:cs typeface="Times New Roman" panose="02020603050405020304" pitchFamily="18" charset="0"/>
              </a:rPr>
              <a:t> на </a:t>
            </a:r>
            <a:r>
              <a:rPr lang="ru-RU" altLang="en-US" sz="2200" dirty="0" err="1">
                <a:solidFill>
                  <a:srgbClr val="000000"/>
                </a:solidFill>
                <a:latin typeface="Times New Roman" panose="02020603050405020304" pitchFamily="18" charset="0"/>
                <a:cs typeface="Times New Roman" panose="02020603050405020304" pitchFamily="18" charset="0"/>
              </a:rPr>
              <a:t>електромережу</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необхідна</a:t>
            </a:r>
            <a:r>
              <a:rPr lang="ru-RU" altLang="en-US" sz="2200" dirty="0">
                <a:solidFill>
                  <a:srgbClr val="000000"/>
                </a:solidFill>
                <a:latin typeface="Times New Roman" panose="02020603050405020304" pitchFamily="18" charset="0"/>
                <a:cs typeface="Times New Roman" panose="02020603050405020304" pitchFamily="18" charset="0"/>
              </a:rPr>
              <a:t> установка дорогих </a:t>
            </a:r>
            <a:r>
              <a:rPr lang="ru-RU" altLang="en-US" sz="2200" dirty="0" err="1">
                <a:solidFill>
                  <a:srgbClr val="000000"/>
                </a:solidFill>
                <a:latin typeface="Times New Roman" panose="02020603050405020304" pitchFamily="18" charset="0"/>
                <a:cs typeface="Times New Roman" panose="02020603050405020304" pitchFamily="18" charset="0"/>
              </a:rPr>
              <a:t>додаткових</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пристроїв</a:t>
            </a:r>
            <a:r>
              <a:rPr lang="ru-RU" altLang="en-US" sz="2200" dirty="0">
                <a:solidFill>
                  <a:srgbClr val="000000"/>
                </a:solidFill>
                <a:latin typeface="Times New Roman" panose="02020603050405020304" pitchFamily="18" charset="0"/>
                <a:cs typeface="Times New Roman" panose="02020603050405020304" pitchFamily="18" charset="0"/>
              </a:rPr>
              <a:t>.</a:t>
            </a:r>
            <a:endParaRPr lang="ru-RU" altLang="en-US" sz="2200" dirty="0">
              <a:latin typeface="Tahoma" panose="020B0604030504040204" pitchFamily="34" charset="0"/>
              <a:cs typeface="Times New Roman" panose="02020603050405020304" pitchFamily="18" charset="0"/>
            </a:endParaRPr>
          </a:p>
          <a:p>
            <a:pPr algn="just" rtl="0" eaLnBrk="1" hangingPunct="1"/>
            <a:r>
              <a:rPr lang="ru-RU" altLang="en-US" sz="2200" dirty="0">
                <a:solidFill>
                  <a:srgbClr val="000000"/>
                </a:solidFill>
                <a:latin typeface="Times New Roman" panose="02020603050405020304" pitchFamily="18" charset="0"/>
                <a:cs typeface="Times New Roman" panose="02020603050405020304" pitchFamily="18" charset="0"/>
              </a:rPr>
              <a:t>ЕО</a:t>
            </a:r>
            <a:r>
              <a:rPr lang="en-US" altLang="en-US" sz="2200" dirty="0">
                <a:solidFill>
                  <a:srgbClr val="000000"/>
                </a:solidFill>
                <a:latin typeface="Times New Roman" panose="02020603050405020304" pitchFamily="18" charset="0"/>
                <a:cs typeface="Times New Roman" panose="02020603050405020304" pitchFamily="18" charset="0"/>
              </a:rPr>
              <a:t>F</a:t>
            </a:r>
            <a:r>
              <a:rPr lang="ru-RU" altLang="en-US" sz="2200" dirty="0" smtClean="0">
                <a:solidFill>
                  <a:srgbClr val="000000"/>
                </a:solidFill>
                <a:latin typeface="Times New Roman" panose="02020603050405020304" pitchFamily="18" charset="0"/>
                <a:cs typeface="Times New Roman" panose="02020603050405020304" pitchFamily="18" charset="0"/>
              </a:rPr>
              <a:t>-</a:t>
            </a:r>
            <a:r>
              <a:rPr lang="ru-RU" altLang="en-US" sz="2200" dirty="0" err="1" smtClean="0">
                <a:solidFill>
                  <a:srgbClr val="000000"/>
                </a:solidFill>
                <a:latin typeface="Times New Roman" panose="02020603050405020304" pitchFamily="18" charset="0"/>
                <a:cs typeface="Times New Roman" panose="02020603050405020304" pitchFamily="18" charset="0"/>
              </a:rPr>
              <a:t>печі</a:t>
            </a:r>
            <a:r>
              <a:rPr lang="ru-RU" altLang="en-US" sz="2200" dirty="0" smtClean="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випускаються</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ємністю</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від</a:t>
            </a:r>
            <a:r>
              <a:rPr lang="ru-RU" altLang="en-US" sz="2200" dirty="0">
                <a:solidFill>
                  <a:srgbClr val="000000"/>
                </a:solidFill>
                <a:latin typeface="Times New Roman" panose="02020603050405020304" pitchFamily="18" charset="0"/>
                <a:cs typeface="Times New Roman" panose="02020603050405020304" pitchFamily="18" charset="0"/>
              </a:rPr>
              <a:t> 30 до 100 т, </a:t>
            </a:r>
            <a:r>
              <a:rPr lang="ru-RU" altLang="en-US" sz="2200" dirty="0" err="1">
                <a:solidFill>
                  <a:srgbClr val="000000"/>
                </a:solidFill>
                <a:latin typeface="Times New Roman" panose="02020603050405020304" pitchFamily="18" charset="0"/>
                <a:cs typeface="Times New Roman" panose="02020603050405020304" pitchFamily="18" charset="0"/>
              </a:rPr>
              <a:t>що</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відповідає</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річній</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продуктивності</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від</a:t>
            </a:r>
            <a:r>
              <a:rPr lang="ru-RU" altLang="en-US" sz="2200" dirty="0">
                <a:solidFill>
                  <a:srgbClr val="000000"/>
                </a:solidFill>
                <a:latin typeface="Times New Roman" panose="02020603050405020304" pitchFamily="18" charset="0"/>
                <a:cs typeface="Times New Roman" panose="02020603050405020304" pitchFamily="18" charset="0"/>
              </a:rPr>
              <a:t> 200000 до 600000 т </a:t>
            </a:r>
            <a:r>
              <a:rPr lang="ru-RU" altLang="en-US" sz="2200" dirty="0" err="1">
                <a:solidFill>
                  <a:srgbClr val="000000"/>
                </a:solidFill>
                <a:latin typeface="Times New Roman" panose="02020603050405020304" pitchFamily="18" charset="0"/>
                <a:cs typeface="Times New Roman" panose="02020603050405020304" pitchFamily="18" charset="0"/>
              </a:rPr>
              <a:t>рідкої</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сталі</a:t>
            </a:r>
            <a:r>
              <a:rPr lang="ru-RU" altLang="en-US" sz="2200" dirty="0">
                <a:solidFill>
                  <a:srgbClr val="000000"/>
                </a:solidFill>
                <a:latin typeface="Times New Roman" panose="02020603050405020304" pitchFamily="18" charset="0"/>
                <a:cs typeface="Times New Roman" panose="02020603050405020304" pitchFamily="18" charset="0"/>
              </a:rPr>
              <a:t>. При </a:t>
            </a:r>
            <a:r>
              <a:rPr lang="ru-RU" altLang="en-US" sz="2200" dirty="0" err="1">
                <a:solidFill>
                  <a:srgbClr val="000000"/>
                </a:solidFill>
                <a:latin typeface="Times New Roman" panose="02020603050405020304" pitchFamily="18" charset="0"/>
                <a:cs typeface="Times New Roman" panose="02020603050405020304" pitchFamily="18" charset="0"/>
              </a:rPr>
              <a:t>випуску</a:t>
            </a:r>
            <a:r>
              <a:rPr lang="ru-RU" altLang="en-US" sz="2200" dirty="0">
                <a:solidFill>
                  <a:srgbClr val="000000"/>
                </a:solidFill>
                <a:latin typeface="Times New Roman" panose="02020603050405020304" pitchFamily="18" charset="0"/>
                <a:cs typeface="Times New Roman" panose="02020603050405020304" pitchFamily="18" charset="0"/>
              </a:rPr>
              <a:t> плавки сталь за </a:t>
            </a:r>
            <a:r>
              <a:rPr lang="ru-RU" altLang="en-US" sz="2200" dirty="0" err="1">
                <a:solidFill>
                  <a:srgbClr val="000000"/>
                </a:solidFill>
                <a:latin typeface="Times New Roman" panose="02020603050405020304" pitchFamily="18" charset="0"/>
                <a:cs typeface="Times New Roman" panose="02020603050405020304" pitchFamily="18" charset="0"/>
              </a:rPr>
              <a:t>якістю</a:t>
            </a:r>
            <a:r>
              <a:rPr lang="ru-RU" altLang="en-US" sz="2200" dirty="0">
                <a:solidFill>
                  <a:srgbClr val="000000"/>
                </a:solidFill>
                <a:latin typeface="Times New Roman" panose="02020603050405020304" pitchFamily="18" charset="0"/>
                <a:cs typeface="Times New Roman" panose="02020603050405020304" pitchFamily="18" charset="0"/>
              </a:rPr>
              <a:t> не </a:t>
            </a:r>
            <a:r>
              <a:rPr lang="ru-RU" altLang="en-US" sz="2200" dirty="0" err="1">
                <a:solidFill>
                  <a:srgbClr val="000000"/>
                </a:solidFill>
                <a:latin typeface="Times New Roman" panose="02020603050405020304" pitchFamily="18" charset="0"/>
                <a:cs typeface="Times New Roman" panose="02020603050405020304" pitchFamily="18" charset="0"/>
              </a:rPr>
              <a:t>поступається</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іншим</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процесам</a:t>
            </a:r>
            <a:r>
              <a:rPr lang="ru-RU" altLang="en-US" sz="2200" dirty="0">
                <a:solidFill>
                  <a:srgbClr val="000000"/>
                </a:solidFill>
                <a:latin typeface="Times New Roman" panose="02020603050405020304" pitchFamily="18" charset="0"/>
                <a:cs typeface="Times New Roman" panose="02020603050405020304" pitchFamily="18" charset="0"/>
              </a:rPr>
              <a:t> як </a:t>
            </a:r>
            <a:r>
              <a:rPr lang="ru-RU" altLang="en-US" sz="2200" dirty="0" err="1">
                <a:solidFill>
                  <a:srgbClr val="000000"/>
                </a:solidFill>
                <a:latin typeface="Times New Roman" panose="02020603050405020304" pitchFamily="18" charset="0"/>
                <a:cs typeface="Times New Roman" panose="02020603050405020304" pitchFamily="18" charset="0"/>
              </a:rPr>
              <a:t>щодо</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вмісту</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небажаних</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домішок</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наприклад</a:t>
            </a:r>
            <a:r>
              <a:rPr lang="ru-RU" altLang="en-US" sz="2200" dirty="0">
                <a:solidFill>
                  <a:srgbClr val="000000"/>
                </a:solidFill>
                <a:latin typeface="Times New Roman" panose="02020603050405020304" pitchFamily="18" charset="0"/>
                <a:cs typeface="Times New Roman" panose="02020603050405020304" pitchFamily="18" charset="0"/>
              </a:rPr>
              <a:t>, фосфору та </a:t>
            </a:r>
            <a:r>
              <a:rPr lang="ru-RU" altLang="en-US" sz="2200" dirty="0" err="1">
                <a:solidFill>
                  <a:srgbClr val="000000"/>
                </a:solidFill>
                <a:latin typeface="Times New Roman" panose="02020603050405020304" pitchFamily="18" charset="0"/>
                <a:cs typeface="Times New Roman" panose="02020603050405020304" pitchFamily="18" charset="0"/>
              </a:rPr>
              <a:t>сірки</a:t>
            </a:r>
            <a:r>
              <a:rPr lang="ru-RU" altLang="en-US" sz="2200" dirty="0">
                <a:solidFill>
                  <a:srgbClr val="000000"/>
                </a:solidFill>
                <a:latin typeface="Times New Roman" panose="02020603050405020304" pitchFamily="18" charset="0"/>
                <a:cs typeface="Times New Roman" panose="02020603050405020304" pitchFamily="18" charset="0"/>
              </a:rPr>
              <a:t>, так і </a:t>
            </a:r>
            <a:r>
              <a:rPr lang="ru-RU" altLang="en-US" sz="2200" dirty="0" err="1">
                <a:solidFill>
                  <a:srgbClr val="000000"/>
                </a:solidFill>
                <a:latin typeface="Times New Roman" panose="02020603050405020304" pitchFamily="18" charset="0"/>
                <a:cs typeface="Times New Roman" panose="02020603050405020304" pitchFamily="18" charset="0"/>
              </a:rPr>
              <a:t>щодо</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вмісту</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газів</a:t>
            </a:r>
            <a:r>
              <a:rPr lang="ru-RU" altLang="en-US" sz="2200" dirty="0">
                <a:solidFill>
                  <a:srgbClr val="000000"/>
                </a:solidFill>
                <a:latin typeface="Times New Roman" panose="02020603050405020304" pitchFamily="18" charset="0"/>
                <a:cs typeface="Times New Roman" panose="02020603050405020304" pitchFamily="18" charset="0"/>
              </a:rPr>
              <a:t> у </a:t>
            </a:r>
            <a:r>
              <a:rPr lang="ru-RU" altLang="en-US" sz="2200" dirty="0" err="1">
                <a:solidFill>
                  <a:srgbClr val="000000"/>
                </a:solidFill>
                <a:latin typeface="Times New Roman" panose="02020603050405020304" pitchFamily="18" charset="0"/>
                <a:cs typeface="Times New Roman" panose="02020603050405020304" pitchFamily="18" charset="0"/>
              </a:rPr>
              <a:t>сталі</a:t>
            </a:r>
            <a:r>
              <a:rPr lang="ru-RU" altLang="en-US" sz="2200" dirty="0">
                <a:solidFill>
                  <a:srgbClr val="000000"/>
                </a:solidFill>
                <a:latin typeface="Times New Roman" panose="02020603050405020304" pitchFamily="18" charset="0"/>
                <a:cs typeface="Times New Roman" panose="02020603050405020304" pitchFamily="18" charset="0"/>
              </a:rPr>
              <a:t>. Марки </a:t>
            </a:r>
            <a:r>
              <a:rPr lang="ru-RU" altLang="en-US" sz="2200" dirty="0" err="1">
                <a:solidFill>
                  <a:srgbClr val="000000"/>
                </a:solidFill>
                <a:latin typeface="Times New Roman" panose="02020603050405020304" pitchFamily="18" charset="0"/>
                <a:cs typeface="Times New Roman" panose="02020603050405020304" pitchFamily="18" charset="0"/>
              </a:rPr>
              <a:t>якісної</a:t>
            </a:r>
            <a:r>
              <a:rPr lang="ru-RU" altLang="en-US" sz="2200" dirty="0">
                <a:solidFill>
                  <a:srgbClr val="000000"/>
                </a:solidFill>
                <a:latin typeface="Times New Roman" panose="02020603050405020304" pitchFamily="18" charset="0"/>
                <a:cs typeface="Times New Roman" panose="02020603050405020304" pitchFamily="18" charset="0"/>
              </a:rPr>
              <a:t> та </a:t>
            </a:r>
            <a:r>
              <a:rPr lang="ru-RU" altLang="en-US" sz="2200" dirty="0" err="1">
                <a:solidFill>
                  <a:srgbClr val="000000"/>
                </a:solidFill>
                <a:latin typeface="Times New Roman" panose="02020603050405020304" pitchFamily="18" charset="0"/>
                <a:cs typeface="Times New Roman" panose="02020603050405020304" pitchFamily="18" charset="0"/>
              </a:rPr>
              <a:t>легованої</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сталі</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вимагають</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застосування</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ковшової</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металургії</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загальноприйнятої</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нині</a:t>
            </a:r>
            <a:r>
              <a:rPr lang="ru-RU" altLang="en-US" sz="2200" dirty="0">
                <a:solidFill>
                  <a:srgbClr val="000000"/>
                </a:solidFill>
                <a:latin typeface="Times New Roman" panose="02020603050405020304" pitchFamily="18" charset="0"/>
                <a:cs typeface="Times New Roman" panose="02020603050405020304" pitchFamily="18" charset="0"/>
              </a:rPr>
              <a:t>.</a:t>
            </a:r>
            <a:endParaRPr lang="ru-RU" altLang="en-US" sz="2200" dirty="0">
              <a:latin typeface="Tahoma" panose="020B0604030504040204" pitchFamily="34" charset="0"/>
              <a:cs typeface="Times New Roman" panose="02020603050405020304" pitchFamily="18" charset="0"/>
            </a:endParaRPr>
          </a:p>
          <a:p>
            <a:pPr algn="just" rtl="0" eaLnBrk="1" hangingPunct="1"/>
            <a:r>
              <a:rPr lang="ru-RU" altLang="en-US" sz="2200" dirty="0">
                <a:solidFill>
                  <a:srgbClr val="000000"/>
                </a:solidFill>
                <a:latin typeface="Times New Roman" panose="02020603050405020304" pitchFamily="18" charset="0"/>
                <a:cs typeface="Times New Roman" panose="02020603050405020304" pitchFamily="18" charset="0"/>
              </a:rPr>
              <a:t>ЕО</a:t>
            </a:r>
            <a:r>
              <a:rPr lang="en-US" altLang="en-US" sz="2200" dirty="0" smtClean="0">
                <a:solidFill>
                  <a:srgbClr val="000000"/>
                </a:solidFill>
                <a:latin typeface="Times New Roman" panose="02020603050405020304" pitchFamily="18" charset="0"/>
                <a:cs typeface="Times New Roman" panose="02020603050405020304" pitchFamily="18" charset="0"/>
              </a:rPr>
              <a:t>F</a:t>
            </a:r>
            <a:r>
              <a:rPr lang="uk-UA" altLang="en-US" sz="2200" dirty="0" smtClean="0">
                <a:solidFill>
                  <a:srgbClr val="000000"/>
                </a:solidFill>
                <a:latin typeface="Times New Roman" panose="02020603050405020304" pitchFamily="18" charset="0"/>
                <a:cs typeface="Times New Roman" panose="02020603050405020304" pitchFamily="18" charset="0"/>
              </a:rPr>
              <a:t> </a:t>
            </a:r>
            <a:r>
              <a:rPr lang="ru-RU" altLang="en-US" sz="2200" dirty="0" err="1" smtClean="0">
                <a:solidFill>
                  <a:srgbClr val="000000"/>
                </a:solidFill>
                <a:latin typeface="Times New Roman" panose="02020603050405020304" pitchFamily="18" charset="0"/>
                <a:cs typeface="Times New Roman" panose="02020603050405020304" pitchFamily="18" charset="0"/>
              </a:rPr>
              <a:t>працюють</a:t>
            </a:r>
            <a:r>
              <a:rPr lang="ru-RU" altLang="en-US" sz="2200" dirty="0" smtClean="0">
                <a:solidFill>
                  <a:srgbClr val="000000"/>
                </a:solidFill>
                <a:latin typeface="Times New Roman" panose="02020603050405020304" pitchFamily="18" charset="0"/>
                <a:cs typeface="Times New Roman" panose="02020603050405020304" pitchFamily="18" charset="0"/>
              </a:rPr>
              <a:t> </a:t>
            </a:r>
            <a:r>
              <a:rPr lang="ru-RU" altLang="en-US" sz="2200" dirty="0">
                <a:solidFill>
                  <a:srgbClr val="000000"/>
                </a:solidFill>
                <a:latin typeface="Times New Roman" panose="02020603050405020304" pitchFamily="18" charset="0"/>
                <a:cs typeface="Times New Roman" panose="02020603050405020304" pitchFamily="18" charset="0"/>
              </a:rPr>
              <a:t>і </a:t>
            </a:r>
            <a:r>
              <a:rPr lang="ru-RU" altLang="en-US" sz="2200" dirty="0" err="1">
                <a:solidFill>
                  <a:srgbClr val="000000"/>
                </a:solidFill>
                <a:latin typeface="Times New Roman" panose="02020603050405020304" pitchFamily="18" charset="0"/>
                <a:cs typeface="Times New Roman" panose="02020603050405020304" pitchFamily="18" charset="0"/>
              </a:rPr>
              <a:t>будуються</a:t>
            </a:r>
            <a:r>
              <a:rPr lang="ru-RU" altLang="en-US" sz="2200" dirty="0">
                <a:solidFill>
                  <a:srgbClr val="000000"/>
                </a:solidFill>
                <a:latin typeface="Times New Roman" panose="02020603050405020304" pitchFamily="18" charset="0"/>
                <a:cs typeface="Times New Roman" panose="02020603050405020304" pitchFamily="18" charset="0"/>
              </a:rPr>
              <a:t> у </a:t>
            </a:r>
            <a:r>
              <a:rPr lang="ru-RU" altLang="en-US" sz="2200" dirty="0" err="1">
                <a:solidFill>
                  <a:srgbClr val="000000"/>
                </a:solidFill>
                <a:latin typeface="Times New Roman" panose="02020603050405020304" pitchFamily="18" charset="0"/>
                <a:cs typeface="Times New Roman" panose="02020603050405020304" pitchFamily="18" charset="0"/>
              </a:rPr>
              <a:t>Бразилії</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Італії</a:t>
            </a:r>
            <a:r>
              <a:rPr lang="ru-RU" altLang="en-US" sz="2200" dirty="0">
                <a:solidFill>
                  <a:srgbClr val="000000"/>
                </a:solidFill>
                <a:latin typeface="Times New Roman" panose="02020603050405020304" pitchFamily="18" charset="0"/>
                <a:cs typeface="Times New Roman" panose="02020603050405020304" pitchFamily="18" charset="0"/>
              </a:rPr>
              <a:t>, США, </a:t>
            </a:r>
            <a:r>
              <a:rPr lang="ru-RU" altLang="en-US" sz="2200" dirty="0" err="1">
                <a:solidFill>
                  <a:srgbClr val="000000"/>
                </a:solidFill>
                <a:latin typeface="Times New Roman" panose="02020603050405020304" pitchFamily="18" charset="0"/>
                <a:cs typeface="Times New Roman" panose="02020603050405020304" pitchFamily="18" charset="0"/>
              </a:rPr>
              <a:t>Індії</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Угорщині</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Туреччині</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Німеччині</a:t>
            </a:r>
            <a:r>
              <a:rPr lang="ru-RU" altLang="en-US" sz="2200" dirty="0">
                <a:solidFill>
                  <a:srgbClr val="000000"/>
                </a:solidFill>
                <a:latin typeface="Times New Roman" panose="02020603050405020304" pitchFamily="18" charset="0"/>
                <a:cs typeface="Times New Roman" panose="02020603050405020304" pitchFamily="18" charset="0"/>
              </a:rPr>
              <a:t>.</a:t>
            </a:r>
            <a:endParaRPr lang="ru-RU" altLang="en-US" sz="2200" dirty="0">
              <a:latin typeface="Tahoma" panose="020B0604030504040204" pitchFamily="34" charset="0"/>
              <a:cs typeface="Times New Roman" panose="02020603050405020304" pitchFamily="18" charset="0"/>
            </a:endParaRPr>
          </a:p>
          <a:p>
            <a:pPr algn="just" rtl="0" eaLnBrk="1" hangingPunct="1"/>
            <a:r>
              <a:rPr lang="ru-RU" altLang="en-US" sz="2200" dirty="0">
                <a:solidFill>
                  <a:srgbClr val="000000"/>
                </a:solidFill>
                <a:latin typeface="Times New Roman" panose="02020603050405020304" pitchFamily="18" charset="0"/>
                <a:cs typeface="Times New Roman" panose="02020603050405020304" pitchFamily="18" charset="0"/>
              </a:rPr>
              <a:t>Таким чином, </a:t>
            </a:r>
            <a:r>
              <a:rPr lang="ru-RU" altLang="en-US" sz="2200" dirty="0" err="1">
                <a:solidFill>
                  <a:srgbClr val="000000"/>
                </a:solidFill>
                <a:latin typeface="Times New Roman" panose="02020603050405020304" pitchFamily="18" charset="0"/>
                <a:cs typeface="Times New Roman" panose="02020603050405020304" pitchFamily="18" charset="0"/>
              </a:rPr>
              <a:t>агрегати</a:t>
            </a:r>
            <a:r>
              <a:rPr lang="ru-RU" altLang="en-US" sz="2200" dirty="0">
                <a:solidFill>
                  <a:srgbClr val="000000"/>
                </a:solidFill>
                <a:latin typeface="Times New Roman" panose="02020603050405020304" pitchFamily="18" charset="0"/>
                <a:cs typeface="Times New Roman" panose="02020603050405020304" pitchFamily="18" charset="0"/>
              </a:rPr>
              <a:t> ЕО</a:t>
            </a:r>
            <a:r>
              <a:rPr lang="en-US" altLang="en-US" sz="2200" dirty="0">
                <a:solidFill>
                  <a:srgbClr val="000000"/>
                </a:solidFill>
                <a:latin typeface="Times New Roman" panose="02020603050405020304" pitchFamily="18" charset="0"/>
                <a:cs typeface="Times New Roman" panose="02020603050405020304" pitchFamily="18" charset="0"/>
              </a:rPr>
              <a:t>F</a:t>
            </a:r>
            <a:r>
              <a:rPr lang="ru-RU" altLang="en-US" sz="2200" dirty="0" err="1">
                <a:solidFill>
                  <a:srgbClr val="000000"/>
                </a:solidFill>
                <a:latin typeface="Times New Roman" panose="02020603050405020304" pitchFamily="18" charset="0"/>
                <a:cs typeface="Times New Roman" panose="02020603050405020304" pitchFamily="18" charset="0"/>
              </a:rPr>
              <a:t>стають</a:t>
            </a:r>
            <a:r>
              <a:rPr lang="ru-RU" altLang="en-US" sz="2200" dirty="0">
                <a:solidFill>
                  <a:srgbClr val="000000"/>
                </a:solidFill>
                <a:latin typeface="Times New Roman" panose="02020603050405020304" pitchFamily="18" charset="0"/>
                <a:cs typeface="Times New Roman" panose="02020603050405020304" pitchFamily="18" charset="0"/>
              </a:rPr>
              <a:t> альтернативою </a:t>
            </a:r>
            <a:r>
              <a:rPr lang="ru-RU" altLang="en-US" sz="2200" dirty="0" err="1">
                <a:solidFill>
                  <a:srgbClr val="000000"/>
                </a:solidFill>
                <a:latin typeface="Times New Roman" panose="02020603050405020304" pitchFamily="18" charset="0"/>
                <a:cs typeface="Times New Roman" panose="02020603050405020304" pitchFamily="18" charset="0"/>
              </a:rPr>
              <a:t>електродуговим</a:t>
            </a:r>
            <a:r>
              <a:rPr lang="ru-RU" altLang="en-US" sz="2200" dirty="0">
                <a:solidFill>
                  <a:srgbClr val="000000"/>
                </a:solidFill>
                <a:latin typeface="Times New Roman" panose="02020603050405020304" pitchFamily="18" charset="0"/>
                <a:cs typeface="Times New Roman" panose="02020603050405020304" pitchFamily="18" charset="0"/>
              </a:rPr>
              <a:t> та </a:t>
            </a:r>
            <a:r>
              <a:rPr lang="ru-RU" altLang="en-US" sz="2200" dirty="0" err="1">
                <a:solidFill>
                  <a:srgbClr val="000000"/>
                </a:solidFill>
                <a:latin typeface="Times New Roman" panose="02020603050405020304" pitchFamily="18" charset="0"/>
                <a:cs typeface="Times New Roman" panose="02020603050405020304" pitchFamily="18" charset="0"/>
              </a:rPr>
              <a:t>мартенівським</a:t>
            </a:r>
            <a:r>
              <a:rPr lang="ru-RU" altLang="en-US" sz="2200" dirty="0">
                <a:solidFill>
                  <a:srgbClr val="000000"/>
                </a:solidFill>
                <a:latin typeface="Times New Roman" panose="02020603050405020304" pitchFamily="18" charset="0"/>
                <a:cs typeface="Times New Roman" panose="02020603050405020304" pitchFamily="18" charset="0"/>
              </a:rPr>
              <a:t> печам, </a:t>
            </a:r>
            <a:r>
              <a:rPr lang="ru-RU" altLang="en-US" sz="2200" dirty="0" err="1">
                <a:solidFill>
                  <a:srgbClr val="000000"/>
                </a:solidFill>
                <a:latin typeface="Times New Roman" panose="02020603050405020304" pitchFamily="18" charset="0"/>
                <a:cs typeface="Times New Roman" panose="02020603050405020304" pitchFamily="18" charset="0"/>
              </a:rPr>
              <a:t>оскільки</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їх</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застосування</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сприяє</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різкому</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зниженню</a:t>
            </a:r>
            <a:r>
              <a:rPr lang="ru-RU" altLang="en-US" sz="2200" dirty="0">
                <a:solidFill>
                  <a:srgbClr val="000000"/>
                </a:solidFill>
                <a:latin typeface="Times New Roman" panose="02020603050405020304" pitchFamily="18" charset="0"/>
                <a:cs typeface="Times New Roman" panose="02020603050405020304" pitchFamily="18" charset="0"/>
              </a:rPr>
              <a:t> потреби сталеплавильного </a:t>
            </a:r>
            <a:r>
              <a:rPr lang="ru-RU" altLang="en-US" sz="2200" dirty="0" err="1">
                <a:solidFill>
                  <a:srgbClr val="000000"/>
                </a:solidFill>
                <a:latin typeface="Times New Roman" panose="02020603050405020304" pitchFamily="18" charset="0"/>
                <a:cs typeface="Times New Roman" panose="02020603050405020304" pitchFamily="18" charset="0"/>
              </a:rPr>
              <a:t>виробництва</a:t>
            </a:r>
            <a:r>
              <a:rPr lang="ru-RU" altLang="en-US" sz="2200" dirty="0">
                <a:solidFill>
                  <a:srgbClr val="000000"/>
                </a:solidFill>
                <a:latin typeface="Times New Roman" panose="02020603050405020304" pitchFamily="18" charset="0"/>
                <a:cs typeface="Times New Roman" panose="02020603050405020304" pitchFamily="18" charset="0"/>
              </a:rPr>
              <a:t> в </a:t>
            </a:r>
            <a:r>
              <a:rPr lang="ru-RU" altLang="en-US" sz="2200" dirty="0" err="1">
                <a:solidFill>
                  <a:srgbClr val="000000"/>
                </a:solidFill>
                <a:latin typeface="Times New Roman" panose="02020603050405020304" pitchFamily="18" charset="0"/>
                <a:cs typeface="Times New Roman" panose="02020603050405020304" pitchFamily="18" charset="0"/>
              </a:rPr>
              <a:t>електроенергії</a:t>
            </a:r>
            <a:r>
              <a:rPr lang="ru-RU" altLang="en-US" sz="2200" dirty="0">
                <a:solidFill>
                  <a:srgbClr val="000000"/>
                </a:solidFill>
                <a:latin typeface="Times New Roman" panose="02020603050405020304" pitchFamily="18" charset="0"/>
                <a:cs typeface="Times New Roman" panose="02020603050405020304" pitchFamily="18" charset="0"/>
              </a:rPr>
              <a:t> та </a:t>
            </a:r>
            <a:r>
              <a:rPr lang="ru-RU" altLang="en-US" sz="2200" dirty="0" err="1">
                <a:solidFill>
                  <a:srgbClr val="000000"/>
                </a:solidFill>
                <a:latin typeface="Times New Roman" panose="02020603050405020304" pitchFamily="18" charset="0"/>
                <a:cs typeface="Times New Roman" panose="02020603050405020304" pitchFamily="18" charset="0"/>
              </a:rPr>
              <a:t>енергоносіях</a:t>
            </a:r>
            <a:r>
              <a:rPr lang="ru-RU" altLang="en-US" sz="2200" dirty="0">
                <a:solidFill>
                  <a:srgbClr val="000000"/>
                </a:solidFill>
                <a:latin typeface="Times New Roman" panose="02020603050405020304" pitchFamily="18" charset="0"/>
                <a:cs typeface="Times New Roman" panose="02020603050405020304" pitchFamily="18" charset="0"/>
              </a:rPr>
              <a:t>.</a:t>
            </a:r>
            <a:endParaRPr lang="ru-RU" altLang="en-US" sz="2200" dirty="0">
              <a:latin typeface="Tahoma" panose="020B060403050404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Номер слайда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7B7988F6-DA31-40E5-8543-84761AC71493}" type="slidenum">
              <a:rPr lang="ru-RU" altLang="en-US"/>
              <a:pPr algn="l" rtl="0"/>
              <a:t>45</a:t>
            </a:fld>
            <a:endParaRPr lang="ru-RU" altLang="en-US"/>
          </a:p>
        </p:txBody>
      </p:sp>
      <p:sp>
        <p:nvSpPr>
          <p:cNvPr id="3" name="Прямоугольник 2"/>
          <p:cNvSpPr/>
          <p:nvPr/>
        </p:nvSpPr>
        <p:spPr>
          <a:xfrm>
            <a:off x="107950" y="549275"/>
            <a:ext cx="8856663" cy="6001643"/>
          </a:xfrm>
          <a:prstGeom prst="rect">
            <a:avLst/>
          </a:prstGeom>
        </p:spPr>
        <p:txBody>
          <a:bodyPr>
            <a:spAutoFit/>
          </a:bodyPr>
          <a:lstStyle/>
          <a:p>
            <a:pPr algn="ctr" rtl="0" eaLnBrk="1" hangingPunct="1">
              <a:spcAft>
                <a:spcPts val="0"/>
              </a:spcAft>
              <a:buClr>
                <a:srgbClr val="000000"/>
              </a:buClr>
              <a:buSzPts val="900"/>
              <a:tabLst>
                <a:tab pos="784225" algn="l"/>
              </a:tabLst>
              <a:defRPr/>
            </a:pPr>
            <a:r>
              <a:rPr lang="ru-RU" sz="2400" b="1"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Кал-До </a:t>
            </a:r>
            <a:r>
              <a:rPr lang="ru-RU" sz="2400" b="1" dirty="0" err="1" smtClean="0">
                <a:solidFill>
                  <a:srgbClr val="000000"/>
                </a:solidFill>
                <a:latin typeface="Times New Roman" panose="02020603050405020304" pitchFamily="18" charset="0"/>
                <a:ea typeface="Times New Roman" panose="02020603050405020304" pitchFamily="18" charset="0"/>
                <a:cs typeface="Tahoma" panose="020B0604030504040204" pitchFamily="34" charset="0"/>
              </a:rPr>
              <a:t>процес</a:t>
            </a:r>
            <a:endParaRPr lang="ru-RU" sz="2400" b="1" dirty="0" smtClean="0">
              <a:solidFill>
                <a:srgbClr val="000000"/>
              </a:solidFill>
              <a:latin typeface="Times New Roman" panose="02020603050405020304" pitchFamily="18" charset="0"/>
              <a:ea typeface="Times New Roman" panose="02020603050405020304" pitchFamily="18" charset="0"/>
              <a:cs typeface="Tahoma" panose="020B0604030504040204" pitchFamily="34" charset="0"/>
            </a:endParaRPr>
          </a:p>
          <a:p>
            <a:pPr algn="ctr" rtl="0" eaLnBrk="1" hangingPunct="1">
              <a:spcAft>
                <a:spcPts val="0"/>
              </a:spcAft>
              <a:buClr>
                <a:srgbClr val="000000"/>
              </a:buClr>
              <a:buSzPts val="900"/>
              <a:tabLst>
                <a:tab pos="784225" algn="l"/>
              </a:tabLst>
              <a:defRPr/>
            </a:pPr>
            <a:endParaRPr lang="ru-RU" sz="2400" b="1" dirty="0">
              <a:latin typeface="Tahoma" panose="020B0604030504040204" pitchFamily="34" charset="0"/>
              <a:ea typeface="Times New Roman" panose="02020603050405020304" pitchFamily="18" charset="0"/>
              <a:cs typeface="Tahoma" panose="020B0604030504040204" pitchFamily="34" charset="0"/>
            </a:endParaRPr>
          </a:p>
          <a:p>
            <a:pPr indent="279400" algn="just" rtl="0" eaLnBrk="1" hangingPunct="1">
              <a:spcAft>
                <a:spcPts val="0"/>
              </a:spcAft>
              <a:defRPr/>
            </a:pP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Кал-До процес був розроблений з метою збільшення частки брухту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вметалошихтеза</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рахунок</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допалювання</a:t>
            </a:r>
            <a:r>
              <a:rPr lang="ru-RU"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СО-</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&gt;</a:t>
            </a:r>
            <a:r>
              <a:rPr lang="ru-RU"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СО</a:t>
            </a:r>
            <a:r>
              <a:rPr lang="ru-RU" sz="2400" baseline="-25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2</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Кал-До конвертер здатний обертатися зі швидкістю 0,5</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a:t>
            </a:r>
            <a:r>
              <a:rPr lang="ru-RU" sz="2400" baseline="300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1</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Поздовжня вісь його під час обертання під час продування розташована під кутом 17-20° до горизонту (рис. </a:t>
            </a:r>
            <a:r>
              <a:rPr lang="ru-RU"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10). </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Процес розроблений у Швеції професором</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Калінгом</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 заводі</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Домнаверт</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і призначався для переділу</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високофосфористих</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чавунів.</a:t>
            </a:r>
            <a:endParaRPr lang="ru-RU" sz="2400" dirty="0">
              <a:latin typeface="Tahoma" panose="020B0604030504040204" pitchFamily="34" charset="0"/>
              <a:ea typeface="Times New Roman" panose="02020603050405020304" pitchFamily="18" charset="0"/>
              <a:cs typeface="Times New Roman" panose="02020603050405020304" pitchFamily="18" charset="0"/>
            </a:endParaRPr>
          </a:p>
          <a:p>
            <a:pPr indent="279400" algn="just" rtl="0" eaLnBrk="1" hangingPunct="1">
              <a:spcAft>
                <a:spcPts val="0"/>
              </a:spcAft>
              <a:defRPr/>
            </a:pP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Конвертери Кал-До застосовувалися у низці країн Європи, Північної Америки та Японії. Їх садка становить від 30 до 160 тонн.</a:t>
            </a:r>
            <a:endParaRPr lang="ru-RU" sz="2400" dirty="0">
              <a:latin typeface="Tahoma" panose="020B0604030504040204" pitchFamily="34" charset="0"/>
              <a:ea typeface="Times New Roman" panose="02020603050405020304" pitchFamily="18" charset="0"/>
              <a:cs typeface="Times New Roman" panose="02020603050405020304" pitchFamily="18" charset="0"/>
            </a:endParaRPr>
          </a:p>
          <a:p>
            <a:pPr indent="279400" algn="just" rtl="0" eaLnBrk="1" hangingPunct="1">
              <a:spcAft>
                <a:spcPts val="0"/>
              </a:spcAft>
              <a:defRPr/>
            </a:pP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Футерування конвертера Кал-До виконується зі смолодомітової та магнезитової цегли. Привід конвертера забезпечує його обертання та поворот навколо поздовжньої та горизонтальної осей.</a:t>
            </a:r>
            <a:endParaRPr lang="ru-RU" sz="2400" dirty="0">
              <a:latin typeface="Tahoma" panose="020B0604030504040204" pitchFamily="34" charset="0"/>
              <a:ea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Номер слайда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6E8D4C74-2407-4BFF-8D09-E22EDE937CE8}" type="slidenum">
              <a:rPr lang="ru-RU" altLang="en-US"/>
              <a:pPr algn="l" rtl="0"/>
              <a:t>46</a:t>
            </a:fld>
            <a:endParaRPr lang="ru-RU" altLang="en-US"/>
          </a:p>
        </p:txBody>
      </p:sp>
      <p:sp>
        <p:nvSpPr>
          <p:cNvPr id="50179" name="Прямоугольник 2"/>
          <p:cNvSpPr>
            <a:spLocks noChangeArrowheads="1"/>
          </p:cNvSpPr>
          <p:nvPr/>
        </p:nvSpPr>
        <p:spPr bwMode="auto">
          <a:xfrm>
            <a:off x="179512" y="764704"/>
            <a:ext cx="8785225" cy="4893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indent="2794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rtl="0" eaLnBrk="1" hangingPunct="1"/>
            <a:r>
              <a:rPr lang="ru-RU" altLang="en-US" sz="2400" dirty="0" err="1">
                <a:solidFill>
                  <a:srgbClr val="000000"/>
                </a:solidFill>
                <a:latin typeface="Times New Roman" panose="02020603050405020304" pitchFamily="18" charset="0"/>
                <a:cs typeface="Times New Roman" panose="02020603050405020304" pitchFamily="18" charset="0"/>
              </a:rPr>
              <a:t>Кисень</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чистотою</a:t>
            </a:r>
            <a:r>
              <a:rPr lang="ru-RU" altLang="en-US" sz="2400" dirty="0">
                <a:solidFill>
                  <a:srgbClr val="000000"/>
                </a:solidFill>
                <a:latin typeface="Times New Roman" panose="02020603050405020304" pitchFamily="18" charset="0"/>
                <a:cs typeface="Times New Roman" panose="02020603050405020304" pitchFamily="18" charset="0"/>
              </a:rPr>
              <a:t> не </a:t>
            </a:r>
            <a:r>
              <a:rPr lang="ru-RU" altLang="en-US" sz="2400" dirty="0" err="1">
                <a:solidFill>
                  <a:srgbClr val="000000"/>
                </a:solidFill>
                <a:latin typeface="Times New Roman" panose="02020603050405020304" pitchFamily="18" charset="0"/>
                <a:cs typeface="Times New Roman" panose="02020603050405020304" pitchFamily="18" charset="0"/>
              </a:rPr>
              <a:t>нижче</a:t>
            </a:r>
            <a:r>
              <a:rPr lang="ru-RU" altLang="en-US" sz="2400" dirty="0">
                <a:solidFill>
                  <a:srgbClr val="000000"/>
                </a:solidFill>
                <a:latin typeface="Times New Roman" panose="02020603050405020304" pitchFamily="18" charset="0"/>
                <a:cs typeface="Times New Roman" panose="02020603050405020304" pitchFamily="18" charset="0"/>
              </a:rPr>
              <a:t> 95% </a:t>
            </a:r>
            <a:r>
              <a:rPr lang="ru-RU" altLang="en-US" sz="2400" dirty="0" err="1">
                <a:solidFill>
                  <a:srgbClr val="000000"/>
                </a:solidFill>
                <a:latin typeface="Times New Roman" panose="02020603050405020304" pitchFamily="18" charset="0"/>
                <a:cs typeface="Times New Roman" panose="02020603050405020304" pitchFamily="18" charset="0"/>
              </a:rPr>
              <a:t>під</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тиском</a:t>
            </a:r>
            <a:r>
              <a:rPr lang="ru-RU" altLang="en-US" sz="2400" dirty="0">
                <a:solidFill>
                  <a:srgbClr val="000000"/>
                </a:solidFill>
                <a:latin typeface="Times New Roman" panose="02020603050405020304" pitchFamily="18" charset="0"/>
                <a:cs typeface="Times New Roman" panose="02020603050405020304" pitchFamily="18" charset="0"/>
              </a:rPr>
              <a:t> 0,3 МПа </a:t>
            </a:r>
            <a:r>
              <a:rPr lang="ru-RU" altLang="en-US" sz="2400" dirty="0" err="1">
                <a:solidFill>
                  <a:srgbClr val="000000"/>
                </a:solidFill>
                <a:latin typeface="Times New Roman" panose="02020603050405020304" pitchFamily="18" charset="0"/>
                <a:cs typeface="Times New Roman" panose="02020603050405020304" pitchFamily="18" charset="0"/>
              </a:rPr>
              <a:t>подається</a:t>
            </a:r>
            <a:r>
              <a:rPr lang="ru-RU" altLang="en-US" sz="2400" dirty="0">
                <a:solidFill>
                  <a:srgbClr val="000000"/>
                </a:solidFill>
                <a:latin typeface="Times New Roman" panose="02020603050405020304" pitchFamily="18" charset="0"/>
                <a:cs typeface="Times New Roman" panose="02020603050405020304" pitchFamily="18" charset="0"/>
              </a:rPr>
              <a:t> через горловину конвертера </a:t>
            </a:r>
            <a:r>
              <a:rPr lang="ru-RU" altLang="en-US" sz="2400" dirty="0" err="1">
                <a:solidFill>
                  <a:srgbClr val="000000"/>
                </a:solidFill>
                <a:latin typeface="Times New Roman" panose="02020603050405020304" pitchFamily="18" charset="0"/>
                <a:cs typeface="Times New Roman" panose="02020603050405020304" pitchFamily="18" charset="0"/>
              </a:rPr>
              <a:t>водоохолоджуваної</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фурми</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що</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встановлюється</a:t>
            </a:r>
            <a:r>
              <a:rPr lang="ru-RU" altLang="en-US" sz="2400" dirty="0">
                <a:solidFill>
                  <a:srgbClr val="000000"/>
                </a:solidFill>
                <a:latin typeface="Times New Roman" panose="02020603050405020304" pitchFamily="18" charset="0"/>
                <a:cs typeface="Times New Roman" panose="02020603050405020304" pitchFamily="18" charset="0"/>
              </a:rPr>
              <a:t> над </a:t>
            </a:r>
            <a:r>
              <a:rPr lang="ru-RU" altLang="en-US" sz="2400" dirty="0" err="1">
                <a:solidFill>
                  <a:srgbClr val="000000"/>
                </a:solidFill>
                <a:latin typeface="Times New Roman" panose="02020603050405020304" pitchFamily="18" charset="0"/>
                <a:cs typeface="Times New Roman" panose="02020603050405020304" pitchFamily="18" charset="0"/>
              </a:rPr>
              <a:t>поверхнею</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ванни</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під</a:t>
            </a:r>
            <a:r>
              <a:rPr lang="ru-RU" altLang="en-US" sz="2400" dirty="0">
                <a:solidFill>
                  <a:srgbClr val="000000"/>
                </a:solidFill>
                <a:latin typeface="Times New Roman" panose="02020603050405020304" pitchFamily="18" charset="0"/>
                <a:cs typeface="Times New Roman" panose="02020603050405020304" pitchFamily="18" charset="0"/>
              </a:rPr>
              <a:t> кутом 26° до горизонту. </a:t>
            </a:r>
            <a:r>
              <a:rPr lang="ru-RU" altLang="en-US" sz="2400" dirty="0" err="1">
                <a:solidFill>
                  <a:srgbClr val="000000"/>
                </a:solidFill>
                <a:latin typeface="Times New Roman" panose="02020603050405020304" pitchFamily="18" charset="0"/>
                <a:cs typeface="Times New Roman" panose="02020603050405020304" pitchFamily="18" charset="0"/>
              </a:rPr>
              <a:t>Завантаження</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твердих</a:t>
            </a:r>
            <a:r>
              <a:rPr lang="ru-RU" altLang="en-US" sz="2400" dirty="0">
                <a:solidFill>
                  <a:srgbClr val="000000"/>
                </a:solidFill>
                <a:latin typeface="Times New Roman" panose="02020603050405020304" pitchFamily="18" charset="0"/>
                <a:cs typeface="Times New Roman" panose="02020603050405020304" pitchFamily="18" charset="0"/>
              </a:rPr>
              <a:t> присадок, </a:t>
            </a:r>
            <a:r>
              <a:rPr lang="ru-RU" altLang="en-US" sz="2400" dirty="0" err="1">
                <a:solidFill>
                  <a:srgbClr val="000000"/>
                </a:solidFill>
                <a:latin typeface="Times New Roman" panose="02020603050405020304" pitchFamily="18" charset="0"/>
                <a:cs typeface="Times New Roman" panose="02020603050405020304" pitchFamily="18" charset="0"/>
              </a:rPr>
              <a:t>випуск</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сталі</a:t>
            </a:r>
            <a:r>
              <a:rPr lang="ru-RU" altLang="en-US" sz="2400" dirty="0">
                <a:solidFill>
                  <a:srgbClr val="000000"/>
                </a:solidFill>
                <a:latin typeface="Times New Roman" panose="02020603050405020304" pitchFamily="18" charset="0"/>
                <a:cs typeface="Times New Roman" panose="02020603050405020304" pitchFamily="18" charset="0"/>
              </a:rPr>
              <a:t> і шлаку, а </a:t>
            </a:r>
            <a:r>
              <a:rPr lang="ru-RU" altLang="en-US" sz="2400" dirty="0" err="1">
                <a:solidFill>
                  <a:srgbClr val="000000"/>
                </a:solidFill>
                <a:latin typeface="Times New Roman" panose="02020603050405020304" pitchFamily="18" charset="0"/>
                <a:cs typeface="Times New Roman" panose="02020603050405020304" pitchFamily="18" charset="0"/>
              </a:rPr>
              <a:t>також</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відведення</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газів</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що</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утворюються</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під</a:t>
            </a:r>
            <a:r>
              <a:rPr lang="ru-RU" altLang="en-US" sz="2400" dirty="0">
                <a:solidFill>
                  <a:srgbClr val="000000"/>
                </a:solidFill>
                <a:latin typeface="Times New Roman" panose="02020603050405020304" pitchFamily="18" charset="0"/>
                <a:cs typeface="Times New Roman" panose="02020603050405020304" pitchFamily="18" charset="0"/>
              </a:rPr>
              <a:t> час </a:t>
            </a:r>
            <a:r>
              <a:rPr lang="ru-RU" altLang="en-US" sz="2400" dirty="0" err="1">
                <a:solidFill>
                  <a:srgbClr val="000000"/>
                </a:solidFill>
                <a:latin typeface="Times New Roman" panose="02020603050405020304" pitchFamily="18" charset="0"/>
                <a:cs typeface="Times New Roman" panose="02020603050405020304" pitchFamily="18" charset="0"/>
              </a:rPr>
              <a:t>продування</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газів</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здійснюється</a:t>
            </a:r>
            <a:r>
              <a:rPr lang="ru-RU" altLang="en-US" sz="2400" dirty="0">
                <a:solidFill>
                  <a:srgbClr val="000000"/>
                </a:solidFill>
                <a:latin typeface="Times New Roman" panose="02020603050405020304" pitchFamily="18" charset="0"/>
                <a:cs typeface="Times New Roman" panose="02020603050405020304" pitchFamily="18" charset="0"/>
              </a:rPr>
              <a:t> через горловину.</a:t>
            </a:r>
            <a:endParaRPr lang="ru-RU" altLang="en-US" sz="2400" dirty="0">
              <a:latin typeface="Tahoma" panose="020B0604030504040204" pitchFamily="34" charset="0"/>
              <a:cs typeface="Times New Roman" panose="02020603050405020304" pitchFamily="18" charset="0"/>
            </a:endParaRPr>
          </a:p>
          <a:p>
            <a:pPr algn="just" rtl="0" eaLnBrk="1" hangingPunct="1"/>
            <a:r>
              <a:rPr lang="ru-RU" altLang="en-US" sz="2400" dirty="0">
                <a:solidFill>
                  <a:srgbClr val="000000"/>
                </a:solidFill>
                <a:latin typeface="Times New Roman" panose="02020603050405020304" pitchFamily="18" charset="0"/>
                <a:cs typeface="Times New Roman" panose="02020603050405020304" pitchFamily="18" charset="0"/>
              </a:rPr>
              <a:t>При </a:t>
            </a:r>
            <a:r>
              <a:rPr lang="ru-RU" altLang="en-US" sz="2400" dirty="0" err="1">
                <a:solidFill>
                  <a:srgbClr val="000000"/>
                </a:solidFill>
                <a:latin typeface="Times New Roman" panose="02020603050405020304" pitchFamily="18" charset="0"/>
                <a:cs typeface="Times New Roman" panose="02020603050405020304" pitchFamily="18" charset="0"/>
              </a:rPr>
              <a:t>обертанні</a:t>
            </a:r>
            <a:r>
              <a:rPr lang="ru-RU" altLang="en-US" sz="2400" dirty="0">
                <a:solidFill>
                  <a:srgbClr val="000000"/>
                </a:solidFill>
                <a:latin typeface="Times New Roman" panose="02020603050405020304" pitchFamily="18" charset="0"/>
                <a:cs typeface="Times New Roman" panose="02020603050405020304" pitchFamily="18" charset="0"/>
              </a:rPr>
              <a:t> конвертера </a:t>
            </a:r>
            <a:r>
              <a:rPr lang="ru-RU" altLang="en-US" sz="2400" dirty="0" err="1">
                <a:solidFill>
                  <a:srgbClr val="000000"/>
                </a:solidFill>
                <a:latin typeface="Times New Roman" panose="02020603050405020304" pitchFamily="18" charset="0"/>
                <a:cs typeface="Times New Roman" panose="02020603050405020304" pitchFamily="18" charset="0"/>
              </a:rPr>
              <a:t>створюються</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сприятливі</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умови</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перемішування</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ванни</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Допалювання</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монооксиду</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вуглецю</a:t>
            </a:r>
            <a:r>
              <a:rPr lang="ru-RU" altLang="en-US" sz="2400" dirty="0">
                <a:solidFill>
                  <a:srgbClr val="000000"/>
                </a:solidFill>
                <a:latin typeface="Times New Roman" panose="02020603050405020304" pitchFamily="18" charset="0"/>
                <a:cs typeface="Times New Roman" panose="02020603050405020304" pitchFamily="18" charset="0"/>
              </a:rPr>
              <a:t> в </a:t>
            </a:r>
            <a:r>
              <a:rPr lang="ru-RU" altLang="en-US" sz="2400" dirty="0" err="1">
                <a:solidFill>
                  <a:srgbClr val="000000"/>
                </a:solidFill>
                <a:latin typeface="Times New Roman" panose="02020603050405020304" pitchFamily="18" charset="0"/>
                <a:cs typeface="Times New Roman" panose="02020603050405020304" pitchFamily="18" charset="0"/>
              </a:rPr>
              <a:t>конвертері</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сприяє</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інтенсивному</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нагріванню</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ванни</a:t>
            </a:r>
            <a:r>
              <a:rPr lang="ru-RU" altLang="en-US" sz="2400" dirty="0">
                <a:solidFill>
                  <a:srgbClr val="000000"/>
                </a:solidFill>
                <a:latin typeface="Times New Roman" panose="02020603050405020304" pitchFamily="18" charset="0"/>
                <a:cs typeface="Times New Roman" panose="02020603050405020304" pitchFamily="18" charset="0"/>
              </a:rPr>
              <a:t> та </a:t>
            </a:r>
            <a:r>
              <a:rPr lang="ru-RU" altLang="en-US" sz="2400" dirty="0" err="1">
                <a:solidFill>
                  <a:srgbClr val="000000"/>
                </a:solidFill>
                <a:latin typeface="Times New Roman" panose="02020603050405020304" pitchFamily="18" charset="0"/>
                <a:cs typeface="Times New Roman" panose="02020603050405020304" pitchFamily="18" charset="0"/>
              </a:rPr>
              <a:t>формуванню</a:t>
            </a:r>
            <a:r>
              <a:rPr lang="ru-RU" altLang="en-US" sz="2400" dirty="0">
                <a:solidFill>
                  <a:srgbClr val="000000"/>
                </a:solidFill>
                <a:latin typeface="Times New Roman" panose="02020603050405020304" pitchFamily="18" charset="0"/>
                <a:cs typeface="Times New Roman" panose="02020603050405020304" pitchFamily="18" charset="0"/>
              </a:rPr>
              <a:t> активного </a:t>
            </a:r>
            <a:r>
              <a:rPr lang="ru-RU" altLang="en-US" sz="2400" dirty="0" err="1">
                <a:solidFill>
                  <a:srgbClr val="000000"/>
                </a:solidFill>
                <a:latin typeface="Times New Roman" panose="02020603050405020304" pitchFamily="18" charset="0"/>
                <a:cs typeface="Times New Roman" panose="02020603050405020304" pitchFamily="18" charset="0"/>
              </a:rPr>
              <a:t>вапняно-залізистого</a:t>
            </a:r>
            <a:r>
              <a:rPr lang="ru-RU" altLang="en-US" sz="2400" dirty="0">
                <a:solidFill>
                  <a:srgbClr val="000000"/>
                </a:solidFill>
                <a:latin typeface="Times New Roman" panose="02020603050405020304" pitchFamily="18" charset="0"/>
                <a:cs typeface="Times New Roman" panose="02020603050405020304" pitchFamily="18" charset="0"/>
              </a:rPr>
              <a:t> шлаку та </a:t>
            </a:r>
            <a:r>
              <a:rPr lang="ru-RU" altLang="en-US" sz="2400" dirty="0" err="1">
                <a:solidFill>
                  <a:srgbClr val="000000"/>
                </a:solidFill>
                <a:latin typeface="Times New Roman" panose="02020603050405020304" pitchFamily="18" charset="0"/>
                <a:cs typeface="Times New Roman" panose="02020603050405020304" pitchFamily="18" charset="0"/>
              </a:rPr>
              <a:t>ранньому</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окисленню</a:t>
            </a:r>
            <a:r>
              <a:rPr lang="ru-RU" altLang="en-US" sz="2400" dirty="0">
                <a:solidFill>
                  <a:srgbClr val="000000"/>
                </a:solidFill>
                <a:latin typeface="Times New Roman" panose="02020603050405020304" pitchFamily="18" charset="0"/>
                <a:cs typeface="Times New Roman" panose="02020603050405020304" pitchFamily="18" charset="0"/>
              </a:rPr>
              <a:t> фосфору (2[Р]+5(</a:t>
            </a:r>
            <a:r>
              <a:rPr lang="en-US" altLang="en-US" sz="2400" dirty="0">
                <a:solidFill>
                  <a:srgbClr val="000000"/>
                </a:solidFill>
                <a:latin typeface="Times New Roman" panose="02020603050405020304" pitchFamily="18" charset="0"/>
                <a:cs typeface="Times New Roman" panose="02020603050405020304" pitchFamily="18" charset="0"/>
              </a:rPr>
              <a:t>F</a:t>
            </a:r>
            <a:r>
              <a:rPr lang="ru-RU" altLang="en-US" sz="2400" dirty="0" err="1">
                <a:solidFill>
                  <a:srgbClr val="000000"/>
                </a:solidFill>
                <a:latin typeface="Times New Roman" panose="02020603050405020304" pitchFamily="18" charset="0"/>
                <a:cs typeface="Times New Roman" panose="02020603050405020304" pitchFamily="18" charset="0"/>
              </a:rPr>
              <a:t>еО</a:t>
            </a:r>
            <a:r>
              <a:rPr lang="ru-RU" altLang="en-US" sz="2400" dirty="0">
                <a:solidFill>
                  <a:srgbClr val="000000"/>
                </a:solidFill>
                <a:latin typeface="Times New Roman" panose="02020603050405020304" pitchFamily="18" charset="0"/>
                <a:cs typeface="Times New Roman" panose="02020603050405020304" pitchFamily="18" charset="0"/>
              </a:rPr>
              <a:t>)+3(</a:t>
            </a:r>
            <a:r>
              <a:rPr lang="ru-RU" altLang="en-US" sz="2400" dirty="0" err="1">
                <a:solidFill>
                  <a:srgbClr val="000000"/>
                </a:solidFill>
                <a:latin typeface="Times New Roman" panose="02020603050405020304" pitchFamily="18" charset="0"/>
                <a:cs typeface="Times New Roman" panose="02020603050405020304" pitchFamily="18" charset="0"/>
              </a:rPr>
              <a:t>СаО</a:t>
            </a:r>
            <a:r>
              <a:rPr lang="ru-RU" altLang="en-US" sz="2400" dirty="0">
                <a:solidFill>
                  <a:srgbClr val="000000"/>
                </a:solidFill>
                <a:latin typeface="Times New Roman" panose="02020603050405020304" pitchFamily="18" charset="0"/>
                <a:cs typeface="Times New Roman" panose="02020603050405020304" pitchFamily="18" charset="0"/>
              </a:rPr>
              <a:t>)</a:t>
            </a:r>
            <a:r>
              <a:rPr lang="en-US" altLang="en-US" sz="2400" dirty="0">
                <a:solidFill>
                  <a:srgbClr val="000000"/>
                </a:solidFill>
                <a:latin typeface="Times New Roman" panose="02020603050405020304" pitchFamily="18" charset="0"/>
                <a:cs typeface="Times New Roman" panose="02020603050405020304" pitchFamily="18" charset="0"/>
              </a:rPr>
              <a:t>= </a:t>
            </a:r>
            <a:r>
              <a:rPr lang="en-US" altLang="en-US" sz="2400" dirty="0" smtClean="0">
                <a:solidFill>
                  <a:srgbClr val="000000"/>
                </a:solidFill>
                <a:latin typeface="Times New Roman" panose="02020603050405020304" pitchFamily="18" charset="0"/>
                <a:cs typeface="Times New Roman" panose="02020603050405020304" pitchFamily="18" charset="0"/>
              </a:rPr>
              <a:t>(</a:t>
            </a:r>
            <a:r>
              <a:rPr lang="ru-RU" altLang="en-US" sz="2400" dirty="0">
                <a:solidFill>
                  <a:srgbClr val="000000"/>
                </a:solidFill>
                <a:latin typeface="Times New Roman" panose="02020603050405020304" pitchFamily="18" charset="0"/>
                <a:cs typeface="Times New Roman" panose="02020603050405020304" pitchFamily="18" charset="0"/>
              </a:rPr>
              <a:t>3</a:t>
            </a:r>
            <a:r>
              <a:rPr lang="ru-RU" altLang="en-US" sz="2400" dirty="0" smtClean="0">
                <a:solidFill>
                  <a:srgbClr val="000000"/>
                </a:solidFill>
                <a:latin typeface="Times New Roman" panose="02020603050405020304" pitchFamily="18" charset="0"/>
                <a:cs typeface="Times New Roman" panose="02020603050405020304" pitchFamily="18" charset="0"/>
              </a:rPr>
              <a:t>СаО </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smtClean="0">
                <a:solidFill>
                  <a:srgbClr val="000000"/>
                </a:solidFill>
                <a:latin typeface="Times New Roman" panose="02020603050405020304" pitchFamily="18" charset="0"/>
                <a:cs typeface="Times New Roman" panose="02020603050405020304" pitchFamily="18" charset="0"/>
              </a:rPr>
              <a:t>Р</a:t>
            </a:r>
            <a:r>
              <a:rPr lang="ru-RU" altLang="en-US" sz="2400" baseline="-25000" dirty="0" smtClean="0">
                <a:solidFill>
                  <a:srgbClr val="000000"/>
                </a:solidFill>
                <a:latin typeface="Times New Roman" panose="02020603050405020304" pitchFamily="18" charset="0"/>
                <a:cs typeface="Times New Roman" panose="02020603050405020304" pitchFamily="18" charset="0"/>
              </a:rPr>
              <a:t>2</a:t>
            </a:r>
            <a:r>
              <a:rPr lang="ru-RU" altLang="en-US" sz="2400" dirty="0">
                <a:solidFill>
                  <a:srgbClr val="000000"/>
                </a:solidFill>
                <a:latin typeface="Times New Roman" panose="02020603050405020304" pitchFamily="18" charset="0"/>
                <a:cs typeface="Times New Roman" panose="02020603050405020304" pitchFamily="18" charset="0"/>
              </a:rPr>
              <a:t>О</a:t>
            </a:r>
            <a:r>
              <a:rPr lang="ru-RU" altLang="en-US" sz="2400" baseline="-25000" dirty="0" smtClean="0">
                <a:solidFill>
                  <a:srgbClr val="000000"/>
                </a:solidFill>
                <a:latin typeface="Times New Roman" panose="02020603050405020304" pitchFamily="18" charset="0"/>
                <a:cs typeface="Times New Roman" panose="02020603050405020304" pitchFamily="18" charset="0"/>
              </a:rPr>
              <a:t>5</a:t>
            </a:r>
            <a:r>
              <a:rPr lang="ru-RU" altLang="en-US" sz="2400" dirty="0">
                <a:solidFill>
                  <a:srgbClr val="000000"/>
                </a:solidFill>
                <a:latin typeface="Times New Roman" panose="02020603050405020304" pitchFamily="18" charset="0"/>
                <a:cs typeface="Times New Roman" panose="02020603050405020304" pitchFamily="18" charset="0"/>
              </a:rPr>
              <a:t>) +5 </a:t>
            </a:r>
            <a:r>
              <a:rPr lang="ru-RU" altLang="en-US" sz="2400" dirty="0" smtClean="0">
                <a:solidFill>
                  <a:srgbClr val="000000"/>
                </a:solidFill>
                <a:latin typeface="Times New Roman" panose="02020603050405020304" pitchFamily="18" charset="0"/>
                <a:cs typeface="Times New Roman" panose="02020603050405020304" pitchFamily="18" charset="0"/>
              </a:rPr>
              <a:t>[</a:t>
            </a:r>
            <a:r>
              <a:rPr lang="en-US" altLang="en-US" sz="2400" dirty="0" smtClean="0">
                <a:solidFill>
                  <a:srgbClr val="000000"/>
                </a:solidFill>
                <a:latin typeface="Times New Roman" panose="02020603050405020304" pitchFamily="18" charset="0"/>
                <a:cs typeface="Times New Roman" panose="02020603050405020304" pitchFamily="18" charset="0"/>
              </a:rPr>
              <a:t>F</a:t>
            </a:r>
            <a:r>
              <a:rPr lang="ru-RU" altLang="en-US" sz="2400" dirty="0" smtClean="0">
                <a:solidFill>
                  <a:srgbClr val="000000"/>
                </a:solidFill>
                <a:latin typeface="Times New Roman" panose="02020603050405020304" pitchFamily="18" charset="0"/>
                <a:cs typeface="Times New Roman" panose="02020603050405020304" pitchFamily="18" charset="0"/>
              </a:rPr>
              <a:t>е</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Швидке</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окислення</a:t>
            </a:r>
            <a:r>
              <a:rPr lang="ru-RU" altLang="en-US" sz="2400" dirty="0">
                <a:solidFill>
                  <a:srgbClr val="000000"/>
                </a:solidFill>
                <a:latin typeface="Times New Roman" panose="02020603050405020304" pitchFamily="18" charset="0"/>
                <a:cs typeface="Times New Roman" panose="02020603050405020304" pitchFamily="18" charset="0"/>
              </a:rPr>
              <a:t> фосфору на початку </a:t>
            </a:r>
            <a:r>
              <a:rPr lang="ru-RU" altLang="en-US" sz="2400" dirty="0" err="1">
                <a:solidFill>
                  <a:srgbClr val="000000"/>
                </a:solidFill>
                <a:latin typeface="Times New Roman" panose="02020603050405020304" pitchFamily="18" charset="0"/>
                <a:cs typeface="Times New Roman" panose="02020603050405020304" pitchFamily="18" charset="0"/>
              </a:rPr>
              <a:t>продування</a:t>
            </a:r>
            <a:r>
              <a:rPr lang="ru-RU" altLang="en-US" sz="2400" dirty="0">
                <a:solidFill>
                  <a:srgbClr val="000000"/>
                </a:solidFill>
                <a:latin typeface="Times New Roman" panose="02020603050405020304" pitchFamily="18" charset="0"/>
                <a:cs typeface="Times New Roman" panose="02020603050405020304" pitchFamily="18" charset="0"/>
              </a:rPr>
              <a:t> в Кал-До </a:t>
            </a:r>
            <a:r>
              <a:rPr lang="ru-RU" altLang="en-US" sz="2400" dirty="0" err="1">
                <a:solidFill>
                  <a:srgbClr val="000000"/>
                </a:solidFill>
                <a:latin typeface="Times New Roman" panose="02020603050405020304" pitchFamily="18" charset="0"/>
                <a:cs typeface="Times New Roman" panose="02020603050405020304" pitchFamily="18" charset="0"/>
              </a:rPr>
              <a:t>конвертері</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пов'язане</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із</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значною</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площею</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розділу</a:t>
            </a:r>
            <a:r>
              <a:rPr lang="ru-RU" altLang="en-US" sz="2400" dirty="0">
                <a:solidFill>
                  <a:srgbClr val="000000"/>
                </a:solidFill>
                <a:latin typeface="Times New Roman" panose="02020603050405020304" pitchFamily="18" charset="0"/>
                <a:cs typeface="Times New Roman" panose="02020603050405020304" pitchFamily="18" charset="0"/>
              </a:rPr>
              <a:t> метал-шлак.</a:t>
            </a:r>
            <a:endParaRPr lang="ru-RU" altLang="en-US" sz="2400" dirty="0">
              <a:latin typeface="Tahoma" panose="020B060403050404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Номер слайда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B71F8ED0-8A90-4566-B44F-121D1B670488}" type="slidenum">
              <a:rPr lang="ru-RU" altLang="en-US"/>
              <a:pPr algn="l" rtl="0"/>
              <a:t>47</a:t>
            </a:fld>
            <a:endParaRPr lang="ru-RU" altLang="en-US"/>
          </a:p>
        </p:txBody>
      </p:sp>
      <p:pic>
        <p:nvPicPr>
          <p:cNvPr id="5120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8313" y="69850"/>
            <a:ext cx="4283075" cy="430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04"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59338" y="457200"/>
            <a:ext cx="4178300" cy="3259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05" name="Rectangle 3"/>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eaLnBrk="1" hangingPunct="1"/>
            <a:endParaRPr lang="en-US" altLang="en-US"/>
          </a:p>
        </p:txBody>
      </p:sp>
      <p:sp>
        <p:nvSpPr>
          <p:cNvPr id="51206" name="Rectangle 4"/>
          <p:cNvSpPr>
            <a:spLocks noChangeArrowheads="1"/>
          </p:cNvSpPr>
          <p:nvPr/>
        </p:nvSpPr>
        <p:spPr bwMode="auto">
          <a:xfrm>
            <a:off x="611188" y="4570413"/>
            <a:ext cx="4140200" cy="206216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indent="2794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eaLnBrk="1" hangingPunct="1"/>
            <a:r>
              <a:rPr lang="uk-UA" altLang="en-US" sz="1600" dirty="0" smtClean="0">
                <a:solidFill>
                  <a:srgbClr val="000000"/>
                </a:solidFill>
                <a:latin typeface="Times New Roman" panose="02020603050405020304" pitchFamily="18" charset="0"/>
                <a:cs typeface="Times New Roman" panose="02020603050405020304" pitchFamily="18" charset="0"/>
              </a:rPr>
              <a:t>Рис. </a:t>
            </a:r>
            <a:r>
              <a:rPr lang="en-US" altLang="en-US" sz="1600" dirty="0" smtClean="0">
                <a:solidFill>
                  <a:srgbClr val="000000"/>
                </a:solidFill>
                <a:latin typeface="Times New Roman" panose="02020603050405020304" pitchFamily="18" charset="0"/>
                <a:cs typeface="Times New Roman" panose="02020603050405020304" pitchFamily="18" charset="0"/>
              </a:rPr>
              <a:t>10</a:t>
            </a:r>
            <a:r>
              <a:rPr lang="uk-UA" altLang="en-US" sz="1600" dirty="0" smtClean="0">
                <a:solidFill>
                  <a:srgbClr val="000000"/>
                </a:solidFill>
                <a:latin typeface="Times New Roman" panose="02020603050405020304" pitchFamily="18" charset="0"/>
                <a:cs typeface="Times New Roman" panose="02020603050405020304" pitchFamily="18" charset="0"/>
              </a:rPr>
              <a:t>.</a:t>
            </a:r>
            <a:r>
              <a:rPr lang="ru-RU" altLang="en-US" sz="1600" dirty="0">
                <a:solidFill>
                  <a:srgbClr val="000000"/>
                </a:solidFill>
                <a:latin typeface="Times New Roman" panose="02020603050405020304" pitchFamily="18" charset="0"/>
                <a:cs typeface="Times New Roman" panose="02020603050405020304" pitchFamily="18" charset="0"/>
              </a:rPr>
              <a:t>Конвертер Кал-До: 1 – </a:t>
            </a:r>
            <a:r>
              <a:rPr lang="ru-RU" altLang="en-US" sz="1600" dirty="0" err="1">
                <a:solidFill>
                  <a:srgbClr val="000000"/>
                </a:solidFill>
                <a:latin typeface="Times New Roman" panose="02020603050405020304" pitchFamily="18" charset="0"/>
                <a:cs typeface="Times New Roman" panose="02020603050405020304" pitchFamily="18" charset="0"/>
              </a:rPr>
              <a:t>ківш</a:t>
            </a:r>
            <a:r>
              <a:rPr lang="ru-RU" altLang="en-US" sz="1600" dirty="0">
                <a:solidFill>
                  <a:srgbClr val="000000"/>
                </a:solidFill>
                <a:latin typeface="Times New Roman" panose="02020603050405020304" pitchFamily="18" charset="0"/>
                <a:cs typeface="Times New Roman" panose="02020603050405020304" pitchFamily="18" charset="0"/>
              </a:rPr>
              <a:t>; 2 - </a:t>
            </a:r>
            <a:r>
              <a:rPr lang="ru-RU" altLang="en-US" sz="1600" dirty="0" err="1">
                <a:solidFill>
                  <a:srgbClr val="000000"/>
                </a:solidFill>
                <a:latin typeface="Times New Roman" panose="02020603050405020304" pitchFamily="18" charset="0"/>
                <a:cs typeface="Times New Roman" panose="02020603050405020304" pitchFamily="18" charset="0"/>
              </a:rPr>
              <a:t>положення</a:t>
            </a:r>
            <a:r>
              <a:rPr lang="ru-RU" altLang="en-US" sz="1600" dirty="0">
                <a:solidFill>
                  <a:srgbClr val="000000"/>
                </a:solidFill>
                <a:latin typeface="Times New Roman" panose="02020603050405020304" pitchFamily="18" charset="0"/>
                <a:cs typeface="Times New Roman" panose="02020603050405020304" pitchFamily="18" charset="0"/>
              </a:rPr>
              <a:t> конвертера </a:t>
            </a:r>
            <a:r>
              <a:rPr lang="ru-RU" altLang="en-US" sz="1600" dirty="0" err="1">
                <a:solidFill>
                  <a:srgbClr val="000000"/>
                </a:solidFill>
                <a:latin typeface="Times New Roman" panose="02020603050405020304" pitchFamily="18" charset="0"/>
                <a:cs typeface="Times New Roman" panose="02020603050405020304" pitchFamily="18" charset="0"/>
              </a:rPr>
              <a:t>під</a:t>
            </a:r>
            <a:r>
              <a:rPr lang="ru-RU" altLang="en-US" sz="1600" dirty="0">
                <a:solidFill>
                  <a:srgbClr val="000000"/>
                </a:solidFill>
                <a:latin typeface="Times New Roman" panose="02020603050405020304" pitchFamily="18" charset="0"/>
                <a:cs typeface="Times New Roman" panose="02020603050405020304" pitchFamily="18" charset="0"/>
              </a:rPr>
              <a:t> час </a:t>
            </a:r>
            <a:r>
              <a:rPr lang="ru-RU" altLang="en-US" sz="1600" dirty="0" err="1">
                <a:solidFill>
                  <a:srgbClr val="000000"/>
                </a:solidFill>
                <a:latin typeface="Times New Roman" panose="02020603050405020304" pitchFamily="18" charset="0"/>
                <a:cs typeface="Times New Roman" panose="02020603050405020304" pitchFamily="18" charset="0"/>
              </a:rPr>
              <a:t>випуску</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сталі</a:t>
            </a:r>
            <a:r>
              <a:rPr lang="ru-RU" altLang="en-US" sz="1600" dirty="0">
                <a:solidFill>
                  <a:srgbClr val="000000"/>
                </a:solidFill>
                <a:latin typeface="Times New Roman" panose="02020603050405020304" pitchFamily="18" charset="0"/>
                <a:cs typeface="Times New Roman" panose="02020603050405020304" pitchFamily="18" charset="0"/>
              </a:rPr>
              <a:t>;</a:t>
            </a:r>
          </a:p>
          <a:p>
            <a:pPr algn="l" rtl="0" eaLnBrk="1" hangingPunct="1"/>
            <a:r>
              <a:rPr lang="ru-RU" altLang="en-US" sz="1600" dirty="0">
                <a:solidFill>
                  <a:srgbClr val="000000"/>
                </a:solidFill>
                <a:latin typeface="Times New Roman" panose="02020603050405020304" pitchFamily="18" charset="0"/>
                <a:cs typeface="Times New Roman" panose="02020603050405020304" pitchFamily="18" charset="0"/>
              </a:rPr>
              <a:t>3 - подача води, </a:t>
            </a:r>
            <a:r>
              <a:rPr lang="ru-RU" altLang="en-US" sz="1600" dirty="0" err="1">
                <a:solidFill>
                  <a:srgbClr val="000000"/>
                </a:solidFill>
                <a:latin typeface="Times New Roman" panose="02020603050405020304" pitchFamily="18" charset="0"/>
                <a:cs typeface="Times New Roman" panose="02020603050405020304" pitchFamily="18" charset="0"/>
              </a:rPr>
              <a:t>що</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охолоджує</a:t>
            </a:r>
            <a:r>
              <a:rPr lang="ru-RU" altLang="en-US" sz="1600" dirty="0">
                <a:solidFill>
                  <a:srgbClr val="000000"/>
                </a:solidFill>
                <a:latin typeface="Times New Roman" panose="02020603050405020304" pitchFamily="18" charset="0"/>
                <a:cs typeface="Times New Roman" panose="02020603050405020304" pitchFamily="18" charset="0"/>
              </a:rPr>
              <a:t>; 4 – подача </a:t>
            </a:r>
            <a:r>
              <a:rPr lang="ru-RU" altLang="en-US" sz="1600" dirty="0" err="1">
                <a:solidFill>
                  <a:srgbClr val="000000"/>
                </a:solidFill>
                <a:latin typeface="Times New Roman" panose="02020603050405020304" pitchFamily="18" charset="0"/>
                <a:cs typeface="Times New Roman" panose="02020603050405020304" pitchFamily="18" charset="0"/>
              </a:rPr>
              <a:t>кисню</a:t>
            </a:r>
            <a:r>
              <a:rPr lang="ru-RU" altLang="en-US" sz="1600" dirty="0">
                <a:solidFill>
                  <a:srgbClr val="000000"/>
                </a:solidFill>
                <a:latin typeface="Times New Roman" panose="02020603050405020304" pitchFamily="18" charset="0"/>
                <a:cs typeface="Times New Roman" panose="02020603050405020304" pitchFamily="18" charset="0"/>
              </a:rPr>
              <a:t>; 5 – подача </a:t>
            </a:r>
            <a:r>
              <a:rPr lang="ru-RU" altLang="en-US" sz="1600" dirty="0" err="1">
                <a:solidFill>
                  <a:srgbClr val="000000"/>
                </a:solidFill>
                <a:latin typeface="Times New Roman" panose="02020603050405020304" pitchFamily="18" charset="0"/>
                <a:cs typeface="Times New Roman" panose="02020603050405020304" pitchFamily="18" charset="0"/>
              </a:rPr>
              <a:t>порошкоподібних</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матеріалів</a:t>
            </a:r>
            <a:r>
              <a:rPr lang="ru-RU" altLang="en-US" sz="1600" dirty="0">
                <a:solidFill>
                  <a:srgbClr val="000000"/>
                </a:solidFill>
                <a:latin typeface="Times New Roman" panose="02020603050405020304" pitchFamily="18" charset="0"/>
                <a:cs typeface="Times New Roman" panose="02020603050405020304" pitchFamily="18" charset="0"/>
              </a:rPr>
              <a:t> через фурму;</a:t>
            </a:r>
          </a:p>
          <a:p>
            <a:pPr algn="l" rtl="0" eaLnBrk="1" hangingPunct="1"/>
            <a:r>
              <a:rPr lang="ru-RU" altLang="en-US" sz="1600" dirty="0">
                <a:solidFill>
                  <a:srgbClr val="000000"/>
                </a:solidFill>
                <a:latin typeface="Times New Roman" panose="02020603050405020304" pitchFamily="18" charset="0"/>
                <a:cs typeface="Times New Roman" panose="02020603050405020304" pitchFamily="18" charset="0"/>
              </a:rPr>
              <a:t>6 - </a:t>
            </a:r>
            <a:r>
              <a:rPr lang="ru-RU" altLang="en-US" sz="1600" dirty="0" err="1">
                <a:solidFill>
                  <a:srgbClr val="000000"/>
                </a:solidFill>
                <a:latin typeface="Times New Roman" panose="02020603050405020304" pitchFamily="18" charset="0"/>
                <a:cs typeface="Times New Roman" panose="02020603050405020304" pitchFamily="18" charset="0"/>
              </a:rPr>
              <a:t>пересувний</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газовідведення</a:t>
            </a:r>
            <a:r>
              <a:rPr lang="ru-RU" altLang="en-US" sz="1600" dirty="0">
                <a:solidFill>
                  <a:srgbClr val="000000"/>
                </a:solidFill>
                <a:latin typeface="Times New Roman" panose="02020603050405020304" pitchFamily="18" charset="0"/>
                <a:cs typeface="Times New Roman" panose="02020603050405020304" pitchFamily="18" charset="0"/>
              </a:rPr>
              <a:t>;</a:t>
            </a:r>
            <a:endParaRPr lang="ru-RU" altLang="en-US" sz="1600" dirty="0"/>
          </a:p>
          <a:p>
            <a:pPr algn="l" rtl="0"/>
            <a:r>
              <a:rPr lang="ru-RU" altLang="en-US" sz="1600" dirty="0">
                <a:solidFill>
                  <a:srgbClr val="000000"/>
                </a:solidFill>
                <a:latin typeface="Times New Roman" panose="02020603050405020304" pitchFamily="18" charset="0"/>
                <a:cs typeface="Times New Roman" panose="02020603050405020304" pitchFamily="18" charset="0"/>
              </a:rPr>
              <a:t>7 – </a:t>
            </a:r>
            <a:r>
              <a:rPr lang="ru-RU" altLang="en-US" sz="1600" dirty="0" err="1">
                <a:solidFill>
                  <a:srgbClr val="000000"/>
                </a:solidFill>
                <a:latin typeface="Times New Roman" panose="02020603050405020304" pitchFamily="18" charset="0"/>
                <a:cs typeface="Times New Roman" panose="02020603050405020304" pitchFamily="18" charset="0"/>
              </a:rPr>
              <a:t>положення</a:t>
            </a:r>
            <a:r>
              <a:rPr lang="ru-RU" altLang="en-US" sz="1600" dirty="0">
                <a:solidFill>
                  <a:srgbClr val="000000"/>
                </a:solidFill>
                <a:latin typeface="Times New Roman" panose="02020603050405020304" pitchFamily="18" charset="0"/>
                <a:cs typeface="Times New Roman" panose="02020603050405020304" pitchFamily="18" charset="0"/>
              </a:rPr>
              <a:t> конвертера при </a:t>
            </a:r>
            <a:r>
              <a:rPr lang="ru-RU" altLang="en-US" sz="1600" dirty="0" err="1">
                <a:solidFill>
                  <a:srgbClr val="000000"/>
                </a:solidFill>
                <a:latin typeface="Times New Roman" panose="02020603050405020304" pitchFamily="18" charset="0"/>
                <a:cs typeface="Times New Roman" panose="02020603050405020304" pitchFamily="18" charset="0"/>
              </a:rPr>
              <a:t>завантаженні</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шихти</a:t>
            </a:r>
            <a:r>
              <a:rPr lang="ru-RU" altLang="en-US" sz="1600" dirty="0">
                <a:solidFill>
                  <a:srgbClr val="000000"/>
                </a:solidFill>
                <a:latin typeface="Times New Roman" panose="02020603050405020304" pitchFamily="18" charset="0"/>
                <a:cs typeface="Times New Roman" panose="02020603050405020304" pitchFamily="18" charset="0"/>
              </a:rPr>
              <a:t>; 8 - подача </a:t>
            </a:r>
            <a:r>
              <a:rPr lang="ru-RU" altLang="en-US" sz="1600" dirty="0" err="1">
                <a:solidFill>
                  <a:srgbClr val="000000"/>
                </a:solidFill>
                <a:latin typeface="Times New Roman" panose="02020603050405020304" pitchFamily="18" charset="0"/>
                <a:cs typeface="Times New Roman" panose="02020603050405020304" pitchFamily="18" charset="0"/>
              </a:rPr>
              <a:t>вапна</a:t>
            </a:r>
            <a:r>
              <a:rPr lang="ru-RU" altLang="en-US" sz="1600" dirty="0">
                <a:solidFill>
                  <a:srgbClr val="000000"/>
                </a:solidFill>
                <a:latin typeface="Times New Roman" panose="02020603050405020304" pitchFamily="18" charset="0"/>
                <a:cs typeface="Times New Roman" panose="02020603050405020304" pitchFamily="18" charset="0"/>
              </a:rPr>
              <a:t> та </a:t>
            </a:r>
            <a:r>
              <a:rPr lang="ru-RU" altLang="en-US" sz="1600" dirty="0" err="1">
                <a:solidFill>
                  <a:srgbClr val="000000"/>
                </a:solidFill>
                <a:latin typeface="Times New Roman" panose="02020603050405020304" pitchFamily="18" charset="0"/>
                <a:cs typeface="Times New Roman" panose="02020603050405020304" pitchFamily="18" charset="0"/>
              </a:rPr>
              <a:t>руди</a:t>
            </a:r>
            <a:endParaRPr lang="ru-RU" altLang="en-US" sz="1600" dirty="0"/>
          </a:p>
        </p:txBody>
      </p:sp>
      <p:sp>
        <p:nvSpPr>
          <p:cNvPr id="51207" name="Rectangle 5"/>
          <p:cNvSpPr>
            <a:spLocks noChangeArrowheads="1"/>
          </p:cNvSpPr>
          <p:nvPr/>
        </p:nvSpPr>
        <p:spPr bwMode="auto">
          <a:xfrm>
            <a:off x="5567363" y="4096415"/>
            <a:ext cx="3468687" cy="2554545"/>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rtl="0" eaLnBrk="1" hangingPunct="1"/>
            <a:r>
              <a:rPr lang="ru-RU" altLang="en-US" sz="1600" dirty="0" smtClean="0">
                <a:solidFill>
                  <a:srgbClr val="000000"/>
                </a:solidFill>
                <a:latin typeface="Times New Roman" panose="02020603050405020304" pitchFamily="18" charset="0"/>
                <a:cs typeface="Times New Roman" panose="02020603050405020304" pitchFamily="18" charset="0"/>
              </a:rPr>
              <a:t>Рис. 11. </a:t>
            </a:r>
            <a:r>
              <a:rPr lang="ru-RU" altLang="en-US" sz="1600" dirty="0" err="1">
                <a:solidFill>
                  <a:srgbClr val="000000"/>
                </a:solidFill>
                <a:latin typeface="Times New Roman" panose="02020603050405020304" pitchFamily="18" charset="0"/>
                <a:cs typeface="Times New Roman" panose="02020603050405020304" pitchFamily="18" charset="0"/>
              </a:rPr>
              <a:t>Співвідношення</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відносних</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кількостей</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окисленого</a:t>
            </a:r>
            <a:r>
              <a:rPr lang="ru-RU" altLang="en-US" sz="1600" dirty="0">
                <a:solidFill>
                  <a:srgbClr val="000000"/>
                </a:solidFill>
                <a:latin typeface="Times New Roman" panose="02020603050405020304" pitchFamily="18" charset="0"/>
                <a:cs typeface="Times New Roman" panose="02020603050405020304" pitchFamily="18" charset="0"/>
              </a:rPr>
              <a:t> фосфору</a:t>
            </a:r>
          </a:p>
          <a:p>
            <a:pPr algn="ctr" rtl="0" eaLnBrk="1" hangingPunct="1"/>
            <a:r>
              <a:rPr lang="ru-RU" altLang="en-US" sz="1600" dirty="0">
                <a:solidFill>
                  <a:srgbClr val="000000"/>
                </a:solidFill>
                <a:latin typeface="Times New Roman" panose="02020603050405020304" pitchFamily="18" charset="0"/>
                <a:cs typeface="Times New Roman" panose="02020603050405020304" pitchFamily="18" charset="0"/>
              </a:rPr>
              <a:t>і </a:t>
            </a:r>
            <a:r>
              <a:rPr lang="ru-RU" altLang="en-US" sz="1600" dirty="0" err="1">
                <a:solidFill>
                  <a:srgbClr val="000000"/>
                </a:solidFill>
                <a:latin typeface="Times New Roman" panose="02020603050405020304" pitchFamily="18" charset="0"/>
                <a:cs typeface="Times New Roman" panose="02020603050405020304" pitchFamily="18" charset="0"/>
              </a:rPr>
              <a:t>вуглецю</a:t>
            </a:r>
            <a:r>
              <a:rPr lang="ru-RU" altLang="en-US" sz="1600" dirty="0">
                <a:solidFill>
                  <a:srgbClr val="000000"/>
                </a:solidFill>
                <a:latin typeface="Times New Roman" panose="02020603050405020304" pitchFamily="18" charset="0"/>
                <a:cs typeface="Times New Roman" panose="02020603050405020304" pitchFamily="18" charset="0"/>
              </a:rPr>
              <a:t> при </a:t>
            </a:r>
            <a:r>
              <a:rPr lang="ru-RU" altLang="en-US" sz="1600" dirty="0" err="1">
                <a:solidFill>
                  <a:srgbClr val="000000"/>
                </a:solidFill>
                <a:latin typeface="Times New Roman" panose="02020603050405020304" pitchFamily="18" charset="0"/>
                <a:cs typeface="Times New Roman" panose="02020603050405020304" pitchFamily="18" charset="0"/>
              </a:rPr>
              <a:t>різних</a:t>
            </a:r>
            <a:r>
              <a:rPr lang="ru-RU" altLang="en-US" sz="1600" dirty="0">
                <a:solidFill>
                  <a:srgbClr val="000000"/>
                </a:solidFill>
                <a:latin typeface="Times New Roman" panose="02020603050405020304" pitchFamily="18" charset="0"/>
                <a:cs typeface="Times New Roman" panose="02020603050405020304" pitchFamily="18" charset="0"/>
              </a:rPr>
              <a:t> способах </a:t>
            </a:r>
            <a:r>
              <a:rPr lang="ru-RU" altLang="en-US" sz="1600" dirty="0" err="1">
                <a:solidFill>
                  <a:srgbClr val="000000"/>
                </a:solidFill>
                <a:latin typeface="Times New Roman" panose="02020603050405020304" pitchFamily="18" charset="0"/>
                <a:cs typeface="Times New Roman" panose="02020603050405020304" pitchFamily="18" charset="0"/>
              </a:rPr>
              <a:t>продування</a:t>
            </a:r>
            <a:r>
              <a:rPr lang="ru-RU" altLang="en-US" sz="1600" dirty="0">
                <a:solidFill>
                  <a:srgbClr val="000000"/>
                </a:solidFill>
                <a:latin typeface="Times New Roman" panose="02020603050405020304" pitchFamily="18" charset="0"/>
                <a:cs typeface="Times New Roman" panose="02020603050405020304" pitchFamily="18" charset="0"/>
              </a:rPr>
              <a:t> фосфористого </a:t>
            </a:r>
            <a:r>
              <a:rPr lang="ru-RU" altLang="en-US" sz="1600" dirty="0" err="1">
                <a:solidFill>
                  <a:srgbClr val="000000"/>
                </a:solidFill>
                <a:latin typeface="Times New Roman" panose="02020603050405020304" pitchFamily="18" charset="0"/>
                <a:cs typeface="Times New Roman" panose="02020603050405020304" pitchFamily="18" charset="0"/>
              </a:rPr>
              <a:t>чавуну</a:t>
            </a:r>
            <a:r>
              <a:rPr lang="ru-RU" altLang="en-US" sz="1600" dirty="0">
                <a:solidFill>
                  <a:srgbClr val="000000"/>
                </a:solidFill>
                <a:latin typeface="Times New Roman" panose="02020603050405020304" pitchFamily="18" charset="0"/>
                <a:cs typeface="Times New Roman" panose="02020603050405020304" pitchFamily="18" charset="0"/>
              </a:rPr>
              <a:t>:</a:t>
            </a:r>
            <a:endParaRPr lang="ru-RU" altLang="en-US" sz="1600" dirty="0"/>
          </a:p>
          <a:p>
            <a:pPr algn="ctr" rtl="0"/>
            <a:r>
              <a:rPr lang="ru-RU" altLang="en-US" sz="1600" dirty="0">
                <a:solidFill>
                  <a:srgbClr val="000000"/>
                </a:solidFill>
                <a:latin typeface="Times New Roman" panose="02020603050405020304" pitchFamily="18" charset="0"/>
                <a:cs typeface="Times New Roman" panose="02020603050405020304" pitchFamily="18" charset="0"/>
              </a:rPr>
              <a:t>1 - </a:t>
            </a:r>
            <a:r>
              <a:rPr lang="ru-RU" altLang="en-US" sz="1600" dirty="0" err="1">
                <a:solidFill>
                  <a:srgbClr val="000000"/>
                </a:solidFill>
                <a:latin typeface="Times New Roman" panose="02020603050405020304" pitchFamily="18" charset="0"/>
                <a:cs typeface="Times New Roman" panose="02020603050405020304" pitchFamily="18" charset="0"/>
              </a:rPr>
              <a:t>томасівський</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процес</a:t>
            </a:r>
            <a:r>
              <a:rPr lang="ru-RU" altLang="en-US" sz="1600" dirty="0">
                <a:solidFill>
                  <a:srgbClr val="000000"/>
                </a:solidFill>
                <a:latin typeface="Times New Roman" panose="02020603050405020304" pitchFamily="18" charset="0"/>
                <a:cs typeface="Times New Roman" panose="02020603050405020304" pitchFamily="18" charset="0"/>
              </a:rPr>
              <a:t>;</a:t>
            </a:r>
            <a:endParaRPr lang="ru-RU" altLang="en-US" sz="1600" dirty="0"/>
          </a:p>
          <a:p>
            <a:pPr algn="ctr" rtl="0"/>
            <a:r>
              <a:rPr lang="ru-RU" altLang="en-US" sz="1600" dirty="0">
                <a:solidFill>
                  <a:srgbClr val="000000"/>
                </a:solidFill>
                <a:latin typeface="Times New Roman" panose="02020603050405020304" pitchFamily="18" charset="0"/>
                <a:cs typeface="Times New Roman" panose="02020603050405020304" pitchFamily="18" charset="0"/>
              </a:rPr>
              <a:t>2 - </a:t>
            </a:r>
            <a:r>
              <a:rPr lang="ru-RU" altLang="en-US" sz="1600" dirty="0" err="1">
                <a:solidFill>
                  <a:srgbClr val="000000"/>
                </a:solidFill>
                <a:latin typeface="Times New Roman" panose="02020603050405020304" pitchFamily="18" charset="0"/>
                <a:cs typeface="Times New Roman" panose="02020603050405020304" pitchFamily="18" charset="0"/>
              </a:rPr>
              <a:t>продування</a:t>
            </a:r>
            <a:r>
              <a:rPr lang="ru-RU" altLang="en-US" sz="1600" dirty="0">
                <a:solidFill>
                  <a:srgbClr val="000000"/>
                </a:solidFill>
                <a:latin typeface="Times New Roman" panose="02020603050405020304" pitchFamily="18" charset="0"/>
                <a:cs typeface="Times New Roman" panose="02020603050405020304" pitchFamily="18" charset="0"/>
              </a:rPr>
              <a:t> через дно </a:t>
            </a:r>
            <a:r>
              <a:rPr lang="ru-RU" altLang="en-US" sz="1600" dirty="0" err="1">
                <a:solidFill>
                  <a:srgbClr val="000000"/>
                </a:solidFill>
                <a:latin typeface="Times New Roman" panose="02020603050405020304" pitchFamily="18" charset="0"/>
                <a:cs typeface="Times New Roman" panose="02020603050405020304" pitchFamily="18" charset="0"/>
              </a:rPr>
              <a:t>повітрям</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збагаченим</a:t>
            </a:r>
            <a:r>
              <a:rPr lang="ru-RU" altLang="en-US" sz="1600" dirty="0">
                <a:solidFill>
                  <a:srgbClr val="000000"/>
                </a:solidFill>
                <a:latin typeface="Times New Roman" panose="02020603050405020304" pitchFamily="18" charset="0"/>
                <a:cs typeface="Times New Roman" panose="02020603050405020304" pitchFamily="18" charset="0"/>
              </a:rPr>
              <a:t> киснем;</a:t>
            </a:r>
            <a:endParaRPr lang="ru-RU" altLang="en-US" sz="1600" dirty="0"/>
          </a:p>
          <a:p>
            <a:pPr algn="ctr" rtl="0"/>
            <a:r>
              <a:rPr lang="ru-RU" altLang="en-US" sz="1600" dirty="0">
                <a:solidFill>
                  <a:srgbClr val="000000"/>
                </a:solidFill>
                <a:latin typeface="Times New Roman" panose="02020603050405020304" pitchFamily="18" charset="0"/>
                <a:cs typeface="Times New Roman" panose="02020603050405020304" pitchFamily="18" charset="0"/>
              </a:rPr>
              <a:t>3 - </a:t>
            </a:r>
            <a:r>
              <a:rPr lang="ru-RU" altLang="en-US" sz="1600" dirty="0" err="1">
                <a:solidFill>
                  <a:srgbClr val="000000"/>
                </a:solidFill>
                <a:latin typeface="Times New Roman" panose="02020603050405020304" pitchFamily="18" charset="0"/>
                <a:cs typeface="Times New Roman" panose="02020603050405020304" pitchFamily="18" charset="0"/>
              </a:rPr>
              <a:t>продування</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зверху</a:t>
            </a:r>
            <a:r>
              <a:rPr lang="ru-RU" altLang="en-US" sz="1600" dirty="0">
                <a:solidFill>
                  <a:srgbClr val="000000"/>
                </a:solidFill>
                <a:latin typeface="Times New Roman" panose="02020603050405020304" pitchFamily="18" charset="0"/>
                <a:cs typeface="Times New Roman" panose="02020603050405020304" pitchFamily="18" charset="0"/>
              </a:rPr>
              <a:t> киснем і </a:t>
            </a:r>
            <a:r>
              <a:rPr lang="ru-RU" altLang="en-US" sz="1600" dirty="0" err="1">
                <a:solidFill>
                  <a:srgbClr val="000000"/>
                </a:solidFill>
                <a:latin typeface="Times New Roman" panose="02020603050405020304" pitchFamily="18" charset="0"/>
                <a:cs typeface="Times New Roman" panose="02020603050405020304" pitchFamily="18" charset="0"/>
              </a:rPr>
              <a:t>порошковим</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вапном</a:t>
            </a:r>
            <a:r>
              <a:rPr lang="ru-RU" altLang="en-US" sz="1600" dirty="0">
                <a:solidFill>
                  <a:srgbClr val="000000"/>
                </a:solidFill>
                <a:latin typeface="Times New Roman" panose="02020603050405020304" pitchFamily="18" charset="0"/>
                <a:cs typeface="Times New Roman" panose="02020603050405020304" pitchFamily="18" charset="0"/>
              </a:rPr>
              <a:t>; 4 - </a:t>
            </a:r>
            <a:r>
              <a:rPr lang="ru-RU" altLang="en-US" sz="1600" dirty="0" err="1">
                <a:solidFill>
                  <a:srgbClr val="000000"/>
                </a:solidFill>
                <a:latin typeface="Times New Roman" panose="02020603050405020304" pitchFamily="18" charset="0"/>
                <a:cs typeface="Times New Roman" panose="02020603050405020304" pitchFamily="18" charset="0"/>
              </a:rPr>
              <a:t>продування</a:t>
            </a:r>
            <a:r>
              <a:rPr lang="ru-RU" altLang="en-US" sz="1600" dirty="0">
                <a:solidFill>
                  <a:srgbClr val="000000"/>
                </a:solidFill>
                <a:latin typeface="Times New Roman" panose="02020603050405020304" pitchFamily="18" charset="0"/>
                <a:cs typeface="Times New Roman" panose="02020603050405020304" pitchFamily="18" charset="0"/>
              </a:rPr>
              <a:t> в Кал-До-</a:t>
            </a:r>
            <a:r>
              <a:rPr lang="ru-RU" altLang="en-US" sz="1600" dirty="0" err="1">
                <a:solidFill>
                  <a:srgbClr val="000000"/>
                </a:solidFill>
                <a:latin typeface="Times New Roman" panose="02020603050405020304" pitchFamily="18" charset="0"/>
                <a:cs typeface="Times New Roman" panose="02020603050405020304" pitchFamily="18" charset="0"/>
              </a:rPr>
              <a:t>конвертері</a:t>
            </a:r>
            <a:endParaRPr lang="ru-RU" altLang="en-US" sz="1600"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Номер слайда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EA55F830-6055-4308-8C4E-E1088B774C16}" type="slidenum">
              <a:rPr lang="ru-RU" altLang="en-US"/>
              <a:pPr algn="l" rtl="0"/>
              <a:t>48</a:t>
            </a:fld>
            <a:endParaRPr lang="ru-RU" altLang="en-US"/>
          </a:p>
        </p:txBody>
      </p:sp>
      <p:sp>
        <p:nvSpPr>
          <p:cNvPr id="52227" name="Прямоугольник 2"/>
          <p:cNvSpPr>
            <a:spLocks noChangeArrowheads="1"/>
          </p:cNvSpPr>
          <p:nvPr/>
        </p:nvSpPr>
        <p:spPr bwMode="auto">
          <a:xfrm>
            <a:off x="0" y="148898"/>
            <a:ext cx="9001125" cy="67403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indent="3429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rtl="0" eaLnBrk="1" hangingPunct="1"/>
            <a:r>
              <a:rPr lang="uk-UA" altLang="en-US" sz="2400" dirty="0" smtClean="0">
                <a:solidFill>
                  <a:srgbClr val="000000"/>
                </a:solidFill>
                <a:latin typeface="Times New Roman" panose="02020603050405020304" pitchFamily="18" charset="0"/>
                <a:cs typeface="Times New Roman" panose="02020603050405020304" pitchFamily="18" charset="0"/>
              </a:rPr>
              <a:t>Співвідношення процесів окислення вуглецю та фосфору при різних способах продування фосфористого чавуну показано на рис. 11.</a:t>
            </a:r>
            <a:endParaRPr lang="uk-UA" altLang="en-US" sz="2400" dirty="0" smtClean="0">
              <a:latin typeface="Tahoma" panose="020B0604030504040204" pitchFamily="34" charset="0"/>
              <a:cs typeface="Times New Roman" panose="02020603050405020304" pitchFamily="18" charset="0"/>
            </a:endParaRPr>
          </a:p>
          <a:p>
            <a:pPr algn="just" rtl="0" eaLnBrk="1" hangingPunct="1"/>
            <a:r>
              <a:rPr lang="uk-UA" altLang="en-US" sz="2400" dirty="0" smtClean="0">
                <a:solidFill>
                  <a:srgbClr val="000000"/>
                </a:solidFill>
                <a:latin typeface="Times New Roman" panose="02020603050405020304" pitchFamily="18" charset="0"/>
                <a:cs typeface="Times New Roman" panose="02020603050405020304" pitchFamily="18" charset="0"/>
              </a:rPr>
              <a:t>При процесі Кал-До (крива 4) від початку продування створюються дуже сприятливі умови для формування шлаку з високою </a:t>
            </a:r>
            <a:r>
              <a:rPr lang="uk-UA" altLang="en-US" sz="2400" dirty="0" err="1" smtClean="0">
                <a:solidFill>
                  <a:srgbClr val="000000"/>
                </a:solidFill>
                <a:latin typeface="Times New Roman" panose="02020603050405020304" pitchFamily="18" charset="0"/>
                <a:cs typeface="Times New Roman" panose="02020603050405020304" pitchFamily="18" charset="0"/>
              </a:rPr>
              <a:t>фосфоропоглинальної</a:t>
            </a:r>
            <a:r>
              <a:rPr lang="uk-UA" altLang="en-US" sz="2400" dirty="0" smtClean="0">
                <a:solidFill>
                  <a:srgbClr val="000000"/>
                </a:solidFill>
                <a:latin typeface="Times New Roman" panose="02020603050405020304" pitchFamily="18" charset="0"/>
                <a:cs typeface="Times New Roman" panose="02020603050405020304" pitchFamily="18" charset="0"/>
              </a:rPr>
              <a:t> здатністю, що забезпечують швидку і повну дефосфорацію металу при підвищеному вмісті вуглецю. Процесом Кал-До переробляють як фосфористі (1,6-2,2% Р), так і передільні (-0,1% Р) чавуни.</a:t>
            </a:r>
            <a:endParaRPr lang="uk-UA" altLang="en-US" sz="2400" dirty="0" smtClean="0">
              <a:latin typeface="Tahoma" panose="020B0604030504040204" pitchFamily="34" charset="0"/>
              <a:cs typeface="Times New Roman" panose="02020603050405020304" pitchFamily="18" charset="0"/>
            </a:endParaRPr>
          </a:p>
          <a:p>
            <a:pPr algn="just" rtl="0" eaLnBrk="1" hangingPunct="1"/>
            <a:r>
              <a:rPr lang="uk-UA" altLang="en-US" sz="2400" dirty="0" smtClean="0">
                <a:solidFill>
                  <a:srgbClr val="000000"/>
                </a:solidFill>
                <a:latin typeface="Times New Roman" panose="02020603050405020304" pitchFamily="18" charset="0"/>
                <a:cs typeface="Times New Roman" panose="02020603050405020304" pitchFamily="18" charset="0"/>
              </a:rPr>
              <a:t>Технологія переробки фосфористого чавуну в конвертері Кал-До включає наступне: до заливання чавуну завантажують брухт (50-70% загальної кількості) на залишений в конвертері кінцевий шлак і вапно в кількості 55 кг/т сталі. Після заливання чавуну та продування протягом 10-12 хв додають залишок брухту. Первинний шлак, що містить 18-24% </a:t>
            </a:r>
            <a:r>
              <a:rPr lang="uk-UA" altLang="en-US" sz="2400" dirty="0" err="1" smtClean="0">
                <a:solidFill>
                  <a:srgbClr val="000000"/>
                </a:solidFill>
                <a:latin typeface="Times New Roman" panose="02020603050405020304" pitchFamily="18" charset="0"/>
                <a:cs typeface="Times New Roman" panose="02020603050405020304" pitchFamily="18" charset="0"/>
              </a:rPr>
              <a:t>Р</a:t>
            </a:r>
            <a:r>
              <a:rPr lang="uk-UA" altLang="en-US" sz="2400" baseline="-25000" dirty="0" err="1" smtClean="0">
                <a:solidFill>
                  <a:srgbClr val="000000"/>
                </a:solidFill>
                <a:latin typeface="Times New Roman" panose="02020603050405020304" pitchFamily="18" charset="0"/>
                <a:cs typeface="Times New Roman" panose="02020603050405020304" pitchFamily="18" charset="0"/>
              </a:rPr>
              <a:t>2</a:t>
            </a:r>
            <a:r>
              <a:rPr lang="uk-UA" altLang="en-US" sz="2400" dirty="0" err="1" smtClean="0">
                <a:solidFill>
                  <a:srgbClr val="000000"/>
                </a:solidFill>
                <a:latin typeface="Times New Roman" panose="02020603050405020304" pitchFamily="18" charset="0"/>
                <a:cs typeface="Times New Roman" panose="02020603050405020304" pitchFamily="18" charset="0"/>
              </a:rPr>
              <a:t>О</a:t>
            </a:r>
            <a:r>
              <a:rPr lang="uk-UA" altLang="en-US" sz="2400" baseline="-25000" dirty="0" err="1" smtClean="0">
                <a:solidFill>
                  <a:srgbClr val="000000"/>
                </a:solidFill>
                <a:latin typeface="Times New Roman" panose="02020603050405020304" pitchFamily="18" charset="0"/>
                <a:cs typeface="Times New Roman" panose="02020603050405020304" pitchFamily="18" charset="0"/>
              </a:rPr>
              <a:t>5</a:t>
            </a:r>
            <a:r>
              <a:rPr lang="uk-UA" altLang="en-US" sz="2400" dirty="0" smtClean="0">
                <a:solidFill>
                  <a:srgbClr val="000000"/>
                </a:solidFill>
                <a:latin typeface="Times New Roman" panose="02020603050405020304" pitchFamily="18" charset="0"/>
                <a:cs typeface="Times New Roman" panose="02020603050405020304" pitchFamily="18" charset="0"/>
              </a:rPr>
              <a:t>, Скачують при вмісті 0,03-0,04% [Р] і 0,3-1% [С]. Після добавки на 1 т сталі по 8 кг вапна та руди ванну продувають до отримання заданого вмісту вуглецю і для загущення шлаку вводять 25 кг вапна.</a:t>
            </a:r>
            <a:endParaRPr lang="uk-UA" altLang="en-US" sz="2400" dirty="0">
              <a:latin typeface="Tahoma" panose="020B060403050404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Номер слайда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E248AA9B-F597-44C7-B9C2-A39B2AF5DD7F}" type="slidenum">
              <a:rPr lang="ru-RU" altLang="en-US"/>
              <a:pPr algn="l" rtl="0"/>
              <a:t>49</a:t>
            </a:fld>
            <a:endParaRPr lang="ru-RU" altLang="en-US"/>
          </a:p>
        </p:txBody>
      </p:sp>
      <p:sp>
        <p:nvSpPr>
          <p:cNvPr id="53251" name="Прямоугольник 2"/>
          <p:cNvSpPr>
            <a:spLocks noChangeArrowheads="1"/>
          </p:cNvSpPr>
          <p:nvPr/>
        </p:nvSpPr>
        <p:spPr bwMode="auto">
          <a:xfrm>
            <a:off x="107950" y="-100013"/>
            <a:ext cx="9036050" cy="550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indent="2921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rtl="0" eaLnBrk="1" hangingPunct="1"/>
            <a:r>
              <a:rPr lang="ru-RU" altLang="en-US" sz="2200" dirty="0">
                <a:solidFill>
                  <a:srgbClr val="000000"/>
                </a:solidFill>
                <a:latin typeface="Times New Roman" panose="02020603050405020304" pitchFamily="18" charset="0"/>
                <a:cs typeface="Times New Roman" panose="02020603050405020304" pitchFamily="18" charset="0"/>
              </a:rPr>
              <a:t>Кал-До </a:t>
            </a:r>
            <a:r>
              <a:rPr lang="ru-RU" altLang="en-US" sz="2200" dirty="0" err="1">
                <a:solidFill>
                  <a:srgbClr val="000000"/>
                </a:solidFill>
                <a:latin typeface="Times New Roman" panose="02020603050405020304" pitchFamily="18" charset="0"/>
                <a:cs typeface="Times New Roman" panose="02020603050405020304" pitchFamily="18" charset="0"/>
              </a:rPr>
              <a:t>процес</a:t>
            </a:r>
            <a:r>
              <a:rPr lang="ru-RU" altLang="en-US" sz="2200" dirty="0">
                <a:solidFill>
                  <a:srgbClr val="000000"/>
                </a:solidFill>
                <a:latin typeface="Times New Roman" panose="02020603050405020304" pitchFamily="18" charset="0"/>
                <a:cs typeface="Times New Roman" panose="02020603050405020304" pitchFamily="18" charset="0"/>
              </a:rPr>
              <a:t>, на </a:t>
            </a:r>
            <a:r>
              <a:rPr lang="ru-RU" altLang="en-US" sz="2200" dirty="0" err="1">
                <a:solidFill>
                  <a:srgbClr val="000000"/>
                </a:solidFill>
                <a:latin typeface="Times New Roman" panose="02020603050405020304" pitchFamily="18" charset="0"/>
                <a:cs typeface="Times New Roman" panose="02020603050405020304" pitchFamily="18" charset="0"/>
              </a:rPr>
              <a:t>відміну</a:t>
            </a:r>
            <a:r>
              <a:rPr lang="ru-RU" altLang="en-US" sz="2200" dirty="0">
                <a:solidFill>
                  <a:srgbClr val="000000"/>
                </a:solidFill>
                <a:latin typeface="Times New Roman" panose="02020603050405020304" pitchFamily="18" charset="0"/>
                <a:cs typeface="Times New Roman" panose="02020603050405020304" pitchFamily="18" charset="0"/>
              </a:rPr>
              <a:t> ЛД і ОЛП </a:t>
            </a:r>
            <a:r>
              <a:rPr lang="ru-RU" altLang="en-US" sz="2200" dirty="0" err="1">
                <a:solidFill>
                  <a:srgbClr val="000000"/>
                </a:solidFill>
                <a:latin typeface="Times New Roman" panose="02020603050405020304" pitchFamily="18" charset="0"/>
                <a:cs typeface="Times New Roman" panose="02020603050405020304" pitchFamily="18" charset="0"/>
              </a:rPr>
              <a:t>процесів</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характеризується</a:t>
            </a:r>
            <a:r>
              <a:rPr lang="ru-RU" altLang="en-US" sz="2200" dirty="0">
                <a:solidFill>
                  <a:srgbClr val="000000"/>
                </a:solidFill>
                <a:latin typeface="Times New Roman" panose="02020603050405020304" pitchFamily="18" charset="0"/>
                <a:cs typeface="Times New Roman" panose="02020603050405020304" pitchFamily="18" charset="0"/>
              </a:rPr>
              <a:t> такими </a:t>
            </a:r>
            <a:r>
              <a:rPr lang="ru-RU" altLang="en-US" sz="2200" dirty="0" err="1">
                <a:solidFill>
                  <a:srgbClr val="000000"/>
                </a:solidFill>
                <a:latin typeface="Times New Roman" panose="02020603050405020304" pitchFamily="18" charset="0"/>
                <a:cs typeface="Times New Roman" panose="02020603050405020304" pitchFamily="18" charset="0"/>
              </a:rPr>
              <a:t>особливостями</a:t>
            </a:r>
            <a:r>
              <a:rPr lang="ru-RU" altLang="en-US" sz="2200" dirty="0">
                <a:solidFill>
                  <a:srgbClr val="000000"/>
                </a:solidFill>
                <a:latin typeface="Times New Roman" panose="02020603050405020304" pitchFamily="18" charset="0"/>
                <a:cs typeface="Times New Roman" panose="02020603050405020304" pitchFamily="18" charset="0"/>
              </a:rPr>
              <a:t>:</a:t>
            </a:r>
            <a:endParaRPr lang="ru-RU" altLang="en-US" sz="2200" dirty="0">
              <a:latin typeface="Tahoma" panose="020B0604030504040204" pitchFamily="34" charset="0"/>
              <a:cs typeface="Times New Roman" panose="02020603050405020304" pitchFamily="18" charset="0"/>
            </a:endParaRPr>
          </a:p>
          <a:p>
            <a:pPr algn="just" rtl="0" eaLnBrk="1" hangingPunct="1">
              <a:buClr>
                <a:srgbClr val="000000"/>
              </a:buClr>
              <a:buSzPts val="800"/>
              <a:buFont typeface="Arial" panose="020B0604020202020204" pitchFamily="34" charset="0"/>
              <a:buAutoNum type="arabicParenR"/>
            </a:pPr>
            <a:r>
              <a:rPr lang="ru-RU" altLang="en-US" sz="22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Мінімальний</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2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тиск</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2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дуття</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і подача </a:t>
            </a:r>
            <a:r>
              <a:rPr lang="ru-RU" altLang="en-US" sz="22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його</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2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під</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кутом 26° до горизонту </a:t>
            </a:r>
            <a:r>
              <a:rPr lang="ru-RU" altLang="en-US" sz="22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обумовлює</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2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невелику</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2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швидкість</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і </a:t>
            </a:r>
            <a:r>
              <a:rPr lang="ru-RU" altLang="en-US" sz="22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глибину</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2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проникнення</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2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струменя</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2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кисню</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в метал. Тому </a:t>
            </a:r>
            <a:r>
              <a:rPr lang="ru-RU" altLang="en-US" sz="22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домішки</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2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окислюються</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2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переважно</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через шлак;</a:t>
            </a:r>
            <a:endParaRPr lang="ru-RU" altLang="en-US" sz="2200" dirty="0">
              <a:latin typeface="Tahoma" panose="020B0604030504040204" pitchFamily="34" charset="0"/>
              <a:ea typeface="Times New Roman" panose="02020603050405020304" pitchFamily="18" charset="0"/>
              <a:cs typeface="Tahoma" panose="020B0604030504040204" pitchFamily="34" charset="0"/>
            </a:endParaRPr>
          </a:p>
          <a:p>
            <a:pPr algn="just" rtl="0" eaLnBrk="1" hangingPunct="1">
              <a:buClr>
                <a:srgbClr val="000000"/>
              </a:buClr>
              <a:buSzPts val="800"/>
              <a:buFont typeface="Arial" panose="020B0604020202020204" pitchFamily="34" charset="0"/>
              <a:buAutoNum type="arabicParenR"/>
            </a:pPr>
            <a:r>
              <a:rPr lang="ru-RU" altLang="en-US" sz="22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монооксид</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2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вуглецю</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2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що</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2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виділяється</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з </a:t>
            </a:r>
            <a:r>
              <a:rPr lang="ru-RU" altLang="en-US" sz="22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ванни</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2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допалюється</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2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незасвоєним</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ванною киснем до </a:t>
            </a:r>
            <a:r>
              <a:rPr lang="ru-RU" altLang="en-US" sz="2200" dirty="0" smtClean="0">
                <a:solidFill>
                  <a:srgbClr val="000000"/>
                </a:solidFill>
                <a:latin typeface="Times New Roman" panose="02020603050405020304" pitchFamily="18" charset="0"/>
                <a:ea typeface="Times New Roman" panose="02020603050405020304" pitchFamily="18" charset="0"/>
                <a:cs typeface="Tahoma" panose="020B0604030504040204" pitchFamily="34" charset="0"/>
              </a:rPr>
              <a:t>СО</a:t>
            </a:r>
            <a:r>
              <a:rPr lang="ru-RU" altLang="en-US" sz="2200" baseline="-25000" dirty="0" smtClean="0">
                <a:solidFill>
                  <a:srgbClr val="000000"/>
                </a:solidFill>
                <a:latin typeface="Times New Roman" panose="02020603050405020304" pitchFamily="18" charset="0"/>
                <a:ea typeface="Times New Roman" panose="02020603050405020304" pitchFamily="18" charset="0"/>
                <a:cs typeface="Tahoma" panose="020B0604030504040204" pitchFamily="34" charset="0"/>
              </a:rPr>
              <a:t>2 </a:t>
            </a:r>
            <a:r>
              <a:rPr lang="ru-RU" altLang="en-US" sz="2200" dirty="0" smtClean="0">
                <a:solidFill>
                  <a:srgbClr val="000000"/>
                </a:solidFill>
                <a:latin typeface="Times New Roman" panose="02020603050405020304" pitchFamily="18" charset="0"/>
                <a:ea typeface="Times New Roman" panose="02020603050405020304" pitchFamily="18" charset="0"/>
                <a:cs typeface="Tahoma" panose="020B0604030504040204" pitchFamily="34" charset="0"/>
              </a:rPr>
              <a:t>в </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межах конвертера, </a:t>
            </a:r>
            <a:r>
              <a:rPr lang="ru-RU" altLang="en-US" sz="22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внаслідок</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2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чого</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2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додаткове</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2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надходження</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2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теплоти</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2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дозволяє</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2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збільшити</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2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кількість</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2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руди</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до 17% </a:t>
            </a:r>
            <a:r>
              <a:rPr lang="ru-RU" altLang="en-US" sz="22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або</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2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брухту</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до 48% </a:t>
            </a:r>
            <a:r>
              <a:rPr lang="ru-RU" altLang="en-US" sz="22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маси</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2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металевої</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2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шихти</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a:t>
            </a:r>
            <a:endParaRPr lang="ru-RU" altLang="en-US" sz="2200" dirty="0">
              <a:latin typeface="Tahoma" panose="020B0604030504040204" pitchFamily="34" charset="0"/>
              <a:ea typeface="Times New Roman" panose="02020603050405020304" pitchFamily="18" charset="0"/>
              <a:cs typeface="Tahoma" panose="020B0604030504040204" pitchFamily="34" charset="0"/>
            </a:endParaRPr>
          </a:p>
          <a:p>
            <a:pPr algn="just" rtl="0" eaLnBrk="1" hangingPunct="1">
              <a:buClr>
                <a:srgbClr val="000000"/>
              </a:buClr>
              <a:buSzPts val="800"/>
              <a:buFont typeface="Arial" panose="020B0604020202020204" pitchFamily="34" charset="0"/>
              <a:buAutoNum type="arabicParenR"/>
            </a:pPr>
            <a:r>
              <a:rPr lang="ru-RU" altLang="en-US" sz="22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обертанням</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конвертера </a:t>
            </a:r>
            <a:r>
              <a:rPr lang="ru-RU" altLang="en-US" sz="22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регулюється</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2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перемішування</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2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металу</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та шлаку, </a:t>
            </a:r>
            <a:r>
              <a:rPr lang="ru-RU" altLang="en-US" sz="22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що</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2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забезпечує</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2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керування</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ходом </a:t>
            </a:r>
            <a:r>
              <a:rPr lang="ru-RU" altLang="en-US" sz="22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реакцій</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у </a:t>
            </a:r>
            <a:r>
              <a:rPr lang="ru-RU" altLang="en-US" sz="22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ванні</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a:t>
            </a:r>
            <a:endParaRPr lang="ru-RU" altLang="en-US" sz="2200" dirty="0">
              <a:latin typeface="Tahoma" panose="020B0604030504040204" pitchFamily="34" charset="0"/>
              <a:ea typeface="Times New Roman" panose="02020603050405020304" pitchFamily="18" charset="0"/>
              <a:cs typeface="Tahoma" panose="020B0604030504040204" pitchFamily="34" charset="0"/>
            </a:endParaRPr>
          </a:p>
          <a:p>
            <a:pPr algn="just" rtl="0" eaLnBrk="1" hangingPunct="1">
              <a:buClr>
                <a:srgbClr val="000000"/>
              </a:buClr>
              <a:buSzPts val="800"/>
              <a:buFont typeface="Arial" panose="020B0604020202020204" pitchFamily="34" charset="0"/>
              <a:buAutoNum type="arabicParenR"/>
            </a:pP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при </a:t>
            </a:r>
            <a:r>
              <a:rPr lang="ru-RU" altLang="en-US" sz="22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обертанні</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конвертера </a:t>
            </a:r>
            <a:r>
              <a:rPr lang="ru-RU" altLang="en-US" sz="22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футерування</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2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нагрівається</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2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від</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2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спалювання</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СО-&gt;</a:t>
            </a:r>
            <a:r>
              <a:rPr lang="ru-RU" altLang="en-US" sz="2200" dirty="0" smtClean="0">
                <a:solidFill>
                  <a:srgbClr val="000000"/>
                </a:solidFill>
                <a:latin typeface="Times New Roman" panose="02020603050405020304" pitchFamily="18" charset="0"/>
                <a:ea typeface="Times New Roman" panose="02020603050405020304" pitchFamily="18" charset="0"/>
                <a:cs typeface="Tahoma" panose="020B0604030504040204" pitchFamily="34" charset="0"/>
              </a:rPr>
              <a:t>С0</a:t>
            </a:r>
            <a:r>
              <a:rPr lang="ru-RU" altLang="en-US" sz="2200" baseline="-25000" dirty="0" smtClean="0">
                <a:solidFill>
                  <a:srgbClr val="000000"/>
                </a:solidFill>
                <a:latin typeface="Times New Roman" panose="02020603050405020304" pitchFamily="18" charset="0"/>
                <a:ea typeface="Times New Roman" panose="02020603050405020304" pitchFamily="18" charset="0"/>
                <a:cs typeface="Tahoma" panose="020B0604030504040204" pitchFamily="34" charset="0"/>
              </a:rPr>
              <a:t>2 </a:t>
            </a:r>
            <a:r>
              <a:rPr lang="ru-RU" altLang="en-US" sz="2200" dirty="0" err="1" smtClean="0">
                <a:solidFill>
                  <a:srgbClr val="000000"/>
                </a:solidFill>
                <a:latin typeface="Times New Roman" panose="02020603050405020304" pitchFamily="18" charset="0"/>
                <a:ea typeface="Times New Roman" panose="02020603050405020304" pitchFamily="18" charset="0"/>
                <a:cs typeface="Tahoma" panose="020B0604030504040204" pitchFamily="34" charset="0"/>
              </a:rPr>
              <a:t>вище</a:t>
            </a:r>
            <a:r>
              <a:rPr lang="ru-RU" altLang="en-US" sz="2200" dirty="0" smtClean="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за </a:t>
            </a:r>
            <a:r>
              <a:rPr lang="ru-RU" altLang="en-US" sz="22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рівень</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2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ванни</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2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Потрапляючи</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2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під</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метал і шлак, </a:t>
            </a:r>
            <a:r>
              <a:rPr lang="ru-RU" altLang="en-US" sz="22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перегріте</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2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футерування</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2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віддає</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2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їм</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теплоту, </a:t>
            </a:r>
            <a:r>
              <a:rPr lang="ru-RU" altLang="en-US" sz="22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що</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2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дещо</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2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знижує</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2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швидкість</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2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її</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2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зносу</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a:t>
            </a:r>
            <a:endParaRPr lang="ru-RU" altLang="en-US" sz="2200" dirty="0">
              <a:latin typeface="Tahoma" panose="020B0604030504040204" pitchFamily="34" charset="0"/>
              <a:ea typeface="Times New Roman" panose="02020603050405020304" pitchFamily="18" charset="0"/>
              <a:cs typeface="Tahoma" panose="020B0604030504040204" pitchFamily="34" charset="0"/>
            </a:endParaRPr>
          </a:p>
          <a:p>
            <a:pPr algn="just" rtl="0" eaLnBrk="1" hangingPunct="1">
              <a:buClr>
                <a:srgbClr val="000000"/>
              </a:buClr>
              <a:buSzPts val="800"/>
              <a:buFont typeface="Arial" panose="020B0604020202020204" pitchFamily="34" charset="0"/>
              <a:buAutoNum type="arabicParenR"/>
            </a:pPr>
            <a:r>
              <a:rPr lang="ru-RU" altLang="en-US" sz="22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обсяг</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2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відхідних</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2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газів</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у 6-8 </a:t>
            </a:r>
            <a:r>
              <a:rPr lang="ru-RU" altLang="en-US" sz="22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разів</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2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менший</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2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ніж</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у </a:t>
            </a:r>
            <a:r>
              <a:rPr lang="ru-RU" altLang="en-US" sz="22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звичайних</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конвертерах, </a:t>
            </a:r>
            <a:r>
              <a:rPr lang="ru-RU" altLang="en-US" sz="22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що</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2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дозволяє</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2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спростити</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2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конструкцію</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та </a:t>
            </a:r>
            <a:r>
              <a:rPr lang="ru-RU" altLang="en-US" sz="22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габарити</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2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очисних</a:t>
            </a:r>
            <a:r>
              <a:rPr lang="ru-RU" altLang="en-US" sz="22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установок.</a:t>
            </a:r>
            <a:endParaRPr lang="ru-RU" altLang="en-US" sz="2200" dirty="0">
              <a:latin typeface="Tahoma" panose="020B0604030504040204" pitchFamily="34" charset="0"/>
              <a:ea typeface="Times New Roman" panose="02020603050405020304" pitchFamily="18" charset="0"/>
              <a:cs typeface="Tahoma" panose="020B0604030504040204"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Номер слайда 1"/>
          <p:cNvSpPr>
            <a:spLocks noGrp="1"/>
          </p:cNvSpPr>
          <p:nvPr>
            <p:ph type="sldNum" sz="quarter" idx="12"/>
          </p:nvPr>
        </p:nvSpPr>
        <p:spPr bwMode="auto">
          <a:xfrm>
            <a:off x="4283968" y="6476742"/>
            <a:ext cx="18288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039CBFD2-C0C6-417F-9964-F300E36EF6BE}" type="slidenum">
              <a:rPr lang="ru-RU" altLang="en-US"/>
              <a:pPr algn="l" rtl="0"/>
              <a:t>5</a:t>
            </a:fld>
            <a:endParaRPr lang="ru-RU" altLang="en-US" dirty="0"/>
          </a:p>
        </p:txBody>
      </p:sp>
      <p:sp>
        <p:nvSpPr>
          <p:cNvPr id="8195" name="Прямоугольник 2"/>
          <p:cNvSpPr>
            <a:spLocks noChangeArrowheads="1"/>
          </p:cNvSpPr>
          <p:nvPr/>
        </p:nvSpPr>
        <p:spPr bwMode="auto">
          <a:xfrm>
            <a:off x="179512" y="332656"/>
            <a:ext cx="8856662" cy="5940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indent="2921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rtl="0" eaLnBrk="1" hangingPunct="1"/>
            <a:r>
              <a:rPr lang="uk-UA" altLang="en-US" sz="2000" dirty="0" smtClean="0">
                <a:solidFill>
                  <a:srgbClr val="000000"/>
                </a:solidFill>
                <a:latin typeface="Times New Roman" panose="02020603050405020304" pitchFamily="18" charset="0"/>
                <a:cs typeface="Times New Roman" panose="02020603050405020304" pitchFamily="18" charset="0"/>
              </a:rPr>
              <a:t>Температура чавуну підвищується за допомогою серії високопродуктивних </a:t>
            </a:r>
            <a:r>
              <a:rPr lang="uk-UA" altLang="en-US" sz="2000" dirty="0" err="1" smtClean="0">
                <a:solidFill>
                  <a:srgbClr val="000000"/>
                </a:solidFill>
                <a:latin typeface="Times New Roman" panose="02020603050405020304" pitchFamily="18" charset="0"/>
                <a:cs typeface="Times New Roman" panose="02020603050405020304" pitchFamily="18" charset="0"/>
              </a:rPr>
              <a:t>струменевих</a:t>
            </a:r>
            <a:r>
              <a:rPr lang="uk-UA" altLang="en-US" sz="2000" dirty="0" smtClean="0">
                <a:solidFill>
                  <a:srgbClr val="000000"/>
                </a:solidFill>
                <a:latin typeface="Times New Roman" panose="02020603050405020304" pitchFamily="18" charset="0"/>
                <a:cs typeface="Times New Roman" panose="02020603050405020304" pitchFamily="18" charset="0"/>
              </a:rPr>
              <a:t> індукційних нагрівачів канального типу, розміщених на нижній стороні циліндра. Теплота генерується всередині каналів індукційних нагрівачів, а метал під дією електромагнітних сил циркулює каналами і піднімається в основну ванну. Джерелом теплоти є електричний струм промислової частоти. Потужність кожного з індукторів можна довести до 2,5 </a:t>
            </a:r>
            <a:r>
              <a:rPr lang="uk-UA" altLang="en-US" sz="2000" dirty="0" err="1" smtClean="0">
                <a:solidFill>
                  <a:srgbClr val="000000"/>
                </a:solidFill>
                <a:latin typeface="Times New Roman" panose="02020603050405020304" pitchFamily="18" charset="0"/>
                <a:cs typeface="Times New Roman" panose="02020603050405020304" pitchFamily="18" charset="0"/>
              </a:rPr>
              <a:t>МВт</a:t>
            </a:r>
            <a:r>
              <a:rPr lang="uk-UA" altLang="en-US" sz="2000" dirty="0" smtClean="0">
                <a:solidFill>
                  <a:srgbClr val="000000"/>
                </a:solidFill>
                <a:latin typeface="Times New Roman" panose="02020603050405020304" pitchFamily="18" charset="0"/>
                <a:cs typeface="Times New Roman" panose="02020603050405020304" pitchFamily="18" charset="0"/>
              </a:rPr>
              <a:t>. Для підвищення температури 1 т рідкого чавуну на 100 ° С необхідно витратити 28 кВт * год, включаючи всі електричні та теплові втрати в </a:t>
            </a:r>
            <a:r>
              <a:rPr lang="uk-UA" altLang="en-US" sz="2000" dirty="0" err="1" smtClean="0">
                <a:solidFill>
                  <a:srgbClr val="000000"/>
                </a:solidFill>
                <a:latin typeface="Times New Roman" panose="02020603050405020304" pitchFamily="18" charset="0"/>
                <a:cs typeface="Times New Roman" panose="02020603050405020304" pitchFamily="18" charset="0"/>
              </a:rPr>
              <a:t>перегрівачі</a:t>
            </a:r>
            <a:r>
              <a:rPr lang="uk-UA" altLang="en-US" sz="2000" dirty="0" smtClean="0">
                <a:solidFill>
                  <a:srgbClr val="000000"/>
                </a:solidFill>
                <a:latin typeface="Times New Roman" panose="02020603050405020304" pitchFamily="18" charset="0"/>
                <a:cs typeface="Times New Roman" panose="02020603050405020304" pitchFamily="18" charset="0"/>
              </a:rPr>
              <a:t>. Установка для перегріву із шістьма індукторами загальною потужністю 15 </a:t>
            </a:r>
            <a:r>
              <a:rPr lang="uk-UA" altLang="en-US" sz="2000" dirty="0" err="1" smtClean="0">
                <a:solidFill>
                  <a:srgbClr val="000000"/>
                </a:solidFill>
                <a:latin typeface="Times New Roman" panose="02020603050405020304" pitchFamily="18" charset="0"/>
                <a:cs typeface="Times New Roman" panose="02020603050405020304" pitchFamily="18" charset="0"/>
              </a:rPr>
              <a:t>МВт</a:t>
            </a:r>
            <a:r>
              <a:rPr lang="uk-UA" altLang="en-US" sz="2000" dirty="0" smtClean="0">
                <a:solidFill>
                  <a:srgbClr val="000000"/>
                </a:solidFill>
                <a:latin typeface="Times New Roman" panose="02020603050405020304" pitchFamily="18" charset="0"/>
                <a:cs typeface="Times New Roman" panose="02020603050405020304" pitchFamily="18" charset="0"/>
              </a:rPr>
              <a:t> має продуктивність 536 т/год. при перегріві чавуну на </a:t>
            </a:r>
            <a:r>
              <a:rPr lang="uk-UA" altLang="en-US" sz="2000" dirty="0" err="1" smtClean="0">
                <a:solidFill>
                  <a:srgbClr val="000000"/>
                </a:solidFill>
                <a:latin typeface="Times New Roman" panose="02020603050405020304" pitchFamily="18" charset="0"/>
                <a:cs typeface="Times New Roman" panose="02020603050405020304" pitchFamily="18" charset="0"/>
              </a:rPr>
              <a:t>100°С</a:t>
            </a:r>
            <a:r>
              <a:rPr lang="uk-UA" altLang="en-US" sz="2000" dirty="0" smtClean="0">
                <a:solidFill>
                  <a:srgbClr val="000000"/>
                </a:solidFill>
                <a:latin typeface="Times New Roman" panose="02020603050405020304" pitchFamily="18" charset="0"/>
                <a:cs typeface="Times New Roman" panose="02020603050405020304" pitchFamily="18" charset="0"/>
              </a:rPr>
              <a:t> або 179 т/год. Довжина цієї установки 15 м, зовнішній діаметр – 5,7 м, місткість – 1500 т. Існують розробки установок для перегріву ємністю 2000 т, </a:t>
            </a:r>
            <a:r>
              <a:rPr lang="uk-UA" altLang="en-US" sz="2000" dirty="0" err="1" smtClean="0">
                <a:solidFill>
                  <a:srgbClr val="000000"/>
                </a:solidFill>
                <a:latin typeface="Times New Roman" panose="02020603050405020304" pitchFamily="18" charset="0"/>
                <a:cs typeface="Times New Roman" panose="02020603050405020304" pitchFamily="18" charset="0"/>
              </a:rPr>
              <a:t>ККД</a:t>
            </a:r>
            <a:r>
              <a:rPr lang="uk-UA" altLang="en-US" sz="2000" dirty="0" smtClean="0">
                <a:solidFill>
                  <a:srgbClr val="000000"/>
                </a:solidFill>
                <a:latin typeface="Times New Roman" panose="02020603050405020304" pitchFamily="18" charset="0"/>
                <a:cs typeface="Times New Roman" panose="02020603050405020304" pitchFamily="18" charset="0"/>
              </a:rPr>
              <a:t> електричної енергії яких становить 84%. Він реальний, оскільки виробничий досвід деяких ливарних </a:t>
            </a:r>
            <a:r>
              <a:rPr lang="uk-UA" altLang="en-US" sz="2000" dirty="0" err="1" smtClean="0">
                <a:solidFill>
                  <a:srgbClr val="000000"/>
                </a:solidFill>
                <a:latin typeface="Times New Roman" panose="02020603050405020304" pitchFamily="18" charset="0"/>
                <a:cs typeface="Times New Roman" panose="02020603050405020304" pitchFamily="18" charset="0"/>
              </a:rPr>
              <a:t>цехів</a:t>
            </a:r>
            <a:r>
              <a:rPr lang="uk-UA" altLang="en-US" sz="2000" dirty="0" smtClean="0">
                <a:solidFill>
                  <a:srgbClr val="000000"/>
                </a:solidFill>
                <a:latin typeface="Times New Roman" panose="02020603050405020304" pitchFamily="18" charset="0"/>
                <a:cs typeface="Times New Roman" panose="02020603050405020304" pitchFamily="18" charset="0"/>
              </a:rPr>
              <a:t> показує, що </a:t>
            </a:r>
            <a:r>
              <a:rPr lang="uk-UA" altLang="en-US" sz="2000" dirty="0" err="1" smtClean="0">
                <a:solidFill>
                  <a:srgbClr val="000000"/>
                </a:solidFill>
                <a:latin typeface="Times New Roman" panose="02020603050405020304" pitchFamily="18" charset="0"/>
                <a:cs typeface="Times New Roman" panose="02020603050405020304" pitchFamily="18" charset="0"/>
              </a:rPr>
              <a:t>ККД</a:t>
            </a:r>
            <a:r>
              <a:rPr lang="uk-UA" altLang="en-US" sz="2000" dirty="0" smtClean="0">
                <a:solidFill>
                  <a:srgbClr val="000000"/>
                </a:solidFill>
                <a:latin typeface="Times New Roman" panose="02020603050405020304" pitchFamily="18" charset="0"/>
                <a:cs typeface="Times New Roman" panose="02020603050405020304" pitchFamily="18" charset="0"/>
              </a:rPr>
              <a:t> перетворення електричної енергії на теплову в подібних умовах може досягати 90%. Витрата електроенергії на 1 т додатково виплавленої сталі становить 450 кВт*год, що нижче, ніж у електропечі, на 25%. Оскільки метал при перегріві вільний від шлаку, роз'їдання футерування незначне, на одному із заводів його замінювали через 2 роки після перегріву 3 млн. т чавуну.</a:t>
            </a:r>
            <a:endParaRPr lang="uk-UA" altLang="en-US" sz="2000" dirty="0">
              <a:latin typeface="Tahoma" panose="020B060403050404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Номер слайда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07CF7BB1-15AF-42A5-A2FF-B0DA714F51D2}" type="slidenum">
              <a:rPr lang="ru-RU" altLang="en-US"/>
              <a:pPr algn="l" rtl="0"/>
              <a:t>50</a:t>
            </a:fld>
            <a:endParaRPr lang="ru-RU" altLang="en-US"/>
          </a:p>
        </p:txBody>
      </p:sp>
      <p:sp>
        <p:nvSpPr>
          <p:cNvPr id="54275" name="Прямоугольник 2"/>
          <p:cNvSpPr>
            <a:spLocks noChangeArrowheads="1"/>
          </p:cNvSpPr>
          <p:nvPr/>
        </p:nvSpPr>
        <p:spPr bwMode="auto">
          <a:xfrm>
            <a:off x="0" y="332656"/>
            <a:ext cx="9001125" cy="56323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indent="2921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rtl="0" eaLnBrk="1" hangingPunct="1"/>
            <a:r>
              <a:rPr lang="ru-RU" altLang="en-US" sz="2400" dirty="0" err="1">
                <a:solidFill>
                  <a:srgbClr val="000000"/>
                </a:solidFill>
                <a:latin typeface="Times New Roman" panose="02020603050405020304" pitchFamily="18" charset="0"/>
                <a:cs typeface="Times New Roman" panose="02020603050405020304" pitchFamily="18" charset="0"/>
              </a:rPr>
              <a:t>Переваги</a:t>
            </a:r>
            <a:r>
              <a:rPr lang="ru-RU" altLang="en-US" sz="2400" dirty="0">
                <a:solidFill>
                  <a:srgbClr val="000000"/>
                </a:solidFill>
                <a:latin typeface="Times New Roman" panose="02020603050405020304" pitchFamily="18" charset="0"/>
                <a:cs typeface="Times New Roman" panose="02020603050405020304" pitchFamily="18" charset="0"/>
              </a:rPr>
              <a:t> Кал-До </a:t>
            </a:r>
            <a:r>
              <a:rPr lang="ru-RU" altLang="en-US" sz="2400" dirty="0" err="1">
                <a:solidFill>
                  <a:srgbClr val="000000"/>
                </a:solidFill>
                <a:latin typeface="Times New Roman" panose="02020603050405020304" pitchFamily="18" charset="0"/>
                <a:cs typeface="Times New Roman" panose="02020603050405020304" pitchFamily="18" charset="0"/>
              </a:rPr>
              <a:t>процесу</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полягають</a:t>
            </a:r>
            <a:r>
              <a:rPr lang="ru-RU" altLang="en-US" sz="2400" dirty="0">
                <a:solidFill>
                  <a:srgbClr val="000000"/>
                </a:solidFill>
                <a:latin typeface="Times New Roman" panose="02020603050405020304" pitchFamily="18" charset="0"/>
                <a:cs typeface="Times New Roman" panose="02020603050405020304" pitchFamily="18" charset="0"/>
              </a:rPr>
              <a:t> у </a:t>
            </a:r>
            <a:r>
              <a:rPr lang="ru-RU" altLang="en-US" sz="2400" dirty="0" err="1">
                <a:solidFill>
                  <a:srgbClr val="000000"/>
                </a:solidFill>
                <a:latin typeface="Times New Roman" panose="02020603050405020304" pitchFamily="18" charset="0"/>
                <a:cs typeface="Times New Roman" panose="02020603050405020304" pitchFamily="18" charset="0"/>
              </a:rPr>
              <a:t>наступному</a:t>
            </a:r>
            <a:r>
              <a:rPr lang="ru-RU" altLang="en-US" sz="2400" dirty="0">
                <a:solidFill>
                  <a:srgbClr val="000000"/>
                </a:solidFill>
                <a:latin typeface="Times New Roman" panose="02020603050405020304" pitchFamily="18" charset="0"/>
                <a:cs typeface="Times New Roman" panose="02020603050405020304" pitchFamily="18" charset="0"/>
              </a:rPr>
              <a:t>:</a:t>
            </a:r>
            <a:endParaRPr lang="ru-RU" altLang="en-US" sz="2400" dirty="0">
              <a:latin typeface="Tahoma" panose="020B0604030504040204" pitchFamily="34" charset="0"/>
              <a:cs typeface="Times New Roman" panose="02020603050405020304" pitchFamily="18" charset="0"/>
            </a:endParaRPr>
          </a:p>
          <a:p>
            <a:pPr algn="just" rtl="0" eaLnBrk="1" hangingPunct="1">
              <a:buClr>
                <a:srgbClr val="000000"/>
              </a:buClr>
              <a:buSzPts val="800"/>
              <a:buFont typeface="Arial" panose="020B0604020202020204" pitchFamily="34" charset="0"/>
              <a:buAutoNum type="arabicParenR"/>
            </a:pPr>
            <a:r>
              <a:rPr lang="ru-RU" altLang="en-US" sz="24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значна</a:t>
            </a:r>
            <a:r>
              <a:rPr lang="ru-RU" altLang="en-US" sz="24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4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частка</a:t>
            </a:r>
            <a:r>
              <a:rPr lang="ru-RU" altLang="en-US" sz="24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4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брухту</a:t>
            </a:r>
            <a:r>
              <a:rPr lang="ru-RU" altLang="en-US" sz="24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у </a:t>
            </a:r>
            <a:r>
              <a:rPr lang="ru-RU" altLang="en-US" sz="24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металевій</a:t>
            </a:r>
            <a:r>
              <a:rPr lang="ru-RU" altLang="en-US" sz="24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4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шихті</a:t>
            </a:r>
            <a:r>
              <a:rPr lang="ru-RU" altLang="en-US" sz="24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(до 45-48%);</a:t>
            </a:r>
            <a:endParaRPr lang="ru-RU" altLang="en-US" sz="2400" dirty="0">
              <a:latin typeface="Tahoma" panose="020B0604030504040204" pitchFamily="34" charset="0"/>
              <a:ea typeface="Times New Roman" panose="02020603050405020304" pitchFamily="18" charset="0"/>
              <a:cs typeface="Tahoma" panose="020B0604030504040204" pitchFamily="34" charset="0"/>
            </a:endParaRPr>
          </a:p>
          <a:p>
            <a:pPr algn="just" rtl="0" eaLnBrk="1" hangingPunct="1">
              <a:buClr>
                <a:srgbClr val="000000"/>
              </a:buClr>
              <a:buSzPts val="800"/>
              <a:buFont typeface="Arial" panose="020B0604020202020204" pitchFamily="34" charset="0"/>
              <a:buAutoNum type="arabicParenR"/>
            </a:pPr>
            <a:r>
              <a:rPr lang="ru-RU" altLang="en-US" sz="24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вищий</a:t>
            </a:r>
            <a:r>
              <a:rPr lang="ru-RU" altLang="en-US" sz="24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4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вихід</a:t>
            </a:r>
            <a:r>
              <a:rPr lang="ru-RU" altLang="en-US" sz="24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4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рідкої</a:t>
            </a:r>
            <a:r>
              <a:rPr lang="ru-RU" altLang="en-US" sz="24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4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сталі</a:t>
            </a:r>
            <a:r>
              <a:rPr lang="ru-RU" altLang="en-US" sz="24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(91-93%);</a:t>
            </a:r>
            <a:endParaRPr lang="ru-RU" altLang="en-US" sz="2400" dirty="0">
              <a:latin typeface="Tahoma" panose="020B0604030504040204" pitchFamily="34" charset="0"/>
              <a:ea typeface="Times New Roman" panose="02020603050405020304" pitchFamily="18" charset="0"/>
              <a:cs typeface="Tahoma" panose="020B0604030504040204" pitchFamily="34" charset="0"/>
            </a:endParaRPr>
          </a:p>
          <a:p>
            <a:pPr algn="just" rtl="0" eaLnBrk="1" hangingPunct="1">
              <a:buClr>
                <a:srgbClr val="000000"/>
              </a:buClr>
              <a:buSzPts val="800"/>
              <a:buFont typeface="Arial" panose="020B0604020202020204" pitchFamily="34" charset="0"/>
              <a:buAutoNum type="arabicParenR"/>
            </a:pPr>
            <a:r>
              <a:rPr lang="ru-RU" altLang="en-US" sz="24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можливість</a:t>
            </a:r>
            <a:r>
              <a:rPr lang="ru-RU" altLang="en-US" sz="24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4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регулювання</a:t>
            </a:r>
            <a:r>
              <a:rPr lang="ru-RU" altLang="en-US" sz="24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ходу </a:t>
            </a:r>
            <a:r>
              <a:rPr lang="ru-RU" altLang="en-US" sz="24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реакцій</a:t>
            </a:r>
            <a:r>
              <a:rPr lang="ru-RU" altLang="en-US" sz="24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за </a:t>
            </a:r>
            <a:r>
              <a:rPr lang="ru-RU" altLang="en-US" sz="24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рахунок</a:t>
            </a:r>
            <a:r>
              <a:rPr lang="ru-RU" altLang="en-US" sz="24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4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змін</a:t>
            </a:r>
            <a:r>
              <a:rPr lang="ru-RU" altLang="en-US" sz="24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4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швидкості</a:t>
            </a:r>
            <a:r>
              <a:rPr lang="ru-RU" altLang="en-US" sz="24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4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обертання</a:t>
            </a:r>
            <a:r>
              <a:rPr lang="ru-RU" altLang="en-US" sz="24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4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положення</a:t>
            </a:r>
            <a:r>
              <a:rPr lang="ru-RU" altLang="en-US" sz="24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4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фурми</a:t>
            </a:r>
            <a:r>
              <a:rPr lang="ru-RU" altLang="en-US" sz="24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та </a:t>
            </a:r>
            <a:r>
              <a:rPr lang="ru-RU" altLang="en-US" sz="24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інтенсивності</a:t>
            </a:r>
            <a:r>
              <a:rPr lang="ru-RU" altLang="en-US" sz="24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4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продування</a:t>
            </a:r>
            <a:r>
              <a:rPr lang="ru-RU" altLang="en-US" sz="24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a:t>
            </a:r>
            <a:endParaRPr lang="ru-RU" altLang="en-US" sz="2400" dirty="0">
              <a:latin typeface="Tahoma" panose="020B0604030504040204" pitchFamily="34" charset="0"/>
              <a:ea typeface="Times New Roman" panose="02020603050405020304" pitchFamily="18" charset="0"/>
              <a:cs typeface="Tahoma" panose="020B0604030504040204" pitchFamily="34" charset="0"/>
            </a:endParaRPr>
          </a:p>
          <a:p>
            <a:pPr algn="just" rtl="0" eaLnBrk="1" hangingPunct="1">
              <a:buClr>
                <a:srgbClr val="000000"/>
              </a:buClr>
              <a:buSzPts val="800"/>
              <a:buFont typeface="Arial" panose="020B0604020202020204" pitchFamily="34" charset="0"/>
              <a:buAutoNum type="arabicParenR"/>
            </a:pPr>
            <a:r>
              <a:rPr lang="ru-RU" altLang="en-US" sz="24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високий</a:t>
            </a:r>
            <a:r>
              <a:rPr lang="ru-RU" altLang="en-US" sz="24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4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коефіцієнт</a:t>
            </a:r>
            <a:r>
              <a:rPr lang="ru-RU" altLang="en-US" sz="24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4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використання</a:t>
            </a:r>
            <a:r>
              <a:rPr lang="ru-RU" altLang="en-US" sz="24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4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теплоти</a:t>
            </a:r>
            <a:r>
              <a:rPr lang="ru-RU" altLang="en-US" sz="24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в </a:t>
            </a:r>
            <a:r>
              <a:rPr lang="ru-RU" altLang="en-US" sz="24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агрегаті</a:t>
            </a:r>
            <a:r>
              <a:rPr lang="ru-RU" altLang="en-US" sz="24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4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обумовлений</a:t>
            </a:r>
            <a:r>
              <a:rPr lang="ru-RU" altLang="en-US" sz="24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4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допалюванням</a:t>
            </a:r>
            <a:r>
              <a:rPr lang="ru-RU" altLang="en-US" sz="24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СО до </a:t>
            </a:r>
            <a:r>
              <a:rPr lang="ru-RU" altLang="en-US" sz="2400" dirty="0" smtClean="0">
                <a:solidFill>
                  <a:srgbClr val="000000"/>
                </a:solidFill>
                <a:latin typeface="Times New Roman" panose="02020603050405020304" pitchFamily="18" charset="0"/>
                <a:ea typeface="Times New Roman" panose="02020603050405020304" pitchFamily="18" charset="0"/>
                <a:cs typeface="Tahoma" panose="020B0604030504040204" pitchFamily="34" charset="0"/>
              </a:rPr>
              <a:t>С0</a:t>
            </a:r>
            <a:r>
              <a:rPr lang="ru-RU" altLang="en-US" sz="2400" baseline="-25000" dirty="0" smtClean="0">
                <a:solidFill>
                  <a:srgbClr val="000000"/>
                </a:solidFill>
                <a:latin typeface="Times New Roman" panose="02020603050405020304" pitchFamily="18" charset="0"/>
                <a:ea typeface="Times New Roman" panose="02020603050405020304" pitchFamily="18" charset="0"/>
                <a:cs typeface="Tahoma" panose="020B0604030504040204" pitchFamily="34" charset="0"/>
              </a:rPr>
              <a:t>2 </a:t>
            </a:r>
            <a:r>
              <a:rPr lang="ru-RU" altLang="en-US" sz="2400" dirty="0" smtClean="0">
                <a:solidFill>
                  <a:srgbClr val="000000"/>
                </a:solidFill>
                <a:latin typeface="Times New Roman" panose="02020603050405020304" pitchFamily="18" charset="0"/>
                <a:ea typeface="Times New Roman" panose="02020603050405020304" pitchFamily="18" charset="0"/>
                <a:cs typeface="Tahoma" panose="020B0604030504040204" pitchFamily="34" charset="0"/>
              </a:rPr>
              <a:t>у </a:t>
            </a:r>
            <a:r>
              <a:rPr lang="ru-RU" altLang="en-US" sz="24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конвертері</a:t>
            </a:r>
            <a:r>
              <a:rPr lang="ru-RU" altLang="en-US" sz="24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a:t>
            </a:r>
            <a:endParaRPr lang="ru-RU" altLang="en-US" sz="2400" dirty="0">
              <a:latin typeface="Tahoma" panose="020B0604030504040204" pitchFamily="34" charset="0"/>
              <a:ea typeface="Times New Roman" panose="02020603050405020304" pitchFamily="18" charset="0"/>
              <a:cs typeface="Tahoma" panose="020B0604030504040204" pitchFamily="34" charset="0"/>
            </a:endParaRPr>
          </a:p>
          <a:p>
            <a:pPr algn="just" rtl="0" eaLnBrk="1" hangingPunct="1">
              <a:buClr>
                <a:srgbClr val="000000"/>
              </a:buClr>
              <a:buSzPts val="800"/>
              <a:buFont typeface="Arial" panose="020B0604020202020204" pitchFamily="34" charset="0"/>
              <a:buAutoNum type="arabicParenR"/>
            </a:pPr>
            <a:r>
              <a:rPr lang="ru-RU" altLang="en-US" sz="24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глибока</a:t>
            </a:r>
            <a:r>
              <a:rPr lang="ru-RU" altLang="en-US" sz="24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4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десульфурація</a:t>
            </a:r>
            <a:r>
              <a:rPr lang="ru-RU" altLang="en-US" sz="24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4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металу</a:t>
            </a:r>
            <a:r>
              <a:rPr lang="ru-RU" altLang="en-US" sz="24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4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обумовлена</a:t>
            </a:r>
            <a:r>
              <a:rPr lang="ru-RU" altLang="en-US" sz="24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4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значною</a:t>
            </a:r>
            <a:r>
              <a:rPr lang="ru-RU" altLang="en-US" sz="24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4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кількістю</a:t>
            </a:r>
            <a:r>
              <a:rPr lang="ru-RU" altLang="en-US" sz="24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шлаку в </a:t>
            </a:r>
            <a:r>
              <a:rPr lang="ru-RU" altLang="en-US" sz="24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конвертерній</a:t>
            </a:r>
            <a:r>
              <a:rPr lang="ru-RU" altLang="en-US" sz="24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4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ванні</a:t>
            </a:r>
            <a:r>
              <a:rPr lang="ru-RU" altLang="en-US" sz="24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4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високим</a:t>
            </a:r>
            <a:r>
              <a:rPr lang="ru-RU" altLang="en-US" sz="24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4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коефіцієнтом</a:t>
            </a:r>
            <a:r>
              <a:rPr lang="ru-RU" altLang="en-US" sz="24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400" dirty="0" err="1" smtClean="0">
                <a:solidFill>
                  <a:srgbClr val="000000"/>
                </a:solidFill>
                <a:latin typeface="Times New Roman" panose="02020603050405020304" pitchFamily="18" charset="0"/>
                <a:ea typeface="Times New Roman" panose="02020603050405020304" pitchFamily="18" charset="0"/>
                <a:cs typeface="Tahoma" panose="020B0604030504040204" pitchFamily="34" charset="0"/>
              </a:rPr>
              <a:t>розподілу</a:t>
            </a:r>
            <a:r>
              <a:rPr lang="ru-RU" altLang="en-US" sz="24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400" dirty="0" err="1" smtClean="0">
                <a:solidFill>
                  <a:srgbClr val="000000"/>
                </a:solidFill>
                <a:latin typeface="Times New Roman" panose="02020603050405020304" pitchFamily="18" charset="0"/>
                <a:ea typeface="Times New Roman" panose="02020603050405020304" pitchFamily="18" charset="0"/>
                <a:cs typeface="Tahoma" panose="020B0604030504040204" pitchFamily="34" charset="0"/>
              </a:rPr>
              <a:t>сірки</a:t>
            </a:r>
            <a:r>
              <a:rPr lang="ru-RU" altLang="en-US" sz="2400" dirty="0" smtClean="0">
                <a:solidFill>
                  <a:srgbClr val="000000"/>
                </a:solidFill>
                <a:latin typeface="Times New Roman" panose="02020603050405020304" pitchFamily="18" charset="0"/>
                <a:ea typeface="Times New Roman" panose="02020603050405020304" pitchFamily="18" charset="0"/>
                <a:cs typeface="Tahoma" panose="020B0604030504040204" pitchFamily="34" charset="0"/>
              </a:rPr>
              <a:t>;</a:t>
            </a:r>
            <a:endParaRPr lang="ru-RU" altLang="en-US" sz="2400" dirty="0">
              <a:latin typeface="Tahoma" panose="020B0604030504040204" pitchFamily="34" charset="0"/>
              <a:ea typeface="Times New Roman" panose="02020603050405020304" pitchFamily="18" charset="0"/>
              <a:cs typeface="Tahoma" panose="020B0604030504040204" pitchFamily="34" charset="0"/>
            </a:endParaRPr>
          </a:p>
          <a:p>
            <a:pPr algn="just" rtl="0" eaLnBrk="1" hangingPunct="1">
              <a:buClr>
                <a:srgbClr val="000000"/>
              </a:buClr>
              <a:buSzPts val="800"/>
              <a:buFont typeface="Arial" panose="020B0604020202020204" pitchFamily="34" charset="0"/>
              <a:buAutoNum type="arabicParenR"/>
            </a:pPr>
            <a:r>
              <a:rPr lang="ru-RU" altLang="en-US" sz="24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нижчі</a:t>
            </a:r>
            <a:r>
              <a:rPr lang="ru-RU" altLang="en-US" sz="24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4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капітальні</a:t>
            </a:r>
            <a:r>
              <a:rPr lang="ru-RU" altLang="en-US" sz="24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sz="24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витрати</a:t>
            </a:r>
            <a:r>
              <a:rPr lang="ru-RU" altLang="en-US" sz="24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a:t>
            </a:r>
            <a:endParaRPr lang="ru-RU" altLang="en-US" sz="2400" dirty="0">
              <a:latin typeface="Tahoma" panose="020B0604030504040204" pitchFamily="34" charset="0"/>
              <a:ea typeface="Times New Roman" panose="02020603050405020304" pitchFamily="18" charset="0"/>
              <a:cs typeface="Tahoma" panose="020B0604030504040204" pitchFamily="34" charset="0"/>
            </a:endParaRPr>
          </a:p>
          <a:p>
            <a:pPr algn="just" rtl="0" eaLnBrk="1" hangingPunct="1"/>
            <a:r>
              <a:rPr lang="ru-RU" altLang="en-US" sz="2400" dirty="0" err="1">
                <a:solidFill>
                  <a:srgbClr val="000000"/>
                </a:solidFill>
                <a:latin typeface="Times New Roman" panose="02020603050405020304" pitchFamily="18" charset="0"/>
                <a:cs typeface="Times New Roman" panose="02020603050405020304" pitchFamily="18" charset="0"/>
              </a:rPr>
              <a:t>Істотними</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недоліками</a:t>
            </a:r>
            <a:r>
              <a:rPr lang="ru-RU" altLang="en-US" sz="2400" dirty="0">
                <a:solidFill>
                  <a:srgbClr val="000000"/>
                </a:solidFill>
                <a:latin typeface="Times New Roman" panose="02020603050405020304" pitchFamily="18" charset="0"/>
                <a:cs typeface="Times New Roman" panose="02020603050405020304" pitchFamily="18" charset="0"/>
              </a:rPr>
              <a:t> Кал-До </a:t>
            </a:r>
            <a:r>
              <a:rPr lang="ru-RU" altLang="en-US" sz="2400" dirty="0" err="1">
                <a:solidFill>
                  <a:srgbClr val="000000"/>
                </a:solidFill>
                <a:latin typeface="Times New Roman" panose="02020603050405020304" pitchFamily="18" charset="0"/>
                <a:cs typeface="Times New Roman" panose="02020603050405020304" pitchFamily="18" charset="0"/>
              </a:rPr>
              <a:t>процесу</a:t>
            </a:r>
            <a:r>
              <a:rPr lang="ru-RU" altLang="en-US" sz="2400" dirty="0">
                <a:solidFill>
                  <a:srgbClr val="000000"/>
                </a:solidFill>
                <a:latin typeface="Times New Roman" panose="02020603050405020304" pitchFamily="18" charset="0"/>
                <a:cs typeface="Times New Roman" panose="02020603050405020304" pitchFamily="18" charset="0"/>
              </a:rPr>
              <a:t> є: велика </a:t>
            </a:r>
            <a:r>
              <a:rPr lang="ru-RU" altLang="en-US" sz="2400" dirty="0" err="1">
                <a:solidFill>
                  <a:srgbClr val="000000"/>
                </a:solidFill>
                <a:latin typeface="Times New Roman" panose="02020603050405020304" pitchFamily="18" charset="0"/>
                <a:cs typeface="Times New Roman" panose="02020603050405020304" pitchFamily="18" charset="0"/>
              </a:rPr>
              <a:t>тривалість</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продування</a:t>
            </a:r>
            <a:r>
              <a:rPr lang="ru-RU" altLang="en-US" sz="2400" dirty="0">
                <a:solidFill>
                  <a:srgbClr val="000000"/>
                </a:solidFill>
                <a:latin typeface="Times New Roman" panose="02020603050405020304" pitchFamily="18" charset="0"/>
                <a:cs typeface="Times New Roman" panose="02020603050405020304" pitchFamily="18" charset="0"/>
              </a:rPr>
              <a:t> та циклу плавки, </a:t>
            </a:r>
            <a:r>
              <a:rPr lang="ru-RU" altLang="en-US" sz="2400" dirty="0" err="1">
                <a:solidFill>
                  <a:srgbClr val="000000"/>
                </a:solidFill>
                <a:latin typeface="Times New Roman" panose="02020603050405020304" pitchFamily="18" charset="0"/>
                <a:cs typeface="Times New Roman" panose="02020603050405020304" pitchFamily="18" charset="0"/>
              </a:rPr>
              <a:t>складність</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конструкцій</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механізмів</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обертання</a:t>
            </a:r>
            <a:r>
              <a:rPr lang="ru-RU" altLang="en-US" sz="2400" dirty="0">
                <a:solidFill>
                  <a:srgbClr val="000000"/>
                </a:solidFill>
                <a:latin typeface="Times New Roman" panose="02020603050405020304" pitchFamily="18" charset="0"/>
                <a:cs typeface="Times New Roman" panose="02020603050405020304" pitchFamily="18" charset="0"/>
              </a:rPr>
              <a:t> конвертера </a:t>
            </a:r>
            <a:r>
              <a:rPr lang="ru-RU" altLang="en-US" sz="2400" dirty="0" err="1">
                <a:solidFill>
                  <a:srgbClr val="000000"/>
                </a:solidFill>
                <a:latin typeface="Times New Roman" panose="02020603050405020304" pitchFamily="18" charset="0"/>
                <a:cs typeface="Times New Roman" panose="02020603050405020304" pitchFamily="18" charset="0"/>
              </a:rPr>
              <a:t>масою</a:t>
            </a:r>
            <a:r>
              <a:rPr lang="ru-RU" altLang="en-US" sz="2400" dirty="0">
                <a:solidFill>
                  <a:srgbClr val="000000"/>
                </a:solidFill>
                <a:latin typeface="Times New Roman" panose="02020603050405020304" pitchFamily="18" charset="0"/>
                <a:cs typeface="Times New Roman" panose="02020603050405020304" pitchFamily="18" charset="0"/>
              </a:rPr>
              <a:t> 500 т, </a:t>
            </a:r>
            <a:r>
              <a:rPr lang="ru-RU" altLang="en-US" sz="2400" dirty="0" err="1">
                <a:solidFill>
                  <a:srgbClr val="000000"/>
                </a:solidFill>
                <a:latin typeface="Times New Roman" panose="02020603050405020304" pitchFamily="18" charset="0"/>
                <a:cs typeface="Times New Roman" panose="02020603050405020304" pitchFamily="18" charset="0"/>
              </a:rPr>
              <a:t>висока</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питома</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витрата</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вогнетривів</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значні</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питомі</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капітальні</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витрати</a:t>
            </a:r>
            <a:r>
              <a:rPr lang="ru-RU" altLang="en-US" sz="2400" dirty="0">
                <a:solidFill>
                  <a:srgbClr val="000000"/>
                </a:solidFill>
                <a:latin typeface="Times New Roman" panose="02020603050405020304" pitchFamily="18" charset="0"/>
                <a:cs typeface="Times New Roman" panose="02020603050405020304" pitchFamily="18" charset="0"/>
              </a:rPr>
              <a:t>.</a:t>
            </a:r>
            <a:endParaRPr lang="ru-RU" altLang="en-US" sz="2400" dirty="0">
              <a:latin typeface="Tahoma" panose="020B060403050404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Номер слайда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DFC9E90C-2DEA-4B24-904D-161ED67FBE3D}" type="slidenum">
              <a:rPr lang="ru-RU" altLang="en-US"/>
              <a:pPr algn="l" rtl="0"/>
              <a:t>51</a:t>
            </a:fld>
            <a:endParaRPr lang="ru-RU" altLang="en-US"/>
          </a:p>
        </p:txBody>
      </p:sp>
      <p:sp>
        <p:nvSpPr>
          <p:cNvPr id="3" name="Прямоугольник 2"/>
          <p:cNvSpPr/>
          <p:nvPr/>
        </p:nvSpPr>
        <p:spPr>
          <a:xfrm>
            <a:off x="31750" y="0"/>
            <a:ext cx="8928100" cy="6186309"/>
          </a:xfrm>
          <a:prstGeom prst="rect">
            <a:avLst/>
          </a:prstGeom>
        </p:spPr>
        <p:txBody>
          <a:bodyPr>
            <a:spAutoFit/>
          </a:bodyPr>
          <a:lstStyle/>
          <a:p>
            <a:pPr algn="ctr" rtl="0" eaLnBrk="1" hangingPunct="1">
              <a:spcAft>
                <a:spcPts val="0"/>
              </a:spcAft>
              <a:buClr>
                <a:srgbClr val="000000"/>
              </a:buClr>
              <a:buSzPts val="900"/>
              <a:tabLst>
                <a:tab pos="800735" algn="l"/>
              </a:tabLst>
              <a:defRPr/>
            </a:pPr>
            <a:r>
              <a:rPr lang="ru-RU" sz="2200" b="1"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Роторний процес</a:t>
            </a:r>
            <a:endParaRPr lang="ru-RU" sz="2200" b="1" dirty="0">
              <a:latin typeface="Tahoma" panose="020B0604030504040204" pitchFamily="34" charset="0"/>
              <a:ea typeface="Times New Roman" panose="02020603050405020304" pitchFamily="18" charset="0"/>
              <a:cs typeface="Tahoma" panose="020B0604030504040204" pitchFamily="34" charset="0"/>
            </a:endParaRPr>
          </a:p>
          <a:p>
            <a:pPr indent="292100" algn="just" rtl="0" eaLnBrk="1" hangingPunct="1">
              <a:spcAft>
                <a:spcPts val="0"/>
              </a:spcAft>
              <a:defRPr/>
            </a:pPr>
            <a:r>
              <a:rPr lang="ru-RU" sz="2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Роторний процес здійснюється в горизонтально розташованому циліндричному агрегаті, що обертається зі швидкістю -0,07</a:t>
            </a:r>
            <a:r>
              <a:rPr lang="ru-RU" sz="2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a:t>
            </a:r>
            <a:r>
              <a:rPr lang="ru-RU" sz="2200" baseline="300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1</a:t>
            </a:r>
            <a:r>
              <a:rPr lang="ru-RU" sz="2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(Мал. 7.59).</a:t>
            </a:r>
            <a:endParaRPr lang="ru-RU" sz="2200" dirty="0">
              <a:latin typeface="Tahoma" panose="020B0604030504040204" pitchFamily="34" charset="0"/>
              <a:ea typeface="Times New Roman" panose="02020603050405020304" pitchFamily="18" charset="0"/>
              <a:cs typeface="Times New Roman" panose="02020603050405020304" pitchFamily="18" charset="0"/>
            </a:endParaRPr>
          </a:p>
          <a:p>
            <a:pPr indent="292100" algn="just" rtl="0" eaLnBrk="1" hangingPunct="1">
              <a:spcAft>
                <a:spcPts val="0"/>
              </a:spcAft>
              <a:defRPr/>
            </a:pPr>
            <a:r>
              <a:rPr lang="ru-RU" sz="2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Роторні печі використовувалися у низці країн світу. При місткості 60 і 90 т ротори мають відповідно такі розміри, м: довжину - 14,6 і 14,7; зовнішній діаметр - 3,7 та 4,0; внутрішній діаметр - 2,7 та 3,0.</a:t>
            </a:r>
            <a:endParaRPr lang="ru-RU" sz="2200" dirty="0">
              <a:latin typeface="Tahoma" panose="020B0604030504040204" pitchFamily="34" charset="0"/>
              <a:ea typeface="Times New Roman" panose="02020603050405020304" pitchFamily="18" charset="0"/>
              <a:cs typeface="Times New Roman" panose="02020603050405020304" pitchFamily="18" charset="0"/>
            </a:endParaRPr>
          </a:p>
          <a:p>
            <a:pPr indent="292100" algn="just" rtl="0" eaLnBrk="1" hangingPunct="1">
              <a:spcAft>
                <a:spcPts val="0"/>
              </a:spcAft>
              <a:defRPr/>
            </a:pPr>
            <a:r>
              <a:rPr lang="ru-RU" sz="2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 обох торцевих стінках ротора зроблені отвори діаметром 0,6-0,8 м. Через передній отвір завантажують тверді матеріали та заливають чавун. У цей же </a:t>
            </a:r>
            <a:r>
              <a:rPr lang="ru-RU" sz="2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отвір</a:t>
            </a:r>
            <a:r>
              <a:rPr lang="ru-RU" sz="2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вводять</a:t>
            </a:r>
            <a:r>
              <a:rPr lang="ru-RU" sz="22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водоохолоджуванікисневі</a:t>
            </a:r>
            <a:r>
              <a:rPr lang="ru-RU" sz="22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фурми. Через інший отвір, з боку зливу металу та шлаку, відводяться гази. У цій же торцевій стінці є сталевипускний отвір та шлакова льотка. Футерівка складається з двох шарів: робочої набивної зі смолодомітової маси і постійної - з магнезитової цегли.</a:t>
            </a:r>
            <a:endParaRPr lang="ru-RU" sz="2200" dirty="0">
              <a:latin typeface="Tahoma" panose="020B0604030504040204" pitchFamily="34" charset="0"/>
              <a:ea typeface="Times New Roman" panose="02020603050405020304" pitchFamily="18" charset="0"/>
              <a:cs typeface="Times New Roman" panose="02020603050405020304" pitchFamily="18" charset="0"/>
            </a:endParaRPr>
          </a:p>
          <a:p>
            <a:pPr indent="292100" algn="just" rtl="0" eaLnBrk="1" hangingPunct="1">
              <a:spcAft>
                <a:spcPts val="0"/>
              </a:spcAft>
              <a:defRPr/>
            </a:pPr>
            <a:r>
              <a:rPr lang="ru-RU" sz="2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Перед продуванням у ротор завантажують вапно та залізну руду та заливають рідкий чавун. Потім його повертають у положення продування, при якому поздовжня вісь розташовується на одній лінії з каретками, що переміщають дві кисневі </a:t>
            </a:r>
            <a:r>
              <a:rPr lang="ru-RU" sz="2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фурми</a:t>
            </a:r>
            <a:r>
              <a:rPr lang="ru-RU" sz="2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2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і </a:t>
            </a:r>
            <a:r>
              <a:rPr lang="ru-RU" sz="22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димоуловлюючий</a:t>
            </a:r>
            <a:r>
              <a:rPr lang="ru-RU" sz="22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камін</a:t>
            </a:r>
            <a:r>
              <a:rPr lang="ru-RU" sz="2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sz="2200" dirty="0">
              <a:latin typeface="Tahoma" panose="020B0604030504040204" pitchFamily="34" charset="0"/>
              <a:ea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Номер слайда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015C855D-82DB-43F2-BD64-1DBB8E541A75}" type="slidenum">
              <a:rPr lang="ru-RU" altLang="en-US"/>
              <a:pPr algn="l" rtl="0"/>
              <a:t>52</a:t>
            </a:fld>
            <a:endParaRPr lang="ru-RU" altLang="en-US"/>
          </a:p>
        </p:txBody>
      </p:sp>
      <p:sp>
        <p:nvSpPr>
          <p:cNvPr id="56323" name="Rectangle 2"/>
          <p:cNvSpPr>
            <a:spLocks noChangeArrowheads="1"/>
          </p:cNvSpPr>
          <p:nvPr/>
        </p:nvSpPr>
        <p:spPr bwMode="auto">
          <a:xfrm>
            <a:off x="0" y="687388"/>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eaLnBrk="1" hangingPunct="1"/>
            <a:endParaRPr lang="en-US" altLang="en-US"/>
          </a:p>
        </p:txBody>
      </p:sp>
      <p:pic>
        <p:nvPicPr>
          <p:cNvPr id="56324"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388" y="1166813"/>
            <a:ext cx="8401050" cy="3725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6325" name="Rectangle 3"/>
          <p:cNvSpPr>
            <a:spLocks noChangeArrowheads="1"/>
          </p:cNvSpPr>
          <p:nvPr/>
        </p:nvSpPr>
        <p:spPr bwMode="auto">
          <a:xfrm>
            <a:off x="1214438" y="5584825"/>
            <a:ext cx="6886575" cy="830263"/>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rtl="0" eaLnBrk="1" hangingPunct="1"/>
            <a:r>
              <a:rPr lang="ru-RU" altLang="en-US" sz="1600" dirty="0" smtClean="0">
                <a:solidFill>
                  <a:srgbClr val="000000"/>
                </a:solidFill>
                <a:latin typeface="Times New Roman" panose="02020603050405020304" pitchFamily="18" charset="0"/>
                <a:cs typeface="Times New Roman" panose="02020603050405020304" pitchFamily="18" charset="0"/>
              </a:rPr>
              <a:t>Рис. 12. </a:t>
            </a:r>
            <a:r>
              <a:rPr lang="ru-RU" altLang="en-US" sz="1600" dirty="0">
                <a:solidFill>
                  <a:srgbClr val="000000"/>
                </a:solidFill>
                <a:latin typeface="Times New Roman" panose="02020603050405020304" pitchFamily="18" charset="0"/>
                <a:cs typeface="Times New Roman" panose="02020603050405020304" pitchFamily="18" charset="0"/>
              </a:rPr>
              <a:t>Схема </a:t>
            </a:r>
            <a:r>
              <a:rPr lang="ru-RU" altLang="en-US" sz="1600" dirty="0" err="1">
                <a:solidFill>
                  <a:srgbClr val="000000"/>
                </a:solidFill>
                <a:latin typeface="Times New Roman" panose="02020603050405020304" pitchFamily="18" charset="0"/>
                <a:cs typeface="Times New Roman" panose="02020603050405020304" pitchFamily="18" charset="0"/>
              </a:rPr>
              <a:t>роторної</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печі</a:t>
            </a:r>
            <a:r>
              <a:rPr lang="ru-RU" altLang="en-US" sz="1600" dirty="0">
                <a:solidFill>
                  <a:srgbClr val="000000"/>
                </a:solidFill>
                <a:latin typeface="Times New Roman" panose="02020603050405020304" pitchFamily="18" charset="0"/>
                <a:cs typeface="Times New Roman" panose="02020603050405020304" pitchFamily="18" charset="0"/>
              </a:rPr>
              <a:t>: 1 – </a:t>
            </a:r>
            <a:r>
              <a:rPr lang="ru-RU" altLang="en-US" sz="1600" dirty="0" err="1">
                <a:solidFill>
                  <a:srgbClr val="000000"/>
                </a:solidFill>
                <a:latin typeface="Times New Roman" panose="02020603050405020304" pitchFamily="18" charset="0"/>
                <a:cs typeface="Times New Roman" panose="02020603050405020304" pitchFamily="18" charset="0"/>
              </a:rPr>
              <a:t>випускний</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отвір</a:t>
            </a:r>
            <a:r>
              <a:rPr lang="ru-RU" altLang="en-US" sz="1600" dirty="0">
                <a:solidFill>
                  <a:srgbClr val="000000"/>
                </a:solidFill>
                <a:latin typeface="Times New Roman" panose="02020603050405020304" pitchFamily="18" charset="0"/>
                <a:cs typeface="Times New Roman" panose="02020603050405020304" pitchFamily="18" charset="0"/>
              </a:rPr>
              <a:t>; 2 – </a:t>
            </a:r>
            <a:r>
              <a:rPr lang="ru-RU" altLang="en-US" sz="1600" dirty="0" err="1">
                <a:solidFill>
                  <a:srgbClr val="000000"/>
                </a:solidFill>
                <a:latin typeface="Times New Roman" panose="02020603050405020304" pitchFamily="18" charset="0"/>
                <a:cs typeface="Times New Roman" panose="02020603050405020304" pitchFamily="18" charset="0"/>
              </a:rPr>
              <a:t>газовідведення</a:t>
            </a:r>
            <a:r>
              <a:rPr lang="ru-RU" altLang="en-US" sz="1600" dirty="0">
                <a:solidFill>
                  <a:srgbClr val="000000"/>
                </a:solidFill>
                <a:latin typeface="Times New Roman" panose="02020603050405020304" pitchFamily="18" charset="0"/>
                <a:cs typeface="Times New Roman" panose="02020603050405020304" pitchFamily="18" charset="0"/>
              </a:rPr>
              <a:t>;</a:t>
            </a:r>
          </a:p>
          <a:p>
            <a:pPr algn="ctr" rtl="0" eaLnBrk="1" hangingPunct="1"/>
            <a:r>
              <a:rPr lang="ru-RU" altLang="en-US" sz="1600" dirty="0">
                <a:solidFill>
                  <a:srgbClr val="000000"/>
                </a:solidFill>
                <a:latin typeface="Times New Roman" panose="02020603050405020304" pitchFamily="18" charset="0"/>
                <a:cs typeface="Times New Roman" panose="02020603050405020304" pitchFamily="18" charset="0"/>
              </a:rPr>
              <a:t>3 – ротор; 4 – подача </a:t>
            </a:r>
            <a:r>
              <a:rPr lang="ru-RU" altLang="en-US" sz="1600" dirty="0" err="1">
                <a:solidFill>
                  <a:srgbClr val="000000"/>
                </a:solidFill>
                <a:latin typeface="Times New Roman" panose="02020603050405020304" pitchFamily="18" charset="0"/>
                <a:cs typeface="Times New Roman" panose="02020603050405020304" pitchFamily="18" charset="0"/>
              </a:rPr>
              <a:t>вторинного</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кисню</a:t>
            </a:r>
            <a:r>
              <a:rPr lang="ru-RU" altLang="en-US" sz="1600" dirty="0">
                <a:solidFill>
                  <a:srgbClr val="000000"/>
                </a:solidFill>
                <a:latin typeface="Times New Roman" panose="02020603050405020304" pitchFamily="18" charset="0"/>
                <a:cs typeface="Times New Roman" panose="02020603050405020304" pitchFamily="18" charset="0"/>
              </a:rPr>
              <a:t>;</a:t>
            </a:r>
            <a:endParaRPr lang="ru-RU" altLang="en-US" sz="1600" dirty="0"/>
          </a:p>
          <a:p>
            <a:pPr algn="ctr" rtl="0"/>
            <a:r>
              <a:rPr lang="ru-RU" altLang="en-US" sz="1600" dirty="0">
                <a:solidFill>
                  <a:srgbClr val="000000"/>
                </a:solidFill>
                <a:latin typeface="Times New Roman" panose="02020603050405020304" pitchFamily="18" charset="0"/>
                <a:cs typeface="Times New Roman" panose="02020603050405020304" pitchFamily="18" charset="0"/>
              </a:rPr>
              <a:t>5 – подача </a:t>
            </a:r>
            <a:r>
              <a:rPr lang="ru-RU" altLang="en-US" sz="1600" dirty="0" err="1">
                <a:solidFill>
                  <a:srgbClr val="000000"/>
                </a:solidFill>
                <a:latin typeface="Times New Roman" panose="02020603050405020304" pitchFamily="18" charset="0"/>
                <a:cs typeface="Times New Roman" panose="02020603050405020304" pitchFamily="18" charset="0"/>
              </a:rPr>
              <a:t>первинного</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кисню</a:t>
            </a:r>
            <a:r>
              <a:rPr lang="ru-RU" altLang="en-US" sz="1600" dirty="0">
                <a:solidFill>
                  <a:srgbClr val="000000"/>
                </a:solidFill>
                <a:latin typeface="Times New Roman" panose="02020603050405020304" pitchFamily="18" charset="0"/>
                <a:cs typeface="Times New Roman" panose="02020603050405020304" pitchFamily="18" charset="0"/>
              </a:rPr>
              <a:t>; 6 – </a:t>
            </a:r>
            <a:r>
              <a:rPr lang="ru-RU" altLang="en-US" sz="1600" dirty="0" err="1">
                <a:solidFill>
                  <a:srgbClr val="000000"/>
                </a:solidFill>
                <a:latin typeface="Times New Roman" panose="02020603050405020304" pitchFamily="18" charset="0"/>
                <a:cs typeface="Times New Roman" panose="02020603050405020304" pitchFamily="18" charset="0"/>
              </a:rPr>
              <a:t>механізм</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обертання</a:t>
            </a:r>
            <a:endParaRPr lang="ru-RU" altLang="en-US" sz="1600"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Номер слайда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F04B4836-A55F-44AE-BAA7-83FF977783A3}" type="slidenum">
              <a:rPr lang="ru-RU" altLang="en-US"/>
              <a:pPr algn="l" rtl="0"/>
              <a:t>53</a:t>
            </a:fld>
            <a:endParaRPr lang="ru-RU" altLang="en-US"/>
          </a:p>
        </p:txBody>
      </p:sp>
      <p:sp>
        <p:nvSpPr>
          <p:cNvPr id="57347" name="Прямоугольник 2"/>
          <p:cNvSpPr>
            <a:spLocks noChangeArrowheads="1"/>
          </p:cNvSpPr>
          <p:nvPr/>
        </p:nvSpPr>
        <p:spPr bwMode="auto">
          <a:xfrm>
            <a:off x="193675" y="620713"/>
            <a:ext cx="8929688" cy="52629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indent="3048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rtl="0" eaLnBrk="1" hangingPunct="1"/>
            <a:r>
              <a:rPr lang="uk-UA" altLang="en-US" sz="2400" dirty="0" smtClean="0">
                <a:solidFill>
                  <a:srgbClr val="000000"/>
                </a:solidFill>
                <a:latin typeface="Times New Roman" panose="02020603050405020304" pitchFamily="18" charset="0"/>
                <a:cs typeface="Times New Roman" panose="02020603050405020304" pitchFamily="18" charset="0"/>
              </a:rPr>
              <a:t>Через нижню фурму, занурену в метал на глибину близько 250 мм, первинний кисень вводять чистотою 95-99% під надмірним тиском 0,6 МПа з інтенсивністю 4000 </a:t>
            </a:r>
            <a:r>
              <a:rPr lang="uk-UA" altLang="en-US" sz="2400" dirty="0" err="1" smtClean="0">
                <a:solidFill>
                  <a:srgbClr val="000000"/>
                </a:solidFill>
                <a:latin typeface="Times New Roman" panose="02020603050405020304" pitchFamily="18" charset="0"/>
                <a:cs typeface="Times New Roman" panose="02020603050405020304" pitchFamily="18" charset="0"/>
              </a:rPr>
              <a:t>м</a:t>
            </a:r>
            <a:r>
              <a:rPr lang="uk-UA" altLang="en-US" sz="2400" baseline="30000" dirty="0" err="1" smtClean="0">
                <a:solidFill>
                  <a:srgbClr val="000000"/>
                </a:solidFill>
                <a:latin typeface="Times New Roman" panose="02020603050405020304" pitchFamily="18" charset="0"/>
                <a:cs typeface="Times New Roman" panose="02020603050405020304" pitchFamily="18" charset="0"/>
              </a:rPr>
              <a:t>3</a:t>
            </a:r>
            <a:r>
              <a:rPr lang="uk-UA" altLang="en-US" sz="2400" dirty="0" smtClean="0">
                <a:solidFill>
                  <a:srgbClr val="000000"/>
                </a:solidFill>
                <a:latin typeface="Times New Roman" panose="02020603050405020304" pitchFamily="18" charset="0"/>
                <a:cs typeface="Times New Roman" panose="02020603050405020304" pitchFamily="18" charset="0"/>
              </a:rPr>
              <a:t>/год. Через верхню фурму в робочий простір подають вторинний кисень чистотою 70-75%.</a:t>
            </a:r>
            <a:r>
              <a:rPr lang="uk-UA" altLang="en-US" sz="2400" dirty="0" err="1" smtClean="0">
                <a:solidFill>
                  <a:srgbClr val="000000"/>
                </a:solidFill>
                <a:latin typeface="Times New Roman" panose="02020603050405020304" pitchFamily="18" charset="0"/>
                <a:cs typeface="Times New Roman" panose="02020603050405020304" pitchFamily="18" charset="0"/>
              </a:rPr>
              <a:t>О</a:t>
            </a:r>
            <a:r>
              <a:rPr lang="uk-UA" altLang="en-US" sz="2400" baseline="-25000" dirty="0" err="1" smtClean="0">
                <a:solidFill>
                  <a:srgbClr val="000000"/>
                </a:solidFill>
                <a:latin typeface="Times New Roman" panose="02020603050405020304" pitchFamily="18" charset="0"/>
                <a:cs typeface="Times New Roman" panose="02020603050405020304" pitchFamily="18" charset="0"/>
              </a:rPr>
              <a:t>2</a:t>
            </a:r>
            <a:r>
              <a:rPr lang="uk-UA" altLang="en-US" sz="2400" baseline="-25000" dirty="0" smtClean="0">
                <a:solidFill>
                  <a:srgbClr val="000000"/>
                </a:solidFill>
                <a:latin typeface="Times New Roman" panose="02020603050405020304" pitchFamily="18" charset="0"/>
                <a:cs typeface="Times New Roman" panose="02020603050405020304" pitchFamily="18" charset="0"/>
              </a:rPr>
              <a:t> </a:t>
            </a:r>
            <a:r>
              <a:rPr lang="uk-UA" altLang="en-US" sz="2400" dirty="0" smtClean="0">
                <a:solidFill>
                  <a:srgbClr val="000000"/>
                </a:solidFill>
                <a:latin typeface="Times New Roman" panose="02020603050405020304" pitchFamily="18" charset="0"/>
                <a:cs typeface="Times New Roman" panose="02020603050405020304" pitchFamily="18" charset="0"/>
              </a:rPr>
              <a:t>під надлишковим тиском 0,3 МПа з інтенсивністю 6000 </a:t>
            </a:r>
            <a:r>
              <a:rPr lang="uk-UA" altLang="en-US" sz="2400" dirty="0" err="1" smtClean="0">
                <a:solidFill>
                  <a:srgbClr val="000000"/>
                </a:solidFill>
                <a:latin typeface="Times New Roman" panose="02020603050405020304" pitchFamily="18" charset="0"/>
                <a:cs typeface="Times New Roman" panose="02020603050405020304" pitchFamily="18" charset="0"/>
              </a:rPr>
              <a:t>м</a:t>
            </a:r>
            <a:r>
              <a:rPr lang="uk-UA" altLang="en-US" sz="2400" baseline="30000" dirty="0" err="1" smtClean="0">
                <a:solidFill>
                  <a:srgbClr val="000000"/>
                </a:solidFill>
                <a:latin typeface="Times New Roman" panose="02020603050405020304" pitchFamily="18" charset="0"/>
                <a:cs typeface="Times New Roman" panose="02020603050405020304" pitchFamily="18" charset="0"/>
              </a:rPr>
              <a:t>3</a:t>
            </a:r>
            <a:r>
              <a:rPr lang="uk-UA" altLang="en-US" sz="2400" dirty="0" smtClean="0">
                <a:solidFill>
                  <a:srgbClr val="000000"/>
                </a:solidFill>
                <a:latin typeface="Times New Roman" panose="02020603050405020304" pitchFamily="18" charset="0"/>
                <a:cs typeface="Times New Roman" panose="02020603050405020304" pitchFamily="18" charset="0"/>
              </a:rPr>
              <a:t>/год. Первинний кисень окислює домішки металу, а верхнє дуття служить, переважно, для </a:t>
            </a:r>
            <a:r>
              <a:rPr lang="uk-UA" altLang="en-US" sz="2400" dirty="0" err="1" smtClean="0">
                <a:solidFill>
                  <a:srgbClr val="000000"/>
                </a:solidFill>
                <a:latin typeface="Times New Roman" panose="02020603050405020304" pitchFamily="18" charset="0"/>
                <a:cs typeface="Times New Roman" panose="02020603050405020304" pitchFamily="18" charset="0"/>
              </a:rPr>
              <a:t>допалювання</a:t>
            </a:r>
            <a:r>
              <a:rPr lang="uk-UA" altLang="en-US" sz="2400" dirty="0" smtClean="0">
                <a:solidFill>
                  <a:srgbClr val="000000"/>
                </a:solidFill>
                <a:latin typeface="Times New Roman" panose="02020603050405020304" pitchFamily="18" charset="0"/>
                <a:cs typeface="Times New Roman" panose="02020603050405020304" pitchFamily="18" charset="0"/>
              </a:rPr>
              <a:t> </a:t>
            </a:r>
            <a:r>
              <a:rPr lang="uk-UA" altLang="en-US" sz="2400" dirty="0" err="1" smtClean="0">
                <a:solidFill>
                  <a:srgbClr val="000000"/>
                </a:solidFill>
                <a:latin typeface="Times New Roman" panose="02020603050405020304" pitchFamily="18" charset="0"/>
                <a:cs typeface="Times New Roman" panose="02020603050405020304" pitchFamily="18" charset="0"/>
              </a:rPr>
              <a:t>СО</a:t>
            </a:r>
            <a:r>
              <a:rPr lang="uk-UA" altLang="en-US" sz="2400" dirty="0" smtClean="0">
                <a:solidFill>
                  <a:srgbClr val="000000"/>
                </a:solidFill>
                <a:latin typeface="Times New Roman" panose="02020603050405020304" pitchFamily="18" charset="0"/>
                <a:cs typeface="Times New Roman" panose="02020603050405020304" pitchFamily="18" charset="0"/>
              </a:rPr>
              <a:t> до </a:t>
            </a:r>
            <a:r>
              <a:rPr lang="uk-UA" altLang="en-US" sz="2400" dirty="0" err="1" smtClean="0">
                <a:solidFill>
                  <a:srgbClr val="000000"/>
                </a:solidFill>
                <a:latin typeface="Times New Roman" panose="02020603050405020304" pitchFamily="18" charset="0"/>
                <a:cs typeface="Times New Roman" panose="02020603050405020304" pitchFamily="18" charset="0"/>
              </a:rPr>
              <a:t>СО</a:t>
            </a:r>
            <a:r>
              <a:rPr lang="uk-UA" altLang="en-US" sz="2400" baseline="-25000" dirty="0" err="1" smtClean="0">
                <a:solidFill>
                  <a:srgbClr val="000000"/>
                </a:solidFill>
                <a:latin typeface="Times New Roman" panose="02020603050405020304" pitchFamily="18" charset="0"/>
                <a:cs typeface="Times New Roman" panose="02020603050405020304" pitchFamily="18" charset="0"/>
              </a:rPr>
              <a:t>2</a:t>
            </a:r>
            <a:r>
              <a:rPr lang="uk-UA" altLang="en-US" sz="2400" dirty="0" smtClean="0">
                <a:solidFill>
                  <a:srgbClr val="000000"/>
                </a:solidFill>
                <a:latin typeface="Times New Roman" panose="02020603050405020304" pitchFamily="18" charset="0"/>
                <a:cs typeface="Times New Roman" panose="02020603050405020304" pitchFamily="18" charset="0"/>
              </a:rPr>
              <a:t>. Продування зазвичай триває 40-50 хвилин. Завдяки цьому утилізується теплота від реакції</a:t>
            </a:r>
            <a:endParaRPr lang="uk-UA" altLang="en-US" sz="2400" dirty="0" smtClean="0">
              <a:latin typeface="Tahoma" panose="020B0604030504040204" pitchFamily="34" charset="0"/>
              <a:cs typeface="Times New Roman" panose="02020603050405020304" pitchFamily="18" charset="0"/>
            </a:endParaRPr>
          </a:p>
          <a:p>
            <a:pPr algn="ctr" rtl="0" eaLnBrk="1" hangingPunct="1"/>
            <a:r>
              <a:rPr lang="uk-UA" altLang="en-US" sz="2400" dirty="0" smtClean="0">
                <a:solidFill>
                  <a:srgbClr val="000000"/>
                </a:solidFill>
                <a:latin typeface="Times New Roman" panose="02020603050405020304" pitchFamily="18" charset="0"/>
                <a:cs typeface="Times New Roman" panose="02020603050405020304" pitchFamily="18" charset="0"/>
              </a:rPr>
              <a:t>{</a:t>
            </a:r>
            <a:r>
              <a:rPr lang="uk-UA" altLang="en-US" sz="2400" dirty="0" err="1" smtClean="0">
                <a:solidFill>
                  <a:srgbClr val="000000"/>
                </a:solidFill>
                <a:latin typeface="Times New Roman" panose="02020603050405020304" pitchFamily="18" charset="0"/>
                <a:cs typeface="Times New Roman" panose="02020603050405020304" pitchFamily="18" charset="0"/>
              </a:rPr>
              <a:t>СО</a:t>
            </a:r>
            <a:r>
              <a:rPr lang="uk-UA" altLang="en-US" sz="2400" dirty="0" smtClean="0">
                <a:solidFill>
                  <a:srgbClr val="000000"/>
                </a:solidFill>
                <a:latin typeface="Times New Roman" panose="02020603050405020304" pitchFamily="18" charset="0"/>
                <a:cs typeface="Times New Roman" panose="02020603050405020304" pitchFamily="18" charset="0"/>
              </a:rPr>
              <a:t>}+</a:t>
            </a:r>
            <a:r>
              <a:rPr lang="uk-UA" altLang="en-US" sz="2400" baseline="30000" dirty="0" smtClean="0">
                <a:solidFill>
                  <a:srgbClr val="000000"/>
                </a:solidFill>
                <a:latin typeface="Times New Roman" panose="02020603050405020304" pitchFamily="18" charset="0"/>
                <a:cs typeface="Times New Roman" panose="02020603050405020304" pitchFamily="18" charset="0"/>
              </a:rPr>
              <a:t>1</a:t>
            </a:r>
            <a:r>
              <a:rPr lang="uk-UA" altLang="en-US" sz="2400" dirty="0" smtClean="0">
                <a:solidFill>
                  <a:srgbClr val="000000"/>
                </a:solidFill>
                <a:latin typeface="Times New Roman" panose="02020603050405020304" pitchFamily="18" charset="0"/>
                <a:cs typeface="Times New Roman" panose="02020603050405020304" pitchFamily="18" charset="0"/>
              </a:rPr>
              <a:t>/</a:t>
            </a:r>
            <a:r>
              <a:rPr lang="uk-UA" altLang="en-US" sz="2400" baseline="-25000" dirty="0" smtClean="0">
                <a:solidFill>
                  <a:srgbClr val="000000"/>
                </a:solidFill>
                <a:latin typeface="Times New Roman" panose="02020603050405020304" pitchFamily="18" charset="0"/>
                <a:cs typeface="Times New Roman" panose="02020603050405020304" pitchFamily="18" charset="0"/>
              </a:rPr>
              <a:t>2</a:t>
            </a:r>
            <a:r>
              <a:rPr lang="uk-UA" altLang="en-US" sz="2400" dirty="0" smtClean="0">
                <a:solidFill>
                  <a:srgbClr val="000000"/>
                </a:solidFill>
                <a:latin typeface="Times New Roman" panose="02020603050405020304" pitchFamily="18" charset="0"/>
                <a:cs typeface="Times New Roman" panose="02020603050405020304" pitchFamily="18" charset="0"/>
              </a:rPr>
              <a:t>{</a:t>
            </a:r>
            <a:r>
              <a:rPr lang="uk-UA" altLang="en-US" sz="2400" dirty="0" err="1" smtClean="0">
                <a:solidFill>
                  <a:srgbClr val="000000"/>
                </a:solidFill>
                <a:latin typeface="Times New Roman" panose="02020603050405020304" pitchFamily="18" charset="0"/>
                <a:cs typeface="Times New Roman" panose="02020603050405020304" pitchFamily="18" charset="0"/>
              </a:rPr>
              <a:t>О</a:t>
            </a:r>
            <a:r>
              <a:rPr lang="uk-UA" altLang="en-US" sz="2400" baseline="-25000" dirty="0" err="1" smtClean="0">
                <a:solidFill>
                  <a:srgbClr val="000000"/>
                </a:solidFill>
                <a:latin typeface="Times New Roman" panose="02020603050405020304" pitchFamily="18" charset="0"/>
                <a:cs typeface="Times New Roman" panose="02020603050405020304" pitchFamily="18" charset="0"/>
              </a:rPr>
              <a:t>2</a:t>
            </a:r>
            <a:r>
              <a:rPr lang="uk-UA" altLang="en-US" sz="2400" dirty="0" smtClean="0">
                <a:solidFill>
                  <a:srgbClr val="000000"/>
                </a:solidFill>
                <a:latin typeface="Times New Roman" panose="02020603050405020304" pitchFamily="18" charset="0"/>
                <a:cs typeface="Times New Roman" panose="02020603050405020304" pitchFamily="18" charset="0"/>
              </a:rPr>
              <a:t>}={</a:t>
            </a:r>
            <a:r>
              <a:rPr lang="uk-UA" altLang="en-US" sz="2400" dirty="0" err="1" smtClean="0">
                <a:solidFill>
                  <a:srgbClr val="000000"/>
                </a:solidFill>
                <a:latin typeface="Times New Roman" panose="02020603050405020304" pitchFamily="18" charset="0"/>
                <a:cs typeface="Times New Roman" panose="02020603050405020304" pitchFamily="18" charset="0"/>
              </a:rPr>
              <a:t>СО</a:t>
            </a:r>
            <a:r>
              <a:rPr lang="uk-UA" altLang="en-US" sz="2400" baseline="-25000" dirty="0" err="1" smtClean="0">
                <a:solidFill>
                  <a:srgbClr val="000000"/>
                </a:solidFill>
                <a:latin typeface="Times New Roman" panose="02020603050405020304" pitchFamily="18" charset="0"/>
                <a:cs typeface="Times New Roman" panose="02020603050405020304" pitchFamily="18" charset="0"/>
              </a:rPr>
              <a:t>2</a:t>
            </a:r>
            <a:r>
              <a:rPr lang="uk-UA" altLang="en-US" sz="2400" dirty="0" smtClean="0">
                <a:solidFill>
                  <a:srgbClr val="000000"/>
                </a:solidFill>
                <a:latin typeface="Times New Roman" panose="02020603050405020304" pitchFamily="18" charset="0"/>
                <a:cs typeface="Times New Roman" panose="02020603050405020304" pitchFamily="18" charset="0"/>
              </a:rPr>
              <a:t>}.</a:t>
            </a:r>
            <a:endParaRPr lang="uk-UA" altLang="en-US" sz="2400" dirty="0" smtClean="0">
              <a:latin typeface="Tahoma" panose="020B0604030504040204" pitchFamily="34" charset="0"/>
              <a:cs typeface="Times New Roman" panose="02020603050405020304" pitchFamily="18" charset="0"/>
            </a:endParaRPr>
          </a:p>
          <a:p>
            <a:pPr algn="just" rtl="0" eaLnBrk="1" hangingPunct="1"/>
            <a:r>
              <a:rPr lang="uk-UA" altLang="en-US" sz="2400" dirty="0" smtClean="0">
                <a:solidFill>
                  <a:srgbClr val="000000"/>
                </a:solidFill>
                <a:latin typeface="Times New Roman" panose="02020603050405020304" pitchFamily="18" charset="0"/>
                <a:cs typeface="Times New Roman" panose="02020603050405020304" pitchFamily="18" charset="0"/>
              </a:rPr>
              <a:t>При роторному процесі фосфор </a:t>
            </a:r>
            <a:r>
              <a:rPr lang="uk-UA" altLang="en-US" sz="2400" dirty="0" err="1" smtClean="0">
                <a:solidFill>
                  <a:srgbClr val="000000"/>
                </a:solidFill>
                <a:latin typeface="Times New Roman" panose="02020603050405020304" pitchFamily="18" charset="0"/>
                <a:cs typeface="Times New Roman" panose="02020603050405020304" pitchFamily="18" charset="0"/>
              </a:rPr>
              <a:t>інтенсивно</a:t>
            </a:r>
            <a:r>
              <a:rPr lang="uk-UA" altLang="en-US" sz="2400" dirty="0" smtClean="0">
                <a:solidFill>
                  <a:srgbClr val="000000"/>
                </a:solidFill>
                <a:latin typeface="Times New Roman" panose="02020603050405020304" pitchFamily="18" charset="0"/>
                <a:cs typeface="Times New Roman" panose="02020603050405020304" pitchFamily="18" charset="0"/>
              </a:rPr>
              <a:t> окислюється, випереджаючи окиснення вуглецю: при [С]=2%, [Р]&gt;0,1%. При концентрації вуглецю [С]=2% спускають шлак, потім додають вапно і руду наведення другого шлаку.</a:t>
            </a:r>
            <a:endParaRPr lang="uk-UA" altLang="en-US" sz="2400" dirty="0">
              <a:latin typeface="Tahoma" panose="020B060403050404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Номер слайда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BB12C878-A96F-4E94-A5EE-46B26AC5CD03}" type="slidenum">
              <a:rPr lang="ru-RU" altLang="en-US"/>
              <a:pPr algn="l" rtl="0"/>
              <a:t>54</a:t>
            </a:fld>
            <a:endParaRPr lang="ru-RU" altLang="en-US"/>
          </a:p>
        </p:txBody>
      </p:sp>
      <p:sp>
        <p:nvSpPr>
          <p:cNvPr id="58371" name="Прямоугольник 2"/>
          <p:cNvSpPr>
            <a:spLocks noChangeArrowheads="1"/>
          </p:cNvSpPr>
          <p:nvPr/>
        </p:nvSpPr>
        <p:spPr bwMode="auto">
          <a:xfrm>
            <a:off x="179388" y="1196975"/>
            <a:ext cx="8856662" cy="4154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indent="3048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rtl="0" eaLnBrk="1" hangingPunct="1"/>
            <a:r>
              <a:rPr lang="uk-UA" altLang="en-US" sz="2400" dirty="0" smtClean="0">
                <a:solidFill>
                  <a:srgbClr val="000000"/>
                </a:solidFill>
                <a:latin typeface="Times New Roman" panose="02020603050405020304" pitchFamily="18" charset="0"/>
                <a:cs typeface="Times New Roman" panose="02020603050405020304" pitchFamily="18" charset="0"/>
              </a:rPr>
              <a:t>Після закінчення продування фосфористого чавуну кінцевий шлак залишають у роторі і використовують у наступній плавці. Спускний шлак містить 18-20% </a:t>
            </a:r>
            <a:r>
              <a:rPr lang="uk-UA" altLang="en-US" sz="2400" dirty="0" err="1" smtClean="0">
                <a:solidFill>
                  <a:srgbClr val="000000"/>
                </a:solidFill>
                <a:latin typeface="Times New Roman" panose="02020603050405020304" pitchFamily="18" charset="0"/>
                <a:cs typeface="Times New Roman" panose="02020603050405020304" pitchFamily="18" charset="0"/>
              </a:rPr>
              <a:t>Р</a:t>
            </a:r>
            <a:r>
              <a:rPr lang="uk-UA" altLang="en-US" sz="2400" baseline="-25000" dirty="0" err="1" smtClean="0">
                <a:solidFill>
                  <a:srgbClr val="000000"/>
                </a:solidFill>
                <a:latin typeface="Times New Roman" panose="02020603050405020304" pitchFamily="18" charset="0"/>
                <a:cs typeface="Times New Roman" panose="02020603050405020304" pitchFamily="18" charset="0"/>
              </a:rPr>
              <a:t>2</a:t>
            </a:r>
            <a:r>
              <a:rPr lang="uk-UA" altLang="en-US" sz="2400" dirty="0" err="1" smtClean="0">
                <a:solidFill>
                  <a:srgbClr val="000000"/>
                </a:solidFill>
                <a:latin typeface="Times New Roman" panose="02020603050405020304" pitchFamily="18" charset="0"/>
                <a:cs typeface="Times New Roman" panose="02020603050405020304" pitchFamily="18" charset="0"/>
              </a:rPr>
              <a:t>0</a:t>
            </a:r>
            <a:r>
              <a:rPr lang="uk-UA" altLang="en-US" sz="2400" baseline="-25000" dirty="0" err="1" smtClean="0">
                <a:solidFill>
                  <a:srgbClr val="000000"/>
                </a:solidFill>
                <a:latin typeface="Times New Roman" panose="02020603050405020304" pitchFamily="18" charset="0"/>
                <a:cs typeface="Times New Roman" panose="02020603050405020304" pitchFamily="18" charset="0"/>
              </a:rPr>
              <a:t>5</a:t>
            </a:r>
            <a:r>
              <a:rPr lang="uk-UA" altLang="en-US" sz="2400" baseline="-25000" dirty="0" smtClean="0">
                <a:solidFill>
                  <a:srgbClr val="000000"/>
                </a:solidFill>
                <a:latin typeface="Times New Roman" panose="02020603050405020304" pitchFamily="18" charset="0"/>
                <a:cs typeface="Times New Roman" panose="02020603050405020304" pitchFamily="18" charset="0"/>
              </a:rPr>
              <a:t> </a:t>
            </a:r>
            <a:r>
              <a:rPr lang="uk-UA" altLang="en-US" sz="2400" dirty="0" smtClean="0">
                <a:solidFill>
                  <a:srgbClr val="000000"/>
                </a:solidFill>
                <a:latin typeface="Times New Roman" panose="02020603050405020304" pitchFamily="18" charset="0"/>
                <a:cs typeface="Times New Roman" panose="02020603050405020304" pitchFamily="18" charset="0"/>
              </a:rPr>
              <a:t>і використовується як сільськогосподарське добрива.</a:t>
            </a:r>
            <a:endParaRPr lang="uk-UA" altLang="en-US" sz="2400" dirty="0" smtClean="0">
              <a:latin typeface="Tahoma" panose="020B0604030504040204" pitchFamily="34" charset="0"/>
              <a:cs typeface="Times New Roman" panose="02020603050405020304" pitchFamily="18" charset="0"/>
            </a:endParaRPr>
          </a:p>
          <a:p>
            <a:pPr algn="just" rtl="0" eaLnBrk="1" hangingPunct="1"/>
            <a:r>
              <a:rPr lang="uk-UA" altLang="en-US" sz="2400" dirty="0" smtClean="0">
                <a:solidFill>
                  <a:srgbClr val="000000"/>
                </a:solidFill>
                <a:latin typeface="Times New Roman" panose="02020603050405020304" pitchFamily="18" charset="0"/>
                <a:cs typeface="Times New Roman" panose="02020603050405020304" pitchFamily="18" charset="0"/>
              </a:rPr>
              <a:t>Раннє окислення фосфору дозволяє виплавляти в роторі </a:t>
            </a:r>
            <a:r>
              <a:rPr lang="uk-UA" altLang="en-US" sz="2400" dirty="0" err="1" smtClean="0">
                <a:solidFill>
                  <a:srgbClr val="000000"/>
                </a:solidFill>
                <a:latin typeface="Times New Roman" panose="02020603050405020304" pitchFamily="18" charset="0"/>
                <a:cs typeface="Times New Roman" panose="02020603050405020304" pitchFamily="18" charset="0"/>
              </a:rPr>
              <a:t>високовуглецеві</a:t>
            </a:r>
            <a:r>
              <a:rPr lang="uk-UA" altLang="en-US" sz="2400" dirty="0" smtClean="0">
                <a:solidFill>
                  <a:srgbClr val="000000"/>
                </a:solidFill>
                <a:latin typeface="Times New Roman" panose="02020603050405020304" pitchFamily="18" charset="0"/>
                <a:cs typeface="Times New Roman" panose="02020603050405020304" pitchFamily="18" charset="0"/>
              </a:rPr>
              <a:t> сталі. Також освоєно виплавку якісних сталей.</a:t>
            </a:r>
            <a:endParaRPr lang="uk-UA" altLang="en-US" sz="2400" dirty="0" smtClean="0">
              <a:latin typeface="Tahoma" panose="020B0604030504040204" pitchFamily="34" charset="0"/>
              <a:cs typeface="Times New Roman" panose="02020603050405020304" pitchFamily="18" charset="0"/>
            </a:endParaRPr>
          </a:p>
          <a:p>
            <a:pPr algn="just" rtl="0" eaLnBrk="1" hangingPunct="1"/>
            <a:r>
              <a:rPr lang="uk-UA" altLang="en-US" sz="2400" dirty="0" smtClean="0">
                <a:solidFill>
                  <a:srgbClr val="000000"/>
                </a:solidFill>
                <a:latin typeface="Times New Roman" panose="02020603050405020304" pitchFamily="18" charset="0"/>
                <a:cs typeface="Times New Roman" panose="02020603050405020304" pitchFamily="18" charset="0"/>
              </a:rPr>
              <a:t>Порівняно з Кал-До процесом роторний процес має такі недоліки: велику тривалість продування та плавки (близько 2 год), громіздке обладнання та нижчі техніко-економічні показники.</a:t>
            </a:r>
            <a:endParaRPr lang="uk-UA" altLang="en-US" sz="2400" dirty="0" smtClean="0">
              <a:latin typeface="Tahoma" panose="020B0604030504040204" pitchFamily="34" charset="0"/>
              <a:cs typeface="Times New Roman" panose="02020603050405020304" pitchFamily="18" charset="0"/>
            </a:endParaRPr>
          </a:p>
          <a:p>
            <a:pPr algn="just" rtl="0" eaLnBrk="1" hangingPunct="1"/>
            <a:r>
              <a:rPr lang="uk-UA" altLang="en-US" sz="2400" dirty="0" smtClean="0">
                <a:solidFill>
                  <a:srgbClr val="000000"/>
                </a:solidFill>
                <a:latin typeface="Times New Roman" panose="02020603050405020304" pitchFamily="18" charset="0"/>
                <a:cs typeface="Times New Roman" panose="02020603050405020304" pitchFamily="18" charset="0"/>
              </a:rPr>
              <a:t>Для використання роторного процесу необхідно вирішити питання значного підвищення стійкості агрегату.</a:t>
            </a:r>
            <a:endParaRPr lang="uk-UA" altLang="en-US" sz="2400" dirty="0">
              <a:latin typeface="Tahoma" panose="020B060403050404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Номер слайда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DB13C665-B475-429B-A574-8709A0E1DE5D}" type="slidenum">
              <a:rPr lang="ru-RU" altLang="en-US"/>
              <a:pPr algn="l" rtl="0"/>
              <a:t>55</a:t>
            </a:fld>
            <a:endParaRPr lang="ru-RU" altLang="en-US"/>
          </a:p>
        </p:txBody>
      </p:sp>
      <p:sp>
        <p:nvSpPr>
          <p:cNvPr id="59395" name="Прямоугольник 2"/>
          <p:cNvSpPr>
            <a:spLocks noChangeArrowheads="1"/>
          </p:cNvSpPr>
          <p:nvPr/>
        </p:nvSpPr>
        <p:spPr bwMode="auto">
          <a:xfrm>
            <a:off x="323850" y="620713"/>
            <a:ext cx="8640763" cy="48013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rtl="0" eaLnBrk="1" hangingPunct="1"/>
            <a:r>
              <a:rPr lang="ru-RU" altLang="en-US" sz="2800" b="1" dirty="0" err="1">
                <a:solidFill>
                  <a:srgbClr val="000000"/>
                </a:solidFill>
                <a:latin typeface="Times New Roman" panose="02020603050405020304" pitchFamily="18" charset="0"/>
                <a:cs typeface="Times New Roman" panose="02020603050405020304" pitchFamily="18" charset="0"/>
              </a:rPr>
              <a:t>Безперервний</a:t>
            </a:r>
            <a:r>
              <a:rPr lang="ru-RU" altLang="en-US" sz="2800" b="1" dirty="0">
                <a:solidFill>
                  <a:srgbClr val="000000"/>
                </a:solidFill>
                <a:latin typeface="Times New Roman" panose="02020603050405020304" pitchFamily="18" charset="0"/>
                <a:cs typeface="Times New Roman" panose="02020603050405020304" pitchFamily="18" charset="0"/>
              </a:rPr>
              <a:t> </a:t>
            </a:r>
            <a:r>
              <a:rPr lang="ru-RU" altLang="en-US" sz="2800" b="1" dirty="0" err="1">
                <a:solidFill>
                  <a:srgbClr val="000000"/>
                </a:solidFill>
                <a:latin typeface="Times New Roman" panose="02020603050405020304" pitchFamily="18" charset="0"/>
                <a:cs typeface="Times New Roman" panose="02020603050405020304" pitchFamily="18" charset="0"/>
              </a:rPr>
              <a:t>сталеплавильний</a:t>
            </a:r>
            <a:r>
              <a:rPr lang="ru-RU" altLang="en-US" sz="2800" b="1" dirty="0">
                <a:solidFill>
                  <a:srgbClr val="000000"/>
                </a:solidFill>
                <a:latin typeface="Times New Roman" panose="02020603050405020304" pitchFamily="18" charset="0"/>
                <a:cs typeface="Times New Roman" panose="02020603050405020304" pitchFamily="18" charset="0"/>
              </a:rPr>
              <a:t> </a:t>
            </a:r>
            <a:r>
              <a:rPr lang="ru-RU" altLang="en-US" sz="2800" b="1" dirty="0" err="1" smtClean="0">
                <a:solidFill>
                  <a:srgbClr val="000000"/>
                </a:solidFill>
                <a:latin typeface="Times New Roman" panose="02020603050405020304" pitchFamily="18" charset="0"/>
                <a:cs typeface="Times New Roman" panose="02020603050405020304" pitchFamily="18" charset="0"/>
              </a:rPr>
              <a:t>процес</a:t>
            </a:r>
            <a:endParaRPr lang="ru-RU" altLang="en-US" sz="2800" b="1" dirty="0" smtClean="0">
              <a:solidFill>
                <a:srgbClr val="000000"/>
              </a:solidFill>
              <a:latin typeface="Times New Roman" panose="02020603050405020304" pitchFamily="18" charset="0"/>
              <a:cs typeface="Times New Roman" panose="02020603050405020304" pitchFamily="18" charset="0"/>
            </a:endParaRPr>
          </a:p>
          <a:p>
            <a:pPr algn="ctr" rtl="0" eaLnBrk="1" hangingPunct="1"/>
            <a:endParaRPr lang="ru-RU" altLang="en-US" sz="1400" b="1" dirty="0">
              <a:latin typeface="Times New Roman" panose="02020603050405020304" pitchFamily="18" charset="0"/>
              <a:cs typeface="Times New Roman" panose="02020603050405020304" pitchFamily="18" charset="0"/>
            </a:endParaRPr>
          </a:p>
          <a:p>
            <a:pPr algn="ctr" rtl="0" eaLnBrk="1" hangingPunct="1"/>
            <a:r>
              <a:rPr lang="ru-RU" altLang="en-US" sz="2400" b="1" dirty="0" err="1">
                <a:solidFill>
                  <a:srgbClr val="000000"/>
                </a:solidFill>
                <a:latin typeface="Times New Roman" panose="02020603050405020304" pitchFamily="18" charset="0"/>
                <a:cs typeface="Times New Roman" panose="02020603050405020304" pitchFamily="18" charset="0"/>
              </a:rPr>
              <a:t>Теоретичні</a:t>
            </a:r>
            <a:r>
              <a:rPr lang="ru-RU" altLang="en-US" sz="2400" b="1" dirty="0">
                <a:solidFill>
                  <a:srgbClr val="000000"/>
                </a:solidFill>
                <a:latin typeface="Times New Roman" panose="02020603050405020304" pitchFamily="18" charset="0"/>
                <a:cs typeface="Times New Roman" panose="02020603050405020304" pitchFamily="18" charset="0"/>
              </a:rPr>
              <a:t> засади</a:t>
            </a:r>
            <a:endParaRPr lang="ru-RU" altLang="en-US" sz="2400" b="1" dirty="0">
              <a:latin typeface="Times New Roman" panose="02020603050405020304" pitchFamily="18" charset="0"/>
              <a:cs typeface="Times New Roman" panose="02020603050405020304" pitchFamily="18" charset="0"/>
            </a:endParaRPr>
          </a:p>
          <a:p>
            <a:pPr algn="just" rtl="0" eaLnBrk="1" hangingPunct="1"/>
            <a:r>
              <a:rPr lang="ru-RU" altLang="en-US" sz="2400" dirty="0" err="1">
                <a:solidFill>
                  <a:srgbClr val="000000"/>
                </a:solidFill>
                <a:latin typeface="Times New Roman" panose="02020603050405020304" pitchFamily="18" charset="0"/>
                <a:cs typeface="Times New Roman" panose="02020603050405020304" pitchFamily="18" charset="0"/>
              </a:rPr>
              <a:t>Можливість</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використання</a:t>
            </a:r>
            <a:r>
              <a:rPr lang="ru-RU" altLang="en-US" sz="2400" dirty="0">
                <a:solidFill>
                  <a:srgbClr val="000000"/>
                </a:solidFill>
                <a:latin typeface="Times New Roman" panose="02020603050405020304" pitchFamily="18" charset="0"/>
                <a:cs typeface="Times New Roman" panose="02020603050405020304" pitchFamily="18" charset="0"/>
              </a:rPr>
              <a:t> для </a:t>
            </a:r>
            <a:r>
              <a:rPr lang="ru-RU" altLang="en-US" sz="2400" dirty="0" err="1">
                <a:solidFill>
                  <a:srgbClr val="000000"/>
                </a:solidFill>
                <a:latin typeface="Times New Roman" panose="02020603050405020304" pitchFamily="18" charset="0"/>
                <a:cs typeface="Times New Roman" panose="02020603050405020304" pitchFamily="18" charset="0"/>
              </a:rPr>
              <a:t>виробництва</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сталі</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безперервного</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процесу</a:t>
            </a:r>
            <a:r>
              <a:rPr lang="ru-RU" altLang="en-US" sz="2400" dirty="0">
                <a:solidFill>
                  <a:srgbClr val="000000"/>
                </a:solidFill>
                <a:latin typeface="Times New Roman" panose="02020603050405020304" pitchFamily="18" charset="0"/>
                <a:cs typeface="Times New Roman" panose="02020603050405020304" pitchFamily="18" charset="0"/>
              </a:rPr>
              <a:t> давно </a:t>
            </a:r>
            <a:r>
              <a:rPr lang="ru-RU" altLang="en-US" sz="2400" dirty="0" err="1">
                <a:solidFill>
                  <a:srgbClr val="000000"/>
                </a:solidFill>
                <a:latin typeface="Times New Roman" panose="02020603050405020304" pitchFamily="18" charset="0"/>
                <a:cs typeface="Times New Roman" panose="02020603050405020304" pitchFamily="18" charset="0"/>
              </a:rPr>
              <a:t>цікавить</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дослідників</a:t>
            </a:r>
            <a:r>
              <a:rPr lang="ru-RU" altLang="en-US" sz="2400" dirty="0">
                <a:solidFill>
                  <a:srgbClr val="000000"/>
                </a:solidFill>
                <a:latin typeface="Times New Roman" panose="02020603050405020304" pitchFamily="18" charset="0"/>
                <a:cs typeface="Times New Roman" panose="02020603050405020304" pitchFamily="18" charset="0"/>
              </a:rPr>
              <a:t> та </a:t>
            </a:r>
            <a:r>
              <a:rPr lang="ru-RU" altLang="en-US" sz="2400" dirty="0" err="1">
                <a:solidFill>
                  <a:srgbClr val="000000"/>
                </a:solidFill>
                <a:latin typeface="Times New Roman" panose="02020603050405020304" pitchFamily="18" charset="0"/>
                <a:cs typeface="Times New Roman" panose="02020603050405020304" pitchFamily="18" charset="0"/>
              </a:rPr>
              <a:t>винахідників</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Безперервний</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сталеплавильний</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процес</a:t>
            </a:r>
            <a:r>
              <a:rPr lang="ru-RU" altLang="en-US" sz="2400" dirty="0">
                <a:solidFill>
                  <a:srgbClr val="000000"/>
                </a:solidFill>
                <a:latin typeface="Times New Roman" panose="02020603050405020304" pitchFamily="18" charset="0"/>
                <a:cs typeface="Times New Roman" panose="02020603050405020304" pitchFamily="18" charset="0"/>
              </a:rPr>
              <a:t> повинен </a:t>
            </a:r>
            <a:r>
              <a:rPr lang="ru-RU" altLang="en-US" sz="2400" dirty="0" err="1">
                <a:solidFill>
                  <a:srgbClr val="000000"/>
                </a:solidFill>
                <a:latin typeface="Times New Roman" panose="02020603050405020304" pitchFamily="18" charset="0"/>
                <a:cs typeface="Times New Roman" panose="02020603050405020304" pitchFamily="18" charset="0"/>
              </a:rPr>
              <a:t>відповідати</a:t>
            </a:r>
            <a:r>
              <a:rPr lang="ru-RU" altLang="en-US" sz="2400" dirty="0">
                <a:solidFill>
                  <a:srgbClr val="000000"/>
                </a:solidFill>
                <a:latin typeface="Times New Roman" panose="02020603050405020304" pitchFamily="18" charset="0"/>
                <a:cs typeface="Times New Roman" panose="02020603050405020304" pitchFamily="18" charset="0"/>
              </a:rPr>
              <a:t> ряду </a:t>
            </a:r>
            <a:r>
              <a:rPr lang="ru-RU" altLang="en-US" sz="2400" dirty="0" err="1">
                <a:solidFill>
                  <a:srgbClr val="000000"/>
                </a:solidFill>
                <a:latin typeface="Times New Roman" panose="02020603050405020304" pitchFamily="18" charset="0"/>
                <a:cs typeface="Times New Roman" panose="02020603050405020304" pitchFamily="18" charset="0"/>
              </a:rPr>
              <a:t>теоретичних</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принципів</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які</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визначають</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тією</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чи</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іншою</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мірою</a:t>
            </a:r>
            <a:r>
              <a:rPr lang="ru-RU" altLang="en-US" sz="2400" dirty="0">
                <a:solidFill>
                  <a:srgbClr val="000000"/>
                </a:solidFill>
                <a:latin typeface="Times New Roman" panose="02020603050405020304" pitchFamily="18" charset="0"/>
                <a:cs typeface="Times New Roman" panose="02020603050405020304" pitchFamily="18" charset="0"/>
              </a:rPr>
              <a:t> схему </a:t>
            </a:r>
            <a:r>
              <a:rPr lang="ru-RU" altLang="en-US" sz="2400" dirty="0" err="1">
                <a:solidFill>
                  <a:srgbClr val="000000"/>
                </a:solidFill>
                <a:latin typeface="Times New Roman" panose="02020603050405020304" pitchFamily="18" charset="0"/>
                <a:cs typeface="Times New Roman" panose="02020603050405020304" pitchFamily="18" charset="0"/>
              </a:rPr>
              <a:t>процесу</a:t>
            </a:r>
            <a:r>
              <a:rPr lang="ru-RU" altLang="en-US" sz="2400" dirty="0">
                <a:solidFill>
                  <a:srgbClr val="000000"/>
                </a:solidFill>
                <a:latin typeface="Times New Roman" panose="02020603050405020304" pitchFamily="18" charset="0"/>
                <a:cs typeface="Times New Roman" panose="02020603050405020304" pitchFamily="18" charset="0"/>
              </a:rPr>
              <a:t>.</a:t>
            </a:r>
            <a:endParaRPr lang="ru-RU" altLang="en-US" sz="2400" dirty="0">
              <a:latin typeface="Tahoma" panose="020B0604030504040204" pitchFamily="34" charset="0"/>
              <a:cs typeface="Times New Roman" panose="02020603050405020304" pitchFamily="18" charset="0"/>
            </a:endParaRPr>
          </a:p>
          <a:p>
            <a:pPr algn="just" rtl="0" eaLnBrk="1" hangingPunct="1"/>
            <a:r>
              <a:rPr lang="ru-RU" altLang="en-US" sz="2400" dirty="0" err="1">
                <a:solidFill>
                  <a:srgbClr val="000000"/>
                </a:solidFill>
                <a:latin typeface="Times New Roman" panose="02020603050405020304" pitchFamily="18" charset="0"/>
                <a:cs typeface="Times New Roman" panose="02020603050405020304" pitchFamily="18" charset="0"/>
              </a:rPr>
              <a:t>Швидкість</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безперервного</a:t>
            </a:r>
            <a:r>
              <a:rPr lang="ru-RU" altLang="en-US" sz="2400" dirty="0">
                <a:solidFill>
                  <a:srgbClr val="000000"/>
                </a:solidFill>
                <a:latin typeface="Times New Roman" panose="02020603050405020304" pitchFamily="18" charset="0"/>
                <a:cs typeface="Times New Roman" panose="02020603050405020304" pitchFamily="18" charset="0"/>
              </a:rPr>
              <a:t> сталеплавильного </a:t>
            </a:r>
            <a:r>
              <a:rPr lang="ru-RU" altLang="en-US" sz="2400" dirty="0" err="1">
                <a:solidFill>
                  <a:srgbClr val="000000"/>
                </a:solidFill>
                <a:latin typeface="Times New Roman" panose="02020603050405020304" pitchFamily="18" charset="0"/>
                <a:cs typeface="Times New Roman" panose="02020603050405020304" pitchFamily="18" charset="0"/>
              </a:rPr>
              <a:t>процесу</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залежить</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від</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швидкості</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окислювального</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рафінування</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металу</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від</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домішок</a:t>
            </a:r>
            <a:r>
              <a:rPr lang="ru-RU" altLang="en-US" sz="2400" dirty="0">
                <a:solidFill>
                  <a:srgbClr val="000000"/>
                </a:solidFill>
                <a:latin typeface="Times New Roman" panose="02020603050405020304" pitchFamily="18" charset="0"/>
                <a:cs typeface="Times New Roman" panose="02020603050405020304" pitchFamily="18" charset="0"/>
              </a:rPr>
              <a:t> та </a:t>
            </a:r>
            <a:r>
              <a:rPr lang="ru-RU" altLang="en-US" sz="2400" dirty="0" err="1">
                <a:solidFill>
                  <a:srgbClr val="000000"/>
                </a:solidFill>
                <a:latin typeface="Times New Roman" panose="02020603050405020304" pitchFamily="18" charset="0"/>
                <a:cs typeface="Times New Roman" panose="02020603050405020304" pitchFamily="18" charset="0"/>
              </a:rPr>
              <a:t>визначається</a:t>
            </a:r>
            <a:r>
              <a:rPr lang="ru-RU" altLang="en-US" sz="2400" dirty="0">
                <a:solidFill>
                  <a:srgbClr val="000000"/>
                </a:solidFill>
                <a:latin typeface="Times New Roman" panose="02020603050405020304" pitchFamily="18" charset="0"/>
                <a:cs typeface="Times New Roman" panose="02020603050405020304" pitchFamily="18" charset="0"/>
              </a:rPr>
              <a:t> законами </a:t>
            </a:r>
            <a:r>
              <a:rPr lang="ru-RU" altLang="en-US" sz="2400" dirty="0" err="1">
                <a:solidFill>
                  <a:srgbClr val="000000"/>
                </a:solidFill>
                <a:latin typeface="Times New Roman" panose="02020603050405020304" pitchFamily="18" charset="0"/>
                <a:cs typeface="Times New Roman" panose="02020603050405020304" pitchFamily="18" charset="0"/>
              </a:rPr>
              <a:t>масопереносу</a:t>
            </a:r>
            <a:r>
              <a:rPr lang="ru-RU" altLang="en-US" sz="2400" dirty="0">
                <a:solidFill>
                  <a:srgbClr val="000000"/>
                </a:solidFill>
                <a:latin typeface="Times New Roman" panose="02020603050405020304" pitchFamily="18" charset="0"/>
                <a:cs typeface="Times New Roman" panose="02020603050405020304" pitchFamily="18" charset="0"/>
              </a:rPr>
              <a:t>. Чим </a:t>
            </a:r>
            <a:r>
              <a:rPr lang="ru-RU" altLang="en-US" sz="2400" dirty="0" err="1">
                <a:solidFill>
                  <a:srgbClr val="000000"/>
                </a:solidFill>
                <a:latin typeface="Times New Roman" panose="02020603050405020304" pitchFamily="18" charset="0"/>
                <a:cs typeface="Times New Roman" panose="02020603050405020304" pitchFamily="18" charset="0"/>
              </a:rPr>
              <a:t>швидше</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здійснюється</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масоперенос</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тим</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вище</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може</a:t>
            </a:r>
            <a:r>
              <a:rPr lang="ru-RU" altLang="en-US" sz="2400" dirty="0">
                <a:solidFill>
                  <a:srgbClr val="000000"/>
                </a:solidFill>
                <a:latin typeface="Times New Roman" panose="02020603050405020304" pitchFamily="18" charset="0"/>
                <a:cs typeface="Times New Roman" panose="02020603050405020304" pitchFamily="18" charset="0"/>
              </a:rPr>
              <a:t> бути </a:t>
            </a:r>
            <a:r>
              <a:rPr lang="ru-RU" altLang="en-US" sz="2400" dirty="0" err="1">
                <a:solidFill>
                  <a:srgbClr val="000000"/>
                </a:solidFill>
                <a:latin typeface="Times New Roman" panose="02020603050405020304" pitchFamily="18" charset="0"/>
                <a:cs typeface="Times New Roman" panose="02020603050405020304" pitchFamily="18" charset="0"/>
              </a:rPr>
              <a:t>продуктивність</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технології</a:t>
            </a:r>
            <a:r>
              <a:rPr lang="ru-RU" altLang="en-US" sz="2400" dirty="0">
                <a:solidFill>
                  <a:srgbClr val="000000"/>
                </a:solidFill>
                <a:latin typeface="Times New Roman" panose="02020603050405020304" pitchFamily="18" charset="0"/>
                <a:cs typeface="Times New Roman" panose="02020603050405020304" pitchFamily="18" charset="0"/>
              </a:rPr>
              <a:t>.</a:t>
            </a:r>
            <a:endParaRPr lang="ru-RU" altLang="en-US" sz="2400" dirty="0">
              <a:latin typeface="Tahoma" panose="020B060403050404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Номер слайда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B8A83C53-5090-4479-9D45-10FD15DCA4B2}" type="slidenum">
              <a:rPr lang="ru-RU" altLang="en-US"/>
              <a:pPr algn="l" rtl="0"/>
              <a:t>56</a:t>
            </a:fld>
            <a:endParaRPr lang="ru-RU" altLang="en-US"/>
          </a:p>
        </p:txBody>
      </p:sp>
      <p:sp>
        <p:nvSpPr>
          <p:cNvPr id="3" name="Прямоугольник 2"/>
          <p:cNvSpPr/>
          <p:nvPr/>
        </p:nvSpPr>
        <p:spPr>
          <a:xfrm>
            <a:off x="107950" y="182563"/>
            <a:ext cx="8785225" cy="5847755"/>
          </a:xfrm>
          <a:prstGeom prst="rect">
            <a:avLst/>
          </a:prstGeom>
        </p:spPr>
        <p:txBody>
          <a:bodyPr>
            <a:spAutoFit/>
          </a:bodyPr>
          <a:lstStyle/>
          <a:p>
            <a:pPr algn="ctr" rtl="0" eaLnBrk="1" hangingPunct="1">
              <a:spcAft>
                <a:spcPts val="0"/>
              </a:spcAft>
              <a:buClr>
                <a:srgbClr val="000000"/>
              </a:buClr>
              <a:buSzPts val="900"/>
              <a:tabLst>
                <a:tab pos="876300" algn="l"/>
              </a:tabLst>
              <a:defRPr/>
            </a:pPr>
            <a:r>
              <a:rPr lang="ru-RU" sz="2200" b="1"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Варіанти безперервного сталеплавильного </a:t>
            </a:r>
            <a:r>
              <a:rPr lang="ru-RU" sz="2200" b="1" dirty="0" err="1" smtClean="0">
                <a:solidFill>
                  <a:srgbClr val="000000"/>
                </a:solidFill>
                <a:latin typeface="Times New Roman" panose="02020603050405020304" pitchFamily="18" charset="0"/>
                <a:ea typeface="Times New Roman" panose="02020603050405020304" pitchFamily="18" charset="0"/>
                <a:cs typeface="Tahoma" panose="020B0604030504040204" pitchFamily="34" charset="0"/>
              </a:rPr>
              <a:t>процесу</a:t>
            </a:r>
            <a:endParaRPr lang="ru-RU" sz="2200" b="1" dirty="0">
              <a:latin typeface="Tahoma" panose="020B0604030504040204" pitchFamily="34" charset="0"/>
              <a:ea typeface="Times New Roman" panose="02020603050405020304" pitchFamily="18" charset="0"/>
              <a:cs typeface="Tahoma" panose="020B0604030504040204" pitchFamily="34" charset="0"/>
            </a:endParaRPr>
          </a:p>
          <a:p>
            <a:pPr indent="279400" algn="just" rtl="0" eaLnBrk="1" hangingPunct="1">
              <a:spcAft>
                <a:spcPts val="0"/>
              </a:spcAft>
              <a:defRPr/>
            </a:pPr>
            <a:r>
              <a:rPr lang="ru-RU" sz="2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Усі діючі нині сталеплавильні агрегати є агрегатами періодичної дії. За досвідом багатьох виробництв зазначено, що заміна періодичного процесу безперервним веде до збільшення продуктивності, зниження експлуатаційних витрат, підвищення та стабілізації якості продукції, зменшення технологічних відходів, більш ефективного використання додаткових матеріалів. Сучасна технологія дозволяє здійснювати безперервне розливання підряд багатьох плавок. Успішними виявилися спроби створення безперервної лінії: безперервне розливання сталі - прокатний стан.</a:t>
            </a:r>
            <a:endParaRPr lang="ru-RU" sz="2200" dirty="0">
              <a:latin typeface="Tahoma" panose="020B0604030504040204" pitchFamily="34" charset="0"/>
              <a:ea typeface="Times New Roman" panose="02020603050405020304" pitchFamily="18" charset="0"/>
              <a:cs typeface="Times New Roman" panose="02020603050405020304" pitchFamily="18" charset="0"/>
            </a:endParaRPr>
          </a:p>
          <a:p>
            <a:pPr indent="279400" algn="just" rtl="0" eaLnBrk="1" hangingPunct="1">
              <a:spcAft>
                <a:spcPts val="0"/>
              </a:spcAft>
              <a:defRPr/>
            </a:pPr>
            <a:r>
              <a:rPr lang="ru-RU" sz="2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Тим не менш, на сьогоднішній день проблеми, пов'язані з вибором зручної для практичного використання конструкції сталеплавильного агрегату безперервної дії (САНД), організацією безперервного сталеплавильного процесу та відпрацюванням технології виплавки сталі, поки що не вирішено. Запропоновано різні варіанти конструкцій САНД та технологій виплавки в них сталі, які можна класифікувати в такий спосіб.</a:t>
            </a:r>
            <a:endParaRPr lang="ru-RU" sz="2200" dirty="0">
              <a:latin typeface="Tahoma" panose="020B0604030504040204" pitchFamily="34" charset="0"/>
              <a:ea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Номер слайда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BE9B80DE-7588-4C5F-A2A0-2F19ED9BDFCA}" type="slidenum">
              <a:rPr lang="ru-RU" altLang="en-US"/>
              <a:pPr algn="l" rtl="0"/>
              <a:t>57</a:t>
            </a:fld>
            <a:endParaRPr lang="ru-RU" altLang="en-US"/>
          </a:p>
        </p:txBody>
      </p:sp>
      <p:sp>
        <p:nvSpPr>
          <p:cNvPr id="61443" name="Прямоугольник 2"/>
          <p:cNvSpPr>
            <a:spLocks noChangeArrowheads="1"/>
          </p:cNvSpPr>
          <p:nvPr/>
        </p:nvSpPr>
        <p:spPr bwMode="auto">
          <a:xfrm>
            <a:off x="179388" y="260350"/>
            <a:ext cx="8785225" cy="58477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tabLst>
                <a:tab pos="425450" algn="l"/>
              </a:tabLst>
              <a:defRPr>
                <a:solidFill>
                  <a:schemeClr val="tx1"/>
                </a:solidFill>
                <a:latin typeface="Arial" panose="020B0604020202020204" pitchFamily="34" charset="0"/>
              </a:defRPr>
            </a:lvl1pPr>
            <a:lvl2pPr marL="742950" indent="-285750">
              <a:tabLst>
                <a:tab pos="425450" algn="l"/>
              </a:tabLst>
              <a:defRPr>
                <a:solidFill>
                  <a:schemeClr val="tx1"/>
                </a:solidFill>
                <a:latin typeface="Arial" panose="020B0604020202020204" pitchFamily="34" charset="0"/>
              </a:defRPr>
            </a:lvl2pPr>
            <a:lvl3pPr marL="1143000" indent="-228600">
              <a:tabLst>
                <a:tab pos="425450" algn="l"/>
              </a:tabLst>
              <a:defRPr>
                <a:solidFill>
                  <a:schemeClr val="tx1"/>
                </a:solidFill>
                <a:latin typeface="Arial" panose="020B0604020202020204" pitchFamily="34" charset="0"/>
              </a:defRPr>
            </a:lvl3pPr>
            <a:lvl4pPr marL="1600200" indent="-228600">
              <a:tabLst>
                <a:tab pos="425450" algn="l"/>
              </a:tabLst>
              <a:defRPr>
                <a:solidFill>
                  <a:schemeClr val="tx1"/>
                </a:solidFill>
                <a:latin typeface="Arial" panose="020B0604020202020204" pitchFamily="34" charset="0"/>
              </a:defRPr>
            </a:lvl4pPr>
            <a:lvl5pPr marL="2057400" indent="-228600">
              <a:tabLst>
                <a:tab pos="425450" algn="l"/>
              </a:tabLst>
              <a:defRPr>
                <a:solidFill>
                  <a:schemeClr val="tx1"/>
                </a:solidFill>
                <a:latin typeface="Arial" panose="020B0604020202020204" pitchFamily="34" charset="0"/>
              </a:defRPr>
            </a:lvl5pPr>
            <a:lvl6pPr marL="2514600" indent="-228600" eaLnBrk="0" fontAlgn="base" hangingPunct="0">
              <a:spcBef>
                <a:spcPct val="0"/>
              </a:spcBef>
              <a:spcAft>
                <a:spcPct val="0"/>
              </a:spcAft>
              <a:tabLst>
                <a:tab pos="425450" algn="l"/>
              </a:tabLst>
              <a:defRPr>
                <a:solidFill>
                  <a:schemeClr val="tx1"/>
                </a:solidFill>
                <a:latin typeface="Arial" panose="020B0604020202020204" pitchFamily="34" charset="0"/>
              </a:defRPr>
            </a:lvl6pPr>
            <a:lvl7pPr marL="2971800" indent="-228600" eaLnBrk="0" fontAlgn="base" hangingPunct="0">
              <a:spcBef>
                <a:spcPct val="0"/>
              </a:spcBef>
              <a:spcAft>
                <a:spcPct val="0"/>
              </a:spcAft>
              <a:tabLst>
                <a:tab pos="425450" algn="l"/>
              </a:tabLst>
              <a:defRPr>
                <a:solidFill>
                  <a:schemeClr val="tx1"/>
                </a:solidFill>
                <a:latin typeface="Arial" panose="020B0604020202020204" pitchFamily="34" charset="0"/>
              </a:defRPr>
            </a:lvl7pPr>
            <a:lvl8pPr marL="3429000" indent="-228600" eaLnBrk="0" fontAlgn="base" hangingPunct="0">
              <a:spcBef>
                <a:spcPct val="0"/>
              </a:spcBef>
              <a:spcAft>
                <a:spcPct val="0"/>
              </a:spcAft>
              <a:tabLst>
                <a:tab pos="425450" algn="l"/>
              </a:tabLst>
              <a:defRPr>
                <a:solidFill>
                  <a:schemeClr val="tx1"/>
                </a:solidFill>
                <a:latin typeface="Arial" panose="020B0604020202020204" pitchFamily="34" charset="0"/>
              </a:defRPr>
            </a:lvl8pPr>
            <a:lvl9pPr marL="3886200" indent="-228600" eaLnBrk="0" fontAlgn="base" hangingPunct="0">
              <a:spcBef>
                <a:spcPct val="0"/>
              </a:spcBef>
              <a:spcAft>
                <a:spcPct val="0"/>
              </a:spcAft>
              <a:tabLst>
                <a:tab pos="425450" algn="l"/>
              </a:tabLst>
              <a:defRPr>
                <a:solidFill>
                  <a:schemeClr val="tx1"/>
                </a:solidFill>
                <a:latin typeface="Arial" panose="020B0604020202020204" pitchFamily="34" charset="0"/>
              </a:defRPr>
            </a:lvl9pPr>
          </a:lstStyle>
          <a:p>
            <a:pPr algn="just" rtl="0" eaLnBrk="1" hangingPunct="1">
              <a:buClr>
                <a:srgbClr val="000000"/>
              </a:buClr>
              <a:buSzPts val="800"/>
              <a:buFont typeface="Arial" panose="020B0604020202020204" pitchFamily="34" charset="0"/>
              <a:buAutoNum type="arabicPeriod"/>
            </a:pPr>
            <a:r>
              <a:rPr lang="uk-UA" altLang="en-US" sz="2200" dirty="0" smtClean="0">
                <a:solidFill>
                  <a:srgbClr val="000000"/>
                </a:solidFill>
                <a:latin typeface="Times New Roman" panose="02020603050405020304" pitchFamily="18" charset="0"/>
                <a:ea typeface="Times New Roman" panose="02020603050405020304" pitchFamily="18" charset="0"/>
                <a:cs typeface="Tahoma" panose="020B0604030504040204" pitchFamily="34" charset="0"/>
              </a:rPr>
              <a:t>По організації процесу: а) багатостадійні з поділом операцій на стадії. При цьому в кожній ємності або частині агрегату проводиться одна або декілька технологічних операцій; б) </a:t>
            </a:r>
            <a:r>
              <a:rPr lang="uk-UA" altLang="en-US" sz="2200" dirty="0" err="1" smtClean="0">
                <a:solidFill>
                  <a:srgbClr val="000000"/>
                </a:solidFill>
                <a:latin typeface="Times New Roman" panose="02020603050405020304" pitchFamily="18" charset="0"/>
                <a:ea typeface="Times New Roman" panose="02020603050405020304" pitchFamily="18" charset="0"/>
                <a:cs typeface="Tahoma" panose="020B0604030504040204" pitchFamily="34" charset="0"/>
              </a:rPr>
              <a:t>одностадійні</a:t>
            </a:r>
            <a:r>
              <a:rPr lang="uk-UA" altLang="en-US" sz="2200" dirty="0" smtClean="0">
                <a:solidFill>
                  <a:srgbClr val="000000"/>
                </a:solidFill>
                <a:latin typeface="Times New Roman" panose="02020603050405020304" pitchFamily="18" charset="0"/>
                <a:ea typeface="Times New Roman" panose="02020603050405020304" pitchFamily="18" charset="0"/>
                <a:cs typeface="Tahoma" panose="020B0604030504040204" pitchFamily="34" charset="0"/>
              </a:rPr>
              <a:t>, коли всі операції видалення домішок та перетворення чавуну на сталь відбуваються одночасно.</a:t>
            </a:r>
            <a:endParaRPr lang="uk-UA" altLang="en-US" sz="2200" dirty="0" smtClean="0">
              <a:latin typeface="Tahoma" panose="020B0604030504040204" pitchFamily="34" charset="0"/>
              <a:ea typeface="Times New Roman" panose="02020603050405020304" pitchFamily="18" charset="0"/>
              <a:cs typeface="Tahoma" panose="020B0604030504040204" pitchFamily="34" charset="0"/>
            </a:endParaRPr>
          </a:p>
          <a:p>
            <a:pPr algn="just" rtl="0" eaLnBrk="1" hangingPunct="1">
              <a:buClr>
                <a:srgbClr val="000000"/>
              </a:buClr>
              <a:buSzPts val="800"/>
              <a:buFont typeface="Arial" panose="020B0604020202020204" pitchFamily="34" charset="0"/>
              <a:buAutoNum type="arabicPeriod"/>
            </a:pPr>
            <a:r>
              <a:rPr lang="uk-UA" altLang="en-US" sz="2200" dirty="0" smtClean="0">
                <a:solidFill>
                  <a:srgbClr val="000000"/>
                </a:solidFill>
                <a:latin typeface="Times New Roman" panose="02020603050405020304" pitchFamily="18" charset="0"/>
                <a:ea typeface="Times New Roman" panose="02020603050405020304" pitchFamily="18" charset="0"/>
                <a:cs typeface="Tahoma" panose="020B0604030504040204" pitchFamily="34" charset="0"/>
              </a:rPr>
              <a:t>За конструкцією агрегату: а) операція проводиться на поду. При цьому газоподібні та тверді реагенти надходять у так звані подові, </a:t>
            </a:r>
            <a:r>
              <a:rPr lang="uk-UA" altLang="en-US" sz="2200" dirty="0" err="1" smtClean="0">
                <a:solidFill>
                  <a:srgbClr val="000000"/>
                </a:solidFill>
                <a:latin typeface="Times New Roman" panose="02020603050405020304" pitchFamily="18" charset="0"/>
                <a:ea typeface="Times New Roman" panose="02020603050405020304" pitchFamily="18" charset="0"/>
                <a:cs typeface="Tahoma" panose="020B0604030504040204" pitchFamily="34" charset="0"/>
              </a:rPr>
              <a:t>жолобні</a:t>
            </a:r>
            <a:r>
              <a:rPr lang="uk-UA" altLang="en-US" sz="2200" dirty="0" smtClean="0">
                <a:solidFill>
                  <a:srgbClr val="000000"/>
                </a:solidFill>
                <a:latin typeface="Times New Roman" panose="02020603050405020304" pitchFamily="18" charset="0"/>
                <a:ea typeface="Times New Roman" panose="02020603050405020304" pitchFamily="18" charset="0"/>
                <a:cs typeface="Tahoma" panose="020B0604030504040204" pitchFamily="34" charset="0"/>
              </a:rPr>
              <a:t> реактори; б) операція проводиться таким чином, що метал, шлак, додаткові матеріали знаходяться у зваженому, розпорошеному краплеподібному стані в так званих струминних реакторах.</a:t>
            </a:r>
            <a:endParaRPr lang="uk-UA" altLang="en-US" sz="2200" dirty="0" smtClean="0">
              <a:latin typeface="Tahoma" panose="020B0604030504040204" pitchFamily="34" charset="0"/>
              <a:ea typeface="Times New Roman" panose="02020603050405020304" pitchFamily="18" charset="0"/>
              <a:cs typeface="Tahoma" panose="020B0604030504040204" pitchFamily="34" charset="0"/>
            </a:endParaRPr>
          </a:p>
          <a:p>
            <a:pPr algn="just" rtl="0" eaLnBrk="1" hangingPunct="1">
              <a:buClr>
                <a:srgbClr val="000000"/>
              </a:buClr>
              <a:buSzPts val="800"/>
              <a:buFont typeface="Arial" panose="020B0604020202020204" pitchFamily="34" charset="0"/>
              <a:buAutoNum type="arabicPeriod" startAt="3"/>
            </a:pPr>
            <a:r>
              <a:rPr lang="uk-UA" altLang="en-US" sz="2200" dirty="0" smtClean="0">
                <a:solidFill>
                  <a:srgbClr val="000000"/>
                </a:solidFill>
                <a:latin typeface="Times New Roman" panose="02020603050405020304" pitchFamily="18" charset="0"/>
                <a:ea typeface="Times New Roman" panose="02020603050405020304" pitchFamily="18" charset="0"/>
                <a:cs typeface="Tahoma" panose="020B0604030504040204" pitchFamily="34" charset="0"/>
              </a:rPr>
              <a:t>По організації технології: а) рух шлаку та металу відбувається в одному напрямку; б) шлак і метал рухаються </a:t>
            </a:r>
            <a:r>
              <a:rPr lang="uk-UA" altLang="en-US" sz="2200" dirty="0" err="1" smtClean="0">
                <a:solidFill>
                  <a:srgbClr val="000000"/>
                </a:solidFill>
                <a:latin typeface="Times New Roman" panose="02020603050405020304" pitchFamily="18" charset="0"/>
                <a:ea typeface="Times New Roman" panose="02020603050405020304" pitchFamily="18" charset="0"/>
                <a:cs typeface="Tahoma" panose="020B0604030504040204" pitchFamily="34" charset="0"/>
              </a:rPr>
              <a:t>протитоку</a:t>
            </a:r>
            <a:r>
              <a:rPr lang="uk-UA" altLang="en-US" sz="2200" dirty="0" smtClean="0">
                <a:solidFill>
                  <a:srgbClr val="000000"/>
                </a:solidFill>
                <a:latin typeface="Times New Roman" panose="02020603050405020304" pitchFamily="18" charset="0"/>
                <a:ea typeface="Times New Roman" panose="02020603050405020304" pitchFamily="18" charset="0"/>
                <a:cs typeface="Tahoma" panose="020B0604030504040204" pitchFamily="34" charset="0"/>
              </a:rPr>
              <a:t>.</a:t>
            </a:r>
            <a:endParaRPr lang="uk-UA" altLang="en-US" sz="2200" dirty="0" smtClean="0">
              <a:latin typeface="Tahoma" panose="020B0604030504040204" pitchFamily="34" charset="0"/>
              <a:ea typeface="Times New Roman" panose="02020603050405020304" pitchFamily="18" charset="0"/>
              <a:cs typeface="Tahoma" panose="020B0604030504040204" pitchFamily="34" charset="0"/>
            </a:endParaRPr>
          </a:p>
          <a:p>
            <a:pPr algn="just" rtl="0" eaLnBrk="1" hangingPunct="1">
              <a:buClr>
                <a:srgbClr val="000000"/>
              </a:buClr>
              <a:buSzPts val="800"/>
              <a:buFont typeface="Arial" panose="020B0604020202020204" pitchFamily="34" charset="0"/>
              <a:buAutoNum type="arabicPeriod" startAt="3"/>
            </a:pPr>
            <a:r>
              <a:rPr lang="uk-UA" altLang="en-US" sz="2200" dirty="0" smtClean="0">
                <a:solidFill>
                  <a:srgbClr val="000000"/>
                </a:solidFill>
                <a:latin typeface="Times New Roman" panose="02020603050405020304" pitchFamily="18" charset="0"/>
                <a:ea typeface="Times New Roman" panose="02020603050405020304" pitchFamily="18" charset="0"/>
                <a:cs typeface="Tahoma" panose="020B0604030504040204" pitchFamily="34" charset="0"/>
              </a:rPr>
              <a:t>За складом шихтових матеріалів. Шихта може складатися: а) з рідкого чавуну;</a:t>
            </a:r>
            <a:endParaRPr lang="uk-UA" altLang="en-US" sz="2200" dirty="0" smtClean="0">
              <a:latin typeface="Tahoma" panose="020B0604030504040204" pitchFamily="34" charset="0"/>
              <a:ea typeface="Times New Roman" panose="02020603050405020304" pitchFamily="18" charset="0"/>
              <a:cs typeface="Tahoma" panose="020B0604030504040204" pitchFamily="34" charset="0"/>
            </a:endParaRPr>
          </a:p>
          <a:p>
            <a:pPr algn="just" rtl="0" eaLnBrk="1" hangingPunct="1"/>
            <a:r>
              <a:rPr lang="uk-UA" altLang="en-US" sz="2200" dirty="0" smtClean="0">
                <a:solidFill>
                  <a:srgbClr val="000000"/>
                </a:solidFill>
                <a:latin typeface="Times New Roman" panose="02020603050405020304" pitchFamily="18" charset="0"/>
                <a:cs typeface="Times New Roman" panose="02020603050405020304" pitchFamily="18" charset="0"/>
              </a:rPr>
              <a:t>б) чавуну та брухту (скрапу); в) чавуну та металізованих залізорудних матеріалів; г) тільки з брухту, який безперервно плавиться; д) лише з металізованих залізорудних матеріалів, які безперервно плавляться.</a:t>
            </a:r>
            <a:endParaRPr lang="uk-UA" altLang="en-US" sz="2200" dirty="0">
              <a:latin typeface="Tahoma" panose="020B060403050404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Номер слайда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12B30133-2CF5-4A6F-8D25-C266071035C4}" type="slidenum">
              <a:rPr lang="ru-RU" altLang="en-US"/>
              <a:pPr algn="l" rtl="0"/>
              <a:t>58</a:t>
            </a:fld>
            <a:endParaRPr lang="ru-RU" altLang="en-US"/>
          </a:p>
        </p:txBody>
      </p:sp>
      <p:sp>
        <p:nvSpPr>
          <p:cNvPr id="62467" name="Прямоугольник 2"/>
          <p:cNvSpPr>
            <a:spLocks noChangeArrowheads="1"/>
          </p:cNvSpPr>
          <p:nvPr/>
        </p:nvSpPr>
        <p:spPr bwMode="auto">
          <a:xfrm>
            <a:off x="0" y="0"/>
            <a:ext cx="9036050" cy="58477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indent="2921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rtl="0" eaLnBrk="1" hangingPunct="1"/>
            <a:r>
              <a:rPr lang="ru-RU" altLang="en-US" sz="2200" dirty="0" err="1">
                <a:solidFill>
                  <a:srgbClr val="000000"/>
                </a:solidFill>
                <a:latin typeface="Times New Roman" panose="02020603050405020304" pitchFamily="18" charset="0"/>
                <a:cs typeface="Times New Roman" panose="02020603050405020304" pitchFamily="18" charset="0"/>
              </a:rPr>
              <a:t>Безперервні</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процеси</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дозволяють</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досягти</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високої</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інтенсивності</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їх</a:t>
            </a:r>
            <a:r>
              <a:rPr lang="ru-RU" altLang="en-US" sz="2200" dirty="0">
                <a:solidFill>
                  <a:srgbClr val="000000"/>
                </a:solidFill>
                <a:latin typeface="Times New Roman" panose="02020603050405020304" pitchFamily="18" charset="0"/>
                <a:cs typeface="Times New Roman" panose="02020603050405020304" pitchFamily="18" charset="0"/>
              </a:rPr>
              <a:t> ходу та </a:t>
            </a:r>
            <a:r>
              <a:rPr lang="ru-RU" altLang="en-US" sz="2200" dirty="0" err="1">
                <a:solidFill>
                  <a:srgbClr val="000000"/>
                </a:solidFill>
                <a:latin typeface="Times New Roman" panose="02020603050405020304" pitchFamily="18" charset="0"/>
                <a:cs typeface="Times New Roman" panose="02020603050405020304" pitchFamily="18" charset="0"/>
              </a:rPr>
              <a:t>високих</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коефіцієнтів</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використання</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площі</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або</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обсягу</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агрегатів</a:t>
            </a:r>
            <a:r>
              <a:rPr lang="ru-RU" altLang="en-US" sz="2200" dirty="0">
                <a:solidFill>
                  <a:srgbClr val="000000"/>
                </a:solidFill>
                <a:latin typeface="Times New Roman" panose="02020603050405020304" pitchFamily="18" charset="0"/>
                <a:cs typeface="Times New Roman" panose="02020603050405020304" pitchFamily="18" charset="0"/>
              </a:rPr>
              <a:t>, максимально </a:t>
            </a:r>
            <a:r>
              <a:rPr lang="ru-RU" altLang="en-US" sz="2200" dirty="0" err="1">
                <a:solidFill>
                  <a:srgbClr val="000000"/>
                </a:solidFill>
                <a:latin typeface="Times New Roman" panose="02020603050405020304" pitchFamily="18" charset="0"/>
                <a:cs typeface="Times New Roman" panose="02020603050405020304" pitchFamily="18" charset="0"/>
              </a:rPr>
              <a:t>автоматизувати</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процес</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підвищити</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продуктивність</a:t>
            </a:r>
            <a:r>
              <a:rPr lang="ru-RU" altLang="en-US" sz="2200" dirty="0">
                <a:solidFill>
                  <a:srgbClr val="000000"/>
                </a:solidFill>
                <a:latin typeface="Times New Roman" panose="02020603050405020304" pitchFamily="18" charset="0"/>
                <a:cs typeface="Times New Roman" panose="02020603050405020304" pitchFamily="18" charset="0"/>
              </a:rPr>
              <a:t> та </a:t>
            </a:r>
            <a:r>
              <a:rPr lang="ru-RU" altLang="en-US" sz="2200" dirty="0" err="1">
                <a:solidFill>
                  <a:srgbClr val="000000"/>
                </a:solidFill>
                <a:latin typeface="Times New Roman" panose="02020603050405020304" pitchFamily="18" charset="0"/>
                <a:cs typeface="Times New Roman" panose="02020603050405020304" pitchFamily="18" charset="0"/>
              </a:rPr>
              <a:t>полегшити</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умови</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праці</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обслуговуючого</a:t>
            </a:r>
            <a:r>
              <a:rPr lang="ru-RU" altLang="en-US" sz="2200" dirty="0">
                <a:solidFill>
                  <a:srgbClr val="000000"/>
                </a:solidFill>
                <a:latin typeface="Times New Roman" panose="02020603050405020304" pitchFamily="18" charset="0"/>
                <a:cs typeface="Times New Roman" panose="02020603050405020304" pitchFamily="18" charset="0"/>
              </a:rPr>
              <a:t> персоналу.</a:t>
            </a:r>
            <a:endParaRPr lang="ru-RU" altLang="en-US" sz="2200" dirty="0">
              <a:latin typeface="Tahoma" panose="020B0604030504040204" pitchFamily="34" charset="0"/>
              <a:cs typeface="Times New Roman" panose="02020603050405020304" pitchFamily="18" charset="0"/>
            </a:endParaRPr>
          </a:p>
          <a:p>
            <a:pPr algn="just" rtl="0" eaLnBrk="1" hangingPunct="1"/>
            <a:r>
              <a:rPr lang="ru-RU" altLang="en-US" sz="2200" dirty="0">
                <a:solidFill>
                  <a:srgbClr val="000000"/>
                </a:solidFill>
                <a:latin typeface="Times New Roman" panose="02020603050405020304" pitchFamily="18" charset="0"/>
                <a:cs typeface="Times New Roman" panose="02020603050405020304" pitchFamily="18" charset="0"/>
              </a:rPr>
              <a:t>У 1898 р. перший патент на </a:t>
            </a:r>
            <a:r>
              <a:rPr lang="ru-RU" altLang="en-US" sz="2200" dirty="0" err="1">
                <a:solidFill>
                  <a:srgbClr val="000000"/>
                </a:solidFill>
                <a:latin typeface="Times New Roman" panose="02020603050405020304" pitchFamily="18" charset="0"/>
                <a:cs typeface="Times New Roman" panose="02020603050405020304" pitchFamily="18" charset="0"/>
              </a:rPr>
              <a:t>безперервний</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сталеплавильний</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процес</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було</a:t>
            </a:r>
            <a:r>
              <a:rPr lang="ru-RU" altLang="en-US" sz="2200" dirty="0">
                <a:solidFill>
                  <a:srgbClr val="000000"/>
                </a:solidFill>
                <a:latin typeface="Times New Roman" panose="02020603050405020304" pitchFamily="18" charset="0"/>
                <a:cs typeface="Times New Roman" panose="02020603050405020304" pitchFamily="18" charset="0"/>
              </a:rPr>
              <a:t> видано </a:t>
            </a:r>
            <a:r>
              <a:rPr lang="ru-RU" altLang="en-US" sz="2200" dirty="0" err="1">
                <a:solidFill>
                  <a:srgbClr val="000000"/>
                </a:solidFill>
                <a:latin typeface="Times New Roman" panose="02020603050405020304" pitchFamily="18" charset="0"/>
                <a:cs typeface="Times New Roman" panose="02020603050405020304" pitchFamily="18" charset="0"/>
              </a:rPr>
              <a:t>Росії</a:t>
            </a:r>
            <a:r>
              <a:rPr lang="ru-RU" altLang="en-US" sz="2200" dirty="0">
                <a:solidFill>
                  <a:srgbClr val="000000"/>
                </a:solidFill>
                <a:latin typeface="Times New Roman" panose="02020603050405020304" pitchFamily="18" charset="0"/>
                <a:cs typeface="Times New Roman" panose="02020603050405020304" pitchFamily="18" charset="0"/>
              </a:rPr>
              <a:t> І.І. </a:t>
            </a:r>
            <a:r>
              <a:rPr lang="ru-RU" altLang="en-US" sz="2200" dirty="0" err="1">
                <a:solidFill>
                  <a:srgbClr val="000000"/>
                </a:solidFill>
                <a:latin typeface="Times New Roman" panose="02020603050405020304" pitchFamily="18" charset="0"/>
                <a:cs typeface="Times New Roman" panose="02020603050405020304" pitchFamily="18" charset="0"/>
              </a:rPr>
              <a:t>Затману</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Відповідно</a:t>
            </a:r>
            <a:r>
              <a:rPr lang="ru-RU" altLang="en-US" sz="2200" dirty="0">
                <a:solidFill>
                  <a:srgbClr val="000000"/>
                </a:solidFill>
                <a:latin typeface="Times New Roman" panose="02020603050405020304" pitchFamily="18" charset="0"/>
                <a:cs typeface="Times New Roman" panose="02020603050405020304" pitchFamily="18" charset="0"/>
              </a:rPr>
              <a:t> до </a:t>
            </a:r>
            <a:r>
              <a:rPr lang="ru-RU" altLang="en-US" sz="2200" dirty="0" err="1">
                <a:solidFill>
                  <a:srgbClr val="000000"/>
                </a:solidFill>
                <a:latin typeface="Times New Roman" panose="02020603050405020304" pitchFamily="18" charset="0"/>
                <a:cs typeface="Times New Roman" panose="02020603050405020304" pitchFamily="18" charset="0"/>
              </a:rPr>
              <a:t>цього</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винаходу</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рідкий</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чавун</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рафінували</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під</a:t>
            </a:r>
            <a:r>
              <a:rPr lang="ru-RU" altLang="en-US" sz="2200" dirty="0">
                <a:solidFill>
                  <a:srgbClr val="000000"/>
                </a:solidFill>
                <a:latin typeface="Times New Roman" panose="02020603050405020304" pitchFamily="18" charset="0"/>
                <a:cs typeface="Times New Roman" panose="02020603050405020304" pitchFamily="18" charset="0"/>
              </a:rPr>
              <a:t> час </a:t>
            </a:r>
            <a:r>
              <a:rPr lang="ru-RU" altLang="en-US" sz="2200" dirty="0" err="1">
                <a:solidFill>
                  <a:srgbClr val="000000"/>
                </a:solidFill>
                <a:latin typeface="Times New Roman" panose="02020603050405020304" pitchFamily="18" charset="0"/>
                <a:cs typeface="Times New Roman" panose="02020603050405020304" pitchFamily="18" charset="0"/>
              </a:rPr>
              <a:t>протікання</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його</a:t>
            </a:r>
            <a:r>
              <a:rPr lang="ru-RU" altLang="en-US" sz="2200" dirty="0">
                <a:solidFill>
                  <a:srgbClr val="000000"/>
                </a:solidFill>
                <a:latin typeface="Times New Roman" panose="02020603050405020304" pitchFamily="18" charset="0"/>
                <a:cs typeface="Times New Roman" panose="02020603050405020304" pitchFamily="18" charset="0"/>
              </a:rPr>
              <a:t> за </a:t>
            </a:r>
            <a:r>
              <a:rPr lang="ru-RU" altLang="en-US" sz="2200" dirty="0" err="1">
                <a:solidFill>
                  <a:srgbClr val="000000"/>
                </a:solidFill>
                <a:latin typeface="Times New Roman" panose="02020603050405020304" pitchFamily="18" charset="0"/>
                <a:cs typeface="Times New Roman" panose="02020603050405020304" pitchFamily="18" charset="0"/>
              </a:rPr>
              <a:t>жолобом</a:t>
            </a:r>
            <a:r>
              <a:rPr lang="ru-RU" altLang="en-US" sz="2200" dirty="0">
                <a:solidFill>
                  <a:srgbClr val="000000"/>
                </a:solidFill>
                <a:latin typeface="Times New Roman" panose="02020603050405020304" pitchFamily="18" charset="0"/>
                <a:cs typeface="Times New Roman" panose="02020603050405020304" pitchFamily="18" charset="0"/>
              </a:rPr>
              <a:t>. У 1937 р. на </a:t>
            </a:r>
            <a:r>
              <a:rPr lang="ru-RU" altLang="en-US" sz="2200" dirty="0" err="1">
                <a:solidFill>
                  <a:srgbClr val="000000"/>
                </a:solidFill>
                <a:latin typeface="Times New Roman" panose="02020603050405020304" pitchFamily="18" charset="0"/>
                <a:cs typeface="Times New Roman" panose="02020603050405020304" pitchFamily="18" charset="0"/>
              </a:rPr>
              <a:t>заводі</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Рехліні</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Німеччина</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використовувався</a:t>
            </a:r>
            <a:r>
              <a:rPr lang="ru-RU" altLang="en-US" sz="2200" dirty="0">
                <a:solidFill>
                  <a:srgbClr val="000000"/>
                </a:solidFill>
                <a:latin typeface="Times New Roman" panose="02020603050405020304" pitchFamily="18" charset="0"/>
                <a:cs typeface="Times New Roman" panose="02020603050405020304" pitchFamily="18" charset="0"/>
              </a:rPr>
              <a:t> конвертер </a:t>
            </a:r>
            <a:r>
              <a:rPr lang="ru-RU" altLang="en-US" sz="2200" dirty="0" err="1">
                <a:solidFill>
                  <a:srgbClr val="000000"/>
                </a:solidFill>
                <a:latin typeface="Times New Roman" panose="02020603050405020304" pitchFamily="18" charset="0"/>
                <a:cs typeface="Times New Roman" panose="02020603050405020304" pitchFamily="18" charset="0"/>
              </a:rPr>
              <a:t>безперервної</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дії</a:t>
            </a:r>
            <a:r>
              <a:rPr lang="ru-RU" altLang="en-US" sz="2200" dirty="0">
                <a:solidFill>
                  <a:srgbClr val="000000"/>
                </a:solidFill>
                <a:latin typeface="Times New Roman" panose="02020603050405020304" pitchFamily="18" charset="0"/>
                <a:cs typeface="Times New Roman" panose="02020603050405020304" pitchFamily="18" charset="0"/>
              </a:rPr>
              <a:t> на </a:t>
            </a:r>
            <a:r>
              <a:rPr lang="ru-RU" altLang="en-US" sz="2200" dirty="0" err="1">
                <a:solidFill>
                  <a:srgbClr val="000000"/>
                </a:solidFill>
                <a:latin typeface="Times New Roman" panose="02020603050405020304" pitchFamily="18" charset="0"/>
                <a:cs typeface="Times New Roman" panose="02020603050405020304" pitchFamily="18" charset="0"/>
              </a:rPr>
              <a:t>повітряному</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дутті</a:t>
            </a:r>
            <a:r>
              <a:rPr lang="ru-RU" altLang="en-US" sz="2200" dirty="0">
                <a:solidFill>
                  <a:srgbClr val="000000"/>
                </a:solidFill>
                <a:latin typeface="Times New Roman" panose="02020603050405020304" pitchFamily="18" charset="0"/>
                <a:cs typeface="Times New Roman" panose="02020603050405020304" pitchFamily="18" charset="0"/>
              </a:rPr>
              <a:t> для </a:t>
            </a:r>
            <a:r>
              <a:rPr lang="ru-RU" altLang="en-US" sz="2200" dirty="0" err="1">
                <a:solidFill>
                  <a:srgbClr val="000000"/>
                </a:solidFill>
                <a:latin typeface="Times New Roman" panose="02020603050405020304" pitchFamily="18" charset="0"/>
                <a:cs typeface="Times New Roman" panose="02020603050405020304" pitchFamily="18" charset="0"/>
              </a:rPr>
              <a:t>переділу</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чавуну</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ванадієвого</a:t>
            </a:r>
            <a:r>
              <a:rPr lang="ru-RU" altLang="en-US" sz="2200" dirty="0">
                <a:solidFill>
                  <a:srgbClr val="000000"/>
                </a:solidFill>
                <a:latin typeface="Times New Roman" panose="02020603050405020304" pitchFamily="18" charset="0"/>
                <a:cs typeface="Times New Roman" panose="02020603050405020304" pitchFamily="18" charset="0"/>
              </a:rPr>
              <a:t> в сталь. За ним </a:t>
            </a:r>
            <a:r>
              <a:rPr lang="ru-RU" altLang="en-US" sz="2200" dirty="0" err="1">
                <a:solidFill>
                  <a:srgbClr val="000000"/>
                </a:solidFill>
                <a:latin typeface="Times New Roman" panose="02020603050405020304" pitchFamily="18" charset="0"/>
                <a:cs typeface="Times New Roman" panose="02020603050405020304" pitchFamily="18" charset="0"/>
              </a:rPr>
              <a:t>пішла</a:t>
            </a:r>
            <a:r>
              <a:rPr lang="ru-RU" altLang="en-US" sz="2200" dirty="0">
                <a:solidFill>
                  <a:srgbClr val="000000"/>
                </a:solidFill>
                <a:latin typeface="Times New Roman" panose="02020603050405020304" pitchFamily="18" charset="0"/>
                <a:cs typeface="Times New Roman" panose="02020603050405020304" pitchFamily="18" charset="0"/>
              </a:rPr>
              <a:t> низка </a:t>
            </a:r>
            <a:r>
              <a:rPr lang="ru-RU" altLang="en-US" sz="2200" dirty="0" err="1">
                <a:solidFill>
                  <a:srgbClr val="000000"/>
                </a:solidFill>
                <a:latin typeface="Times New Roman" panose="02020603050405020304" pitchFamily="18" charset="0"/>
                <a:cs typeface="Times New Roman" panose="02020603050405020304" pitchFamily="18" charset="0"/>
              </a:rPr>
              <a:t>інших</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патентів</a:t>
            </a:r>
            <a:r>
              <a:rPr lang="ru-RU" altLang="en-US" sz="2200" dirty="0">
                <a:solidFill>
                  <a:srgbClr val="000000"/>
                </a:solidFill>
                <a:latin typeface="Times New Roman" panose="02020603050405020304" pitchFamily="18" charset="0"/>
                <a:cs typeface="Times New Roman" panose="02020603050405020304" pitchFamily="18" charset="0"/>
              </a:rPr>
              <a:t> з </a:t>
            </a:r>
            <a:r>
              <a:rPr lang="ru-RU" altLang="en-US" sz="2200" dirty="0" err="1">
                <a:solidFill>
                  <a:srgbClr val="000000"/>
                </a:solidFill>
                <a:latin typeface="Times New Roman" panose="02020603050405020304" pitchFamily="18" charset="0"/>
                <a:cs typeface="Times New Roman" panose="02020603050405020304" pitchFamily="18" charset="0"/>
              </a:rPr>
              <a:t>цього</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питання</a:t>
            </a:r>
            <a:r>
              <a:rPr lang="ru-RU" altLang="en-US" sz="2200" dirty="0">
                <a:solidFill>
                  <a:srgbClr val="000000"/>
                </a:solidFill>
                <a:latin typeface="Times New Roman" panose="02020603050405020304" pitchFamily="18" charset="0"/>
                <a:cs typeface="Times New Roman" panose="02020603050405020304" pitchFamily="18" charset="0"/>
              </a:rPr>
              <a:t>. У 1939 р. Н.М. Доброхотов </a:t>
            </a:r>
            <a:r>
              <a:rPr lang="ru-RU" altLang="en-US" sz="2200" dirty="0" err="1">
                <a:solidFill>
                  <a:srgbClr val="000000"/>
                </a:solidFill>
                <a:latin typeface="Times New Roman" panose="02020603050405020304" pitchFamily="18" charset="0"/>
                <a:cs typeface="Times New Roman" panose="02020603050405020304" pitchFamily="18" charset="0"/>
              </a:rPr>
              <a:t>запропонував</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варіант</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безперервного</a:t>
            </a:r>
            <a:r>
              <a:rPr lang="ru-RU" altLang="en-US" sz="2200" dirty="0">
                <a:solidFill>
                  <a:srgbClr val="000000"/>
                </a:solidFill>
                <a:latin typeface="Times New Roman" panose="02020603050405020304" pitchFamily="18" charset="0"/>
                <a:cs typeface="Times New Roman" panose="02020603050405020304" pitchFamily="18" charset="0"/>
              </a:rPr>
              <a:t> сталеплавильного </a:t>
            </a:r>
            <a:r>
              <a:rPr lang="ru-RU" altLang="en-US" sz="2200" dirty="0" err="1">
                <a:solidFill>
                  <a:srgbClr val="000000"/>
                </a:solidFill>
                <a:latin typeface="Times New Roman" panose="02020603050405020304" pitchFamily="18" charset="0"/>
                <a:cs typeface="Times New Roman" panose="02020603050405020304" pitchFamily="18" charset="0"/>
              </a:rPr>
              <a:t>процесу</a:t>
            </a:r>
            <a:r>
              <a:rPr lang="ru-RU" altLang="en-US" sz="2200" dirty="0">
                <a:solidFill>
                  <a:srgbClr val="000000"/>
                </a:solidFill>
                <a:latin typeface="Times New Roman" panose="02020603050405020304" pitchFamily="18" charset="0"/>
                <a:cs typeface="Times New Roman" panose="02020603050405020304" pitchFamily="18" charset="0"/>
              </a:rPr>
              <a:t>, робота </a:t>
            </a:r>
            <a:r>
              <a:rPr lang="ru-RU" altLang="en-US" sz="2200" dirty="0" err="1">
                <a:solidFill>
                  <a:srgbClr val="000000"/>
                </a:solidFill>
                <a:latin typeface="Times New Roman" panose="02020603050405020304" pitchFamily="18" charset="0"/>
                <a:cs typeface="Times New Roman" panose="02020603050405020304" pitchFamily="18" charset="0"/>
              </a:rPr>
              <a:t>якого</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була</a:t>
            </a:r>
            <a:r>
              <a:rPr lang="ru-RU" altLang="en-US" sz="2200" dirty="0">
                <a:solidFill>
                  <a:srgbClr val="000000"/>
                </a:solidFill>
                <a:latin typeface="Times New Roman" panose="02020603050405020304" pitchFamily="18" charset="0"/>
                <a:cs typeface="Times New Roman" panose="02020603050405020304" pitchFamily="18" charset="0"/>
              </a:rPr>
              <a:t> заснована на </a:t>
            </a:r>
            <a:r>
              <a:rPr lang="ru-RU" altLang="en-US" sz="2200" dirty="0" err="1">
                <a:solidFill>
                  <a:srgbClr val="000000"/>
                </a:solidFill>
                <a:latin typeface="Times New Roman" panose="02020603050405020304" pitchFamily="18" charset="0"/>
                <a:cs typeface="Times New Roman" panose="02020603050405020304" pitchFamily="18" charset="0"/>
              </a:rPr>
              <a:t>принципі</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мартенівського</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процесу</a:t>
            </a:r>
            <a:r>
              <a:rPr lang="ru-RU" altLang="en-US" sz="2200" dirty="0">
                <a:solidFill>
                  <a:srgbClr val="000000"/>
                </a:solidFill>
                <a:latin typeface="Times New Roman" panose="02020603050405020304" pitchFamily="18" charset="0"/>
                <a:cs typeface="Times New Roman" panose="02020603050405020304" pitchFamily="18" charset="0"/>
              </a:rPr>
              <a:t>. У 1940 р. X. </a:t>
            </a:r>
            <a:r>
              <a:rPr lang="ru-RU" altLang="en-US" sz="2200" dirty="0" err="1">
                <a:solidFill>
                  <a:srgbClr val="000000"/>
                </a:solidFill>
                <a:latin typeface="Times New Roman" panose="02020603050405020304" pitchFamily="18" charset="0"/>
                <a:cs typeface="Times New Roman" panose="02020603050405020304" pitchFamily="18" charset="0"/>
              </a:rPr>
              <a:t>Рехлінг</a:t>
            </a:r>
            <a:r>
              <a:rPr lang="ru-RU" altLang="en-US" sz="2200" dirty="0">
                <a:solidFill>
                  <a:srgbClr val="000000"/>
                </a:solidFill>
                <a:latin typeface="Times New Roman" panose="02020603050405020304" pitchFamily="18" charset="0"/>
                <a:cs typeface="Times New Roman" panose="02020603050405020304" pitchFamily="18" charset="0"/>
              </a:rPr>
              <a:t> і О. Джонсон у </a:t>
            </a:r>
            <a:r>
              <a:rPr lang="ru-RU" altLang="en-US" sz="2200" dirty="0" err="1">
                <a:solidFill>
                  <a:srgbClr val="000000"/>
                </a:solidFill>
                <a:latin typeface="Times New Roman" panose="02020603050405020304" pitchFamily="18" charset="0"/>
                <a:cs typeface="Times New Roman" panose="02020603050405020304" pitchFamily="18" charset="0"/>
              </a:rPr>
              <a:t>Німеччині</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розробили</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сталеплавильний</a:t>
            </a:r>
            <a:r>
              <a:rPr lang="ru-RU" altLang="en-US" sz="2200" dirty="0">
                <a:solidFill>
                  <a:srgbClr val="000000"/>
                </a:solidFill>
                <a:latin typeface="Times New Roman" panose="02020603050405020304" pitchFamily="18" charset="0"/>
                <a:cs typeface="Times New Roman" panose="02020603050405020304" pitchFamily="18" charset="0"/>
              </a:rPr>
              <a:t> агрегат </a:t>
            </a:r>
            <a:r>
              <a:rPr lang="ru-RU" altLang="en-US" sz="2200" dirty="0" err="1">
                <a:solidFill>
                  <a:srgbClr val="000000"/>
                </a:solidFill>
                <a:latin typeface="Times New Roman" panose="02020603050405020304" pitchFamily="18" charset="0"/>
                <a:cs typeface="Times New Roman" panose="02020603050405020304" pitchFamily="18" charset="0"/>
              </a:rPr>
              <a:t>безперервної</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дії</a:t>
            </a:r>
            <a:r>
              <a:rPr lang="ru-RU" altLang="en-US" sz="2200" dirty="0">
                <a:solidFill>
                  <a:srgbClr val="000000"/>
                </a:solidFill>
                <a:latin typeface="Times New Roman" panose="02020603050405020304" pitchFamily="18" charset="0"/>
                <a:cs typeface="Times New Roman" panose="02020603050405020304" pitchFamily="18" charset="0"/>
              </a:rPr>
              <a:t>, в </a:t>
            </a:r>
            <a:r>
              <a:rPr lang="ru-RU" altLang="en-US" sz="2200" dirty="0" err="1">
                <a:solidFill>
                  <a:srgbClr val="000000"/>
                </a:solidFill>
                <a:latin typeface="Times New Roman" panose="02020603050405020304" pitchFamily="18" charset="0"/>
                <a:cs typeface="Times New Roman" panose="02020603050405020304" pitchFamily="18" charset="0"/>
              </a:rPr>
              <a:t>якому</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чавун</a:t>
            </a:r>
            <a:r>
              <a:rPr lang="ru-RU" altLang="en-US" sz="2200" dirty="0">
                <a:solidFill>
                  <a:srgbClr val="000000"/>
                </a:solidFill>
                <a:latin typeface="Times New Roman" panose="02020603050405020304" pitchFamily="18" charset="0"/>
                <a:cs typeface="Times New Roman" panose="02020603050405020304" pitchFamily="18" charset="0"/>
              </a:rPr>
              <a:t> повинен </a:t>
            </a:r>
            <a:r>
              <a:rPr lang="ru-RU" altLang="en-US" sz="2200" dirty="0" err="1">
                <a:solidFill>
                  <a:srgbClr val="000000"/>
                </a:solidFill>
                <a:latin typeface="Times New Roman" panose="02020603050405020304" pitchFamily="18" charset="0"/>
                <a:cs typeface="Times New Roman" panose="02020603050405020304" pitchFamily="18" charset="0"/>
              </a:rPr>
              <a:t>був</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текти</a:t>
            </a:r>
            <a:r>
              <a:rPr lang="ru-RU" altLang="en-US" sz="2200" dirty="0">
                <a:solidFill>
                  <a:srgbClr val="000000"/>
                </a:solidFill>
                <a:latin typeface="Times New Roman" panose="02020603050405020304" pitchFamily="18" charset="0"/>
                <a:cs typeface="Times New Roman" panose="02020603050405020304" pitchFamily="18" charset="0"/>
              </a:rPr>
              <a:t> через </a:t>
            </a:r>
            <a:r>
              <a:rPr lang="ru-RU" altLang="en-US" sz="2200" dirty="0" err="1">
                <a:solidFill>
                  <a:srgbClr val="000000"/>
                </a:solidFill>
                <a:latin typeface="Times New Roman" panose="02020603050405020304" pitchFamily="18" charset="0"/>
                <a:cs typeface="Times New Roman" panose="02020603050405020304" pitchFamily="18" charset="0"/>
              </a:rPr>
              <a:t>піч</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що</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обертається</a:t>
            </a:r>
            <a:r>
              <a:rPr lang="ru-RU" altLang="en-US" sz="2200" dirty="0">
                <a:solidFill>
                  <a:srgbClr val="000000"/>
                </a:solidFill>
                <a:latin typeface="Times New Roman" panose="02020603050405020304" pitchFamily="18" charset="0"/>
                <a:cs typeface="Times New Roman" panose="02020603050405020304" pitchFamily="18" charset="0"/>
              </a:rPr>
              <a:t>, і </a:t>
            </a:r>
            <a:r>
              <a:rPr lang="ru-RU" altLang="en-US" sz="2200" dirty="0" err="1">
                <a:solidFill>
                  <a:srgbClr val="000000"/>
                </a:solidFill>
                <a:latin typeface="Times New Roman" panose="02020603050405020304" pitchFamily="18" charset="0"/>
                <a:cs typeface="Times New Roman" panose="02020603050405020304" pitchFamily="18" charset="0"/>
              </a:rPr>
              <a:t>продуватися</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повітрям</a:t>
            </a:r>
            <a:r>
              <a:rPr lang="ru-RU" altLang="en-US" sz="2200" dirty="0">
                <a:solidFill>
                  <a:srgbClr val="000000"/>
                </a:solidFill>
                <a:latin typeface="Times New Roman" panose="02020603050405020304" pitchFamily="18" charset="0"/>
                <a:cs typeface="Times New Roman" panose="02020603050405020304" pitchFamily="18" charset="0"/>
              </a:rPr>
              <a:t> через </a:t>
            </a:r>
            <a:r>
              <a:rPr lang="ru-RU" altLang="en-US" sz="2200" dirty="0" err="1">
                <a:solidFill>
                  <a:srgbClr val="000000"/>
                </a:solidFill>
                <a:latin typeface="Times New Roman" panose="02020603050405020304" pitchFamily="18" charset="0"/>
                <a:cs typeface="Times New Roman" panose="02020603050405020304" pitchFamily="18" charset="0"/>
              </a:rPr>
              <a:t>фурми</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розташовані</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під</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поверхнею</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ванни</a:t>
            </a:r>
            <a:r>
              <a:rPr lang="ru-RU" altLang="en-US" sz="2200" dirty="0">
                <a:solidFill>
                  <a:srgbClr val="000000"/>
                </a:solidFill>
                <a:latin typeface="Times New Roman" panose="02020603050405020304" pitchFamily="18" charset="0"/>
                <a:cs typeface="Times New Roman" panose="02020603050405020304" pitchFamily="18" charset="0"/>
              </a:rPr>
              <a:t>. У </a:t>
            </a:r>
            <a:r>
              <a:rPr lang="ru-RU" altLang="en-US" sz="2200" dirty="0" err="1">
                <a:solidFill>
                  <a:srgbClr val="000000"/>
                </a:solidFill>
                <a:latin typeface="Times New Roman" panose="02020603050405020304" pitchFamily="18" charset="0"/>
                <a:cs typeface="Times New Roman" panose="02020603050405020304" pitchFamily="18" charset="0"/>
              </a:rPr>
              <a:t>цьому</a:t>
            </a:r>
            <a:r>
              <a:rPr lang="ru-RU" altLang="en-US" sz="2200" dirty="0">
                <a:solidFill>
                  <a:srgbClr val="000000"/>
                </a:solidFill>
                <a:latin typeface="Times New Roman" panose="02020603050405020304" pitchFamily="18" charset="0"/>
                <a:cs typeface="Times New Roman" panose="02020603050405020304" pitchFamily="18" charset="0"/>
              </a:rPr>
              <a:t> року </a:t>
            </a:r>
            <a:r>
              <a:rPr lang="ru-RU" altLang="en-US" sz="2200" dirty="0" err="1">
                <a:solidFill>
                  <a:srgbClr val="000000"/>
                </a:solidFill>
                <a:latin typeface="Times New Roman" panose="02020603050405020304" pitchFamily="18" charset="0"/>
                <a:cs typeface="Times New Roman" panose="02020603050405020304" pitchFamily="18" charset="0"/>
              </a:rPr>
              <a:t>винахідник</a:t>
            </a:r>
            <a:r>
              <a:rPr lang="ru-RU" altLang="en-US" sz="2200" dirty="0">
                <a:solidFill>
                  <a:srgbClr val="000000"/>
                </a:solidFill>
                <a:latin typeface="Times New Roman" panose="02020603050405020304" pitchFamily="18" charset="0"/>
                <a:cs typeface="Times New Roman" panose="02020603050405020304" pitchFamily="18" charset="0"/>
              </a:rPr>
              <a:t> Ф.Б. </a:t>
            </a:r>
            <a:r>
              <a:rPr lang="ru-RU" altLang="en-US" sz="2200" dirty="0" err="1">
                <a:solidFill>
                  <a:srgbClr val="000000"/>
                </a:solidFill>
                <a:latin typeface="Times New Roman" panose="02020603050405020304" pitchFamily="18" charset="0"/>
                <a:cs typeface="Times New Roman" panose="02020603050405020304" pitchFamily="18" charset="0"/>
              </a:rPr>
              <a:t>Уолд</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отримав</a:t>
            </a:r>
            <a:r>
              <a:rPr lang="ru-RU" altLang="en-US" sz="2200" dirty="0">
                <a:solidFill>
                  <a:srgbClr val="000000"/>
                </a:solidFill>
                <a:latin typeface="Times New Roman" panose="02020603050405020304" pitchFamily="18" charset="0"/>
                <a:cs typeface="Times New Roman" panose="02020603050405020304" pitchFamily="18" charset="0"/>
              </a:rPr>
              <a:t> патент на </a:t>
            </a:r>
            <a:r>
              <a:rPr lang="ru-RU" altLang="en-US" sz="2200" dirty="0" err="1">
                <a:solidFill>
                  <a:srgbClr val="000000"/>
                </a:solidFill>
                <a:latin typeface="Times New Roman" panose="02020603050405020304" pitchFamily="18" charset="0"/>
                <a:cs typeface="Times New Roman" panose="02020603050405020304" pitchFamily="18" charset="0"/>
              </a:rPr>
              <a:t>пристрій</a:t>
            </a:r>
            <a:r>
              <a:rPr lang="ru-RU" altLang="en-US" sz="2200" dirty="0">
                <a:solidFill>
                  <a:srgbClr val="000000"/>
                </a:solidFill>
                <a:latin typeface="Times New Roman" panose="02020603050405020304" pitchFamily="18" charset="0"/>
                <a:cs typeface="Times New Roman" panose="02020603050405020304" pitchFamily="18" charset="0"/>
              </a:rPr>
              <a:t>, у </a:t>
            </a:r>
            <a:r>
              <a:rPr lang="ru-RU" altLang="en-US" sz="2200" dirty="0" err="1">
                <a:solidFill>
                  <a:srgbClr val="000000"/>
                </a:solidFill>
                <a:latin typeface="Times New Roman" panose="02020603050405020304" pitchFamily="18" charset="0"/>
                <a:cs typeface="Times New Roman" panose="02020603050405020304" pitchFamily="18" charset="0"/>
              </a:rPr>
              <a:t>якому</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чавун</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рафінувався</a:t>
            </a:r>
            <a:r>
              <a:rPr lang="ru-RU" altLang="en-US" sz="2200" dirty="0">
                <a:solidFill>
                  <a:srgbClr val="000000"/>
                </a:solidFill>
                <a:latin typeface="Times New Roman" panose="02020603050405020304" pitchFamily="18" charset="0"/>
                <a:cs typeface="Times New Roman" panose="02020603050405020304" pitchFamily="18" charset="0"/>
              </a:rPr>
              <a:t> в </a:t>
            </a:r>
            <a:r>
              <a:rPr lang="ru-RU" altLang="en-US" sz="2200" dirty="0" err="1">
                <a:solidFill>
                  <a:srgbClr val="000000"/>
                </a:solidFill>
                <a:latin typeface="Times New Roman" panose="02020603050405020304" pitchFamily="18" charset="0"/>
                <a:cs typeface="Times New Roman" panose="02020603050405020304" pitchFamily="18" charset="0"/>
              </a:rPr>
              <a:t>серії</a:t>
            </a:r>
            <a:r>
              <a:rPr lang="ru-RU" altLang="en-US" sz="2200" dirty="0">
                <a:solidFill>
                  <a:srgbClr val="000000"/>
                </a:solidFill>
                <a:latin typeface="Times New Roman" panose="02020603050405020304" pitchFamily="18" charset="0"/>
                <a:cs typeface="Times New Roman" panose="02020603050405020304" pitchFamily="18" charset="0"/>
              </a:rPr>
              <a:t> печей, </a:t>
            </a:r>
            <a:r>
              <a:rPr lang="ru-RU" altLang="en-US" sz="2200" dirty="0" err="1">
                <a:solidFill>
                  <a:srgbClr val="000000"/>
                </a:solidFill>
                <a:latin typeface="Times New Roman" panose="02020603050405020304" pitchFamily="18" charset="0"/>
                <a:cs typeface="Times New Roman" panose="02020603050405020304" pitchFamily="18" charset="0"/>
              </a:rPr>
              <a:t>якими</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протікав</a:t>
            </a:r>
            <a:r>
              <a:rPr lang="ru-RU" altLang="en-US" sz="2200" dirty="0">
                <a:solidFill>
                  <a:srgbClr val="000000"/>
                </a:solidFill>
                <a:latin typeface="Times New Roman" panose="02020603050405020304" pitchFamily="18" charset="0"/>
                <a:cs typeface="Times New Roman" panose="02020603050405020304" pitchFamily="18" charset="0"/>
              </a:rPr>
              <a:t> метал.</a:t>
            </a:r>
            <a:endParaRPr lang="ru-RU" altLang="en-US" sz="2200" dirty="0">
              <a:latin typeface="Tahoma" panose="020B060403050404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Номер слайда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D8A13B56-BA45-4D30-9290-0B2403BF7301}" type="slidenum">
              <a:rPr lang="ru-RU" altLang="en-US"/>
              <a:pPr algn="l" rtl="0"/>
              <a:t>59</a:t>
            </a:fld>
            <a:endParaRPr lang="ru-RU" altLang="en-US"/>
          </a:p>
        </p:txBody>
      </p:sp>
      <p:sp>
        <p:nvSpPr>
          <p:cNvPr id="63491" name="Прямоугольник 2"/>
          <p:cNvSpPr>
            <a:spLocks noChangeArrowheads="1"/>
          </p:cNvSpPr>
          <p:nvPr/>
        </p:nvSpPr>
        <p:spPr bwMode="auto">
          <a:xfrm>
            <a:off x="0" y="115888"/>
            <a:ext cx="9144000" cy="3416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indent="2921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rtl="0" eaLnBrk="1" hangingPunct="1">
              <a:lnSpc>
                <a:spcPct val="150000"/>
              </a:lnSpc>
            </a:pPr>
            <a:r>
              <a:rPr lang="ru-RU" altLang="en-US" sz="2400" dirty="0">
                <a:solidFill>
                  <a:srgbClr val="000000"/>
                </a:solidFill>
                <a:latin typeface="Times New Roman" panose="02020603050405020304" pitchFamily="18" charset="0"/>
                <a:cs typeface="Times New Roman" panose="02020603050405020304" pitchFamily="18" charset="0"/>
              </a:rPr>
              <a:t>До перших </a:t>
            </a:r>
            <a:r>
              <a:rPr lang="ru-RU" altLang="en-US" sz="2400" dirty="0" err="1">
                <a:solidFill>
                  <a:srgbClr val="000000"/>
                </a:solidFill>
                <a:latin typeface="Times New Roman" panose="02020603050405020304" pitchFamily="18" charset="0"/>
                <a:cs typeface="Times New Roman" panose="02020603050405020304" pitchFamily="18" charset="0"/>
              </a:rPr>
              <a:t>зарубіжних</a:t>
            </a:r>
            <a:r>
              <a:rPr lang="ru-RU" altLang="en-US" sz="2400" dirty="0">
                <a:solidFill>
                  <a:srgbClr val="000000"/>
                </a:solidFill>
                <a:latin typeface="Times New Roman" panose="02020603050405020304" pitchFamily="18" charset="0"/>
                <a:cs typeface="Times New Roman" panose="02020603050405020304" pitchFamily="18" charset="0"/>
              </a:rPr>
              <a:t> схем </a:t>
            </a:r>
            <a:r>
              <a:rPr lang="ru-RU" altLang="en-US" sz="2400" dirty="0" err="1">
                <a:solidFill>
                  <a:srgbClr val="000000"/>
                </a:solidFill>
                <a:latin typeface="Times New Roman" panose="02020603050405020304" pitchFamily="18" charset="0"/>
                <a:cs typeface="Times New Roman" panose="02020603050405020304" pitchFamily="18" charset="0"/>
              </a:rPr>
              <a:t>безперервного</a:t>
            </a:r>
            <a:r>
              <a:rPr lang="ru-RU" altLang="en-US" sz="2400" dirty="0">
                <a:solidFill>
                  <a:srgbClr val="000000"/>
                </a:solidFill>
                <a:latin typeface="Times New Roman" panose="02020603050405020304" pitchFamily="18" charset="0"/>
                <a:cs typeface="Times New Roman" panose="02020603050405020304" pitchFamily="18" charset="0"/>
              </a:rPr>
              <a:t> сталеплавильного </a:t>
            </a:r>
            <a:r>
              <a:rPr lang="ru-RU" altLang="en-US" sz="2400" dirty="0" err="1">
                <a:solidFill>
                  <a:srgbClr val="000000"/>
                </a:solidFill>
                <a:latin typeface="Times New Roman" panose="02020603050405020304" pitchFamily="18" charset="0"/>
                <a:cs typeface="Times New Roman" panose="02020603050405020304" pitchFamily="18" charset="0"/>
              </a:rPr>
              <a:t>процесу</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належить</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варіант</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запропонований</a:t>
            </a:r>
            <a:r>
              <a:rPr lang="ru-RU" altLang="en-US" sz="2400" dirty="0">
                <a:solidFill>
                  <a:srgbClr val="000000"/>
                </a:solidFill>
                <a:latin typeface="Times New Roman" panose="02020603050405020304" pitchFamily="18" charset="0"/>
                <a:cs typeface="Times New Roman" panose="02020603050405020304" pitchFamily="18" charset="0"/>
              </a:rPr>
              <a:t> Дж. </a:t>
            </a:r>
            <a:r>
              <a:rPr lang="ru-RU" altLang="en-US" sz="2400" dirty="0" err="1">
                <a:solidFill>
                  <a:srgbClr val="000000"/>
                </a:solidFill>
                <a:latin typeface="Times New Roman" panose="02020603050405020304" pitchFamily="18" charset="0"/>
                <a:cs typeface="Times New Roman" panose="02020603050405020304" pitchFamily="18" charset="0"/>
              </a:rPr>
              <a:t>Елліотом</a:t>
            </a:r>
            <a:r>
              <a:rPr lang="ru-RU" altLang="en-US" sz="2400" dirty="0">
                <a:solidFill>
                  <a:srgbClr val="000000"/>
                </a:solidFill>
                <a:latin typeface="Times New Roman" panose="02020603050405020304" pitchFamily="18" charset="0"/>
                <a:cs typeface="Times New Roman" panose="02020603050405020304" pitchFamily="18" charset="0"/>
              </a:rPr>
              <a:t> (1958 р.) (рис. </a:t>
            </a:r>
            <a:r>
              <a:rPr lang="ru-RU" altLang="en-US" sz="2400" dirty="0" smtClean="0">
                <a:solidFill>
                  <a:srgbClr val="000000"/>
                </a:solidFill>
                <a:latin typeface="Times New Roman" panose="02020603050405020304" pitchFamily="18" charset="0"/>
                <a:cs typeface="Times New Roman" panose="02020603050405020304" pitchFamily="18" charset="0"/>
              </a:rPr>
              <a:t>13 </a:t>
            </a:r>
            <a:r>
              <a:rPr lang="ru-RU" altLang="en-US" sz="2400" dirty="0">
                <a:solidFill>
                  <a:srgbClr val="000000"/>
                </a:solidFill>
                <a:latin typeface="Times New Roman" panose="02020603050405020304" pitchFamily="18" charset="0"/>
                <a:cs typeface="Times New Roman" panose="02020603050405020304" pitchFamily="18" charset="0"/>
              </a:rPr>
              <a:t>і </a:t>
            </a:r>
            <a:r>
              <a:rPr lang="ru-RU" altLang="en-US" sz="2400" dirty="0" smtClean="0">
                <a:solidFill>
                  <a:srgbClr val="000000"/>
                </a:solidFill>
                <a:latin typeface="Times New Roman" panose="02020603050405020304" pitchFamily="18" charset="0"/>
                <a:cs typeface="Times New Roman" panose="02020603050405020304" pitchFamily="18" charset="0"/>
              </a:rPr>
              <a:t>14).</a:t>
            </a:r>
            <a:endParaRPr lang="ru-RU" altLang="en-US" sz="2400" dirty="0">
              <a:latin typeface="Tahoma" panose="020B0604030504040204" pitchFamily="34" charset="0"/>
              <a:cs typeface="Times New Roman" panose="02020603050405020304" pitchFamily="18" charset="0"/>
            </a:endParaRPr>
          </a:p>
          <a:p>
            <a:pPr algn="just" rtl="0" eaLnBrk="1" hangingPunct="1">
              <a:lnSpc>
                <a:spcPct val="150000"/>
              </a:lnSpc>
            </a:pPr>
            <a:r>
              <a:rPr lang="ru-RU" altLang="en-US" sz="2400" dirty="0" err="1">
                <a:solidFill>
                  <a:srgbClr val="000000"/>
                </a:solidFill>
                <a:latin typeface="Times New Roman" panose="02020603050405020304" pitchFamily="18" charset="0"/>
                <a:cs typeface="Times New Roman" panose="02020603050405020304" pitchFamily="18" charset="0"/>
              </a:rPr>
              <a:t>Відповідно</a:t>
            </a:r>
            <a:r>
              <a:rPr lang="ru-RU" altLang="en-US" sz="2400" dirty="0">
                <a:solidFill>
                  <a:srgbClr val="000000"/>
                </a:solidFill>
                <a:latin typeface="Times New Roman" panose="02020603050405020304" pitchFamily="18" charset="0"/>
                <a:cs typeface="Times New Roman" panose="02020603050405020304" pitchFamily="18" charset="0"/>
              </a:rPr>
              <a:t> до </a:t>
            </a:r>
            <a:r>
              <a:rPr lang="ru-RU" altLang="en-US" sz="2400" dirty="0" err="1">
                <a:solidFill>
                  <a:srgbClr val="000000"/>
                </a:solidFill>
                <a:latin typeface="Times New Roman" panose="02020603050405020304" pitchFamily="18" charset="0"/>
                <a:cs typeface="Times New Roman" panose="02020603050405020304" pitchFamily="18" charset="0"/>
              </a:rPr>
              <a:t>схеми</a:t>
            </a:r>
            <a:r>
              <a:rPr lang="ru-RU" altLang="en-US" sz="2400" dirty="0">
                <a:solidFill>
                  <a:srgbClr val="000000"/>
                </a:solidFill>
                <a:latin typeface="Times New Roman" panose="02020603050405020304" pitchFamily="18" charset="0"/>
                <a:cs typeface="Times New Roman" panose="02020603050405020304" pitchFamily="18" charset="0"/>
              </a:rPr>
              <a:t> (рис. </a:t>
            </a:r>
            <a:r>
              <a:rPr lang="ru-RU" altLang="en-US" sz="2400" dirty="0" smtClean="0">
                <a:solidFill>
                  <a:srgbClr val="000000"/>
                </a:solidFill>
                <a:latin typeface="Times New Roman" panose="02020603050405020304" pitchFamily="18" charset="0"/>
                <a:cs typeface="Times New Roman" panose="02020603050405020304" pitchFamily="18" charset="0"/>
              </a:rPr>
              <a:t>13), </a:t>
            </a:r>
            <a:r>
              <a:rPr lang="ru-RU" altLang="en-US" sz="2400" dirty="0" err="1">
                <a:solidFill>
                  <a:srgbClr val="000000"/>
                </a:solidFill>
                <a:latin typeface="Times New Roman" panose="02020603050405020304" pitchFamily="18" charset="0"/>
                <a:cs typeface="Times New Roman" panose="02020603050405020304" pitchFamily="18" charset="0"/>
              </a:rPr>
              <a:t>чавун</a:t>
            </a:r>
            <a:r>
              <a:rPr lang="ru-RU" altLang="en-US" sz="2400" dirty="0">
                <a:solidFill>
                  <a:srgbClr val="000000"/>
                </a:solidFill>
                <a:latin typeface="Times New Roman" panose="02020603050405020304" pitchFamily="18" charset="0"/>
                <a:cs typeface="Times New Roman" panose="02020603050405020304" pitchFamily="18" charset="0"/>
              </a:rPr>
              <a:t> з </a:t>
            </a:r>
            <a:r>
              <a:rPr lang="ru-RU" altLang="en-US" sz="2400" dirty="0" err="1">
                <a:solidFill>
                  <a:srgbClr val="000000"/>
                </a:solidFill>
                <a:latin typeface="Times New Roman" panose="02020603050405020304" pitchFamily="18" charset="0"/>
                <a:cs typeface="Times New Roman" panose="02020603050405020304" pitchFamily="18" charset="0"/>
              </a:rPr>
              <a:t>доменних</a:t>
            </a:r>
            <a:r>
              <a:rPr lang="ru-RU" altLang="en-US" sz="2400" dirty="0">
                <a:solidFill>
                  <a:srgbClr val="000000"/>
                </a:solidFill>
                <a:latin typeface="Times New Roman" panose="02020603050405020304" pitchFamily="18" charset="0"/>
                <a:cs typeface="Times New Roman" panose="02020603050405020304" pitchFamily="18" charset="0"/>
              </a:rPr>
              <a:t> печей 1 </a:t>
            </a:r>
            <a:r>
              <a:rPr lang="ru-RU" altLang="en-US" sz="2400" dirty="0" err="1">
                <a:solidFill>
                  <a:srgbClr val="000000"/>
                </a:solidFill>
                <a:latin typeface="Times New Roman" panose="02020603050405020304" pitchFamily="18" charset="0"/>
                <a:cs typeface="Times New Roman" panose="02020603050405020304" pitchFamily="18" charset="0"/>
              </a:rPr>
              <a:t>продуктивністю</a:t>
            </a:r>
            <a:r>
              <a:rPr lang="ru-RU" altLang="en-US" sz="2400" dirty="0">
                <a:solidFill>
                  <a:srgbClr val="000000"/>
                </a:solidFill>
                <a:latin typeface="Times New Roman" panose="02020603050405020304" pitchFamily="18" charset="0"/>
                <a:cs typeface="Times New Roman" panose="02020603050405020304" pitchFamily="18" charset="0"/>
              </a:rPr>
              <a:t> 2000 т/</a:t>
            </a:r>
            <a:r>
              <a:rPr lang="ru-RU" altLang="en-US" sz="2400" dirty="0" err="1">
                <a:solidFill>
                  <a:srgbClr val="000000"/>
                </a:solidFill>
                <a:latin typeface="Times New Roman" panose="02020603050405020304" pitchFamily="18" charset="0"/>
                <a:cs typeface="Times New Roman" panose="02020603050405020304" pitchFamily="18" charset="0"/>
              </a:rPr>
              <a:t>добу</a:t>
            </a:r>
            <a:r>
              <a:rPr lang="ru-RU" altLang="en-US" sz="2400" dirty="0">
                <a:solidFill>
                  <a:srgbClr val="000000"/>
                </a:solidFill>
                <a:latin typeface="Times New Roman" panose="02020603050405020304" pitchFamily="18" charset="0"/>
                <a:cs typeface="Times New Roman" panose="02020603050405020304" pitchFamily="18" charset="0"/>
              </a:rPr>
              <a:t>. проходить через </a:t>
            </a:r>
            <a:r>
              <a:rPr lang="ru-RU" altLang="en-US" sz="2400" dirty="0" err="1">
                <a:solidFill>
                  <a:srgbClr val="000000"/>
                </a:solidFill>
                <a:latin typeface="Times New Roman" panose="02020603050405020304" pitchFamily="18" charset="0"/>
                <a:cs typeface="Times New Roman" panose="02020603050405020304" pitchFamily="18" charset="0"/>
              </a:rPr>
              <a:t>активний</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міксер</a:t>
            </a:r>
            <a:r>
              <a:rPr lang="ru-RU" altLang="en-US" sz="2400" dirty="0">
                <a:solidFill>
                  <a:srgbClr val="000000"/>
                </a:solidFill>
                <a:latin typeface="Times New Roman" panose="02020603050405020304" pitchFamily="18" charset="0"/>
                <a:cs typeface="Times New Roman" panose="02020603050405020304" pitchFamily="18" charset="0"/>
              </a:rPr>
              <a:t> 2 і </a:t>
            </a:r>
            <a:r>
              <a:rPr lang="ru-RU" altLang="en-US" sz="2400" dirty="0" err="1">
                <a:solidFill>
                  <a:srgbClr val="000000"/>
                </a:solidFill>
                <a:latin typeface="Times New Roman" panose="02020603050405020304" pitchFamily="18" charset="0"/>
                <a:cs typeface="Times New Roman" panose="02020603050405020304" pitchFamily="18" charset="0"/>
              </a:rPr>
              <a:t>подається</a:t>
            </a:r>
            <a:r>
              <a:rPr lang="ru-RU" altLang="en-US" sz="2400" dirty="0">
                <a:solidFill>
                  <a:srgbClr val="000000"/>
                </a:solidFill>
                <a:latin typeface="Times New Roman" panose="02020603050405020304" pitchFamily="18" charset="0"/>
                <a:cs typeface="Times New Roman" panose="02020603050405020304" pitchFamily="18" charset="0"/>
              </a:rPr>
              <a:t> до </a:t>
            </a:r>
            <a:r>
              <a:rPr lang="ru-RU" altLang="en-US" sz="2400" dirty="0" err="1">
                <a:solidFill>
                  <a:srgbClr val="000000"/>
                </a:solidFill>
                <a:latin typeface="Times New Roman" panose="02020603050405020304" pitchFamily="18" charset="0"/>
                <a:cs typeface="Times New Roman" panose="02020603050405020304" pitchFamily="18" charset="0"/>
              </a:rPr>
              <a:t>піч</a:t>
            </a:r>
            <a:r>
              <a:rPr lang="ru-RU" altLang="en-US" sz="2400" dirty="0">
                <a:solidFill>
                  <a:srgbClr val="000000"/>
                </a:solidFill>
                <a:latin typeface="Times New Roman" panose="02020603050405020304" pitchFamily="18" charset="0"/>
                <a:cs typeface="Times New Roman" panose="02020603050405020304" pitchFamily="18" charset="0"/>
              </a:rPr>
              <a:t> 3 для </a:t>
            </a:r>
            <a:r>
              <a:rPr lang="ru-RU" altLang="en-US" sz="2400" dirty="0" err="1">
                <a:solidFill>
                  <a:srgbClr val="000000"/>
                </a:solidFill>
                <a:latin typeface="Times New Roman" panose="02020603050405020304" pitchFamily="18" charset="0"/>
                <a:cs typeface="Times New Roman" panose="02020603050405020304" pitchFamily="18" charset="0"/>
              </a:rPr>
              <a:t>плавлення</a:t>
            </a:r>
            <a:r>
              <a:rPr lang="ru-RU" altLang="en-US" sz="2400" dirty="0">
                <a:solidFill>
                  <a:srgbClr val="000000"/>
                </a:solidFill>
                <a:latin typeface="Times New Roman" panose="02020603050405020304" pitchFamily="18" charset="0"/>
                <a:cs typeface="Times New Roman" panose="02020603050405020304" pitchFamily="18" charset="0"/>
              </a:rPr>
              <a:t> скрапу.</a:t>
            </a:r>
            <a:endParaRPr lang="ru-RU" altLang="en-US" sz="2400" dirty="0">
              <a:latin typeface="Tahoma" panose="020B060403050404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Номер слайда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C71C0C4D-2CD8-4BA4-9509-CC4EFD5FF962}" type="slidenum">
              <a:rPr lang="ru-RU" altLang="en-US"/>
              <a:pPr algn="l" rtl="0"/>
              <a:t>6</a:t>
            </a:fld>
            <a:endParaRPr lang="ru-RU" altLang="en-US"/>
          </a:p>
        </p:txBody>
      </p:sp>
      <p:sp>
        <p:nvSpPr>
          <p:cNvPr id="9219" name="Прямоугольник 2"/>
          <p:cNvSpPr>
            <a:spLocks noChangeArrowheads="1"/>
          </p:cNvSpPr>
          <p:nvPr/>
        </p:nvSpPr>
        <p:spPr bwMode="auto">
          <a:xfrm>
            <a:off x="107950" y="404813"/>
            <a:ext cx="8891588" cy="5010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indent="3048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rtl="0" eaLnBrk="1" hangingPunct="1">
              <a:lnSpc>
                <a:spcPct val="150000"/>
              </a:lnSpc>
            </a:pPr>
            <a:r>
              <a:rPr lang="ru-RU" altLang="en-US" sz="2400" dirty="0">
                <a:solidFill>
                  <a:srgbClr val="000000"/>
                </a:solidFill>
                <a:latin typeface="Times New Roman" panose="02020603050405020304" pitchFamily="18" charset="0"/>
                <a:cs typeface="Times New Roman" panose="02020603050405020304" pitchFamily="18" charset="0"/>
              </a:rPr>
              <a:t>За </a:t>
            </a:r>
            <a:r>
              <a:rPr lang="ru-RU" altLang="en-US" sz="2400" dirty="0" err="1" smtClean="0">
                <a:solidFill>
                  <a:srgbClr val="000000"/>
                </a:solidFill>
                <a:latin typeface="Times New Roman" panose="02020603050405020304" pitchFamily="18" charset="0"/>
                <a:cs typeface="Times New Roman" panose="02020603050405020304" pitchFamily="18" charset="0"/>
              </a:rPr>
              <a:t>твердженням</a:t>
            </a:r>
            <a:r>
              <a:rPr lang="ru-RU" altLang="en-US" sz="2400" dirty="0" smtClean="0">
                <a:solidFill>
                  <a:srgbClr val="000000"/>
                </a:solidFill>
                <a:latin typeface="Times New Roman" panose="02020603050405020304" pitchFamily="18" charset="0"/>
                <a:cs typeface="Times New Roman" panose="02020603050405020304" pitchFamily="18" charset="0"/>
              </a:rPr>
              <a:t> </a:t>
            </a:r>
            <a:r>
              <a:rPr lang="en-US" altLang="en-US" sz="2400" dirty="0" smtClean="0">
                <a:solidFill>
                  <a:srgbClr val="000000"/>
                </a:solidFill>
                <a:latin typeface="Times New Roman" panose="02020603050405020304" pitchFamily="18" charset="0"/>
                <a:cs typeface="Times New Roman" panose="02020603050405020304" pitchFamily="18" charset="0"/>
              </a:rPr>
              <a:t>Energy </a:t>
            </a:r>
            <a:r>
              <a:rPr lang="en-US" altLang="en-US" sz="2400" dirty="0">
                <a:solidFill>
                  <a:srgbClr val="000000"/>
                </a:solidFill>
                <a:latin typeface="Times New Roman" panose="02020603050405020304" pitchFamily="18" charset="0"/>
                <a:cs typeface="Times New Roman" panose="02020603050405020304" pitchFamily="18" charset="0"/>
              </a:rPr>
              <a:t>Materials Conservation Corp.</a:t>
            </a:r>
            <a:r>
              <a:rPr lang="ru-RU" altLang="en-US" sz="2400" dirty="0">
                <a:solidFill>
                  <a:srgbClr val="000000"/>
                </a:solidFill>
                <a:latin typeface="Times New Roman" panose="02020603050405020304" pitchFamily="18" charset="0"/>
                <a:cs typeface="Times New Roman" panose="02020603050405020304" pitchFamily="18" charset="0"/>
              </a:rPr>
              <a:t>(США), </a:t>
            </a:r>
            <a:r>
              <a:rPr lang="ru-RU" altLang="en-US" sz="2400" dirty="0" err="1">
                <a:solidFill>
                  <a:srgbClr val="000000"/>
                </a:solidFill>
                <a:latin typeface="Times New Roman" panose="02020603050405020304" pitchFamily="18" charset="0"/>
                <a:cs typeface="Times New Roman" panose="02020603050405020304" pitchFamily="18" charset="0"/>
              </a:rPr>
              <a:t>продуктивність</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киснево</a:t>
            </a:r>
            <a:r>
              <a:rPr lang="ru-RU" altLang="en-US" sz="2400" dirty="0">
                <a:solidFill>
                  <a:srgbClr val="000000"/>
                </a:solidFill>
                <a:latin typeface="Times New Roman" panose="02020603050405020304" pitchFamily="18" charset="0"/>
                <a:cs typeface="Times New Roman" panose="02020603050405020304" pitchFamily="18" charset="0"/>
              </a:rPr>
              <a:t>-конвертерного цеху при </a:t>
            </a:r>
            <a:r>
              <a:rPr lang="ru-RU" altLang="en-US" sz="2400" dirty="0" err="1">
                <a:solidFill>
                  <a:srgbClr val="000000"/>
                </a:solidFill>
                <a:latin typeface="Times New Roman" panose="02020603050405020304" pitchFamily="18" charset="0"/>
                <a:cs typeface="Times New Roman" panose="02020603050405020304" pitchFamily="18" charset="0"/>
              </a:rPr>
              <a:t>використанні</a:t>
            </a:r>
            <a:r>
              <a:rPr lang="ru-RU" altLang="en-US" sz="2400" dirty="0">
                <a:solidFill>
                  <a:srgbClr val="000000"/>
                </a:solidFill>
                <a:latin typeface="Times New Roman" panose="02020603050405020304" pitchFamily="18" charset="0"/>
                <a:cs typeface="Times New Roman" panose="02020603050405020304" pitchFamily="18" charset="0"/>
              </a:rPr>
              <a:t> установок для </a:t>
            </a:r>
            <a:r>
              <a:rPr lang="ru-RU" altLang="en-US" sz="2400" dirty="0" err="1">
                <a:solidFill>
                  <a:srgbClr val="000000"/>
                </a:solidFill>
                <a:latin typeface="Times New Roman" panose="02020603050405020304" pitchFamily="18" charset="0"/>
                <a:cs typeface="Times New Roman" panose="02020603050405020304" pitchFamily="18" charset="0"/>
              </a:rPr>
              <a:t>перегріву</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чавуну</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збільшується</a:t>
            </a:r>
            <a:r>
              <a:rPr lang="ru-RU" altLang="en-US" sz="2400" dirty="0">
                <a:solidFill>
                  <a:srgbClr val="000000"/>
                </a:solidFill>
                <a:latin typeface="Times New Roman" panose="02020603050405020304" pitchFamily="18" charset="0"/>
                <a:cs typeface="Times New Roman" panose="02020603050405020304" pitchFamily="18" charset="0"/>
              </a:rPr>
              <a:t> на 13-15% без </a:t>
            </a:r>
            <a:r>
              <a:rPr lang="ru-RU" altLang="en-US" sz="2400" dirty="0" err="1">
                <a:solidFill>
                  <a:srgbClr val="000000"/>
                </a:solidFill>
                <a:latin typeface="Times New Roman" panose="02020603050405020304" pitchFamily="18" charset="0"/>
                <a:cs typeface="Times New Roman" panose="02020603050405020304" pitchFamily="18" charset="0"/>
              </a:rPr>
              <a:t>зростання</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його</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споживання</a:t>
            </a:r>
            <a:r>
              <a:rPr lang="ru-RU" altLang="en-US" sz="2400" dirty="0">
                <a:solidFill>
                  <a:srgbClr val="000000"/>
                </a:solidFill>
                <a:latin typeface="Times New Roman" panose="02020603050405020304" pitchFamily="18" charset="0"/>
                <a:cs typeface="Times New Roman" panose="02020603050405020304" pitchFamily="18" charset="0"/>
              </a:rPr>
              <a:t>. Точного контролю </a:t>
            </a:r>
            <a:r>
              <a:rPr lang="ru-RU" altLang="en-US" sz="2400" dirty="0" err="1">
                <a:solidFill>
                  <a:srgbClr val="000000"/>
                </a:solidFill>
                <a:latin typeface="Times New Roman" panose="02020603050405020304" pitchFamily="18" charset="0"/>
                <a:cs typeface="Times New Roman" panose="02020603050405020304" pitchFamily="18" charset="0"/>
              </a:rPr>
              <a:t>температури</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чавуну</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застосування</a:t>
            </a:r>
            <a:r>
              <a:rPr lang="ru-RU" altLang="en-US" sz="2400" dirty="0">
                <a:solidFill>
                  <a:srgbClr val="000000"/>
                </a:solidFill>
                <a:latin typeface="Times New Roman" panose="02020603050405020304" pitchFamily="18" charset="0"/>
                <a:cs typeface="Times New Roman" panose="02020603050405020304" pitchFamily="18" charset="0"/>
              </a:rPr>
              <a:t> установки для </a:t>
            </a:r>
            <a:r>
              <a:rPr lang="ru-RU" altLang="en-US" sz="2400" dirty="0" err="1">
                <a:solidFill>
                  <a:srgbClr val="000000"/>
                </a:solidFill>
                <a:latin typeface="Times New Roman" panose="02020603050405020304" pitchFamily="18" charset="0"/>
                <a:cs typeface="Times New Roman" panose="02020603050405020304" pitchFamily="18" charset="0"/>
              </a:rPr>
              <a:t>перегріву</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може</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покращити</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технологію</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процесу</a:t>
            </a:r>
            <a:r>
              <a:rPr lang="ru-RU" altLang="en-US" sz="2400" dirty="0">
                <a:solidFill>
                  <a:srgbClr val="000000"/>
                </a:solidFill>
                <a:latin typeface="Times New Roman" panose="02020603050405020304" pitchFamily="18" charset="0"/>
                <a:cs typeface="Times New Roman" panose="02020603050405020304" pitchFamily="18" charset="0"/>
              </a:rPr>
              <a:t> та </a:t>
            </a:r>
            <a:r>
              <a:rPr lang="ru-RU" altLang="en-US" sz="2400" dirty="0" err="1">
                <a:solidFill>
                  <a:srgbClr val="000000"/>
                </a:solidFill>
                <a:latin typeface="Times New Roman" panose="02020603050405020304" pitchFamily="18" charset="0"/>
                <a:cs typeface="Times New Roman" panose="02020603050405020304" pitchFamily="18" charset="0"/>
              </a:rPr>
              <a:t>умови</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служби</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футерування</a:t>
            </a:r>
            <a:r>
              <a:rPr lang="ru-RU" altLang="en-US" sz="2400" dirty="0">
                <a:solidFill>
                  <a:srgbClr val="000000"/>
                </a:solidFill>
                <a:latin typeface="Times New Roman" panose="02020603050405020304" pitchFamily="18" charset="0"/>
                <a:cs typeface="Times New Roman" panose="02020603050405020304" pitchFamily="18" charset="0"/>
              </a:rPr>
              <a:t>, у </a:t>
            </a:r>
            <a:r>
              <a:rPr lang="ru-RU" altLang="en-US" sz="2400" dirty="0" err="1">
                <a:solidFill>
                  <a:srgbClr val="000000"/>
                </a:solidFill>
                <a:latin typeface="Times New Roman" panose="02020603050405020304" pitchFamily="18" charset="0"/>
                <a:cs typeface="Times New Roman" panose="02020603050405020304" pitchFamily="18" charset="0"/>
              </a:rPr>
              <a:t>ряді</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випадків</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здатне</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звести</a:t>
            </a:r>
            <a:r>
              <a:rPr lang="ru-RU" altLang="en-US" sz="2400" dirty="0">
                <a:solidFill>
                  <a:srgbClr val="000000"/>
                </a:solidFill>
                <a:latin typeface="Times New Roman" panose="02020603050405020304" pitchFamily="18" charset="0"/>
                <a:cs typeface="Times New Roman" panose="02020603050405020304" pitchFamily="18" charset="0"/>
              </a:rPr>
              <a:t> до </a:t>
            </a:r>
            <a:r>
              <a:rPr lang="ru-RU" altLang="en-US" sz="2400" dirty="0" err="1">
                <a:solidFill>
                  <a:srgbClr val="000000"/>
                </a:solidFill>
                <a:latin typeface="Times New Roman" panose="02020603050405020304" pitchFamily="18" charset="0"/>
                <a:cs typeface="Times New Roman" panose="02020603050405020304" pitchFamily="18" charset="0"/>
              </a:rPr>
              <a:t>мінімуму</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втрати</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продуктивності</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сталеплавильних</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цехів</a:t>
            </a:r>
            <a:r>
              <a:rPr lang="ru-RU" altLang="en-US" sz="2400" dirty="0">
                <a:solidFill>
                  <a:srgbClr val="000000"/>
                </a:solidFill>
                <a:latin typeface="Times New Roman" panose="02020603050405020304" pitchFamily="18" charset="0"/>
                <a:cs typeface="Times New Roman" panose="02020603050405020304" pitchFamily="18" charset="0"/>
              </a:rPr>
              <a:t> при плановому </a:t>
            </a:r>
            <a:r>
              <a:rPr lang="ru-RU" altLang="en-US" sz="2400" dirty="0" err="1">
                <a:solidFill>
                  <a:srgbClr val="000000"/>
                </a:solidFill>
                <a:latin typeface="Times New Roman" panose="02020603050405020304" pitchFamily="18" charset="0"/>
                <a:cs typeface="Times New Roman" panose="02020603050405020304" pitchFamily="18" charset="0"/>
              </a:rPr>
              <a:t>або</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раптовому</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припиненні</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постачання</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їх</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рідким</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чавуном</a:t>
            </a:r>
            <a:r>
              <a:rPr lang="ru-RU" altLang="en-US" sz="2400" dirty="0">
                <a:solidFill>
                  <a:srgbClr val="000000"/>
                </a:solidFill>
                <a:latin typeface="Times New Roman" panose="02020603050405020304" pitchFamily="18" charset="0"/>
                <a:cs typeface="Times New Roman" panose="02020603050405020304" pitchFamily="18" charset="0"/>
              </a:rPr>
              <a:t>.</a:t>
            </a:r>
            <a:endParaRPr lang="ru-RU" altLang="en-US" sz="2400" dirty="0">
              <a:latin typeface="Tahoma" panose="020B060403050404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Номер слайда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144B8ABC-79F2-4EEB-AAD2-65CEFD42BBC7}" type="slidenum">
              <a:rPr lang="ru-RU" altLang="en-US"/>
              <a:pPr algn="l" rtl="0"/>
              <a:t>60</a:t>
            </a:fld>
            <a:endParaRPr lang="ru-RU" altLang="en-US"/>
          </a:p>
        </p:txBody>
      </p:sp>
      <p:pic>
        <p:nvPicPr>
          <p:cNvPr id="6451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39975" y="1588"/>
            <a:ext cx="4740275" cy="288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4516"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47813" y="3549650"/>
            <a:ext cx="6245225" cy="2597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4517" name="Rectangle 3"/>
          <p:cNvSpPr>
            <a:spLocks noChangeArrowheads="1"/>
          </p:cNvSpPr>
          <p:nvPr/>
        </p:nvSpPr>
        <p:spPr bwMode="auto">
          <a:xfrm>
            <a:off x="3175" y="441325"/>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eaLnBrk="1" hangingPunct="1"/>
            <a:endParaRPr lang="en-US" altLang="en-US"/>
          </a:p>
        </p:txBody>
      </p:sp>
      <p:sp>
        <p:nvSpPr>
          <p:cNvPr id="64518" name="Rectangle 4"/>
          <p:cNvSpPr>
            <a:spLocks noChangeArrowheads="1"/>
          </p:cNvSpPr>
          <p:nvPr/>
        </p:nvSpPr>
        <p:spPr bwMode="auto">
          <a:xfrm>
            <a:off x="2496786" y="3114774"/>
            <a:ext cx="4347280" cy="307777"/>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rtl="0" eaLnBrk="1" hangingPunct="1"/>
            <a:r>
              <a:rPr lang="ru-RU" altLang="en-US" sz="1400" b="1" i="1" dirty="0" smtClean="0">
                <a:solidFill>
                  <a:srgbClr val="000000"/>
                </a:solidFill>
                <a:latin typeface="Times New Roman" panose="02020603050405020304" pitchFamily="18" charset="0"/>
                <a:cs typeface="Times New Roman" panose="02020603050405020304" pitchFamily="18" charset="0"/>
              </a:rPr>
              <a:t>Рис. 13. </a:t>
            </a:r>
            <a:r>
              <a:rPr lang="ru-RU" altLang="en-US" sz="1400" b="1" i="1" dirty="0" err="1">
                <a:solidFill>
                  <a:srgbClr val="000000"/>
                </a:solidFill>
                <a:latin typeface="Times New Roman" panose="02020603050405020304" pitchFamily="18" charset="0"/>
                <a:cs typeface="Times New Roman" panose="02020603050405020304" pitchFamily="18" charset="0"/>
              </a:rPr>
              <a:t>Послідовність</a:t>
            </a:r>
            <a:r>
              <a:rPr lang="ru-RU" altLang="en-US" sz="1400" b="1" i="1" dirty="0">
                <a:solidFill>
                  <a:srgbClr val="000000"/>
                </a:solidFill>
                <a:latin typeface="Times New Roman" panose="02020603050405020304" pitchFamily="18" charset="0"/>
                <a:cs typeface="Times New Roman" panose="02020603050405020304" pitchFamily="18" charset="0"/>
              </a:rPr>
              <a:t> </a:t>
            </a:r>
            <a:r>
              <a:rPr lang="ru-RU" altLang="en-US" sz="1400" b="1" i="1" dirty="0" err="1">
                <a:solidFill>
                  <a:srgbClr val="000000"/>
                </a:solidFill>
                <a:latin typeface="Times New Roman" panose="02020603050405020304" pitchFamily="18" charset="0"/>
                <a:cs typeface="Times New Roman" panose="02020603050405020304" pitchFamily="18" charset="0"/>
              </a:rPr>
              <a:t>стадій</a:t>
            </a:r>
            <a:r>
              <a:rPr lang="ru-RU" altLang="en-US" sz="1400" b="1" i="1" dirty="0">
                <a:solidFill>
                  <a:srgbClr val="000000"/>
                </a:solidFill>
                <a:latin typeface="Times New Roman" panose="02020603050405020304" pitchFamily="18" charset="0"/>
                <a:cs typeface="Times New Roman" panose="02020603050405020304" pitchFamily="18" charset="0"/>
              </a:rPr>
              <a:t> </a:t>
            </a:r>
            <a:r>
              <a:rPr lang="ru-RU" altLang="en-US" sz="1400" b="1" i="1" dirty="0" err="1">
                <a:solidFill>
                  <a:srgbClr val="000000"/>
                </a:solidFill>
                <a:latin typeface="Times New Roman" panose="02020603050405020304" pitchFamily="18" charset="0"/>
                <a:cs typeface="Times New Roman" panose="02020603050405020304" pitchFamily="18" charset="0"/>
              </a:rPr>
              <a:t>процесу</a:t>
            </a:r>
            <a:r>
              <a:rPr lang="ru-RU" altLang="en-US" sz="1400" b="1" i="1" dirty="0">
                <a:solidFill>
                  <a:srgbClr val="000000"/>
                </a:solidFill>
                <a:latin typeface="Times New Roman" panose="02020603050405020304" pitchFamily="18" charset="0"/>
                <a:cs typeface="Times New Roman" panose="02020603050405020304" pitchFamily="18" charset="0"/>
              </a:rPr>
              <a:t> Дж. </a:t>
            </a:r>
            <a:r>
              <a:rPr lang="ru-RU" altLang="en-US" sz="1400" b="1" i="1" dirty="0" err="1">
                <a:solidFill>
                  <a:srgbClr val="000000"/>
                </a:solidFill>
                <a:latin typeface="Times New Roman" panose="02020603050405020304" pitchFamily="18" charset="0"/>
                <a:cs typeface="Times New Roman" panose="02020603050405020304" pitchFamily="18" charset="0"/>
              </a:rPr>
              <a:t>Елліота</a:t>
            </a:r>
            <a:endParaRPr lang="ru-RU" altLang="en-US" sz="600" dirty="0"/>
          </a:p>
        </p:txBody>
      </p:sp>
      <p:sp>
        <p:nvSpPr>
          <p:cNvPr id="64519" name="Rectangle 5"/>
          <p:cNvSpPr>
            <a:spLocks noChangeArrowheads="1"/>
          </p:cNvSpPr>
          <p:nvPr/>
        </p:nvSpPr>
        <p:spPr bwMode="auto">
          <a:xfrm>
            <a:off x="548707" y="6329461"/>
            <a:ext cx="7878312" cy="307777"/>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rtl="0" eaLnBrk="1" hangingPunct="1"/>
            <a:r>
              <a:rPr lang="ru-RU" altLang="en-US" sz="1400" b="1" i="1" dirty="0" smtClean="0">
                <a:solidFill>
                  <a:srgbClr val="000000"/>
                </a:solidFill>
                <a:latin typeface="Times New Roman" panose="02020603050405020304" pitchFamily="18" charset="0"/>
                <a:cs typeface="Times New Roman" panose="02020603050405020304" pitchFamily="18" charset="0"/>
              </a:rPr>
              <a:t>Рис. 14. </a:t>
            </a:r>
            <a:r>
              <a:rPr lang="ru-RU" altLang="en-US" sz="1400" b="1" i="1" dirty="0">
                <a:solidFill>
                  <a:srgbClr val="000000"/>
                </a:solidFill>
                <a:latin typeface="Times New Roman" panose="02020603050405020304" pitchFamily="18" charset="0"/>
                <a:cs typeface="Times New Roman" panose="02020603050405020304" pitchFamily="18" charset="0"/>
              </a:rPr>
              <a:t>Схема </a:t>
            </a:r>
            <a:r>
              <a:rPr lang="ru-RU" altLang="en-US" sz="1400" b="1" i="1" dirty="0" err="1">
                <a:solidFill>
                  <a:srgbClr val="000000"/>
                </a:solidFill>
                <a:latin typeface="Times New Roman" panose="02020603050405020304" pitchFamily="18" charset="0"/>
                <a:cs typeface="Times New Roman" panose="02020603050405020304" pitchFamily="18" charset="0"/>
              </a:rPr>
              <a:t>безперервного</a:t>
            </a:r>
            <a:r>
              <a:rPr lang="ru-RU" altLang="en-US" sz="1400" b="1" i="1" dirty="0">
                <a:solidFill>
                  <a:srgbClr val="000000"/>
                </a:solidFill>
                <a:latin typeface="Times New Roman" panose="02020603050405020304" pitchFamily="18" charset="0"/>
                <a:cs typeface="Times New Roman" panose="02020603050405020304" pitchFamily="18" charset="0"/>
              </a:rPr>
              <a:t> сталеплавильного </a:t>
            </a:r>
            <a:r>
              <a:rPr lang="ru-RU" altLang="en-US" sz="1400" b="1" i="1" dirty="0" err="1">
                <a:solidFill>
                  <a:srgbClr val="000000"/>
                </a:solidFill>
                <a:latin typeface="Times New Roman" panose="02020603050405020304" pitchFamily="18" charset="0"/>
                <a:cs typeface="Times New Roman" panose="02020603050405020304" pitchFamily="18" charset="0"/>
              </a:rPr>
              <a:t>процесу</a:t>
            </a:r>
            <a:r>
              <a:rPr lang="ru-RU" altLang="en-US" sz="1400" b="1" i="1" dirty="0">
                <a:solidFill>
                  <a:srgbClr val="000000"/>
                </a:solidFill>
                <a:latin typeface="Times New Roman" panose="02020603050405020304" pitchFamily="18" charset="0"/>
                <a:cs typeface="Times New Roman" panose="02020603050405020304" pitchFamily="18" charset="0"/>
              </a:rPr>
              <a:t> Дж. </a:t>
            </a:r>
            <a:r>
              <a:rPr lang="ru-RU" altLang="en-US" sz="1400" b="1" i="1" dirty="0" err="1">
                <a:solidFill>
                  <a:srgbClr val="000000"/>
                </a:solidFill>
                <a:latin typeface="Times New Roman" panose="02020603050405020304" pitchFamily="18" charset="0"/>
                <a:cs typeface="Times New Roman" panose="02020603050405020304" pitchFamily="18" charset="0"/>
              </a:rPr>
              <a:t>Елліота</a:t>
            </a:r>
            <a:r>
              <a:rPr lang="ru-RU" altLang="en-US" sz="1400" b="1" i="1" dirty="0">
                <a:solidFill>
                  <a:srgbClr val="000000"/>
                </a:solidFill>
                <a:latin typeface="Times New Roman" panose="02020603050405020304" pitchFamily="18" charset="0"/>
                <a:cs typeface="Times New Roman" panose="02020603050405020304" pitchFamily="18" charset="0"/>
              </a:rPr>
              <a:t> (</a:t>
            </a:r>
            <a:r>
              <a:rPr lang="ru-RU" altLang="en-US" sz="1400" b="1" i="1" dirty="0" err="1">
                <a:solidFill>
                  <a:srgbClr val="000000"/>
                </a:solidFill>
                <a:latin typeface="Times New Roman" panose="02020603050405020304" pitchFamily="18" charset="0"/>
                <a:cs typeface="Times New Roman" panose="02020603050405020304" pitchFamily="18" charset="0"/>
              </a:rPr>
              <a:t>позначення</a:t>
            </a:r>
            <a:r>
              <a:rPr lang="ru-RU" altLang="en-US" sz="1400" b="1" dirty="0">
                <a:solidFill>
                  <a:srgbClr val="000000"/>
                </a:solidFill>
                <a:latin typeface="Century Schoolbook" panose="02040604050505020304" pitchFamily="18" charset="0"/>
                <a:ea typeface="Times New Roman" panose="02020603050405020304" pitchFamily="18" charset="0"/>
                <a:cs typeface="Century Schoolbook" panose="02040604050505020304" pitchFamily="18" charset="0"/>
              </a:rPr>
              <a:t>-</a:t>
            </a:r>
            <a:r>
              <a:rPr lang="ru-RU" altLang="en-US" sz="1400" b="1" i="1" dirty="0">
                <a:solidFill>
                  <a:srgbClr val="000000"/>
                </a:solidFill>
                <a:latin typeface="Times New Roman" panose="02020603050405020304" pitchFamily="18" charset="0"/>
                <a:cs typeface="Times New Roman" panose="02020603050405020304" pitchFamily="18" charset="0"/>
              </a:rPr>
              <a:t>як на рис. </a:t>
            </a:r>
            <a:r>
              <a:rPr lang="ru-RU" altLang="en-US" sz="1400" b="1" i="1" dirty="0" smtClean="0">
                <a:solidFill>
                  <a:srgbClr val="000000"/>
                </a:solidFill>
                <a:latin typeface="Times New Roman" panose="02020603050405020304" pitchFamily="18" charset="0"/>
                <a:cs typeface="Times New Roman" panose="02020603050405020304" pitchFamily="18" charset="0"/>
              </a:rPr>
              <a:t>13)</a:t>
            </a:r>
            <a:endParaRPr lang="ru-RU" altLang="en-US" dirty="0"/>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Номер слайда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6D9C3F92-5C87-41C1-8A59-DB3F49B1C71D}" type="slidenum">
              <a:rPr lang="ru-RU" altLang="en-US"/>
              <a:pPr algn="l" rtl="0"/>
              <a:t>61</a:t>
            </a:fld>
            <a:endParaRPr lang="ru-RU" altLang="en-US"/>
          </a:p>
        </p:txBody>
      </p:sp>
      <p:sp>
        <p:nvSpPr>
          <p:cNvPr id="65539" name="Прямоугольник 2"/>
          <p:cNvSpPr>
            <a:spLocks noChangeArrowheads="1"/>
          </p:cNvSpPr>
          <p:nvPr/>
        </p:nvSpPr>
        <p:spPr bwMode="auto">
          <a:xfrm>
            <a:off x="107950" y="692150"/>
            <a:ext cx="8928100" cy="4893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rtl="0" eaLnBrk="1" hangingPunct="1"/>
            <a:r>
              <a:rPr lang="uk-UA" altLang="en-US" sz="2400" dirty="0" smtClean="0">
                <a:solidFill>
                  <a:srgbClr val="000000"/>
                </a:solidFill>
                <a:latin typeface="Times New Roman" panose="02020603050405020304" pitchFamily="18" charset="0"/>
                <a:cs typeface="Times New Roman" panose="02020603050405020304" pitchFamily="18" charset="0"/>
              </a:rPr>
              <a:t>Пакети скрапу підігріваються в шахтних печах 4 до </a:t>
            </a:r>
            <a:r>
              <a:rPr lang="uk-UA" altLang="en-US" sz="2400" dirty="0" err="1" smtClean="0">
                <a:solidFill>
                  <a:srgbClr val="000000"/>
                </a:solidFill>
                <a:latin typeface="Times New Roman" panose="02020603050405020304" pitchFamily="18" charset="0"/>
                <a:cs typeface="Times New Roman" panose="02020603050405020304" pitchFamily="18" charset="0"/>
              </a:rPr>
              <a:t>1150°С</a:t>
            </a:r>
            <a:r>
              <a:rPr lang="uk-UA" altLang="en-US" sz="2400" dirty="0" smtClean="0">
                <a:solidFill>
                  <a:srgbClr val="000000"/>
                </a:solidFill>
                <a:latin typeface="Times New Roman" panose="02020603050405020304" pitchFamily="18" charset="0"/>
                <a:cs typeface="Times New Roman" panose="02020603050405020304" pitchFamily="18" charset="0"/>
              </a:rPr>
              <a:t> вводяться в піч 3 ємністю 300 т повільно поточний потік металу за допомогою штовхачів через завантажувальні вікна. </a:t>
            </a:r>
            <a:r>
              <a:rPr lang="uk-UA" altLang="en-US" sz="2400" dirty="0" err="1" smtClean="0">
                <a:solidFill>
                  <a:srgbClr val="000000"/>
                </a:solidFill>
                <a:latin typeface="Times New Roman" panose="02020603050405020304" pitchFamily="18" charset="0"/>
                <a:cs typeface="Times New Roman" panose="02020603050405020304" pitchFamily="18" charset="0"/>
              </a:rPr>
              <a:t>Високовуглецевий</a:t>
            </a:r>
            <a:r>
              <a:rPr lang="uk-UA" altLang="en-US" sz="2400" dirty="0" smtClean="0">
                <a:solidFill>
                  <a:srgbClr val="000000"/>
                </a:solidFill>
                <a:latin typeface="Times New Roman" panose="02020603050405020304" pitchFamily="18" charset="0"/>
                <a:cs typeface="Times New Roman" panose="02020603050405020304" pitchFamily="18" charset="0"/>
              </a:rPr>
              <a:t> метал швидко розчиняє гарячий скрап.</a:t>
            </a:r>
            <a:endParaRPr lang="uk-UA" altLang="en-US" sz="2400" dirty="0" smtClean="0">
              <a:latin typeface="Tahoma" panose="020B0604030504040204" pitchFamily="34" charset="0"/>
              <a:cs typeface="Times New Roman" panose="02020603050405020304" pitchFamily="18" charset="0"/>
            </a:endParaRPr>
          </a:p>
          <a:p>
            <a:pPr algn="just" rtl="0" eaLnBrk="1" hangingPunct="1"/>
            <a:r>
              <a:rPr lang="uk-UA" altLang="en-US" sz="2400" dirty="0" smtClean="0">
                <a:solidFill>
                  <a:srgbClr val="000000"/>
                </a:solidFill>
                <a:latin typeface="Times New Roman" panose="02020603050405020304" pitchFamily="18" charset="0"/>
                <a:cs typeface="Times New Roman" panose="02020603050405020304" pitchFamily="18" charset="0"/>
              </a:rPr>
              <a:t>Отриманий у печі 3 розплав проходить стадію </a:t>
            </a:r>
            <a:r>
              <a:rPr lang="uk-UA" altLang="en-US" sz="2400" dirty="0" err="1" smtClean="0">
                <a:solidFill>
                  <a:srgbClr val="000000"/>
                </a:solidFill>
                <a:latin typeface="Times New Roman" panose="02020603050405020304" pitchFamily="18" charset="0"/>
                <a:cs typeface="Times New Roman" panose="02020603050405020304" pitchFamily="18" charset="0"/>
              </a:rPr>
              <a:t>десульфурації</a:t>
            </a:r>
            <a:r>
              <a:rPr lang="uk-UA" altLang="en-US" sz="2400" dirty="0" smtClean="0">
                <a:solidFill>
                  <a:srgbClr val="000000"/>
                </a:solidFill>
                <a:latin typeface="Times New Roman" panose="02020603050405020304" pitchFamily="18" charset="0"/>
                <a:cs typeface="Times New Roman" panose="02020603050405020304" pitchFamily="18" charset="0"/>
              </a:rPr>
              <a:t> твердими реагентами (вапном, ціанідом або карбідом кальцію) у чотирьох барабанах 5 ємністю по 20 т, що обертаються навколо горизонтальної осі. Відділення шлаку після </a:t>
            </a:r>
            <a:r>
              <a:rPr lang="uk-UA" altLang="en-US" sz="2400" dirty="0" err="1" smtClean="0">
                <a:solidFill>
                  <a:srgbClr val="000000"/>
                </a:solidFill>
                <a:latin typeface="Times New Roman" panose="02020603050405020304" pitchFamily="18" charset="0"/>
                <a:cs typeface="Times New Roman" panose="02020603050405020304" pitchFamily="18" charset="0"/>
              </a:rPr>
              <a:t>десульфурації</a:t>
            </a:r>
            <a:r>
              <a:rPr lang="uk-UA" altLang="en-US" sz="2400" dirty="0" smtClean="0">
                <a:solidFill>
                  <a:srgbClr val="000000"/>
                </a:solidFill>
                <a:latin typeface="Times New Roman" panose="02020603050405020304" pitchFamily="18" charset="0"/>
                <a:cs typeface="Times New Roman" panose="02020603050405020304" pitchFamily="18" charset="0"/>
              </a:rPr>
              <a:t> відбувається на виході з барабана.</a:t>
            </a:r>
            <a:endParaRPr lang="uk-UA" altLang="en-US" sz="2400" dirty="0" smtClean="0">
              <a:latin typeface="Tahoma" panose="020B0604030504040204" pitchFamily="34" charset="0"/>
              <a:cs typeface="Times New Roman" panose="02020603050405020304" pitchFamily="18" charset="0"/>
            </a:endParaRPr>
          </a:p>
          <a:p>
            <a:pPr algn="just" rtl="0" eaLnBrk="1" hangingPunct="1"/>
            <a:r>
              <a:rPr lang="uk-UA" altLang="en-US" sz="2400" dirty="0" smtClean="0">
                <a:solidFill>
                  <a:srgbClr val="000000"/>
                </a:solidFill>
                <a:latin typeface="Times New Roman" panose="02020603050405020304" pitchFamily="18" charset="0"/>
                <a:cs typeface="Times New Roman" panose="02020603050405020304" pitchFamily="18" charset="0"/>
              </a:rPr>
              <a:t>Буферний </a:t>
            </a:r>
            <a:r>
              <a:rPr lang="uk-UA" altLang="en-US" sz="2400" dirty="0" err="1" smtClean="0">
                <a:solidFill>
                  <a:srgbClr val="000000"/>
                </a:solidFill>
                <a:latin typeface="Times New Roman" panose="02020603050405020304" pitchFamily="18" charset="0"/>
                <a:cs typeface="Times New Roman" panose="02020603050405020304" pitchFamily="18" charset="0"/>
              </a:rPr>
              <a:t>металоприймач</a:t>
            </a:r>
            <a:r>
              <a:rPr lang="uk-UA" altLang="en-US" sz="2400" dirty="0" smtClean="0">
                <a:solidFill>
                  <a:srgbClr val="000000"/>
                </a:solidFill>
                <a:latin typeface="Times New Roman" panose="02020603050405020304" pitchFamily="18" charset="0"/>
                <a:cs typeface="Times New Roman" panose="02020603050405020304" pitchFamily="18" charset="0"/>
              </a:rPr>
              <a:t> 6 ємністю до 500 т (при нормальній роботі 100 т) служить для усереднення складу металу, а також дозволяє ремонтувати окремі ділянки системи без зупинки процесу.</a:t>
            </a:r>
            <a:endParaRPr lang="uk-UA" altLang="en-US" sz="2400" dirty="0">
              <a:latin typeface="Tahoma" panose="020B060403050404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Номер слайда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01298137-55AF-484C-9EAD-53C4F3BA1C75}" type="slidenum">
              <a:rPr lang="ru-RU" altLang="en-US"/>
              <a:pPr algn="l" rtl="0"/>
              <a:t>62</a:t>
            </a:fld>
            <a:endParaRPr lang="ru-RU" altLang="en-US"/>
          </a:p>
        </p:txBody>
      </p:sp>
      <p:sp>
        <p:nvSpPr>
          <p:cNvPr id="66563" name="Прямоугольник 2"/>
          <p:cNvSpPr>
            <a:spLocks noChangeArrowheads="1"/>
          </p:cNvSpPr>
          <p:nvPr/>
        </p:nvSpPr>
        <p:spPr bwMode="auto">
          <a:xfrm>
            <a:off x="107950" y="836613"/>
            <a:ext cx="8856663" cy="4893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indent="2794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rtl="0" eaLnBrk="1" hangingPunct="1"/>
            <a:r>
              <a:rPr lang="uk-UA" altLang="en-US" sz="2400" dirty="0" smtClean="0">
                <a:solidFill>
                  <a:srgbClr val="000000"/>
                </a:solidFill>
                <a:latin typeface="Times New Roman" panose="02020603050405020304" pitchFamily="18" charset="0"/>
                <a:cs typeface="Times New Roman" panose="02020603050405020304" pitchFamily="18" charset="0"/>
              </a:rPr>
              <a:t>Далі метал проходить стадію окислення кремнію, марганцю та частково вуглецю в роторних печах 7 ємністю по 75 т, де продувається киснем. Необхідні для дефосфорації шлаковий та температурний режими регулюються добавками вапна, твердих </a:t>
            </a:r>
            <a:r>
              <a:rPr lang="uk-UA" altLang="en-US" sz="2400" dirty="0" err="1" smtClean="0">
                <a:solidFill>
                  <a:srgbClr val="000000"/>
                </a:solidFill>
                <a:latin typeface="Times New Roman" panose="02020603050405020304" pitchFamily="18" charset="0"/>
                <a:cs typeface="Times New Roman" panose="02020603050405020304" pitchFamily="18" charset="0"/>
              </a:rPr>
              <a:t>окислювачів</a:t>
            </a:r>
            <a:r>
              <a:rPr lang="uk-UA" altLang="en-US" sz="2400" dirty="0" smtClean="0">
                <a:solidFill>
                  <a:srgbClr val="000000"/>
                </a:solidFill>
                <a:latin typeface="Times New Roman" panose="02020603050405020304" pitchFamily="18" charset="0"/>
                <a:cs typeface="Times New Roman" panose="02020603050405020304" pitchFamily="18" charset="0"/>
              </a:rPr>
              <a:t> та кінцевого шлаку, отриманого в наступній стадії процесу. Роторні апарати обертаються навколо злегка нахиленої до горизонту осі, що забезпечує перемішування металу та шлаку.</a:t>
            </a:r>
            <a:endParaRPr lang="uk-UA" altLang="en-US" sz="2400" dirty="0" smtClean="0">
              <a:latin typeface="Tahoma" panose="020B0604030504040204" pitchFamily="34" charset="0"/>
              <a:cs typeface="Times New Roman" panose="02020603050405020304" pitchFamily="18" charset="0"/>
            </a:endParaRPr>
          </a:p>
          <a:p>
            <a:pPr algn="just" rtl="0" eaLnBrk="1" hangingPunct="1"/>
            <a:r>
              <a:rPr lang="uk-UA" altLang="en-US" sz="2400" dirty="0" smtClean="0">
                <a:solidFill>
                  <a:srgbClr val="000000"/>
                </a:solidFill>
                <a:latin typeface="Times New Roman" panose="02020603050405020304" pitchFamily="18" charset="0"/>
                <a:cs typeface="Times New Roman" panose="02020603050405020304" pitchFamily="18" charset="0"/>
              </a:rPr>
              <a:t>З роторних апаратів метал надходить у невеликий буферний </a:t>
            </a:r>
            <a:r>
              <a:rPr lang="uk-UA" altLang="en-US" sz="2400" dirty="0" err="1" smtClean="0">
                <a:solidFill>
                  <a:srgbClr val="000000"/>
                </a:solidFill>
                <a:latin typeface="Times New Roman" panose="02020603050405020304" pitchFamily="18" charset="0"/>
                <a:cs typeface="Times New Roman" panose="02020603050405020304" pitchFamily="18" charset="0"/>
              </a:rPr>
              <a:t>металоприймач</a:t>
            </a:r>
            <a:r>
              <a:rPr lang="uk-UA" altLang="en-US" sz="2400" dirty="0" smtClean="0">
                <a:solidFill>
                  <a:srgbClr val="000000"/>
                </a:solidFill>
                <a:latin typeface="Times New Roman" panose="02020603050405020304" pitchFamily="18" charset="0"/>
                <a:cs typeface="Times New Roman" panose="02020603050405020304" pitchFamily="18" charset="0"/>
              </a:rPr>
              <a:t> 8, на виході з якого від нього відокремлюється шлак, а потім - в апарати для </a:t>
            </a:r>
            <a:r>
              <a:rPr lang="uk-UA" altLang="en-US" sz="2400" dirty="0" err="1" smtClean="0">
                <a:solidFill>
                  <a:srgbClr val="000000"/>
                </a:solidFill>
                <a:latin typeface="Times New Roman" panose="02020603050405020304" pitchFamily="18" charset="0"/>
                <a:cs typeface="Times New Roman" panose="02020603050405020304" pitchFamily="18" charset="0"/>
              </a:rPr>
              <a:t>обезуглерожування</a:t>
            </a:r>
            <a:r>
              <a:rPr lang="uk-UA" altLang="en-US" sz="2400" dirty="0" smtClean="0">
                <a:solidFill>
                  <a:srgbClr val="000000"/>
                </a:solidFill>
                <a:latin typeface="Times New Roman" panose="02020603050405020304" pitchFamily="18" charset="0"/>
                <a:cs typeface="Times New Roman" panose="02020603050405020304" pitchFamily="18" charset="0"/>
              </a:rPr>
              <a:t> 9 ємністю по 75 т, здатні нахилятися щодо обох взаємно перпендикулярних горизонтальних осей, що забезпечує регулювання швидкості потоку металу.</a:t>
            </a:r>
            <a:endParaRPr lang="uk-UA" altLang="en-US" sz="2400" dirty="0">
              <a:latin typeface="Tahoma" panose="020B060403050404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Номер слайда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EE05D237-60FC-4DE9-B9DD-9D0840EDCFB9}" type="slidenum">
              <a:rPr lang="ru-RU" altLang="en-US"/>
              <a:pPr algn="l" rtl="0"/>
              <a:t>63</a:t>
            </a:fld>
            <a:endParaRPr lang="ru-RU" altLang="en-US"/>
          </a:p>
        </p:txBody>
      </p:sp>
      <p:sp>
        <p:nvSpPr>
          <p:cNvPr id="67587" name="Прямоугольник 2"/>
          <p:cNvSpPr>
            <a:spLocks noChangeArrowheads="1"/>
          </p:cNvSpPr>
          <p:nvPr/>
        </p:nvSpPr>
        <p:spPr bwMode="auto">
          <a:xfrm>
            <a:off x="250825" y="908050"/>
            <a:ext cx="8785225" cy="4524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indent="2794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rtl="0" eaLnBrk="1" hangingPunct="1"/>
            <a:r>
              <a:rPr lang="uk-UA" altLang="en-US" sz="2400" dirty="0" smtClean="0">
                <a:solidFill>
                  <a:srgbClr val="000000"/>
                </a:solidFill>
                <a:latin typeface="Times New Roman" panose="02020603050405020304" pitchFamily="18" charset="0"/>
                <a:cs typeface="Times New Roman" panose="02020603050405020304" pitchFamily="18" charset="0"/>
              </a:rPr>
              <a:t>З печі 9 метал надходить на збірний жолоб, де відбирають проби для швидкого визначення складу металу, безперервно вимірюють температуру і швидкість потоку, а також відокремлюють від металу шлак, направляючи його для використання в попередній стадії процесу, що збільшує вихід рідкої сталі.</a:t>
            </a:r>
            <a:endParaRPr lang="uk-UA" altLang="en-US" sz="2400" dirty="0" smtClean="0">
              <a:latin typeface="Tahoma" panose="020B0604030504040204" pitchFamily="34" charset="0"/>
              <a:cs typeface="Times New Roman" panose="02020603050405020304" pitchFamily="18" charset="0"/>
            </a:endParaRPr>
          </a:p>
          <a:p>
            <a:pPr algn="just" rtl="0" eaLnBrk="1" hangingPunct="1"/>
            <a:r>
              <a:rPr lang="uk-UA" altLang="en-US" sz="2400" dirty="0" smtClean="0">
                <a:solidFill>
                  <a:srgbClr val="000000"/>
                </a:solidFill>
                <a:latin typeface="Times New Roman" panose="02020603050405020304" pitchFamily="18" charset="0"/>
                <a:cs typeface="Times New Roman" panose="02020603050405020304" pitchFamily="18" charset="0"/>
              </a:rPr>
              <a:t>На шляху до </a:t>
            </a:r>
            <a:r>
              <a:rPr lang="uk-UA" altLang="en-US" sz="2400" dirty="0" err="1" smtClean="0">
                <a:solidFill>
                  <a:srgbClr val="000000"/>
                </a:solidFill>
                <a:latin typeface="Times New Roman" panose="02020603050405020304" pitchFamily="18" charset="0"/>
                <a:cs typeface="Times New Roman" panose="02020603050405020304" pitchFamily="18" charset="0"/>
              </a:rPr>
              <a:t>металоприймача</a:t>
            </a:r>
            <a:r>
              <a:rPr lang="uk-UA" altLang="en-US" sz="2400" dirty="0" smtClean="0">
                <a:solidFill>
                  <a:srgbClr val="000000"/>
                </a:solidFill>
                <a:latin typeface="Times New Roman" panose="02020603050405020304" pitchFamily="18" charset="0"/>
                <a:cs typeface="Times New Roman" panose="02020603050405020304" pitchFamily="18" charset="0"/>
              </a:rPr>
              <a:t> 10 (ємність 100 т) в кінцевій стадії доведення проводиться присадка в струмінь розкислювача металу і легуючих добавок. Дозування їх кількості здійснюється автоматично діючою системою з урахуванням даних аналізів. З </a:t>
            </a:r>
            <a:r>
              <a:rPr lang="uk-UA" altLang="en-US" sz="2400" dirty="0" err="1" smtClean="0">
                <a:solidFill>
                  <a:srgbClr val="000000"/>
                </a:solidFill>
                <a:latin typeface="Times New Roman" panose="02020603050405020304" pitchFamily="18" charset="0"/>
                <a:cs typeface="Times New Roman" panose="02020603050405020304" pitchFamily="18" charset="0"/>
              </a:rPr>
              <a:t>металоприймача</a:t>
            </a:r>
            <a:r>
              <a:rPr lang="uk-UA" altLang="en-US" sz="2400" dirty="0" smtClean="0">
                <a:solidFill>
                  <a:srgbClr val="000000"/>
                </a:solidFill>
                <a:latin typeface="Times New Roman" panose="02020603050405020304" pitchFamily="18" charset="0"/>
                <a:cs typeface="Times New Roman" panose="02020603050405020304" pitchFamily="18" charset="0"/>
              </a:rPr>
              <a:t> готова сталь стікає в </a:t>
            </a:r>
            <a:r>
              <a:rPr lang="uk-UA" altLang="en-US" sz="2400" dirty="0" err="1" smtClean="0">
                <a:solidFill>
                  <a:srgbClr val="000000"/>
                </a:solidFill>
                <a:latin typeface="Times New Roman" panose="02020603050405020304" pitchFamily="18" charset="0"/>
                <a:cs typeface="Times New Roman" panose="02020603050405020304" pitchFamily="18" charset="0"/>
              </a:rPr>
              <a:t>багатоструминну</a:t>
            </a:r>
            <a:r>
              <a:rPr lang="uk-UA" altLang="en-US" sz="2400" dirty="0" smtClean="0">
                <a:solidFill>
                  <a:srgbClr val="000000"/>
                </a:solidFill>
                <a:latin typeface="Times New Roman" panose="02020603050405020304" pitchFamily="18" charset="0"/>
                <a:cs typeface="Times New Roman" panose="02020603050405020304" pitchFamily="18" charset="0"/>
              </a:rPr>
              <a:t> машину безперервного розливання сталі.</a:t>
            </a:r>
            <a:endParaRPr lang="uk-UA" altLang="en-US" sz="2400" dirty="0">
              <a:latin typeface="Tahoma" panose="020B060403050404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Номер слайда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DC8D1165-78FC-4BA6-ADA2-ED304A87E679}" type="slidenum">
              <a:rPr lang="ru-RU" altLang="en-US"/>
              <a:pPr algn="l" rtl="0"/>
              <a:t>64</a:t>
            </a:fld>
            <a:endParaRPr lang="ru-RU" altLang="en-US"/>
          </a:p>
        </p:txBody>
      </p:sp>
      <p:sp>
        <p:nvSpPr>
          <p:cNvPr id="68611" name="Прямоугольник 2"/>
          <p:cNvSpPr>
            <a:spLocks noChangeArrowheads="1"/>
          </p:cNvSpPr>
          <p:nvPr/>
        </p:nvSpPr>
        <p:spPr bwMode="auto">
          <a:xfrm>
            <a:off x="107950" y="476250"/>
            <a:ext cx="8856663" cy="52629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indent="2794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rtl="0" eaLnBrk="1" hangingPunct="1"/>
            <a:r>
              <a:rPr lang="uk-UA" altLang="en-US" sz="2400" dirty="0" smtClean="0">
                <a:solidFill>
                  <a:srgbClr val="000000"/>
                </a:solidFill>
                <a:latin typeface="Times New Roman" panose="02020603050405020304" pitchFamily="18" charset="0"/>
                <a:cs typeface="Times New Roman" panose="02020603050405020304" pitchFamily="18" charset="0"/>
              </a:rPr>
              <a:t>Нині здобули широку популярність такі типи безперервних сталеплавильних процесів: струминного рафінування чавуну англійського науково-дослідного інституту </a:t>
            </a:r>
            <a:r>
              <a:rPr lang="uk-UA" altLang="en-US" sz="2400" dirty="0" err="1" smtClean="0">
                <a:solidFill>
                  <a:srgbClr val="000000"/>
                </a:solidFill>
                <a:latin typeface="Times New Roman" panose="02020603050405020304" pitchFamily="18" charset="0"/>
                <a:cs typeface="Times New Roman" panose="02020603050405020304" pitchFamily="18" charset="0"/>
              </a:rPr>
              <a:t>БІСРА</a:t>
            </a:r>
            <a:r>
              <a:rPr lang="uk-UA" altLang="en-US" sz="2400" dirty="0" smtClean="0">
                <a:solidFill>
                  <a:srgbClr val="000000"/>
                </a:solidFill>
                <a:latin typeface="Times New Roman" panose="02020603050405020304" pitchFamily="18" charset="0"/>
                <a:cs typeface="Times New Roman" panose="02020603050405020304" pitchFamily="18" charset="0"/>
              </a:rPr>
              <a:t>; </a:t>
            </a:r>
            <a:r>
              <a:rPr lang="uk-UA" altLang="en-US" sz="2400" dirty="0" err="1" smtClean="0">
                <a:solidFill>
                  <a:srgbClr val="000000"/>
                </a:solidFill>
                <a:latin typeface="Times New Roman" panose="02020603050405020304" pitchFamily="18" charset="0"/>
                <a:cs typeface="Times New Roman" panose="02020603050405020304" pitchFamily="18" charset="0"/>
              </a:rPr>
              <a:t>чотиристадійний</a:t>
            </a:r>
            <a:r>
              <a:rPr lang="uk-UA" altLang="en-US" sz="2400" dirty="0" smtClean="0">
                <a:solidFill>
                  <a:srgbClr val="000000"/>
                </a:solidFill>
                <a:latin typeface="Times New Roman" panose="02020603050405020304" pitchFamily="18" charset="0"/>
                <a:cs typeface="Times New Roman" panose="02020603050405020304" pitchFamily="18" charset="0"/>
              </a:rPr>
              <a:t> </a:t>
            </a:r>
            <a:r>
              <a:rPr lang="uk-UA" altLang="en-US" sz="2400" dirty="0" err="1" smtClean="0">
                <a:solidFill>
                  <a:srgbClr val="000000"/>
                </a:solidFill>
                <a:latin typeface="Times New Roman" panose="02020603050405020304" pitchFamily="18" charset="0"/>
                <a:cs typeface="Times New Roman" panose="02020603050405020304" pitchFamily="18" charset="0"/>
              </a:rPr>
              <a:t>ЦНДІЧМ</a:t>
            </a:r>
            <a:r>
              <a:rPr lang="uk-UA" altLang="en-US" sz="2400" dirty="0" smtClean="0">
                <a:solidFill>
                  <a:srgbClr val="000000"/>
                </a:solidFill>
                <a:latin typeface="Times New Roman" panose="02020603050405020304" pitchFamily="18" charset="0"/>
                <a:cs typeface="Times New Roman" panose="02020603050405020304" pitchFamily="18" charset="0"/>
              </a:rPr>
              <a:t>, запропонований </a:t>
            </a:r>
            <a:r>
              <a:rPr lang="uk-UA" altLang="en-US" sz="2400" dirty="0" err="1" smtClean="0">
                <a:solidFill>
                  <a:srgbClr val="000000"/>
                </a:solidFill>
                <a:latin typeface="Times New Roman" panose="02020603050405020304" pitchFamily="18" charset="0"/>
                <a:cs typeface="Times New Roman" panose="02020603050405020304" pitchFamily="18" charset="0"/>
              </a:rPr>
              <a:t>Г.П</a:t>
            </a:r>
            <a:r>
              <a:rPr lang="uk-UA" altLang="en-US" sz="2400" dirty="0" smtClean="0">
                <a:solidFill>
                  <a:srgbClr val="000000"/>
                </a:solidFill>
                <a:latin typeface="Times New Roman" panose="02020603050405020304" pitchFamily="18" charset="0"/>
                <a:cs typeface="Times New Roman" panose="02020603050405020304" pitchFamily="18" charset="0"/>
              </a:rPr>
              <a:t>. </a:t>
            </a:r>
            <a:r>
              <a:rPr lang="uk-UA" altLang="en-US" sz="2400" dirty="0" err="1" smtClean="0">
                <a:solidFill>
                  <a:srgbClr val="000000"/>
                </a:solidFill>
                <a:latin typeface="Times New Roman" panose="02020603050405020304" pitchFamily="18" charset="0"/>
                <a:cs typeface="Times New Roman" panose="02020603050405020304" pitchFamily="18" charset="0"/>
              </a:rPr>
              <a:t>Іванцовим</a:t>
            </a:r>
            <a:r>
              <a:rPr lang="uk-UA" altLang="en-US" sz="2400" dirty="0" smtClean="0">
                <a:solidFill>
                  <a:srgbClr val="000000"/>
                </a:solidFill>
                <a:latin typeface="Times New Roman" panose="02020603050405020304" pitchFamily="18" charset="0"/>
                <a:cs typeface="Times New Roman" panose="02020603050405020304" pitchFamily="18" charset="0"/>
              </a:rPr>
              <a:t> та співавторами; французького науково-дослідного інституту, заснований на рафінуванні крапель металу в шлаку, </a:t>
            </a:r>
            <a:r>
              <a:rPr lang="uk-UA" altLang="en-US" sz="2400" dirty="0" err="1" smtClean="0">
                <a:solidFill>
                  <a:srgbClr val="000000"/>
                </a:solidFill>
                <a:latin typeface="Times New Roman" panose="02020603050405020304" pitchFamily="18" charset="0"/>
                <a:cs typeface="Times New Roman" panose="02020603050405020304" pitchFamily="18" charset="0"/>
              </a:rPr>
              <a:t>жолобного</a:t>
            </a:r>
            <a:r>
              <a:rPr lang="uk-UA" altLang="en-US" sz="2400" dirty="0" smtClean="0">
                <a:solidFill>
                  <a:srgbClr val="000000"/>
                </a:solidFill>
                <a:latin typeface="Times New Roman" panose="02020603050405020304" pitchFamily="18" charset="0"/>
                <a:cs typeface="Times New Roman" panose="02020603050405020304" pitchFamily="18" charset="0"/>
              </a:rPr>
              <a:t> типу, названий </a:t>
            </a:r>
            <a:r>
              <a:rPr lang="uk-UA" altLang="en-US" sz="2400" dirty="0" err="1" smtClean="0">
                <a:solidFill>
                  <a:srgbClr val="000000"/>
                </a:solidFill>
                <a:latin typeface="Times New Roman" panose="02020603050405020304" pitchFamily="18" charset="0"/>
                <a:cs typeface="Times New Roman" panose="02020603050405020304" pitchFamily="18" charset="0"/>
              </a:rPr>
              <a:t>УОРКРА</a:t>
            </a:r>
            <a:r>
              <a:rPr lang="uk-UA" altLang="en-US" sz="2400" dirty="0" smtClean="0">
                <a:solidFill>
                  <a:srgbClr val="000000"/>
                </a:solidFill>
                <a:latin typeface="Times New Roman" panose="02020603050405020304" pitchFamily="18" charset="0"/>
                <a:cs typeface="Times New Roman" panose="02020603050405020304" pitchFamily="18" charset="0"/>
              </a:rPr>
              <a:t>, Московського інституту сталі та сплавів, що випробовувався на заводі "Запоріжсталь"; Дніпропетровський металургійний інститут. У Японії розроблено процес </a:t>
            </a:r>
            <a:r>
              <a:rPr lang="uk-UA" altLang="en-US" sz="2400" dirty="0" err="1" smtClean="0">
                <a:solidFill>
                  <a:srgbClr val="000000"/>
                </a:solidFill>
                <a:latin typeface="Times New Roman" panose="02020603050405020304" pitchFamily="18" charset="0"/>
                <a:cs typeface="Times New Roman" panose="02020603050405020304" pitchFamily="18" charset="0"/>
              </a:rPr>
              <a:t>МР1М</a:t>
            </a:r>
            <a:r>
              <a:rPr lang="uk-UA" altLang="en-US" sz="2400" dirty="0" smtClean="0">
                <a:solidFill>
                  <a:srgbClr val="000000"/>
                </a:solidFill>
                <a:latin typeface="Times New Roman" panose="02020603050405020304" pitchFamily="18" charset="0"/>
                <a:cs typeface="Times New Roman" panose="02020603050405020304" pitchFamily="18" charset="0"/>
              </a:rPr>
              <a:t>, заснований на рафінуванні металу при перетіканні його з однієї ванни в іншу. У США фірмою "</a:t>
            </a:r>
            <a:r>
              <a:rPr lang="uk-UA" altLang="en-US" sz="2400" dirty="0" err="1" smtClean="0">
                <a:solidFill>
                  <a:srgbClr val="000000"/>
                </a:solidFill>
                <a:latin typeface="Times New Roman" panose="02020603050405020304" pitchFamily="18" charset="0"/>
                <a:cs typeface="Times New Roman" panose="02020603050405020304" pitchFamily="18" charset="0"/>
              </a:rPr>
              <a:t>Бетлехем</a:t>
            </a:r>
            <a:r>
              <a:rPr lang="uk-UA" altLang="en-US" sz="2400" dirty="0" smtClean="0">
                <a:solidFill>
                  <a:srgbClr val="000000"/>
                </a:solidFill>
                <a:latin typeface="Times New Roman" panose="02020603050405020304" pitchFamily="18" charset="0"/>
                <a:cs typeface="Times New Roman" panose="02020603050405020304" pitchFamily="18" charset="0"/>
              </a:rPr>
              <a:t> Стіл" випробувано процес </a:t>
            </a:r>
            <a:r>
              <a:rPr lang="uk-UA" altLang="en-US" sz="2400" dirty="0" err="1" smtClean="0">
                <a:solidFill>
                  <a:srgbClr val="000000"/>
                </a:solidFill>
                <a:latin typeface="Times New Roman" panose="02020603050405020304" pitchFamily="18" charset="0"/>
                <a:cs typeface="Times New Roman" panose="02020603050405020304" pitchFamily="18" charset="0"/>
              </a:rPr>
              <a:t>жолобного</a:t>
            </a:r>
            <a:r>
              <a:rPr lang="uk-UA" altLang="en-US" sz="2400" dirty="0" smtClean="0">
                <a:solidFill>
                  <a:srgbClr val="000000"/>
                </a:solidFill>
                <a:latin typeface="Times New Roman" panose="02020603050405020304" pitchFamily="18" charset="0"/>
                <a:cs typeface="Times New Roman" panose="02020603050405020304" pitchFamily="18" charset="0"/>
              </a:rPr>
              <a:t> типу з паралельними потоками металу та шлаку. Крім того, існує ще багато інших розробок, які стосуються безперервного виробництва сталі.</a:t>
            </a:r>
            <a:endParaRPr lang="uk-UA" altLang="en-US" sz="2400" dirty="0">
              <a:latin typeface="Tahoma" panose="020B060403050404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Номер слайда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2C00834D-A453-4C59-B981-971D7DB21549}" type="slidenum">
              <a:rPr lang="ru-RU" altLang="en-US"/>
              <a:pPr algn="l" rtl="0"/>
              <a:t>65</a:t>
            </a:fld>
            <a:endParaRPr lang="ru-RU" altLang="en-US"/>
          </a:p>
        </p:txBody>
      </p:sp>
      <p:sp>
        <p:nvSpPr>
          <p:cNvPr id="69635" name="Прямоугольник 2"/>
          <p:cNvSpPr>
            <a:spLocks noChangeArrowheads="1"/>
          </p:cNvSpPr>
          <p:nvPr/>
        </p:nvSpPr>
        <p:spPr bwMode="auto">
          <a:xfrm>
            <a:off x="0" y="-15875"/>
            <a:ext cx="8964613" cy="6186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indent="2921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rtl="0" eaLnBrk="1" hangingPunct="1"/>
            <a:r>
              <a:rPr lang="ru-RU" altLang="en-US" sz="2200" dirty="0">
                <a:solidFill>
                  <a:srgbClr val="000000"/>
                </a:solidFill>
                <a:latin typeface="Times New Roman" panose="02020603050405020304" pitchFamily="18" charset="0"/>
                <a:cs typeface="Times New Roman" panose="02020603050405020304" pitchFamily="18" charset="0"/>
              </a:rPr>
              <a:t>До </a:t>
            </a:r>
            <a:r>
              <a:rPr lang="ru-RU" altLang="en-US" sz="2200" dirty="0" err="1">
                <a:solidFill>
                  <a:srgbClr val="000000"/>
                </a:solidFill>
                <a:latin typeface="Times New Roman" panose="02020603050405020304" pitchFamily="18" charset="0"/>
                <a:cs typeface="Times New Roman" panose="02020603050405020304" pitchFamily="18" charset="0"/>
              </a:rPr>
              <a:t>багатостадійних</a:t>
            </a:r>
            <a:r>
              <a:rPr lang="ru-RU" altLang="en-US" sz="2200" dirty="0">
                <a:solidFill>
                  <a:srgbClr val="000000"/>
                </a:solidFill>
                <a:latin typeface="Times New Roman" panose="02020603050405020304" pitchFamily="18" charset="0"/>
                <a:cs typeface="Times New Roman" panose="02020603050405020304" pitchFamily="18" charset="0"/>
              </a:rPr>
              <a:t> установок </a:t>
            </a:r>
            <a:r>
              <a:rPr lang="ru-RU" altLang="en-US" sz="2200" dirty="0" err="1">
                <a:solidFill>
                  <a:srgbClr val="000000"/>
                </a:solidFill>
                <a:latin typeface="Times New Roman" panose="02020603050405020304" pitchFamily="18" charset="0"/>
                <a:cs typeface="Times New Roman" panose="02020603050405020304" pitchFamily="18" charset="0"/>
              </a:rPr>
              <a:t>безперервної</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дії</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відноситься</a:t>
            </a:r>
            <a:r>
              <a:rPr lang="ru-RU" altLang="en-US" sz="2200" dirty="0">
                <a:solidFill>
                  <a:srgbClr val="000000"/>
                </a:solidFill>
                <a:latin typeface="Times New Roman" panose="02020603050405020304" pitchFamily="18" charset="0"/>
                <a:cs typeface="Times New Roman" panose="02020603050405020304" pitchFamily="18" charset="0"/>
              </a:rPr>
              <a:t> агрегат, </a:t>
            </a:r>
            <a:r>
              <a:rPr lang="ru-RU" altLang="en-US" sz="2200" dirty="0" err="1">
                <a:solidFill>
                  <a:srgbClr val="000000"/>
                </a:solidFill>
                <a:latin typeface="Times New Roman" panose="02020603050405020304" pitchFamily="18" charset="0"/>
                <a:cs typeface="Times New Roman" panose="02020603050405020304" pitchFamily="18" charset="0"/>
              </a:rPr>
              <a:t>запропонований</a:t>
            </a:r>
            <a:r>
              <a:rPr lang="ru-RU" altLang="en-US" sz="2200" dirty="0">
                <a:solidFill>
                  <a:srgbClr val="000000"/>
                </a:solidFill>
                <a:latin typeface="Times New Roman" panose="02020603050405020304" pitchFamily="18" charset="0"/>
                <a:cs typeface="Times New Roman" panose="02020603050405020304" pitchFamily="18" charset="0"/>
              </a:rPr>
              <a:t> Г.П. </a:t>
            </a:r>
            <a:r>
              <a:rPr lang="ru-RU" altLang="en-US" sz="2200" dirty="0" err="1">
                <a:solidFill>
                  <a:srgbClr val="000000"/>
                </a:solidFill>
                <a:latin typeface="Times New Roman" panose="02020603050405020304" pitchFamily="18" charset="0"/>
                <a:cs typeface="Times New Roman" panose="02020603050405020304" pitchFamily="18" charset="0"/>
              </a:rPr>
              <a:t>Іванцова</a:t>
            </a:r>
            <a:r>
              <a:rPr lang="ru-RU" altLang="en-US" sz="2200" dirty="0">
                <a:solidFill>
                  <a:srgbClr val="000000"/>
                </a:solidFill>
                <a:latin typeface="Times New Roman" panose="02020603050405020304" pitchFamily="18" charset="0"/>
                <a:cs typeface="Times New Roman" panose="02020603050405020304" pitchFamily="18" charset="0"/>
              </a:rPr>
              <a:t> (рис. </a:t>
            </a:r>
            <a:r>
              <a:rPr lang="ru-RU" altLang="en-US" sz="2200" dirty="0" smtClean="0">
                <a:solidFill>
                  <a:srgbClr val="000000"/>
                </a:solidFill>
                <a:latin typeface="Times New Roman" panose="02020603050405020304" pitchFamily="18" charset="0"/>
                <a:cs typeface="Times New Roman" panose="02020603050405020304" pitchFamily="18" charset="0"/>
              </a:rPr>
              <a:t>15).</a:t>
            </a:r>
            <a:endParaRPr lang="ru-RU" altLang="en-US" sz="2200" dirty="0">
              <a:latin typeface="Tahoma" panose="020B0604030504040204" pitchFamily="34" charset="0"/>
              <a:cs typeface="Times New Roman" panose="02020603050405020304" pitchFamily="18" charset="0"/>
            </a:endParaRPr>
          </a:p>
          <a:p>
            <a:pPr algn="just" rtl="0" eaLnBrk="1" hangingPunct="1"/>
            <a:r>
              <a:rPr lang="ru-RU" altLang="en-US" sz="2200" dirty="0">
                <a:solidFill>
                  <a:srgbClr val="000000"/>
                </a:solidFill>
                <a:latin typeface="Times New Roman" panose="02020603050405020304" pitchFamily="18" charset="0"/>
                <a:cs typeface="Times New Roman" panose="02020603050405020304" pitchFamily="18" charset="0"/>
              </a:rPr>
              <a:t>В основу способу </a:t>
            </a:r>
            <a:r>
              <a:rPr lang="ru-RU" altLang="en-US" sz="2200" dirty="0" err="1">
                <a:solidFill>
                  <a:srgbClr val="000000"/>
                </a:solidFill>
                <a:latin typeface="Times New Roman" panose="02020603050405020304" pitchFamily="18" charset="0"/>
                <a:cs typeface="Times New Roman" panose="02020603050405020304" pitchFamily="18" charset="0"/>
              </a:rPr>
              <a:t>покладено</a:t>
            </a:r>
            <a:r>
              <a:rPr lang="ru-RU" altLang="en-US" sz="2200" dirty="0">
                <a:solidFill>
                  <a:srgbClr val="000000"/>
                </a:solidFill>
                <a:latin typeface="Times New Roman" panose="02020603050405020304" pitchFamily="18" charset="0"/>
                <a:cs typeface="Times New Roman" panose="02020603050405020304" pitchFamily="18" charset="0"/>
              </a:rPr>
              <a:t> два </a:t>
            </a:r>
            <a:r>
              <a:rPr lang="ru-RU" altLang="en-US" sz="2200" dirty="0" err="1">
                <a:solidFill>
                  <a:srgbClr val="000000"/>
                </a:solidFill>
                <a:latin typeface="Times New Roman" panose="02020603050405020304" pitchFamily="18" charset="0"/>
                <a:cs typeface="Times New Roman" panose="02020603050405020304" pitchFamily="18" charset="0"/>
              </a:rPr>
              <a:t>принципи</a:t>
            </a:r>
            <a:r>
              <a:rPr lang="ru-RU" altLang="en-US" sz="2200" dirty="0">
                <a:solidFill>
                  <a:srgbClr val="000000"/>
                </a:solidFill>
                <a:latin typeface="Times New Roman" panose="02020603050405020304" pitchFamily="18" charset="0"/>
                <a:cs typeface="Times New Roman" panose="02020603050405020304" pitchFamily="18" charset="0"/>
              </a:rPr>
              <a:t>: 1) </a:t>
            </a:r>
            <a:r>
              <a:rPr lang="ru-RU" altLang="en-US" sz="2200" dirty="0" err="1">
                <a:solidFill>
                  <a:srgbClr val="000000"/>
                </a:solidFill>
                <a:latin typeface="Times New Roman" panose="02020603050405020304" pitchFamily="18" charset="0"/>
                <a:cs typeface="Times New Roman" panose="02020603050405020304" pitchFamily="18" charset="0"/>
              </a:rPr>
              <a:t>поділ</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процесу</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одержання</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сталі</a:t>
            </a:r>
            <a:r>
              <a:rPr lang="ru-RU" altLang="en-US" sz="2200" dirty="0">
                <a:solidFill>
                  <a:srgbClr val="000000"/>
                </a:solidFill>
                <a:latin typeface="Times New Roman" panose="02020603050405020304" pitchFamily="18" charset="0"/>
                <a:cs typeface="Times New Roman" panose="02020603050405020304" pitchFamily="18" charset="0"/>
              </a:rPr>
              <a:t> на </a:t>
            </a:r>
            <a:r>
              <a:rPr lang="ru-RU" altLang="en-US" sz="2200" dirty="0" err="1">
                <a:solidFill>
                  <a:srgbClr val="000000"/>
                </a:solidFill>
                <a:latin typeface="Times New Roman" panose="02020603050405020304" pitchFamily="18" charset="0"/>
                <a:cs typeface="Times New Roman" panose="02020603050405020304" pitchFamily="18" charset="0"/>
              </a:rPr>
              <a:t>послідовні</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операції</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із</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забезпеченням</a:t>
            </a:r>
            <a:r>
              <a:rPr lang="ru-RU" altLang="en-US" sz="2200" dirty="0">
                <a:solidFill>
                  <a:srgbClr val="000000"/>
                </a:solidFill>
                <a:latin typeface="Times New Roman" panose="02020603050405020304" pitchFamily="18" charset="0"/>
                <a:cs typeface="Times New Roman" panose="02020603050405020304" pitchFamily="18" charset="0"/>
              </a:rPr>
              <a:t> у </a:t>
            </a:r>
            <a:r>
              <a:rPr lang="ru-RU" altLang="en-US" sz="2200" dirty="0" err="1">
                <a:solidFill>
                  <a:srgbClr val="000000"/>
                </a:solidFill>
                <a:latin typeface="Times New Roman" panose="02020603050405020304" pitchFamily="18" charset="0"/>
                <a:cs typeface="Times New Roman" panose="02020603050405020304" pitchFamily="18" charset="0"/>
              </a:rPr>
              <a:t>відповідних</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апаратах</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оптимальних</a:t>
            </a:r>
            <a:r>
              <a:rPr lang="ru-RU" altLang="en-US" sz="2200" dirty="0">
                <a:solidFill>
                  <a:srgbClr val="000000"/>
                </a:solidFill>
                <a:latin typeface="Times New Roman" panose="02020603050405020304" pitchFamily="18" charset="0"/>
                <a:cs typeface="Times New Roman" panose="02020603050405020304" pitchFamily="18" charset="0"/>
              </a:rPr>
              <a:t> умов </a:t>
            </a:r>
            <a:r>
              <a:rPr lang="ru-RU" altLang="en-US" sz="2200" dirty="0" err="1">
                <a:solidFill>
                  <a:srgbClr val="000000"/>
                </a:solidFill>
                <a:latin typeface="Times New Roman" panose="02020603050405020304" pitchFamily="18" charset="0"/>
                <a:cs typeface="Times New Roman" panose="02020603050405020304" pitchFamily="18" charset="0"/>
              </a:rPr>
              <a:t>їх</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здійснення</a:t>
            </a:r>
            <a:r>
              <a:rPr lang="ru-RU" altLang="en-US" sz="2200" dirty="0">
                <a:solidFill>
                  <a:srgbClr val="000000"/>
                </a:solidFill>
                <a:latin typeface="Times New Roman" panose="02020603050405020304" pitchFamily="18" charset="0"/>
                <a:cs typeface="Times New Roman" panose="02020603050405020304" pitchFamily="18" charset="0"/>
              </a:rPr>
              <a:t>; 2) </a:t>
            </a:r>
            <a:r>
              <a:rPr lang="ru-RU" altLang="en-US" sz="2200" dirty="0" err="1">
                <a:solidFill>
                  <a:srgbClr val="000000"/>
                </a:solidFill>
                <a:latin typeface="Times New Roman" panose="02020603050405020304" pitchFamily="18" charset="0"/>
                <a:cs typeface="Times New Roman" panose="02020603050405020304" pitchFamily="18" charset="0"/>
              </a:rPr>
              <a:t>безперервність</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проведення</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всіх</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операцій</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Рафінування</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чавуну</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від</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сірки</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кремнію</a:t>
            </a:r>
            <a:r>
              <a:rPr lang="ru-RU" altLang="en-US" sz="2200" dirty="0">
                <a:solidFill>
                  <a:srgbClr val="000000"/>
                </a:solidFill>
                <a:latin typeface="Times New Roman" panose="02020603050405020304" pitchFamily="18" charset="0"/>
                <a:cs typeface="Times New Roman" panose="02020603050405020304" pitchFamily="18" charset="0"/>
              </a:rPr>
              <a:t> та фосфору, </a:t>
            </a:r>
            <a:r>
              <a:rPr lang="ru-RU" altLang="en-US" sz="2200" dirty="0" err="1">
                <a:solidFill>
                  <a:srgbClr val="000000"/>
                </a:solidFill>
                <a:latin typeface="Times New Roman" panose="02020603050405020304" pitchFamily="18" charset="0"/>
                <a:cs typeface="Times New Roman" panose="02020603050405020304" pitchFamily="18" charset="0"/>
              </a:rPr>
              <a:t>пов'язане</a:t>
            </a:r>
            <a:r>
              <a:rPr lang="ru-RU" altLang="en-US" sz="2200" dirty="0">
                <a:solidFill>
                  <a:srgbClr val="000000"/>
                </a:solidFill>
                <a:latin typeface="Times New Roman" panose="02020603050405020304" pitchFamily="18" charset="0"/>
                <a:cs typeface="Times New Roman" panose="02020603050405020304" pitchFamily="18" charset="0"/>
              </a:rPr>
              <a:t> з </a:t>
            </a:r>
            <a:r>
              <a:rPr lang="ru-RU" altLang="en-US" sz="2200" dirty="0" err="1">
                <a:solidFill>
                  <a:srgbClr val="000000"/>
                </a:solidFill>
                <a:latin typeface="Times New Roman" panose="02020603050405020304" pitchFamily="18" charset="0"/>
                <a:cs typeface="Times New Roman" panose="02020603050405020304" pitchFamily="18" charset="0"/>
              </a:rPr>
              <a:t>утворенням</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агресивних</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шлаків</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проводять</a:t>
            </a:r>
            <a:r>
              <a:rPr lang="ru-RU" altLang="en-US" sz="2200" dirty="0">
                <a:solidFill>
                  <a:srgbClr val="000000"/>
                </a:solidFill>
                <a:latin typeface="Times New Roman" panose="02020603050405020304" pitchFamily="18" charset="0"/>
                <a:cs typeface="Times New Roman" panose="02020603050405020304" pitchFamily="18" charset="0"/>
              </a:rPr>
              <a:t> на початку </a:t>
            </a:r>
            <a:r>
              <a:rPr lang="ru-RU" altLang="en-US" sz="2200" dirty="0" err="1">
                <a:solidFill>
                  <a:srgbClr val="000000"/>
                </a:solidFill>
                <a:latin typeface="Times New Roman" panose="02020603050405020304" pitchFamily="18" charset="0"/>
                <a:cs typeface="Times New Roman" panose="02020603050405020304" pitchFamily="18" charset="0"/>
              </a:rPr>
              <a:t>процесу</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послідовно</a:t>
            </a:r>
            <a:r>
              <a:rPr lang="ru-RU" altLang="en-US" sz="2200" dirty="0">
                <a:solidFill>
                  <a:srgbClr val="000000"/>
                </a:solidFill>
                <a:latin typeface="Times New Roman" panose="02020603050405020304" pitchFamily="18" charset="0"/>
                <a:cs typeface="Times New Roman" panose="02020603050405020304" pitchFamily="18" charset="0"/>
              </a:rPr>
              <a:t> в </a:t>
            </a:r>
            <a:r>
              <a:rPr lang="ru-RU" altLang="en-US" sz="2200" dirty="0" err="1">
                <a:solidFill>
                  <a:srgbClr val="000000"/>
                </a:solidFill>
                <a:latin typeface="Times New Roman" panose="02020603050405020304" pitchFamily="18" charset="0"/>
                <a:cs typeface="Times New Roman" panose="02020603050405020304" pitchFamily="18" charset="0"/>
              </a:rPr>
              <a:t>різних</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апаратах</a:t>
            </a:r>
            <a:r>
              <a:rPr lang="ru-RU" altLang="en-US" sz="2200" dirty="0">
                <a:solidFill>
                  <a:srgbClr val="000000"/>
                </a:solidFill>
                <a:latin typeface="Times New Roman" panose="02020603050405020304" pitchFamily="18" charset="0"/>
                <a:cs typeface="Times New Roman" panose="02020603050405020304" pitchFamily="18" charset="0"/>
              </a:rPr>
              <a:t> за </a:t>
            </a:r>
            <a:r>
              <a:rPr lang="ru-RU" altLang="en-US" sz="2200" dirty="0" err="1">
                <a:solidFill>
                  <a:srgbClr val="000000"/>
                </a:solidFill>
                <a:latin typeface="Times New Roman" panose="02020603050405020304" pitchFamily="18" charset="0"/>
                <a:cs typeface="Times New Roman" panose="02020603050405020304" pitchFamily="18" charset="0"/>
              </a:rPr>
              <a:t>відносно</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низької</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температури</a:t>
            </a:r>
            <a:r>
              <a:rPr lang="ru-RU" altLang="en-US" sz="2200" dirty="0">
                <a:solidFill>
                  <a:srgbClr val="000000"/>
                </a:solidFill>
                <a:latin typeface="Times New Roman" panose="02020603050405020304" pitchFamily="18" charset="0"/>
                <a:cs typeface="Times New Roman" panose="02020603050405020304" pitchFamily="18" charset="0"/>
              </a:rPr>
              <a:t> і </a:t>
            </a:r>
            <a:r>
              <a:rPr lang="ru-RU" altLang="en-US" sz="2200" dirty="0" err="1">
                <a:solidFill>
                  <a:srgbClr val="000000"/>
                </a:solidFill>
                <a:latin typeface="Times New Roman" panose="02020603050405020304" pitchFamily="18" charset="0"/>
                <a:cs typeface="Times New Roman" panose="02020603050405020304" pitchFamily="18" charset="0"/>
              </a:rPr>
              <a:t>видаляють</a:t>
            </a:r>
            <a:r>
              <a:rPr lang="ru-RU" altLang="en-US" sz="2200" dirty="0">
                <a:solidFill>
                  <a:srgbClr val="000000"/>
                </a:solidFill>
                <a:latin typeface="Times New Roman" panose="02020603050405020304" pitchFamily="18" charset="0"/>
                <a:cs typeface="Times New Roman" panose="02020603050405020304" pitchFamily="18" charset="0"/>
              </a:rPr>
              <a:t> шлак.</a:t>
            </a:r>
            <a:endParaRPr lang="ru-RU" altLang="en-US" sz="2200" dirty="0">
              <a:latin typeface="Tahoma" panose="020B0604030504040204" pitchFamily="34" charset="0"/>
              <a:cs typeface="Times New Roman" panose="02020603050405020304" pitchFamily="18" charset="0"/>
            </a:endParaRPr>
          </a:p>
          <a:p>
            <a:pPr algn="just" rtl="0" eaLnBrk="1" hangingPunct="1"/>
            <a:r>
              <a:rPr lang="ru-RU" altLang="en-US" sz="2200" dirty="0">
                <a:solidFill>
                  <a:srgbClr val="000000"/>
                </a:solidFill>
                <a:latin typeface="Times New Roman" panose="02020603050405020304" pitchFamily="18" charset="0"/>
                <a:cs typeface="Times New Roman" panose="02020603050405020304" pitchFamily="18" charset="0"/>
              </a:rPr>
              <a:t>Тому при обезуглероживании </a:t>
            </a:r>
            <a:r>
              <a:rPr lang="ru-RU" altLang="en-US" sz="2200" dirty="0" err="1">
                <a:solidFill>
                  <a:srgbClr val="000000"/>
                </a:solidFill>
                <a:latin typeface="Times New Roman" panose="02020603050405020304" pitchFamily="18" charset="0"/>
                <a:cs typeface="Times New Roman" panose="02020603050405020304" pitchFamily="18" charset="0"/>
              </a:rPr>
              <a:t>рафінованого</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чавуну</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утворюється</a:t>
            </a:r>
            <a:r>
              <a:rPr lang="ru-RU" altLang="en-US" sz="2200" dirty="0">
                <a:solidFill>
                  <a:srgbClr val="000000"/>
                </a:solidFill>
                <a:latin typeface="Times New Roman" panose="02020603050405020304" pitchFamily="18" charset="0"/>
                <a:cs typeface="Times New Roman" panose="02020603050405020304" pitchFamily="18" charset="0"/>
              </a:rPr>
              <a:t> мало шлаку, </a:t>
            </a:r>
            <a:r>
              <a:rPr lang="ru-RU" altLang="en-US" sz="2200" dirty="0" err="1">
                <a:solidFill>
                  <a:srgbClr val="000000"/>
                </a:solidFill>
                <a:latin typeface="Times New Roman" panose="02020603050405020304" pitchFamily="18" charset="0"/>
                <a:cs typeface="Times New Roman" panose="02020603050405020304" pitchFamily="18" charset="0"/>
              </a:rPr>
              <a:t>що</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збільшує</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термін</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служби</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футерування</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порівняно</a:t>
            </a:r>
            <a:r>
              <a:rPr lang="ru-RU" altLang="en-US" sz="2200" dirty="0">
                <a:solidFill>
                  <a:srgbClr val="000000"/>
                </a:solidFill>
                <a:latin typeface="Times New Roman" panose="02020603050405020304" pitchFamily="18" charset="0"/>
                <a:cs typeface="Times New Roman" panose="02020603050405020304" pitchFamily="18" charset="0"/>
              </a:rPr>
              <a:t> з </a:t>
            </a:r>
            <a:r>
              <a:rPr lang="ru-RU" altLang="en-US" sz="2200" dirty="0" err="1">
                <a:solidFill>
                  <a:srgbClr val="000000"/>
                </a:solidFill>
                <a:latin typeface="Times New Roman" panose="02020603050405020304" pitchFamily="18" charset="0"/>
                <a:cs typeface="Times New Roman" panose="02020603050405020304" pitchFamily="18" charset="0"/>
              </a:rPr>
              <a:t>одностадійним</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безперервним</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сталеплавильним</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процесом</a:t>
            </a:r>
            <a:r>
              <a:rPr lang="ru-RU" altLang="en-US" sz="2200" dirty="0">
                <a:solidFill>
                  <a:srgbClr val="000000"/>
                </a:solidFill>
                <a:latin typeface="Times New Roman" panose="02020603050405020304" pitchFamily="18" charset="0"/>
                <a:cs typeface="Times New Roman" panose="02020603050405020304" pitchFamily="18" charset="0"/>
              </a:rPr>
              <a:t>.</a:t>
            </a:r>
            <a:endParaRPr lang="ru-RU" altLang="en-US" sz="2200" dirty="0">
              <a:latin typeface="Tahoma" panose="020B0604030504040204" pitchFamily="34" charset="0"/>
              <a:cs typeface="Times New Roman" panose="02020603050405020304" pitchFamily="18" charset="0"/>
            </a:endParaRPr>
          </a:p>
          <a:p>
            <a:pPr algn="just" rtl="0" eaLnBrk="1" hangingPunct="1"/>
            <a:r>
              <a:rPr lang="ru-RU" altLang="en-US" sz="2200" dirty="0">
                <a:solidFill>
                  <a:srgbClr val="000000"/>
                </a:solidFill>
                <a:latin typeface="Times New Roman" panose="02020603050405020304" pitchFamily="18" charset="0"/>
                <a:cs typeface="Times New Roman" panose="02020603050405020304" pitchFamily="18" charset="0"/>
              </a:rPr>
              <a:t>У камерах 10 </a:t>
            </a:r>
            <a:r>
              <a:rPr lang="ru-RU" altLang="en-US" sz="2200" dirty="0" err="1">
                <a:solidFill>
                  <a:srgbClr val="000000"/>
                </a:solidFill>
                <a:latin typeface="Times New Roman" panose="02020603050405020304" pitchFamily="18" charset="0"/>
                <a:cs typeface="Times New Roman" panose="02020603050405020304" pitchFamily="18" charset="0"/>
              </a:rPr>
              <a:t>проводять</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десульфурацію</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чавуну</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пилоподібним</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вапном</a:t>
            </a:r>
            <a:r>
              <a:rPr lang="ru-RU" altLang="en-US" sz="2200" dirty="0">
                <a:solidFill>
                  <a:srgbClr val="000000"/>
                </a:solidFill>
                <a:latin typeface="Times New Roman" panose="02020603050405020304" pitchFamily="18" charset="0"/>
                <a:cs typeface="Times New Roman" panose="02020603050405020304" pitchFamily="18" charset="0"/>
              </a:rPr>
              <a:t> в </a:t>
            </a:r>
            <a:r>
              <a:rPr lang="ru-RU" altLang="en-US" sz="2200" dirty="0" err="1">
                <a:solidFill>
                  <a:srgbClr val="000000"/>
                </a:solidFill>
                <a:latin typeface="Times New Roman" panose="02020603050405020304" pitchFamily="18" charset="0"/>
                <a:cs typeface="Times New Roman" panose="02020603050405020304" pitchFamily="18" charset="0"/>
              </a:rPr>
              <a:t>струмені</a:t>
            </a:r>
            <a:r>
              <a:rPr lang="ru-RU" altLang="en-US" sz="2200" dirty="0">
                <a:solidFill>
                  <a:srgbClr val="000000"/>
                </a:solidFill>
                <a:latin typeface="Times New Roman" panose="02020603050405020304" pitchFamily="18" charset="0"/>
                <a:cs typeface="Times New Roman" panose="02020603050405020304" pitchFamily="18" charset="0"/>
              </a:rPr>
              <a:t> азоту, а в камерах 11 - </a:t>
            </a:r>
            <a:r>
              <a:rPr lang="ru-RU" altLang="en-US" sz="2200" dirty="0" err="1">
                <a:solidFill>
                  <a:srgbClr val="000000"/>
                </a:solidFill>
                <a:latin typeface="Times New Roman" panose="02020603050405020304" pitchFamily="18" charset="0"/>
                <a:cs typeface="Times New Roman" panose="02020603050405020304" pitchFamily="18" charset="0"/>
              </a:rPr>
              <a:t>знекремнення</a:t>
            </a:r>
            <a:r>
              <a:rPr lang="ru-RU" altLang="en-US" sz="2200" dirty="0">
                <a:solidFill>
                  <a:srgbClr val="000000"/>
                </a:solidFill>
                <a:latin typeface="Times New Roman" panose="02020603050405020304" pitchFamily="18" charset="0"/>
                <a:cs typeface="Times New Roman" panose="02020603050405020304" pitchFamily="18" charset="0"/>
              </a:rPr>
              <a:t> і </a:t>
            </a:r>
            <a:r>
              <a:rPr lang="ru-RU" altLang="en-US" sz="2200" dirty="0" err="1">
                <a:solidFill>
                  <a:srgbClr val="000000"/>
                </a:solidFill>
                <a:latin typeface="Times New Roman" panose="02020603050405020304" pitchFamily="18" charset="0"/>
                <a:cs typeface="Times New Roman" panose="02020603050405020304" pitchFamily="18" charset="0"/>
              </a:rPr>
              <a:t>дефосфорацію</a:t>
            </a:r>
            <a:r>
              <a:rPr lang="ru-RU" altLang="en-US" sz="2200" dirty="0">
                <a:solidFill>
                  <a:srgbClr val="000000"/>
                </a:solidFill>
                <a:latin typeface="Times New Roman" panose="02020603050405020304" pitchFamily="18" charset="0"/>
                <a:cs typeface="Times New Roman" panose="02020603050405020304" pitchFamily="18" charset="0"/>
              </a:rPr>
              <a:t> рудою і </a:t>
            </a:r>
            <a:r>
              <a:rPr lang="ru-RU" altLang="en-US" sz="2200" dirty="0" err="1">
                <a:solidFill>
                  <a:srgbClr val="000000"/>
                </a:solidFill>
                <a:latin typeface="Times New Roman" panose="02020603050405020304" pitchFamily="18" charset="0"/>
                <a:cs typeface="Times New Roman" panose="02020603050405020304" pitchFamily="18" charset="0"/>
              </a:rPr>
              <a:t>вапном</a:t>
            </a:r>
            <a:r>
              <a:rPr lang="ru-RU" altLang="en-US" sz="2200" dirty="0">
                <a:solidFill>
                  <a:srgbClr val="000000"/>
                </a:solidFill>
                <a:latin typeface="Times New Roman" panose="02020603050405020304" pitchFamily="18" charset="0"/>
                <a:cs typeface="Times New Roman" panose="02020603050405020304" pitchFamily="18" charset="0"/>
              </a:rPr>
              <a:t> у </a:t>
            </a:r>
            <a:r>
              <a:rPr lang="ru-RU" altLang="en-US" sz="2200" dirty="0" err="1">
                <a:solidFill>
                  <a:srgbClr val="000000"/>
                </a:solidFill>
                <a:latin typeface="Times New Roman" panose="02020603050405020304" pitchFamily="18" charset="0"/>
                <a:cs typeface="Times New Roman" panose="02020603050405020304" pitchFamily="18" charset="0"/>
              </a:rPr>
              <a:t>струмені</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кисню</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Чавун</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перетікає</a:t>
            </a:r>
            <a:r>
              <a:rPr lang="ru-RU" altLang="en-US" sz="2200" dirty="0">
                <a:solidFill>
                  <a:srgbClr val="000000"/>
                </a:solidFill>
                <a:latin typeface="Times New Roman" panose="02020603050405020304" pitchFamily="18" charset="0"/>
                <a:cs typeface="Times New Roman" panose="02020603050405020304" pitchFamily="18" charset="0"/>
              </a:rPr>
              <a:t> з </a:t>
            </a:r>
            <a:r>
              <a:rPr lang="ru-RU" altLang="en-US" sz="2200" dirty="0" err="1">
                <a:solidFill>
                  <a:srgbClr val="000000"/>
                </a:solidFill>
                <a:latin typeface="Times New Roman" panose="02020603050405020304" pitchFamily="18" charset="0"/>
                <a:cs typeface="Times New Roman" panose="02020603050405020304" pitchFamily="18" charset="0"/>
              </a:rPr>
              <a:t>камери</a:t>
            </a:r>
            <a:r>
              <a:rPr lang="ru-RU" altLang="en-US" sz="2200" dirty="0">
                <a:solidFill>
                  <a:srgbClr val="000000"/>
                </a:solidFill>
                <a:latin typeface="Times New Roman" panose="02020603050405020304" pitchFamily="18" charset="0"/>
                <a:cs typeface="Times New Roman" panose="02020603050405020304" pitchFamily="18" charset="0"/>
              </a:rPr>
              <a:t> в камеру через </a:t>
            </a:r>
            <a:r>
              <a:rPr lang="ru-RU" altLang="en-US" sz="2200" dirty="0" err="1">
                <a:solidFill>
                  <a:srgbClr val="000000"/>
                </a:solidFill>
                <a:latin typeface="Times New Roman" panose="02020603050405020304" pitchFamily="18" charset="0"/>
                <a:cs typeface="Times New Roman" panose="02020603050405020304" pitchFamily="18" charset="0"/>
              </a:rPr>
              <a:t>отвір</a:t>
            </a:r>
            <a:r>
              <a:rPr lang="ru-RU" altLang="en-US" sz="2200" dirty="0">
                <a:solidFill>
                  <a:srgbClr val="000000"/>
                </a:solidFill>
                <a:latin typeface="Times New Roman" panose="02020603050405020304" pitchFamily="18" charset="0"/>
                <a:cs typeface="Times New Roman" panose="02020603050405020304" pitchFamily="18" charset="0"/>
              </a:rPr>
              <a:t> 12, </a:t>
            </a:r>
            <a:r>
              <a:rPr lang="ru-RU" altLang="en-US" sz="2200" dirty="0" err="1">
                <a:solidFill>
                  <a:srgbClr val="000000"/>
                </a:solidFill>
                <a:latin typeface="Times New Roman" panose="02020603050405020304" pitchFamily="18" charset="0"/>
                <a:cs typeface="Times New Roman" panose="02020603050405020304" pitchFamily="18" charset="0"/>
              </a:rPr>
              <a:t>реагенти</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вводять</a:t>
            </a:r>
            <a:r>
              <a:rPr lang="ru-RU" altLang="en-US" sz="2200" dirty="0">
                <a:solidFill>
                  <a:srgbClr val="000000"/>
                </a:solidFill>
                <a:latin typeface="Times New Roman" panose="02020603050405020304" pitchFamily="18" charset="0"/>
                <a:cs typeface="Times New Roman" panose="02020603050405020304" pitchFamily="18" charset="0"/>
              </a:rPr>
              <a:t> через </a:t>
            </a:r>
            <a:r>
              <a:rPr lang="ru-RU" altLang="en-US" sz="2200" dirty="0" err="1">
                <a:solidFill>
                  <a:srgbClr val="000000"/>
                </a:solidFill>
                <a:latin typeface="Times New Roman" panose="02020603050405020304" pitchFamily="18" charset="0"/>
                <a:cs typeface="Times New Roman" panose="02020603050405020304" pitchFamily="18" charset="0"/>
              </a:rPr>
              <a:t>водоохолоджувані</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фурми</a:t>
            </a:r>
            <a:r>
              <a:rPr lang="ru-RU" altLang="en-US" sz="2200" dirty="0">
                <a:solidFill>
                  <a:srgbClr val="000000"/>
                </a:solidFill>
                <a:latin typeface="Times New Roman" panose="02020603050405020304" pitchFamily="18" charset="0"/>
                <a:cs typeface="Times New Roman" panose="02020603050405020304" pitchFamily="18" charset="0"/>
              </a:rPr>
              <a:t> 13. шлак, </a:t>
            </a:r>
            <a:r>
              <a:rPr lang="ru-RU" altLang="en-US" sz="2200" dirty="0" err="1">
                <a:solidFill>
                  <a:srgbClr val="000000"/>
                </a:solidFill>
                <a:latin typeface="Times New Roman" panose="02020603050405020304" pitchFamily="18" charset="0"/>
                <a:cs typeface="Times New Roman" panose="02020603050405020304" pitchFamily="18" charset="0"/>
              </a:rPr>
              <a:t>Що</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Утворюється</a:t>
            </a:r>
            <a:r>
              <a:rPr lang="ru-RU" altLang="en-US" sz="2200" dirty="0">
                <a:solidFill>
                  <a:srgbClr val="000000"/>
                </a:solidFill>
                <a:latin typeface="Times New Roman" panose="02020603050405020304" pitchFamily="18" charset="0"/>
                <a:cs typeface="Times New Roman" panose="02020603050405020304" pitchFamily="18" charset="0"/>
              </a:rPr>
              <a:t>, </a:t>
            </a:r>
            <a:r>
              <a:rPr lang="ru-RU" altLang="en-US" sz="2200" dirty="0" err="1">
                <a:solidFill>
                  <a:srgbClr val="000000"/>
                </a:solidFill>
                <a:latin typeface="Times New Roman" panose="02020603050405020304" pitchFamily="18" charset="0"/>
                <a:cs typeface="Times New Roman" panose="02020603050405020304" pitchFamily="18" charset="0"/>
              </a:rPr>
              <a:t>видаляється</a:t>
            </a:r>
            <a:r>
              <a:rPr lang="ru-RU" altLang="en-US" sz="2200" dirty="0">
                <a:solidFill>
                  <a:srgbClr val="000000"/>
                </a:solidFill>
                <a:latin typeface="Times New Roman" panose="02020603050405020304" pitchFamily="18" charset="0"/>
                <a:cs typeface="Times New Roman" panose="02020603050405020304" pitchFamily="18" charset="0"/>
              </a:rPr>
              <a:t> через </a:t>
            </a:r>
            <a:r>
              <a:rPr lang="ru-RU" altLang="en-US" sz="2200" dirty="0" err="1">
                <a:solidFill>
                  <a:srgbClr val="000000"/>
                </a:solidFill>
                <a:latin typeface="Times New Roman" panose="02020603050405020304" pitchFamily="18" charset="0"/>
                <a:cs typeface="Times New Roman" panose="02020603050405020304" pitchFamily="18" charset="0"/>
              </a:rPr>
              <a:t>льотки</a:t>
            </a:r>
            <a:r>
              <a:rPr lang="ru-RU" altLang="en-US" sz="2200" dirty="0">
                <a:solidFill>
                  <a:srgbClr val="000000"/>
                </a:solidFill>
                <a:latin typeface="Times New Roman" panose="02020603050405020304" pitchFamily="18" charset="0"/>
                <a:cs typeface="Times New Roman" panose="02020603050405020304" pitchFamily="18" charset="0"/>
              </a:rPr>
              <a:t> 14, а гази </a:t>
            </a:r>
            <a:r>
              <a:rPr lang="ru-RU" altLang="en-US" sz="2200" dirty="0" err="1">
                <a:solidFill>
                  <a:srgbClr val="000000"/>
                </a:solidFill>
                <a:latin typeface="Times New Roman" panose="02020603050405020304" pitchFamily="18" charset="0"/>
                <a:cs typeface="Times New Roman" panose="02020603050405020304" pitchFamily="18" charset="0"/>
              </a:rPr>
              <a:t>відводяться</a:t>
            </a:r>
            <a:r>
              <a:rPr lang="ru-RU" altLang="en-US" sz="2200" dirty="0">
                <a:solidFill>
                  <a:srgbClr val="000000"/>
                </a:solidFill>
                <a:latin typeface="Times New Roman" panose="02020603050405020304" pitchFamily="18" charset="0"/>
                <a:cs typeface="Times New Roman" panose="02020603050405020304" pitchFamily="18" charset="0"/>
              </a:rPr>
              <a:t> через отвори 15.</a:t>
            </a:r>
            <a:endParaRPr lang="ru-RU" altLang="en-US" sz="2200" dirty="0">
              <a:latin typeface="Tahoma" panose="020B060403050404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Номер слайда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D5839E6F-6683-46F9-9CD3-7AF856D2DAD2}" type="slidenum">
              <a:rPr lang="ru-RU" altLang="en-US"/>
              <a:pPr algn="l" rtl="0"/>
              <a:t>66</a:t>
            </a:fld>
            <a:endParaRPr lang="ru-RU" altLang="en-US"/>
          </a:p>
        </p:txBody>
      </p:sp>
      <p:sp>
        <p:nvSpPr>
          <p:cNvPr id="70659"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eaLnBrk="1" hangingPunct="1"/>
            <a:endParaRPr lang="en-US" altLang="en-US"/>
          </a:p>
        </p:txBody>
      </p:sp>
      <p:pic>
        <p:nvPicPr>
          <p:cNvPr id="70660"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8312" y="115888"/>
            <a:ext cx="8280151" cy="3706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0661" name="Rectangle 3"/>
          <p:cNvSpPr>
            <a:spLocks noChangeArrowheads="1"/>
          </p:cNvSpPr>
          <p:nvPr/>
        </p:nvSpPr>
        <p:spPr bwMode="auto">
          <a:xfrm>
            <a:off x="657225" y="3933825"/>
            <a:ext cx="8029575" cy="2676525"/>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rtl="0" eaLnBrk="1" hangingPunct="1"/>
            <a:r>
              <a:rPr lang="ru-RU" altLang="en-US" sz="1400" b="1" i="1" dirty="0" smtClean="0">
                <a:solidFill>
                  <a:srgbClr val="000000"/>
                </a:solidFill>
                <a:latin typeface="Times New Roman" panose="02020603050405020304" pitchFamily="18" charset="0"/>
                <a:cs typeface="Times New Roman" panose="02020603050405020304" pitchFamily="18" charset="0"/>
              </a:rPr>
              <a:t>Рис. 15. </a:t>
            </a:r>
            <a:r>
              <a:rPr lang="ru-RU" altLang="en-US" sz="1400" b="1" i="1" dirty="0" err="1">
                <a:solidFill>
                  <a:srgbClr val="000000"/>
                </a:solidFill>
                <a:latin typeface="Times New Roman" panose="02020603050405020304" pitchFamily="18" charset="0"/>
                <a:cs typeface="Times New Roman" panose="02020603050405020304" pitchFamily="18" charset="0"/>
              </a:rPr>
              <a:t>Сталеплавильний</a:t>
            </a:r>
            <a:r>
              <a:rPr lang="ru-RU" altLang="en-US" sz="1400" b="1" i="1" dirty="0">
                <a:solidFill>
                  <a:srgbClr val="000000"/>
                </a:solidFill>
                <a:latin typeface="Times New Roman" panose="02020603050405020304" pitchFamily="18" charset="0"/>
                <a:cs typeface="Times New Roman" panose="02020603050405020304" pitchFamily="18" charset="0"/>
              </a:rPr>
              <a:t> агрегат </a:t>
            </a:r>
            <a:r>
              <a:rPr lang="ru-RU" altLang="en-US" sz="1400" b="1" i="1" dirty="0" err="1">
                <a:solidFill>
                  <a:srgbClr val="000000"/>
                </a:solidFill>
                <a:latin typeface="Times New Roman" panose="02020603050405020304" pitchFamily="18" charset="0"/>
                <a:cs typeface="Times New Roman" panose="02020603050405020304" pitchFamily="18" charset="0"/>
              </a:rPr>
              <a:t>безперервної</a:t>
            </a:r>
            <a:r>
              <a:rPr lang="ru-RU" altLang="en-US" sz="1400" b="1" i="1" dirty="0">
                <a:solidFill>
                  <a:srgbClr val="000000"/>
                </a:solidFill>
                <a:latin typeface="Times New Roman" panose="02020603050405020304" pitchFamily="18" charset="0"/>
                <a:cs typeface="Times New Roman" panose="02020603050405020304" pitchFamily="18" charset="0"/>
              </a:rPr>
              <a:t> </a:t>
            </a:r>
            <a:r>
              <a:rPr lang="ru-RU" altLang="en-US" sz="1400" b="1" i="1" dirty="0" err="1">
                <a:solidFill>
                  <a:srgbClr val="000000"/>
                </a:solidFill>
                <a:latin typeface="Times New Roman" panose="02020603050405020304" pitchFamily="18" charset="0"/>
                <a:cs typeface="Times New Roman" panose="02020603050405020304" pitchFamily="18" charset="0"/>
              </a:rPr>
              <a:t>дії</a:t>
            </a:r>
            <a:r>
              <a:rPr lang="ru-RU" altLang="en-US" sz="1400" b="1" i="1" dirty="0">
                <a:solidFill>
                  <a:srgbClr val="000000"/>
                </a:solidFill>
                <a:latin typeface="Times New Roman" panose="02020603050405020304" pitchFamily="18" charset="0"/>
                <a:cs typeface="Times New Roman" panose="02020603050405020304" pitchFamily="18" charset="0"/>
              </a:rPr>
              <a:t> Г.П. </a:t>
            </a:r>
            <a:r>
              <a:rPr lang="ru-RU" altLang="en-US" sz="1400" b="1" i="1" dirty="0" err="1">
                <a:solidFill>
                  <a:srgbClr val="000000"/>
                </a:solidFill>
                <a:latin typeface="Times New Roman" panose="02020603050405020304" pitchFamily="18" charset="0"/>
                <a:cs typeface="Times New Roman" panose="02020603050405020304" pitchFamily="18" charset="0"/>
              </a:rPr>
              <a:t>Іванцова</a:t>
            </a:r>
            <a:r>
              <a:rPr lang="ru-RU" altLang="en-US" sz="1400" b="1" i="1" dirty="0">
                <a:solidFill>
                  <a:srgbClr val="000000"/>
                </a:solidFill>
                <a:latin typeface="Times New Roman" panose="02020603050405020304" pitchFamily="18" charset="0"/>
                <a:cs typeface="Times New Roman" panose="02020603050405020304" pitchFamily="18" charset="0"/>
              </a:rPr>
              <a:t>:</a:t>
            </a:r>
          </a:p>
          <a:p>
            <a:pPr algn="ctr" rtl="0" eaLnBrk="1" hangingPunct="1"/>
            <a:r>
              <a:rPr lang="ru-RU" altLang="en-US" sz="1400" b="1" i="1" dirty="0">
                <a:solidFill>
                  <a:srgbClr val="000000"/>
                </a:solidFill>
                <a:latin typeface="Times New Roman" panose="02020603050405020304" pitchFamily="18" charset="0"/>
                <a:cs typeface="Times New Roman" panose="02020603050405020304" pitchFamily="18" charset="0"/>
              </a:rPr>
              <a:t>а</a:t>
            </a:r>
            <a:r>
              <a:rPr lang="ru-RU" altLang="en-US" sz="1400" b="1" dirty="0">
                <a:solidFill>
                  <a:srgbClr val="000000"/>
                </a:solidFill>
                <a:latin typeface="Century Schoolbook" panose="02040604050505020304" pitchFamily="18" charset="0"/>
                <a:ea typeface="Times New Roman" panose="02020603050405020304" pitchFamily="18" charset="0"/>
                <a:cs typeface="Century Schoolbook" panose="02040604050505020304" pitchFamily="18" charset="0"/>
              </a:rPr>
              <a:t>-</a:t>
            </a:r>
            <a:r>
              <a:rPr lang="ru-RU" altLang="en-US" sz="1400" b="1" i="1" dirty="0" err="1">
                <a:solidFill>
                  <a:srgbClr val="000000"/>
                </a:solidFill>
                <a:latin typeface="Times New Roman" panose="02020603050405020304" pitchFamily="18" charset="0"/>
                <a:cs typeface="Times New Roman" panose="02020603050405020304" pitchFamily="18" charset="0"/>
              </a:rPr>
              <a:t>загальна</a:t>
            </a:r>
            <a:r>
              <a:rPr lang="ru-RU" altLang="en-US" sz="1400" b="1" i="1" dirty="0">
                <a:solidFill>
                  <a:srgbClr val="000000"/>
                </a:solidFill>
                <a:latin typeface="Times New Roman" panose="02020603050405020304" pitchFamily="18" charset="0"/>
                <a:cs typeface="Times New Roman" panose="02020603050405020304" pitchFamily="18" charset="0"/>
              </a:rPr>
              <a:t> </a:t>
            </a:r>
            <a:r>
              <a:rPr lang="ru-RU" altLang="en-US" sz="1400" b="1" i="1" dirty="0" err="1">
                <a:solidFill>
                  <a:srgbClr val="000000"/>
                </a:solidFill>
                <a:latin typeface="Times New Roman" panose="02020603050405020304" pitchFamily="18" charset="0"/>
                <a:cs typeface="Times New Roman" panose="02020603050405020304" pitchFamily="18" charset="0"/>
              </a:rPr>
              <a:t>технологічна</a:t>
            </a:r>
            <a:r>
              <a:rPr lang="ru-RU" altLang="en-US" sz="1400" b="1" i="1" dirty="0">
                <a:solidFill>
                  <a:srgbClr val="000000"/>
                </a:solidFill>
                <a:latin typeface="Times New Roman" panose="02020603050405020304" pitchFamily="18" charset="0"/>
                <a:cs typeface="Times New Roman" panose="02020603050405020304" pitchFamily="18" charset="0"/>
              </a:rPr>
              <a:t> схема; б</a:t>
            </a:r>
            <a:r>
              <a:rPr lang="ru-RU" altLang="en-US" sz="1400" b="1" dirty="0">
                <a:solidFill>
                  <a:srgbClr val="000000"/>
                </a:solidFill>
                <a:latin typeface="Century Schoolbook" panose="02040604050505020304" pitchFamily="18" charset="0"/>
                <a:cs typeface="Times New Roman" panose="02020603050405020304" pitchFamily="18" charset="0"/>
              </a:rPr>
              <a:t>-</a:t>
            </a:r>
            <a:r>
              <a:rPr lang="ru-RU" altLang="en-US" sz="1400" b="1" i="1" dirty="0" err="1">
                <a:solidFill>
                  <a:srgbClr val="000000"/>
                </a:solidFill>
                <a:latin typeface="Times New Roman" panose="02020603050405020304" pitchFamily="18" charset="0"/>
                <a:cs typeface="Times New Roman" panose="02020603050405020304" pitchFamily="18" charset="0"/>
              </a:rPr>
              <a:t>багатоступінчастий</a:t>
            </a:r>
            <a:endParaRPr lang="ru-RU" altLang="en-US" sz="1400" b="1" i="1" dirty="0">
              <a:solidFill>
                <a:srgbClr val="000000"/>
              </a:solidFill>
              <a:latin typeface="Times New Roman" panose="02020603050405020304" pitchFamily="18" charset="0"/>
              <a:cs typeface="Times New Roman" panose="02020603050405020304" pitchFamily="18" charset="0"/>
            </a:endParaRPr>
          </a:p>
          <a:p>
            <a:pPr algn="ctr" rtl="0" eaLnBrk="1" hangingPunct="1"/>
            <a:r>
              <a:rPr lang="ru-RU" altLang="en-US" sz="1400" b="1" i="1" dirty="0" err="1">
                <a:solidFill>
                  <a:srgbClr val="000000"/>
                </a:solidFill>
                <a:latin typeface="Times New Roman" panose="02020603050405020304" pitchFamily="18" charset="0"/>
                <a:cs typeface="Times New Roman" panose="02020603050405020304" pitchFamily="18" charset="0"/>
              </a:rPr>
              <a:t>апарат</a:t>
            </a:r>
            <a:r>
              <a:rPr lang="ru-RU" altLang="en-US" sz="1400" b="1" i="1" dirty="0">
                <a:solidFill>
                  <a:srgbClr val="000000"/>
                </a:solidFill>
                <a:latin typeface="Times New Roman" panose="02020603050405020304" pitchFamily="18" charset="0"/>
                <a:cs typeface="Times New Roman" panose="02020603050405020304" pitchFamily="18" charset="0"/>
              </a:rPr>
              <a:t> для </a:t>
            </a:r>
            <a:r>
              <a:rPr lang="ru-RU" altLang="en-US" sz="1400" b="1" i="1" dirty="0" err="1">
                <a:solidFill>
                  <a:srgbClr val="000000"/>
                </a:solidFill>
                <a:latin typeface="Times New Roman" panose="02020603050405020304" pitchFamily="18" charset="0"/>
                <a:cs typeface="Times New Roman" panose="02020603050405020304" pitchFamily="18" charset="0"/>
              </a:rPr>
              <a:t>видалення</a:t>
            </a:r>
            <a:r>
              <a:rPr lang="ru-RU" altLang="en-US" sz="1400" b="1" i="1" dirty="0">
                <a:solidFill>
                  <a:srgbClr val="000000"/>
                </a:solidFill>
                <a:latin typeface="Times New Roman" panose="02020603050405020304" pitchFamily="18" charset="0"/>
                <a:cs typeface="Times New Roman" panose="02020603050405020304" pitchFamily="18" charset="0"/>
              </a:rPr>
              <a:t> </a:t>
            </a:r>
            <a:r>
              <a:rPr lang="ru-RU" altLang="en-US" sz="1400" b="1" i="1" dirty="0" err="1">
                <a:solidFill>
                  <a:srgbClr val="000000"/>
                </a:solidFill>
                <a:latin typeface="Times New Roman" panose="02020603050405020304" pitchFamily="18" charset="0"/>
                <a:cs typeface="Times New Roman" panose="02020603050405020304" pitchFamily="18" charset="0"/>
              </a:rPr>
              <a:t>сірки</a:t>
            </a:r>
            <a:r>
              <a:rPr lang="ru-RU" altLang="en-US" sz="1400" b="1" i="1" dirty="0">
                <a:solidFill>
                  <a:srgbClr val="000000"/>
                </a:solidFill>
                <a:latin typeface="Times New Roman" panose="02020603050405020304" pitchFamily="18" charset="0"/>
                <a:cs typeface="Times New Roman" panose="02020603050405020304" pitchFamily="18" charset="0"/>
              </a:rPr>
              <a:t>, </a:t>
            </a:r>
            <a:r>
              <a:rPr lang="ru-RU" altLang="en-US" sz="1400" b="1" i="1" dirty="0" err="1">
                <a:solidFill>
                  <a:srgbClr val="000000"/>
                </a:solidFill>
                <a:latin typeface="Times New Roman" panose="02020603050405020304" pitchFamily="18" charset="0"/>
                <a:cs typeface="Times New Roman" panose="02020603050405020304" pitchFamily="18" charset="0"/>
              </a:rPr>
              <a:t>кремнію</a:t>
            </a:r>
            <a:r>
              <a:rPr lang="ru-RU" altLang="en-US" sz="1400" b="1" i="1" dirty="0">
                <a:solidFill>
                  <a:srgbClr val="000000"/>
                </a:solidFill>
                <a:latin typeface="Times New Roman" panose="02020603050405020304" pitchFamily="18" charset="0"/>
                <a:cs typeface="Times New Roman" panose="02020603050405020304" pitchFamily="18" charset="0"/>
              </a:rPr>
              <a:t>, </a:t>
            </a:r>
            <a:r>
              <a:rPr lang="ru-RU" altLang="en-US" sz="1400" b="1" i="1" dirty="0" err="1">
                <a:solidFill>
                  <a:srgbClr val="000000"/>
                </a:solidFill>
                <a:latin typeface="Times New Roman" panose="02020603050405020304" pitchFamily="18" charset="0"/>
                <a:cs typeface="Times New Roman" panose="02020603050405020304" pitchFamily="18" charset="0"/>
              </a:rPr>
              <a:t>марганцю</a:t>
            </a:r>
            <a:r>
              <a:rPr lang="ru-RU" altLang="en-US" sz="1400" b="1" i="1" dirty="0">
                <a:solidFill>
                  <a:srgbClr val="000000"/>
                </a:solidFill>
                <a:latin typeface="Times New Roman" panose="02020603050405020304" pitchFamily="18" charset="0"/>
                <a:cs typeface="Times New Roman" panose="02020603050405020304" pitchFamily="18" charset="0"/>
              </a:rPr>
              <a:t> та фосфору:</a:t>
            </a:r>
            <a:r>
              <a:rPr lang="ru-RU" altLang="en-US" sz="1400" i="1" dirty="0">
                <a:solidFill>
                  <a:srgbClr val="000000"/>
                </a:solidFill>
                <a:latin typeface="Times New Roman" panose="02020603050405020304" pitchFamily="18" charset="0"/>
                <a:cs typeface="Times New Roman" panose="02020603050405020304" pitchFamily="18" charset="0"/>
              </a:rPr>
              <a:t>1 - </a:t>
            </a:r>
            <a:r>
              <a:rPr lang="ru-RU" altLang="en-US" sz="1400" i="1" dirty="0" err="1">
                <a:solidFill>
                  <a:srgbClr val="000000"/>
                </a:solidFill>
                <a:latin typeface="Times New Roman" panose="02020603050405020304" pitchFamily="18" charset="0"/>
                <a:cs typeface="Times New Roman" panose="02020603050405020304" pitchFamily="18" charset="0"/>
              </a:rPr>
              <a:t>піч</a:t>
            </a:r>
            <a:r>
              <a:rPr lang="ru-RU" altLang="en-US" sz="1400" i="1" dirty="0">
                <a:solidFill>
                  <a:srgbClr val="000000"/>
                </a:solidFill>
                <a:latin typeface="Times New Roman" panose="02020603050405020304" pitchFamily="18" charset="0"/>
                <a:cs typeface="Times New Roman" panose="02020603050405020304" pitchFamily="18" charset="0"/>
              </a:rPr>
              <a:t> для плавки </a:t>
            </a:r>
            <a:r>
              <a:rPr lang="ru-RU" altLang="en-US" sz="1400" i="1" dirty="0" err="1">
                <a:solidFill>
                  <a:srgbClr val="000000"/>
                </a:solidFill>
                <a:latin typeface="Times New Roman" panose="02020603050405020304" pitchFamily="18" charset="0"/>
                <a:cs typeface="Times New Roman" panose="02020603050405020304" pitchFamily="18" charset="0"/>
              </a:rPr>
              <a:t>сталевого</a:t>
            </a:r>
            <a:r>
              <a:rPr lang="ru-RU" altLang="en-US" sz="1400" i="1" dirty="0">
                <a:solidFill>
                  <a:srgbClr val="000000"/>
                </a:solidFill>
                <a:latin typeface="Times New Roman" panose="02020603050405020304" pitchFamily="18" charset="0"/>
                <a:cs typeface="Times New Roman" panose="02020603050405020304" pitchFamily="18" charset="0"/>
              </a:rPr>
              <a:t> скрапу;</a:t>
            </a:r>
          </a:p>
          <a:p>
            <a:pPr algn="ctr" rtl="0" eaLnBrk="1" hangingPunct="1"/>
            <a:r>
              <a:rPr lang="ru-RU" altLang="en-US" sz="1400" i="1" dirty="0">
                <a:solidFill>
                  <a:srgbClr val="000000"/>
                </a:solidFill>
                <a:latin typeface="Times New Roman" panose="02020603050405020304" pitchFamily="18" charset="0"/>
                <a:cs typeface="Times New Roman" panose="02020603050405020304" pitchFamily="18" charset="0"/>
              </a:rPr>
              <a:t>2 – </a:t>
            </a:r>
            <a:r>
              <a:rPr lang="ru-RU" altLang="en-US" sz="1400" i="1" dirty="0" err="1">
                <a:solidFill>
                  <a:srgbClr val="000000"/>
                </a:solidFill>
                <a:latin typeface="Times New Roman" panose="02020603050405020304" pitchFamily="18" charset="0"/>
                <a:cs typeface="Times New Roman" panose="02020603050405020304" pitchFamily="18" charset="0"/>
              </a:rPr>
              <a:t>міксери</a:t>
            </a:r>
            <a:r>
              <a:rPr lang="ru-RU" altLang="en-US" sz="1400" i="1" dirty="0">
                <a:solidFill>
                  <a:srgbClr val="000000"/>
                </a:solidFill>
                <a:latin typeface="Times New Roman" panose="02020603050405020304" pitchFamily="18" charset="0"/>
                <a:cs typeface="Times New Roman" panose="02020603050405020304" pitchFamily="18" charset="0"/>
              </a:rPr>
              <a:t>; 3 – дозатор;</a:t>
            </a:r>
            <a:endParaRPr lang="ru-RU" altLang="en-US" sz="600" dirty="0"/>
          </a:p>
          <a:p>
            <a:pPr algn="ctr" rtl="0"/>
            <a:r>
              <a:rPr lang="ru-RU" altLang="en-US" sz="1400" i="1" dirty="0">
                <a:solidFill>
                  <a:srgbClr val="000000"/>
                </a:solidFill>
                <a:latin typeface="Times New Roman" panose="02020603050405020304" pitchFamily="18" charset="0"/>
                <a:cs typeface="Times New Roman" panose="02020603050405020304" pitchFamily="18" charset="0"/>
              </a:rPr>
              <a:t>4 – </a:t>
            </a:r>
            <a:r>
              <a:rPr lang="ru-RU" altLang="en-US" sz="1400" i="1" dirty="0" err="1">
                <a:solidFill>
                  <a:srgbClr val="000000"/>
                </a:solidFill>
                <a:latin typeface="Times New Roman" panose="02020603050405020304" pitchFamily="18" charset="0"/>
                <a:cs typeface="Times New Roman" panose="02020603050405020304" pitchFamily="18" charset="0"/>
              </a:rPr>
              <a:t>апарат</a:t>
            </a:r>
            <a:r>
              <a:rPr lang="ru-RU" altLang="en-US" sz="1400" i="1" dirty="0">
                <a:solidFill>
                  <a:srgbClr val="000000"/>
                </a:solidFill>
                <a:latin typeface="Times New Roman" panose="02020603050405020304" pitchFamily="18" charset="0"/>
                <a:cs typeface="Times New Roman" panose="02020603050405020304" pitchFamily="18" charset="0"/>
              </a:rPr>
              <a:t> для </a:t>
            </a:r>
            <a:r>
              <a:rPr lang="ru-RU" altLang="en-US" sz="1400" i="1" dirty="0" err="1">
                <a:solidFill>
                  <a:srgbClr val="000000"/>
                </a:solidFill>
                <a:latin typeface="Times New Roman" panose="02020603050405020304" pitchFamily="18" charset="0"/>
                <a:cs typeface="Times New Roman" panose="02020603050405020304" pitchFamily="18" charset="0"/>
              </a:rPr>
              <a:t>видалення</a:t>
            </a:r>
            <a:r>
              <a:rPr lang="ru-RU" altLang="en-US" sz="1400" i="1" dirty="0">
                <a:solidFill>
                  <a:srgbClr val="000000"/>
                </a:solidFill>
                <a:latin typeface="Times New Roman" panose="02020603050405020304" pitchFamily="18" charset="0"/>
                <a:cs typeface="Times New Roman" panose="02020603050405020304" pitchFamily="18" charset="0"/>
              </a:rPr>
              <a:t> </a:t>
            </a:r>
            <a:r>
              <a:rPr lang="ru-RU" altLang="en-US" sz="1400" i="1" dirty="0" err="1">
                <a:solidFill>
                  <a:srgbClr val="000000"/>
                </a:solidFill>
                <a:latin typeface="Times New Roman" panose="02020603050405020304" pitchFamily="18" charset="0"/>
                <a:cs typeface="Times New Roman" panose="02020603050405020304" pitchFamily="18" charset="0"/>
              </a:rPr>
              <a:t>сірки</a:t>
            </a:r>
            <a:r>
              <a:rPr lang="ru-RU" altLang="en-US" sz="1400" i="1" dirty="0">
                <a:solidFill>
                  <a:srgbClr val="000000"/>
                </a:solidFill>
                <a:latin typeface="Times New Roman" panose="02020603050405020304" pitchFamily="18" charset="0"/>
                <a:cs typeface="Times New Roman" panose="02020603050405020304" pitchFamily="18" charset="0"/>
              </a:rPr>
              <a:t>; 5 - </a:t>
            </a:r>
            <a:r>
              <a:rPr lang="ru-RU" altLang="en-US" sz="1400" i="1" dirty="0" err="1">
                <a:solidFill>
                  <a:srgbClr val="000000"/>
                </a:solidFill>
                <a:latin typeface="Times New Roman" panose="02020603050405020304" pitchFamily="18" charset="0"/>
                <a:cs typeface="Times New Roman" panose="02020603050405020304" pitchFamily="18" charset="0"/>
              </a:rPr>
              <a:t>апарат</a:t>
            </a:r>
            <a:r>
              <a:rPr lang="ru-RU" altLang="en-US" sz="1400" i="1" dirty="0">
                <a:solidFill>
                  <a:srgbClr val="000000"/>
                </a:solidFill>
                <a:latin typeface="Times New Roman" panose="02020603050405020304" pitchFamily="18" charset="0"/>
                <a:cs typeface="Times New Roman" panose="02020603050405020304" pitchFamily="18" charset="0"/>
              </a:rPr>
              <a:t> для </a:t>
            </a:r>
            <a:r>
              <a:rPr lang="ru-RU" altLang="en-US" sz="1400" i="1" dirty="0" err="1">
                <a:solidFill>
                  <a:srgbClr val="000000"/>
                </a:solidFill>
                <a:latin typeface="Times New Roman" panose="02020603050405020304" pitchFamily="18" charset="0"/>
                <a:cs typeface="Times New Roman" panose="02020603050405020304" pitchFamily="18" charset="0"/>
              </a:rPr>
              <a:t>видалення</a:t>
            </a:r>
            <a:r>
              <a:rPr lang="ru-RU" altLang="en-US" sz="1400" i="1" dirty="0">
                <a:solidFill>
                  <a:srgbClr val="000000"/>
                </a:solidFill>
                <a:latin typeface="Times New Roman" panose="02020603050405020304" pitchFamily="18" charset="0"/>
                <a:cs typeface="Times New Roman" panose="02020603050405020304" pitchFamily="18" charset="0"/>
              </a:rPr>
              <a:t> </a:t>
            </a:r>
            <a:r>
              <a:rPr lang="ru-RU" altLang="en-US" sz="1400" i="1" dirty="0" err="1">
                <a:solidFill>
                  <a:srgbClr val="000000"/>
                </a:solidFill>
                <a:latin typeface="Times New Roman" panose="02020603050405020304" pitchFamily="18" charset="0"/>
                <a:cs typeface="Times New Roman" panose="02020603050405020304" pitchFamily="18" charset="0"/>
              </a:rPr>
              <a:t>сірки</a:t>
            </a:r>
            <a:r>
              <a:rPr lang="ru-RU" altLang="en-US" sz="1400" i="1" dirty="0">
                <a:solidFill>
                  <a:srgbClr val="000000"/>
                </a:solidFill>
                <a:latin typeface="Times New Roman" panose="02020603050405020304" pitchFamily="18" charset="0"/>
                <a:cs typeface="Times New Roman" panose="02020603050405020304" pitchFamily="18" charset="0"/>
              </a:rPr>
              <a:t>, </a:t>
            </a:r>
            <a:r>
              <a:rPr lang="ru-RU" altLang="en-US" sz="1400" i="1" dirty="0" err="1">
                <a:solidFill>
                  <a:srgbClr val="000000"/>
                </a:solidFill>
                <a:latin typeface="Times New Roman" panose="02020603050405020304" pitchFamily="18" charset="0"/>
                <a:cs typeface="Times New Roman" panose="02020603050405020304" pitchFamily="18" charset="0"/>
              </a:rPr>
              <a:t>марганцю</a:t>
            </a:r>
            <a:r>
              <a:rPr lang="ru-RU" altLang="en-US" sz="1400" i="1" dirty="0">
                <a:solidFill>
                  <a:srgbClr val="000000"/>
                </a:solidFill>
                <a:latin typeface="Times New Roman" panose="02020603050405020304" pitchFamily="18" charset="0"/>
                <a:cs typeface="Times New Roman" panose="02020603050405020304" pitchFamily="18" charset="0"/>
              </a:rPr>
              <a:t> та фосфору;</a:t>
            </a:r>
            <a:endParaRPr lang="ru-RU" altLang="en-US" sz="600" dirty="0"/>
          </a:p>
          <a:p>
            <a:pPr algn="ctr" rtl="0"/>
            <a:r>
              <a:rPr lang="ru-RU" altLang="en-US" sz="1400" i="1" dirty="0">
                <a:solidFill>
                  <a:srgbClr val="000000"/>
                </a:solidFill>
                <a:latin typeface="Times New Roman" panose="02020603050405020304" pitchFamily="18" charset="0"/>
                <a:cs typeface="Times New Roman" panose="02020603050405020304" pitchFamily="18" charset="0"/>
              </a:rPr>
              <a:t>6 - </a:t>
            </a:r>
            <a:r>
              <a:rPr lang="ru-RU" altLang="en-US" sz="1400" i="1" dirty="0" err="1">
                <a:solidFill>
                  <a:srgbClr val="000000"/>
                </a:solidFill>
                <a:latin typeface="Times New Roman" panose="02020603050405020304" pitchFamily="18" charset="0"/>
                <a:cs typeface="Times New Roman" panose="02020603050405020304" pitchFamily="18" charset="0"/>
              </a:rPr>
              <a:t>апарат</a:t>
            </a:r>
            <a:r>
              <a:rPr lang="ru-RU" altLang="en-US" sz="1400" i="1" dirty="0">
                <a:solidFill>
                  <a:srgbClr val="000000"/>
                </a:solidFill>
                <a:latin typeface="Times New Roman" panose="02020603050405020304" pitchFamily="18" charset="0"/>
                <a:cs typeface="Times New Roman" panose="02020603050405020304" pitchFamily="18" charset="0"/>
              </a:rPr>
              <a:t> для обезуглерожування;</a:t>
            </a:r>
            <a:r>
              <a:rPr lang="ru-RU" altLang="en-US" sz="1400" dirty="0">
                <a:solidFill>
                  <a:srgbClr val="000000"/>
                </a:solidFill>
                <a:latin typeface="Times New Roman" panose="02020603050405020304" pitchFamily="18" charset="0"/>
                <a:cs typeface="Times New Roman" panose="02020603050405020304" pitchFamily="18" charset="0"/>
              </a:rPr>
              <a:t>7 -</a:t>
            </a:r>
            <a:r>
              <a:rPr lang="ru-RU" altLang="en-US" sz="1400" i="1" dirty="0">
                <a:solidFill>
                  <a:srgbClr val="000000"/>
                </a:solidFill>
                <a:latin typeface="Times New Roman" panose="02020603050405020304" pitchFamily="18" charset="0"/>
                <a:cs typeface="Times New Roman" panose="02020603050405020304" pitchFamily="18" charset="0"/>
              </a:rPr>
              <a:t>вакуум-</a:t>
            </a:r>
            <a:r>
              <a:rPr lang="ru-RU" altLang="en-US" sz="1400" i="1" dirty="0" err="1">
                <a:solidFill>
                  <a:srgbClr val="000000"/>
                </a:solidFill>
                <a:latin typeface="Times New Roman" panose="02020603050405020304" pitchFamily="18" charset="0"/>
                <a:cs typeface="Times New Roman" panose="02020603050405020304" pitchFamily="18" charset="0"/>
              </a:rPr>
              <a:t>апарат</a:t>
            </a:r>
            <a:r>
              <a:rPr lang="ru-RU" altLang="en-US" sz="1400" i="1" dirty="0">
                <a:solidFill>
                  <a:srgbClr val="000000"/>
                </a:solidFill>
                <a:latin typeface="Times New Roman" panose="02020603050405020304" pitchFamily="18" charset="0"/>
                <a:cs typeface="Times New Roman" panose="02020603050405020304" pitchFamily="18" charset="0"/>
              </a:rPr>
              <a:t>; 8 - </a:t>
            </a:r>
            <a:r>
              <a:rPr lang="ru-RU" altLang="en-US" sz="1400" i="1" dirty="0" err="1">
                <a:solidFill>
                  <a:srgbClr val="000000"/>
                </a:solidFill>
                <a:latin typeface="Times New Roman" panose="02020603050405020304" pitchFamily="18" charset="0"/>
                <a:cs typeface="Times New Roman" panose="02020603050405020304" pitchFamily="18" charset="0"/>
              </a:rPr>
              <a:t>закритий</a:t>
            </a:r>
            <a:r>
              <a:rPr lang="ru-RU" altLang="en-US" sz="1400" i="1" dirty="0">
                <a:solidFill>
                  <a:srgbClr val="000000"/>
                </a:solidFill>
                <a:latin typeface="Times New Roman" panose="02020603050405020304" pitchFamily="18" charset="0"/>
                <a:cs typeface="Times New Roman" panose="02020603050405020304" pitchFamily="18" charset="0"/>
              </a:rPr>
              <a:t> канал для </a:t>
            </a:r>
            <a:r>
              <a:rPr lang="ru-RU" altLang="en-US" sz="1400" i="1" dirty="0" err="1">
                <a:solidFill>
                  <a:srgbClr val="000000"/>
                </a:solidFill>
                <a:latin typeface="Times New Roman" panose="02020603050405020304" pitchFamily="18" charset="0"/>
                <a:cs typeface="Times New Roman" panose="02020603050405020304" pitchFamily="18" charset="0"/>
              </a:rPr>
              <a:t>легування</a:t>
            </a:r>
            <a:r>
              <a:rPr lang="ru-RU" altLang="en-US" sz="1400" i="1" dirty="0">
                <a:solidFill>
                  <a:srgbClr val="000000"/>
                </a:solidFill>
                <a:latin typeface="Times New Roman" panose="02020603050405020304" pitchFamily="18" charset="0"/>
                <a:cs typeface="Times New Roman" panose="02020603050405020304" pitchFamily="18" charset="0"/>
              </a:rPr>
              <a:t> </a:t>
            </a:r>
            <a:r>
              <a:rPr lang="ru-RU" altLang="en-US" sz="1400" i="1" dirty="0" err="1">
                <a:solidFill>
                  <a:srgbClr val="000000"/>
                </a:solidFill>
                <a:latin typeface="Times New Roman" panose="02020603050405020304" pitchFamily="18" charset="0"/>
                <a:cs typeface="Times New Roman" panose="02020603050405020304" pitchFamily="18" charset="0"/>
              </a:rPr>
              <a:t>сталі</a:t>
            </a:r>
            <a:r>
              <a:rPr lang="ru-RU" altLang="en-US" sz="1400" i="1" dirty="0">
                <a:solidFill>
                  <a:srgbClr val="000000"/>
                </a:solidFill>
                <a:latin typeface="Times New Roman" panose="02020603050405020304" pitchFamily="18" charset="0"/>
                <a:cs typeface="Times New Roman" panose="02020603050405020304" pitchFamily="18" charset="0"/>
              </a:rPr>
              <a:t>;</a:t>
            </a:r>
          </a:p>
          <a:p>
            <a:pPr algn="ctr" rtl="0"/>
            <a:r>
              <a:rPr lang="ru-RU" altLang="en-US" sz="1400" i="1" dirty="0">
                <a:solidFill>
                  <a:srgbClr val="000000"/>
                </a:solidFill>
                <a:latin typeface="Times New Roman" panose="02020603050405020304" pitchFamily="18" charset="0"/>
                <a:cs typeface="Times New Roman" panose="02020603050405020304" pitchFamily="18" charset="0"/>
              </a:rPr>
              <a:t>9 - </a:t>
            </a:r>
            <a:r>
              <a:rPr lang="ru-RU" altLang="en-US" sz="1400" i="1" dirty="0" err="1">
                <a:solidFill>
                  <a:srgbClr val="000000"/>
                </a:solidFill>
                <a:latin typeface="Times New Roman" panose="02020603050405020304" pitchFamily="18" charset="0"/>
                <a:cs typeface="Times New Roman" panose="02020603050405020304" pitchFamily="18" charset="0"/>
              </a:rPr>
              <a:t>ківш</a:t>
            </a:r>
            <a:r>
              <a:rPr lang="ru-RU" altLang="en-US" sz="1400" i="1" dirty="0">
                <a:solidFill>
                  <a:srgbClr val="000000"/>
                </a:solidFill>
                <a:latin typeface="Times New Roman" panose="02020603050405020304" pitchFamily="18" charset="0"/>
                <a:cs typeface="Times New Roman" panose="02020603050405020304" pitchFamily="18" charset="0"/>
              </a:rPr>
              <a:t> для </a:t>
            </a:r>
            <a:r>
              <a:rPr lang="ru-RU" altLang="en-US" sz="1400" i="1" dirty="0" err="1">
                <a:solidFill>
                  <a:srgbClr val="000000"/>
                </a:solidFill>
                <a:latin typeface="Times New Roman" panose="02020603050405020304" pitchFamily="18" charset="0"/>
                <a:cs typeface="Times New Roman" panose="02020603050405020304" pitchFamily="18" charset="0"/>
              </a:rPr>
              <a:t>відстоювання</a:t>
            </a:r>
            <a:r>
              <a:rPr lang="ru-RU" altLang="en-US" sz="1400" i="1" dirty="0">
                <a:solidFill>
                  <a:srgbClr val="000000"/>
                </a:solidFill>
                <a:latin typeface="Times New Roman" panose="02020603050405020304" pitchFamily="18" charset="0"/>
                <a:cs typeface="Times New Roman" panose="02020603050405020304" pitchFamily="18" charset="0"/>
              </a:rPr>
              <a:t> та </a:t>
            </a:r>
            <a:r>
              <a:rPr lang="ru-RU" altLang="en-US" sz="1400" i="1" dirty="0" err="1">
                <a:solidFill>
                  <a:srgbClr val="000000"/>
                </a:solidFill>
                <a:latin typeface="Times New Roman" panose="02020603050405020304" pitchFamily="18" charset="0"/>
                <a:cs typeface="Times New Roman" panose="02020603050405020304" pitchFamily="18" charset="0"/>
              </a:rPr>
              <a:t>розливання</a:t>
            </a:r>
            <a:r>
              <a:rPr lang="ru-RU" altLang="en-US" sz="1400" i="1" dirty="0">
                <a:solidFill>
                  <a:srgbClr val="000000"/>
                </a:solidFill>
                <a:latin typeface="Times New Roman" panose="02020603050405020304" pitchFamily="18" charset="0"/>
                <a:cs typeface="Times New Roman" panose="02020603050405020304" pitchFamily="18" charset="0"/>
              </a:rPr>
              <a:t> </a:t>
            </a:r>
            <a:r>
              <a:rPr lang="ru-RU" altLang="en-US" sz="1400" i="1" dirty="0" err="1">
                <a:solidFill>
                  <a:srgbClr val="000000"/>
                </a:solidFill>
                <a:latin typeface="Times New Roman" panose="02020603050405020304" pitchFamily="18" charset="0"/>
                <a:cs typeface="Times New Roman" panose="02020603050405020304" pitchFamily="18" charset="0"/>
              </a:rPr>
              <a:t>сталі</a:t>
            </a:r>
            <a:r>
              <a:rPr lang="ru-RU" altLang="en-US" sz="1400" i="1" dirty="0">
                <a:solidFill>
                  <a:srgbClr val="000000"/>
                </a:solidFill>
                <a:latin typeface="Times New Roman" panose="02020603050405020304" pitchFamily="18" charset="0"/>
                <a:cs typeface="Times New Roman" panose="02020603050405020304" pitchFamily="18" charset="0"/>
              </a:rPr>
              <a:t>;</a:t>
            </a:r>
          </a:p>
          <a:p>
            <a:pPr algn="ctr" rtl="0"/>
            <a:r>
              <a:rPr lang="ru-RU" altLang="en-US" sz="1400" i="1" dirty="0">
                <a:solidFill>
                  <a:srgbClr val="000000"/>
                </a:solidFill>
                <a:latin typeface="Times New Roman" panose="02020603050405020304" pitchFamily="18" charset="0"/>
                <a:cs typeface="Times New Roman" panose="02020603050405020304" pitchFamily="18" charset="0"/>
              </a:rPr>
              <a:t>10 - </a:t>
            </a:r>
            <a:r>
              <a:rPr lang="ru-RU" altLang="en-US" sz="1400" i="1" dirty="0" err="1">
                <a:solidFill>
                  <a:srgbClr val="000000"/>
                </a:solidFill>
                <a:latin typeface="Times New Roman" panose="02020603050405020304" pitchFamily="18" charset="0"/>
                <a:cs typeface="Times New Roman" panose="02020603050405020304" pitchFamily="18" charset="0"/>
              </a:rPr>
              <a:t>камери</a:t>
            </a:r>
            <a:r>
              <a:rPr lang="ru-RU" altLang="en-US" sz="1400" i="1" dirty="0">
                <a:solidFill>
                  <a:srgbClr val="000000"/>
                </a:solidFill>
                <a:latin typeface="Times New Roman" panose="02020603050405020304" pitchFamily="18" charset="0"/>
                <a:cs typeface="Times New Roman" panose="02020603050405020304" pitchFamily="18" charset="0"/>
              </a:rPr>
              <a:t> для </a:t>
            </a:r>
            <a:r>
              <a:rPr lang="ru-RU" altLang="en-US" sz="1400" i="1" dirty="0" err="1">
                <a:solidFill>
                  <a:srgbClr val="000000"/>
                </a:solidFill>
                <a:latin typeface="Times New Roman" panose="02020603050405020304" pitchFamily="18" charset="0"/>
                <a:cs typeface="Times New Roman" panose="02020603050405020304" pitchFamily="18" charset="0"/>
              </a:rPr>
              <a:t>десульфурації</a:t>
            </a:r>
            <a:r>
              <a:rPr lang="ru-RU" altLang="en-US" sz="1400" i="1" dirty="0">
                <a:solidFill>
                  <a:srgbClr val="000000"/>
                </a:solidFill>
                <a:latin typeface="Times New Roman" panose="02020603050405020304" pitchFamily="18" charset="0"/>
                <a:cs typeface="Times New Roman" panose="02020603050405020304" pitchFamily="18" charset="0"/>
              </a:rPr>
              <a:t> </a:t>
            </a:r>
            <a:r>
              <a:rPr lang="ru-RU" altLang="en-US" sz="1400" i="1" dirty="0" err="1">
                <a:solidFill>
                  <a:srgbClr val="000000"/>
                </a:solidFill>
                <a:latin typeface="Times New Roman" panose="02020603050405020304" pitchFamily="18" charset="0"/>
                <a:cs typeface="Times New Roman" panose="02020603050405020304" pitchFamily="18" charset="0"/>
              </a:rPr>
              <a:t>чавуну</a:t>
            </a:r>
            <a:r>
              <a:rPr lang="ru-RU" altLang="en-US" sz="1400" i="1" dirty="0">
                <a:solidFill>
                  <a:srgbClr val="000000"/>
                </a:solidFill>
                <a:latin typeface="Times New Roman" panose="02020603050405020304" pitchFamily="18" charset="0"/>
                <a:cs typeface="Times New Roman" panose="02020603050405020304" pitchFamily="18" charset="0"/>
              </a:rPr>
              <a:t> </a:t>
            </a:r>
            <a:r>
              <a:rPr lang="ru-RU" altLang="en-US" sz="1400" i="1" dirty="0" err="1">
                <a:solidFill>
                  <a:srgbClr val="000000"/>
                </a:solidFill>
                <a:latin typeface="Times New Roman" panose="02020603050405020304" pitchFamily="18" charset="0"/>
                <a:cs typeface="Times New Roman" panose="02020603050405020304" pitchFamily="18" charset="0"/>
              </a:rPr>
              <a:t>пилоподібним</a:t>
            </a:r>
            <a:r>
              <a:rPr lang="ru-RU" altLang="en-US" sz="1400" i="1" dirty="0">
                <a:solidFill>
                  <a:srgbClr val="000000"/>
                </a:solidFill>
                <a:latin typeface="Times New Roman" panose="02020603050405020304" pitchFamily="18" charset="0"/>
                <a:cs typeface="Times New Roman" panose="02020603050405020304" pitchFamily="18" charset="0"/>
              </a:rPr>
              <a:t> </a:t>
            </a:r>
            <a:r>
              <a:rPr lang="ru-RU" altLang="en-US" sz="1400" i="1" dirty="0" err="1">
                <a:solidFill>
                  <a:srgbClr val="000000"/>
                </a:solidFill>
                <a:latin typeface="Times New Roman" panose="02020603050405020304" pitchFamily="18" charset="0"/>
                <a:cs typeface="Times New Roman" panose="02020603050405020304" pitchFamily="18" charset="0"/>
              </a:rPr>
              <a:t>вапном</a:t>
            </a:r>
            <a:r>
              <a:rPr lang="ru-RU" altLang="en-US" sz="1400" i="1" dirty="0">
                <a:solidFill>
                  <a:srgbClr val="000000"/>
                </a:solidFill>
                <a:latin typeface="Times New Roman" panose="02020603050405020304" pitchFamily="18" charset="0"/>
                <a:cs typeface="Times New Roman" panose="02020603050405020304" pitchFamily="18" charset="0"/>
              </a:rPr>
              <a:t> у </a:t>
            </a:r>
            <a:r>
              <a:rPr lang="ru-RU" altLang="en-US" sz="1400" i="1" dirty="0" err="1">
                <a:solidFill>
                  <a:srgbClr val="000000"/>
                </a:solidFill>
                <a:latin typeface="Times New Roman" panose="02020603050405020304" pitchFamily="18" charset="0"/>
                <a:cs typeface="Times New Roman" panose="02020603050405020304" pitchFamily="18" charset="0"/>
              </a:rPr>
              <a:t>струмені</a:t>
            </a:r>
            <a:r>
              <a:rPr lang="ru-RU" altLang="en-US" sz="1400" i="1" dirty="0">
                <a:solidFill>
                  <a:srgbClr val="000000"/>
                </a:solidFill>
                <a:latin typeface="Times New Roman" panose="02020603050405020304" pitchFamily="18" charset="0"/>
                <a:cs typeface="Times New Roman" panose="02020603050405020304" pitchFamily="18" charset="0"/>
              </a:rPr>
              <a:t> азоту;</a:t>
            </a:r>
          </a:p>
          <a:p>
            <a:pPr algn="ctr" rtl="0"/>
            <a:r>
              <a:rPr lang="ru-RU" altLang="en-US" sz="1400" i="1" dirty="0">
                <a:solidFill>
                  <a:srgbClr val="000000"/>
                </a:solidFill>
                <a:latin typeface="Times New Roman" panose="02020603050405020304" pitchFamily="18" charset="0"/>
                <a:cs typeface="Times New Roman" panose="02020603050405020304" pitchFamily="18" charset="0"/>
              </a:rPr>
              <a:t>11 - </a:t>
            </a:r>
            <a:r>
              <a:rPr lang="ru-RU" altLang="en-US" sz="1400" i="1" dirty="0" err="1">
                <a:solidFill>
                  <a:srgbClr val="000000"/>
                </a:solidFill>
                <a:latin typeface="Times New Roman" panose="02020603050405020304" pitchFamily="18" charset="0"/>
                <a:cs typeface="Times New Roman" panose="02020603050405020304" pitchFamily="18" charset="0"/>
              </a:rPr>
              <a:t>камери</a:t>
            </a:r>
            <a:r>
              <a:rPr lang="ru-RU" altLang="en-US" sz="1400" i="1" dirty="0">
                <a:solidFill>
                  <a:srgbClr val="000000"/>
                </a:solidFill>
                <a:latin typeface="Times New Roman" panose="02020603050405020304" pitchFamily="18" charset="0"/>
                <a:cs typeface="Times New Roman" panose="02020603050405020304" pitchFamily="18" charset="0"/>
              </a:rPr>
              <a:t> для </a:t>
            </a:r>
            <a:r>
              <a:rPr lang="ru-RU" altLang="en-US" sz="1400" i="1" dirty="0" err="1">
                <a:solidFill>
                  <a:srgbClr val="000000"/>
                </a:solidFill>
                <a:latin typeface="Times New Roman" panose="02020603050405020304" pitchFamily="18" charset="0"/>
                <a:cs typeface="Times New Roman" panose="02020603050405020304" pitchFamily="18" charset="0"/>
              </a:rPr>
              <a:t>десиліконізації</a:t>
            </a:r>
            <a:r>
              <a:rPr lang="ru-RU" altLang="en-US" sz="1400" i="1" dirty="0">
                <a:solidFill>
                  <a:srgbClr val="000000"/>
                </a:solidFill>
                <a:latin typeface="Times New Roman" panose="02020603050405020304" pitchFamily="18" charset="0"/>
                <a:cs typeface="Times New Roman" panose="02020603050405020304" pitchFamily="18" charset="0"/>
              </a:rPr>
              <a:t> та </a:t>
            </a:r>
            <a:r>
              <a:rPr lang="ru-RU" altLang="en-US" sz="1400" i="1" dirty="0" err="1">
                <a:solidFill>
                  <a:srgbClr val="000000"/>
                </a:solidFill>
                <a:latin typeface="Times New Roman" panose="02020603050405020304" pitchFamily="18" charset="0"/>
                <a:cs typeface="Times New Roman" panose="02020603050405020304" pitchFamily="18" charset="0"/>
              </a:rPr>
              <a:t>дефосфорації</a:t>
            </a:r>
            <a:r>
              <a:rPr lang="ru-RU" altLang="en-US" sz="1400" i="1" dirty="0">
                <a:solidFill>
                  <a:srgbClr val="000000"/>
                </a:solidFill>
                <a:latin typeface="Times New Roman" panose="02020603050405020304" pitchFamily="18" charset="0"/>
                <a:cs typeface="Times New Roman" panose="02020603050405020304" pitchFamily="18" charset="0"/>
              </a:rPr>
              <a:t> </a:t>
            </a:r>
            <a:r>
              <a:rPr lang="ru-RU" altLang="en-US" sz="1400" i="1" dirty="0" err="1">
                <a:solidFill>
                  <a:srgbClr val="000000"/>
                </a:solidFill>
                <a:latin typeface="Times New Roman" panose="02020603050405020304" pitchFamily="18" charset="0"/>
                <a:cs typeface="Times New Roman" panose="02020603050405020304" pitchFamily="18" charset="0"/>
              </a:rPr>
              <a:t>чавуну</a:t>
            </a:r>
            <a:r>
              <a:rPr lang="ru-RU" altLang="en-US" sz="1400" i="1" dirty="0">
                <a:solidFill>
                  <a:srgbClr val="000000"/>
                </a:solidFill>
                <a:latin typeface="Times New Roman" panose="02020603050405020304" pitchFamily="18" charset="0"/>
                <a:cs typeface="Times New Roman" panose="02020603050405020304" pitchFamily="18" charset="0"/>
              </a:rPr>
              <a:t> рудою та </a:t>
            </a:r>
            <a:r>
              <a:rPr lang="ru-RU" altLang="en-US" sz="1400" i="1" dirty="0" err="1">
                <a:solidFill>
                  <a:srgbClr val="000000"/>
                </a:solidFill>
                <a:latin typeface="Times New Roman" panose="02020603050405020304" pitchFamily="18" charset="0"/>
                <a:cs typeface="Times New Roman" panose="02020603050405020304" pitchFamily="18" charset="0"/>
              </a:rPr>
              <a:t>вапном</a:t>
            </a:r>
            <a:r>
              <a:rPr lang="ru-RU" altLang="en-US" sz="1400" i="1" dirty="0">
                <a:solidFill>
                  <a:srgbClr val="000000"/>
                </a:solidFill>
                <a:latin typeface="Times New Roman" panose="02020603050405020304" pitchFamily="18" charset="0"/>
                <a:cs typeface="Times New Roman" panose="02020603050405020304" pitchFamily="18" charset="0"/>
              </a:rPr>
              <a:t> у </a:t>
            </a:r>
            <a:r>
              <a:rPr lang="ru-RU" altLang="en-US" sz="1400" i="1" dirty="0" err="1">
                <a:solidFill>
                  <a:srgbClr val="000000"/>
                </a:solidFill>
                <a:latin typeface="Times New Roman" panose="02020603050405020304" pitchFamily="18" charset="0"/>
                <a:cs typeface="Times New Roman" panose="02020603050405020304" pitchFamily="18" charset="0"/>
              </a:rPr>
              <a:t>струмені</a:t>
            </a:r>
            <a:r>
              <a:rPr lang="ru-RU" altLang="en-US" sz="1400" i="1" dirty="0">
                <a:solidFill>
                  <a:srgbClr val="000000"/>
                </a:solidFill>
                <a:latin typeface="Times New Roman" panose="02020603050405020304" pitchFamily="18" charset="0"/>
                <a:cs typeface="Times New Roman" panose="02020603050405020304" pitchFamily="18" charset="0"/>
              </a:rPr>
              <a:t> </a:t>
            </a:r>
            <a:r>
              <a:rPr lang="ru-RU" altLang="en-US" sz="1400" i="1" dirty="0" err="1">
                <a:solidFill>
                  <a:srgbClr val="000000"/>
                </a:solidFill>
                <a:latin typeface="Times New Roman" panose="02020603050405020304" pitchFamily="18" charset="0"/>
                <a:cs typeface="Times New Roman" panose="02020603050405020304" pitchFamily="18" charset="0"/>
              </a:rPr>
              <a:t>кисню</a:t>
            </a:r>
            <a:r>
              <a:rPr lang="ru-RU" altLang="en-US" sz="1400" i="1" dirty="0">
                <a:solidFill>
                  <a:srgbClr val="000000"/>
                </a:solidFill>
                <a:latin typeface="Times New Roman" panose="02020603050405020304" pitchFamily="18" charset="0"/>
                <a:cs typeface="Times New Roman" panose="02020603050405020304" pitchFamily="18" charset="0"/>
              </a:rPr>
              <a:t>;</a:t>
            </a:r>
          </a:p>
          <a:p>
            <a:pPr algn="ctr" rtl="0"/>
            <a:r>
              <a:rPr lang="ru-RU" altLang="en-US" sz="1400" i="1" dirty="0">
                <a:solidFill>
                  <a:srgbClr val="000000"/>
                </a:solidFill>
                <a:latin typeface="Times New Roman" panose="02020603050405020304" pitchFamily="18" charset="0"/>
                <a:cs typeface="Times New Roman" panose="02020603050405020304" pitchFamily="18" charset="0"/>
              </a:rPr>
              <a:t>12 - отвори для </a:t>
            </a:r>
            <a:r>
              <a:rPr lang="ru-RU" altLang="en-US" sz="1400" i="1" dirty="0" err="1">
                <a:solidFill>
                  <a:srgbClr val="000000"/>
                </a:solidFill>
                <a:latin typeface="Times New Roman" panose="02020603050405020304" pitchFamily="18" charset="0"/>
                <a:cs typeface="Times New Roman" panose="02020603050405020304" pitchFamily="18" charset="0"/>
              </a:rPr>
              <a:t>перетікання</a:t>
            </a:r>
            <a:r>
              <a:rPr lang="ru-RU" altLang="en-US" sz="1400" i="1" dirty="0">
                <a:solidFill>
                  <a:srgbClr val="000000"/>
                </a:solidFill>
                <a:latin typeface="Times New Roman" panose="02020603050405020304" pitchFamily="18" charset="0"/>
                <a:cs typeface="Times New Roman" panose="02020603050405020304" pitchFamily="18" charset="0"/>
              </a:rPr>
              <a:t> </a:t>
            </a:r>
            <a:r>
              <a:rPr lang="ru-RU" altLang="en-US" sz="1400" i="1" dirty="0" err="1">
                <a:solidFill>
                  <a:srgbClr val="000000"/>
                </a:solidFill>
                <a:latin typeface="Times New Roman" panose="02020603050405020304" pitchFamily="18" charset="0"/>
                <a:cs typeface="Times New Roman" panose="02020603050405020304" pitchFamily="18" charset="0"/>
              </a:rPr>
              <a:t>чавуну</a:t>
            </a:r>
            <a:r>
              <a:rPr lang="ru-RU" altLang="en-US" sz="1400" i="1" dirty="0">
                <a:solidFill>
                  <a:srgbClr val="000000"/>
                </a:solidFill>
                <a:latin typeface="Times New Roman" panose="02020603050405020304" pitchFamily="18" charset="0"/>
                <a:cs typeface="Times New Roman" panose="02020603050405020304" pitchFamily="18" charset="0"/>
              </a:rPr>
              <a:t> з </a:t>
            </a:r>
            <a:r>
              <a:rPr lang="ru-RU" altLang="en-US" sz="1400" i="1" dirty="0" err="1">
                <a:solidFill>
                  <a:srgbClr val="000000"/>
                </a:solidFill>
                <a:latin typeface="Times New Roman" panose="02020603050405020304" pitchFamily="18" charset="0"/>
                <a:cs typeface="Times New Roman" panose="02020603050405020304" pitchFamily="18" charset="0"/>
              </a:rPr>
              <a:t>камери</a:t>
            </a:r>
            <a:r>
              <a:rPr lang="ru-RU" altLang="en-US" sz="1400" i="1" dirty="0">
                <a:solidFill>
                  <a:srgbClr val="000000"/>
                </a:solidFill>
                <a:latin typeface="Times New Roman" panose="02020603050405020304" pitchFamily="18" charset="0"/>
                <a:cs typeface="Times New Roman" panose="02020603050405020304" pitchFamily="18" charset="0"/>
              </a:rPr>
              <a:t> камеру;</a:t>
            </a:r>
            <a:endParaRPr lang="ru-RU" altLang="en-US" sz="600" dirty="0"/>
          </a:p>
          <a:p>
            <a:pPr algn="ctr" rtl="0"/>
            <a:r>
              <a:rPr lang="ru-RU" altLang="en-US" sz="1400" i="1" dirty="0">
                <a:solidFill>
                  <a:srgbClr val="000000"/>
                </a:solidFill>
                <a:latin typeface="Times New Roman" panose="02020603050405020304" pitchFamily="18" charset="0"/>
                <a:cs typeface="Times New Roman" panose="02020603050405020304" pitchFamily="18" charset="0"/>
              </a:rPr>
              <a:t>13 - </a:t>
            </a:r>
            <a:r>
              <a:rPr lang="ru-RU" altLang="en-US" sz="1400" i="1" dirty="0" err="1">
                <a:solidFill>
                  <a:srgbClr val="000000"/>
                </a:solidFill>
                <a:latin typeface="Times New Roman" panose="02020603050405020304" pitchFamily="18" charset="0"/>
                <a:cs typeface="Times New Roman" panose="02020603050405020304" pitchFamily="18" charset="0"/>
              </a:rPr>
              <a:t>охолоджувані</a:t>
            </a:r>
            <a:r>
              <a:rPr lang="ru-RU" altLang="en-US" sz="1400" i="1" dirty="0">
                <a:solidFill>
                  <a:srgbClr val="000000"/>
                </a:solidFill>
                <a:latin typeface="Times New Roman" panose="02020603050405020304" pitchFamily="18" charset="0"/>
                <a:cs typeface="Times New Roman" panose="02020603050405020304" pitchFamily="18" charset="0"/>
              </a:rPr>
              <a:t> </a:t>
            </a:r>
            <a:r>
              <a:rPr lang="ru-RU" altLang="en-US" sz="1400" i="1" dirty="0" err="1">
                <a:solidFill>
                  <a:srgbClr val="000000"/>
                </a:solidFill>
                <a:latin typeface="Times New Roman" panose="02020603050405020304" pitchFamily="18" charset="0"/>
                <a:cs typeface="Times New Roman" panose="02020603050405020304" pitchFamily="18" charset="0"/>
              </a:rPr>
              <a:t>фурми</a:t>
            </a:r>
            <a:r>
              <a:rPr lang="ru-RU" altLang="en-US" sz="1400" i="1" dirty="0">
                <a:solidFill>
                  <a:srgbClr val="000000"/>
                </a:solidFill>
                <a:latin typeface="Times New Roman" panose="02020603050405020304" pitchFamily="18" charset="0"/>
                <a:cs typeface="Times New Roman" panose="02020603050405020304" pitchFamily="18" charset="0"/>
              </a:rPr>
              <a:t> для </a:t>
            </a:r>
            <a:r>
              <a:rPr lang="ru-RU" altLang="en-US" sz="1400" i="1" dirty="0" err="1">
                <a:solidFill>
                  <a:srgbClr val="000000"/>
                </a:solidFill>
                <a:latin typeface="Times New Roman" panose="02020603050405020304" pitchFamily="18" charset="0"/>
                <a:cs typeface="Times New Roman" panose="02020603050405020304" pitchFamily="18" charset="0"/>
              </a:rPr>
              <a:t>введення</a:t>
            </a:r>
            <a:r>
              <a:rPr lang="ru-RU" altLang="en-US" sz="1400" i="1" dirty="0">
                <a:solidFill>
                  <a:srgbClr val="000000"/>
                </a:solidFill>
                <a:latin typeface="Times New Roman" panose="02020603050405020304" pitchFamily="18" charset="0"/>
                <a:cs typeface="Times New Roman" panose="02020603050405020304" pitchFamily="18" charset="0"/>
              </a:rPr>
              <a:t> </a:t>
            </a:r>
            <a:r>
              <a:rPr lang="ru-RU" altLang="en-US" sz="1400" i="1" dirty="0" err="1">
                <a:solidFill>
                  <a:srgbClr val="000000"/>
                </a:solidFill>
                <a:latin typeface="Times New Roman" panose="02020603050405020304" pitchFamily="18" charset="0"/>
                <a:cs typeface="Times New Roman" panose="02020603050405020304" pitchFamily="18" charset="0"/>
              </a:rPr>
              <a:t>реагентів</a:t>
            </a:r>
            <a:r>
              <a:rPr lang="ru-RU" altLang="en-US" sz="1400" i="1" dirty="0">
                <a:solidFill>
                  <a:srgbClr val="000000"/>
                </a:solidFill>
                <a:latin typeface="Times New Roman" panose="02020603050405020304" pitchFamily="18" charset="0"/>
                <a:cs typeface="Times New Roman" panose="02020603050405020304" pitchFamily="18" charset="0"/>
              </a:rPr>
              <a:t>; 14</a:t>
            </a:r>
            <a:r>
              <a:rPr lang="ru-RU" altLang="en-US" sz="1400" dirty="0">
                <a:solidFill>
                  <a:srgbClr val="000000"/>
                </a:solidFill>
                <a:latin typeface="Times New Roman" panose="02020603050405020304" pitchFamily="18" charset="0"/>
                <a:cs typeface="Times New Roman" panose="02020603050405020304" pitchFamily="18" charset="0"/>
              </a:rPr>
              <a:t>-</a:t>
            </a:r>
            <a:r>
              <a:rPr lang="ru-RU" altLang="en-US" sz="1400" i="1" dirty="0">
                <a:solidFill>
                  <a:srgbClr val="000000"/>
                </a:solidFill>
                <a:latin typeface="Times New Roman" panose="02020603050405020304" pitchFamily="18" charset="0"/>
                <a:cs typeface="Times New Roman" panose="02020603050405020304" pitchFamily="18" charset="0"/>
              </a:rPr>
              <a:t>льотка для </a:t>
            </a:r>
            <a:r>
              <a:rPr lang="ru-RU" altLang="en-US" sz="1400" i="1" dirty="0" err="1">
                <a:solidFill>
                  <a:srgbClr val="000000"/>
                </a:solidFill>
                <a:latin typeface="Times New Roman" panose="02020603050405020304" pitchFamily="18" charset="0"/>
                <a:cs typeface="Times New Roman" panose="02020603050405020304" pitchFamily="18" charset="0"/>
              </a:rPr>
              <a:t>видалення</a:t>
            </a:r>
            <a:r>
              <a:rPr lang="ru-RU" altLang="en-US" sz="1400" i="1" dirty="0">
                <a:solidFill>
                  <a:srgbClr val="000000"/>
                </a:solidFill>
                <a:latin typeface="Times New Roman" panose="02020603050405020304" pitchFamily="18" charset="0"/>
                <a:cs typeface="Times New Roman" panose="02020603050405020304" pitchFamily="18" charset="0"/>
              </a:rPr>
              <a:t> шлаку;</a:t>
            </a:r>
            <a:endParaRPr lang="ru-RU" altLang="en-US" sz="600" dirty="0"/>
          </a:p>
          <a:p>
            <a:pPr algn="ctr" rtl="0"/>
            <a:r>
              <a:rPr lang="ru-RU" altLang="en-US" sz="1400" i="1" dirty="0">
                <a:solidFill>
                  <a:srgbClr val="000000"/>
                </a:solidFill>
                <a:latin typeface="Times New Roman" panose="02020603050405020304" pitchFamily="18" charset="0"/>
                <a:cs typeface="Times New Roman" panose="02020603050405020304" pitchFamily="18" charset="0"/>
              </a:rPr>
              <a:t>15 - отвори для </a:t>
            </a:r>
            <a:r>
              <a:rPr lang="ru-RU" altLang="en-US" sz="1400" i="1" dirty="0" err="1">
                <a:solidFill>
                  <a:srgbClr val="000000"/>
                </a:solidFill>
                <a:latin typeface="Times New Roman" panose="02020603050405020304" pitchFamily="18" charset="0"/>
                <a:cs typeface="Times New Roman" panose="02020603050405020304" pitchFamily="18" charset="0"/>
              </a:rPr>
              <a:t>відведення</a:t>
            </a:r>
            <a:r>
              <a:rPr lang="ru-RU" altLang="en-US" sz="1400" i="1" dirty="0">
                <a:solidFill>
                  <a:srgbClr val="000000"/>
                </a:solidFill>
                <a:latin typeface="Times New Roman" panose="02020603050405020304" pitchFamily="18" charset="0"/>
                <a:cs typeface="Times New Roman" panose="02020603050405020304" pitchFamily="18" charset="0"/>
              </a:rPr>
              <a:t> </a:t>
            </a:r>
            <a:r>
              <a:rPr lang="ru-RU" altLang="en-US" sz="1400" i="1" dirty="0" err="1">
                <a:solidFill>
                  <a:srgbClr val="000000"/>
                </a:solidFill>
                <a:latin typeface="Times New Roman" panose="02020603050405020304" pitchFamily="18" charset="0"/>
                <a:cs typeface="Times New Roman" panose="02020603050405020304" pitchFamily="18" charset="0"/>
              </a:rPr>
              <a:t>газів</a:t>
            </a:r>
            <a:endParaRPr lang="ru-RU" altLang="en-US" dirty="0"/>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Номер слайда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34A57402-0355-4A60-8492-FF1F025AF47A}" type="slidenum">
              <a:rPr lang="ru-RU" altLang="en-US"/>
              <a:pPr algn="l" rtl="0"/>
              <a:t>67</a:t>
            </a:fld>
            <a:endParaRPr lang="ru-RU" altLang="en-US"/>
          </a:p>
        </p:txBody>
      </p:sp>
      <p:sp>
        <p:nvSpPr>
          <p:cNvPr id="71683" name="Прямоугольник 2"/>
          <p:cNvSpPr>
            <a:spLocks noChangeArrowheads="1"/>
          </p:cNvSpPr>
          <p:nvPr/>
        </p:nvSpPr>
        <p:spPr bwMode="auto">
          <a:xfrm>
            <a:off x="0" y="396875"/>
            <a:ext cx="9109075" cy="6370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rtl="0" eaLnBrk="1" hangingPunct="1"/>
            <a:r>
              <a:rPr lang="ru-RU" altLang="en-US" sz="2400" dirty="0">
                <a:solidFill>
                  <a:srgbClr val="000000"/>
                </a:solidFill>
                <a:latin typeface="Times New Roman" panose="02020603050405020304" pitchFamily="18" charset="0"/>
                <a:cs typeface="Times New Roman" panose="02020603050405020304" pitchFamily="18" charset="0"/>
              </a:rPr>
              <a:t>Прикладом </a:t>
            </a:r>
            <a:r>
              <a:rPr lang="ru-RU" altLang="en-US" sz="2400" dirty="0" err="1">
                <a:solidFill>
                  <a:srgbClr val="000000"/>
                </a:solidFill>
                <a:latin typeface="Times New Roman" panose="02020603050405020304" pitchFamily="18" charset="0"/>
                <a:cs typeface="Times New Roman" panose="02020603050405020304" pitchFamily="18" charset="0"/>
              </a:rPr>
              <a:t>безперервного</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одностадійного</a:t>
            </a:r>
            <a:r>
              <a:rPr lang="ru-RU" altLang="en-US" sz="2400" dirty="0">
                <a:solidFill>
                  <a:srgbClr val="000000"/>
                </a:solidFill>
                <a:latin typeface="Times New Roman" panose="02020603050405020304" pitchFamily="18" charset="0"/>
                <a:cs typeface="Times New Roman" panose="02020603050405020304" pitchFamily="18" charset="0"/>
              </a:rPr>
              <a:t> сталеплавильного </a:t>
            </a:r>
            <a:r>
              <a:rPr lang="ru-RU" altLang="en-US" sz="2400" dirty="0" err="1">
                <a:solidFill>
                  <a:srgbClr val="000000"/>
                </a:solidFill>
                <a:latin typeface="Times New Roman" panose="02020603050405020304" pitchFamily="18" charset="0"/>
                <a:cs typeface="Times New Roman" panose="02020603050405020304" pitchFamily="18" charset="0"/>
              </a:rPr>
              <a:t>процесу</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може</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служити</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одностадійний</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конвертерний</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безперервний</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процес</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запропонований</a:t>
            </a:r>
            <a:r>
              <a:rPr lang="uk-UA" altLang="en-US" sz="2400" dirty="0">
                <a:solidFill>
                  <a:srgbClr val="000000"/>
                </a:solidFill>
                <a:latin typeface="Times New Roman" panose="02020603050405020304" pitchFamily="18" charset="0"/>
                <a:cs typeface="Times New Roman" panose="02020603050405020304" pitchFamily="18" charset="0"/>
              </a:rPr>
              <a:t>ІР</a:t>
            </a:r>
            <a:r>
              <a:rPr lang="en-US" altLang="en-US" sz="2400" dirty="0">
                <a:solidFill>
                  <a:srgbClr val="000000"/>
                </a:solidFill>
                <a:latin typeface="Times New Roman" panose="02020603050405020304" pitchFamily="18" charset="0"/>
                <a:cs typeface="Times New Roman" panose="02020603050405020304" pitchFamily="18" charset="0"/>
              </a:rPr>
              <a:t>BIS</a:t>
            </a:r>
            <a:r>
              <a:rPr lang="uk-UA"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a:solidFill>
                  <a:srgbClr val="000000"/>
                </a:solidFill>
                <a:latin typeface="Times New Roman" panose="02020603050405020304" pitchFamily="18" charset="0"/>
                <a:cs typeface="Times New Roman" panose="02020603050405020304" pitchFamily="18" charset="0"/>
              </a:rPr>
              <a:t>(</a:t>
            </a:r>
            <a:r>
              <a:rPr lang="ru-RU" altLang="en-US" sz="2400" dirty="0" err="1">
                <a:solidFill>
                  <a:srgbClr val="000000"/>
                </a:solidFill>
                <a:latin typeface="Times New Roman" panose="02020603050405020304" pitchFamily="18" charset="0"/>
                <a:cs typeface="Times New Roman" panose="02020603050405020304" pitchFamily="18" charset="0"/>
              </a:rPr>
              <a:t>Франція</a:t>
            </a:r>
            <a:r>
              <a:rPr lang="ru-RU" altLang="en-US" sz="2400" dirty="0">
                <a:solidFill>
                  <a:srgbClr val="000000"/>
                </a:solidFill>
                <a:latin typeface="Times New Roman" panose="02020603050405020304" pitchFamily="18" charset="0"/>
                <a:cs typeface="Times New Roman" panose="02020603050405020304" pitchFamily="18" charset="0"/>
              </a:rPr>
              <a:t>) (рис. </a:t>
            </a:r>
            <a:r>
              <a:rPr lang="ru-RU" altLang="en-US" sz="2400" dirty="0" smtClean="0">
                <a:solidFill>
                  <a:srgbClr val="000000"/>
                </a:solidFill>
                <a:latin typeface="Times New Roman" panose="02020603050405020304" pitchFamily="18" charset="0"/>
                <a:cs typeface="Times New Roman" panose="02020603050405020304" pitchFamily="18" charset="0"/>
              </a:rPr>
              <a:t>16).</a:t>
            </a:r>
            <a:endParaRPr lang="ru-RU" altLang="en-US" sz="2400" dirty="0">
              <a:latin typeface="Tahoma" panose="020B0604030504040204" pitchFamily="34" charset="0"/>
              <a:cs typeface="Times New Roman" panose="02020603050405020304" pitchFamily="18" charset="0"/>
            </a:endParaRPr>
          </a:p>
          <a:p>
            <a:pPr algn="just" rtl="0" eaLnBrk="1" hangingPunct="1"/>
            <a:r>
              <a:rPr lang="ru-RU" altLang="en-US" sz="2400" dirty="0">
                <a:solidFill>
                  <a:srgbClr val="000000"/>
                </a:solidFill>
                <a:latin typeface="Times New Roman" panose="02020603050405020304" pitchFamily="18" charset="0"/>
                <a:cs typeface="Times New Roman" panose="02020603050405020304" pitchFamily="18" charset="0"/>
              </a:rPr>
              <a:t>Агрегат </a:t>
            </a:r>
            <a:r>
              <a:rPr lang="ru-RU" altLang="en-US" sz="2400" dirty="0" err="1">
                <a:solidFill>
                  <a:srgbClr val="000000"/>
                </a:solidFill>
                <a:latin typeface="Times New Roman" panose="02020603050405020304" pitchFamily="18" charset="0"/>
                <a:cs typeface="Times New Roman" panose="02020603050405020304" pitchFamily="18" charset="0"/>
              </a:rPr>
              <a:t>продуктивністю</a:t>
            </a:r>
            <a:r>
              <a:rPr lang="ru-RU" altLang="en-US" sz="2400" dirty="0">
                <a:solidFill>
                  <a:srgbClr val="000000"/>
                </a:solidFill>
                <a:latin typeface="Times New Roman" panose="02020603050405020304" pitchFamily="18" charset="0"/>
                <a:cs typeface="Times New Roman" panose="02020603050405020304" pitchFamily="18" charset="0"/>
              </a:rPr>
              <a:t> 20-30 т/год </a:t>
            </a:r>
            <a:r>
              <a:rPr lang="ru-RU" altLang="en-US" sz="2400" dirty="0" err="1">
                <a:solidFill>
                  <a:srgbClr val="000000"/>
                </a:solidFill>
                <a:latin typeface="Times New Roman" panose="02020603050405020304" pitchFamily="18" charset="0"/>
                <a:cs typeface="Times New Roman" panose="02020603050405020304" pitchFamily="18" charset="0"/>
              </a:rPr>
              <a:t>був</a:t>
            </a:r>
            <a:r>
              <a:rPr lang="ru-RU" altLang="en-US" sz="2400" dirty="0">
                <a:solidFill>
                  <a:srgbClr val="000000"/>
                </a:solidFill>
                <a:latin typeface="Times New Roman" panose="02020603050405020304" pitchFamily="18" charset="0"/>
                <a:cs typeface="Times New Roman" panose="02020603050405020304" pitchFamily="18" charset="0"/>
              </a:rPr>
              <a:t> введений в </a:t>
            </a:r>
            <a:r>
              <a:rPr lang="ru-RU" altLang="en-US" sz="2400" dirty="0" err="1">
                <a:solidFill>
                  <a:srgbClr val="000000"/>
                </a:solidFill>
                <a:latin typeface="Times New Roman" panose="02020603050405020304" pitchFamily="18" charset="0"/>
                <a:cs typeface="Times New Roman" panose="02020603050405020304" pitchFamily="18" charset="0"/>
              </a:rPr>
              <a:t>експлуатацію</a:t>
            </a:r>
            <a:r>
              <a:rPr lang="ru-RU" altLang="en-US" sz="2400" dirty="0">
                <a:solidFill>
                  <a:srgbClr val="000000"/>
                </a:solidFill>
                <a:latin typeface="Times New Roman" panose="02020603050405020304" pitchFamily="18" charset="0"/>
                <a:cs typeface="Times New Roman" panose="02020603050405020304" pitchFamily="18" charset="0"/>
              </a:rPr>
              <a:t> в 1971 р. </a:t>
            </a:r>
            <a:r>
              <a:rPr lang="ru-RU" altLang="en-US" sz="2400" dirty="0" err="1">
                <a:solidFill>
                  <a:srgbClr val="000000"/>
                </a:solidFill>
                <a:latin typeface="Times New Roman" panose="02020603050405020304" pitchFamily="18" charset="0"/>
                <a:cs typeface="Times New Roman" panose="02020603050405020304" pitchFamily="18" charset="0"/>
              </a:rPr>
              <a:t>Рідкий</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чавун</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із</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чавуновозного</a:t>
            </a:r>
            <a:r>
              <a:rPr lang="ru-RU" altLang="en-US" sz="2400" dirty="0">
                <a:solidFill>
                  <a:srgbClr val="000000"/>
                </a:solidFill>
                <a:latin typeface="Times New Roman" panose="02020603050405020304" pitchFamily="18" charset="0"/>
                <a:cs typeface="Times New Roman" panose="02020603050405020304" pitchFamily="18" charset="0"/>
              </a:rPr>
              <a:t> ковша 3 </a:t>
            </a:r>
            <a:r>
              <a:rPr lang="ru-RU" altLang="en-US" sz="2400" dirty="0" err="1">
                <a:solidFill>
                  <a:srgbClr val="000000"/>
                </a:solidFill>
                <a:latin typeface="Times New Roman" panose="02020603050405020304" pitchFamily="18" charset="0"/>
                <a:cs typeface="Times New Roman" panose="02020603050405020304" pitchFamily="18" charset="0"/>
              </a:rPr>
              <a:t>надходить</a:t>
            </a:r>
            <a:r>
              <a:rPr lang="ru-RU" altLang="en-US" sz="2400" dirty="0">
                <a:solidFill>
                  <a:srgbClr val="000000"/>
                </a:solidFill>
                <a:latin typeface="Times New Roman" panose="02020603050405020304" pitchFamily="18" charset="0"/>
                <a:cs typeface="Times New Roman" panose="02020603050405020304" pitchFamily="18" charset="0"/>
              </a:rPr>
              <a:t> у дозатор секторного типу 2 </a:t>
            </a:r>
            <a:r>
              <a:rPr lang="ru-RU" altLang="en-US" sz="2400" dirty="0" err="1">
                <a:solidFill>
                  <a:srgbClr val="000000"/>
                </a:solidFill>
                <a:latin typeface="Times New Roman" panose="02020603050405020304" pitchFamily="18" charset="0"/>
                <a:cs typeface="Times New Roman" panose="02020603050405020304" pitchFamily="18" charset="0"/>
              </a:rPr>
              <a:t>місткістю</a:t>
            </a:r>
            <a:r>
              <a:rPr lang="ru-RU" altLang="en-US" sz="2400" dirty="0">
                <a:solidFill>
                  <a:srgbClr val="000000"/>
                </a:solidFill>
                <a:latin typeface="Times New Roman" panose="02020603050405020304" pitchFamily="18" charset="0"/>
                <a:cs typeface="Times New Roman" panose="02020603050405020304" pitchFamily="18" charset="0"/>
              </a:rPr>
              <a:t> 15 т, </a:t>
            </a:r>
            <a:r>
              <a:rPr lang="ru-RU" altLang="en-US" sz="2400" dirty="0" err="1">
                <a:solidFill>
                  <a:srgbClr val="000000"/>
                </a:solidFill>
                <a:latin typeface="Times New Roman" panose="02020603050405020304" pitchFamily="18" charset="0"/>
                <a:cs typeface="Times New Roman" panose="02020603050405020304" pitchFamily="18" charset="0"/>
              </a:rPr>
              <a:t>встановлений</a:t>
            </a:r>
            <a:r>
              <a:rPr lang="ru-RU" altLang="en-US" sz="2400" dirty="0">
                <a:solidFill>
                  <a:srgbClr val="000000"/>
                </a:solidFill>
                <a:latin typeface="Times New Roman" panose="02020603050405020304" pitchFamily="18" charset="0"/>
                <a:cs typeface="Times New Roman" panose="02020603050405020304" pitchFamily="18" charset="0"/>
              </a:rPr>
              <a:t> на вагах </a:t>
            </a:r>
            <a:r>
              <a:rPr lang="ru-RU" altLang="en-US" sz="2400" dirty="0" err="1">
                <a:solidFill>
                  <a:srgbClr val="000000"/>
                </a:solidFill>
                <a:latin typeface="Times New Roman" panose="02020603050405020304" pitchFamily="18" charset="0"/>
                <a:cs typeface="Times New Roman" panose="02020603050405020304" pitchFamily="18" charset="0"/>
              </a:rPr>
              <a:t>тензометричних</a:t>
            </a:r>
            <a:r>
              <a:rPr lang="ru-RU" altLang="en-US" sz="2400" dirty="0">
                <a:solidFill>
                  <a:srgbClr val="000000"/>
                </a:solidFill>
                <a:latin typeface="Times New Roman" panose="02020603050405020304" pitchFamily="18" charset="0"/>
                <a:cs typeface="Times New Roman" panose="02020603050405020304" pitchFamily="18" charset="0"/>
              </a:rPr>
              <a:t>. За </a:t>
            </a:r>
            <a:r>
              <a:rPr lang="ru-RU" altLang="en-US" sz="2400" dirty="0" err="1">
                <a:solidFill>
                  <a:srgbClr val="000000"/>
                </a:solidFill>
                <a:latin typeface="Times New Roman" panose="02020603050405020304" pitchFamily="18" charset="0"/>
                <a:cs typeface="Times New Roman" panose="02020603050405020304" pitchFamily="18" charset="0"/>
              </a:rPr>
              <a:t>допомогою</a:t>
            </a:r>
            <a:r>
              <a:rPr lang="ru-RU" altLang="en-US" sz="2400" dirty="0">
                <a:solidFill>
                  <a:srgbClr val="000000"/>
                </a:solidFill>
                <a:latin typeface="Times New Roman" panose="02020603050405020304" pitchFamily="18" charset="0"/>
                <a:cs typeface="Times New Roman" panose="02020603050405020304" pitchFamily="18" charset="0"/>
              </a:rPr>
              <a:t> регулятора </a:t>
            </a:r>
            <a:r>
              <a:rPr lang="ru-RU" altLang="en-US" sz="2400" dirty="0" err="1">
                <a:solidFill>
                  <a:srgbClr val="000000"/>
                </a:solidFill>
                <a:latin typeface="Times New Roman" panose="02020603050405020304" pitchFamily="18" charset="0"/>
                <a:cs typeface="Times New Roman" panose="02020603050405020304" pitchFamily="18" charset="0"/>
              </a:rPr>
              <a:t>витрати</a:t>
            </a:r>
            <a:r>
              <a:rPr lang="ru-RU" altLang="en-US" sz="2400" dirty="0">
                <a:solidFill>
                  <a:srgbClr val="000000"/>
                </a:solidFill>
                <a:latin typeface="Times New Roman" panose="02020603050405020304" pitchFamily="18" charset="0"/>
                <a:cs typeface="Times New Roman" panose="02020603050405020304" pitchFamily="18" charset="0"/>
              </a:rPr>
              <a:t> 1 </a:t>
            </a:r>
            <a:r>
              <a:rPr lang="ru-RU" altLang="en-US" sz="2400" dirty="0" err="1">
                <a:solidFill>
                  <a:srgbClr val="000000"/>
                </a:solidFill>
                <a:latin typeface="Times New Roman" panose="02020603050405020304" pitchFamily="18" charset="0"/>
                <a:cs typeface="Times New Roman" panose="02020603050405020304" pitchFamily="18" charset="0"/>
              </a:rPr>
              <a:t>чавун</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безперервно</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вводять</a:t>
            </a:r>
            <a:r>
              <a:rPr lang="ru-RU" altLang="en-US" sz="2400" dirty="0">
                <a:solidFill>
                  <a:srgbClr val="000000"/>
                </a:solidFill>
                <a:latin typeface="Times New Roman" panose="02020603050405020304" pitchFamily="18" charset="0"/>
                <a:cs typeface="Times New Roman" panose="02020603050405020304" pitchFamily="18" charset="0"/>
              </a:rPr>
              <a:t> у </a:t>
            </a:r>
            <a:r>
              <a:rPr lang="ru-RU" altLang="en-US" sz="2400" dirty="0" err="1">
                <a:solidFill>
                  <a:srgbClr val="000000"/>
                </a:solidFill>
                <a:latin typeface="Times New Roman" panose="02020603050405020304" pitchFamily="18" charset="0"/>
                <a:cs typeface="Times New Roman" panose="02020603050405020304" pitchFamily="18" charset="0"/>
              </a:rPr>
              <a:t>реакційну</a:t>
            </a:r>
            <a:r>
              <a:rPr lang="ru-RU" altLang="en-US" sz="2400" dirty="0">
                <a:solidFill>
                  <a:srgbClr val="000000"/>
                </a:solidFill>
                <a:latin typeface="Times New Roman" panose="02020603050405020304" pitchFamily="18" charset="0"/>
                <a:cs typeface="Times New Roman" panose="02020603050405020304" pitchFamily="18" charset="0"/>
              </a:rPr>
              <a:t> ванну (конвертер) 12 сифоном, </a:t>
            </a:r>
            <a:r>
              <a:rPr lang="ru-RU" altLang="en-US" sz="2400" dirty="0" err="1">
                <a:solidFill>
                  <a:srgbClr val="000000"/>
                </a:solidFill>
                <a:latin typeface="Times New Roman" panose="02020603050405020304" pitchFamily="18" charset="0"/>
                <a:cs typeface="Times New Roman" panose="02020603050405020304" pitchFamily="18" charset="0"/>
              </a:rPr>
              <a:t>кисень</a:t>
            </a:r>
            <a:r>
              <a:rPr lang="ru-RU" altLang="en-US" sz="2400" dirty="0">
                <a:solidFill>
                  <a:srgbClr val="000000"/>
                </a:solidFill>
                <a:latin typeface="Times New Roman" panose="02020603050405020304" pitchFamily="18" charset="0"/>
                <a:cs typeface="Times New Roman" panose="02020603050405020304" pitchFamily="18" charset="0"/>
              </a:rPr>
              <a:t> і </a:t>
            </a:r>
            <a:r>
              <a:rPr lang="ru-RU" altLang="en-US" sz="2400" dirty="0" err="1">
                <a:solidFill>
                  <a:srgbClr val="000000"/>
                </a:solidFill>
                <a:latin typeface="Times New Roman" panose="02020603050405020304" pitchFamily="18" charset="0"/>
                <a:cs typeface="Times New Roman" panose="02020603050405020304" pitchFamily="18" charset="0"/>
              </a:rPr>
              <a:t>порошкоподібне</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вапно</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вдуються</a:t>
            </a:r>
            <a:r>
              <a:rPr lang="ru-RU" altLang="en-US" sz="2400" dirty="0">
                <a:solidFill>
                  <a:srgbClr val="000000"/>
                </a:solidFill>
                <a:latin typeface="Times New Roman" panose="02020603050405020304" pitchFamily="18" charset="0"/>
                <a:cs typeface="Times New Roman" panose="02020603050405020304" pitchFamily="18" charset="0"/>
              </a:rPr>
              <a:t> через фурму 5, а </a:t>
            </a:r>
            <a:r>
              <a:rPr lang="ru-RU" altLang="en-US" sz="2400" dirty="0" err="1">
                <a:solidFill>
                  <a:srgbClr val="000000"/>
                </a:solidFill>
                <a:latin typeface="Times New Roman" panose="02020603050405020304" pitchFamily="18" charset="0"/>
                <a:cs typeface="Times New Roman" panose="02020603050405020304" pitchFamily="18" charset="0"/>
              </a:rPr>
              <a:t>охолоджувачі</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дрібний</a:t>
            </a:r>
            <a:r>
              <a:rPr lang="ru-RU" altLang="en-US" sz="2400" dirty="0">
                <a:solidFill>
                  <a:srgbClr val="000000"/>
                </a:solidFill>
                <a:latin typeface="Times New Roman" panose="02020603050405020304" pitchFamily="18" charset="0"/>
                <a:cs typeface="Times New Roman" panose="02020603050405020304" pitchFamily="18" charset="0"/>
              </a:rPr>
              <a:t> скрап, </a:t>
            </a:r>
            <a:r>
              <a:rPr lang="ru-RU" altLang="en-US" sz="2400" dirty="0" err="1">
                <a:solidFill>
                  <a:srgbClr val="000000"/>
                </a:solidFill>
                <a:latin typeface="Times New Roman" panose="02020603050405020304" pitchFamily="18" charset="0"/>
                <a:cs typeface="Times New Roman" panose="02020603050405020304" pitchFamily="18" charset="0"/>
              </a:rPr>
              <a:t>металізовані</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котуни</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завантажуються</a:t>
            </a:r>
            <a:r>
              <a:rPr lang="ru-RU" altLang="en-US" sz="2400" dirty="0">
                <a:solidFill>
                  <a:srgbClr val="000000"/>
                </a:solidFill>
                <a:latin typeface="Times New Roman" panose="02020603050405020304" pitchFamily="18" charset="0"/>
                <a:cs typeface="Times New Roman" panose="02020603050405020304" pitchFamily="18" charset="0"/>
              </a:rPr>
              <a:t> через </a:t>
            </a:r>
            <a:r>
              <a:rPr lang="ru-RU" altLang="en-US" sz="2400" dirty="0" err="1">
                <a:solidFill>
                  <a:srgbClr val="000000"/>
                </a:solidFill>
                <a:latin typeface="Times New Roman" panose="02020603050405020304" pitchFamily="18" charset="0"/>
                <a:cs typeface="Times New Roman" panose="02020603050405020304" pitchFamily="18" charset="0"/>
              </a:rPr>
              <a:t>отвір</a:t>
            </a:r>
            <a:r>
              <a:rPr lang="ru-RU" altLang="en-US" sz="2400" dirty="0">
                <a:solidFill>
                  <a:srgbClr val="000000"/>
                </a:solidFill>
                <a:latin typeface="Times New Roman" panose="02020603050405020304" pitchFamily="18" charset="0"/>
                <a:cs typeface="Times New Roman" panose="02020603050405020304" pitchFamily="18" charset="0"/>
              </a:rPr>
              <a:t> 4. </a:t>
            </a:r>
            <a:r>
              <a:rPr lang="ru-RU" altLang="en-US" sz="2400" dirty="0" err="1">
                <a:solidFill>
                  <a:srgbClr val="000000"/>
                </a:solidFill>
                <a:latin typeface="Times New Roman" panose="02020603050405020304" pitchFamily="18" charset="0"/>
                <a:cs typeface="Times New Roman" panose="02020603050405020304" pitchFamily="18" charset="0"/>
              </a:rPr>
              <a:t>Продукти</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рафін</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перетікають</a:t>
            </a:r>
            <a:r>
              <a:rPr lang="ru-RU" altLang="en-US" sz="2400" dirty="0">
                <a:solidFill>
                  <a:srgbClr val="000000"/>
                </a:solidFill>
                <a:latin typeface="Times New Roman" panose="02020603050405020304" pitchFamily="18" charset="0"/>
                <a:cs typeface="Times New Roman" panose="02020603050405020304" pitchFamily="18" charset="0"/>
              </a:rPr>
              <a:t> у </a:t>
            </a:r>
            <a:r>
              <a:rPr lang="ru-RU" altLang="en-US" sz="2400" dirty="0" err="1">
                <a:solidFill>
                  <a:srgbClr val="000000"/>
                </a:solidFill>
                <a:latin typeface="Times New Roman" panose="02020603050405020304" pitchFamily="18" charset="0"/>
                <a:cs typeface="Times New Roman" panose="02020603050405020304" pitchFamily="18" charset="0"/>
              </a:rPr>
              <a:t>відстійну</a:t>
            </a:r>
            <a:r>
              <a:rPr lang="ru-RU" altLang="en-US" sz="2400" dirty="0">
                <a:solidFill>
                  <a:srgbClr val="000000"/>
                </a:solidFill>
                <a:latin typeface="Times New Roman" panose="02020603050405020304" pitchFamily="18" charset="0"/>
                <a:cs typeface="Times New Roman" panose="02020603050405020304" pitchFamily="18" charset="0"/>
              </a:rPr>
              <a:t> ванну 10, де </a:t>
            </a:r>
            <a:r>
              <a:rPr lang="ru-RU" altLang="en-US" sz="2400" dirty="0" err="1">
                <a:solidFill>
                  <a:srgbClr val="000000"/>
                </a:solidFill>
                <a:latin typeface="Times New Roman" panose="02020603050405020304" pitchFamily="18" charset="0"/>
                <a:cs typeface="Times New Roman" panose="02020603050405020304" pitchFamily="18" charset="0"/>
              </a:rPr>
              <a:t>краплі</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металу</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осідають</a:t>
            </a:r>
            <a:r>
              <a:rPr lang="ru-RU" altLang="en-US" sz="2400" dirty="0">
                <a:solidFill>
                  <a:srgbClr val="000000"/>
                </a:solidFill>
                <a:latin typeface="Times New Roman" panose="02020603050405020304" pitchFamily="18" charset="0"/>
                <a:cs typeface="Times New Roman" panose="02020603050405020304" pitchFamily="18" charset="0"/>
              </a:rPr>
              <a:t> і </a:t>
            </a:r>
            <a:r>
              <a:rPr lang="ru-RU" altLang="en-US" sz="2400" dirty="0" err="1">
                <a:solidFill>
                  <a:srgbClr val="000000"/>
                </a:solidFill>
                <a:latin typeface="Times New Roman" panose="02020603050405020304" pitchFamily="18" charset="0"/>
                <a:cs typeface="Times New Roman" panose="02020603050405020304" pitchFamily="18" charset="0"/>
              </a:rPr>
              <a:t>відокремлюються</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від</a:t>
            </a:r>
            <a:r>
              <a:rPr lang="ru-RU" altLang="en-US" sz="2400" dirty="0">
                <a:solidFill>
                  <a:srgbClr val="000000"/>
                </a:solidFill>
                <a:latin typeface="Times New Roman" panose="02020603050405020304" pitchFamily="18" charset="0"/>
                <a:cs typeface="Times New Roman" panose="02020603050405020304" pitchFamily="18" charset="0"/>
              </a:rPr>
              <a:t> шлаку 9, а гази </a:t>
            </a:r>
            <a:r>
              <a:rPr lang="ru-RU" altLang="en-US" sz="2400" dirty="0" err="1">
                <a:solidFill>
                  <a:srgbClr val="000000"/>
                </a:solidFill>
                <a:latin typeface="Times New Roman" panose="02020603050405020304" pitchFamily="18" charset="0"/>
                <a:cs typeface="Times New Roman" panose="02020603050405020304" pitchFamily="18" charset="0"/>
              </a:rPr>
              <a:t>йдуть</a:t>
            </a:r>
            <a:r>
              <a:rPr lang="ru-RU" altLang="en-US" sz="2400" dirty="0">
                <a:solidFill>
                  <a:srgbClr val="000000"/>
                </a:solidFill>
                <a:latin typeface="Times New Roman" panose="02020603050405020304" pitchFamily="18" charset="0"/>
                <a:cs typeface="Times New Roman" panose="02020603050405020304" pitchFamily="18" charset="0"/>
              </a:rPr>
              <a:t> через </a:t>
            </a:r>
            <a:r>
              <a:rPr lang="ru-RU" altLang="en-US" sz="2400" dirty="0" err="1">
                <a:solidFill>
                  <a:srgbClr val="000000"/>
                </a:solidFill>
                <a:latin typeface="Times New Roman" panose="02020603050405020304" pitchFamily="18" charset="0"/>
                <a:cs typeface="Times New Roman" panose="02020603050405020304" pitchFamily="18" charset="0"/>
              </a:rPr>
              <a:t>димохід</a:t>
            </a:r>
            <a:r>
              <a:rPr lang="ru-RU" altLang="en-US" sz="2400" dirty="0">
                <a:solidFill>
                  <a:srgbClr val="000000"/>
                </a:solidFill>
                <a:latin typeface="Times New Roman" panose="02020603050405020304" pitchFamily="18" charset="0"/>
                <a:cs typeface="Times New Roman" panose="02020603050405020304" pitchFamily="18" charset="0"/>
              </a:rPr>
              <a:t> 6. </a:t>
            </a:r>
            <a:r>
              <a:rPr lang="ru-RU" altLang="en-US" sz="2400" dirty="0" err="1">
                <a:solidFill>
                  <a:srgbClr val="000000"/>
                </a:solidFill>
                <a:latin typeface="Times New Roman" panose="02020603050405020304" pitchFamily="18" charset="0"/>
                <a:cs typeface="Times New Roman" panose="02020603050405020304" pitchFamily="18" charset="0"/>
              </a:rPr>
              <a:t>Нерозкислена</a:t>
            </a:r>
            <a:r>
              <a:rPr lang="ru-RU" altLang="en-US" sz="2400" dirty="0">
                <a:solidFill>
                  <a:srgbClr val="000000"/>
                </a:solidFill>
                <a:latin typeface="Times New Roman" panose="02020603050405020304" pitchFamily="18" charset="0"/>
                <a:cs typeface="Times New Roman" panose="02020603050405020304" pitchFamily="18" charset="0"/>
              </a:rPr>
              <a:t> сталь через сифон </a:t>
            </a:r>
            <a:r>
              <a:rPr lang="ru-RU" altLang="en-US" sz="2400" dirty="0" err="1">
                <a:solidFill>
                  <a:srgbClr val="000000"/>
                </a:solidFill>
                <a:latin typeface="Times New Roman" panose="02020603050405020304" pitchFamily="18" charset="0"/>
                <a:cs typeface="Times New Roman" panose="02020603050405020304" pitchFamily="18" charset="0"/>
              </a:rPr>
              <a:t>безперервно</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надходить</a:t>
            </a:r>
            <a:r>
              <a:rPr lang="ru-RU" altLang="en-US" sz="2400" dirty="0">
                <a:solidFill>
                  <a:srgbClr val="000000"/>
                </a:solidFill>
                <a:latin typeface="Times New Roman" panose="02020603050405020304" pitchFamily="18" charset="0"/>
                <a:cs typeface="Times New Roman" panose="02020603050405020304" pitchFamily="18" charset="0"/>
              </a:rPr>
              <a:t> в агрегат </a:t>
            </a:r>
            <a:r>
              <a:rPr lang="ru-RU" altLang="en-US" sz="2400" dirty="0" err="1">
                <a:solidFill>
                  <a:srgbClr val="000000"/>
                </a:solidFill>
                <a:latin typeface="Times New Roman" panose="02020603050405020304" pitchFamily="18" charset="0"/>
                <a:cs typeface="Times New Roman" panose="02020603050405020304" pitchFamily="18" charset="0"/>
              </a:rPr>
              <a:t>доведення</a:t>
            </a:r>
            <a:r>
              <a:rPr lang="ru-RU" altLang="en-US" sz="2400" dirty="0">
                <a:solidFill>
                  <a:srgbClr val="000000"/>
                </a:solidFill>
                <a:latin typeface="Times New Roman" panose="02020603050405020304" pitchFamily="18" charset="0"/>
                <a:cs typeface="Times New Roman" panose="02020603050405020304" pitchFamily="18" charset="0"/>
              </a:rPr>
              <a:t> - 7-канальну </a:t>
            </a:r>
            <a:r>
              <a:rPr lang="ru-RU" altLang="en-US" sz="2400" dirty="0" err="1">
                <a:solidFill>
                  <a:srgbClr val="000000"/>
                </a:solidFill>
                <a:latin typeface="Times New Roman" panose="02020603050405020304" pitchFamily="18" charset="0"/>
                <a:cs typeface="Times New Roman" panose="02020603050405020304" pitchFamily="18" charset="0"/>
              </a:rPr>
              <a:t>індукційну</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піч</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місткістю</a:t>
            </a:r>
            <a:r>
              <a:rPr lang="ru-RU" altLang="en-US" sz="2400" dirty="0">
                <a:solidFill>
                  <a:srgbClr val="000000"/>
                </a:solidFill>
                <a:latin typeface="Times New Roman" panose="02020603050405020304" pitchFamily="18" charset="0"/>
                <a:cs typeface="Times New Roman" panose="02020603050405020304" pitchFamily="18" charset="0"/>
              </a:rPr>
              <a:t> 45 т з одним </a:t>
            </a:r>
            <a:r>
              <a:rPr lang="ru-RU" altLang="en-US" sz="2400" dirty="0" err="1">
                <a:solidFill>
                  <a:srgbClr val="000000"/>
                </a:solidFill>
                <a:latin typeface="Times New Roman" panose="02020603050405020304" pitchFamily="18" charset="0"/>
                <a:cs typeface="Times New Roman" panose="02020603050405020304" pitchFamily="18" charset="0"/>
              </a:rPr>
              <a:t>індуктором</a:t>
            </a:r>
            <a:r>
              <a:rPr lang="ru-RU" altLang="en-US" sz="2400" dirty="0">
                <a:solidFill>
                  <a:srgbClr val="000000"/>
                </a:solidFill>
                <a:latin typeface="Times New Roman" panose="02020603050405020304" pitchFamily="18" charset="0"/>
                <a:cs typeface="Times New Roman" panose="02020603050405020304" pitchFamily="18" charset="0"/>
              </a:rPr>
              <a:t> 8 </a:t>
            </a:r>
            <a:r>
              <a:rPr lang="ru-RU" altLang="en-US" sz="2400" dirty="0" err="1">
                <a:solidFill>
                  <a:srgbClr val="000000"/>
                </a:solidFill>
                <a:latin typeface="Times New Roman" panose="02020603050405020304" pitchFamily="18" charset="0"/>
                <a:cs typeface="Times New Roman" panose="02020603050405020304" pitchFamily="18" charset="0"/>
              </a:rPr>
              <a:t>потужністю</a:t>
            </a:r>
            <a:r>
              <a:rPr lang="ru-RU" altLang="en-US" sz="2400" dirty="0">
                <a:solidFill>
                  <a:srgbClr val="000000"/>
                </a:solidFill>
                <a:latin typeface="Times New Roman" panose="02020603050405020304" pitchFamily="18" charset="0"/>
                <a:cs typeface="Times New Roman" panose="02020603050405020304" pitchFamily="18" charset="0"/>
              </a:rPr>
              <a:t>. В </a:t>
            </a:r>
            <a:r>
              <a:rPr lang="ru-RU" altLang="en-US" sz="2400" dirty="0" err="1">
                <a:solidFill>
                  <a:srgbClr val="000000"/>
                </a:solidFill>
                <a:latin typeface="Times New Roman" panose="02020603050405020304" pitchFamily="18" charset="0"/>
                <a:cs typeface="Times New Roman" panose="02020603050405020304" pitchFamily="18" charset="0"/>
              </a:rPr>
              <a:t>агрегаті</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доведення</a:t>
            </a:r>
            <a:r>
              <a:rPr lang="ru-RU" altLang="en-US" sz="2400" dirty="0">
                <a:solidFill>
                  <a:srgbClr val="000000"/>
                </a:solidFill>
                <a:latin typeface="Times New Roman" panose="02020603050405020304" pitchFamily="18" charset="0"/>
                <a:cs typeface="Times New Roman" panose="02020603050405020304" pitchFamily="18" charset="0"/>
              </a:rPr>
              <a:t> сталь </a:t>
            </a:r>
            <a:r>
              <a:rPr lang="ru-RU" altLang="en-US" sz="2400" dirty="0" err="1">
                <a:solidFill>
                  <a:srgbClr val="000000"/>
                </a:solidFill>
                <a:latin typeface="Times New Roman" panose="02020603050405020304" pitchFamily="18" charset="0"/>
                <a:cs typeface="Times New Roman" panose="02020603050405020304" pitchFamily="18" charset="0"/>
              </a:rPr>
              <a:t>розкислюють</a:t>
            </a:r>
            <a:r>
              <a:rPr lang="ru-RU" altLang="en-US" sz="2400" dirty="0">
                <a:solidFill>
                  <a:srgbClr val="000000"/>
                </a:solidFill>
                <a:latin typeface="Times New Roman" panose="02020603050405020304" pitchFamily="18" charset="0"/>
                <a:cs typeface="Times New Roman" panose="02020603050405020304" pitchFamily="18" charset="0"/>
              </a:rPr>
              <a:t> і </a:t>
            </a:r>
            <a:r>
              <a:rPr lang="ru-RU" altLang="en-US" sz="2400" dirty="0" err="1">
                <a:solidFill>
                  <a:srgbClr val="000000"/>
                </a:solidFill>
                <a:latin typeface="Times New Roman" panose="02020603050405020304" pitchFamily="18" charset="0"/>
                <a:cs typeface="Times New Roman" panose="02020603050405020304" pitchFamily="18" charset="0"/>
              </a:rPr>
              <a:t>коригують</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вміст</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вуглецю</a:t>
            </a:r>
            <a:r>
              <a:rPr lang="ru-RU" altLang="en-US" sz="2400" dirty="0">
                <a:solidFill>
                  <a:srgbClr val="000000"/>
                </a:solidFill>
                <a:latin typeface="Times New Roman" panose="02020603050405020304" pitchFamily="18" charset="0"/>
                <a:cs typeface="Times New Roman" panose="02020603050405020304" pitchFamily="18" charset="0"/>
              </a:rPr>
              <a:t> шляхом </a:t>
            </a:r>
            <a:r>
              <a:rPr lang="ru-RU" altLang="en-US" sz="2400" dirty="0" err="1">
                <a:solidFill>
                  <a:srgbClr val="000000"/>
                </a:solidFill>
                <a:latin typeface="Times New Roman" panose="02020603050405020304" pitchFamily="18" charset="0"/>
                <a:cs typeface="Times New Roman" panose="02020603050405020304" pitchFamily="18" charset="0"/>
              </a:rPr>
              <a:t>вдування</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порошкоподібних</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вуглецевмісних</a:t>
            </a:r>
            <a:r>
              <a:rPr lang="ru-RU" altLang="en-US" sz="2400" dirty="0">
                <a:solidFill>
                  <a:srgbClr val="000000"/>
                </a:solidFill>
                <a:latin typeface="Times New Roman" panose="02020603050405020304" pitchFamily="18" charset="0"/>
                <a:cs typeface="Times New Roman" panose="02020603050405020304" pitchFamily="18" charset="0"/>
              </a:rPr>
              <a:t> </a:t>
            </a:r>
            <a:r>
              <a:rPr lang="ru-RU" altLang="en-US" sz="2400" dirty="0" err="1">
                <a:solidFill>
                  <a:srgbClr val="000000"/>
                </a:solidFill>
                <a:latin typeface="Times New Roman" panose="02020603050405020304" pitchFamily="18" charset="0"/>
                <a:cs typeface="Times New Roman" panose="02020603050405020304" pitchFamily="18" charset="0"/>
              </a:rPr>
              <a:t>матеріалів</a:t>
            </a:r>
            <a:r>
              <a:rPr lang="ru-RU" altLang="en-US" sz="2400" dirty="0">
                <a:solidFill>
                  <a:srgbClr val="000000"/>
                </a:solidFill>
                <a:latin typeface="Times New Roman" panose="02020603050405020304" pitchFamily="18" charset="0"/>
                <a:cs typeface="Times New Roman" panose="02020603050405020304" pitchFamily="18" charset="0"/>
              </a:rPr>
              <a:t>.</a:t>
            </a:r>
            <a:endParaRPr lang="ru-RU" altLang="en-US" sz="2400" dirty="0">
              <a:latin typeface="Tahoma" panose="020B060403050404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Номер слайда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B4194DF9-6B50-4D7F-BB75-37E8A8F22EA2}" type="slidenum">
              <a:rPr lang="ru-RU" altLang="en-US"/>
              <a:pPr algn="l" rtl="0"/>
              <a:t>68</a:t>
            </a:fld>
            <a:endParaRPr lang="ru-RU" altLang="en-US"/>
          </a:p>
        </p:txBody>
      </p:sp>
      <p:sp>
        <p:nvSpPr>
          <p:cNvPr id="72707"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eaLnBrk="1" hangingPunct="1"/>
            <a:endParaRPr lang="en-US" altLang="en-US"/>
          </a:p>
        </p:txBody>
      </p:sp>
      <p:pic>
        <p:nvPicPr>
          <p:cNvPr id="72708"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750" y="590550"/>
            <a:ext cx="7981950" cy="4943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2709" name="Rectangle 3"/>
          <p:cNvSpPr>
            <a:spLocks noChangeArrowheads="1"/>
          </p:cNvSpPr>
          <p:nvPr/>
        </p:nvSpPr>
        <p:spPr bwMode="auto">
          <a:xfrm>
            <a:off x="1874666" y="6167537"/>
            <a:ext cx="5051768" cy="307777"/>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rtl="0" eaLnBrk="1" hangingPunct="1"/>
            <a:r>
              <a:rPr lang="uk-UA" altLang="en-US" sz="1400" b="1" i="1" dirty="0" smtClean="0">
                <a:solidFill>
                  <a:srgbClr val="000000"/>
                </a:solidFill>
                <a:latin typeface="Times New Roman" panose="02020603050405020304" pitchFamily="18" charset="0"/>
                <a:cs typeface="Times New Roman" panose="02020603050405020304" pitchFamily="18" charset="0"/>
              </a:rPr>
              <a:t>Рис. 16. План </a:t>
            </a:r>
            <a:r>
              <a:rPr lang="ru-RU" altLang="en-US" sz="1400" b="1" i="1" dirty="0" smtClean="0">
                <a:solidFill>
                  <a:srgbClr val="000000"/>
                </a:solidFill>
                <a:latin typeface="Times New Roman" panose="02020603050405020304" pitchFamily="18" charset="0"/>
                <a:cs typeface="Times New Roman" panose="02020603050405020304" pitchFamily="18" charset="0"/>
              </a:rPr>
              <a:t>та </a:t>
            </a:r>
            <a:r>
              <a:rPr lang="ru-RU" altLang="en-US" sz="1400" b="1" i="1" dirty="0" err="1">
                <a:solidFill>
                  <a:srgbClr val="000000"/>
                </a:solidFill>
                <a:latin typeface="Times New Roman" panose="02020603050405020304" pitchFamily="18" charset="0"/>
                <a:cs typeface="Times New Roman" panose="02020603050405020304" pitchFamily="18" charset="0"/>
              </a:rPr>
              <a:t>розріз</a:t>
            </a:r>
            <a:r>
              <a:rPr lang="ru-RU" altLang="en-US" sz="1400" b="1" i="1" dirty="0">
                <a:solidFill>
                  <a:srgbClr val="000000"/>
                </a:solidFill>
                <a:latin typeface="Times New Roman" panose="02020603050405020304" pitchFamily="18" charset="0"/>
                <a:cs typeface="Times New Roman" panose="02020603050405020304" pitchFamily="18" charset="0"/>
              </a:rPr>
              <a:t> </a:t>
            </a:r>
            <a:r>
              <a:rPr lang="ru-RU" altLang="en-US" sz="1400" b="1" i="1" dirty="0" err="1">
                <a:solidFill>
                  <a:srgbClr val="000000"/>
                </a:solidFill>
                <a:latin typeface="Times New Roman" panose="02020603050405020304" pitchFamily="18" charset="0"/>
                <a:cs typeface="Times New Roman" panose="02020603050405020304" pitchFamily="18" charset="0"/>
              </a:rPr>
              <a:t>експериментальної</a:t>
            </a:r>
            <a:r>
              <a:rPr lang="ru-RU" altLang="en-US" sz="1400" b="1" i="1" dirty="0">
                <a:solidFill>
                  <a:srgbClr val="000000"/>
                </a:solidFill>
                <a:latin typeface="Times New Roman" panose="02020603050405020304" pitchFamily="18" charset="0"/>
                <a:cs typeface="Times New Roman" panose="02020603050405020304" pitchFamily="18" charset="0"/>
              </a:rPr>
              <a:t> </a:t>
            </a:r>
            <a:r>
              <a:rPr lang="ru-RU" altLang="en-US" sz="1400" b="1" i="1" dirty="0" smtClean="0">
                <a:solidFill>
                  <a:srgbClr val="000000"/>
                </a:solidFill>
                <a:latin typeface="Times New Roman" panose="02020603050405020304" pitchFamily="18" charset="0"/>
                <a:cs typeface="Times New Roman" panose="02020603050405020304" pitchFamily="18" charset="0"/>
              </a:rPr>
              <a:t>установки </a:t>
            </a:r>
            <a:r>
              <a:rPr lang="uk-UA" altLang="en-US" sz="1400" b="1" i="1" dirty="0" smtClean="0">
                <a:solidFill>
                  <a:srgbClr val="000000"/>
                </a:solidFill>
                <a:latin typeface="Times New Roman" panose="02020603050405020304" pitchFamily="18" charset="0"/>
                <a:cs typeface="Times New Roman" panose="02020603050405020304" pitchFamily="18" charset="0"/>
              </a:rPr>
              <a:t>І</a:t>
            </a:r>
            <a:r>
              <a:rPr lang="en-US" altLang="en-US" sz="1400" b="1" i="1" dirty="0">
                <a:solidFill>
                  <a:srgbClr val="000000"/>
                </a:solidFill>
                <a:latin typeface="Times New Roman" panose="02020603050405020304" pitchFamily="18" charset="0"/>
                <a:cs typeface="Times New Roman" panose="02020603050405020304" pitchFamily="18" charset="0"/>
              </a:rPr>
              <a:t>RBIS</a:t>
            </a:r>
            <a:endParaRPr lang="uk-UA" altLang="en-US" dirty="0"/>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Номер слайда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1E9C45E1-0F32-4094-A97F-D163EBBB3B80}" type="slidenum">
              <a:rPr lang="ru-RU" altLang="en-US"/>
              <a:pPr algn="l" rtl="0"/>
              <a:t>69</a:t>
            </a:fld>
            <a:endParaRPr lang="ru-RU" altLang="en-US"/>
          </a:p>
        </p:txBody>
      </p:sp>
      <p:sp>
        <p:nvSpPr>
          <p:cNvPr id="73731" name="Прямоугольник 2"/>
          <p:cNvSpPr>
            <a:spLocks noChangeArrowheads="1"/>
          </p:cNvSpPr>
          <p:nvPr/>
        </p:nvSpPr>
        <p:spPr bwMode="auto">
          <a:xfrm>
            <a:off x="0" y="557213"/>
            <a:ext cx="9036050" cy="54440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indent="2921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rtl="0" eaLnBrk="1" hangingPunct="1">
              <a:lnSpc>
                <a:spcPct val="150000"/>
              </a:lnSpc>
            </a:pPr>
            <a:r>
              <a:rPr lang="ru-RU" altLang="en-US" dirty="0" smtClean="0">
                <a:solidFill>
                  <a:srgbClr val="000000"/>
                </a:solidFill>
                <a:latin typeface="Times New Roman" panose="02020603050405020304" pitchFamily="18" charset="0"/>
                <a:cs typeface="Times New Roman" panose="02020603050405020304" pitchFamily="18" charset="0"/>
              </a:rPr>
              <a:t>Установка </a:t>
            </a:r>
            <a:r>
              <a:rPr lang="uk-UA" altLang="en-US" dirty="0" smtClean="0">
                <a:solidFill>
                  <a:srgbClr val="000000"/>
                </a:solidFill>
                <a:latin typeface="Times New Roman" panose="02020603050405020304" pitchFamily="18" charset="0"/>
                <a:cs typeface="Times New Roman" panose="02020603050405020304" pitchFamily="18" charset="0"/>
              </a:rPr>
              <a:t>І</a:t>
            </a:r>
            <a:r>
              <a:rPr lang="en-US" altLang="en-US" dirty="0">
                <a:solidFill>
                  <a:srgbClr val="000000"/>
                </a:solidFill>
                <a:latin typeface="Times New Roman" panose="02020603050405020304" pitchFamily="18" charset="0"/>
                <a:cs typeface="Times New Roman" panose="02020603050405020304" pitchFamily="18" charset="0"/>
              </a:rPr>
              <a:t>RBIS</a:t>
            </a:r>
            <a:r>
              <a:rPr lang="uk-UA"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випробовувалась</a:t>
            </a:r>
            <a:r>
              <a:rPr lang="ru-RU" altLang="en-US" dirty="0">
                <a:solidFill>
                  <a:srgbClr val="000000"/>
                </a:solidFill>
                <a:latin typeface="Times New Roman" panose="02020603050405020304" pitchFamily="18" charset="0"/>
                <a:cs typeface="Times New Roman" panose="02020603050405020304" pitchFamily="18" charset="0"/>
              </a:rPr>
              <a:t> у </a:t>
            </a:r>
            <a:r>
              <a:rPr lang="ru-RU" altLang="en-US" dirty="0" err="1">
                <a:solidFill>
                  <a:srgbClr val="000000"/>
                </a:solidFill>
                <a:latin typeface="Times New Roman" panose="02020603050405020304" pitchFamily="18" charset="0"/>
                <a:cs typeface="Times New Roman" panose="02020603050405020304" pitchFamily="18" charset="0"/>
              </a:rPr>
              <a:t>безперервному</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режимі</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понад</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п'ять</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діб</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Тривалість</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її</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роботи</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визначалася</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стійкістю</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футерування</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Здійснювався</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переділ</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звичайних</a:t>
            </a:r>
            <a:r>
              <a:rPr lang="ru-RU" altLang="en-US" dirty="0">
                <a:solidFill>
                  <a:srgbClr val="000000"/>
                </a:solidFill>
                <a:latin typeface="Times New Roman" panose="02020603050405020304" pitchFamily="18" charset="0"/>
                <a:cs typeface="Times New Roman" panose="02020603050405020304" pitchFamily="18" charset="0"/>
              </a:rPr>
              <a:t> (0,22-0,27% Р) та </a:t>
            </a:r>
            <a:r>
              <a:rPr lang="ru-RU" altLang="en-US" dirty="0" err="1">
                <a:solidFill>
                  <a:srgbClr val="000000"/>
                </a:solidFill>
                <a:latin typeface="Times New Roman" panose="02020603050405020304" pitchFamily="18" charset="0"/>
                <a:cs typeface="Times New Roman" panose="02020603050405020304" pitchFamily="18" charset="0"/>
              </a:rPr>
              <a:t>фосфористих</a:t>
            </a:r>
            <a:r>
              <a:rPr lang="ru-RU" altLang="en-US" dirty="0">
                <a:solidFill>
                  <a:srgbClr val="000000"/>
                </a:solidFill>
                <a:latin typeface="Times New Roman" panose="02020603050405020304" pitchFamily="18" charset="0"/>
                <a:cs typeface="Times New Roman" panose="02020603050405020304" pitchFamily="18" charset="0"/>
              </a:rPr>
              <a:t> (до 1,8% Р) </a:t>
            </a:r>
            <a:r>
              <a:rPr lang="ru-RU" altLang="en-US" dirty="0" err="1">
                <a:solidFill>
                  <a:srgbClr val="000000"/>
                </a:solidFill>
                <a:latin typeface="Times New Roman" panose="02020603050405020304" pitchFamily="18" charset="0"/>
                <a:cs typeface="Times New Roman" panose="02020603050405020304" pitchFamily="18" charset="0"/>
              </a:rPr>
              <a:t>чавунів</a:t>
            </a:r>
            <a:r>
              <a:rPr lang="ru-RU" altLang="en-US" dirty="0">
                <a:solidFill>
                  <a:srgbClr val="000000"/>
                </a:solidFill>
                <a:latin typeface="Times New Roman" panose="02020603050405020304" pitchFamily="18" charset="0"/>
                <a:cs typeface="Times New Roman" panose="02020603050405020304" pitchFamily="18" charset="0"/>
              </a:rPr>
              <a:t>. При </a:t>
            </a:r>
            <a:r>
              <a:rPr lang="ru-RU" altLang="en-US" dirty="0" err="1">
                <a:solidFill>
                  <a:srgbClr val="000000"/>
                </a:solidFill>
                <a:latin typeface="Times New Roman" panose="02020603050405020304" pitchFamily="18" charset="0"/>
                <a:cs typeface="Times New Roman" panose="02020603050405020304" pitchFamily="18" charset="0"/>
              </a:rPr>
              <a:t>виплавці</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низьковуглецевої</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сталі</a:t>
            </a:r>
            <a:r>
              <a:rPr lang="ru-RU" altLang="en-US" dirty="0">
                <a:solidFill>
                  <a:srgbClr val="000000"/>
                </a:solidFill>
                <a:latin typeface="Times New Roman" panose="02020603050405020304" pitchFamily="18" charset="0"/>
                <a:cs typeface="Times New Roman" panose="02020603050405020304" pitchFamily="18" charset="0"/>
              </a:rPr>
              <a:t> ([С]=0,06% [Р]=0,018%) </a:t>
            </a:r>
            <a:r>
              <a:rPr lang="ru-RU" altLang="en-US" dirty="0" err="1">
                <a:solidFill>
                  <a:srgbClr val="000000"/>
                </a:solidFill>
                <a:latin typeface="Times New Roman" panose="02020603050405020304" pitchFamily="18" charset="0"/>
                <a:cs typeface="Times New Roman" panose="02020603050405020304" pitchFamily="18" charset="0"/>
              </a:rPr>
              <a:t>спостерігалися</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коливання</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вмісту</a:t>
            </a:r>
            <a:r>
              <a:rPr lang="ru-RU" altLang="en-US" dirty="0">
                <a:solidFill>
                  <a:srgbClr val="000000"/>
                </a:solidFill>
                <a:latin typeface="Times New Roman" panose="02020603050405020304" pitchFamily="18" charset="0"/>
                <a:cs typeface="Times New Roman" panose="02020603050405020304" pitchFamily="18" charset="0"/>
              </a:rPr>
              <a:t>: Д[С]= ±0,01%; Д [Р] = ±0,006%. </a:t>
            </a:r>
            <a:r>
              <a:rPr lang="ru-RU" altLang="en-US" dirty="0" err="1">
                <a:solidFill>
                  <a:srgbClr val="000000"/>
                </a:solidFill>
                <a:latin typeface="Times New Roman" panose="02020603050405020304" pitchFamily="18" charset="0"/>
                <a:cs typeface="Times New Roman" panose="02020603050405020304" pitchFamily="18" charset="0"/>
              </a:rPr>
              <a:t>Ступінь</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дефосфорації</a:t>
            </a:r>
            <a:r>
              <a:rPr lang="ru-RU" altLang="en-US" dirty="0">
                <a:solidFill>
                  <a:srgbClr val="000000"/>
                </a:solidFill>
                <a:latin typeface="Times New Roman" panose="02020603050405020304" pitchFamily="18" charset="0"/>
                <a:cs typeface="Times New Roman" panose="02020603050405020304" pitchFamily="18" charset="0"/>
              </a:rPr>
              <a:t> та </a:t>
            </a:r>
            <a:r>
              <a:rPr lang="ru-RU" altLang="en-US" dirty="0" err="1">
                <a:solidFill>
                  <a:srgbClr val="000000"/>
                </a:solidFill>
                <a:latin typeface="Times New Roman" panose="02020603050405020304" pitchFamily="18" charset="0"/>
                <a:cs typeface="Times New Roman" panose="02020603050405020304" pitchFamily="18" charset="0"/>
              </a:rPr>
              <a:t>десульфурації</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металу</a:t>
            </a:r>
            <a:r>
              <a:rPr lang="ru-RU" altLang="en-US" dirty="0">
                <a:solidFill>
                  <a:srgbClr val="000000"/>
                </a:solidFill>
                <a:latin typeface="Times New Roman" panose="02020603050405020304" pitchFamily="18" charset="0"/>
                <a:cs typeface="Times New Roman" panose="02020603050405020304" pitchFamily="18" charset="0"/>
              </a:rPr>
              <a:t> становила 92 та 45%.</a:t>
            </a:r>
            <a:endParaRPr lang="ru-RU" altLang="en-US" sz="1000" dirty="0">
              <a:latin typeface="Tahoma" panose="020B0604030504040204" pitchFamily="34" charset="0"/>
              <a:cs typeface="Times New Roman" panose="02020603050405020304" pitchFamily="18" charset="0"/>
            </a:endParaRPr>
          </a:p>
          <a:p>
            <a:pPr algn="just" rtl="0" eaLnBrk="1" hangingPunct="1">
              <a:lnSpc>
                <a:spcPct val="150000"/>
              </a:lnSpc>
            </a:pPr>
            <a:r>
              <a:rPr lang="ru-RU" altLang="en-US" dirty="0" err="1">
                <a:solidFill>
                  <a:srgbClr val="000000"/>
                </a:solidFill>
                <a:latin typeface="Times New Roman" panose="02020603050405020304" pitchFamily="18" charset="0"/>
                <a:cs typeface="Times New Roman" panose="02020603050405020304" pitchFamily="18" charset="0"/>
              </a:rPr>
              <a:t>Одностадійна</a:t>
            </a:r>
            <a:r>
              <a:rPr lang="ru-RU" altLang="en-US" dirty="0">
                <a:solidFill>
                  <a:srgbClr val="000000"/>
                </a:solidFill>
                <a:latin typeface="Times New Roman" panose="02020603050405020304" pitchFamily="18" charset="0"/>
                <a:cs typeface="Times New Roman" panose="02020603050405020304" pitchFamily="18" charset="0"/>
              </a:rPr>
              <a:t> установка </a:t>
            </a:r>
            <a:r>
              <a:rPr lang="ru-RU" altLang="en-US" dirty="0" err="1">
                <a:solidFill>
                  <a:srgbClr val="000000"/>
                </a:solidFill>
                <a:latin typeface="Times New Roman" panose="02020603050405020304" pitchFamily="18" charset="0"/>
                <a:cs typeface="Times New Roman" panose="02020603050405020304" pitchFamily="18" charset="0"/>
              </a:rPr>
              <a:t>має</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значні</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теплотехнічні</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переваги</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порівняно</a:t>
            </a:r>
            <a:r>
              <a:rPr lang="ru-RU" altLang="en-US" dirty="0">
                <a:solidFill>
                  <a:srgbClr val="000000"/>
                </a:solidFill>
                <a:latin typeface="Times New Roman" panose="02020603050405020304" pitchFamily="18" charset="0"/>
                <a:cs typeface="Times New Roman" panose="02020603050405020304" pitchFamily="18" charset="0"/>
              </a:rPr>
              <a:t> з </a:t>
            </a:r>
            <a:r>
              <a:rPr lang="ru-RU" altLang="en-US" dirty="0" err="1">
                <a:solidFill>
                  <a:srgbClr val="000000"/>
                </a:solidFill>
                <a:latin typeface="Times New Roman" panose="02020603050405020304" pitchFamily="18" charset="0"/>
                <a:cs typeface="Times New Roman" panose="02020603050405020304" pitchFamily="18" charset="0"/>
              </a:rPr>
              <a:t>іншими</a:t>
            </a:r>
            <a:r>
              <a:rPr lang="ru-RU" altLang="en-US" dirty="0">
                <a:solidFill>
                  <a:srgbClr val="000000"/>
                </a:solidFill>
                <a:latin typeface="Times New Roman" panose="02020603050405020304" pitchFamily="18" charset="0"/>
                <a:cs typeface="Times New Roman" panose="02020603050405020304" pitchFamily="18" charset="0"/>
              </a:rPr>
              <a:t> установками конвертерного типу. При </a:t>
            </a:r>
            <a:r>
              <a:rPr lang="ru-RU" altLang="en-US" dirty="0" err="1">
                <a:solidFill>
                  <a:srgbClr val="000000"/>
                </a:solidFill>
                <a:latin typeface="Times New Roman" panose="02020603050405020304" pitchFamily="18" charset="0"/>
                <a:cs typeface="Times New Roman" panose="02020603050405020304" pitchFamily="18" charset="0"/>
              </a:rPr>
              <a:t>переділі</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мартенівського</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чавуну</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вдається</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переплавляти</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близько</a:t>
            </a:r>
            <a:r>
              <a:rPr lang="ru-RU" altLang="en-US" dirty="0">
                <a:solidFill>
                  <a:srgbClr val="000000"/>
                </a:solidFill>
                <a:latin typeface="Times New Roman" panose="02020603050405020304" pitchFamily="18" charset="0"/>
                <a:cs typeface="Times New Roman" panose="02020603050405020304" pitchFamily="18" charset="0"/>
              </a:rPr>
              <a:t> 25% </a:t>
            </a:r>
            <a:r>
              <a:rPr lang="ru-RU" altLang="en-US" dirty="0" err="1">
                <a:solidFill>
                  <a:srgbClr val="000000"/>
                </a:solidFill>
                <a:latin typeface="Times New Roman" panose="02020603050405020304" pitchFamily="18" charset="0"/>
                <a:cs typeface="Times New Roman" panose="02020603050405020304" pitchFamily="18" charset="0"/>
              </a:rPr>
              <a:t>брухту</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від</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маси</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металевої</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шихти</a:t>
            </a:r>
            <a:r>
              <a:rPr lang="ru-RU" altLang="en-US" dirty="0">
                <a:solidFill>
                  <a:srgbClr val="000000"/>
                </a:solidFill>
                <a:latin typeface="Times New Roman" panose="02020603050405020304" pitchFamily="18" charset="0"/>
                <a:cs typeface="Times New Roman" panose="02020603050405020304" pitchFamily="18" charset="0"/>
              </a:rPr>
              <a:t>.</a:t>
            </a:r>
            <a:endParaRPr lang="ru-RU" altLang="en-US" sz="1000" dirty="0">
              <a:latin typeface="Tahoma" panose="020B0604030504040204" pitchFamily="34" charset="0"/>
              <a:cs typeface="Times New Roman" panose="02020603050405020304" pitchFamily="18" charset="0"/>
            </a:endParaRPr>
          </a:p>
          <a:p>
            <a:pPr algn="just" rtl="0" eaLnBrk="1" hangingPunct="1">
              <a:lnSpc>
                <a:spcPct val="150000"/>
              </a:lnSpc>
            </a:pPr>
            <a:r>
              <a:rPr lang="ru-RU" altLang="en-US" dirty="0">
                <a:solidFill>
                  <a:srgbClr val="000000"/>
                </a:solidFill>
                <a:latin typeface="Times New Roman" panose="02020603050405020304" pitchFamily="18" charset="0"/>
                <a:cs typeface="Times New Roman" panose="02020603050405020304" pitchFamily="18" charset="0"/>
              </a:rPr>
              <a:t>При </a:t>
            </a:r>
            <a:r>
              <a:rPr lang="ru-RU" altLang="en-US" dirty="0" err="1">
                <a:solidFill>
                  <a:srgbClr val="000000"/>
                </a:solidFill>
                <a:latin typeface="Times New Roman" panose="02020603050405020304" pitchFamily="18" charset="0"/>
                <a:cs typeface="Times New Roman" panose="02020603050405020304" pitchFamily="18" charset="0"/>
              </a:rPr>
              <a:t>тривалості</a:t>
            </a:r>
            <a:r>
              <a:rPr lang="ru-RU" altLang="en-US" dirty="0">
                <a:solidFill>
                  <a:srgbClr val="000000"/>
                </a:solidFill>
                <a:latin typeface="Times New Roman" panose="02020603050405020304" pitchFamily="18" charset="0"/>
                <a:cs typeface="Times New Roman" panose="02020603050405020304" pitchFamily="18" charset="0"/>
              </a:rPr>
              <a:t> НВП в </a:t>
            </a:r>
            <a:r>
              <a:rPr lang="ru-RU" altLang="en-US" dirty="0" err="1" smtClean="0">
                <a:solidFill>
                  <a:srgbClr val="000000"/>
                </a:solidFill>
                <a:latin typeface="Times New Roman" panose="02020603050405020304" pitchFamily="18" charset="0"/>
                <a:cs typeface="Times New Roman" panose="02020603050405020304" pitchFamily="18" charset="0"/>
              </a:rPr>
              <a:t>установці</a:t>
            </a:r>
            <a:r>
              <a:rPr lang="ru-RU" altLang="en-US" dirty="0" smtClean="0">
                <a:solidFill>
                  <a:srgbClr val="000000"/>
                </a:solidFill>
                <a:latin typeface="Times New Roman" panose="02020603050405020304" pitchFamily="18" charset="0"/>
                <a:cs typeface="Times New Roman" panose="02020603050405020304" pitchFamily="18" charset="0"/>
              </a:rPr>
              <a:t> </a:t>
            </a:r>
            <a:r>
              <a:rPr lang="uk-UA" altLang="en-US" dirty="0" smtClean="0">
                <a:solidFill>
                  <a:srgbClr val="000000"/>
                </a:solidFill>
                <a:latin typeface="Times New Roman" panose="02020603050405020304" pitchFamily="18" charset="0"/>
                <a:cs typeface="Times New Roman" panose="02020603050405020304" pitchFamily="18" charset="0"/>
              </a:rPr>
              <a:t>І</a:t>
            </a:r>
            <a:r>
              <a:rPr lang="en-US" altLang="en-US" dirty="0">
                <a:solidFill>
                  <a:srgbClr val="000000"/>
                </a:solidFill>
                <a:latin typeface="Times New Roman" panose="02020603050405020304" pitchFamily="18" charset="0"/>
                <a:cs typeface="Times New Roman" panose="02020603050405020304" pitchFamily="18" charset="0"/>
              </a:rPr>
              <a:t>RBIS</a:t>
            </a:r>
            <a:r>
              <a:rPr lang="uk-UA"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кілька</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діб</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досить</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достовірно</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оцінено</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стійкість</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футерування</a:t>
            </a:r>
            <a:r>
              <a:rPr lang="ru-RU" altLang="en-US" dirty="0">
                <a:solidFill>
                  <a:srgbClr val="000000"/>
                </a:solidFill>
                <a:latin typeface="Times New Roman" panose="02020603050405020304" pitchFamily="18" charset="0"/>
                <a:cs typeface="Times New Roman" panose="02020603050405020304" pitchFamily="18" charset="0"/>
              </a:rPr>
              <a:t> агрегату. </a:t>
            </a:r>
            <a:r>
              <a:rPr lang="ru-RU" altLang="en-US" dirty="0" err="1">
                <a:solidFill>
                  <a:srgbClr val="000000"/>
                </a:solidFill>
                <a:latin typeface="Times New Roman" panose="02020603050405020304" pitchFamily="18" charset="0"/>
                <a:cs typeface="Times New Roman" panose="02020603050405020304" pitchFamily="18" charset="0"/>
              </a:rPr>
              <a:t>Питома</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витрата</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вогнетривів</a:t>
            </a:r>
            <a:r>
              <a:rPr lang="ru-RU" altLang="en-US" dirty="0">
                <a:solidFill>
                  <a:srgbClr val="000000"/>
                </a:solidFill>
                <a:latin typeface="Times New Roman" panose="02020603050405020304" pitchFamily="18" charset="0"/>
                <a:cs typeface="Times New Roman" panose="02020603050405020304" pitchFamily="18" charset="0"/>
              </a:rPr>
              <a:t> при </a:t>
            </a:r>
            <a:r>
              <a:rPr lang="ru-RU" altLang="en-US" dirty="0" err="1">
                <a:solidFill>
                  <a:srgbClr val="000000"/>
                </a:solidFill>
                <a:latin typeface="Times New Roman" panose="02020603050405020304" pitchFamily="18" charset="0"/>
                <a:cs typeface="Times New Roman" panose="02020603050405020304" pitchFamily="18" charset="0"/>
              </a:rPr>
              <a:t>одностадійному</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рафінуванні</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низькофосфористого</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чавуну</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виявилася</a:t>
            </a:r>
            <a:r>
              <a:rPr lang="ru-RU" altLang="en-US" dirty="0">
                <a:solidFill>
                  <a:srgbClr val="000000"/>
                </a:solidFill>
                <a:latin typeface="Times New Roman" panose="02020603050405020304" pitchFamily="18" charset="0"/>
                <a:cs typeface="Times New Roman" panose="02020603050405020304" pitchFamily="18" charset="0"/>
              </a:rPr>
              <a:t> в 1,5-3 рази </a:t>
            </a:r>
            <a:r>
              <a:rPr lang="ru-RU" altLang="en-US" dirty="0" err="1">
                <a:solidFill>
                  <a:srgbClr val="000000"/>
                </a:solidFill>
                <a:latin typeface="Times New Roman" panose="02020603050405020304" pitchFamily="18" charset="0"/>
                <a:cs typeface="Times New Roman" panose="02020603050405020304" pitchFamily="18" charset="0"/>
              </a:rPr>
              <a:t>меншою</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ніж</a:t>
            </a:r>
            <a:r>
              <a:rPr lang="ru-RU" altLang="en-US" dirty="0">
                <a:solidFill>
                  <a:srgbClr val="000000"/>
                </a:solidFill>
                <a:latin typeface="Times New Roman" panose="02020603050405020304" pitchFamily="18" charset="0"/>
                <a:cs typeface="Times New Roman" panose="02020603050405020304" pitchFamily="18" charset="0"/>
              </a:rPr>
              <a:t> у </a:t>
            </a:r>
            <a:r>
              <a:rPr lang="ru-RU" altLang="en-US" dirty="0" err="1">
                <a:solidFill>
                  <a:srgbClr val="000000"/>
                </a:solidFill>
                <a:latin typeface="Times New Roman" panose="02020603050405020304" pitchFamily="18" charset="0"/>
                <a:cs typeface="Times New Roman" panose="02020603050405020304" pitchFamily="18" charset="0"/>
              </a:rPr>
              <a:t>звичайному</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кисневому</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конвертері</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Вихід</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рідкої</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сталі</a:t>
            </a:r>
            <a:r>
              <a:rPr lang="ru-RU" altLang="en-US" dirty="0">
                <a:solidFill>
                  <a:srgbClr val="000000"/>
                </a:solidFill>
                <a:latin typeface="Times New Roman" panose="02020603050405020304" pitchFamily="18" charset="0"/>
                <a:cs typeface="Times New Roman" panose="02020603050405020304" pitchFamily="18" charset="0"/>
              </a:rPr>
              <a:t> становив 93-94% (</a:t>
            </a:r>
            <a:r>
              <a:rPr lang="ru-RU" altLang="en-US" dirty="0" err="1">
                <a:solidFill>
                  <a:srgbClr val="000000"/>
                </a:solidFill>
                <a:latin typeface="Times New Roman" panose="02020603050405020304" pitchFamily="18" charset="0"/>
                <a:cs typeface="Times New Roman" panose="02020603050405020304" pitchFamily="18" charset="0"/>
              </a:rPr>
              <a:t>залізом</a:t>
            </a:r>
            <a:r>
              <a:rPr lang="ru-RU" altLang="en-US" dirty="0">
                <a:solidFill>
                  <a:srgbClr val="000000"/>
                </a:solidFill>
                <a:latin typeface="Times New Roman" panose="02020603050405020304" pitchFamily="18" charset="0"/>
                <a:cs typeface="Times New Roman" panose="02020603050405020304" pitchFamily="18" charset="0"/>
              </a:rPr>
              <a:t> 96-97%), </a:t>
            </a:r>
            <a:r>
              <a:rPr lang="ru-RU" altLang="en-US" dirty="0" err="1">
                <a:solidFill>
                  <a:srgbClr val="000000"/>
                </a:solidFill>
                <a:latin typeface="Times New Roman" panose="02020603050405020304" pitchFamily="18" charset="0"/>
                <a:cs typeface="Times New Roman" panose="02020603050405020304" pitchFamily="18" charset="0"/>
              </a:rPr>
              <a:t>тобто</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перевищував</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показник</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киснево</a:t>
            </a:r>
            <a:r>
              <a:rPr lang="ru-RU" altLang="en-US" dirty="0">
                <a:solidFill>
                  <a:srgbClr val="000000"/>
                </a:solidFill>
                <a:latin typeface="Times New Roman" panose="02020603050405020304" pitchFamily="18" charset="0"/>
                <a:cs typeface="Times New Roman" panose="02020603050405020304" pitchFamily="18" charset="0"/>
              </a:rPr>
              <a:t>-конвертерного </a:t>
            </a:r>
            <a:r>
              <a:rPr lang="ru-RU" altLang="en-US" dirty="0" err="1">
                <a:solidFill>
                  <a:srgbClr val="000000"/>
                </a:solidFill>
                <a:latin typeface="Times New Roman" panose="02020603050405020304" pitchFamily="18" charset="0"/>
                <a:cs typeface="Times New Roman" panose="02020603050405020304" pitchFamily="18" charset="0"/>
              </a:rPr>
              <a:t>процесу</a:t>
            </a:r>
            <a:r>
              <a:rPr lang="ru-RU" altLang="en-US" dirty="0">
                <a:solidFill>
                  <a:srgbClr val="000000"/>
                </a:solidFill>
                <a:latin typeface="Times New Roman" panose="02020603050405020304" pitchFamily="18" charset="0"/>
                <a:cs typeface="Times New Roman" panose="02020603050405020304" pitchFamily="18" charset="0"/>
              </a:rPr>
              <a:t>.</a:t>
            </a:r>
            <a:endParaRPr lang="ru-RU" altLang="en-US" sz="1000" dirty="0">
              <a:latin typeface="Tahoma" panose="020B060403050404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Номер слайда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66AE7C9D-14AD-4BAD-857A-61A686474355}" type="slidenum">
              <a:rPr lang="ru-RU" altLang="en-US"/>
              <a:pPr algn="l" rtl="0"/>
              <a:t>7</a:t>
            </a:fld>
            <a:endParaRPr lang="ru-RU" altLang="en-US"/>
          </a:p>
        </p:txBody>
      </p:sp>
      <p:sp>
        <p:nvSpPr>
          <p:cNvPr id="10243" name="Прямоугольник 2"/>
          <p:cNvSpPr>
            <a:spLocks noChangeArrowheads="1"/>
          </p:cNvSpPr>
          <p:nvPr/>
        </p:nvSpPr>
        <p:spPr bwMode="auto">
          <a:xfrm>
            <a:off x="287338" y="9525"/>
            <a:ext cx="8856662" cy="6801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556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rtl="0" eaLnBrk="1" hangingPunct="1">
              <a:lnSpc>
                <a:spcPct val="150000"/>
              </a:lnSpc>
            </a:pPr>
            <a:r>
              <a:rPr lang="uk-UA" altLang="en-US" sz="2800" b="1" dirty="0" smtClean="0">
                <a:solidFill>
                  <a:srgbClr val="000000"/>
                </a:solidFill>
                <a:latin typeface="Times New Roman" panose="02020603050405020304" pitchFamily="18" charset="0"/>
                <a:cs typeface="Times New Roman" panose="02020603050405020304" pitchFamily="18" charset="0"/>
              </a:rPr>
              <a:t>Підігрів брухту перед завантаженням у конвертер</a:t>
            </a:r>
            <a:endParaRPr lang="uk-UA" altLang="en-US" sz="2800" b="1" dirty="0" smtClean="0">
              <a:latin typeface="Tahoma" panose="020B0604030504040204" pitchFamily="34" charset="0"/>
              <a:cs typeface="Times New Roman" panose="02020603050405020304" pitchFamily="18" charset="0"/>
            </a:endParaRPr>
          </a:p>
          <a:p>
            <a:pPr algn="just" rtl="0" eaLnBrk="1" hangingPunct="1">
              <a:lnSpc>
                <a:spcPct val="150000"/>
              </a:lnSpc>
              <a:spcBef>
                <a:spcPts val="600"/>
              </a:spcBef>
            </a:pPr>
            <a:r>
              <a:rPr lang="uk-UA" altLang="en-US" sz="1600" dirty="0" smtClean="0">
                <a:solidFill>
                  <a:srgbClr val="000000"/>
                </a:solidFill>
                <a:latin typeface="Times New Roman" panose="02020603050405020304" pitchFamily="18" charset="0"/>
                <a:cs typeface="Times New Roman" panose="02020603050405020304" pitchFamily="18" charset="0"/>
              </a:rPr>
              <a:t>Недолік методу підігріву металобрухту в конвертерах, пов'язаний із збільшенням тривалості циклу плавки, практично усувається при здійсненні цієї операції поза конвертером.</a:t>
            </a:r>
            <a:endParaRPr lang="uk-UA" altLang="en-US" sz="1600" dirty="0" smtClean="0">
              <a:latin typeface="Tahoma" panose="020B0604030504040204" pitchFamily="34" charset="0"/>
              <a:cs typeface="Times New Roman" panose="02020603050405020304" pitchFamily="18" charset="0"/>
            </a:endParaRPr>
          </a:p>
          <a:p>
            <a:pPr algn="just" rtl="0" eaLnBrk="1" hangingPunct="1">
              <a:lnSpc>
                <a:spcPct val="150000"/>
              </a:lnSpc>
              <a:spcBef>
                <a:spcPts val="600"/>
              </a:spcBef>
            </a:pPr>
            <a:r>
              <a:rPr lang="uk-UA" altLang="en-US" sz="1600" dirty="0" smtClean="0">
                <a:solidFill>
                  <a:srgbClr val="000000"/>
                </a:solidFill>
                <a:latin typeface="Times New Roman" panose="02020603050405020304" pitchFamily="18" charset="0"/>
                <a:cs typeface="Times New Roman" panose="02020603050405020304" pitchFamily="18" charset="0"/>
              </a:rPr>
              <a:t>Для використання рідкого, газоподібного або твердого палива в даному випадку потрібна споруда спеціального обладнання з автоматикою та відповідними комунікаціями. Існує думка про те, що в сталеплавильних цехах, реконструйованих та нових, доцільніше самостійні установки для нагрівання брухту, що усувають невиробничі витрати робочого часу конвертера на нагрівання в ньому брухту, що зменшує тривалість плавки. Крім того, в процесі нагрівання брухту в конвертері створюються складні умови служби футерування. Завалка ж підігрітого брухту зменшує температурні коливання в вогнетривах конвертера, їх корозійне зношування, що сприятливо діє на стійкість футерування. Пластичний брухт при високій температурі забезпечує менші її механічні руйнування. Оскільки нагрівання брухту поза конвертером регламентується в часі не жорстко, його можна здійснювати при спалюванні низькосортного палива, а також без використання кисню, що знижує вартість підігріву, зменшує і дозволяє регулювати окислювальний потенціал факелу. Поза конвертером легше домогтися більш рівномірного прогрівання брухту, можна забезпечити надійний контроль ступеня нагріву, краще використовувати паливо.</a:t>
            </a:r>
            <a:endParaRPr lang="uk-UA" altLang="en-US" sz="1600" dirty="0">
              <a:latin typeface="Tahoma" panose="020B060403050404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Номер слайда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D92B728B-394A-4D40-81D3-A7CBAFD1EC9C}" type="slidenum">
              <a:rPr lang="ru-RU" altLang="en-US"/>
              <a:pPr algn="l" rtl="0"/>
              <a:t>70</a:t>
            </a:fld>
            <a:endParaRPr lang="ru-RU" altLang="en-US"/>
          </a:p>
        </p:txBody>
      </p:sp>
      <p:sp>
        <p:nvSpPr>
          <p:cNvPr id="74755" name="Прямоугольник 2"/>
          <p:cNvSpPr>
            <a:spLocks noChangeArrowheads="1"/>
          </p:cNvSpPr>
          <p:nvPr/>
        </p:nvSpPr>
        <p:spPr bwMode="auto">
          <a:xfrm>
            <a:off x="0" y="0"/>
            <a:ext cx="9144000" cy="3616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indent="2921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rtl="0" eaLnBrk="1" hangingPunct="1">
              <a:lnSpc>
                <a:spcPct val="150000"/>
              </a:lnSpc>
            </a:pPr>
            <a:r>
              <a:rPr lang="ru-RU" altLang="en-US" dirty="0" err="1">
                <a:solidFill>
                  <a:srgbClr val="000000"/>
                </a:solidFill>
                <a:latin typeface="Times New Roman" panose="02020603050405020304" pitchFamily="18" charset="0"/>
                <a:cs typeface="Times New Roman" panose="02020603050405020304" pitchFamily="18" charset="0"/>
              </a:rPr>
              <a:t>Двостадійна</a:t>
            </a:r>
            <a:r>
              <a:rPr lang="ru-RU" altLang="en-US" dirty="0">
                <a:solidFill>
                  <a:srgbClr val="000000"/>
                </a:solidFill>
                <a:latin typeface="Times New Roman" panose="02020603050405020304" pitchFamily="18" charset="0"/>
                <a:cs typeface="Times New Roman" panose="02020603050405020304" pitchFamily="18" charset="0"/>
              </a:rPr>
              <a:t> установка НСП конвертерного типу </a:t>
            </a:r>
            <a:r>
              <a:rPr lang="ru-RU" altLang="en-US" dirty="0" err="1">
                <a:solidFill>
                  <a:srgbClr val="000000"/>
                </a:solidFill>
                <a:latin typeface="Times New Roman" panose="02020603050405020304" pitchFamily="18" charset="0"/>
                <a:cs typeface="Times New Roman" panose="02020603050405020304" pitchFamily="18" charset="0"/>
              </a:rPr>
              <a:t>продуктивністю</a:t>
            </a:r>
            <a:r>
              <a:rPr lang="ru-RU" altLang="en-US" dirty="0">
                <a:solidFill>
                  <a:srgbClr val="000000"/>
                </a:solidFill>
                <a:latin typeface="Times New Roman" panose="02020603050405020304" pitchFamily="18" charset="0"/>
                <a:cs typeface="Times New Roman" panose="02020603050405020304" pitchFamily="18" charset="0"/>
              </a:rPr>
              <a:t> 6-8 т/год (рис. </a:t>
            </a:r>
            <a:r>
              <a:rPr lang="ru-RU" altLang="en-US" dirty="0" smtClean="0">
                <a:solidFill>
                  <a:srgbClr val="000000"/>
                </a:solidFill>
                <a:latin typeface="Times New Roman" panose="02020603050405020304" pitchFamily="18" charset="0"/>
                <a:cs typeface="Times New Roman" panose="02020603050405020304" pitchFamily="18" charset="0"/>
              </a:rPr>
              <a:t>17) </a:t>
            </a:r>
            <a:r>
              <a:rPr lang="ru-RU" altLang="en-US" dirty="0" err="1">
                <a:solidFill>
                  <a:srgbClr val="000000"/>
                </a:solidFill>
                <a:latin typeface="Times New Roman" panose="02020603050405020304" pitchFamily="18" charset="0"/>
                <a:cs typeface="Times New Roman" panose="02020603050405020304" pitchFamily="18" charset="0"/>
              </a:rPr>
              <a:t>розроблена</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ДМетІ</a:t>
            </a:r>
            <a:r>
              <a:rPr lang="ru-RU" altLang="en-US" dirty="0">
                <a:solidFill>
                  <a:srgbClr val="000000"/>
                </a:solidFill>
                <a:latin typeface="Times New Roman" panose="02020603050405020304" pitchFamily="18" charset="0"/>
                <a:cs typeface="Times New Roman" panose="02020603050405020304" pitchFamily="18" charset="0"/>
              </a:rPr>
              <a:t>. У </a:t>
            </a:r>
            <a:r>
              <a:rPr lang="ru-RU" altLang="en-US" dirty="0" err="1">
                <a:solidFill>
                  <a:srgbClr val="000000"/>
                </a:solidFill>
                <a:latin typeface="Times New Roman" panose="02020603050405020304" pitchFamily="18" charset="0"/>
                <a:cs typeface="Times New Roman" panose="02020603050405020304" pitchFamily="18" charset="0"/>
              </a:rPr>
              <a:t>першому</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агрегаті</a:t>
            </a:r>
            <a:r>
              <a:rPr lang="ru-RU" altLang="en-US" dirty="0">
                <a:solidFill>
                  <a:srgbClr val="000000"/>
                </a:solidFill>
                <a:latin typeface="Times New Roman" panose="02020603050405020304" pitchFamily="18" charset="0"/>
                <a:cs typeface="Times New Roman" panose="02020603050405020304" pitchFamily="18" charset="0"/>
              </a:rPr>
              <a:t> установки, </a:t>
            </a:r>
            <a:r>
              <a:rPr lang="ru-RU" altLang="en-US" dirty="0" err="1">
                <a:solidFill>
                  <a:srgbClr val="000000"/>
                </a:solidFill>
                <a:latin typeface="Times New Roman" panose="02020603050405020304" pitchFamily="18" charset="0"/>
                <a:cs typeface="Times New Roman" panose="02020603050405020304" pitchFamily="18" charset="0"/>
              </a:rPr>
              <a:t>футерованому</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динасовою</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цеглою</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видаляють</a:t>
            </a:r>
            <a:r>
              <a:rPr lang="ru-RU" altLang="en-US" dirty="0">
                <a:solidFill>
                  <a:srgbClr val="000000"/>
                </a:solidFill>
                <a:latin typeface="Times New Roman" panose="02020603050405020304" pitchFamily="18" charset="0"/>
                <a:cs typeface="Times New Roman" panose="02020603050405020304" pitchFamily="18" charset="0"/>
              </a:rPr>
              <a:t> з </a:t>
            </a:r>
            <a:r>
              <a:rPr lang="ru-RU" altLang="en-US" dirty="0" err="1">
                <a:solidFill>
                  <a:srgbClr val="000000"/>
                </a:solidFill>
                <a:latin typeface="Times New Roman" panose="02020603050405020304" pitchFamily="18" charset="0"/>
                <a:cs typeface="Times New Roman" panose="02020603050405020304" pitchFamily="18" charset="0"/>
              </a:rPr>
              <a:t>металу</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кремній</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марганець</a:t>
            </a:r>
            <a:r>
              <a:rPr lang="ru-RU" altLang="en-US" dirty="0">
                <a:solidFill>
                  <a:srgbClr val="000000"/>
                </a:solidFill>
                <a:latin typeface="Times New Roman" panose="02020603050405020304" pitchFamily="18" charset="0"/>
                <a:cs typeface="Times New Roman" panose="02020603050405020304" pitchFamily="18" charset="0"/>
              </a:rPr>
              <a:t> і </a:t>
            </a:r>
            <a:r>
              <a:rPr lang="ru-RU" altLang="en-US" dirty="0" err="1">
                <a:solidFill>
                  <a:srgbClr val="000000"/>
                </a:solidFill>
                <a:latin typeface="Times New Roman" panose="02020603050405020304" pitchFamily="18" charset="0"/>
                <a:cs typeface="Times New Roman" panose="02020603050405020304" pitchFamily="18" charset="0"/>
              </a:rPr>
              <a:t>частину</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вуглецю</a:t>
            </a:r>
            <a:r>
              <a:rPr lang="ru-RU" altLang="en-US" dirty="0">
                <a:solidFill>
                  <a:srgbClr val="000000"/>
                </a:solidFill>
                <a:latin typeface="Times New Roman" panose="02020603050405020304" pitchFamily="18" charset="0"/>
                <a:cs typeface="Times New Roman" panose="02020603050405020304" pitchFamily="18" charset="0"/>
              </a:rPr>
              <a:t>. Тут же </a:t>
            </a:r>
            <a:r>
              <a:rPr lang="ru-RU" altLang="en-US" dirty="0" err="1">
                <a:solidFill>
                  <a:srgbClr val="000000"/>
                </a:solidFill>
                <a:latin typeface="Times New Roman" panose="02020603050405020304" pitchFamily="18" charset="0"/>
                <a:cs typeface="Times New Roman" panose="02020603050405020304" pitchFamily="18" charset="0"/>
              </a:rPr>
              <a:t>охолоджують</a:t>
            </a:r>
            <a:r>
              <a:rPr lang="ru-RU" altLang="en-US" dirty="0">
                <a:solidFill>
                  <a:srgbClr val="000000"/>
                </a:solidFill>
                <a:latin typeface="Times New Roman" panose="02020603050405020304" pitchFamily="18" charset="0"/>
                <a:cs typeface="Times New Roman" panose="02020603050405020304" pitchFamily="18" charset="0"/>
              </a:rPr>
              <a:t> метал шляхом </a:t>
            </a:r>
            <a:r>
              <a:rPr lang="ru-RU" altLang="en-US" dirty="0" err="1">
                <a:solidFill>
                  <a:srgbClr val="000000"/>
                </a:solidFill>
                <a:latin typeface="Times New Roman" panose="02020603050405020304" pitchFamily="18" charset="0"/>
                <a:cs typeface="Times New Roman" panose="02020603050405020304" pitchFamily="18" charset="0"/>
              </a:rPr>
              <a:t>введення</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металобрухту</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руди</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або</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котунів</a:t>
            </a:r>
            <a:r>
              <a:rPr lang="ru-RU" altLang="en-US" dirty="0">
                <a:solidFill>
                  <a:srgbClr val="000000"/>
                </a:solidFill>
                <a:latin typeface="Times New Roman" panose="02020603050405020304" pitchFamily="18" charset="0"/>
                <a:cs typeface="Times New Roman" panose="02020603050405020304" pitchFamily="18" charset="0"/>
              </a:rPr>
              <a:t>. У другому </a:t>
            </a:r>
            <a:r>
              <a:rPr lang="ru-RU" altLang="en-US" dirty="0" err="1">
                <a:solidFill>
                  <a:srgbClr val="000000"/>
                </a:solidFill>
                <a:latin typeface="Times New Roman" panose="02020603050405020304" pitchFamily="18" charset="0"/>
                <a:cs typeface="Times New Roman" panose="02020603050405020304" pitchFamily="18" charset="0"/>
              </a:rPr>
              <a:t>агрегаті</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футерованому</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магнезитом,</a:t>
            </a:r>
            <a:r>
              <a:rPr lang="ru-RU" altLang="en-US" dirty="0" err="1">
                <a:latin typeface="Times New Roman" panose="02020603050405020304" pitchFamily="18" charset="0"/>
                <a:cs typeface="Times New Roman" panose="02020603050405020304" pitchFamily="18" charset="0"/>
              </a:rPr>
              <a:t>видаляють</a:t>
            </a:r>
            <a:r>
              <a:rPr lang="ru-RU" altLang="en-US" dirty="0">
                <a:latin typeface="Times New Roman" panose="02020603050405020304" pitchFamily="18" charset="0"/>
                <a:cs typeface="Times New Roman" panose="02020603050405020304" pitchFamily="18" charset="0"/>
              </a:rPr>
              <a:t> фосфор, </a:t>
            </a:r>
            <a:r>
              <a:rPr lang="ru-RU" altLang="en-US" dirty="0" err="1">
                <a:latin typeface="Times New Roman" panose="02020603050405020304" pitchFamily="18" charset="0"/>
                <a:cs typeface="Times New Roman" panose="02020603050405020304" pitchFamily="18" charset="0"/>
              </a:rPr>
              <a:t>сірку</a:t>
            </a:r>
            <a:r>
              <a:rPr lang="ru-RU" altLang="en-US" dirty="0">
                <a:latin typeface="Times New Roman" panose="02020603050405020304" pitchFamily="18" charset="0"/>
                <a:cs typeface="Times New Roman" panose="02020603050405020304" pitchFamily="18" charset="0"/>
              </a:rPr>
              <a:t> і </a:t>
            </a:r>
            <a:r>
              <a:rPr lang="ru-RU" altLang="en-US" dirty="0" err="1">
                <a:latin typeface="Times New Roman" panose="02020603050405020304" pitchFamily="18" charset="0"/>
                <a:cs typeface="Times New Roman" panose="02020603050405020304" pitchFamily="18" charset="0"/>
              </a:rPr>
              <a:t>вуглець</a:t>
            </a:r>
            <a:r>
              <a:rPr lang="ru-RU" altLang="en-US" dirty="0">
                <a:latin typeface="Times New Roman" panose="02020603050405020304" pitchFamily="18" charset="0"/>
                <a:cs typeface="Times New Roman" panose="02020603050405020304" pitchFamily="18" charset="0"/>
              </a:rPr>
              <a:t>, </a:t>
            </a:r>
            <a:r>
              <a:rPr lang="ru-RU" altLang="en-US" dirty="0" err="1">
                <a:latin typeface="Times New Roman" panose="02020603050405020304" pitchFamily="18" charset="0"/>
                <a:cs typeface="Times New Roman" panose="02020603050405020304" pitchFamily="18" charset="0"/>
              </a:rPr>
              <a:t>що</a:t>
            </a:r>
            <a:r>
              <a:rPr lang="ru-RU" altLang="en-US" dirty="0">
                <a:latin typeface="Times New Roman" panose="02020603050405020304" pitchFamily="18" charset="0"/>
                <a:cs typeface="Times New Roman" panose="02020603050405020304" pitchFamily="18" charset="0"/>
              </a:rPr>
              <a:t> </a:t>
            </a:r>
            <a:r>
              <a:rPr lang="ru-RU" altLang="en-US" dirty="0" err="1">
                <a:latin typeface="Times New Roman" panose="02020603050405020304" pitchFamily="18" charset="0"/>
                <a:cs typeface="Times New Roman" panose="02020603050405020304" pitchFamily="18" charset="0"/>
              </a:rPr>
              <a:t>залишився</a:t>
            </a:r>
            <a:r>
              <a:rPr lang="ru-RU" altLang="en-US" dirty="0">
                <a:latin typeface="Times New Roman" panose="02020603050405020304" pitchFamily="18" charset="0"/>
                <a:cs typeface="Times New Roman" panose="02020603050405020304" pitchFamily="18" charset="0"/>
              </a:rPr>
              <a:t>. Шлак наводиться за </a:t>
            </a:r>
            <a:r>
              <a:rPr lang="ru-RU" altLang="en-US" dirty="0" err="1">
                <a:latin typeface="Times New Roman" panose="02020603050405020304" pitchFamily="18" charset="0"/>
                <a:cs typeface="Times New Roman" panose="02020603050405020304" pitchFamily="18" charset="0"/>
              </a:rPr>
              <a:t>допомогою</a:t>
            </a:r>
            <a:r>
              <a:rPr lang="ru-RU" altLang="en-US" dirty="0">
                <a:latin typeface="Times New Roman" panose="02020603050405020304" pitchFamily="18" charset="0"/>
                <a:cs typeface="Times New Roman" panose="02020603050405020304" pitchFamily="18" charset="0"/>
              </a:rPr>
              <a:t> </a:t>
            </a:r>
            <a:r>
              <a:rPr lang="ru-RU" altLang="en-US" dirty="0" err="1">
                <a:latin typeface="Times New Roman" panose="02020603050405020304" pitchFamily="18" charset="0"/>
                <a:cs typeface="Times New Roman" panose="02020603050405020304" pitchFamily="18" charset="0"/>
              </a:rPr>
              <a:t>порошкоподібних</a:t>
            </a:r>
            <a:r>
              <a:rPr lang="ru-RU" altLang="en-US" dirty="0">
                <a:latin typeface="Times New Roman" panose="02020603050405020304" pitchFamily="18" charset="0"/>
                <a:cs typeface="Times New Roman" panose="02020603050405020304" pitchFamily="18" charset="0"/>
              </a:rPr>
              <a:t> </a:t>
            </a:r>
            <a:r>
              <a:rPr lang="ru-RU" altLang="en-US" dirty="0" err="1">
                <a:latin typeface="Times New Roman" panose="02020603050405020304" pitchFamily="18" charset="0"/>
                <a:cs typeface="Times New Roman" panose="02020603050405020304" pitchFamily="18" charset="0"/>
              </a:rPr>
              <a:t>матеріалів</a:t>
            </a:r>
            <a:r>
              <a:rPr lang="ru-RU" altLang="en-US" dirty="0">
                <a:latin typeface="Times New Roman" panose="02020603050405020304" pitchFamily="18" charset="0"/>
                <a:cs typeface="Times New Roman" panose="02020603050405020304" pitchFamily="18" charset="0"/>
              </a:rPr>
              <a:t>, </a:t>
            </a:r>
            <a:r>
              <a:rPr lang="ru-RU" altLang="en-US" dirty="0" err="1">
                <a:latin typeface="Times New Roman" panose="02020603050405020304" pitchFamily="18" charset="0"/>
                <a:cs typeface="Times New Roman" panose="02020603050405020304" pitchFamily="18" charset="0"/>
              </a:rPr>
              <a:t>що</a:t>
            </a:r>
            <a:r>
              <a:rPr lang="ru-RU" altLang="en-US" dirty="0">
                <a:latin typeface="Times New Roman" panose="02020603050405020304" pitchFamily="18" charset="0"/>
                <a:cs typeface="Times New Roman" panose="02020603050405020304" pitchFamily="18" charset="0"/>
              </a:rPr>
              <a:t> </a:t>
            </a:r>
            <a:r>
              <a:rPr lang="ru-RU" altLang="en-US" dirty="0" err="1">
                <a:latin typeface="Times New Roman" panose="02020603050405020304" pitchFamily="18" charset="0"/>
                <a:cs typeface="Times New Roman" panose="02020603050405020304" pitchFamily="18" charset="0"/>
              </a:rPr>
              <a:t>вдмухають</a:t>
            </a:r>
            <a:r>
              <a:rPr lang="ru-RU" altLang="en-US" dirty="0">
                <a:latin typeface="Times New Roman" panose="02020603050405020304" pitchFamily="18" charset="0"/>
                <a:cs typeface="Times New Roman" panose="02020603050405020304" pitchFamily="18" charset="0"/>
              </a:rPr>
              <a:t> </a:t>
            </a:r>
            <a:r>
              <a:rPr lang="ru-RU" altLang="en-US" dirty="0" err="1">
                <a:latin typeface="Times New Roman" panose="02020603050405020304" pitchFamily="18" charset="0"/>
                <a:cs typeface="Times New Roman" panose="02020603050405020304" pitchFamily="18" charset="0"/>
              </a:rPr>
              <a:t>струменями</a:t>
            </a:r>
            <a:r>
              <a:rPr lang="ru-RU" altLang="en-US" dirty="0">
                <a:latin typeface="Times New Roman" panose="02020603050405020304" pitchFamily="18" charset="0"/>
                <a:cs typeface="Times New Roman" panose="02020603050405020304" pitchFamily="18" charset="0"/>
              </a:rPr>
              <a:t> </a:t>
            </a:r>
            <a:r>
              <a:rPr lang="ru-RU" altLang="en-US" dirty="0" err="1">
                <a:latin typeface="Times New Roman" panose="02020603050405020304" pitchFamily="18" charset="0"/>
                <a:cs typeface="Times New Roman" panose="02020603050405020304" pitchFamily="18" charset="0"/>
              </a:rPr>
              <a:t>кисню</a:t>
            </a:r>
            <a:r>
              <a:rPr lang="ru-RU" altLang="en-US" dirty="0">
                <a:latin typeface="Times New Roman" panose="02020603050405020304" pitchFamily="18" charset="0"/>
                <a:cs typeface="Times New Roman" panose="02020603050405020304" pitchFamily="18" charset="0"/>
              </a:rPr>
              <a:t>. </a:t>
            </a:r>
            <a:r>
              <a:rPr lang="ru-RU" altLang="en-US" dirty="0" err="1">
                <a:latin typeface="Times New Roman" panose="02020603050405020304" pitchFamily="18" charset="0"/>
                <a:cs typeface="Times New Roman" panose="02020603050405020304" pitchFamily="18" charset="0"/>
              </a:rPr>
              <a:t>Передбачено</a:t>
            </a:r>
            <a:r>
              <a:rPr lang="ru-RU" altLang="en-US" dirty="0">
                <a:latin typeface="Times New Roman" panose="02020603050405020304" pitchFamily="18" charset="0"/>
                <a:cs typeface="Times New Roman" panose="02020603050405020304" pitchFamily="18" charset="0"/>
              </a:rPr>
              <a:t> </a:t>
            </a:r>
            <a:r>
              <a:rPr lang="ru-RU" altLang="en-US" dirty="0" err="1">
                <a:latin typeface="Times New Roman" panose="02020603050405020304" pitchFamily="18" charset="0"/>
                <a:cs typeface="Times New Roman" panose="02020603050405020304" pitchFamily="18" charset="0"/>
              </a:rPr>
              <a:t>також</a:t>
            </a:r>
            <a:r>
              <a:rPr lang="ru-RU" altLang="en-US" dirty="0">
                <a:latin typeface="Times New Roman" panose="02020603050405020304" pitchFamily="18" charset="0"/>
                <a:cs typeface="Times New Roman" panose="02020603050405020304" pitchFamily="18" charset="0"/>
              </a:rPr>
              <a:t> </a:t>
            </a:r>
            <a:r>
              <a:rPr lang="ru-RU" altLang="en-US" dirty="0" err="1">
                <a:latin typeface="Times New Roman" panose="02020603050405020304" pitchFamily="18" charset="0"/>
                <a:cs typeface="Times New Roman" panose="02020603050405020304" pitchFamily="18" charset="0"/>
              </a:rPr>
              <a:t>безперервну</a:t>
            </a:r>
            <a:r>
              <a:rPr lang="ru-RU" altLang="en-US" dirty="0">
                <a:latin typeface="Times New Roman" panose="02020603050405020304" pitchFamily="18" charset="0"/>
                <a:cs typeface="Times New Roman" panose="02020603050405020304" pitchFamily="18" charset="0"/>
              </a:rPr>
              <a:t> подачу в </a:t>
            </a:r>
            <a:r>
              <a:rPr lang="ru-RU" altLang="en-US" dirty="0" err="1">
                <a:latin typeface="Times New Roman" panose="02020603050405020304" pitchFamily="18" charset="0"/>
                <a:cs typeface="Times New Roman" panose="02020603050405020304" pitchFamily="18" charset="0"/>
              </a:rPr>
              <a:t>другий</a:t>
            </a:r>
            <a:r>
              <a:rPr lang="ru-RU" altLang="en-US" dirty="0">
                <a:latin typeface="Times New Roman" panose="02020603050405020304" pitchFamily="18" charset="0"/>
                <a:cs typeface="Times New Roman" panose="02020603050405020304" pitchFamily="18" charset="0"/>
              </a:rPr>
              <a:t> агрегат </a:t>
            </a:r>
            <a:r>
              <a:rPr lang="ru-RU" altLang="en-US" dirty="0" err="1">
                <a:latin typeface="Times New Roman" panose="02020603050405020304" pitchFamily="18" charset="0"/>
                <a:cs typeface="Times New Roman" panose="02020603050405020304" pitchFamily="18" charset="0"/>
              </a:rPr>
              <a:t>рідких</a:t>
            </a:r>
            <a:r>
              <a:rPr lang="ru-RU" altLang="en-US" dirty="0">
                <a:latin typeface="Times New Roman" panose="02020603050405020304" pitchFamily="18" charset="0"/>
                <a:cs typeface="Times New Roman" panose="02020603050405020304" pitchFamily="18" charset="0"/>
              </a:rPr>
              <a:t> </a:t>
            </a:r>
            <a:r>
              <a:rPr lang="ru-RU" altLang="en-US" dirty="0" err="1">
                <a:latin typeface="Times New Roman" panose="02020603050405020304" pitchFamily="18" charset="0"/>
                <a:cs typeface="Times New Roman" panose="02020603050405020304" pitchFamily="18" charset="0"/>
              </a:rPr>
              <a:t>синтетичних</a:t>
            </a:r>
            <a:r>
              <a:rPr lang="ru-RU" altLang="en-US" dirty="0">
                <a:latin typeface="Times New Roman" panose="02020603050405020304" pitchFamily="18" charset="0"/>
                <a:cs typeface="Times New Roman" panose="02020603050405020304" pitchFamily="18" charset="0"/>
              </a:rPr>
              <a:t> </a:t>
            </a:r>
            <a:r>
              <a:rPr lang="ru-RU" altLang="en-US" dirty="0" err="1">
                <a:latin typeface="Times New Roman" panose="02020603050405020304" pitchFamily="18" charset="0"/>
                <a:cs typeface="Times New Roman" panose="02020603050405020304" pitchFamily="18" charset="0"/>
              </a:rPr>
              <a:t>шлаків</a:t>
            </a:r>
            <a:r>
              <a:rPr lang="ru-RU" altLang="en-US" dirty="0">
                <a:latin typeface="Times New Roman" panose="02020603050405020304" pitchFamily="18" charset="0"/>
                <a:cs typeface="Times New Roman" panose="02020603050405020304" pitchFamily="18" charset="0"/>
              </a:rPr>
              <a:t>, </a:t>
            </a:r>
            <a:r>
              <a:rPr lang="ru-RU" altLang="en-US" dirty="0" err="1">
                <a:latin typeface="Times New Roman" panose="02020603050405020304" pitchFamily="18" charset="0"/>
                <a:cs typeface="Times New Roman" panose="02020603050405020304" pitchFamily="18" charset="0"/>
              </a:rPr>
              <a:t>що</a:t>
            </a:r>
            <a:r>
              <a:rPr lang="ru-RU" altLang="en-US" dirty="0">
                <a:latin typeface="Times New Roman" panose="02020603050405020304" pitchFamily="18" charset="0"/>
                <a:cs typeface="Times New Roman" panose="02020603050405020304" pitchFamily="18" charset="0"/>
              </a:rPr>
              <a:t> </a:t>
            </a:r>
            <a:r>
              <a:rPr lang="ru-RU" altLang="en-US" dirty="0" err="1">
                <a:latin typeface="Times New Roman" panose="02020603050405020304" pitchFamily="18" charset="0"/>
                <a:cs typeface="Times New Roman" panose="02020603050405020304" pitchFamily="18" charset="0"/>
              </a:rPr>
              <a:t>виплавляються</a:t>
            </a:r>
            <a:r>
              <a:rPr lang="ru-RU" altLang="en-US" dirty="0">
                <a:latin typeface="Times New Roman" panose="02020603050405020304" pitchFamily="18" charset="0"/>
                <a:cs typeface="Times New Roman" panose="02020603050405020304" pitchFamily="18" charset="0"/>
              </a:rPr>
              <a:t> в </a:t>
            </a:r>
            <a:r>
              <a:rPr lang="ru-RU" altLang="en-US" dirty="0" err="1">
                <a:latin typeface="Times New Roman" panose="02020603050405020304" pitchFamily="18" charset="0"/>
                <a:cs typeface="Times New Roman" panose="02020603050405020304" pitchFamily="18" charset="0"/>
              </a:rPr>
              <a:t>циклоні</a:t>
            </a:r>
            <a:r>
              <a:rPr lang="ru-RU" altLang="en-US" dirty="0">
                <a:latin typeface="Times New Roman" panose="02020603050405020304" pitchFamily="18" charset="0"/>
                <a:cs typeface="Times New Roman" panose="02020603050405020304" pitchFamily="18" charset="0"/>
              </a:rPr>
              <a:t>.</a:t>
            </a:r>
          </a:p>
          <a:p>
            <a:pPr algn="just" rtl="0" eaLnBrk="1" hangingPunct="1">
              <a:lnSpc>
                <a:spcPct val="150000"/>
              </a:lnSpc>
            </a:pPr>
            <a:endParaRPr lang="ru-RU" altLang="en-US" sz="1000" dirty="0">
              <a:latin typeface="Tahoma" panose="020B060403050404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Номер слайда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5DCB9B13-7D8F-4452-A237-629ADBB26617}" type="slidenum">
              <a:rPr lang="ru-RU" altLang="en-US"/>
              <a:pPr algn="l" rtl="0"/>
              <a:t>71</a:t>
            </a:fld>
            <a:endParaRPr lang="ru-RU" altLang="en-US"/>
          </a:p>
        </p:txBody>
      </p:sp>
      <p:sp>
        <p:nvSpPr>
          <p:cNvPr id="75779"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eaLnBrk="1" hangingPunct="1"/>
            <a:endParaRPr lang="en-US" altLang="en-US"/>
          </a:p>
        </p:txBody>
      </p:sp>
      <p:pic>
        <p:nvPicPr>
          <p:cNvPr id="75780"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25" y="457200"/>
            <a:ext cx="8978900" cy="434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5781" name="Rectangle 3"/>
          <p:cNvSpPr>
            <a:spLocks noChangeArrowheads="1"/>
          </p:cNvSpPr>
          <p:nvPr/>
        </p:nvSpPr>
        <p:spPr bwMode="auto">
          <a:xfrm>
            <a:off x="-9525" y="5013325"/>
            <a:ext cx="9153525" cy="181610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rtl="0" eaLnBrk="1" hangingPunct="1"/>
            <a:r>
              <a:rPr lang="ru-RU" altLang="en-US" sz="1600" b="1" i="1" dirty="0" smtClean="0">
                <a:solidFill>
                  <a:srgbClr val="000000"/>
                </a:solidFill>
                <a:latin typeface="Times New Roman" panose="02020603050405020304" pitchFamily="18" charset="0"/>
                <a:cs typeface="Times New Roman" panose="02020603050405020304" pitchFamily="18" charset="0"/>
              </a:rPr>
              <a:t>Рис. 17. </a:t>
            </a:r>
            <a:r>
              <a:rPr lang="ru-RU" altLang="en-US" sz="1600" b="1" i="1" dirty="0">
                <a:solidFill>
                  <a:srgbClr val="000000"/>
                </a:solidFill>
                <a:latin typeface="Times New Roman" panose="02020603050405020304" pitchFamily="18" charset="0"/>
                <a:cs typeface="Times New Roman" panose="02020603050405020304" pitchFamily="18" charset="0"/>
              </a:rPr>
              <a:t>Агрегат </a:t>
            </a:r>
            <a:r>
              <a:rPr lang="ru-RU" altLang="en-US" sz="1600" b="1" i="1" dirty="0" err="1">
                <a:solidFill>
                  <a:srgbClr val="000000"/>
                </a:solidFill>
                <a:latin typeface="Times New Roman" panose="02020603050405020304" pitchFamily="18" charset="0"/>
                <a:cs typeface="Times New Roman" panose="02020603050405020304" pitchFamily="18" charset="0"/>
              </a:rPr>
              <a:t>безперервної</a:t>
            </a:r>
            <a:r>
              <a:rPr lang="ru-RU" altLang="en-US" sz="1600" b="1" i="1" dirty="0">
                <a:solidFill>
                  <a:srgbClr val="000000"/>
                </a:solidFill>
                <a:latin typeface="Times New Roman" panose="02020603050405020304" pitchFamily="18" charset="0"/>
                <a:cs typeface="Times New Roman" panose="02020603050405020304" pitchFamily="18" charset="0"/>
              </a:rPr>
              <a:t> </a:t>
            </a:r>
            <a:r>
              <a:rPr lang="ru-RU" altLang="en-US" sz="1600" b="1" i="1" dirty="0" err="1">
                <a:solidFill>
                  <a:srgbClr val="000000"/>
                </a:solidFill>
                <a:latin typeface="Times New Roman" panose="02020603050405020304" pitchFamily="18" charset="0"/>
                <a:cs typeface="Times New Roman" panose="02020603050405020304" pitchFamily="18" charset="0"/>
              </a:rPr>
              <a:t>дії</a:t>
            </a:r>
            <a:r>
              <a:rPr lang="ru-RU" altLang="en-US" sz="1600" b="1" i="1" dirty="0">
                <a:solidFill>
                  <a:srgbClr val="000000"/>
                </a:solidFill>
                <a:latin typeface="Times New Roman" panose="02020603050405020304" pitchFamily="18" charset="0"/>
                <a:cs typeface="Times New Roman" panose="02020603050405020304" pitchFamily="18" charset="0"/>
              </a:rPr>
              <a:t> </a:t>
            </a:r>
            <a:r>
              <a:rPr lang="ru-RU" altLang="en-US" sz="1600" b="1" i="1" dirty="0" err="1">
                <a:solidFill>
                  <a:srgbClr val="000000"/>
                </a:solidFill>
                <a:latin typeface="Times New Roman" panose="02020603050405020304" pitchFamily="18" charset="0"/>
                <a:cs typeface="Times New Roman" panose="02020603050405020304" pitchFamily="18" charset="0"/>
              </a:rPr>
              <a:t>ДМетІ</a:t>
            </a:r>
            <a:r>
              <a:rPr lang="ru-RU" altLang="en-US" sz="1600" b="1" i="1" dirty="0">
                <a:solidFill>
                  <a:srgbClr val="000000"/>
                </a:solidFill>
                <a:latin typeface="Times New Roman" panose="02020603050405020304" pitchFamily="18" charset="0"/>
                <a:cs typeface="Times New Roman" panose="02020603050405020304" pitchFamily="18" charset="0"/>
              </a:rPr>
              <a:t>:</a:t>
            </a:r>
            <a:endParaRPr lang="ru-RU" altLang="en-US" sz="1600" dirty="0"/>
          </a:p>
          <a:p>
            <a:pPr algn="ctr" rtl="0"/>
            <a:r>
              <a:rPr lang="ru-RU" altLang="en-US" sz="1600" i="1" dirty="0">
                <a:solidFill>
                  <a:srgbClr val="000000"/>
                </a:solidFill>
                <a:latin typeface="Times New Roman" panose="02020603050405020304" pitchFamily="18" charset="0"/>
                <a:cs typeface="Times New Roman" panose="02020603050405020304" pitchFamily="18" charset="0"/>
              </a:rPr>
              <a:t>1 - </a:t>
            </a:r>
            <a:r>
              <a:rPr lang="ru-RU" altLang="en-US" sz="1600" i="1" dirty="0" err="1">
                <a:solidFill>
                  <a:srgbClr val="000000"/>
                </a:solidFill>
                <a:latin typeface="Times New Roman" panose="02020603050405020304" pitchFamily="18" charset="0"/>
                <a:cs typeface="Times New Roman" panose="02020603050405020304" pitchFamily="18" charset="0"/>
              </a:rPr>
              <a:t>ківш</a:t>
            </a:r>
            <a:r>
              <a:rPr lang="ru-RU" altLang="en-US" sz="1600" i="1" dirty="0">
                <a:solidFill>
                  <a:srgbClr val="000000"/>
                </a:solidFill>
                <a:latin typeface="Times New Roman" panose="02020603050405020304" pitchFamily="18" charset="0"/>
                <a:cs typeface="Times New Roman" panose="02020603050405020304" pitchFamily="18" charset="0"/>
              </a:rPr>
              <a:t> з </a:t>
            </a:r>
            <a:r>
              <a:rPr lang="ru-RU" altLang="en-US" sz="1600" i="1" dirty="0" err="1">
                <a:solidFill>
                  <a:srgbClr val="000000"/>
                </a:solidFill>
                <a:latin typeface="Times New Roman" panose="02020603050405020304" pitchFamily="18" charset="0"/>
                <a:cs typeface="Times New Roman" panose="02020603050405020304" pitchFamily="18" charset="0"/>
              </a:rPr>
              <a:t>рідким</a:t>
            </a:r>
            <a:r>
              <a:rPr lang="ru-RU" altLang="en-US" sz="1600" i="1" dirty="0">
                <a:solidFill>
                  <a:srgbClr val="000000"/>
                </a:solidFill>
                <a:latin typeface="Times New Roman" panose="02020603050405020304" pitchFamily="18" charset="0"/>
                <a:cs typeface="Times New Roman" panose="02020603050405020304" pitchFamily="18" charset="0"/>
              </a:rPr>
              <a:t> </a:t>
            </a:r>
            <a:r>
              <a:rPr lang="ru-RU" altLang="en-US" sz="1600" i="1" dirty="0" err="1">
                <a:solidFill>
                  <a:srgbClr val="000000"/>
                </a:solidFill>
                <a:latin typeface="Times New Roman" panose="02020603050405020304" pitchFamily="18" charset="0"/>
                <a:cs typeface="Times New Roman" panose="02020603050405020304" pitchFamily="18" charset="0"/>
              </a:rPr>
              <a:t>чавуном</a:t>
            </a:r>
            <a:r>
              <a:rPr lang="ru-RU" altLang="en-US" sz="1600" i="1" dirty="0">
                <a:solidFill>
                  <a:srgbClr val="000000"/>
                </a:solidFill>
                <a:latin typeface="Times New Roman" panose="02020603050405020304" pitchFamily="18" charset="0"/>
                <a:cs typeface="Times New Roman" panose="02020603050405020304" pitchFamily="18" charset="0"/>
              </a:rPr>
              <a:t>; 2 - </a:t>
            </a:r>
            <a:r>
              <a:rPr lang="ru-RU" altLang="en-US" sz="1600" i="1" dirty="0" err="1">
                <a:solidFill>
                  <a:srgbClr val="000000"/>
                </a:solidFill>
                <a:latin typeface="Times New Roman" panose="02020603050405020304" pitchFamily="18" charset="0"/>
                <a:cs typeface="Times New Roman" panose="02020603050405020304" pitchFamily="18" charset="0"/>
              </a:rPr>
              <a:t>приймальний</a:t>
            </a:r>
            <a:r>
              <a:rPr lang="ru-RU" altLang="en-US" sz="1600" i="1" dirty="0">
                <a:solidFill>
                  <a:srgbClr val="000000"/>
                </a:solidFill>
                <a:latin typeface="Times New Roman" panose="02020603050405020304" pitchFamily="18" charset="0"/>
                <a:cs typeface="Times New Roman" panose="02020603050405020304" pitchFamily="18" charset="0"/>
              </a:rPr>
              <a:t> </a:t>
            </a:r>
            <a:r>
              <a:rPr lang="ru-RU" altLang="en-US" sz="1600" i="1" dirty="0" err="1">
                <a:solidFill>
                  <a:srgbClr val="000000"/>
                </a:solidFill>
                <a:latin typeface="Times New Roman" panose="02020603050405020304" pitchFamily="18" charset="0"/>
                <a:cs typeface="Times New Roman" panose="02020603050405020304" pitchFamily="18" charset="0"/>
              </a:rPr>
              <a:t>жолоб</a:t>
            </a:r>
            <a:r>
              <a:rPr lang="ru-RU" altLang="en-US" sz="1600" i="1" dirty="0">
                <a:solidFill>
                  <a:srgbClr val="000000"/>
                </a:solidFill>
                <a:latin typeface="Times New Roman" panose="02020603050405020304" pitchFamily="18" charset="0"/>
                <a:cs typeface="Times New Roman" panose="02020603050405020304" pitchFamily="18" charset="0"/>
              </a:rPr>
              <a:t>; 3 - </a:t>
            </a:r>
            <a:r>
              <a:rPr lang="ru-RU" altLang="en-US" sz="1600" i="1" dirty="0" err="1">
                <a:solidFill>
                  <a:srgbClr val="000000"/>
                </a:solidFill>
                <a:latin typeface="Times New Roman" panose="02020603050405020304" pitchFamily="18" charset="0"/>
                <a:cs typeface="Times New Roman" panose="02020603050405020304" pitchFamily="18" charset="0"/>
              </a:rPr>
              <a:t>фурми</a:t>
            </a:r>
            <a:r>
              <a:rPr lang="ru-RU" altLang="en-US" sz="1600" i="1" dirty="0">
                <a:solidFill>
                  <a:srgbClr val="000000"/>
                </a:solidFill>
                <a:latin typeface="Times New Roman" panose="02020603050405020304" pitchFamily="18" charset="0"/>
                <a:cs typeface="Times New Roman" panose="02020603050405020304" pitchFamily="18" charset="0"/>
              </a:rPr>
              <a:t> для </a:t>
            </a:r>
            <a:r>
              <a:rPr lang="ru-RU" altLang="en-US" sz="1600" i="1" dirty="0" err="1">
                <a:solidFill>
                  <a:srgbClr val="000000"/>
                </a:solidFill>
                <a:latin typeface="Times New Roman" panose="02020603050405020304" pitchFamily="18" charset="0"/>
                <a:cs typeface="Times New Roman" panose="02020603050405020304" pitchFamily="18" charset="0"/>
              </a:rPr>
              <a:t>вдування</a:t>
            </a:r>
            <a:r>
              <a:rPr lang="ru-RU" altLang="en-US" sz="1600" i="1" dirty="0">
                <a:solidFill>
                  <a:srgbClr val="000000"/>
                </a:solidFill>
                <a:latin typeface="Times New Roman" panose="02020603050405020304" pitchFamily="18" charset="0"/>
                <a:cs typeface="Times New Roman" panose="02020603050405020304" pitchFamily="18" charset="0"/>
              </a:rPr>
              <a:t> </a:t>
            </a:r>
            <a:r>
              <a:rPr lang="ru-RU" altLang="en-US" sz="1600" i="1" dirty="0" err="1">
                <a:solidFill>
                  <a:srgbClr val="000000"/>
                </a:solidFill>
                <a:latin typeface="Times New Roman" panose="02020603050405020304" pitchFamily="18" charset="0"/>
                <a:cs typeface="Times New Roman" panose="02020603050405020304" pitchFamily="18" charset="0"/>
              </a:rPr>
              <a:t>кисню</a:t>
            </a:r>
            <a:r>
              <a:rPr lang="ru-RU" altLang="en-US" sz="1600" i="1" dirty="0">
                <a:solidFill>
                  <a:srgbClr val="000000"/>
                </a:solidFill>
                <a:latin typeface="Times New Roman" panose="02020603050405020304" pitchFamily="18" charset="0"/>
                <a:cs typeface="Times New Roman" panose="02020603050405020304" pitchFamily="18" charset="0"/>
              </a:rPr>
              <a:t>;</a:t>
            </a:r>
            <a:endParaRPr lang="ru-RU" altLang="en-US" sz="1600" dirty="0"/>
          </a:p>
          <a:p>
            <a:pPr algn="ctr" rtl="0"/>
            <a:r>
              <a:rPr lang="ru-RU" altLang="en-US" sz="1600" i="1" dirty="0">
                <a:solidFill>
                  <a:srgbClr val="000000"/>
                </a:solidFill>
                <a:latin typeface="Times New Roman" panose="02020603050405020304" pitchFamily="18" charset="0"/>
                <a:cs typeface="Times New Roman" panose="02020603050405020304" pitchFamily="18" charset="0"/>
              </a:rPr>
              <a:t>4 – </a:t>
            </a:r>
            <a:r>
              <a:rPr lang="ru-RU" altLang="en-US" sz="1600" i="1" dirty="0" err="1">
                <a:solidFill>
                  <a:srgbClr val="000000"/>
                </a:solidFill>
                <a:latin typeface="Times New Roman" panose="02020603050405020304" pitchFamily="18" charset="0"/>
                <a:cs typeface="Times New Roman" panose="02020603050405020304" pitchFamily="18" charset="0"/>
              </a:rPr>
              <a:t>вікно</a:t>
            </a:r>
            <a:r>
              <a:rPr lang="ru-RU" altLang="en-US" sz="1600" i="1" dirty="0">
                <a:solidFill>
                  <a:srgbClr val="000000"/>
                </a:solidFill>
                <a:latin typeface="Times New Roman" panose="02020603050405020304" pitchFamily="18" charset="0"/>
                <a:cs typeface="Times New Roman" panose="02020603050405020304" pitchFamily="18" charset="0"/>
              </a:rPr>
              <a:t> для </a:t>
            </a:r>
            <a:r>
              <a:rPr lang="ru-RU" altLang="en-US" sz="1600" i="1" dirty="0" err="1">
                <a:solidFill>
                  <a:srgbClr val="000000"/>
                </a:solidFill>
                <a:latin typeface="Times New Roman" panose="02020603050405020304" pitchFamily="18" charset="0"/>
                <a:cs typeface="Times New Roman" panose="02020603050405020304" pitchFamily="18" charset="0"/>
              </a:rPr>
              <a:t>подачі</a:t>
            </a:r>
            <a:r>
              <a:rPr lang="ru-RU" altLang="en-US" sz="1600" i="1" dirty="0">
                <a:solidFill>
                  <a:srgbClr val="000000"/>
                </a:solidFill>
                <a:latin typeface="Times New Roman" panose="02020603050405020304" pitchFamily="18" charset="0"/>
                <a:cs typeface="Times New Roman" panose="02020603050405020304" pitchFamily="18" charset="0"/>
              </a:rPr>
              <a:t> </a:t>
            </a:r>
            <a:r>
              <a:rPr lang="ru-RU" altLang="en-US" sz="1600" i="1" dirty="0" err="1">
                <a:solidFill>
                  <a:srgbClr val="000000"/>
                </a:solidFill>
                <a:latin typeface="Times New Roman" panose="02020603050405020304" pitchFamily="18" charset="0"/>
                <a:cs typeface="Times New Roman" panose="02020603050405020304" pitchFamily="18" charset="0"/>
              </a:rPr>
              <a:t>брухту</a:t>
            </a:r>
            <a:r>
              <a:rPr lang="ru-RU" altLang="en-US" sz="1600" i="1" dirty="0">
                <a:solidFill>
                  <a:srgbClr val="000000"/>
                </a:solidFill>
                <a:latin typeface="Times New Roman" panose="02020603050405020304" pitchFamily="18" charset="0"/>
                <a:cs typeface="Times New Roman" panose="02020603050405020304" pitchFamily="18" charset="0"/>
              </a:rPr>
              <a:t>; 5 – </a:t>
            </a:r>
            <a:r>
              <a:rPr lang="ru-RU" altLang="en-US" sz="1600" i="1" dirty="0" err="1">
                <a:solidFill>
                  <a:srgbClr val="000000"/>
                </a:solidFill>
                <a:latin typeface="Times New Roman" panose="02020603050405020304" pitchFamily="18" charset="0"/>
                <a:cs typeface="Times New Roman" panose="02020603050405020304" pitchFamily="18" charset="0"/>
              </a:rPr>
              <a:t>вікно</a:t>
            </a:r>
            <a:r>
              <a:rPr lang="ru-RU" altLang="en-US" sz="1600" i="1" dirty="0">
                <a:solidFill>
                  <a:srgbClr val="000000"/>
                </a:solidFill>
                <a:latin typeface="Times New Roman" panose="02020603050405020304" pitchFamily="18" charset="0"/>
                <a:cs typeface="Times New Roman" panose="02020603050405020304" pitchFamily="18" charset="0"/>
              </a:rPr>
              <a:t> для </a:t>
            </a:r>
            <a:r>
              <a:rPr lang="ru-RU" altLang="en-US" sz="1600" i="1" dirty="0" err="1">
                <a:solidFill>
                  <a:srgbClr val="000000"/>
                </a:solidFill>
                <a:latin typeface="Times New Roman" panose="02020603050405020304" pitchFamily="18" charset="0"/>
                <a:cs typeface="Times New Roman" panose="02020603050405020304" pitchFamily="18" charset="0"/>
              </a:rPr>
              <a:t>випуску</a:t>
            </a:r>
            <a:r>
              <a:rPr lang="ru-RU" altLang="en-US" sz="1600" i="1" dirty="0">
                <a:solidFill>
                  <a:srgbClr val="000000"/>
                </a:solidFill>
                <a:latin typeface="Times New Roman" panose="02020603050405020304" pitchFamily="18" charset="0"/>
                <a:cs typeface="Times New Roman" panose="02020603050405020304" pitchFamily="18" charset="0"/>
              </a:rPr>
              <a:t> шлаку; 6 - </a:t>
            </a:r>
            <a:r>
              <a:rPr lang="ru-RU" altLang="en-US" sz="1600" i="1" dirty="0" err="1">
                <a:solidFill>
                  <a:srgbClr val="000000"/>
                </a:solidFill>
                <a:latin typeface="Times New Roman" panose="02020603050405020304" pitchFamily="18" charset="0"/>
                <a:cs typeface="Times New Roman" panose="02020603050405020304" pitchFamily="18" charset="0"/>
              </a:rPr>
              <a:t>шлакоотделяющая</a:t>
            </a:r>
            <a:r>
              <a:rPr lang="ru-RU" altLang="en-US" sz="1600" i="1" dirty="0">
                <a:solidFill>
                  <a:srgbClr val="000000"/>
                </a:solidFill>
                <a:latin typeface="Times New Roman" panose="02020603050405020304" pitchFamily="18" charset="0"/>
                <a:cs typeface="Times New Roman" panose="02020603050405020304" pitchFamily="18" charset="0"/>
              </a:rPr>
              <a:t> перегородка; 7 – </a:t>
            </a:r>
            <a:r>
              <a:rPr lang="ru-RU" altLang="en-US" sz="1600" i="1" dirty="0" err="1">
                <a:solidFill>
                  <a:srgbClr val="000000"/>
                </a:solidFill>
                <a:latin typeface="Times New Roman" panose="02020603050405020304" pitchFamily="18" charset="0"/>
                <a:cs typeface="Times New Roman" panose="02020603050405020304" pitchFamily="18" charset="0"/>
              </a:rPr>
              <a:t>перехідний</a:t>
            </a:r>
            <a:r>
              <a:rPr lang="ru-RU" altLang="en-US" sz="1600" i="1" dirty="0">
                <a:solidFill>
                  <a:srgbClr val="000000"/>
                </a:solidFill>
                <a:latin typeface="Times New Roman" panose="02020603050405020304" pitchFamily="18" charset="0"/>
                <a:cs typeface="Times New Roman" panose="02020603050405020304" pitchFamily="18" charset="0"/>
              </a:rPr>
              <a:t> </a:t>
            </a:r>
            <a:r>
              <a:rPr lang="ru-RU" altLang="en-US" sz="1600" i="1" dirty="0" err="1">
                <a:solidFill>
                  <a:srgbClr val="000000"/>
                </a:solidFill>
                <a:latin typeface="Times New Roman" panose="02020603050405020304" pitchFamily="18" charset="0"/>
                <a:cs typeface="Times New Roman" panose="02020603050405020304" pitchFamily="18" charset="0"/>
              </a:rPr>
              <a:t>жолоб</a:t>
            </a:r>
            <a:r>
              <a:rPr lang="ru-RU" altLang="en-US" sz="1600" i="1" dirty="0">
                <a:solidFill>
                  <a:srgbClr val="000000"/>
                </a:solidFill>
                <a:latin typeface="Times New Roman" panose="02020603050405020304" pitchFamily="18" charset="0"/>
                <a:cs typeface="Times New Roman" panose="02020603050405020304" pitchFamily="18" charset="0"/>
              </a:rPr>
              <a:t>;</a:t>
            </a:r>
          </a:p>
          <a:p>
            <a:pPr algn="ctr" rtl="0"/>
            <a:r>
              <a:rPr lang="ru-RU" altLang="en-US" sz="1600" i="1" dirty="0">
                <a:solidFill>
                  <a:srgbClr val="000000"/>
                </a:solidFill>
                <a:latin typeface="Times New Roman" panose="02020603050405020304" pitchFamily="18" charset="0"/>
                <a:cs typeface="Times New Roman" panose="02020603050405020304" pitchFamily="18" charset="0"/>
              </a:rPr>
              <a:t>8 - </a:t>
            </a:r>
            <a:r>
              <a:rPr lang="ru-RU" altLang="en-US" sz="1600" i="1" dirty="0" err="1">
                <a:solidFill>
                  <a:srgbClr val="000000"/>
                </a:solidFill>
                <a:latin typeface="Times New Roman" panose="02020603050405020304" pitchFamily="18" charset="0"/>
                <a:cs typeface="Times New Roman" panose="02020603050405020304" pitchFamily="18" charset="0"/>
              </a:rPr>
              <a:t>фурми</a:t>
            </a:r>
            <a:r>
              <a:rPr lang="ru-RU" altLang="en-US" sz="1600" i="1" dirty="0">
                <a:solidFill>
                  <a:srgbClr val="000000"/>
                </a:solidFill>
                <a:latin typeface="Times New Roman" panose="02020603050405020304" pitchFamily="18" charset="0"/>
                <a:cs typeface="Times New Roman" panose="02020603050405020304" pitchFamily="18" charset="0"/>
              </a:rPr>
              <a:t> для </a:t>
            </a:r>
            <a:r>
              <a:rPr lang="ru-RU" altLang="en-US" sz="1600" i="1" dirty="0" err="1">
                <a:solidFill>
                  <a:srgbClr val="000000"/>
                </a:solidFill>
                <a:latin typeface="Times New Roman" panose="02020603050405020304" pitchFamily="18" charset="0"/>
                <a:cs typeface="Times New Roman" panose="02020603050405020304" pitchFamily="18" charset="0"/>
              </a:rPr>
              <a:t>подачі</a:t>
            </a:r>
            <a:r>
              <a:rPr lang="ru-RU" altLang="en-US" sz="1600" i="1" dirty="0">
                <a:solidFill>
                  <a:srgbClr val="000000"/>
                </a:solidFill>
                <a:latin typeface="Times New Roman" panose="02020603050405020304" pitchFamily="18" charset="0"/>
                <a:cs typeface="Times New Roman" panose="02020603050405020304" pitchFamily="18" charset="0"/>
              </a:rPr>
              <a:t> </a:t>
            </a:r>
            <a:r>
              <a:rPr lang="ru-RU" altLang="en-US" sz="1600" i="1" dirty="0" err="1">
                <a:solidFill>
                  <a:srgbClr val="000000"/>
                </a:solidFill>
                <a:latin typeface="Times New Roman" panose="02020603050405020304" pitchFamily="18" charset="0"/>
                <a:cs typeface="Times New Roman" panose="02020603050405020304" pitchFamily="18" charset="0"/>
              </a:rPr>
              <a:t>кисню</a:t>
            </a:r>
            <a:r>
              <a:rPr lang="ru-RU" altLang="en-US" sz="1600" i="1" dirty="0">
                <a:solidFill>
                  <a:srgbClr val="000000"/>
                </a:solidFill>
                <a:latin typeface="Times New Roman" panose="02020603050405020304" pitchFamily="18" charset="0"/>
                <a:cs typeface="Times New Roman" panose="02020603050405020304" pitchFamily="18" charset="0"/>
              </a:rPr>
              <a:t> та порошкового </a:t>
            </a:r>
            <a:r>
              <a:rPr lang="ru-RU" altLang="en-US" sz="1600" i="1" dirty="0" err="1">
                <a:solidFill>
                  <a:srgbClr val="000000"/>
                </a:solidFill>
                <a:latin typeface="Times New Roman" panose="02020603050405020304" pitchFamily="18" charset="0"/>
                <a:cs typeface="Times New Roman" panose="02020603050405020304" pitchFamily="18" charset="0"/>
              </a:rPr>
              <a:t>вапна</a:t>
            </a:r>
            <a:r>
              <a:rPr lang="ru-RU" altLang="en-US" sz="1600" i="1" dirty="0">
                <a:solidFill>
                  <a:srgbClr val="000000"/>
                </a:solidFill>
                <a:latin typeface="Times New Roman" panose="02020603050405020304" pitchFamily="18" charset="0"/>
                <a:cs typeface="Times New Roman" panose="02020603050405020304" pitchFamily="18" charset="0"/>
              </a:rPr>
              <a:t>; 9 - </a:t>
            </a:r>
            <a:r>
              <a:rPr lang="ru-RU" altLang="en-US" sz="1600" i="1" dirty="0" err="1">
                <a:solidFill>
                  <a:srgbClr val="000000"/>
                </a:solidFill>
                <a:latin typeface="Times New Roman" panose="02020603050405020304" pitchFamily="18" charset="0"/>
                <a:cs typeface="Times New Roman" panose="02020603050405020304" pitchFamily="18" charset="0"/>
              </a:rPr>
              <a:t>склепіння</a:t>
            </a:r>
            <a:r>
              <a:rPr lang="ru-RU" altLang="en-US" sz="1600" i="1" dirty="0">
                <a:solidFill>
                  <a:srgbClr val="000000"/>
                </a:solidFill>
                <a:latin typeface="Times New Roman" panose="02020603050405020304" pitchFamily="18" charset="0"/>
                <a:cs typeface="Times New Roman" panose="02020603050405020304" pitchFamily="18" charset="0"/>
              </a:rPr>
              <a:t>;</a:t>
            </a:r>
          </a:p>
          <a:p>
            <a:pPr algn="ctr" rtl="0"/>
            <a:r>
              <a:rPr lang="ru-RU" altLang="en-US" sz="1600" i="1" dirty="0">
                <a:solidFill>
                  <a:srgbClr val="000000"/>
                </a:solidFill>
                <a:latin typeface="Times New Roman" panose="02020603050405020304" pitchFamily="18" charset="0"/>
                <a:cs typeface="Times New Roman" panose="02020603050405020304" pitchFamily="18" charset="0"/>
              </a:rPr>
              <a:t>10 – </a:t>
            </a:r>
            <a:r>
              <a:rPr lang="ru-RU" altLang="en-US" sz="1600" i="1" dirty="0" err="1">
                <a:solidFill>
                  <a:srgbClr val="000000"/>
                </a:solidFill>
                <a:latin typeface="Times New Roman" panose="02020603050405020304" pitchFamily="18" charset="0"/>
                <a:cs typeface="Times New Roman" panose="02020603050405020304" pitchFamily="18" charset="0"/>
              </a:rPr>
              <a:t>випускний</a:t>
            </a:r>
            <a:r>
              <a:rPr lang="ru-RU" altLang="en-US" sz="1600" i="1" dirty="0">
                <a:solidFill>
                  <a:srgbClr val="000000"/>
                </a:solidFill>
                <a:latin typeface="Times New Roman" panose="02020603050405020304" pitchFamily="18" charset="0"/>
                <a:cs typeface="Times New Roman" panose="02020603050405020304" pitchFamily="18" charset="0"/>
              </a:rPr>
              <a:t> </a:t>
            </a:r>
            <a:r>
              <a:rPr lang="ru-RU" altLang="en-US" sz="1600" i="1" dirty="0" err="1">
                <a:solidFill>
                  <a:srgbClr val="000000"/>
                </a:solidFill>
                <a:latin typeface="Times New Roman" panose="02020603050405020304" pitchFamily="18" charset="0"/>
                <a:cs typeface="Times New Roman" panose="02020603050405020304" pitchFamily="18" charset="0"/>
              </a:rPr>
              <a:t>жолоб</a:t>
            </a:r>
            <a:r>
              <a:rPr lang="ru-RU" altLang="en-US" sz="1600" i="1" dirty="0">
                <a:solidFill>
                  <a:srgbClr val="000000"/>
                </a:solidFill>
                <a:latin typeface="Times New Roman" panose="02020603050405020304" pitchFamily="18" charset="0"/>
                <a:cs typeface="Times New Roman" panose="02020603050405020304" pitchFamily="18" charset="0"/>
              </a:rPr>
              <a:t>; 11 - </a:t>
            </a:r>
            <a:r>
              <a:rPr lang="ru-RU" altLang="en-US" sz="1600" i="1" dirty="0" err="1">
                <a:solidFill>
                  <a:srgbClr val="000000"/>
                </a:solidFill>
                <a:latin typeface="Times New Roman" panose="02020603050405020304" pitchFamily="18" charset="0"/>
                <a:cs typeface="Times New Roman" panose="02020603050405020304" pitchFamily="18" charset="0"/>
              </a:rPr>
              <a:t>сталерозливний</a:t>
            </a:r>
            <a:r>
              <a:rPr lang="ru-RU" altLang="en-US" sz="1600" i="1" dirty="0">
                <a:solidFill>
                  <a:srgbClr val="000000"/>
                </a:solidFill>
                <a:latin typeface="Times New Roman" panose="02020603050405020304" pitchFamily="18" charset="0"/>
                <a:cs typeface="Times New Roman" panose="02020603050405020304" pitchFamily="18" charset="0"/>
              </a:rPr>
              <a:t> </a:t>
            </a:r>
            <a:r>
              <a:rPr lang="ru-RU" altLang="en-US" sz="1600" i="1" dirty="0" err="1">
                <a:solidFill>
                  <a:srgbClr val="000000"/>
                </a:solidFill>
                <a:latin typeface="Times New Roman" panose="02020603050405020304" pitchFamily="18" charset="0"/>
                <a:cs typeface="Times New Roman" panose="02020603050405020304" pitchFamily="18" charset="0"/>
              </a:rPr>
              <a:t>ківш</a:t>
            </a:r>
            <a:r>
              <a:rPr lang="ru-RU" altLang="en-US" sz="1600" i="1" dirty="0">
                <a:solidFill>
                  <a:srgbClr val="000000"/>
                </a:solidFill>
                <a:latin typeface="Times New Roman" panose="02020603050405020304" pitchFamily="18" charset="0"/>
                <a:cs typeface="Times New Roman" panose="02020603050405020304" pitchFamily="18" charset="0"/>
              </a:rPr>
              <a:t>; 12 – </a:t>
            </a:r>
            <a:r>
              <a:rPr lang="ru-RU" altLang="en-US" sz="1600" i="1" dirty="0" err="1">
                <a:solidFill>
                  <a:srgbClr val="000000"/>
                </a:solidFill>
                <a:latin typeface="Times New Roman" panose="02020603050405020304" pitchFamily="18" charset="0"/>
                <a:cs typeface="Times New Roman" panose="02020603050405020304" pitchFamily="18" charset="0"/>
              </a:rPr>
              <a:t>відстійна</a:t>
            </a:r>
            <a:r>
              <a:rPr lang="ru-RU" altLang="en-US" sz="1600" i="1" dirty="0">
                <a:solidFill>
                  <a:srgbClr val="000000"/>
                </a:solidFill>
                <a:latin typeface="Times New Roman" panose="02020603050405020304" pitchFamily="18" charset="0"/>
                <a:cs typeface="Times New Roman" panose="02020603050405020304" pitchFamily="18" charset="0"/>
              </a:rPr>
              <a:t> ванна;</a:t>
            </a:r>
            <a:endParaRPr lang="ru-RU" altLang="en-US" sz="1600" dirty="0"/>
          </a:p>
          <a:p>
            <a:pPr algn="ctr" rtl="0"/>
            <a:r>
              <a:rPr lang="ru-RU" altLang="en-US" sz="1600" i="1" dirty="0">
                <a:solidFill>
                  <a:srgbClr val="000000"/>
                </a:solidFill>
                <a:latin typeface="Times New Roman" panose="02020603050405020304" pitchFamily="18" charset="0"/>
                <a:cs typeface="Times New Roman" panose="02020603050405020304" pitchFamily="18" charset="0"/>
              </a:rPr>
              <a:t>13 – </a:t>
            </a:r>
            <a:r>
              <a:rPr lang="ru-RU" altLang="en-US" sz="1600" i="1" dirty="0" err="1">
                <a:solidFill>
                  <a:srgbClr val="000000"/>
                </a:solidFill>
                <a:latin typeface="Times New Roman" panose="02020603050405020304" pitchFamily="18" charset="0"/>
                <a:cs typeface="Times New Roman" panose="02020603050405020304" pitchFamily="18" charset="0"/>
              </a:rPr>
              <a:t>вікно</a:t>
            </a:r>
            <a:r>
              <a:rPr lang="ru-RU" altLang="en-US" sz="1600" i="1" dirty="0">
                <a:solidFill>
                  <a:srgbClr val="000000"/>
                </a:solidFill>
                <a:latin typeface="Times New Roman" panose="02020603050405020304" pitchFamily="18" charset="0"/>
                <a:cs typeface="Times New Roman" panose="02020603050405020304" pitchFamily="18" charset="0"/>
              </a:rPr>
              <a:t> для </a:t>
            </a:r>
            <a:r>
              <a:rPr lang="ru-RU" altLang="en-US" sz="1600" i="1" dirty="0" err="1">
                <a:solidFill>
                  <a:srgbClr val="000000"/>
                </a:solidFill>
                <a:latin typeface="Times New Roman" panose="02020603050405020304" pitchFamily="18" charset="0"/>
                <a:cs typeface="Times New Roman" panose="02020603050405020304" pitchFamily="18" charset="0"/>
              </a:rPr>
              <a:t>видалення</a:t>
            </a:r>
            <a:r>
              <a:rPr lang="ru-RU" altLang="en-US" sz="1600" i="1" dirty="0">
                <a:solidFill>
                  <a:srgbClr val="000000"/>
                </a:solidFill>
                <a:latin typeface="Times New Roman" panose="02020603050405020304" pitchFamily="18" charset="0"/>
                <a:cs typeface="Times New Roman" panose="02020603050405020304" pitchFamily="18" charset="0"/>
              </a:rPr>
              <a:t> </a:t>
            </a:r>
            <a:r>
              <a:rPr lang="ru-RU" altLang="en-US" sz="1600" i="1" dirty="0" err="1">
                <a:solidFill>
                  <a:srgbClr val="000000"/>
                </a:solidFill>
                <a:latin typeface="Times New Roman" panose="02020603050405020304" pitchFamily="18" charset="0"/>
                <a:cs typeface="Times New Roman" panose="02020603050405020304" pitchFamily="18" charset="0"/>
              </a:rPr>
              <a:t>диму</a:t>
            </a:r>
            <a:r>
              <a:rPr lang="ru-RU" altLang="en-US" sz="1600" i="1" dirty="0">
                <a:solidFill>
                  <a:srgbClr val="000000"/>
                </a:solidFill>
                <a:latin typeface="Times New Roman" panose="02020603050405020304" pitchFamily="18" charset="0"/>
                <a:cs typeface="Times New Roman" panose="02020603050405020304" pitchFamily="18" charset="0"/>
              </a:rPr>
              <a:t>; 14 – </a:t>
            </a:r>
            <a:r>
              <a:rPr lang="ru-RU" altLang="en-US" sz="1600" i="1" dirty="0" err="1">
                <a:solidFill>
                  <a:srgbClr val="000000"/>
                </a:solidFill>
                <a:latin typeface="Times New Roman" panose="02020603050405020304" pitchFamily="18" charset="0"/>
                <a:cs typeface="Times New Roman" panose="02020603050405020304" pitchFamily="18" charset="0"/>
              </a:rPr>
              <a:t>реакційна</a:t>
            </a:r>
            <a:r>
              <a:rPr lang="ru-RU" altLang="en-US" sz="1600" i="1" dirty="0">
                <a:solidFill>
                  <a:srgbClr val="000000"/>
                </a:solidFill>
                <a:latin typeface="Times New Roman" panose="02020603050405020304" pitchFamily="18" charset="0"/>
                <a:cs typeface="Times New Roman" panose="02020603050405020304" pitchFamily="18" charset="0"/>
              </a:rPr>
              <a:t> ванна; 15 - </a:t>
            </a:r>
            <a:r>
              <a:rPr lang="ru-RU" altLang="en-US" sz="1600" i="1" dirty="0" err="1">
                <a:solidFill>
                  <a:srgbClr val="000000"/>
                </a:solidFill>
                <a:latin typeface="Times New Roman" panose="02020603050405020304" pitchFamily="18" charset="0"/>
                <a:cs typeface="Times New Roman" panose="02020603050405020304" pitchFamily="18" charset="0"/>
              </a:rPr>
              <a:t>розділовий</a:t>
            </a:r>
            <a:r>
              <a:rPr lang="ru-RU" altLang="en-US" sz="1600" i="1" dirty="0">
                <a:solidFill>
                  <a:srgbClr val="000000"/>
                </a:solidFill>
                <a:latin typeface="Times New Roman" panose="02020603050405020304" pitchFamily="18" charset="0"/>
                <a:cs typeface="Times New Roman" panose="02020603050405020304" pitchFamily="18" charset="0"/>
              </a:rPr>
              <a:t> </a:t>
            </a:r>
            <a:r>
              <a:rPr lang="ru-RU" altLang="en-US" sz="1600" i="1" dirty="0" err="1">
                <a:solidFill>
                  <a:srgbClr val="000000"/>
                </a:solidFill>
                <a:latin typeface="Times New Roman" panose="02020603050405020304" pitchFamily="18" charset="0"/>
                <a:cs typeface="Times New Roman" panose="02020603050405020304" pitchFamily="18" charset="0"/>
              </a:rPr>
              <a:t>поріг</a:t>
            </a:r>
            <a:endParaRPr lang="ru-RU" altLang="en-US" sz="1600" dirty="0"/>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Номер слайда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7BFD402D-6373-4D5E-A3D1-8B8257819A48}" type="slidenum">
              <a:rPr lang="ru-RU" altLang="en-US"/>
              <a:pPr algn="l" rtl="0"/>
              <a:t>72</a:t>
            </a:fld>
            <a:endParaRPr lang="ru-RU" altLang="en-US"/>
          </a:p>
        </p:txBody>
      </p:sp>
      <p:sp>
        <p:nvSpPr>
          <p:cNvPr id="76803" name="Прямоугольник 2"/>
          <p:cNvSpPr>
            <a:spLocks noChangeArrowheads="1"/>
          </p:cNvSpPr>
          <p:nvPr/>
        </p:nvSpPr>
        <p:spPr bwMode="auto">
          <a:xfrm>
            <a:off x="107950" y="1052513"/>
            <a:ext cx="8856663" cy="37820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indent="2921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rtl="0" eaLnBrk="1" hangingPunct="1">
              <a:lnSpc>
                <a:spcPct val="150000"/>
              </a:lnSpc>
            </a:pPr>
            <a:r>
              <a:rPr lang="ru-RU" altLang="en-US" dirty="0">
                <a:solidFill>
                  <a:srgbClr val="000000"/>
                </a:solidFill>
                <a:latin typeface="Times New Roman" panose="02020603050405020304" pitchFamily="18" charset="0"/>
                <a:cs typeface="Times New Roman" panose="02020603050405020304" pitchFamily="18" charset="0"/>
              </a:rPr>
              <a:t>У кожному </a:t>
            </a:r>
            <a:r>
              <a:rPr lang="ru-RU" altLang="en-US" dirty="0" err="1">
                <a:solidFill>
                  <a:srgbClr val="000000"/>
                </a:solidFill>
                <a:latin typeface="Times New Roman" panose="02020603050405020304" pitchFamily="18" charset="0"/>
                <a:cs typeface="Times New Roman" panose="02020603050405020304" pitchFamily="18" charset="0"/>
              </a:rPr>
              <a:t>агрегаті</a:t>
            </a:r>
            <a:r>
              <a:rPr lang="ru-RU" altLang="en-US" dirty="0">
                <a:solidFill>
                  <a:srgbClr val="000000"/>
                </a:solidFill>
                <a:latin typeface="Times New Roman" panose="02020603050405020304" pitchFamily="18" charset="0"/>
                <a:cs typeface="Times New Roman" panose="02020603050405020304" pitchFamily="18" charset="0"/>
              </a:rPr>
              <a:t> є </a:t>
            </a:r>
            <a:r>
              <a:rPr lang="ru-RU" altLang="en-US" dirty="0" err="1">
                <a:solidFill>
                  <a:srgbClr val="000000"/>
                </a:solidFill>
                <a:latin typeface="Times New Roman" panose="02020603050405020304" pitchFamily="18" charset="0"/>
                <a:cs typeface="Times New Roman" panose="02020603050405020304" pitchFamily="18" charset="0"/>
              </a:rPr>
              <a:t>дві</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ванни</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реакційна</a:t>
            </a:r>
            <a:r>
              <a:rPr lang="ru-RU" altLang="en-US" dirty="0">
                <a:solidFill>
                  <a:srgbClr val="000000"/>
                </a:solidFill>
                <a:latin typeface="Times New Roman" panose="02020603050405020304" pitchFamily="18" charset="0"/>
                <a:cs typeface="Times New Roman" panose="02020603050405020304" pitchFamily="18" charset="0"/>
              </a:rPr>
              <a:t> та </a:t>
            </a:r>
            <a:r>
              <a:rPr lang="ru-RU" altLang="en-US" dirty="0" err="1">
                <a:solidFill>
                  <a:srgbClr val="000000"/>
                </a:solidFill>
                <a:latin typeface="Times New Roman" panose="02020603050405020304" pitchFamily="18" charset="0"/>
                <a:cs typeface="Times New Roman" panose="02020603050405020304" pitchFamily="18" charset="0"/>
              </a:rPr>
              <a:t>відстійна</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розділені</a:t>
            </a:r>
            <a:r>
              <a:rPr lang="ru-RU" altLang="en-US" dirty="0">
                <a:solidFill>
                  <a:srgbClr val="000000"/>
                </a:solidFill>
                <a:latin typeface="Times New Roman" panose="02020603050405020304" pitchFamily="18" charset="0"/>
                <a:cs typeface="Times New Roman" panose="02020603050405020304" pitchFamily="18" charset="0"/>
              </a:rPr>
              <a:t> порогом, </a:t>
            </a:r>
            <a:r>
              <a:rPr lang="ru-RU" altLang="en-US" dirty="0" err="1">
                <a:solidFill>
                  <a:srgbClr val="000000"/>
                </a:solidFill>
                <a:latin typeface="Times New Roman" panose="02020603050405020304" pitchFamily="18" charset="0"/>
                <a:cs typeface="Times New Roman" panose="02020603050405020304" pitchFamily="18" charset="0"/>
              </a:rPr>
              <a:t>склепіння</a:t>
            </a:r>
            <a:r>
              <a:rPr lang="ru-RU" altLang="en-US" dirty="0">
                <a:solidFill>
                  <a:srgbClr val="000000"/>
                </a:solidFill>
                <a:latin typeface="Times New Roman" panose="02020603050405020304" pitchFamily="18" charset="0"/>
                <a:cs typeface="Times New Roman" panose="02020603050405020304" pitchFamily="18" charset="0"/>
              </a:rPr>
              <a:t> з </a:t>
            </a:r>
            <a:r>
              <a:rPr lang="ru-RU" altLang="en-US" dirty="0" err="1">
                <a:solidFill>
                  <a:srgbClr val="000000"/>
                </a:solidFill>
                <a:latin typeface="Times New Roman" panose="02020603050405020304" pitchFamily="18" charset="0"/>
                <a:cs typeface="Times New Roman" panose="02020603050405020304" pitchFamily="18" charset="0"/>
              </a:rPr>
              <a:t>отворами</a:t>
            </a:r>
            <a:r>
              <a:rPr lang="ru-RU" altLang="en-US" dirty="0">
                <a:solidFill>
                  <a:srgbClr val="000000"/>
                </a:solidFill>
                <a:latin typeface="Times New Roman" panose="02020603050405020304" pitchFamily="18" charset="0"/>
                <a:cs typeface="Times New Roman" panose="02020603050405020304" pitchFamily="18" charset="0"/>
              </a:rPr>
              <a:t> для </a:t>
            </a:r>
            <a:r>
              <a:rPr lang="ru-RU" altLang="en-US" dirty="0" err="1">
                <a:solidFill>
                  <a:srgbClr val="000000"/>
                </a:solidFill>
                <a:latin typeface="Times New Roman" panose="02020603050405020304" pitchFamily="18" charset="0"/>
                <a:cs typeface="Times New Roman" panose="02020603050405020304" pitchFamily="18" charset="0"/>
              </a:rPr>
              <a:t>кисневих</a:t>
            </a:r>
            <a:r>
              <a:rPr lang="ru-RU" altLang="en-US" dirty="0">
                <a:solidFill>
                  <a:srgbClr val="000000"/>
                </a:solidFill>
                <a:latin typeface="Times New Roman" panose="02020603050405020304" pitchFamily="18" charset="0"/>
                <a:cs typeface="Times New Roman" panose="02020603050405020304" pitchFamily="18" charset="0"/>
              </a:rPr>
              <a:t> фурм, отвори для </a:t>
            </a:r>
            <a:r>
              <a:rPr lang="ru-RU" altLang="en-US" dirty="0" err="1">
                <a:solidFill>
                  <a:srgbClr val="000000"/>
                </a:solidFill>
                <a:latin typeface="Times New Roman" panose="02020603050405020304" pitchFamily="18" charset="0"/>
                <a:cs typeface="Times New Roman" panose="02020603050405020304" pitchFamily="18" charset="0"/>
              </a:rPr>
              <a:t>видалення</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диму</a:t>
            </a:r>
            <a:r>
              <a:rPr lang="ru-RU" altLang="en-US" dirty="0">
                <a:solidFill>
                  <a:srgbClr val="000000"/>
                </a:solidFill>
                <a:latin typeface="Times New Roman" panose="02020603050405020304" pitchFamily="18" charset="0"/>
                <a:cs typeface="Times New Roman" panose="02020603050405020304" pitchFamily="18" charset="0"/>
              </a:rPr>
              <a:t> та спуску шлаку, </a:t>
            </a:r>
            <a:r>
              <a:rPr lang="ru-RU" altLang="en-US" dirty="0" err="1">
                <a:solidFill>
                  <a:srgbClr val="000000"/>
                </a:solidFill>
                <a:latin typeface="Times New Roman" panose="02020603050405020304" pitchFamily="18" charset="0"/>
                <a:cs typeface="Times New Roman" panose="02020603050405020304" pitchFamily="18" charset="0"/>
              </a:rPr>
              <a:t>шлакоотделительная</a:t>
            </a:r>
            <a:r>
              <a:rPr lang="ru-RU" altLang="en-US" dirty="0">
                <a:solidFill>
                  <a:srgbClr val="000000"/>
                </a:solidFill>
                <a:latin typeface="Times New Roman" panose="02020603050405020304" pitchFamily="18" charset="0"/>
                <a:cs typeface="Times New Roman" panose="02020603050405020304" pitchFamily="18" charset="0"/>
              </a:rPr>
              <a:t> перегородка, </a:t>
            </a:r>
            <a:r>
              <a:rPr lang="ru-RU" altLang="en-US" dirty="0" err="1">
                <a:solidFill>
                  <a:srgbClr val="000000"/>
                </a:solidFill>
                <a:latin typeface="Times New Roman" panose="02020603050405020304" pitchFamily="18" charset="0"/>
                <a:cs typeface="Times New Roman" panose="02020603050405020304" pitchFamily="18" charset="0"/>
              </a:rPr>
              <a:t>що</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запобігає</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перетіканню</a:t>
            </a:r>
            <a:r>
              <a:rPr lang="ru-RU" altLang="en-US" dirty="0">
                <a:solidFill>
                  <a:srgbClr val="000000"/>
                </a:solidFill>
                <a:latin typeface="Times New Roman" panose="02020603050405020304" pitchFamily="18" charset="0"/>
                <a:cs typeface="Times New Roman" panose="02020603050405020304" pitchFamily="18" charset="0"/>
              </a:rPr>
              <a:t> шлаку. У </a:t>
            </a:r>
            <a:r>
              <a:rPr lang="ru-RU" altLang="en-US" dirty="0" err="1">
                <a:solidFill>
                  <a:srgbClr val="000000"/>
                </a:solidFill>
                <a:latin typeface="Times New Roman" panose="02020603050405020304" pitchFamily="18" charset="0"/>
                <a:cs typeface="Times New Roman" panose="02020603050405020304" pitchFamily="18" charset="0"/>
              </a:rPr>
              <a:t>реакційній</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ванні</a:t>
            </a:r>
            <a:r>
              <a:rPr lang="ru-RU" altLang="en-US" dirty="0">
                <a:solidFill>
                  <a:srgbClr val="000000"/>
                </a:solidFill>
                <a:latin typeface="Times New Roman" panose="02020603050405020304" pitchFamily="18" charset="0"/>
                <a:cs typeface="Times New Roman" panose="02020603050405020304" pitchFamily="18" charset="0"/>
              </a:rPr>
              <a:t> є </a:t>
            </a:r>
            <a:r>
              <a:rPr lang="ru-RU" altLang="en-US" dirty="0" err="1">
                <a:solidFill>
                  <a:srgbClr val="000000"/>
                </a:solidFill>
                <a:latin typeface="Times New Roman" panose="02020603050405020304" pitchFamily="18" charset="0"/>
                <a:cs typeface="Times New Roman" panose="02020603050405020304" pitchFamily="18" charset="0"/>
              </a:rPr>
              <a:t>вікно</a:t>
            </a:r>
            <a:r>
              <a:rPr lang="ru-RU" altLang="en-US" dirty="0">
                <a:solidFill>
                  <a:srgbClr val="000000"/>
                </a:solidFill>
                <a:latin typeface="Times New Roman" panose="02020603050405020304" pitchFamily="18" charset="0"/>
                <a:cs typeface="Times New Roman" panose="02020603050405020304" pitchFamily="18" charset="0"/>
              </a:rPr>
              <a:t> для </a:t>
            </a:r>
            <a:r>
              <a:rPr lang="ru-RU" altLang="en-US" dirty="0" err="1">
                <a:solidFill>
                  <a:srgbClr val="000000"/>
                </a:solidFill>
                <a:latin typeface="Times New Roman" panose="02020603050405020304" pitchFamily="18" charset="0"/>
                <a:cs typeface="Times New Roman" panose="02020603050405020304" pitchFamily="18" charset="0"/>
              </a:rPr>
              <a:t>подачі</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брухту</a:t>
            </a:r>
            <a:r>
              <a:rPr lang="ru-RU" altLang="en-US" dirty="0">
                <a:solidFill>
                  <a:srgbClr val="000000"/>
                </a:solidFill>
                <a:latin typeface="Times New Roman" panose="02020603050405020304" pitchFamily="18" charset="0"/>
                <a:cs typeface="Times New Roman" panose="02020603050405020304" pitchFamily="18" charset="0"/>
              </a:rPr>
              <a:t> та </a:t>
            </a:r>
            <a:r>
              <a:rPr lang="ru-RU" altLang="en-US" dirty="0" err="1">
                <a:solidFill>
                  <a:srgbClr val="000000"/>
                </a:solidFill>
                <a:latin typeface="Times New Roman" panose="02020603050405020304" pitchFamily="18" charset="0"/>
                <a:cs typeface="Times New Roman" panose="02020603050405020304" pitchFamily="18" charset="0"/>
              </a:rPr>
              <a:t>інших</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охолоджувачів</a:t>
            </a:r>
            <a:r>
              <a:rPr lang="ru-RU" altLang="en-US" dirty="0">
                <a:solidFill>
                  <a:srgbClr val="000000"/>
                </a:solidFill>
                <a:latin typeface="Times New Roman" panose="02020603050405020304" pitchFamily="18" charset="0"/>
                <a:cs typeface="Times New Roman" panose="02020603050405020304" pitchFamily="18" charset="0"/>
              </a:rPr>
              <a:t>. В </a:t>
            </a:r>
            <a:r>
              <a:rPr lang="ru-RU" altLang="en-US" dirty="0" err="1">
                <a:solidFill>
                  <a:srgbClr val="000000"/>
                </a:solidFill>
                <a:latin typeface="Times New Roman" panose="02020603050405020304" pitchFamily="18" charset="0"/>
                <a:cs typeface="Times New Roman" panose="02020603050405020304" pitchFamily="18" charset="0"/>
              </a:rPr>
              <a:t>неї</a:t>
            </a:r>
            <a:r>
              <a:rPr lang="ru-RU" altLang="en-US" dirty="0">
                <a:solidFill>
                  <a:srgbClr val="000000"/>
                </a:solidFill>
                <a:latin typeface="Times New Roman" panose="02020603050405020304" pitchFamily="18" charset="0"/>
                <a:cs typeface="Times New Roman" panose="02020603050405020304" pitchFamily="18" charset="0"/>
              </a:rPr>
              <a:t> по </a:t>
            </a:r>
            <a:r>
              <a:rPr lang="ru-RU" altLang="en-US" dirty="0" err="1">
                <a:solidFill>
                  <a:srgbClr val="000000"/>
                </a:solidFill>
                <a:latin typeface="Times New Roman" panose="02020603050405020304" pitchFamily="18" charset="0"/>
                <a:cs typeface="Times New Roman" panose="02020603050405020304" pitchFamily="18" charset="0"/>
              </a:rPr>
              <a:t>жолобу</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надходить</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рідкий</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чавун</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що</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продувається</a:t>
            </a:r>
            <a:r>
              <a:rPr lang="ru-RU" altLang="en-US" dirty="0">
                <a:solidFill>
                  <a:srgbClr val="000000"/>
                </a:solidFill>
                <a:latin typeface="Times New Roman" panose="02020603050405020304" pitchFamily="18" charset="0"/>
                <a:cs typeface="Times New Roman" panose="02020603050405020304" pitchFamily="18" charset="0"/>
              </a:rPr>
              <a:t> киснем за </a:t>
            </a:r>
            <a:r>
              <a:rPr lang="ru-RU" altLang="en-US" dirty="0" err="1">
                <a:solidFill>
                  <a:srgbClr val="000000"/>
                </a:solidFill>
                <a:latin typeface="Times New Roman" panose="02020603050405020304" pitchFamily="18" charset="0"/>
                <a:cs typeface="Times New Roman" panose="02020603050405020304" pitchFamily="18" charset="0"/>
              </a:rPr>
              <a:t>допомогою</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двох</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водоохолоджуваних</a:t>
            </a:r>
            <a:r>
              <a:rPr lang="ru-RU" altLang="en-US" dirty="0">
                <a:solidFill>
                  <a:srgbClr val="000000"/>
                </a:solidFill>
                <a:latin typeface="Times New Roman" panose="02020603050405020304" pitchFamily="18" charset="0"/>
                <a:cs typeface="Times New Roman" panose="02020603050405020304" pitchFamily="18" charset="0"/>
              </a:rPr>
              <a:t> фурм, в </a:t>
            </a:r>
            <a:r>
              <a:rPr lang="ru-RU" altLang="en-US" dirty="0" err="1">
                <a:solidFill>
                  <a:srgbClr val="000000"/>
                </a:solidFill>
                <a:latin typeface="Times New Roman" panose="02020603050405020304" pitchFamily="18" charset="0"/>
                <a:cs typeface="Times New Roman" panose="02020603050405020304" pitchFamily="18" charset="0"/>
              </a:rPr>
              <a:t>цю</a:t>
            </a:r>
            <a:r>
              <a:rPr lang="ru-RU" altLang="en-US" dirty="0">
                <a:solidFill>
                  <a:srgbClr val="000000"/>
                </a:solidFill>
                <a:latin typeface="Times New Roman" panose="02020603050405020304" pitchFamily="18" charset="0"/>
                <a:cs typeface="Times New Roman" panose="02020603050405020304" pitchFamily="18" charset="0"/>
              </a:rPr>
              <a:t> ж ванну </a:t>
            </a:r>
            <a:r>
              <a:rPr lang="ru-RU" altLang="en-US" dirty="0" err="1">
                <a:solidFill>
                  <a:srgbClr val="000000"/>
                </a:solidFill>
                <a:latin typeface="Times New Roman" panose="02020603050405020304" pitchFamily="18" charset="0"/>
                <a:cs typeface="Times New Roman" panose="02020603050405020304" pitchFamily="18" charset="0"/>
              </a:rPr>
              <a:t>подають</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охолоджувачі</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Газошлакометаллическая</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емульсія</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перетікає</a:t>
            </a:r>
            <a:r>
              <a:rPr lang="ru-RU" altLang="en-US" dirty="0">
                <a:solidFill>
                  <a:srgbClr val="000000"/>
                </a:solidFill>
                <a:latin typeface="Times New Roman" panose="02020603050405020304" pitchFamily="18" charset="0"/>
                <a:cs typeface="Times New Roman" panose="02020603050405020304" pitchFamily="18" charset="0"/>
              </a:rPr>
              <a:t> по </a:t>
            </a:r>
            <a:r>
              <a:rPr lang="ru-RU" altLang="en-US" dirty="0" err="1">
                <a:solidFill>
                  <a:srgbClr val="000000"/>
                </a:solidFill>
                <a:latin typeface="Times New Roman" panose="02020603050405020304" pitchFamily="18" charset="0"/>
                <a:cs typeface="Times New Roman" panose="02020603050405020304" pitchFamily="18" charset="0"/>
              </a:rPr>
              <a:t>поріг</a:t>
            </a:r>
            <a:r>
              <a:rPr lang="ru-RU" altLang="en-US" dirty="0">
                <a:solidFill>
                  <a:srgbClr val="000000"/>
                </a:solidFill>
                <a:latin typeface="Times New Roman" panose="02020603050405020304" pitchFamily="18" charset="0"/>
                <a:cs typeface="Times New Roman" panose="02020603050405020304" pitchFamily="18" charset="0"/>
              </a:rPr>
              <a:t> у </a:t>
            </a:r>
            <a:r>
              <a:rPr lang="ru-RU" altLang="en-US" dirty="0" err="1">
                <a:solidFill>
                  <a:srgbClr val="000000"/>
                </a:solidFill>
                <a:latin typeface="Times New Roman" panose="02020603050405020304" pitchFamily="18" charset="0"/>
                <a:cs typeface="Times New Roman" panose="02020603050405020304" pitchFamily="18" charset="0"/>
              </a:rPr>
              <a:t>відстійну</a:t>
            </a:r>
            <a:r>
              <a:rPr lang="ru-RU" altLang="en-US" dirty="0">
                <a:solidFill>
                  <a:srgbClr val="000000"/>
                </a:solidFill>
                <a:latin typeface="Times New Roman" panose="02020603050405020304" pitchFamily="18" charset="0"/>
                <a:cs typeface="Times New Roman" panose="02020603050405020304" pitchFamily="18" charset="0"/>
              </a:rPr>
              <a:t> ванну, де </a:t>
            </a:r>
            <a:r>
              <a:rPr lang="ru-RU" altLang="en-US" dirty="0" err="1">
                <a:solidFill>
                  <a:srgbClr val="000000"/>
                </a:solidFill>
                <a:latin typeface="Times New Roman" panose="02020603050405020304" pitchFamily="18" charset="0"/>
                <a:cs typeface="Times New Roman" panose="02020603050405020304" pitchFamily="18" charset="0"/>
              </a:rPr>
              <a:t>фази</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поділяються</a:t>
            </a:r>
            <a:r>
              <a:rPr lang="ru-RU" altLang="en-US" dirty="0">
                <a:solidFill>
                  <a:srgbClr val="000000"/>
                </a:solidFill>
                <a:latin typeface="Times New Roman" panose="02020603050405020304" pitchFamily="18" charset="0"/>
                <a:cs typeface="Times New Roman" panose="02020603050405020304" pitchFamily="18" charset="0"/>
              </a:rPr>
              <a:t> і </a:t>
            </a:r>
            <a:r>
              <a:rPr lang="ru-RU" altLang="en-US" dirty="0" err="1">
                <a:solidFill>
                  <a:srgbClr val="000000"/>
                </a:solidFill>
                <a:latin typeface="Times New Roman" panose="02020603050405020304" pitchFamily="18" charset="0"/>
                <a:cs typeface="Times New Roman" panose="02020603050405020304" pitchFamily="18" charset="0"/>
              </a:rPr>
              <a:t>завершуються</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реакції</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між</a:t>
            </a:r>
            <a:r>
              <a:rPr lang="ru-RU" altLang="en-US" dirty="0">
                <a:solidFill>
                  <a:srgbClr val="000000"/>
                </a:solidFill>
                <a:latin typeface="Times New Roman" panose="02020603050405020304" pitchFamily="18" charset="0"/>
                <a:cs typeface="Times New Roman" panose="02020603050405020304" pitchFamily="18" charset="0"/>
              </a:rPr>
              <a:t> шлаком і </a:t>
            </a:r>
            <a:r>
              <a:rPr lang="ru-RU" altLang="en-US" dirty="0" err="1">
                <a:solidFill>
                  <a:srgbClr val="000000"/>
                </a:solidFill>
                <a:latin typeface="Times New Roman" panose="02020603050405020304" pitchFamily="18" charset="0"/>
                <a:cs typeface="Times New Roman" panose="02020603050405020304" pitchFamily="18" charset="0"/>
              </a:rPr>
              <a:t>металом</a:t>
            </a:r>
            <a:r>
              <a:rPr lang="ru-RU" altLang="en-US" dirty="0">
                <a:solidFill>
                  <a:srgbClr val="000000"/>
                </a:solidFill>
                <a:latin typeface="Times New Roman" panose="02020603050405020304" pitchFamily="18" charset="0"/>
                <a:cs typeface="Times New Roman" panose="02020603050405020304" pitchFamily="18" charset="0"/>
              </a:rPr>
              <a:t>.</a:t>
            </a:r>
            <a:endParaRPr lang="ru-RU" altLang="en-US" sz="1000" dirty="0">
              <a:latin typeface="Tahoma" panose="020B0604030504040204" pitchFamily="34" charset="0"/>
              <a:cs typeface="Times New Roman" panose="02020603050405020304" pitchFamily="18" charset="0"/>
            </a:endParaRPr>
          </a:p>
          <a:p>
            <a:pPr algn="just" rtl="0" eaLnBrk="1" hangingPunct="1">
              <a:lnSpc>
                <a:spcPct val="150000"/>
              </a:lnSpc>
            </a:pPr>
            <a:r>
              <a:rPr lang="ru-RU" altLang="en-US" dirty="0">
                <a:solidFill>
                  <a:srgbClr val="000000"/>
                </a:solidFill>
                <a:latin typeface="Times New Roman" panose="02020603050405020304" pitchFamily="18" charset="0"/>
                <a:cs typeface="Times New Roman" panose="02020603050405020304" pitchFamily="18" charset="0"/>
              </a:rPr>
              <a:t>Шлак </a:t>
            </a:r>
            <a:r>
              <a:rPr lang="ru-RU" altLang="en-US" dirty="0" err="1">
                <a:solidFill>
                  <a:srgbClr val="000000"/>
                </a:solidFill>
                <a:latin typeface="Times New Roman" panose="02020603050405020304" pitchFamily="18" charset="0"/>
                <a:cs typeface="Times New Roman" panose="02020603050405020304" pitchFamily="18" charset="0"/>
              </a:rPr>
              <a:t>видаляється</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самопливом</a:t>
            </a:r>
            <a:r>
              <a:rPr lang="ru-RU" altLang="en-US" dirty="0">
                <a:solidFill>
                  <a:srgbClr val="000000"/>
                </a:solidFill>
                <a:latin typeface="Times New Roman" panose="02020603050405020304" pitchFamily="18" charset="0"/>
                <a:cs typeface="Times New Roman" panose="02020603050405020304" pitchFamily="18" charset="0"/>
              </a:rPr>
              <a:t> через </a:t>
            </a:r>
            <a:r>
              <a:rPr lang="ru-RU" altLang="en-US" dirty="0" err="1">
                <a:solidFill>
                  <a:srgbClr val="000000"/>
                </a:solidFill>
                <a:latin typeface="Times New Roman" panose="02020603050405020304" pitchFamily="18" charset="0"/>
                <a:cs typeface="Times New Roman" panose="02020603050405020304" pitchFamily="18" charset="0"/>
              </a:rPr>
              <a:t>шлаковипускний</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отвір</a:t>
            </a:r>
            <a:r>
              <a:rPr lang="ru-RU" altLang="en-US" dirty="0">
                <a:solidFill>
                  <a:srgbClr val="000000"/>
                </a:solidFill>
                <a:latin typeface="Times New Roman" panose="02020603050405020304" pitchFamily="18" charset="0"/>
                <a:cs typeface="Times New Roman" panose="02020603050405020304" pitchFamily="18" charset="0"/>
              </a:rPr>
              <a:t>, а метал через сифон і по </a:t>
            </a:r>
            <a:r>
              <a:rPr lang="ru-RU" altLang="en-US" dirty="0" err="1">
                <a:solidFill>
                  <a:srgbClr val="000000"/>
                </a:solidFill>
                <a:latin typeface="Times New Roman" panose="02020603050405020304" pitchFamily="18" charset="0"/>
                <a:cs typeface="Times New Roman" panose="02020603050405020304" pitchFamily="18" charset="0"/>
              </a:rPr>
              <a:t>жолобу</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надходить</a:t>
            </a:r>
            <a:r>
              <a:rPr lang="ru-RU" altLang="en-US" dirty="0">
                <a:solidFill>
                  <a:srgbClr val="000000"/>
                </a:solidFill>
                <a:latin typeface="Times New Roman" panose="02020603050405020304" pitchFamily="18" charset="0"/>
                <a:cs typeface="Times New Roman" panose="02020603050405020304" pitchFamily="18" charset="0"/>
              </a:rPr>
              <a:t> до другого агрегату, де </a:t>
            </a:r>
            <a:r>
              <a:rPr lang="ru-RU" altLang="en-US" dirty="0" err="1">
                <a:solidFill>
                  <a:srgbClr val="000000"/>
                </a:solidFill>
                <a:latin typeface="Times New Roman" panose="02020603050405020304" pitchFamily="18" charset="0"/>
                <a:cs typeface="Times New Roman" panose="02020603050405020304" pitchFamily="18" charset="0"/>
              </a:rPr>
              <a:t>закінчується</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рафінування</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розплаву</a:t>
            </a:r>
            <a:r>
              <a:rPr lang="ru-RU" altLang="en-US" dirty="0">
                <a:solidFill>
                  <a:srgbClr val="000000"/>
                </a:solidFill>
                <a:latin typeface="Times New Roman" panose="02020603050405020304" pitchFamily="18" charset="0"/>
                <a:cs typeface="Times New Roman" panose="02020603050405020304" pitchFamily="18" charset="0"/>
              </a:rPr>
              <a:t>.</a:t>
            </a:r>
            <a:endParaRPr lang="ru-RU" altLang="en-US" sz="1000" dirty="0">
              <a:latin typeface="Tahoma" panose="020B060403050404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Номер слайда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FA141797-2868-4C4C-B7A2-4340465D3C02}" type="slidenum">
              <a:rPr lang="ru-RU" altLang="en-US"/>
              <a:pPr algn="l" rtl="0"/>
              <a:t>73</a:t>
            </a:fld>
            <a:endParaRPr lang="ru-RU" altLang="en-US"/>
          </a:p>
        </p:txBody>
      </p:sp>
      <p:sp>
        <p:nvSpPr>
          <p:cNvPr id="77827" name="Прямоугольник 2"/>
          <p:cNvSpPr>
            <a:spLocks noChangeArrowheads="1"/>
          </p:cNvSpPr>
          <p:nvPr/>
        </p:nvSpPr>
        <p:spPr bwMode="auto">
          <a:xfrm>
            <a:off x="179388" y="1052513"/>
            <a:ext cx="8785225" cy="5078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indent="2921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rtl="0" eaLnBrk="1" hangingPunct="1">
              <a:lnSpc>
                <a:spcPct val="150000"/>
              </a:lnSpc>
            </a:pPr>
            <a:r>
              <a:rPr lang="ru-RU" altLang="en-US" dirty="0" err="1">
                <a:solidFill>
                  <a:srgbClr val="000000"/>
                </a:solidFill>
                <a:latin typeface="Times New Roman" panose="02020603050405020304" pitchFamily="18" charset="0"/>
                <a:cs typeface="Times New Roman" panose="02020603050405020304" pitchFamily="18" charset="0"/>
              </a:rPr>
              <a:t>Порівняно</a:t>
            </a:r>
            <a:r>
              <a:rPr lang="ru-RU" altLang="en-US" dirty="0">
                <a:solidFill>
                  <a:srgbClr val="000000"/>
                </a:solidFill>
                <a:latin typeface="Times New Roman" panose="02020603050405020304" pitchFamily="18" charset="0"/>
                <a:cs typeface="Times New Roman" panose="02020603050405020304" pitchFamily="18" charset="0"/>
              </a:rPr>
              <a:t> з </a:t>
            </a:r>
            <a:r>
              <a:rPr lang="ru-RU" altLang="en-US" dirty="0" err="1">
                <a:solidFill>
                  <a:srgbClr val="000000"/>
                </a:solidFill>
                <a:latin typeface="Times New Roman" panose="02020603050405020304" pitchFamily="18" charset="0"/>
                <a:cs typeface="Times New Roman" panose="02020603050405020304" pitchFamily="18" charset="0"/>
              </a:rPr>
              <a:t>періодичним</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киснево-конвертерним</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процесом</a:t>
            </a:r>
            <a:r>
              <a:rPr lang="ru-RU" altLang="en-US" dirty="0">
                <a:solidFill>
                  <a:srgbClr val="000000"/>
                </a:solidFill>
                <a:latin typeface="Times New Roman" panose="02020603050405020304" pitchFamily="18" charset="0"/>
                <a:cs typeface="Times New Roman" panose="02020603050405020304" pitchFamily="18" charset="0"/>
              </a:rPr>
              <a:t> САНД конвертерного типу </a:t>
            </a:r>
            <a:r>
              <a:rPr lang="ru-RU" altLang="en-US" dirty="0" err="1">
                <a:solidFill>
                  <a:srgbClr val="000000"/>
                </a:solidFill>
                <a:latin typeface="Times New Roman" panose="02020603050405020304" pitchFamily="18" charset="0"/>
                <a:cs typeface="Times New Roman" panose="02020603050405020304" pitchFamily="18" charset="0"/>
              </a:rPr>
              <a:t>має</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значні</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переваги</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удвічі</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більша</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продуктивність</a:t>
            </a:r>
            <a:r>
              <a:rPr lang="ru-RU" altLang="en-US" dirty="0">
                <a:solidFill>
                  <a:srgbClr val="000000"/>
                </a:solidFill>
                <a:latin typeface="Times New Roman" panose="02020603050405020304" pitchFamily="18" charset="0"/>
                <a:cs typeface="Times New Roman" panose="02020603050405020304" pitchFamily="18" charset="0"/>
              </a:rPr>
              <a:t> агрегату та </a:t>
            </a:r>
            <a:r>
              <a:rPr lang="ru-RU" altLang="en-US" dirty="0" err="1">
                <a:solidFill>
                  <a:srgbClr val="000000"/>
                </a:solidFill>
                <a:latin typeface="Times New Roman" panose="02020603050405020304" pitchFamily="18" charset="0"/>
                <a:cs typeface="Times New Roman" panose="02020603050405020304" pitchFamily="18" charset="0"/>
              </a:rPr>
              <a:t>праці</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збільшення</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виходу</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рідкого</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металу</a:t>
            </a:r>
            <a:r>
              <a:rPr lang="ru-RU" altLang="en-US" dirty="0">
                <a:solidFill>
                  <a:srgbClr val="000000"/>
                </a:solidFill>
                <a:latin typeface="Times New Roman" panose="02020603050405020304" pitchFamily="18" charset="0"/>
                <a:cs typeface="Times New Roman" panose="02020603050405020304" pitchFamily="18" charset="0"/>
              </a:rPr>
              <a:t> на 2-3% </a:t>
            </a:r>
            <a:r>
              <a:rPr lang="ru-RU" altLang="en-US" dirty="0" err="1">
                <a:solidFill>
                  <a:srgbClr val="000000"/>
                </a:solidFill>
                <a:latin typeface="Times New Roman" panose="02020603050405020304" pitchFamily="18" charset="0"/>
                <a:cs typeface="Times New Roman" panose="02020603050405020304" pitchFamily="18" charset="0"/>
              </a:rPr>
              <a:t>внаслідок</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зменшення</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втрат</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заліза</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зі</a:t>
            </a:r>
            <a:r>
              <a:rPr lang="ru-RU" altLang="en-US" dirty="0">
                <a:solidFill>
                  <a:srgbClr val="000000"/>
                </a:solidFill>
                <a:latin typeface="Times New Roman" panose="02020603050405020304" pitchFamily="18" charset="0"/>
                <a:cs typeface="Times New Roman" panose="02020603050405020304" pitchFamily="18" charset="0"/>
              </a:rPr>
              <a:t> шлаком, </a:t>
            </a:r>
            <a:r>
              <a:rPr lang="ru-RU" altLang="en-US" dirty="0" err="1">
                <a:solidFill>
                  <a:srgbClr val="000000"/>
                </a:solidFill>
                <a:latin typeface="Times New Roman" panose="02020603050405020304" pitchFamily="18" charset="0"/>
                <a:cs typeface="Times New Roman" panose="02020603050405020304" pitchFamily="18" charset="0"/>
              </a:rPr>
              <a:t>викидами</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виносом</a:t>
            </a:r>
            <a:r>
              <a:rPr lang="ru-RU" altLang="en-US" dirty="0">
                <a:solidFill>
                  <a:srgbClr val="000000"/>
                </a:solidFill>
                <a:latin typeface="Times New Roman" panose="02020603050405020304" pitchFamily="18" charset="0"/>
                <a:cs typeface="Times New Roman" panose="02020603050405020304" pitchFamily="18" charset="0"/>
              </a:rPr>
              <a:t> та </a:t>
            </a:r>
            <a:r>
              <a:rPr lang="ru-RU" altLang="en-US" dirty="0" err="1">
                <a:solidFill>
                  <a:srgbClr val="000000"/>
                </a:solidFill>
                <a:latin typeface="Times New Roman" panose="02020603050405020304" pitchFamily="18" charset="0"/>
                <a:cs typeface="Times New Roman" panose="02020603050405020304" pitchFamily="18" charset="0"/>
              </a:rPr>
              <a:t>димом</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зниження</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питомої</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витрати</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вапна</a:t>
            </a:r>
            <a:r>
              <a:rPr lang="ru-RU" altLang="en-US" dirty="0">
                <a:solidFill>
                  <a:srgbClr val="000000"/>
                </a:solidFill>
                <a:latin typeface="Times New Roman" panose="02020603050405020304" pitchFamily="18" charset="0"/>
                <a:cs typeface="Times New Roman" panose="02020603050405020304" pitchFamily="18" charset="0"/>
              </a:rPr>
              <a:t> і </a:t>
            </a:r>
            <a:r>
              <a:rPr lang="ru-RU" altLang="en-US" dirty="0" err="1">
                <a:solidFill>
                  <a:srgbClr val="000000"/>
                </a:solidFill>
                <a:latin typeface="Times New Roman" panose="02020603050405020304" pitchFamily="18" charset="0"/>
                <a:cs typeface="Times New Roman" panose="02020603050405020304" pitchFamily="18" charset="0"/>
              </a:rPr>
              <a:t>кількості</a:t>
            </a:r>
            <a:r>
              <a:rPr lang="ru-RU" altLang="en-US" dirty="0">
                <a:solidFill>
                  <a:srgbClr val="000000"/>
                </a:solidFill>
                <a:latin typeface="Times New Roman" panose="02020603050405020304" pitchFamily="18" charset="0"/>
                <a:cs typeface="Times New Roman" panose="02020603050405020304" pitchFamily="18" charset="0"/>
              </a:rPr>
              <a:t> шлаку, </a:t>
            </a:r>
            <a:r>
              <a:rPr lang="ru-RU" altLang="en-US" dirty="0" err="1">
                <a:solidFill>
                  <a:srgbClr val="000000"/>
                </a:solidFill>
                <a:latin typeface="Times New Roman" panose="02020603050405020304" pitchFamily="18" charset="0"/>
                <a:cs typeface="Times New Roman" panose="02020603050405020304" pitchFamily="18" charset="0"/>
              </a:rPr>
              <a:t>що</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утворюється</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що</a:t>
            </a:r>
            <a:r>
              <a:rPr lang="ru-RU" altLang="en-US" dirty="0">
                <a:solidFill>
                  <a:srgbClr val="000000"/>
                </a:solidFill>
                <a:latin typeface="Times New Roman" panose="02020603050405020304" pitchFamily="18" charset="0"/>
                <a:cs typeface="Times New Roman" panose="02020603050405020304" pitchFamily="18" charset="0"/>
              </a:rPr>
              <a:t> в </a:t>
            </a:r>
            <a:r>
              <a:rPr lang="ru-RU" altLang="en-US" dirty="0" err="1">
                <a:solidFill>
                  <a:srgbClr val="000000"/>
                </a:solidFill>
                <a:latin typeface="Times New Roman" panose="02020603050405020304" pitchFamily="18" charset="0"/>
                <a:cs typeface="Times New Roman" panose="02020603050405020304" pitchFamily="18" charset="0"/>
              </a:rPr>
              <a:t>двох</a:t>
            </a:r>
            <a:r>
              <a:rPr lang="ru-RU" altLang="en-US" dirty="0">
                <a:solidFill>
                  <a:srgbClr val="000000"/>
                </a:solidFill>
                <a:latin typeface="Times New Roman" panose="02020603050405020304" pitchFamily="18" charset="0"/>
                <a:cs typeface="Times New Roman" panose="02020603050405020304" pitchFamily="18" charset="0"/>
              </a:rPr>
              <a:t>- і </a:t>
            </a:r>
            <a:r>
              <a:rPr lang="ru-RU" altLang="en-US" dirty="0" err="1">
                <a:solidFill>
                  <a:srgbClr val="000000"/>
                </a:solidFill>
                <a:latin typeface="Times New Roman" panose="02020603050405020304" pitchFamily="18" charset="0"/>
                <a:cs typeface="Times New Roman" panose="02020603050405020304" pitchFamily="18" charset="0"/>
              </a:rPr>
              <a:t>тристадійних</a:t>
            </a:r>
            <a:r>
              <a:rPr lang="ru-RU" altLang="en-US" dirty="0">
                <a:solidFill>
                  <a:srgbClr val="000000"/>
                </a:solidFill>
                <a:latin typeface="Times New Roman" panose="02020603050405020304" pitchFamily="18" charset="0"/>
                <a:cs typeface="Times New Roman" panose="02020603050405020304" pitchFamily="18" charset="0"/>
              </a:rPr>
              <a:t> САНД </a:t>
            </a:r>
            <a:r>
              <a:rPr lang="ru-RU" altLang="en-US" dirty="0" err="1">
                <a:solidFill>
                  <a:srgbClr val="000000"/>
                </a:solidFill>
                <a:latin typeface="Times New Roman" panose="02020603050405020304" pitchFamily="18" charset="0"/>
                <a:cs typeface="Times New Roman" panose="02020603050405020304" pitchFamily="18" charset="0"/>
              </a:rPr>
              <a:t>досягається</a:t>
            </a:r>
            <a:r>
              <a:rPr lang="ru-RU" altLang="en-US" dirty="0">
                <a:solidFill>
                  <a:srgbClr val="000000"/>
                </a:solidFill>
                <a:latin typeface="Times New Roman" panose="02020603050405020304" pitchFamily="18" charset="0"/>
                <a:cs typeface="Times New Roman" panose="02020603050405020304" pitchFamily="18" charset="0"/>
              </a:rPr>
              <a:t> спуском кислого шлаку, а </a:t>
            </a:r>
            <a:r>
              <a:rPr lang="ru-RU" altLang="en-US" dirty="0" err="1">
                <a:solidFill>
                  <a:srgbClr val="000000"/>
                </a:solidFill>
                <a:latin typeface="Times New Roman" panose="02020603050405020304" pitchFamily="18" charset="0"/>
                <a:cs typeface="Times New Roman" panose="02020603050405020304" pitchFamily="18" charset="0"/>
              </a:rPr>
              <a:t>також</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регенерацією</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частини</a:t>
            </a:r>
            <a:r>
              <a:rPr lang="ru-RU" altLang="en-US" dirty="0">
                <a:solidFill>
                  <a:srgbClr val="000000"/>
                </a:solidFill>
                <a:latin typeface="Times New Roman" panose="02020603050405020304" pitchFamily="18" charset="0"/>
                <a:cs typeface="Times New Roman" panose="02020603050405020304" pitchFamily="18" charset="0"/>
              </a:rPr>
              <a:t> основного шлаку; </a:t>
            </a:r>
            <a:r>
              <a:rPr lang="ru-RU" altLang="en-US" dirty="0" err="1">
                <a:solidFill>
                  <a:srgbClr val="000000"/>
                </a:solidFill>
                <a:latin typeface="Times New Roman" panose="02020603050405020304" pitchFamily="18" charset="0"/>
                <a:cs typeface="Times New Roman" panose="02020603050405020304" pitchFamily="18" charset="0"/>
              </a:rPr>
              <a:t>скорочення</a:t>
            </a:r>
            <a:r>
              <a:rPr lang="ru-RU" altLang="en-US" dirty="0">
                <a:solidFill>
                  <a:srgbClr val="000000"/>
                </a:solidFill>
                <a:latin typeface="Times New Roman" panose="02020603050405020304" pitchFamily="18" charset="0"/>
                <a:cs typeface="Times New Roman" panose="02020603050405020304" pitchFamily="18" charset="0"/>
              </a:rPr>
              <a:t> у 2-2,5 рази </a:t>
            </a:r>
            <a:r>
              <a:rPr lang="ru-RU" altLang="en-US" dirty="0" err="1">
                <a:solidFill>
                  <a:srgbClr val="000000"/>
                </a:solidFill>
                <a:latin typeface="Times New Roman" panose="02020603050405020304" pitchFamily="18" charset="0"/>
                <a:cs typeface="Times New Roman" panose="02020603050405020304" pitchFamily="18" charset="0"/>
              </a:rPr>
              <a:t>витрати</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вогнетривів</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ймовірне</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зниження</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собівартості</a:t>
            </a:r>
            <a:r>
              <a:rPr lang="ru-RU" altLang="en-US" dirty="0">
                <a:solidFill>
                  <a:srgbClr val="000000"/>
                </a:solidFill>
                <a:latin typeface="Times New Roman" panose="02020603050405020304" pitchFamily="18" charset="0"/>
                <a:cs typeface="Times New Roman" panose="02020603050405020304" pitchFamily="18" charset="0"/>
              </a:rPr>
              <a:t> стали; </a:t>
            </a:r>
            <a:r>
              <a:rPr lang="ru-RU" altLang="en-US" dirty="0" err="1">
                <a:solidFill>
                  <a:srgbClr val="000000"/>
                </a:solidFill>
                <a:latin typeface="Times New Roman" panose="02020603050405020304" pitchFamily="18" charset="0"/>
                <a:cs typeface="Times New Roman" panose="02020603050405020304" pitchFamily="18" charset="0"/>
              </a:rPr>
              <a:t>більш</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висока</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стабільність</a:t>
            </a:r>
            <a:r>
              <a:rPr lang="ru-RU" altLang="en-US" dirty="0">
                <a:solidFill>
                  <a:srgbClr val="000000"/>
                </a:solidFill>
                <a:latin typeface="Times New Roman" panose="02020603050405020304" pitchFamily="18" charset="0"/>
                <a:cs typeface="Times New Roman" panose="02020603050405020304" pitchFamily="18" charset="0"/>
              </a:rPr>
              <a:t> складу та </a:t>
            </a:r>
            <a:r>
              <a:rPr lang="ru-RU" altLang="en-US" dirty="0" err="1">
                <a:solidFill>
                  <a:srgbClr val="000000"/>
                </a:solidFill>
                <a:latin typeface="Times New Roman" panose="02020603050405020304" pitchFamily="18" charset="0"/>
                <a:cs typeface="Times New Roman" panose="02020603050405020304" pitchFamily="18" charset="0"/>
              </a:rPr>
              <a:t>якості</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сталі</a:t>
            </a:r>
            <a:r>
              <a:rPr lang="ru-RU" altLang="en-US" dirty="0">
                <a:solidFill>
                  <a:srgbClr val="000000"/>
                </a:solidFill>
                <a:latin typeface="Times New Roman" panose="02020603050405020304" pitchFamily="18" charset="0"/>
                <a:cs typeface="Times New Roman" panose="02020603050405020304" pitchFamily="18" charset="0"/>
              </a:rPr>
              <a:t>.</a:t>
            </a:r>
            <a:endParaRPr lang="ru-RU" altLang="en-US" sz="1000" dirty="0">
              <a:latin typeface="Tahoma" panose="020B0604030504040204" pitchFamily="34" charset="0"/>
              <a:cs typeface="Times New Roman" panose="02020603050405020304" pitchFamily="18" charset="0"/>
            </a:endParaRPr>
          </a:p>
          <a:p>
            <a:pPr algn="just" rtl="0" eaLnBrk="1" hangingPunct="1">
              <a:lnSpc>
                <a:spcPct val="150000"/>
              </a:lnSpc>
            </a:pPr>
            <a:r>
              <a:rPr lang="ru-RU" altLang="en-US" dirty="0" err="1">
                <a:solidFill>
                  <a:srgbClr val="000000"/>
                </a:solidFill>
                <a:latin typeface="Times New Roman" panose="02020603050405020304" pitchFamily="18" charset="0"/>
                <a:cs typeface="Times New Roman" panose="02020603050405020304" pitchFamily="18" charset="0"/>
              </a:rPr>
              <a:t>Безперервний</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сталеплавильний</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процес</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із</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селективним</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окисленням</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домішок</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чавуну</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розроблявся</a:t>
            </a:r>
            <a:r>
              <a:rPr lang="ru-RU" altLang="en-US" dirty="0">
                <a:solidFill>
                  <a:srgbClr val="000000"/>
                </a:solidFill>
                <a:latin typeface="Times New Roman" panose="02020603050405020304" pitchFamily="18" charset="0"/>
                <a:cs typeface="Times New Roman" panose="02020603050405020304" pitchFamily="18" charset="0"/>
              </a:rPr>
              <a:t> у </a:t>
            </a:r>
            <a:r>
              <a:rPr lang="ru-RU" altLang="en-US" dirty="0" err="1">
                <a:solidFill>
                  <a:srgbClr val="000000"/>
                </a:solidFill>
                <a:latin typeface="Times New Roman" panose="02020603050405020304" pitchFamily="18" charset="0"/>
                <a:cs typeface="Times New Roman" panose="02020603050405020304" pitchFamily="18" charset="0"/>
              </a:rPr>
              <a:t>Японії</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Національним</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дослідницьким</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інститутом</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металів</a:t>
            </a:r>
            <a:r>
              <a:rPr lang="ru-RU" altLang="en-US" dirty="0">
                <a:solidFill>
                  <a:srgbClr val="000000"/>
                </a:solidFill>
                <a:latin typeface="Times New Roman" panose="02020603050405020304" pitchFamily="18" charset="0"/>
                <a:cs typeface="Times New Roman" panose="02020603050405020304" pitchFamily="18" charset="0"/>
              </a:rPr>
              <a:t>. У 60-х роках на </a:t>
            </a:r>
            <a:r>
              <a:rPr lang="ru-RU" altLang="en-US" dirty="0" err="1">
                <a:solidFill>
                  <a:srgbClr val="000000"/>
                </a:solidFill>
                <a:latin typeface="Times New Roman" panose="02020603050405020304" pitchFamily="18" charset="0"/>
                <a:cs typeface="Times New Roman" panose="02020603050405020304" pitchFamily="18" charset="0"/>
              </a:rPr>
              <a:t>підставі</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результатів</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попередніх</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експериментів</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збудували</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одноступінчастий</a:t>
            </a:r>
            <a:r>
              <a:rPr lang="ru-RU" altLang="en-US" dirty="0">
                <a:solidFill>
                  <a:srgbClr val="000000"/>
                </a:solidFill>
                <a:latin typeface="Times New Roman" panose="02020603050405020304" pitchFamily="18" charset="0"/>
                <a:cs typeface="Times New Roman" panose="02020603050405020304" pitchFamily="18" charset="0"/>
              </a:rPr>
              <a:t> агрегат, схема </a:t>
            </a:r>
            <a:r>
              <a:rPr lang="ru-RU" altLang="en-US" dirty="0" err="1">
                <a:solidFill>
                  <a:srgbClr val="000000"/>
                </a:solidFill>
                <a:latin typeface="Times New Roman" panose="02020603050405020304" pitchFamily="18" charset="0"/>
                <a:cs typeface="Times New Roman" panose="02020603050405020304" pitchFamily="18" charset="0"/>
              </a:rPr>
              <a:t>якого</a:t>
            </a:r>
            <a:r>
              <a:rPr lang="ru-RU" altLang="en-US" dirty="0">
                <a:solidFill>
                  <a:srgbClr val="000000"/>
                </a:solidFill>
                <a:latin typeface="Times New Roman" panose="02020603050405020304" pitchFamily="18" charset="0"/>
                <a:cs typeface="Times New Roman" panose="02020603050405020304" pitchFamily="18" charset="0"/>
              </a:rPr>
              <a:t> представлена ​​на рис. </a:t>
            </a:r>
            <a:r>
              <a:rPr lang="ru-RU" altLang="en-US" dirty="0" smtClean="0">
                <a:solidFill>
                  <a:srgbClr val="000000"/>
                </a:solidFill>
                <a:latin typeface="Times New Roman" panose="02020603050405020304" pitchFamily="18" charset="0"/>
                <a:cs typeface="Times New Roman" panose="02020603050405020304" pitchFamily="18" charset="0"/>
              </a:rPr>
              <a:t>18.</a:t>
            </a:r>
            <a:endParaRPr lang="ru-RU" altLang="en-US" sz="1000" dirty="0">
              <a:latin typeface="Tahoma" panose="020B060403050404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Номер слайда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4AB70623-6526-49CE-95D0-C1F2601D953A}" type="slidenum">
              <a:rPr lang="ru-RU" altLang="en-US"/>
              <a:pPr algn="l" rtl="0"/>
              <a:t>74</a:t>
            </a:fld>
            <a:endParaRPr lang="ru-RU" altLang="en-US"/>
          </a:p>
        </p:txBody>
      </p:sp>
      <p:sp>
        <p:nvSpPr>
          <p:cNvPr id="78851" name="Прямоугольник 2"/>
          <p:cNvSpPr>
            <a:spLocks noChangeArrowheads="1"/>
          </p:cNvSpPr>
          <p:nvPr/>
        </p:nvSpPr>
        <p:spPr bwMode="auto">
          <a:xfrm>
            <a:off x="0" y="474663"/>
            <a:ext cx="9036050" cy="300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indent="2921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rtl="0" eaLnBrk="1" hangingPunct="1">
              <a:lnSpc>
                <a:spcPct val="150000"/>
              </a:lnSpc>
            </a:pPr>
            <a:r>
              <a:rPr lang="ru-RU" altLang="en-US" dirty="0" err="1">
                <a:solidFill>
                  <a:srgbClr val="000000"/>
                </a:solidFill>
                <a:latin typeface="Times New Roman" panose="02020603050405020304" pitchFamily="18" charset="0"/>
                <a:cs typeface="Times New Roman" panose="02020603050405020304" pitchFamily="18" charset="0"/>
              </a:rPr>
              <a:t>Розміри</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ванни</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становлять</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довжина</a:t>
            </a:r>
            <a:r>
              <a:rPr lang="ru-RU" altLang="en-US" dirty="0">
                <a:solidFill>
                  <a:srgbClr val="000000"/>
                </a:solidFill>
                <a:latin typeface="Times New Roman" panose="02020603050405020304" pitchFamily="18" charset="0"/>
                <a:cs typeface="Times New Roman" panose="02020603050405020304" pitchFamily="18" charset="0"/>
              </a:rPr>
              <a:t> – 3 м, ширина – 250 мм і </a:t>
            </a:r>
            <a:r>
              <a:rPr lang="ru-RU" altLang="en-US" dirty="0" err="1">
                <a:solidFill>
                  <a:srgbClr val="000000"/>
                </a:solidFill>
                <a:latin typeface="Times New Roman" panose="02020603050405020304" pitchFamily="18" charset="0"/>
                <a:cs typeface="Times New Roman" panose="02020603050405020304" pitchFamily="18" charset="0"/>
              </a:rPr>
              <a:t>глибина</a:t>
            </a:r>
            <a:r>
              <a:rPr lang="ru-RU" altLang="en-US" dirty="0">
                <a:solidFill>
                  <a:srgbClr val="000000"/>
                </a:solidFill>
                <a:latin typeface="Times New Roman" panose="02020603050405020304" pitchFamily="18" charset="0"/>
                <a:cs typeface="Times New Roman" panose="02020603050405020304" pitchFamily="18" charset="0"/>
              </a:rPr>
              <a:t> – 600 мм. Через </a:t>
            </a:r>
            <a:r>
              <a:rPr lang="ru-RU" altLang="en-US" dirty="0" err="1">
                <a:solidFill>
                  <a:srgbClr val="000000"/>
                </a:solidFill>
                <a:latin typeface="Times New Roman" panose="02020603050405020304" pitchFamily="18" charset="0"/>
                <a:cs typeface="Times New Roman" panose="02020603050405020304" pitchFamily="18" charset="0"/>
              </a:rPr>
              <a:t>склепіння</a:t>
            </a:r>
            <a:r>
              <a:rPr lang="ru-RU" altLang="en-US" dirty="0">
                <a:solidFill>
                  <a:srgbClr val="000000"/>
                </a:solidFill>
                <a:latin typeface="Times New Roman" panose="02020603050405020304" pitchFamily="18" charset="0"/>
                <a:cs typeface="Times New Roman" panose="02020603050405020304" pitchFamily="18" charset="0"/>
              </a:rPr>
              <a:t> вводили </a:t>
            </a:r>
            <a:r>
              <a:rPr lang="ru-RU" altLang="en-US" dirty="0" err="1">
                <a:solidFill>
                  <a:srgbClr val="000000"/>
                </a:solidFill>
                <a:latin typeface="Times New Roman" panose="02020603050405020304" pitchFamily="18" charset="0"/>
                <a:cs typeface="Times New Roman" panose="02020603050405020304" pitchFamily="18" charset="0"/>
              </a:rPr>
              <a:t>водоохолоджувані</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фурми</a:t>
            </a:r>
            <a:r>
              <a:rPr lang="ru-RU" altLang="en-US" dirty="0">
                <a:solidFill>
                  <a:srgbClr val="000000"/>
                </a:solidFill>
                <a:latin typeface="Times New Roman" panose="02020603050405020304" pitchFamily="18" charset="0"/>
                <a:cs typeface="Times New Roman" panose="02020603050405020304" pitchFamily="18" charset="0"/>
              </a:rPr>
              <a:t> (не </a:t>
            </a:r>
            <a:r>
              <a:rPr lang="ru-RU" altLang="en-US" dirty="0" err="1">
                <a:solidFill>
                  <a:srgbClr val="000000"/>
                </a:solidFill>
                <a:latin typeface="Times New Roman" panose="02020603050405020304" pitchFamily="18" charset="0"/>
                <a:cs typeface="Times New Roman" panose="02020603050405020304" pitchFamily="18" charset="0"/>
              </a:rPr>
              <a:t>більше</a:t>
            </a:r>
            <a:r>
              <a:rPr lang="ru-RU" altLang="en-US" dirty="0">
                <a:solidFill>
                  <a:srgbClr val="000000"/>
                </a:solidFill>
                <a:latin typeface="Times New Roman" panose="02020603050405020304" pitchFamily="18" charset="0"/>
                <a:cs typeface="Times New Roman" panose="02020603050405020304" pitchFamily="18" charset="0"/>
              </a:rPr>
              <a:t> 9), кут </a:t>
            </a:r>
            <a:r>
              <a:rPr lang="ru-RU" altLang="en-US" dirty="0" err="1">
                <a:solidFill>
                  <a:srgbClr val="000000"/>
                </a:solidFill>
                <a:latin typeface="Times New Roman" panose="02020603050405020304" pitchFamily="18" charset="0"/>
                <a:cs typeface="Times New Roman" panose="02020603050405020304" pitchFamily="18" charset="0"/>
              </a:rPr>
              <a:t>нахилу</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яких</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міг</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змінюватися</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Кожен</a:t>
            </a:r>
            <a:r>
              <a:rPr lang="ru-RU" altLang="en-US" dirty="0">
                <a:solidFill>
                  <a:srgbClr val="000000"/>
                </a:solidFill>
                <a:latin typeface="Times New Roman" panose="02020603050405020304" pitchFamily="18" charset="0"/>
                <a:cs typeface="Times New Roman" panose="02020603050405020304" pitchFamily="18" charset="0"/>
              </a:rPr>
              <a:t> реактор </a:t>
            </a:r>
            <a:r>
              <a:rPr lang="ru-RU" altLang="en-US" dirty="0" err="1">
                <a:solidFill>
                  <a:srgbClr val="000000"/>
                </a:solidFill>
                <a:latin typeface="Times New Roman" panose="02020603050405020304" pitchFamily="18" charset="0"/>
                <a:cs typeface="Times New Roman" panose="02020603050405020304" pitchFamily="18" charset="0"/>
              </a:rPr>
              <a:t>складався</a:t>
            </a:r>
            <a:r>
              <a:rPr lang="ru-RU" altLang="en-US" dirty="0">
                <a:solidFill>
                  <a:srgbClr val="000000"/>
                </a:solidFill>
                <a:latin typeface="Times New Roman" panose="02020603050405020304" pitchFamily="18" charset="0"/>
                <a:cs typeface="Times New Roman" panose="02020603050405020304" pitchFamily="18" charset="0"/>
              </a:rPr>
              <a:t> з </a:t>
            </a:r>
            <a:r>
              <a:rPr lang="ru-RU" altLang="en-US" dirty="0" err="1">
                <a:solidFill>
                  <a:srgbClr val="000000"/>
                </a:solidFill>
                <a:latin typeface="Times New Roman" panose="02020603050405020304" pitchFamily="18" charset="0"/>
                <a:cs typeface="Times New Roman" panose="02020603050405020304" pitchFamily="18" charset="0"/>
              </a:rPr>
              <a:t>двох</a:t>
            </a:r>
            <a:r>
              <a:rPr lang="ru-RU" altLang="en-US" dirty="0">
                <a:solidFill>
                  <a:srgbClr val="000000"/>
                </a:solidFill>
                <a:latin typeface="Times New Roman" panose="02020603050405020304" pitchFamily="18" charset="0"/>
                <a:cs typeface="Times New Roman" panose="02020603050405020304" pitchFamily="18" charset="0"/>
              </a:rPr>
              <a:t> зон: </a:t>
            </a:r>
            <a:r>
              <a:rPr lang="ru-RU" altLang="en-US" dirty="0" err="1">
                <a:solidFill>
                  <a:srgbClr val="000000"/>
                </a:solidFill>
                <a:latin typeface="Times New Roman" panose="02020603050405020304" pitchFamily="18" charset="0"/>
                <a:cs typeface="Times New Roman" panose="02020603050405020304" pitchFamily="18" charset="0"/>
              </a:rPr>
              <a:t>продувної</a:t>
            </a:r>
            <a:r>
              <a:rPr lang="ru-RU" altLang="en-US" dirty="0">
                <a:solidFill>
                  <a:srgbClr val="000000"/>
                </a:solidFill>
                <a:latin typeface="Times New Roman" panose="02020603050405020304" pitchFamily="18" charset="0"/>
                <a:cs typeface="Times New Roman" panose="02020603050405020304" pitchFamily="18" charset="0"/>
              </a:rPr>
              <a:t> та </a:t>
            </a:r>
            <a:r>
              <a:rPr lang="ru-RU" altLang="en-US" dirty="0" err="1">
                <a:solidFill>
                  <a:srgbClr val="000000"/>
                </a:solidFill>
                <a:latin typeface="Times New Roman" panose="02020603050405020304" pitchFamily="18" charset="0"/>
                <a:cs typeface="Times New Roman" panose="02020603050405020304" pitchFamily="18" charset="0"/>
              </a:rPr>
              <a:t>відстійної</a:t>
            </a:r>
            <a:r>
              <a:rPr lang="ru-RU" altLang="en-US" dirty="0">
                <a:solidFill>
                  <a:srgbClr val="000000"/>
                </a:solidFill>
                <a:latin typeface="Times New Roman" panose="02020603050405020304" pitchFamily="18" charset="0"/>
                <a:cs typeface="Times New Roman" panose="02020603050405020304" pitchFamily="18" charset="0"/>
              </a:rPr>
              <a:t>. На </a:t>
            </a:r>
            <a:r>
              <a:rPr lang="ru-RU" altLang="en-US" dirty="0" err="1">
                <a:solidFill>
                  <a:srgbClr val="000000"/>
                </a:solidFill>
                <a:latin typeface="Times New Roman" panose="02020603050405020304" pitchFamily="18" charset="0"/>
                <a:cs typeface="Times New Roman" panose="02020603050405020304" pitchFamily="18" charset="0"/>
              </a:rPr>
              <a:t>вихідному</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кінці</a:t>
            </a:r>
            <a:r>
              <a:rPr lang="ru-RU" altLang="en-US" dirty="0">
                <a:solidFill>
                  <a:srgbClr val="000000"/>
                </a:solidFill>
                <a:latin typeface="Times New Roman" panose="02020603050405020304" pitchFamily="18" charset="0"/>
                <a:cs typeface="Times New Roman" panose="02020603050405020304" pitchFamily="18" charset="0"/>
              </a:rPr>
              <a:t> реактора, </a:t>
            </a:r>
            <a:r>
              <a:rPr lang="ru-RU" altLang="en-US" dirty="0" err="1">
                <a:solidFill>
                  <a:srgbClr val="000000"/>
                </a:solidFill>
                <a:latin typeface="Times New Roman" panose="02020603050405020304" pitchFamily="18" charset="0"/>
                <a:cs typeface="Times New Roman" panose="02020603050405020304" pitchFamily="18" charset="0"/>
              </a:rPr>
              <a:t>поблизу</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розвантажувального</a:t>
            </a:r>
            <a:r>
              <a:rPr lang="ru-RU" altLang="en-US" dirty="0">
                <a:solidFill>
                  <a:srgbClr val="000000"/>
                </a:solidFill>
                <a:latin typeface="Times New Roman" panose="02020603050405020304" pitchFamily="18" charset="0"/>
                <a:cs typeface="Times New Roman" panose="02020603050405020304" pitchFamily="18" charset="0"/>
              </a:rPr>
              <a:t> порогу, </a:t>
            </a:r>
            <a:r>
              <a:rPr lang="ru-RU" altLang="en-US" dirty="0" err="1">
                <a:solidFill>
                  <a:srgbClr val="000000"/>
                </a:solidFill>
                <a:latin typeface="Times New Roman" panose="02020603050405020304" pitchFamily="18" charset="0"/>
                <a:cs typeface="Times New Roman" panose="02020603050405020304" pitchFamily="18" charset="0"/>
              </a:rPr>
              <a:t>влаштований</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скіммер</a:t>
            </a:r>
            <a:r>
              <a:rPr lang="ru-RU" altLang="en-US" dirty="0">
                <a:solidFill>
                  <a:srgbClr val="000000"/>
                </a:solidFill>
                <a:latin typeface="Times New Roman" panose="02020603050405020304" pitchFamily="18" charset="0"/>
                <a:cs typeface="Times New Roman" panose="02020603050405020304" pitchFamily="18" charset="0"/>
              </a:rPr>
              <a:t>, за </a:t>
            </a:r>
            <a:r>
              <a:rPr lang="ru-RU" altLang="en-US" dirty="0" err="1">
                <a:solidFill>
                  <a:srgbClr val="000000"/>
                </a:solidFill>
                <a:latin typeface="Times New Roman" panose="02020603050405020304" pitchFamily="18" charset="0"/>
                <a:cs typeface="Times New Roman" panose="02020603050405020304" pitchFamily="18" charset="0"/>
              </a:rPr>
              <a:t>допомогою</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якого</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від</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металу</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відокремлюється</a:t>
            </a:r>
            <a:r>
              <a:rPr lang="ru-RU" altLang="en-US" dirty="0">
                <a:solidFill>
                  <a:srgbClr val="000000"/>
                </a:solidFill>
                <a:latin typeface="Times New Roman" panose="02020603050405020304" pitchFamily="18" charset="0"/>
                <a:cs typeface="Times New Roman" panose="02020603050405020304" pitchFamily="18" charset="0"/>
              </a:rPr>
              <a:t> шлак, </a:t>
            </a:r>
            <a:r>
              <a:rPr lang="ru-RU" altLang="en-US" dirty="0" err="1">
                <a:solidFill>
                  <a:srgbClr val="000000"/>
                </a:solidFill>
                <a:latin typeface="Times New Roman" panose="02020603050405020304" pitchFamily="18" charset="0"/>
                <a:cs typeface="Times New Roman" panose="02020603050405020304" pitchFamily="18" charset="0"/>
              </a:rPr>
              <a:t>що</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витікає</a:t>
            </a:r>
            <a:r>
              <a:rPr lang="ru-RU" altLang="en-US" dirty="0">
                <a:solidFill>
                  <a:srgbClr val="000000"/>
                </a:solidFill>
                <a:latin typeface="Times New Roman" panose="02020603050405020304" pitchFamily="18" charset="0"/>
                <a:cs typeface="Times New Roman" panose="02020603050405020304" pitchFamily="18" charset="0"/>
              </a:rPr>
              <a:t> через </a:t>
            </a:r>
            <a:r>
              <a:rPr lang="ru-RU" altLang="en-US" dirty="0" err="1">
                <a:solidFill>
                  <a:srgbClr val="000000"/>
                </a:solidFill>
                <a:latin typeface="Times New Roman" panose="02020603050405020304" pitchFamily="18" charset="0"/>
                <a:cs typeface="Times New Roman" panose="02020603050405020304" pitchFamily="18" charset="0"/>
              </a:rPr>
              <a:t>шлакову</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льотку</a:t>
            </a:r>
            <a:r>
              <a:rPr lang="ru-RU" altLang="en-US" dirty="0">
                <a:solidFill>
                  <a:srgbClr val="000000"/>
                </a:solidFill>
                <a:latin typeface="Times New Roman" panose="02020603050405020304" pitchFamily="18" charset="0"/>
                <a:cs typeface="Times New Roman" panose="02020603050405020304" pitchFamily="18" charset="0"/>
              </a:rPr>
              <a:t> в </a:t>
            </a:r>
            <a:r>
              <a:rPr lang="ru-RU" altLang="en-US" dirty="0" err="1">
                <a:solidFill>
                  <a:srgbClr val="000000"/>
                </a:solidFill>
                <a:latin typeface="Times New Roman" panose="02020603050405020304" pitchFamily="18" charset="0"/>
                <a:cs typeface="Times New Roman" panose="02020603050405020304" pitchFamily="18" charset="0"/>
              </a:rPr>
              <a:t>бічній</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стінці</a:t>
            </a:r>
            <a:r>
              <a:rPr lang="ru-RU" altLang="en-US" dirty="0">
                <a:solidFill>
                  <a:srgbClr val="000000"/>
                </a:solidFill>
                <a:latin typeface="Times New Roman" panose="02020603050405020304" pitchFamily="18" charset="0"/>
                <a:cs typeface="Times New Roman" panose="02020603050405020304" pitchFamily="18" charset="0"/>
              </a:rPr>
              <a:t>. Метал </a:t>
            </a:r>
            <a:r>
              <a:rPr lang="ru-RU" altLang="en-US" dirty="0" err="1">
                <a:solidFill>
                  <a:srgbClr val="000000"/>
                </a:solidFill>
                <a:latin typeface="Times New Roman" panose="02020603050405020304" pitchFamily="18" charset="0"/>
                <a:cs typeface="Times New Roman" panose="02020603050405020304" pitchFamily="18" charset="0"/>
              </a:rPr>
              <a:t>тече</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під</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скіммером</a:t>
            </a:r>
            <a:r>
              <a:rPr lang="ru-RU" altLang="en-US" dirty="0">
                <a:solidFill>
                  <a:srgbClr val="000000"/>
                </a:solidFill>
                <a:latin typeface="Times New Roman" panose="02020603050405020304" pitchFamily="18" charset="0"/>
                <a:cs typeface="Times New Roman" panose="02020603050405020304" pitchFamily="18" charset="0"/>
              </a:rPr>
              <a:t> і </a:t>
            </a:r>
            <a:r>
              <a:rPr lang="ru-RU" altLang="en-US" dirty="0" err="1">
                <a:solidFill>
                  <a:srgbClr val="000000"/>
                </a:solidFill>
                <a:latin typeface="Times New Roman" panose="02020603050405020304" pitchFamily="18" charset="0"/>
                <a:cs typeface="Times New Roman" panose="02020603050405020304" pitchFamily="18" charset="0"/>
              </a:rPr>
              <a:t>переливається</a:t>
            </a:r>
            <a:r>
              <a:rPr lang="ru-RU" altLang="en-US" dirty="0">
                <a:solidFill>
                  <a:srgbClr val="000000"/>
                </a:solidFill>
                <a:latin typeface="Times New Roman" panose="02020603050405020304" pitchFamily="18" charset="0"/>
                <a:cs typeface="Times New Roman" panose="02020603050405020304" pitchFamily="18" charset="0"/>
              </a:rPr>
              <a:t> через </a:t>
            </a:r>
            <a:r>
              <a:rPr lang="ru-RU" altLang="en-US" dirty="0" err="1">
                <a:solidFill>
                  <a:srgbClr val="000000"/>
                </a:solidFill>
                <a:latin typeface="Times New Roman" panose="02020603050405020304" pitchFamily="18" charset="0"/>
                <a:cs typeface="Times New Roman" panose="02020603050405020304" pitchFamily="18" charset="0"/>
              </a:rPr>
              <a:t>поріг</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висота</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якого</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визначає</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висоту</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металевої</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ванни</a:t>
            </a:r>
            <a:r>
              <a:rPr lang="ru-RU" altLang="en-US" dirty="0">
                <a:solidFill>
                  <a:srgbClr val="000000"/>
                </a:solidFill>
                <a:latin typeface="Times New Roman" panose="02020603050405020304" pitchFamily="18" charset="0"/>
                <a:cs typeface="Times New Roman" panose="02020603050405020304" pitchFamily="18" charset="0"/>
              </a:rPr>
              <a:t>.</a:t>
            </a:r>
            <a:endParaRPr lang="ru-RU" altLang="en-US" sz="1000" dirty="0">
              <a:latin typeface="Tahoma" panose="020B060403050404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Номер слайда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48730856-2C33-40E7-B50E-737B5AE52B6B}" type="slidenum">
              <a:rPr lang="ru-RU" altLang="en-US"/>
              <a:pPr algn="l" rtl="0"/>
              <a:t>75</a:t>
            </a:fld>
            <a:endParaRPr lang="ru-RU" altLang="en-US"/>
          </a:p>
        </p:txBody>
      </p:sp>
      <p:sp>
        <p:nvSpPr>
          <p:cNvPr id="79875" name="Rectangle 2"/>
          <p:cNvSpPr>
            <a:spLocks noChangeArrowheads="1"/>
          </p:cNvSpPr>
          <p:nvPr/>
        </p:nvSpPr>
        <p:spPr bwMode="auto">
          <a:xfrm>
            <a:off x="0" y="0"/>
            <a:ext cx="9144000" cy="45720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eaLnBrk="1" hangingPunct="1"/>
            <a:endParaRPr lang="en-US" altLang="en-US"/>
          </a:p>
        </p:txBody>
      </p:sp>
      <p:pic>
        <p:nvPicPr>
          <p:cNvPr id="79876"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44600" y="112713"/>
            <a:ext cx="6711950" cy="553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9877" name="Rectangle 3"/>
          <p:cNvSpPr>
            <a:spLocks noChangeArrowheads="1"/>
          </p:cNvSpPr>
          <p:nvPr/>
        </p:nvSpPr>
        <p:spPr bwMode="auto">
          <a:xfrm>
            <a:off x="683569" y="5664547"/>
            <a:ext cx="7704856" cy="1077218"/>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rtl="0" eaLnBrk="1" hangingPunct="1"/>
            <a:r>
              <a:rPr lang="uk-UA" altLang="en-US" sz="1600" dirty="0" smtClean="0">
                <a:solidFill>
                  <a:srgbClr val="000000"/>
                </a:solidFill>
                <a:latin typeface="Tahoma" panose="020B0604030504040204" pitchFamily="34" charset="0"/>
                <a:ea typeface="Times New Roman" panose="02020603050405020304" pitchFamily="18" charset="0"/>
                <a:cs typeface="Tahoma" panose="020B0604030504040204" pitchFamily="34" charset="0"/>
              </a:rPr>
              <a:t>Рис. 18. </a:t>
            </a:r>
            <a:r>
              <a:rPr lang="uk-UA" altLang="en-US" sz="1600" dirty="0">
                <a:solidFill>
                  <a:srgbClr val="000000"/>
                </a:solidFill>
                <a:latin typeface="Tahoma" panose="020B0604030504040204" pitchFamily="34" charset="0"/>
                <a:ea typeface="Times New Roman" panose="02020603050405020304" pitchFamily="18" charset="0"/>
                <a:cs typeface="Tahoma" panose="020B0604030504040204" pitchFamily="34" charset="0"/>
              </a:rPr>
              <a:t>Схема установки для</a:t>
            </a:r>
            <a:r>
              <a:rPr lang="ru-RU" altLang="en-US" sz="1600" dirty="0" err="1">
                <a:solidFill>
                  <a:srgbClr val="000000"/>
                </a:solidFill>
                <a:latin typeface="Tahoma" panose="020B0604030504040204" pitchFamily="34" charset="0"/>
                <a:ea typeface="Times New Roman" panose="02020603050405020304" pitchFamily="18" charset="0"/>
                <a:cs typeface="Tahoma" panose="020B0604030504040204" pitchFamily="34" charset="0"/>
              </a:rPr>
              <a:t>безперервного</a:t>
            </a:r>
            <a:r>
              <a:rPr lang="ru-RU" altLang="en-US" sz="1600" dirty="0">
                <a:solidFill>
                  <a:srgbClr val="000000"/>
                </a:solidFill>
                <a:latin typeface="Tahoma" panose="020B0604030504040204" pitchFamily="34" charset="0"/>
                <a:ea typeface="Times New Roman" panose="02020603050405020304" pitchFamily="18" charset="0"/>
                <a:cs typeface="Tahoma" panose="020B0604030504040204" pitchFamily="34" charset="0"/>
              </a:rPr>
              <a:t> </a:t>
            </a:r>
            <a:r>
              <a:rPr lang="ru-RU" altLang="en-US" sz="1600" dirty="0" err="1">
                <a:solidFill>
                  <a:srgbClr val="000000"/>
                </a:solidFill>
                <a:latin typeface="Tahoma" panose="020B0604030504040204" pitchFamily="34" charset="0"/>
                <a:ea typeface="Times New Roman" panose="02020603050405020304" pitchFamily="18" charset="0"/>
                <a:cs typeface="Tahoma" panose="020B0604030504040204" pitchFamily="34" charset="0"/>
              </a:rPr>
              <a:t>виробництва</a:t>
            </a:r>
            <a:r>
              <a:rPr lang="uk-UA" altLang="en-US" sz="1600" dirty="0">
                <a:solidFill>
                  <a:srgbClr val="000000"/>
                </a:solidFill>
                <a:latin typeface="Tahoma" panose="020B0604030504040204" pitchFamily="34" charset="0"/>
                <a:ea typeface="Times New Roman" panose="02020603050405020304" pitchFamily="18" charset="0"/>
                <a:cs typeface="Tahoma" panose="020B0604030504040204" pitchFamily="34" charset="0"/>
              </a:rPr>
              <a:t>сталі (а),</a:t>
            </a:r>
          </a:p>
          <a:p>
            <a:pPr algn="ctr" rtl="0" eaLnBrk="1" hangingPunct="1"/>
            <a:r>
              <a:rPr lang="ru-RU" altLang="en-US" sz="1600" dirty="0" err="1">
                <a:solidFill>
                  <a:srgbClr val="000000"/>
                </a:solidFill>
                <a:latin typeface="Tahoma" panose="020B0604030504040204" pitchFamily="34" charset="0"/>
                <a:ea typeface="Times New Roman" panose="02020603050405020304" pitchFamily="18" charset="0"/>
                <a:cs typeface="Tahoma" panose="020B0604030504040204" pitchFamily="34" charset="0"/>
              </a:rPr>
              <a:t>поздовжній</a:t>
            </a:r>
            <a:r>
              <a:rPr lang="ru-RU" altLang="en-US" sz="1600" dirty="0">
                <a:solidFill>
                  <a:srgbClr val="000000"/>
                </a:solidFill>
                <a:latin typeface="Tahoma" panose="020B0604030504040204" pitchFamily="34" charset="0"/>
                <a:ea typeface="Times New Roman" panose="02020603050405020304" pitchFamily="18" charset="0"/>
                <a:cs typeface="Tahoma" panose="020B0604030504040204" pitchFamily="34" charset="0"/>
              </a:rPr>
              <a:t> та </a:t>
            </a:r>
            <a:r>
              <a:rPr lang="ru-RU" altLang="en-US" sz="1600" dirty="0" err="1">
                <a:solidFill>
                  <a:srgbClr val="000000"/>
                </a:solidFill>
                <a:latin typeface="Tahoma" panose="020B0604030504040204" pitchFamily="34" charset="0"/>
                <a:ea typeface="Times New Roman" panose="02020603050405020304" pitchFamily="18" charset="0"/>
                <a:cs typeface="Tahoma" panose="020B0604030504040204" pitchFamily="34" charset="0"/>
              </a:rPr>
              <a:t>поперечний</a:t>
            </a:r>
            <a:r>
              <a:rPr lang="ru-RU" altLang="en-US" sz="1600" dirty="0">
                <a:solidFill>
                  <a:srgbClr val="000000"/>
                </a:solidFill>
                <a:latin typeface="Tahoma" panose="020B0604030504040204" pitchFamily="34" charset="0"/>
                <a:ea typeface="Times New Roman" panose="02020603050405020304" pitchFamily="18" charset="0"/>
                <a:cs typeface="Tahoma" panose="020B0604030504040204" pitchFamily="34" charset="0"/>
              </a:rPr>
              <a:t> </a:t>
            </a:r>
            <a:r>
              <a:rPr lang="ru-RU" altLang="en-US" sz="1600" dirty="0" err="1">
                <a:solidFill>
                  <a:srgbClr val="000000"/>
                </a:solidFill>
                <a:latin typeface="Tahoma" panose="020B0604030504040204" pitchFamily="34" charset="0"/>
                <a:ea typeface="Times New Roman" panose="02020603050405020304" pitchFamily="18" charset="0"/>
                <a:cs typeface="Tahoma" panose="020B0604030504040204" pitchFamily="34" charset="0"/>
              </a:rPr>
              <a:t>переріз</a:t>
            </a:r>
            <a:r>
              <a:rPr lang="ru-RU" altLang="en-US" sz="1600" dirty="0">
                <a:solidFill>
                  <a:srgbClr val="000000"/>
                </a:solidFill>
                <a:latin typeface="Tahoma" panose="020B0604030504040204" pitchFamily="34" charset="0"/>
                <a:ea typeface="Times New Roman" panose="02020603050405020304" pitchFamily="18" charset="0"/>
                <a:cs typeface="Tahoma" panose="020B0604030504040204" pitchFamily="34" charset="0"/>
              </a:rPr>
              <a:t> реактора (6):</a:t>
            </a:r>
            <a:endParaRPr lang="ru-RU" altLang="en-US" sz="1600" dirty="0">
              <a:ea typeface="Times New Roman" panose="02020603050405020304" pitchFamily="18" charset="0"/>
              <a:cs typeface="Tahoma" panose="020B0604030504040204" pitchFamily="34" charset="0"/>
            </a:endParaRPr>
          </a:p>
          <a:p>
            <a:pPr algn="ctr" rtl="0"/>
            <a:r>
              <a:rPr lang="ru-RU" altLang="en-US" sz="1600" dirty="0">
                <a:solidFill>
                  <a:srgbClr val="000000"/>
                </a:solidFill>
                <a:latin typeface="Tahoma" panose="020B0604030504040204" pitchFamily="34" charset="0"/>
                <a:ea typeface="Times New Roman" panose="02020603050405020304" pitchFamily="18" charset="0"/>
                <a:cs typeface="Tahoma" panose="020B0604030504040204" pitchFamily="34" charset="0"/>
              </a:rPr>
              <a:t>1 – </a:t>
            </a:r>
            <a:r>
              <a:rPr lang="ru-RU" altLang="en-US" sz="1600" dirty="0" err="1">
                <a:solidFill>
                  <a:srgbClr val="000000"/>
                </a:solidFill>
                <a:latin typeface="Tahoma" panose="020B0604030504040204" pitchFamily="34" charset="0"/>
                <a:ea typeface="Times New Roman" panose="02020603050405020304" pitchFamily="18" charset="0"/>
                <a:cs typeface="Tahoma" panose="020B0604030504040204" pitchFamily="34" charset="0"/>
              </a:rPr>
              <a:t>міксер</a:t>
            </a:r>
            <a:r>
              <a:rPr lang="ru-RU" altLang="en-US" sz="1600" dirty="0">
                <a:solidFill>
                  <a:srgbClr val="000000"/>
                </a:solidFill>
                <a:latin typeface="Tahoma" panose="020B0604030504040204" pitchFamily="34" charset="0"/>
                <a:ea typeface="Times New Roman" panose="02020603050405020304" pitchFamily="18" charset="0"/>
                <a:cs typeface="Tahoma" panose="020B0604030504040204" pitchFamily="34" charset="0"/>
              </a:rPr>
              <a:t>; 2 - реактор; 3 – ківш;</a:t>
            </a:r>
            <a:r>
              <a:rPr lang="ru-RU" altLang="en-US" sz="1600" i="1"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4 -</a:t>
            </a:r>
            <a:r>
              <a:rPr lang="ru-RU" altLang="en-US" sz="1600" dirty="0" err="1">
                <a:solidFill>
                  <a:srgbClr val="000000"/>
                </a:solidFill>
                <a:latin typeface="Tahoma" panose="020B0604030504040204" pitchFamily="34" charset="0"/>
                <a:ea typeface="Times New Roman" panose="02020603050405020304" pitchFamily="18" charset="0"/>
                <a:cs typeface="Tahoma" panose="020B0604030504040204" pitchFamily="34" charset="0"/>
              </a:rPr>
              <a:t>отвір</a:t>
            </a:r>
            <a:r>
              <a:rPr lang="ru-RU" altLang="en-US" sz="1600" dirty="0">
                <a:solidFill>
                  <a:srgbClr val="000000"/>
                </a:solidFill>
                <a:latin typeface="Tahoma" panose="020B0604030504040204" pitchFamily="34" charset="0"/>
                <a:ea typeface="Times New Roman" panose="02020603050405020304" pitchFamily="18" charset="0"/>
                <a:cs typeface="Tahoma" panose="020B0604030504040204" pitchFamily="34" charset="0"/>
              </a:rPr>
              <a:t> для </a:t>
            </a:r>
            <a:r>
              <a:rPr lang="ru-RU" altLang="en-US" sz="1600" dirty="0" err="1">
                <a:solidFill>
                  <a:srgbClr val="000000"/>
                </a:solidFill>
                <a:latin typeface="Tahoma" panose="020B0604030504040204" pitchFamily="34" charset="0"/>
                <a:ea typeface="Times New Roman" panose="02020603050405020304" pitchFamily="18" charset="0"/>
                <a:cs typeface="Tahoma" panose="020B0604030504040204" pitchFamily="34" charset="0"/>
              </a:rPr>
              <a:t>зливу</a:t>
            </a:r>
            <a:r>
              <a:rPr lang="ru-RU" altLang="en-US" sz="1600" dirty="0">
                <a:solidFill>
                  <a:srgbClr val="000000"/>
                </a:solidFill>
                <a:latin typeface="Tahoma" panose="020B0604030504040204" pitchFamily="34" charset="0"/>
                <a:ea typeface="Times New Roman" panose="02020603050405020304" pitchFamily="18" charset="0"/>
                <a:cs typeface="Tahoma" panose="020B0604030504040204" pitchFamily="34" charset="0"/>
              </a:rPr>
              <a:t> </a:t>
            </a:r>
            <a:r>
              <a:rPr lang="ru-RU" altLang="en-US" sz="1600" dirty="0" err="1">
                <a:solidFill>
                  <a:srgbClr val="000000"/>
                </a:solidFill>
                <a:latin typeface="Tahoma" panose="020B0604030504040204" pitchFamily="34" charset="0"/>
                <a:ea typeface="Times New Roman" panose="02020603050405020304" pitchFamily="18" charset="0"/>
                <a:cs typeface="Tahoma" panose="020B0604030504040204" pitchFamily="34" charset="0"/>
              </a:rPr>
              <a:t>рідкого</a:t>
            </a:r>
            <a:r>
              <a:rPr lang="ru-RU" altLang="en-US" sz="1600" dirty="0">
                <a:solidFill>
                  <a:srgbClr val="000000"/>
                </a:solidFill>
                <a:latin typeface="Tahoma" panose="020B0604030504040204" pitchFamily="34" charset="0"/>
                <a:ea typeface="Times New Roman" panose="02020603050405020304" pitchFamily="18" charset="0"/>
                <a:cs typeface="Tahoma" panose="020B0604030504040204" pitchFamily="34" charset="0"/>
              </a:rPr>
              <a:t> </a:t>
            </a:r>
            <a:r>
              <a:rPr lang="ru-RU" altLang="en-US" sz="1600" dirty="0" err="1">
                <a:solidFill>
                  <a:srgbClr val="000000"/>
                </a:solidFill>
                <a:latin typeface="Tahoma" panose="020B0604030504040204" pitchFamily="34" charset="0"/>
                <a:ea typeface="Times New Roman" panose="02020603050405020304" pitchFamily="18" charset="0"/>
                <a:cs typeface="Tahoma" panose="020B0604030504040204" pitchFamily="34" charset="0"/>
              </a:rPr>
              <a:t>чавуну</a:t>
            </a:r>
            <a:r>
              <a:rPr lang="ru-RU" altLang="en-US" sz="1600" dirty="0">
                <a:solidFill>
                  <a:srgbClr val="000000"/>
                </a:solidFill>
                <a:latin typeface="Tahoma" panose="020B0604030504040204" pitchFamily="34" charset="0"/>
                <a:ea typeface="Times New Roman" panose="02020603050405020304" pitchFamily="18" charset="0"/>
                <a:cs typeface="Tahoma" panose="020B0604030504040204" pitchFamily="34" charset="0"/>
              </a:rPr>
              <a:t>;</a:t>
            </a:r>
          </a:p>
          <a:p>
            <a:pPr algn="ctr" rtl="0"/>
            <a:r>
              <a:rPr lang="ru-RU" altLang="en-US" sz="1600" i="1"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5 -</a:t>
            </a:r>
            <a:r>
              <a:rPr lang="ru-RU" altLang="en-US" sz="1600" dirty="0" err="1">
                <a:solidFill>
                  <a:srgbClr val="000000"/>
                </a:solidFill>
                <a:latin typeface="Tahoma" panose="020B0604030504040204" pitchFamily="34" charset="0"/>
                <a:ea typeface="Times New Roman" panose="02020603050405020304" pitchFamily="18" charset="0"/>
                <a:cs typeface="Tahoma" panose="020B0604030504040204" pitchFamily="34" charset="0"/>
              </a:rPr>
              <a:t>кисневі</a:t>
            </a:r>
            <a:r>
              <a:rPr lang="ru-RU" altLang="en-US" sz="1600" dirty="0">
                <a:solidFill>
                  <a:srgbClr val="000000"/>
                </a:solidFill>
                <a:latin typeface="Tahoma" panose="020B0604030504040204" pitchFamily="34" charset="0"/>
                <a:ea typeface="Times New Roman" panose="02020603050405020304" pitchFamily="18" charset="0"/>
                <a:cs typeface="Tahoma" panose="020B0604030504040204" pitchFamily="34" charset="0"/>
              </a:rPr>
              <a:t> </a:t>
            </a:r>
            <a:r>
              <a:rPr lang="ru-RU" altLang="en-US" sz="1600" dirty="0" err="1">
                <a:solidFill>
                  <a:srgbClr val="000000"/>
                </a:solidFill>
                <a:latin typeface="Tahoma" panose="020B0604030504040204" pitchFamily="34" charset="0"/>
                <a:ea typeface="Times New Roman" panose="02020603050405020304" pitchFamily="18" charset="0"/>
                <a:cs typeface="Tahoma" panose="020B0604030504040204" pitchFamily="34" charset="0"/>
              </a:rPr>
              <a:t>фурми</a:t>
            </a:r>
            <a:r>
              <a:rPr lang="ru-RU" altLang="en-US" sz="1600" dirty="0">
                <a:solidFill>
                  <a:srgbClr val="000000"/>
                </a:solidFill>
                <a:latin typeface="Tahoma" panose="020B0604030504040204" pitchFamily="34" charset="0"/>
                <a:ea typeface="Times New Roman" panose="02020603050405020304" pitchFamily="18" charset="0"/>
                <a:cs typeface="Tahoma" panose="020B0604030504040204" pitchFamily="34" charset="0"/>
              </a:rPr>
              <a:t>; 6 - </a:t>
            </a:r>
            <a:r>
              <a:rPr lang="ru-RU" altLang="en-US" sz="1600" dirty="0" err="1">
                <a:solidFill>
                  <a:srgbClr val="000000"/>
                </a:solidFill>
                <a:latin typeface="Tahoma" panose="020B0604030504040204" pitchFamily="34" charset="0"/>
                <a:ea typeface="Times New Roman" panose="02020603050405020304" pitchFamily="18" charset="0"/>
                <a:cs typeface="Tahoma" panose="020B0604030504040204" pitchFamily="34" charset="0"/>
              </a:rPr>
              <a:t>шлаковий</a:t>
            </a:r>
            <a:r>
              <a:rPr lang="ru-RU" altLang="en-US" sz="1600" dirty="0">
                <a:solidFill>
                  <a:srgbClr val="000000"/>
                </a:solidFill>
                <a:latin typeface="Tahoma" panose="020B0604030504040204" pitchFamily="34" charset="0"/>
                <a:ea typeface="Times New Roman" panose="02020603050405020304" pitchFamily="18" charset="0"/>
                <a:cs typeface="Tahoma" panose="020B0604030504040204" pitchFamily="34" charset="0"/>
              </a:rPr>
              <a:t> </a:t>
            </a:r>
            <a:r>
              <a:rPr lang="ru-RU" altLang="en-US" sz="1600" dirty="0" err="1">
                <a:solidFill>
                  <a:srgbClr val="000000"/>
                </a:solidFill>
                <a:latin typeface="Tahoma" panose="020B0604030504040204" pitchFamily="34" charset="0"/>
                <a:ea typeface="Times New Roman" panose="02020603050405020304" pitchFamily="18" charset="0"/>
                <a:cs typeface="Tahoma" panose="020B0604030504040204" pitchFamily="34" charset="0"/>
              </a:rPr>
              <a:t>поріг</a:t>
            </a:r>
            <a:endParaRPr lang="ru-RU" altLang="en-US" sz="1600" dirty="0">
              <a:ea typeface="Times New Roman" panose="02020603050405020304" pitchFamily="18" charset="0"/>
              <a:cs typeface="Tahoma" panose="020B0604030504040204" pitchFamily="34" charset="0"/>
            </a:endParaRPr>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Номер слайда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0D5C7F78-30BA-48E1-9B23-39CB0C74EE3A}" type="slidenum">
              <a:rPr lang="ru-RU" altLang="en-US"/>
              <a:pPr algn="l" rtl="0"/>
              <a:t>76</a:t>
            </a:fld>
            <a:endParaRPr lang="ru-RU" altLang="en-US"/>
          </a:p>
        </p:txBody>
      </p:sp>
      <p:sp>
        <p:nvSpPr>
          <p:cNvPr id="80899" name="Прямоугольник 2"/>
          <p:cNvSpPr>
            <a:spLocks noChangeArrowheads="1"/>
          </p:cNvSpPr>
          <p:nvPr/>
        </p:nvSpPr>
        <p:spPr bwMode="auto">
          <a:xfrm>
            <a:off x="179388" y="158750"/>
            <a:ext cx="8856662" cy="632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indent="2921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rtl="0" eaLnBrk="1" hangingPunct="1">
              <a:lnSpc>
                <a:spcPct val="150000"/>
              </a:lnSpc>
            </a:pPr>
            <a:r>
              <a:rPr lang="ru-RU" altLang="en-US" dirty="0">
                <a:solidFill>
                  <a:srgbClr val="000000"/>
                </a:solidFill>
                <a:latin typeface="Times New Roman" panose="02020603050405020304" pitchFamily="18" charset="0"/>
                <a:cs typeface="Times New Roman" panose="02020603050405020304" pitchFamily="18" charset="0"/>
              </a:rPr>
              <a:t>З </a:t>
            </a:r>
            <a:r>
              <a:rPr lang="ru-RU" altLang="en-US" dirty="0" err="1">
                <a:solidFill>
                  <a:srgbClr val="000000"/>
                </a:solidFill>
                <a:latin typeface="Times New Roman" panose="02020603050405020304" pitchFamily="18" charset="0"/>
                <a:cs typeface="Times New Roman" panose="02020603050405020304" pitchFamily="18" charset="0"/>
              </a:rPr>
              <a:t>урахуванням</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даних</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отриманих</a:t>
            </a:r>
            <a:r>
              <a:rPr lang="ru-RU" altLang="en-US" dirty="0">
                <a:solidFill>
                  <a:srgbClr val="000000"/>
                </a:solidFill>
                <a:latin typeface="Times New Roman" panose="02020603050405020304" pitchFamily="18" charset="0"/>
                <a:cs typeface="Times New Roman" panose="02020603050405020304" pitchFamily="18" charset="0"/>
              </a:rPr>
              <a:t> при </a:t>
            </a:r>
            <a:r>
              <a:rPr lang="ru-RU" altLang="en-US" dirty="0" err="1">
                <a:solidFill>
                  <a:srgbClr val="000000"/>
                </a:solidFill>
                <a:latin typeface="Times New Roman" panose="02020603050405020304" pitchFamily="18" charset="0"/>
                <a:cs typeface="Times New Roman" panose="02020603050405020304" pitchFamily="18" charset="0"/>
              </a:rPr>
              <a:t>проведенні</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експериментів</a:t>
            </a:r>
            <a:r>
              <a:rPr lang="ru-RU" altLang="en-US" dirty="0">
                <a:solidFill>
                  <a:srgbClr val="000000"/>
                </a:solidFill>
                <a:latin typeface="Times New Roman" panose="02020603050405020304" pitchFamily="18" charset="0"/>
                <a:cs typeface="Times New Roman" panose="02020603050405020304" pitchFamily="18" charset="0"/>
              </a:rPr>
              <a:t> з </a:t>
            </a:r>
            <a:r>
              <a:rPr lang="ru-RU" altLang="en-US" dirty="0" err="1">
                <a:solidFill>
                  <a:srgbClr val="000000"/>
                </a:solidFill>
                <a:latin typeface="Times New Roman" panose="02020603050405020304" pitchFamily="18" charset="0"/>
                <a:cs typeface="Times New Roman" panose="02020603050405020304" pitchFamily="18" charset="0"/>
              </a:rPr>
              <a:t>порціями</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чавуну</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масою</a:t>
            </a:r>
            <a:r>
              <a:rPr lang="ru-RU" altLang="en-US" dirty="0">
                <a:solidFill>
                  <a:srgbClr val="000000"/>
                </a:solidFill>
                <a:latin typeface="Times New Roman" panose="02020603050405020304" pitchFamily="18" charset="0"/>
                <a:cs typeface="Times New Roman" panose="02020603050405020304" pitchFamily="18" charset="0"/>
              </a:rPr>
              <a:t> по 3 т, в 1967 </a:t>
            </a:r>
            <a:r>
              <a:rPr lang="ru-RU" altLang="en-US" dirty="0" err="1">
                <a:solidFill>
                  <a:srgbClr val="000000"/>
                </a:solidFill>
                <a:latin typeface="Times New Roman" panose="02020603050405020304" pitchFamily="18" charset="0"/>
                <a:cs typeface="Times New Roman" panose="02020603050405020304" pitchFamily="18" charset="0"/>
              </a:rPr>
              <a:t>побудували</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багатоступеневий</a:t>
            </a:r>
            <a:r>
              <a:rPr lang="ru-RU" altLang="en-US" dirty="0">
                <a:solidFill>
                  <a:srgbClr val="000000"/>
                </a:solidFill>
                <a:latin typeface="Times New Roman" panose="02020603050405020304" pitchFamily="18" charset="0"/>
                <a:cs typeface="Times New Roman" panose="02020603050405020304" pitchFamily="18" charset="0"/>
              </a:rPr>
              <a:t> агрегат. У </a:t>
            </a:r>
            <a:r>
              <a:rPr lang="ru-RU" altLang="en-US" dirty="0" err="1">
                <a:solidFill>
                  <a:srgbClr val="000000"/>
                </a:solidFill>
                <a:latin typeface="Times New Roman" panose="02020603050405020304" pitchFamily="18" charset="0"/>
                <a:cs typeface="Times New Roman" panose="02020603050405020304" pitchFamily="18" charset="0"/>
              </a:rPr>
              <a:t>першому</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ступені</a:t>
            </a:r>
            <a:r>
              <a:rPr lang="ru-RU" altLang="en-US" dirty="0">
                <a:solidFill>
                  <a:srgbClr val="000000"/>
                </a:solidFill>
                <a:latin typeface="Times New Roman" panose="02020603050405020304" pitchFamily="18" charset="0"/>
                <a:cs typeface="Times New Roman" panose="02020603050405020304" pitchFamily="18" charset="0"/>
              </a:rPr>
              <a:t> агрегату </a:t>
            </a:r>
            <a:r>
              <a:rPr lang="ru-RU" altLang="en-US" dirty="0" err="1">
                <a:solidFill>
                  <a:srgbClr val="000000"/>
                </a:solidFill>
                <a:latin typeface="Times New Roman" panose="02020603050405020304" pitchFamily="18" charset="0"/>
                <a:cs typeface="Times New Roman" panose="02020603050405020304" pitchFamily="18" charset="0"/>
              </a:rPr>
              <a:t>передбачалося</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видаляти</a:t>
            </a:r>
            <a:r>
              <a:rPr lang="ru-RU" altLang="en-US" dirty="0">
                <a:solidFill>
                  <a:srgbClr val="000000"/>
                </a:solidFill>
                <a:latin typeface="Times New Roman" panose="02020603050405020304" pitchFamily="18" charset="0"/>
                <a:cs typeface="Times New Roman" panose="02020603050405020304" pitchFamily="18" charset="0"/>
              </a:rPr>
              <a:t> з </a:t>
            </a:r>
            <a:r>
              <a:rPr lang="ru-RU" altLang="en-US" dirty="0" err="1">
                <a:solidFill>
                  <a:srgbClr val="000000"/>
                </a:solidFill>
                <a:latin typeface="Times New Roman" panose="02020603050405020304" pitchFamily="18" charset="0"/>
                <a:cs typeface="Times New Roman" panose="02020603050405020304" pitchFamily="18" charset="0"/>
              </a:rPr>
              <a:t>чавуну</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кремній</a:t>
            </a:r>
            <a:r>
              <a:rPr lang="ru-RU" altLang="en-US" dirty="0">
                <a:solidFill>
                  <a:srgbClr val="000000"/>
                </a:solidFill>
                <a:latin typeface="Times New Roman" panose="02020603050405020304" pitchFamily="18" charset="0"/>
                <a:cs typeface="Times New Roman" panose="02020603050405020304" pitchFamily="18" charset="0"/>
              </a:rPr>
              <a:t> і </a:t>
            </a:r>
            <a:r>
              <a:rPr lang="ru-RU" altLang="en-US" dirty="0" err="1">
                <a:solidFill>
                  <a:srgbClr val="000000"/>
                </a:solidFill>
                <a:latin typeface="Times New Roman" panose="02020603050405020304" pitchFamily="18" charset="0"/>
                <a:cs typeface="Times New Roman" panose="02020603050405020304" pitchFamily="18" charset="0"/>
              </a:rPr>
              <a:t>значну</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частину</a:t>
            </a:r>
            <a:r>
              <a:rPr lang="ru-RU" altLang="en-US" dirty="0">
                <a:solidFill>
                  <a:srgbClr val="000000"/>
                </a:solidFill>
                <a:latin typeface="Times New Roman" panose="02020603050405020304" pitchFamily="18" charset="0"/>
                <a:cs typeface="Times New Roman" panose="02020603050405020304" pitchFamily="18" charset="0"/>
              </a:rPr>
              <a:t> фосфору, у другому - </a:t>
            </a:r>
            <a:r>
              <a:rPr lang="ru-RU" altLang="en-US" dirty="0" err="1">
                <a:solidFill>
                  <a:srgbClr val="000000"/>
                </a:solidFill>
                <a:latin typeface="Times New Roman" panose="02020603050405020304" pitchFamily="18" charset="0"/>
                <a:cs typeface="Times New Roman" panose="02020603050405020304" pitchFamily="18" charset="0"/>
              </a:rPr>
              <a:t>знижувати</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концентрацію</a:t>
            </a:r>
            <a:r>
              <a:rPr lang="ru-RU" altLang="en-US" dirty="0">
                <a:solidFill>
                  <a:srgbClr val="000000"/>
                </a:solidFill>
                <a:latin typeface="Times New Roman" panose="02020603050405020304" pitchFamily="18" charset="0"/>
                <a:cs typeface="Times New Roman" panose="02020603050405020304" pitchFamily="18" charset="0"/>
              </a:rPr>
              <a:t> фосфору до </a:t>
            </a:r>
            <a:r>
              <a:rPr lang="ru-RU" altLang="en-US" dirty="0" err="1">
                <a:solidFill>
                  <a:srgbClr val="000000"/>
                </a:solidFill>
                <a:latin typeface="Times New Roman" panose="02020603050405020304" pitchFamily="18" charset="0"/>
                <a:cs typeface="Times New Roman" panose="02020603050405020304" pitchFamily="18" charset="0"/>
              </a:rPr>
              <a:t>найнижчого</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значення</a:t>
            </a:r>
            <a:r>
              <a:rPr lang="ru-RU" altLang="en-US" dirty="0">
                <a:solidFill>
                  <a:srgbClr val="000000"/>
                </a:solidFill>
                <a:latin typeface="Times New Roman" panose="02020603050405020304" pitchFamily="18" charset="0"/>
                <a:cs typeface="Times New Roman" panose="02020603050405020304" pitchFamily="18" charset="0"/>
              </a:rPr>
              <a:t>, а </a:t>
            </a:r>
            <a:r>
              <a:rPr lang="ru-RU" altLang="en-US" dirty="0" err="1">
                <a:solidFill>
                  <a:srgbClr val="000000"/>
                </a:solidFill>
                <a:latin typeface="Times New Roman" panose="02020603050405020304" pitchFamily="18" charset="0"/>
                <a:cs typeface="Times New Roman" panose="02020603050405020304" pitchFamily="18" charset="0"/>
              </a:rPr>
              <a:t>також</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доводити</a:t>
            </a:r>
            <a:r>
              <a:rPr lang="ru-RU" altLang="en-US" dirty="0">
                <a:solidFill>
                  <a:srgbClr val="000000"/>
                </a:solidFill>
                <a:latin typeface="Times New Roman" panose="02020603050405020304" pitchFamily="18" charset="0"/>
                <a:cs typeface="Times New Roman" panose="02020603050405020304" pitchFamily="18" charset="0"/>
              </a:rPr>
              <a:t> метал за </a:t>
            </a:r>
            <a:r>
              <a:rPr lang="ru-RU" altLang="en-US" dirty="0" err="1">
                <a:solidFill>
                  <a:srgbClr val="000000"/>
                </a:solidFill>
                <a:latin typeface="Times New Roman" panose="02020603050405020304" pitchFamily="18" charset="0"/>
                <a:cs typeface="Times New Roman" panose="02020603050405020304" pitchFamily="18" charset="0"/>
              </a:rPr>
              <a:t>вмістом</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вуглецю</a:t>
            </a:r>
            <a:r>
              <a:rPr lang="ru-RU" altLang="en-US" dirty="0">
                <a:solidFill>
                  <a:srgbClr val="000000"/>
                </a:solidFill>
                <a:latin typeface="Times New Roman" panose="02020603050405020304" pitchFamily="18" charset="0"/>
                <a:cs typeface="Times New Roman" panose="02020603050405020304" pitchFamily="18" charset="0"/>
              </a:rPr>
              <a:t> та температурою до </a:t>
            </a:r>
            <a:r>
              <a:rPr lang="ru-RU" altLang="en-US" dirty="0" err="1">
                <a:solidFill>
                  <a:srgbClr val="000000"/>
                </a:solidFill>
                <a:latin typeface="Times New Roman" panose="02020603050405020304" pitchFamily="18" charset="0"/>
                <a:cs typeface="Times New Roman" panose="02020603050405020304" pitchFamily="18" charset="0"/>
              </a:rPr>
              <a:t>необхідних</a:t>
            </a:r>
            <a:r>
              <a:rPr lang="ru-RU" altLang="en-US" dirty="0">
                <a:solidFill>
                  <a:srgbClr val="000000"/>
                </a:solidFill>
                <a:latin typeface="Times New Roman" panose="02020603050405020304" pitchFamily="18" charset="0"/>
                <a:cs typeface="Times New Roman" panose="02020603050405020304" pitchFamily="18" charset="0"/>
              </a:rPr>
              <a:t> величин, у </a:t>
            </a:r>
            <a:r>
              <a:rPr lang="ru-RU" altLang="en-US" dirty="0" err="1">
                <a:solidFill>
                  <a:srgbClr val="000000"/>
                </a:solidFill>
                <a:latin typeface="Times New Roman" panose="02020603050405020304" pitchFamily="18" charset="0"/>
                <a:cs typeface="Times New Roman" panose="02020603050405020304" pitchFamily="18" charset="0"/>
              </a:rPr>
              <a:t>третій</a:t>
            </a:r>
            <a:r>
              <a:rPr lang="ru-RU" altLang="en-US" dirty="0">
                <a:solidFill>
                  <a:srgbClr val="000000"/>
                </a:solidFill>
                <a:latin typeface="Times New Roman" panose="02020603050405020304" pitchFamily="18" charset="0"/>
                <a:cs typeface="Times New Roman" panose="02020603050405020304" pitchFamily="18" charset="0"/>
              </a:rPr>
              <a:t> - </a:t>
            </a:r>
            <a:r>
              <a:rPr lang="ru-RU" altLang="en-US" dirty="0" err="1">
                <a:solidFill>
                  <a:srgbClr val="000000"/>
                </a:solidFill>
                <a:latin typeface="Times New Roman" panose="02020603050405020304" pitchFamily="18" charset="0"/>
                <a:cs typeface="Times New Roman" panose="02020603050405020304" pitchFamily="18" charset="0"/>
              </a:rPr>
              <a:t>здійснювати</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доведення</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металу</a:t>
            </a:r>
            <a:r>
              <a:rPr lang="ru-RU" altLang="en-US" dirty="0">
                <a:solidFill>
                  <a:srgbClr val="000000"/>
                </a:solidFill>
                <a:latin typeface="Times New Roman" panose="02020603050405020304" pitchFamily="18" charset="0"/>
                <a:cs typeface="Times New Roman" panose="02020603050405020304" pitchFamily="18" charset="0"/>
              </a:rPr>
              <a:t> по </a:t>
            </a:r>
            <a:r>
              <a:rPr lang="ru-RU" altLang="en-US" dirty="0" err="1">
                <a:solidFill>
                  <a:srgbClr val="000000"/>
                </a:solidFill>
                <a:latin typeface="Times New Roman" panose="02020603050405020304" pitchFamily="18" charset="0"/>
                <a:cs typeface="Times New Roman" panose="02020603050405020304" pitchFamily="18" charset="0"/>
              </a:rPr>
              <a:t>всіх</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елементах</a:t>
            </a:r>
            <a:r>
              <a:rPr lang="ru-RU" altLang="en-US" dirty="0">
                <a:solidFill>
                  <a:srgbClr val="000000"/>
                </a:solidFill>
                <a:latin typeface="Times New Roman" panose="02020603050405020304" pitchFamily="18" charset="0"/>
                <a:cs typeface="Times New Roman" panose="02020603050405020304" pitchFamily="18" charset="0"/>
              </a:rPr>
              <a:t> і </a:t>
            </a:r>
            <a:r>
              <a:rPr lang="ru-RU" altLang="en-US" dirty="0" err="1">
                <a:solidFill>
                  <a:srgbClr val="000000"/>
                </a:solidFill>
                <a:latin typeface="Times New Roman" panose="02020603050405020304" pitchFamily="18" charset="0"/>
                <a:cs typeface="Times New Roman" panose="02020603050405020304" pitchFamily="18" charset="0"/>
              </a:rPr>
              <a:t>температурі</a:t>
            </a:r>
            <a:r>
              <a:rPr lang="ru-RU" altLang="en-US" dirty="0">
                <a:solidFill>
                  <a:srgbClr val="000000"/>
                </a:solidFill>
                <a:latin typeface="Times New Roman" panose="02020603050405020304" pitchFamily="18" charset="0"/>
                <a:cs typeface="Times New Roman" panose="02020603050405020304" pitchFamily="18" charset="0"/>
              </a:rPr>
              <a:t> до </a:t>
            </a:r>
            <a:r>
              <a:rPr lang="ru-RU" altLang="en-US" dirty="0" err="1">
                <a:solidFill>
                  <a:srgbClr val="000000"/>
                </a:solidFill>
                <a:latin typeface="Times New Roman" panose="02020603050405020304" pitchFamily="18" charset="0"/>
                <a:cs typeface="Times New Roman" panose="02020603050405020304" pitchFamily="18" charset="0"/>
              </a:rPr>
              <a:t>заданих</a:t>
            </a:r>
            <a:r>
              <a:rPr lang="ru-RU" altLang="en-US" dirty="0">
                <a:solidFill>
                  <a:srgbClr val="000000"/>
                </a:solidFill>
                <a:latin typeface="Times New Roman" panose="02020603050405020304" pitchFamily="18" charset="0"/>
                <a:cs typeface="Times New Roman" panose="02020603050405020304" pitchFamily="18" charset="0"/>
              </a:rPr>
              <a:t> величин </a:t>
            </a:r>
            <a:r>
              <a:rPr lang="ru-RU" altLang="en-US" dirty="0" err="1">
                <a:solidFill>
                  <a:srgbClr val="000000"/>
                </a:solidFill>
                <a:latin typeface="Times New Roman" panose="02020603050405020304" pitchFamily="18" charset="0"/>
                <a:cs typeface="Times New Roman" panose="02020603050405020304" pitchFamily="18" charset="0"/>
              </a:rPr>
              <a:t>готової</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сталі</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Автори</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процесу</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вважали</a:t>
            </a:r>
            <a:r>
              <a:rPr lang="ru-RU" altLang="en-US" dirty="0">
                <a:solidFill>
                  <a:srgbClr val="000000"/>
                </a:solidFill>
                <a:latin typeface="Times New Roman" panose="02020603050405020304" pitchFamily="18" charset="0"/>
                <a:cs typeface="Times New Roman" panose="02020603050405020304" pitchFamily="18" charset="0"/>
              </a:rPr>
              <a:t> за </a:t>
            </a:r>
            <a:r>
              <a:rPr lang="ru-RU" altLang="en-US" dirty="0" err="1">
                <a:solidFill>
                  <a:srgbClr val="000000"/>
                </a:solidFill>
                <a:latin typeface="Times New Roman" panose="02020603050405020304" pitchFamily="18" charset="0"/>
                <a:cs typeface="Times New Roman" panose="02020603050405020304" pitchFamily="18" charset="0"/>
              </a:rPr>
              <a:t>можливе</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також</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здійснювати</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переділ</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чавуну</a:t>
            </a:r>
            <a:r>
              <a:rPr lang="ru-RU" altLang="en-US" dirty="0">
                <a:solidFill>
                  <a:srgbClr val="000000"/>
                </a:solidFill>
                <a:latin typeface="Times New Roman" panose="02020603050405020304" pitchFamily="18" charset="0"/>
                <a:cs typeface="Times New Roman" panose="02020603050405020304" pitchFamily="18" charset="0"/>
              </a:rPr>
              <a:t> в сталь у </a:t>
            </a:r>
            <a:r>
              <a:rPr lang="ru-RU" altLang="en-US" dirty="0" err="1">
                <a:solidFill>
                  <a:srgbClr val="000000"/>
                </a:solidFill>
                <a:latin typeface="Times New Roman" panose="02020603050405020304" pitchFamily="18" charset="0"/>
                <a:cs typeface="Times New Roman" panose="02020603050405020304" pitchFamily="18" charset="0"/>
              </a:rPr>
              <a:t>реакторі</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що</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складається</a:t>
            </a:r>
            <a:r>
              <a:rPr lang="ru-RU" altLang="en-US" dirty="0">
                <a:solidFill>
                  <a:srgbClr val="000000"/>
                </a:solidFill>
                <a:latin typeface="Times New Roman" panose="02020603050405020304" pitchFamily="18" charset="0"/>
                <a:cs typeface="Times New Roman" panose="02020603050405020304" pitchFamily="18" charset="0"/>
              </a:rPr>
              <a:t> з </a:t>
            </a:r>
            <a:r>
              <a:rPr lang="ru-RU" altLang="en-US" dirty="0" err="1">
                <a:solidFill>
                  <a:srgbClr val="000000"/>
                </a:solidFill>
                <a:latin typeface="Times New Roman" panose="02020603050405020304" pitchFamily="18" charset="0"/>
                <a:cs typeface="Times New Roman" panose="02020603050405020304" pitchFamily="18" charset="0"/>
              </a:rPr>
              <a:t>двох</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ступенів</a:t>
            </a:r>
            <a:r>
              <a:rPr lang="ru-RU" altLang="en-US" dirty="0">
                <a:solidFill>
                  <a:srgbClr val="000000"/>
                </a:solidFill>
                <a:latin typeface="Times New Roman" panose="02020603050405020304" pitchFamily="18" charset="0"/>
                <a:cs typeface="Times New Roman" panose="02020603050405020304" pitchFamily="18" charset="0"/>
              </a:rPr>
              <a:t>.</a:t>
            </a:r>
            <a:endParaRPr lang="ru-RU" altLang="en-US" sz="1000" dirty="0">
              <a:latin typeface="Tahoma" panose="020B0604030504040204" pitchFamily="34" charset="0"/>
              <a:cs typeface="Times New Roman" panose="02020603050405020304" pitchFamily="18" charset="0"/>
            </a:endParaRPr>
          </a:p>
          <a:p>
            <a:pPr algn="just" rtl="0" eaLnBrk="1" hangingPunct="1">
              <a:lnSpc>
                <a:spcPct val="150000"/>
              </a:lnSpc>
            </a:pPr>
            <a:r>
              <a:rPr lang="ru-RU" altLang="en-US" dirty="0" err="1">
                <a:solidFill>
                  <a:srgbClr val="000000"/>
                </a:solidFill>
                <a:latin typeface="Times New Roman" panose="02020603050405020304" pitchFamily="18" charset="0"/>
                <a:cs typeface="Times New Roman" panose="02020603050405020304" pitchFamily="18" charset="0"/>
              </a:rPr>
              <a:t>Чавун</a:t>
            </a:r>
            <a:r>
              <a:rPr lang="ru-RU" altLang="en-US" dirty="0">
                <a:solidFill>
                  <a:srgbClr val="000000"/>
                </a:solidFill>
                <a:latin typeface="Times New Roman" panose="02020603050405020304" pitchFamily="18" charset="0"/>
                <a:cs typeface="Times New Roman" panose="02020603050405020304" pitchFamily="18" charset="0"/>
              </a:rPr>
              <a:t> в реактор подавали з </a:t>
            </a:r>
            <a:r>
              <a:rPr lang="ru-RU" altLang="en-US" dirty="0" err="1">
                <a:solidFill>
                  <a:srgbClr val="000000"/>
                </a:solidFill>
                <a:latin typeface="Times New Roman" panose="02020603050405020304" pitchFamily="18" charset="0"/>
                <a:cs typeface="Times New Roman" panose="02020603050405020304" pitchFamily="18" charset="0"/>
              </a:rPr>
              <a:t>міксера</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ємністю</a:t>
            </a:r>
            <a:r>
              <a:rPr lang="ru-RU" altLang="en-US" dirty="0">
                <a:solidFill>
                  <a:srgbClr val="000000"/>
                </a:solidFill>
                <a:latin typeface="Times New Roman" panose="02020603050405020304" pitchFamily="18" charset="0"/>
                <a:cs typeface="Times New Roman" panose="02020603050405020304" pitchFamily="18" charset="0"/>
              </a:rPr>
              <a:t> 15 т. </a:t>
            </a:r>
            <a:r>
              <a:rPr lang="ru-RU" altLang="en-US" dirty="0" err="1">
                <a:solidFill>
                  <a:srgbClr val="000000"/>
                </a:solidFill>
                <a:latin typeface="Times New Roman" panose="02020603050405020304" pitchFamily="18" charset="0"/>
                <a:cs typeface="Times New Roman" panose="02020603050405020304" pitchFamily="18" charset="0"/>
              </a:rPr>
              <a:t>Постійність</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витрати</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чавуну</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контролювали</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безперервним</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зважуванням</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міксера</a:t>
            </a:r>
            <a:r>
              <a:rPr lang="ru-RU" altLang="en-US" dirty="0">
                <a:solidFill>
                  <a:srgbClr val="000000"/>
                </a:solidFill>
                <a:latin typeface="Times New Roman" panose="02020603050405020304" pitchFamily="18" charset="0"/>
                <a:cs typeface="Times New Roman" panose="02020603050405020304" pitchFamily="18" charset="0"/>
              </a:rPr>
              <a:t>. У </a:t>
            </a:r>
            <a:r>
              <a:rPr lang="ru-RU" altLang="en-US" dirty="0" err="1">
                <a:solidFill>
                  <a:srgbClr val="000000"/>
                </a:solidFill>
                <a:latin typeface="Times New Roman" panose="02020603050405020304" pitchFamily="18" charset="0"/>
                <a:cs typeface="Times New Roman" panose="02020603050405020304" pitchFamily="18" charset="0"/>
              </a:rPr>
              <a:t>склепінні</a:t>
            </a:r>
            <a:r>
              <a:rPr lang="ru-RU" altLang="en-US" dirty="0">
                <a:solidFill>
                  <a:srgbClr val="000000"/>
                </a:solidFill>
                <a:latin typeface="Times New Roman" panose="02020603050405020304" pitchFamily="18" charset="0"/>
                <a:cs typeface="Times New Roman" panose="02020603050405020304" pitchFamily="18" charset="0"/>
              </a:rPr>
              <a:t> агрегату </a:t>
            </a:r>
            <a:r>
              <a:rPr lang="ru-RU" altLang="en-US" dirty="0" err="1">
                <a:solidFill>
                  <a:srgbClr val="000000"/>
                </a:solidFill>
                <a:latin typeface="Times New Roman" panose="02020603050405020304" pitchFamily="18" charset="0"/>
                <a:cs typeface="Times New Roman" panose="02020603050405020304" pitchFamily="18" charset="0"/>
              </a:rPr>
              <a:t>встановлювали</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від</a:t>
            </a:r>
            <a:r>
              <a:rPr lang="ru-RU" altLang="en-US" dirty="0">
                <a:solidFill>
                  <a:srgbClr val="000000"/>
                </a:solidFill>
                <a:latin typeface="Times New Roman" panose="02020603050405020304" pitchFamily="18" charset="0"/>
                <a:cs typeface="Times New Roman" panose="02020603050405020304" pitchFamily="18" charset="0"/>
              </a:rPr>
              <a:t> 4 до 7 </a:t>
            </a:r>
            <a:r>
              <a:rPr lang="ru-RU" altLang="en-US" dirty="0" err="1">
                <a:solidFill>
                  <a:srgbClr val="000000"/>
                </a:solidFill>
                <a:latin typeface="Times New Roman" panose="02020603050405020304" pitchFamily="18" charset="0"/>
                <a:cs typeface="Times New Roman" panose="02020603050405020304" pitchFamily="18" charset="0"/>
              </a:rPr>
              <a:t>кисневих</a:t>
            </a:r>
            <a:r>
              <a:rPr lang="ru-RU" altLang="en-US" dirty="0">
                <a:solidFill>
                  <a:srgbClr val="000000"/>
                </a:solidFill>
                <a:latin typeface="Times New Roman" panose="02020603050405020304" pitchFamily="18" charset="0"/>
                <a:cs typeface="Times New Roman" panose="02020603050405020304" pitchFamily="18" charset="0"/>
              </a:rPr>
              <a:t> фурм з </a:t>
            </a:r>
            <a:r>
              <a:rPr lang="ru-RU" altLang="en-US" dirty="0" err="1">
                <a:solidFill>
                  <a:srgbClr val="000000"/>
                </a:solidFill>
                <a:latin typeface="Times New Roman" panose="02020603050405020304" pitchFamily="18" charset="0"/>
                <a:cs typeface="Times New Roman" panose="02020603050405020304" pitchFamily="18" charset="0"/>
              </a:rPr>
              <a:t>нахилом</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під</a:t>
            </a:r>
            <a:r>
              <a:rPr lang="ru-RU" altLang="en-US" dirty="0">
                <a:solidFill>
                  <a:srgbClr val="000000"/>
                </a:solidFill>
                <a:latin typeface="Times New Roman" panose="02020603050405020304" pitchFamily="18" charset="0"/>
                <a:cs typeface="Times New Roman" panose="02020603050405020304" pitchFamily="18" charset="0"/>
              </a:rPr>
              <a:t> кутом 85° до </a:t>
            </a:r>
            <a:r>
              <a:rPr lang="ru-RU" altLang="en-US" dirty="0" err="1">
                <a:solidFill>
                  <a:srgbClr val="000000"/>
                </a:solidFill>
                <a:latin typeface="Times New Roman" panose="02020603050405020304" pitchFamily="18" charset="0"/>
                <a:cs typeface="Times New Roman" panose="02020603050405020304" pitchFamily="18" charset="0"/>
              </a:rPr>
              <a:t>напрямку</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руху</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металу</a:t>
            </a:r>
            <a:r>
              <a:rPr lang="ru-RU" altLang="en-US" dirty="0">
                <a:solidFill>
                  <a:srgbClr val="000000"/>
                </a:solidFill>
                <a:latin typeface="Times New Roman" panose="02020603050405020304" pitchFamily="18" charset="0"/>
                <a:cs typeface="Times New Roman" panose="02020603050405020304" pitchFamily="18" charset="0"/>
              </a:rPr>
              <a:t>. Через </a:t>
            </a:r>
            <a:r>
              <a:rPr lang="ru-RU" altLang="en-US" dirty="0" err="1">
                <a:solidFill>
                  <a:srgbClr val="000000"/>
                </a:solidFill>
                <a:latin typeface="Times New Roman" panose="02020603050405020304" pitchFamily="18" charset="0"/>
                <a:cs typeface="Times New Roman" panose="02020603050405020304" pitchFamily="18" charset="0"/>
              </a:rPr>
              <a:t>кисневі</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фурми</a:t>
            </a:r>
            <a:r>
              <a:rPr lang="ru-RU" altLang="en-US" dirty="0">
                <a:solidFill>
                  <a:srgbClr val="000000"/>
                </a:solidFill>
                <a:latin typeface="Times New Roman" panose="02020603050405020304" pitchFamily="18" charset="0"/>
                <a:cs typeface="Times New Roman" panose="02020603050405020304" pitchFamily="18" charset="0"/>
              </a:rPr>
              <a:t> у ванну з киснем </a:t>
            </a:r>
            <a:r>
              <a:rPr lang="ru-RU" altLang="en-US" dirty="0" err="1">
                <a:solidFill>
                  <a:srgbClr val="000000"/>
                </a:solidFill>
                <a:latin typeface="Times New Roman" panose="02020603050405020304" pitchFamily="18" charset="0"/>
                <a:cs typeface="Times New Roman" panose="02020603050405020304" pitchFamily="18" charset="0"/>
              </a:rPr>
              <a:t>вдувався</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порошкоподібний</a:t>
            </a:r>
            <a:r>
              <a:rPr lang="ru-RU" altLang="en-US" dirty="0">
                <a:solidFill>
                  <a:srgbClr val="000000"/>
                </a:solidFill>
                <a:latin typeface="Times New Roman" panose="02020603050405020304" pitchFamily="18" charset="0"/>
                <a:cs typeface="Times New Roman" panose="02020603050405020304" pitchFamily="18" charset="0"/>
              </a:rPr>
              <a:t> флюс. Контроль за ходом </a:t>
            </a:r>
            <a:r>
              <a:rPr lang="ru-RU" altLang="en-US" dirty="0" err="1">
                <a:solidFill>
                  <a:srgbClr val="000000"/>
                </a:solidFill>
                <a:latin typeface="Times New Roman" panose="02020603050405020304" pitchFamily="18" charset="0"/>
                <a:cs typeface="Times New Roman" panose="02020603050405020304" pitchFamily="18" charset="0"/>
              </a:rPr>
              <a:t>процесу</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здійснювався</a:t>
            </a:r>
            <a:r>
              <a:rPr lang="ru-RU" altLang="en-US" dirty="0">
                <a:solidFill>
                  <a:srgbClr val="000000"/>
                </a:solidFill>
                <a:latin typeface="Times New Roman" panose="02020603050405020304" pitchFamily="18" charset="0"/>
                <a:cs typeface="Times New Roman" panose="02020603050405020304" pitchFamily="18" charset="0"/>
              </a:rPr>
              <a:t> на </a:t>
            </a:r>
            <a:r>
              <a:rPr lang="ru-RU" altLang="en-US" dirty="0" err="1">
                <a:solidFill>
                  <a:srgbClr val="000000"/>
                </a:solidFill>
                <a:latin typeface="Times New Roman" panose="02020603050405020304" pitchFamily="18" charset="0"/>
                <a:cs typeface="Times New Roman" panose="02020603050405020304" pitchFamily="18" charset="0"/>
              </a:rPr>
              <a:t>ділянці</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між</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скіммером</a:t>
            </a:r>
            <a:r>
              <a:rPr lang="ru-RU" altLang="en-US" dirty="0">
                <a:solidFill>
                  <a:srgbClr val="000000"/>
                </a:solidFill>
                <a:latin typeface="Times New Roman" panose="02020603050405020304" pitchFamily="18" charset="0"/>
                <a:cs typeface="Times New Roman" panose="02020603050405020304" pitchFamily="18" charset="0"/>
              </a:rPr>
              <a:t> та порогом. Тут </a:t>
            </a:r>
            <a:r>
              <a:rPr lang="ru-RU" altLang="en-US" dirty="0" err="1">
                <a:solidFill>
                  <a:srgbClr val="000000"/>
                </a:solidFill>
                <a:latin typeface="Times New Roman" panose="02020603050405020304" pitchFamily="18" charset="0"/>
                <a:cs typeface="Times New Roman" panose="02020603050405020304" pitchFamily="18" charset="0"/>
              </a:rPr>
              <a:t>вимірювали</a:t>
            </a:r>
            <a:r>
              <a:rPr lang="ru-RU" altLang="en-US" dirty="0">
                <a:solidFill>
                  <a:srgbClr val="000000"/>
                </a:solidFill>
                <a:latin typeface="Times New Roman" panose="02020603050405020304" pitchFamily="18" charset="0"/>
                <a:cs typeface="Times New Roman" panose="02020603050405020304" pitchFamily="18" charset="0"/>
              </a:rPr>
              <a:t> температуру </a:t>
            </a:r>
            <a:r>
              <a:rPr lang="ru-RU" altLang="en-US" dirty="0" err="1">
                <a:solidFill>
                  <a:srgbClr val="000000"/>
                </a:solidFill>
                <a:latin typeface="Times New Roman" panose="02020603050405020304" pitchFamily="18" charset="0"/>
                <a:cs typeface="Times New Roman" panose="02020603050405020304" pitchFamily="18" charset="0"/>
              </a:rPr>
              <a:t>металу</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стаціонарною</a:t>
            </a:r>
            <a:r>
              <a:rPr lang="ru-RU" altLang="en-US" dirty="0">
                <a:solidFill>
                  <a:srgbClr val="000000"/>
                </a:solidFill>
                <a:latin typeface="Times New Roman" panose="02020603050405020304" pitchFamily="18" charset="0"/>
                <a:cs typeface="Times New Roman" panose="02020603050405020304" pitchFamily="18" charset="0"/>
              </a:rPr>
              <a:t> термопарою та </a:t>
            </a:r>
            <a:r>
              <a:rPr lang="ru-RU" altLang="en-US" dirty="0" err="1">
                <a:solidFill>
                  <a:srgbClr val="000000"/>
                </a:solidFill>
                <a:latin typeface="Times New Roman" panose="02020603050405020304" pitchFamily="18" charset="0"/>
                <a:cs typeface="Times New Roman" panose="02020603050405020304" pitchFamily="18" charset="0"/>
              </a:rPr>
              <a:t>пірометром</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Проби</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металу</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безперервно</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відбирали</a:t>
            </a:r>
            <a:r>
              <a:rPr lang="ru-RU" altLang="en-US" dirty="0">
                <a:solidFill>
                  <a:srgbClr val="000000"/>
                </a:solidFill>
                <a:latin typeface="Times New Roman" panose="02020603050405020304" pitchFamily="18" charset="0"/>
                <a:cs typeface="Times New Roman" panose="02020603050405020304" pitchFamily="18" charset="0"/>
              </a:rPr>
              <a:t> та </a:t>
            </a:r>
            <a:r>
              <a:rPr lang="ru-RU" altLang="en-US" dirty="0" err="1">
                <a:solidFill>
                  <a:srgbClr val="000000"/>
                </a:solidFill>
                <a:latin typeface="Times New Roman" panose="02020603050405020304" pitchFamily="18" charset="0"/>
                <a:cs typeface="Times New Roman" panose="02020603050405020304" pitchFamily="18" charset="0"/>
              </a:rPr>
              <a:t>аналізували</a:t>
            </a:r>
            <a:r>
              <a:rPr lang="ru-RU" altLang="en-US" dirty="0">
                <a:solidFill>
                  <a:srgbClr val="000000"/>
                </a:solidFill>
                <a:latin typeface="Times New Roman" panose="02020603050405020304" pitchFamily="18" charset="0"/>
                <a:cs typeface="Times New Roman" panose="02020603050405020304" pitchFamily="18" charset="0"/>
              </a:rPr>
              <a:t>.</a:t>
            </a:r>
            <a:endParaRPr lang="ru-RU" altLang="en-US" sz="1000" dirty="0">
              <a:latin typeface="Tahoma" panose="020B060403050404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Номер слайда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80DE41B1-0C8F-41AE-A343-BD7FEB12C10D}" type="slidenum">
              <a:rPr lang="ru-RU" altLang="en-US"/>
              <a:pPr algn="l" rtl="0"/>
              <a:t>77</a:t>
            </a:fld>
            <a:endParaRPr lang="ru-RU" altLang="en-US"/>
          </a:p>
        </p:txBody>
      </p:sp>
      <p:sp>
        <p:nvSpPr>
          <p:cNvPr id="81923" name="Прямоугольник 2"/>
          <p:cNvSpPr>
            <a:spLocks noChangeArrowheads="1"/>
          </p:cNvSpPr>
          <p:nvPr/>
        </p:nvSpPr>
        <p:spPr bwMode="auto">
          <a:xfrm>
            <a:off x="0" y="585788"/>
            <a:ext cx="9144000" cy="54440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indent="2921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rtl="0" eaLnBrk="1" hangingPunct="1">
              <a:lnSpc>
                <a:spcPct val="150000"/>
              </a:lnSpc>
            </a:pPr>
            <a:r>
              <a:rPr lang="ru-RU" altLang="en-US" dirty="0" err="1">
                <a:solidFill>
                  <a:srgbClr val="000000"/>
                </a:solidFill>
                <a:latin typeface="Times New Roman" panose="02020603050405020304" pitchFamily="18" charset="0"/>
                <a:cs typeface="Times New Roman" panose="02020603050405020304" pitchFamily="18" charset="0"/>
              </a:rPr>
              <a:t>Основним</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завданням</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експериментів</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було</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максимальне</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видалення</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кремнію</a:t>
            </a:r>
            <a:r>
              <a:rPr lang="ru-RU" altLang="en-US" dirty="0">
                <a:solidFill>
                  <a:srgbClr val="000000"/>
                </a:solidFill>
                <a:latin typeface="Times New Roman" panose="02020603050405020304" pitchFamily="18" charset="0"/>
                <a:cs typeface="Times New Roman" panose="02020603050405020304" pitchFamily="18" charset="0"/>
              </a:rPr>
              <a:t> та </a:t>
            </a:r>
            <a:r>
              <a:rPr lang="ru-RU" altLang="en-US" dirty="0" err="1">
                <a:solidFill>
                  <a:srgbClr val="000000"/>
                </a:solidFill>
                <a:latin typeface="Times New Roman" panose="02020603050405020304" pitchFamily="18" charset="0"/>
                <a:cs typeface="Times New Roman" panose="02020603050405020304" pitchFamily="18" charset="0"/>
              </a:rPr>
              <a:t>визначення</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ступеня</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дефосфорації</a:t>
            </a:r>
            <a:r>
              <a:rPr lang="ru-RU" altLang="en-US" dirty="0">
                <a:solidFill>
                  <a:srgbClr val="000000"/>
                </a:solidFill>
                <a:latin typeface="Times New Roman" panose="02020603050405020304" pitchFamily="18" charset="0"/>
                <a:cs typeface="Times New Roman" panose="02020603050405020304" pitchFamily="18" charset="0"/>
              </a:rPr>
              <a:t> при </a:t>
            </a:r>
            <a:r>
              <a:rPr lang="ru-RU" altLang="en-US" dirty="0" err="1">
                <a:solidFill>
                  <a:srgbClr val="000000"/>
                </a:solidFill>
                <a:latin typeface="Times New Roman" panose="02020603050405020304" pitchFamily="18" charset="0"/>
                <a:cs typeface="Times New Roman" panose="02020603050405020304" pitchFamily="18" charset="0"/>
              </a:rPr>
              <a:t>основності</a:t>
            </a:r>
            <a:r>
              <a:rPr lang="ru-RU" altLang="en-US" dirty="0">
                <a:solidFill>
                  <a:srgbClr val="000000"/>
                </a:solidFill>
                <a:latin typeface="Times New Roman" panose="02020603050405020304" pitchFamily="18" charset="0"/>
                <a:cs typeface="Times New Roman" panose="02020603050405020304" pitchFamily="18" charset="0"/>
              </a:rPr>
              <a:t> шлаку </a:t>
            </a:r>
            <a:r>
              <a:rPr lang="ru-RU" altLang="en-US" dirty="0" err="1">
                <a:solidFill>
                  <a:srgbClr val="000000"/>
                </a:solidFill>
                <a:latin typeface="Times New Roman" panose="02020603050405020304" pitchFamily="18" charset="0"/>
                <a:cs typeface="Times New Roman" panose="02020603050405020304" pitchFamily="18" charset="0"/>
              </a:rPr>
              <a:t>менше</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двох</a:t>
            </a:r>
            <a:r>
              <a:rPr lang="ru-RU" altLang="en-US" dirty="0">
                <a:solidFill>
                  <a:srgbClr val="000000"/>
                </a:solidFill>
                <a:latin typeface="Times New Roman" panose="02020603050405020304" pitchFamily="18" charset="0"/>
                <a:cs typeface="Times New Roman" panose="02020603050405020304" pitchFamily="18" charset="0"/>
              </a:rPr>
              <a:t> у </a:t>
            </a:r>
            <a:r>
              <a:rPr lang="ru-RU" altLang="en-US" dirty="0" err="1">
                <a:solidFill>
                  <a:srgbClr val="000000"/>
                </a:solidFill>
                <a:latin typeface="Times New Roman" panose="02020603050405020304" pitchFamily="18" charset="0"/>
                <a:cs typeface="Times New Roman" panose="02020603050405020304" pitchFamily="18" charset="0"/>
              </a:rPr>
              <a:t>першому</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ступені</a:t>
            </a:r>
            <a:r>
              <a:rPr lang="ru-RU" altLang="en-US" dirty="0">
                <a:solidFill>
                  <a:srgbClr val="000000"/>
                </a:solidFill>
                <a:latin typeface="Times New Roman" panose="02020603050405020304" pitchFamily="18" charset="0"/>
                <a:cs typeface="Times New Roman" panose="02020603050405020304" pitchFamily="18" charset="0"/>
              </a:rPr>
              <a:t> агрегату та </a:t>
            </a:r>
            <a:r>
              <a:rPr lang="ru-RU" altLang="en-US" dirty="0" err="1">
                <a:solidFill>
                  <a:srgbClr val="000000"/>
                </a:solidFill>
                <a:latin typeface="Times New Roman" panose="02020603050405020304" pitchFamily="18" charset="0"/>
                <a:cs typeface="Times New Roman" panose="02020603050405020304" pitchFamily="18" charset="0"/>
              </a:rPr>
              <a:t>видалення</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більшої</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частини</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вуглецю</a:t>
            </a:r>
            <a:r>
              <a:rPr lang="ru-RU" altLang="en-US" dirty="0">
                <a:solidFill>
                  <a:srgbClr val="000000"/>
                </a:solidFill>
                <a:latin typeface="Times New Roman" panose="02020603050405020304" pitchFamily="18" charset="0"/>
                <a:cs typeface="Times New Roman" panose="02020603050405020304" pitchFamily="18" charset="0"/>
              </a:rPr>
              <a:t> у другому </a:t>
            </a:r>
            <a:r>
              <a:rPr lang="ru-RU" altLang="en-US" dirty="0" err="1">
                <a:solidFill>
                  <a:srgbClr val="000000"/>
                </a:solidFill>
                <a:latin typeface="Times New Roman" panose="02020603050405020304" pitchFamily="18" charset="0"/>
                <a:cs typeface="Times New Roman" panose="02020603050405020304" pitchFamily="18" charset="0"/>
              </a:rPr>
              <a:t>ступені</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Переробляється</a:t>
            </a:r>
            <a:r>
              <a:rPr lang="ru-RU" altLang="en-US" dirty="0">
                <a:solidFill>
                  <a:srgbClr val="000000"/>
                </a:solidFill>
                <a:latin typeface="Times New Roman" panose="02020603050405020304" pitchFamily="18" charset="0"/>
                <a:cs typeface="Times New Roman" panose="02020603050405020304" pitchFamily="18" charset="0"/>
              </a:rPr>
              <a:t> 6 т </a:t>
            </a:r>
            <a:r>
              <a:rPr lang="ru-RU" altLang="en-US" dirty="0" err="1">
                <a:solidFill>
                  <a:srgbClr val="000000"/>
                </a:solidFill>
                <a:latin typeface="Times New Roman" panose="02020603050405020304" pitchFamily="18" charset="0"/>
                <a:cs typeface="Times New Roman" panose="02020603050405020304" pitchFamily="18" charset="0"/>
              </a:rPr>
              <a:t>чавуну</a:t>
            </a:r>
            <a:r>
              <a:rPr lang="ru-RU" altLang="en-US" dirty="0">
                <a:solidFill>
                  <a:srgbClr val="000000"/>
                </a:solidFill>
                <a:latin typeface="Times New Roman" panose="02020603050405020304" pitchFamily="18" charset="0"/>
                <a:cs typeface="Times New Roman" panose="02020603050405020304" pitchFamily="18" charset="0"/>
              </a:rPr>
              <a:t>. Флюсую </a:t>
            </a:r>
            <a:r>
              <a:rPr lang="ru-RU" altLang="en-US" dirty="0" err="1">
                <a:solidFill>
                  <a:srgbClr val="000000"/>
                </a:solidFill>
                <a:latin typeface="Times New Roman" panose="02020603050405020304" pitchFamily="18" charset="0"/>
                <a:cs typeface="Times New Roman" panose="02020603050405020304" pitchFamily="18" charset="0"/>
              </a:rPr>
              <a:t>суміш</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що</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містить</a:t>
            </a:r>
            <a:r>
              <a:rPr lang="ru-RU" altLang="en-US" dirty="0">
                <a:solidFill>
                  <a:srgbClr val="000000"/>
                </a:solidFill>
                <a:latin typeface="Times New Roman" panose="02020603050405020304" pitchFamily="18" charset="0"/>
                <a:cs typeface="Times New Roman" panose="02020603050405020304" pitchFamily="18" charset="0"/>
              </a:rPr>
              <a:t> 83% </a:t>
            </a:r>
            <a:r>
              <a:rPr lang="ru-RU" altLang="en-US" dirty="0" err="1">
                <a:solidFill>
                  <a:srgbClr val="000000"/>
                </a:solidFill>
                <a:latin typeface="Times New Roman" panose="02020603050405020304" pitchFamily="18" charset="0"/>
                <a:cs typeface="Times New Roman" panose="02020603050405020304" pitchFamily="18" charset="0"/>
              </a:rPr>
              <a:t>вапна</a:t>
            </a:r>
            <a:r>
              <a:rPr lang="ru-RU" altLang="en-US" dirty="0">
                <a:solidFill>
                  <a:srgbClr val="000000"/>
                </a:solidFill>
                <a:latin typeface="Times New Roman" panose="02020603050405020304" pitchFamily="18" charset="0"/>
                <a:cs typeface="Times New Roman" panose="02020603050405020304" pitchFamily="18" charset="0"/>
              </a:rPr>
              <a:t> і 17% плавикового шпату, подавали через </a:t>
            </a:r>
            <a:r>
              <a:rPr lang="ru-RU" altLang="en-US" dirty="0" err="1">
                <a:solidFill>
                  <a:srgbClr val="000000"/>
                </a:solidFill>
                <a:latin typeface="Times New Roman" panose="02020603050405020304" pitchFamily="18" charset="0"/>
                <a:cs typeface="Times New Roman" panose="02020603050405020304" pitchFamily="18" charset="0"/>
              </a:rPr>
              <a:t>всі</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кисневі</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фурми</a:t>
            </a:r>
            <a:r>
              <a:rPr lang="ru-RU" altLang="en-US" dirty="0">
                <a:solidFill>
                  <a:srgbClr val="000000"/>
                </a:solidFill>
                <a:latin typeface="Times New Roman" panose="02020603050405020304" pitchFamily="18" charset="0"/>
                <a:cs typeface="Times New Roman" panose="02020603050405020304" pitchFamily="18" charset="0"/>
              </a:rPr>
              <a:t> з </a:t>
            </a:r>
            <a:r>
              <a:rPr lang="ru-RU" altLang="en-US" dirty="0" err="1">
                <a:solidFill>
                  <a:srgbClr val="000000"/>
                </a:solidFill>
                <a:latin typeface="Times New Roman" panose="02020603050405020304" pitchFamily="18" charset="0"/>
                <a:cs typeface="Times New Roman" panose="02020603050405020304" pitchFamily="18" charset="0"/>
              </a:rPr>
              <a:t>витратою</a:t>
            </a:r>
            <a:r>
              <a:rPr lang="ru-RU" altLang="en-US" dirty="0">
                <a:solidFill>
                  <a:srgbClr val="000000"/>
                </a:solidFill>
                <a:latin typeface="Times New Roman" panose="02020603050405020304" pitchFamily="18" charset="0"/>
                <a:cs typeface="Times New Roman" panose="02020603050405020304" pitchFamily="18" charset="0"/>
              </a:rPr>
              <a:t> 4 кг/</a:t>
            </a:r>
            <a:r>
              <a:rPr lang="ru-RU" altLang="en-US" dirty="0" err="1">
                <a:solidFill>
                  <a:srgbClr val="000000"/>
                </a:solidFill>
                <a:latin typeface="Times New Roman" panose="02020603050405020304" pitchFamily="18" charset="0"/>
                <a:cs typeface="Times New Roman" panose="02020603050405020304" pitchFamily="18" charset="0"/>
              </a:rPr>
              <a:t>хв</a:t>
            </a:r>
            <a:r>
              <a:rPr lang="ru-RU" altLang="en-US" dirty="0">
                <a:solidFill>
                  <a:srgbClr val="000000"/>
                </a:solidFill>
                <a:latin typeface="Times New Roman" panose="02020603050405020304" pitchFamily="18" charset="0"/>
                <a:cs typeface="Times New Roman" panose="02020603050405020304" pitchFamily="18" charset="0"/>
              </a:rPr>
              <a:t> у першу і 2 кг/</a:t>
            </a:r>
            <a:r>
              <a:rPr lang="ru-RU" altLang="en-US" dirty="0" err="1">
                <a:solidFill>
                  <a:srgbClr val="000000"/>
                </a:solidFill>
                <a:latin typeface="Times New Roman" panose="02020603050405020304" pitchFamily="18" charset="0"/>
                <a:cs typeface="Times New Roman" panose="02020603050405020304" pitchFamily="18" charset="0"/>
              </a:rPr>
              <a:t>хв</a:t>
            </a:r>
            <a:r>
              <a:rPr lang="ru-RU" altLang="en-US" dirty="0">
                <a:solidFill>
                  <a:srgbClr val="000000"/>
                </a:solidFill>
                <a:latin typeface="Times New Roman" panose="02020603050405020304" pitchFamily="18" charset="0"/>
                <a:cs typeface="Times New Roman" panose="02020603050405020304" pitchFamily="18" charset="0"/>
              </a:rPr>
              <a:t> - в </a:t>
            </a:r>
            <a:r>
              <a:rPr lang="ru-RU" altLang="en-US" dirty="0" err="1">
                <a:solidFill>
                  <a:srgbClr val="000000"/>
                </a:solidFill>
                <a:latin typeface="Times New Roman" panose="02020603050405020304" pitchFamily="18" charset="0"/>
                <a:cs typeface="Times New Roman" panose="02020603050405020304" pitchFamily="18" charset="0"/>
              </a:rPr>
              <a:t>другий</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ступінь</a:t>
            </a:r>
            <a:r>
              <a:rPr lang="ru-RU" altLang="en-US" dirty="0">
                <a:solidFill>
                  <a:srgbClr val="000000"/>
                </a:solidFill>
                <a:latin typeface="Times New Roman" panose="02020603050405020304" pitchFamily="18" charset="0"/>
                <a:cs typeface="Times New Roman" panose="02020603050405020304" pitchFamily="18" charset="0"/>
              </a:rPr>
              <a:t>. Для </a:t>
            </a:r>
            <a:r>
              <a:rPr lang="ru-RU" altLang="en-US" dirty="0" err="1">
                <a:solidFill>
                  <a:srgbClr val="000000"/>
                </a:solidFill>
                <a:latin typeface="Times New Roman" panose="02020603050405020304" pitchFamily="18" charset="0"/>
                <a:cs typeface="Times New Roman" panose="02020603050405020304" pitchFamily="18" charset="0"/>
              </a:rPr>
              <a:t>підвищення</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рідини</a:t>
            </a:r>
            <a:r>
              <a:rPr lang="ru-RU" altLang="en-US" dirty="0">
                <a:solidFill>
                  <a:srgbClr val="000000"/>
                </a:solidFill>
                <a:latin typeface="Times New Roman" panose="02020603050405020304" pitchFamily="18" charset="0"/>
                <a:cs typeface="Times New Roman" panose="02020603050405020304" pitchFamily="18" charset="0"/>
              </a:rPr>
              <a:t> шлаку в перший </a:t>
            </a:r>
            <a:r>
              <a:rPr lang="ru-RU" altLang="en-US" dirty="0" err="1">
                <a:solidFill>
                  <a:srgbClr val="000000"/>
                </a:solidFill>
                <a:latin typeface="Times New Roman" panose="02020603050405020304" pitchFamily="18" charset="0"/>
                <a:cs typeface="Times New Roman" panose="02020603050405020304" pitchFamily="18" charset="0"/>
              </a:rPr>
              <a:t>ступінь</a:t>
            </a:r>
            <a:r>
              <a:rPr lang="ru-RU" altLang="en-US" dirty="0">
                <a:solidFill>
                  <a:srgbClr val="000000"/>
                </a:solidFill>
                <a:latin typeface="Times New Roman" panose="02020603050405020304" pitchFamily="18" charset="0"/>
                <a:cs typeface="Times New Roman" panose="02020603050405020304" pitchFamily="18" charset="0"/>
              </a:rPr>
              <a:t> додавали окалину з </a:t>
            </a:r>
            <a:r>
              <a:rPr lang="ru-RU" altLang="en-US" dirty="0" err="1">
                <a:solidFill>
                  <a:srgbClr val="000000"/>
                </a:solidFill>
                <a:latin typeface="Times New Roman" panose="02020603050405020304" pitchFamily="18" charset="0"/>
                <a:cs typeface="Times New Roman" panose="02020603050405020304" pitchFamily="18" charset="0"/>
              </a:rPr>
              <a:t>витратою</a:t>
            </a:r>
            <a:r>
              <a:rPr lang="ru-RU" altLang="en-US" dirty="0">
                <a:solidFill>
                  <a:srgbClr val="000000"/>
                </a:solidFill>
                <a:latin typeface="Times New Roman" panose="02020603050405020304" pitchFamily="18" charset="0"/>
                <a:cs typeface="Times New Roman" panose="02020603050405020304" pitchFamily="18" charset="0"/>
              </a:rPr>
              <a:t> 0,5 кг/</a:t>
            </a:r>
            <a:r>
              <a:rPr lang="ru-RU" altLang="en-US" dirty="0" err="1">
                <a:solidFill>
                  <a:srgbClr val="000000"/>
                </a:solidFill>
                <a:latin typeface="Times New Roman" panose="02020603050405020304" pitchFamily="18" charset="0"/>
                <a:cs typeface="Times New Roman" panose="02020603050405020304" pitchFamily="18" charset="0"/>
              </a:rPr>
              <a:t>хв</a:t>
            </a:r>
            <a:r>
              <a:rPr lang="ru-RU" altLang="en-US" dirty="0">
                <a:solidFill>
                  <a:srgbClr val="000000"/>
                </a:solidFill>
                <a:latin typeface="Times New Roman" panose="02020603050405020304" pitchFamily="18" charset="0"/>
                <a:cs typeface="Times New Roman" panose="02020603050405020304" pitchFamily="18" charset="0"/>
              </a:rPr>
              <a:t>.</a:t>
            </a:r>
            <a:endParaRPr lang="ru-RU" altLang="en-US" sz="1000" dirty="0">
              <a:latin typeface="Tahoma" panose="020B0604030504040204" pitchFamily="34" charset="0"/>
              <a:cs typeface="Times New Roman" panose="02020603050405020304" pitchFamily="18" charset="0"/>
            </a:endParaRPr>
          </a:p>
          <a:p>
            <a:pPr algn="just" rtl="0" eaLnBrk="1" hangingPunct="1">
              <a:lnSpc>
                <a:spcPct val="150000"/>
              </a:lnSpc>
            </a:pPr>
            <a:r>
              <a:rPr lang="ru-RU" altLang="en-US" dirty="0">
                <a:solidFill>
                  <a:srgbClr val="000000"/>
                </a:solidFill>
                <a:latin typeface="Times New Roman" panose="02020603050405020304" pitchFamily="18" charset="0"/>
                <a:cs typeface="Times New Roman" panose="02020603050405020304" pitchFamily="18" charset="0"/>
              </a:rPr>
              <a:t>У </a:t>
            </a:r>
            <a:r>
              <a:rPr lang="ru-RU" altLang="en-US" dirty="0" err="1">
                <a:solidFill>
                  <a:srgbClr val="000000"/>
                </a:solidFill>
                <a:latin typeface="Times New Roman" panose="02020603050405020304" pitchFamily="18" charset="0"/>
                <a:cs typeface="Times New Roman" panose="02020603050405020304" pitchFamily="18" charset="0"/>
              </a:rPr>
              <a:t>наступних</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експериментах</a:t>
            </a:r>
            <a:r>
              <a:rPr lang="ru-RU" altLang="en-US" dirty="0">
                <a:solidFill>
                  <a:srgbClr val="000000"/>
                </a:solidFill>
                <a:latin typeface="Times New Roman" panose="02020603050405020304" pitchFamily="18" charset="0"/>
                <a:cs typeface="Times New Roman" panose="02020603050405020304" pitchFamily="18" charset="0"/>
              </a:rPr>
              <a:t> ставили </a:t>
            </a:r>
            <a:r>
              <a:rPr lang="ru-RU" altLang="en-US" dirty="0" err="1">
                <a:solidFill>
                  <a:srgbClr val="000000"/>
                </a:solidFill>
                <a:latin typeface="Times New Roman" panose="02020603050405020304" pitchFamily="18" charset="0"/>
                <a:cs typeface="Times New Roman" panose="02020603050405020304" pitchFamily="18" charset="0"/>
              </a:rPr>
              <a:t>завдання</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покращувати</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властивості</a:t>
            </a:r>
            <a:r>
              <a:rPr lang="ru-RU" altLang="en-US" dirty="0">
                <a:solidFill>
                  <a:srgbClr val="000000"/>
                </a:solidFill>
                <a:latin typeface="Times New Roman" panose="02020603050405020304" pitchFamily="18" charset="0"/>
                <a:cs typeface="Times New Roman" panose="02020603050405020304" pitchFamily="18" charset="0"/>
              </a:rPr>
              <a:t> шлаку в </a:t>
            </a:r>
            <a:r>
              <a:rPr lang="ru-RU" altLang="en-US" dirty="0" err="1">
                <a:solidFill>
                  <a:srgbClr val="000000"/>
                </a:solidFill>
                <a:latin typeface="Times New Roman" panose="02020603050405020304" pitchFamily="18" charset="0"/>
                <a:cs typeface="Times New Roman" panose="02020603050405020304" pitchFamily="18" charset="0"/>
              </a:rPr>
              <a:t>агрегаті</a:t>
            </a:r>
            <a:r>
              <a:rPr lang="ru-RU" altLang="en-US" dirty="0">
                <a:solidFill>
                  <a:srgbClr val="000000"/>
                </a:solidFill>
                <a:latin typeface="Times New Roman" panose="02020603050405020304" pitchFamily="18" charset="0"/>
                <a:cs typeface="Times New Roman" panose="02020603050405020304" pitchFamily="18" charset="0"/>
              </a:rPr>
              <a:t> другого </a:t>
            </a:r>
            <a:r>
              <a:rPr lang="ru-RU" altLang="en-US" dirty="0" err="1">
                <a:solidFill>
                  <a:srgbClr val="000000"/>
                </a:solidFill>
                <a:latin typeface="Times New Roman" panose="02020603050405020304" pitchFamily="18" charset="0"/>
                <a:cs typeface="Times New Roman" panose="02020603050405020304" pitchFamily="18" charset="0"/>
              </a:rPr>
              <a:t>ступеня</a:t>
            </a:r>
            <a:r>
              <a:rPr lang="ru-RU" altLang="en-US" dirty="0">
                <a:solidFill>
                  <a:srgbClr val="000000"/>
                </a:solidFill>
                <a:latin typeface="Times New Roman" panose="02020603050405020304" pitchFamily="18" charset="0"/>
                <a:cs typeface="Times New Roman" panose="02020603050405020304" pitchFamily="18" charset="0"/>
              </a:rPr>
              <a:t>. Для </a:t>
            </a:r>
            <a:r>
              <a:rPr lang="ru-RU" altLang="en-US" dirty="0" err="1">
                <a:solidFill>
                  <a:srgbClr val="000000"/>
                </a:solidFill>
                <a:latin typeface="Times New Roman" panose="02020603050405020304" pitchFamily="18" charset="0"/>
                <a:cs typeface="Times New Roman" panose="02020603050405020304" pitchFamily="18" charset="0"/>
              </a:rPr>
              <a:t>цього</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збільшили</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внутрішню</a:t>
            </a:r>
            <a:r>
              <a:rPr lang="ru-RU" altLang="en-US" dirty="0">
                <a:solidFill>
                  <a:srgbClr val="000000"/>
                </a:solidFill>
                <a:latin typeface="Times New Roman" panose="02020603050405020304" pitchFamily="18" charset="0"/>
                <a:cs typeface="Times New Roman" panose="02020603050405020304" pitchFamily="18" charset="0"/>
              </a:rPr>
              <a:t> ширину </a:t>
            </a:r>
            <a:r>
              <a:rPr lang="ru-RU" altLang="en-US" dirty="0" err="1">
                <a:solidFill>
                  <a:srgbClr val="000000"/>
                </a:solidFill>
                <a:latin typeface="Times New Roman" panose="02020603050405020304" pitchFamily="18" charset="0"/>
                <a:cs typeface="Times New Roman" panose="02020603050405020304" pitchFamily="18" charset="0"/>
              </a:rPr>
              <a:t>ванни</a:t>
            </a:r>
            <a:r>
              <a:rPr lang="ru-RU" altLang="en-US" dirty="0">
                <a:solidFill>
                  <a:srgbClr val="000000"/>
                </a:solidFill>
                <a:latin typeface="Times New Roman" panose="02020603050405020304" pitchFamily="18" charset="0"/>
                <a:cs typeface="Times New Roman" panose="02020603050405020304" pitchFamily="18" charset="0"/>
              </a:rPr>
              <a:t> до 300 мм. </a:t>
            </a:r>
            <a:r>
              <a:rPr lang="ru-RU" altLang="en-US" dirty="0" err="1">
                <a:solidFill>
                  <a:srgbClr val="000000"/>
                </a:solidFill>
                <a:latin typeface="Times New Roman" panose="02020603050405020304" pitchFamily="18" charset="0"/>
                <a:cs typeface="Times New Roman" panose="02020603050405020304" pitchFamily="18" charset="0"/>
              </a:rPr>
              <a:t>Місткість</a:t>
            </a:r>
            <a:r>
              <a:rPr lang="ru-RU" altLang="en-US" dirty="0">
                <a:solidFill>
                  <a:srgbClr val="000000"/>
                </a:solidFill>
                <a:latin typeface="Times New Roman" panose="02020603050405020304" pitchFamily="18" charset="0"/>
                <a:cs typeface="Times New Roman" panose="02020603050405020304" pitchFamily="18" charset="0"/>
              </a:rPr>
              <a:t> при </a:t>
            </a:r>
            <a:r>
              <a:rPr lang="ru-RU" altLang="en-US" dirty="0" err="1">
                <a:solidFill>
                  <a:srgbClr val="000000"/>
                </a:solidFill>
                <a:latin typeface="Times New Roman" panose="02020603050405020304" pitchFamily="18" charset="0"/>
                <a:cs typeface="Times New Roman" panose="02020603050405020304" pitchFamily="18" charset="0"/>
              </a:rPr>
              <a:t>цьому</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збільшилася</a:t>
            </a:r>
            <a:r>
              <a:rPr lang="ru-RU" altLang="en-US" dirty="0">
                <a:solidFill>
                  <a:srgbClr val="000000"/>
                </a:solidFill>
                <a:latin typeface="Times New Roman" panose="02020603050405020304" pitchFamily="18" charset="0"/>
                <a:cs typeface="Times New Roman" panose="02020603050405020304" pitchFamily="18" charset="0"/>
              </a:rPr>
              <a:t> до 1030 кг. </a:t>
            </a:r>
            <a:r>
              <a:rPr lang="ru-RU" altLang="en-US" dirty="0" err="1">
                <a:solidFill>
                  <a:srgbClr val="000000"/>
                </a:solidFill>
                <a:latin typeface="Times New Roman" panose="02020603050405020304" pitchFamily="18" charset="0"/>
                <a:cs typeface="Times New Roman" panose="02020603050405020304" pitchFamily="18" charset="0"/>
              </a:rPr>
              <a:t>Переробляли</a:t>
            </a:r>
            <a:r>
              <a:rPr lang="ru-RU" altLang="en-US" dirty="0">
                <a:solidFill>
                  <a:srgbClr val="000000"/>
                </a:solidFill>
                <a:latin typeface="Times New Roman" panose="02020603050405020304" pitchFamily="18" charset="0"/>
                <a:cs typeface="Times New Roman" panose="02020603050405020304" pitchFamily="18" charset="0"/>
              </a:rPr>
              <a:t> 12 т </a:t>
            </a:r>
            <a:r>
              <a:rPr lang="ru-RU" altLang="en-US" dirty="0" err="1">
                <a:solidFill>
                  <a:srgbClr val="000000"/>
                </a:solidFill>
                <a:latin typeface="Times New Roman" panose="02020603050405020304" pitchFamily="18" charset="0"/>
                <a:cs typeface="Times New Roman" panose="02020603050405020304" pitchFamily="18" charset="0"/>
              </a:rPr>
              <a:t>чавуну</a:t>
            </a:r>
            <a:r>
              <a:rPr lang="ru-RU" altLang="en-US" dirty="0">
                <a:solidFill>
                  <a:srgbClr val="000000"/>
                </a:solidFill>
                <a:latin typeface="Times New Roman" panose="02020603050405020304" pitchFamily="18" charset="0"/>
                <a:cs typeface="Times New Roman" panose="02020603050405020304" pitchFamily="18" charset="0"/>
              </a:rPr>
              <a:t>.</a:t>
            </a:r>
            <a:endParaRPr lang="ru-RU" altLang="en-US" sz="1000" dirty="0">
              <a:latin typeface="Tahoma" panose="020B0604030504040204" pitchFamily="34" charset="0"/>
              <a:cs typeface="Times New Roman" panose="02020603050405020304" pitchFamily="18" charset="0"/>
            </a:endParaRPr>
          </a:p>
          <a:p>
            <a:pPr algn="just" rtl="0" eaLnBrk="1" hangingPunct="1">
              <a:lnSpc>
                <a:spcPct val="150000"/>
              </a:lnSpc>
            </a:pPr>
            <a:r>
              <a:rPr lang="ru-RU" altLang="en-US" dirty="0">
                <a:solidFill>
                  <a:srgbClr val="000000"/>
                </a:solidFill>
                <a:latin typeface="Times New Roman" panose="02020603050405020304" pitchFamily="18" charset="0"/>
                <a:cs typeface="Times New Roman" panose="02020603050405020304" pitchFamily="18" charset="0"/>
              </a:rPr>
              <a:t>У перший </a:t>
            </a:r>
            <a:r>
              <a:rPr lang="ru-RU" altLang="en-US" dirty="0" err="1">
                <a:solidFill>
                  <a:srgbClr val="000000"/>
                </a:solidFill>
                <a:latin typeface="Times New Roman" panose="02020603050405020304" pitchFamily="18" charset="0"/>
                <a:cs typeface="Times New Roman" panose="02020603050405020304" pitchFamily="18" charset="0"/>
              </a:rPr>
              <a:t>ступінь</a:t>
            </a:r>
            <a:r>
              <a:rPr lang="ru-RU" altLang="en-US" dirty="0">
                <a:solidFill>
                  <a:srgbClr val="000000"/>
                </a:solidFill>
                <a:latin typeface="Times New Roman" panose="02020603050405020304" pitchFamily="18" charset="0"/>
                <a:cs typeface="Times New Roman" panose="02020603050405020304" pitchFamily="18" charset="0"/>
              </a:rPr>
              <a:t> флюс подавали, як </a:t>
            </a:r>
            <a:r>
              <a:rPr lang="ru-RU" altLang="en-US" dirty="0" err="1">
                <a:solidFill>
                  <a:srgbClr val="000000"/>
                </a:solidFill>
                <a:latin typeface="Times New Roman" panose="02020603050405020304" pitchFamily="18" charset="0"/>
                <a:cs typeface="Times New Roman" panose="02020603050405020304" pitchFamily="18" charset="0"/>
              </a:rPr>
              <a:t>описувалося</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раніше</a:t>
            </a:r>
            <a:r>
              <a:rPr lang="ru-RU" altLang="en-US" dirty="0">
                <a:solidFill>
                  <a:srgbClr val="000000"/>
                </a:solidFill>
                <a:latin typeface="Times New Roman" panose="02020603050405020304" pitchFamily="18" charset="0"/>
                <a:cs typeface="Times New Roman" panose="02020603050405020304" pitchFamily="18" charset="0"/>
              </a:rPr>
              <a:t>, а в </a:t>
            </a:r>
            <a:r>
              <a:rPr lang="ru-RU" altLang="en-US" dirty="0" err="1">
                <a:solidFill>
                  <a:srgbClr val="000000"/>
                </a:solidFill>
                <a:latin typeface="Times New Roman" panose="02020603050405020304" pitchFamily="18" charset="0"/>
                <a:cs typeface="Times New Roman" panose="02020603050405020304" pitchFamily="18" charset="0"/>
              </a:rPr>
              <a:t>другий</a:t>
            </a:r>
            <a:r>
              <a:rPr lang="ru-RU" altLang="en-US" dirty="0">
                <a:solidFill>
                  <a:srgbClr val="000000"/>
                </a:solidFill>
                <a:latin typeface="Times New Roman" panose="02020603050405020304" pitchFamily="18" charset="0"/>
                <a:cs typeface="Times New Roman" panose="02020603050405020304" pitchFamily="18" charset="0"/>
              </a:rPr>
              <a:t> - </a:t>
            </a:r>
            <a:r>
              <a:rPr lang="ru-RU" altLang="en-US" dirty="0" err="1">
                <a:solidFill>
                  <a:srgbClr val="000000"/>
                </a:solidFill>
                <a:latin typeface="Times New Roman" panose="02020603050405020304" pitchFamily="18" charset="0"/>
                <a:cs typeface="Times New Roman" panose="02020603050405020304" pitchFamily="18" charset="0"/>
              </a:rPr>
              <a:t>заздалегідь</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підготовлену</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суміш</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що</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складається</a:t>
            </a:r>
            <a:r>
              <a:rPr lang="ru-RU" altLang="en-US" dirty="0">
                <a:solidFill>
                  <a:srgbClr val="000000"/>
                </a:solidFill>
                <a:latin typeface="Times New Roman" panose="02020603050405020304" pitchFamily="18" charset="0"/>
                <a:cs typeface="Times New Roman" panose="02020603050405020304" pitchFamily="18" charset="0"/>
              </a:rPr>
              <a:t> з 67% </a:t>
            </a:r>
            <a:r>
              <a:rPr lang="ru-RU" altLang="en-US" dirty="0" err="1">
                <a:solidFill>
                  <a:srgbClr val="000000"/>
                </a:solidFill>
                <a:latin typeface="Times New Roman" panose="02020603050405020304" pitchFamily="18" charset="0"/>
                <a:cs typeface="Times New Roman" panose="02020603050405020304" pitchFamily="18" charset="0"/>
              </a:rPr>
              <a:t>вапна</a:t>
            </a:r>
            <a:r>
              <a:rPr lang="ru-RU" altLang="en-US" dirty="0">
                <a:solidFill>
                  <a:srgbClr val="000000"/>
                </a:solidFill>
                <a:latin typeface="Times New Roman" panose="02020603050405020304" pitchFamily="18" charset="0"/>
                <a:cs typeface="Times New Roman" panose="02020603050405020304" pitchFamily="18" charset="0"/>
              </a:rPr>
              <a:t>, 13% плавикового шпату та 20% </a:t>
            </a:r>
            <a:r>
              <a:rPr lang="ru-RU" altLang="en-US" dirty="0" err="1">
                <a:solidFill>
                  <a:srgbClr val="000000"/>
                </a:solidFill>
                <a:latin typeface="Times New Roman" panose="02020603050405020304" pitchFamily="18" charset="0"/>
                <a:cs typeface="Times New Roman" panose="02020603050405020304" pitchFamily="18" charset="0"/>
              </a:rPr>
              <a:t>піску</a:t>
            </a:r>
            <a:r>
              <a:rPr lang="ru-RU" altLang="en-US" dirty="0">
                <a:solidFill>
                  <a:srgbClr val="000000"/>
                </a:solidFill>
                <a:latin typeface="Times New Roman" panose="02020603050405020304" pitchFamily="18" charset="0"/>
                <a:cs typeface="Times New Roman" panose="02020603050405020304" pitchFamily="18" charset="0"/>
              </a:rPr>
              <a:t> з </a:t>
            </a:r>
            <a:r>
              <a:rPr lang="ru-RU" altLang="en-US" dirty="0" err="1">
                <a:solidFill>
                  <a:srgbClr val="000000"/>
                </a:solidFill>
                <a:latin typeface="Times New Roman" panose="02020603050405020304" pitchFamily="18" charset="0"/>
                <a:cs typeface="Times New Roman" panose="02020603050405020304" pitchFamily="18" charset="0"/>
              </a:rPr>
              <a:t>витратою</a:t>
            </a:r>
            <a:r>
              <a:rPr lang="ru-RU" altLang="en-US" dirty="0">
                <a:solidFill>
                  <a:srgbClr val="000000"/>
                </a:solidFill>
                <a:latin typeface="Times New Roman" panose="02020603050405020304" pitchFamily="18" charset="0"/>
                <a:cs typeface="Times New Roman" panose="02020603050405020304" pitchFamily="18" charset="0"/>
              </a:rPr>
              <a:t> 2,5 кг/</a:t>
            </a:r>
            <a:r>
              <a:rPr lang="ru-RU" altLang="en-US" dirty="0" err="1">
                <a:solidFill>
                  <a:srgbClr val="000000"/>
                </a:solidFill>
                <a:latin typeface="Times New Roman" panose="02020603050405020304" pitchFamily="18" charset="0"/>
                <a:cs typeface="Times New Roman" panose="02020603050405020304" pitchFamily="18" charset="0"/>
              </a:rPr>
              <a:t>хв</a:t>
            </a:r>
            <a:r>
              <a:rPr lang="ru-RU" altLang="en-US" dirty="0">
                <a:solidFill>
                  <a:srgbClr val="000000"/>
                </a:solidFill>
                <a:latin typeface="Times New Roman" panose="02020603050405020304" pitchFamily="18" charset="0"/>
                <a:cs typeface="Times New Roman" panose="02020603050405020304" pitchFamily="18" charset="0"/>
              </a:rPr>
              <a:t>. У камеру </a:t>
            </a:r>
            <a:r>
              <a:rPr lang="ru-RU" altLang="en-US" dirty="0" err="1">
                <a:solidFill>
                  <a:srgbClr val="000000"/>
                </a:solidFill>
                <a:latin typeface="Times New Roman" panose="02020603050405020304" pitchFamily="18" charset="0"/>
                <a:cs typeface="Times New Roman" panose="02020603050405020304" pitchFamily="18" charset="0"/>
              </a:rPr>
              <a:t>першого</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ступеня</a:t>
            </a:r>
            <a:r>
              <a:rPr lang="ru-RU" altLang="en-US" dirty="0">
                <a:solidFill>
                  <a:srgbClr val="000000"/>
                </a:solidFill>
                <a:latin typeface="Times New Roman" panose="02020603050405020304" pitchFamily="18" charset="0"/>
                <a:cs typeface="Times New Roman" panose="02020603050405020304" pitchFamily="18" charset="0"/>
              </a:rPr>
              <a:t> флюс вдували через два, а другого - через одну фурму.</a:t>
            </a:r>
            <a:endParaRPr lang="ru-RU" altLang="en-US" sz="1000" dirty="0">
              <a:latin typeface="Tahoma" panose="020B060403050404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Номер слайда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7E5EDB5E-3712-419D-9BF7-DBE4DDF5D20C}" type="slidenum">
              <a:rPr lang="ru-RU" altLang="en-US"/>
              <a:pPr algn="l" rtl="0"/>
              <a:t>78</a:t>
            </a:fld>
            <a:endParaRPr lang="ru-RU" altLang="en-US"/>
          </a:p>
        </p:txBody>
      </p:sp>
      <p:sp>
        <p:nvSpPr>
          <p:cNvPr id="82947"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eaLnBrk="1" hangingPunct="1"/>
            <a:endParaRPr lang="en-US" altLang="en-US"/>
          </a:p>
        </p:txBody>
      </p:sp>
      <p:pic>
        <p:nvPicPr>
          <p:cNvPr id="82948"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675" y="0"/>
            <a:ext cx="8907463" cy="4581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2949" name="Rectangle 3"/>
          <p:cNvSpPr>
            <a:spLocks noChangeArrowheads="1"/>
          </p:cNvSpPr>
          <p:nvPr/>
        </p:nvSpPr>
        <p:spPr bwMode="auto">
          <a:xfrm>
            <a:off x="354013" y="4905484"/>
            <a:ext cx="7987508" cy="181588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eaLnBrk="1" hangingPunct="1"/>
            <a:r>
              <a:rPr lang="ru-RU" altLang="en-US" sz="1600" b="1" dirty="0" smtClean="0">
                <a:solidFill>
                  <a:srgbClr val="000000"/>
                </a:solidFill>
                <a:latin typeface="Times New Roman" panose="02020603050405020304" pitchFamily="18" charset="0"/>
                <a:cs typeface="Times New Roman" panose="02020603050405020304" pitchFamily="18" charset="0"/>
              </a:rPr>
              <a:t>Рис. 18. </a:t>
            </a:r>
            <a:r>
              <a:rPr lang="ru-RU" altLang="en-US" sz="1600" b="1" dirty="0">
                <a:solidFill>
                  <a:srgbClr val="000000"/>
                </a:solidFill>
                <a:latin typeface="Times New Roman" panose="02020603050405020304" pitchFamily="18" charset="0"/>
                <a:cs typeface="Times New Roman" panose="02020603050405020304" pitchFamily="18" charset="0"/>
              </a:rPr>
              <a:t>Схема </a:t>
            </a:r>
            <a:r>
              <a:rPr lang="ru-RU" altLang="en-US" sz="1600" b="1" dirty="0" err="1">
                <a:solidFill>
                  <a:srgbClr val="000000"/>
                </a:solidFill>
                <a:latin typeface="Times New Roman" panose="02020603050405020304" pitchFamily="18" charset="0"/>
                <a:cs typeface="Times New Roman" panose="02020603050405020304" pitchFamily="18" charset="0"/>
              </a:rPr>
              <a:t>безперервного</a:t>
            </a:r>
            <a:r>
              <a:rPr lang="ru-RU" altLang="en-US" sz="1600" b="1" dirty="0">
                <a:solidFill>
                  <a:srgbClr val="000000"/>
                </a:solidFill>
                <a:latin typeface="Times New Roman" panose="02020603050405020304" pitchFamily="18" charset="0"/>
                <a:cs typeface="Times New Roman" panose="02020603050405020304" pitchFamily="18" charset="0"/>
              </a:rPr>
              <a:t> сталеплавильного </a:t>
            </a:r>
            <a:r>
              <a:rPr lang="ru-RU" altLang="en-US" sz="1600" b="1" dirty="0" err="1">
                <a:solidFill>
                  <a:srgbClr val="000000"/>
                </a:solidFill>
                <a:latin typeface="Times New Roman" panose="02020603050405020304" pitchFamily="18" charset="0"/>
                <a:cs typeface="Times New Roman" panose="02020603050405020304" pitchFamily="18" charset="0"/>
              </a:rPr>
              <a:t>процесу</a:t>
            </a:r>
            <a:r>
              <a:rPr lang="ru-RU" altLang="en-US" sz="1600" b="1" dirty="0">
                <a:solidFill>
                  <a:srgbClr val="000000"/>
                </a:solidFill>
                <a:latin typeface="Times New Roman" panose="02020603050405020304" pitchFamily="18" charset="0"/>
                <a:cs typeface="Times New Roman" panose="02020603050405020304" pitchFamily="18" charset="0"/>
              </a:rPr>
              <a:t>, </a:t>
            </a:r>
            <a:r>
              <a:rPr lang="ru-RU" altLang="en-US" sz="1600" b="1" dirty="0" err="1">
                <a:solidFill>
                  <a:srgbClr val="000000"/>
                </a:solidFill>
                <a:latin typeface="Times New Roman" panose="02020603050405020304" pitchFamily="18" charset="0"/>
                <a:cs typeface="Times New Roman" panose="02020603050405020304" pitchFamily="18" charset="0"/>
              </a:rPr>
              <a:t>запропонованого</a:t>
            </a:r>
            <a:r>
              <a:rPr lang="ru-RU" altLang="en-US" sz="1600" b="1" dirty="0">
                <a:solidFill>
                  <a:srgbClr val="000000"/>
                </a:solidFill>
                <a:latin typeface="Times New Roman" panose="02020603050405020304" pitchFamily="18" charset="0"/>
                <a:cs typeface="Times New Roman" panose="02020603050405020304" pitchFamily="18" charset="0"/>
              </a:rPr>
              <a:t> </a:t>
            </a:r>
            <a:r>
              <a:rPr lang="ru-RU" altLang="en-US" sz="1600" b="1" dirty="0" err="1">
                <a:solidFill>
                  <a:srgbClr val="000000"/>
                </a:solidFill>
                <a:latin typeface="Times New Roman" panose="02020603050405020304" pitchFamily="18" charset="0"/>
                <a:cs typeface="Times New Roman" panose="02020603050405020304" pitchFamily="18" charset="0"/>
              </a:rPr>
              <a:t>Екеторп</a:t>
            </a:r>
            <a:r>
              <a:rPr lang="ru-RU" altLang="en-US" sz="1600" b="1" dirty="0">
                <a:solidFill>
                  <a:srgbClr val="000000"/>
                </a:solidFill>
                <a:latin typeface="Times New Roman" panose="02020603050405020304" pitchFamily="18" charset="0"/>
                <a:cs typeface="Times New Roman" panose="02020603050405020304" pitchFamily="18" charset="0"/>
              </a:rPr>
              <a:t>:</a:t>
            </a:r>
            <a:endParaRPr lang="ru-RU" altLang="en-US" sz="1600" dirty="0"/>
          </a:p>
          <a:p>
            <a:pPr algn="l" rtl="0"/>
            <a:r>
              <a:rPr lang="ru-RU" altLang="en-US" sz="1600" dirty="0">
                <a:solidFill>
                  <a:srgbClr val="000000"/>
                </a:solidFill>
                <a:latin typeface="Times New Roman" panose="02020603050405020304" pitchFamily="18" charset="0"/>
                <a:cs typeface="Times New Roman" panose="02020603050405020304" pitchFamily="18" charset="0"/>
              </a:rPr>
              <a:t>I – </a:t>
            </a:r>
            <a:r>
              <a:rPr lang="ru-RU" altLang="en-US" sz="1600" dirty="0" err="1">
                <a:solidFill>
                  <a:srgbClr val="000000"/>
                </a:solidFill>
                <a:latin typeface="Times New Roman" panose="02020603050405020304" pitchFamily="18" charset="0"/>
                <a:cs typeface="Times New Roman" panose="02020603050405020304" pitchFamily="18" charset="0"/>
              </a:rPr>
              <a:t>виплавка</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чавуну</a:t>
            </a:r>
            <a:r>
              <a:rPr lang="ru-RU" altLang="en-US" sz="1600" dirty="0">
                <a:solidFill>
                  <a:srgbClr val="000000"/>
                </a:solidFill>
                <a:latin typeface="Times New Roman" panose="02020603050405020304" pitchFamily="18" charset="0"/>
                <a:cs typeface="Times New Roman" panose="02020603050405020304" pitchFamily="18" charset="0"/>
              </a:rPr>
              <a:t>; II – </a:t>
            </a:r>
            <a:r>
              <a:rPr lang="ru-RU" altLang="en-US" sz="1600" dirty="0" err="1">
                <a:solidFill>
                  <a:srgbClr val="000000"/>
                </a:solidFill>
                <a:latin typeface="Times New Roman" panose="02020603050405020304" pitchFamily="18" charset="0"/>
                <a:cs typeface="Times New Roman" panose="02020603050405020304" pitchFamily="18" charset="0"/>
              </a:rPr>
              <a:t>плавлення</a:t>
            </a:r>
            <a:r>
              <a:rPr lang="ru-RU" altLang="en-US" sz="1600" dirty="0">
                <a:solidFill>
                  <a:srgbClr val="000000"/>
                </a:solidFill>
                <a:latin typeface="Times New Roman" panose="02020603050405020304" pitchFamily="18" charset="0"/>
                <a:cs typeface="Times New Roman" panose="02020603050405020304" pitchFamily="18" charset="0"/>
              </a:rPr>
              <a:t> скрапу; III – </a:t>
            </a:r>
            <a:r>
              <a:rPr lang="ru-RU" altLang="en-US" sz="1600" dirty="0" err="1">
                <a:solidFill>
                  <a:srgbClr val="000000"/>
                </a:solidFill>
                <a:latin typeface="Times New Roman" panose="02020603050405020304" pitchFamily="18" charset="0"/>
                <a:cs typeface="Times New Roman" panose="02020603050405020304" pitchFamily="18" charset="0"/>
              </a:rPr>
              <a:t>десульфурація</a:t>
            </a:r>
            <a:r>
              <a:rPr lang="ru-RU" altLang="en-US" sz="1600" dirty="0">
                <a:solidFill>
                  <a:srgbClr val="000000"/>
                </a:solidFill>
                <a:latin typeface="Times New Roman" panose="02020603050405020304" pitchFamily="18" charset="0"/>
                <a:cs typeface="Times New Roman" panose="02020603050405020304" pitchFamily="18" charset="0"/>
              </a:rPr>
              <a:t>;</a:t>
            </a:r>
            <a:endParaRPr lang="ru-RU" altLang="en-US" sz="1600" dirty="0"/>
          </a:p>
          <a:p>
            <a:pPr algn="l" rtl="0"/>
            <a:r>
              <a:rPr lang="ru-RU" altLang="en-US" sz="1600" dirty="0">
                <a:solidFill>
                  <a:srgbClr val="000000"/>
                </a:solidFill>
                <a:latin typeface="Times New Roman" panose="02020603050405020304" pitchFamily="18" charset="0"/>
                <a:cs typeface="Times New Roman" panose="02020603050405020304" pitchFamily="18" charset="0"/>
              </a:rPr>
              <a:t>IV - </a:t>
            </a:r>
            <a:r>
              <a:rPr lang="ru-RU" altLang="en-US" sz="1600" dirty="0" err="1">
                <a:solidFill>
                  <a:srgbClr val="000000"/>
                </a:solidFill>
                <a:latin typeface="Times New Roman" panose="02020603050405020304" pitchFamily="18" charset="0"/>
                <a:cs typeface="Times New Roman" panose="02020603050405020304" pitchFamily="18" charset="0"/>
              </a:rPr>
              <a:t>обезуглерожування</a:t>
            </a:r>
            <a:r>
              <a:rPr lang="ru-RU" altLang="en-US" sz="1600" dirty="0">
                <a:solidFill>
                  <a:srgbClr val="000000"/>
                </a:solidFill>
                <a:latin typeface="Times New Roman" panose="02020603050405020304" pitchFamily="18" charset="0"/>
                <a:cs typeface="Times New Roman" panose="02020603050405020304" pitchFamily="18" charset="0"/>
              </a:rPr>
              <a:t>; V – </a:t>
            </a:r>
            <a:r>
              <a:rPr lang="ru-RU" altLang="en-US" sz="1600" dirty="0" err="1">
                <a:solidFill>
                  <a:srgbClr val="000000"/>
                </a:solidFill>
                <a:latin typeface="Times New Roman" panose="02020603050405020304" pitchFamily="18" charset="0"/>
                <a:cs typeface="Times New Roman" panose="02020603050405020304" pitchFamily="18" charset="0"/>
              </a:rPr>
              <a:t>доведення</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сталі</a:t>
            </a:r>
            <a:r>
              <a:rPr lang="ru-RU" altLang="en-US" sz="1600" dirty="0">
                <a:solidFill>
                  <a:srgbClr val="000000"/>
                </a:solidFill>
                <a:latin typeface="Times New Roman" panose="02020603050405020304" pitchFamily="18" charset="0"/>
                <a:cs typeface="Times New Roman" panose="02020603050405020304" pitchFamily="18" charset="0"/>
              </a:rPr>
              <a:t>; VI – </a:t>
            </a:r>
            <a:r>
              <a:rPr lang="ru-RU" altLang="en-US" sz="1600" dirty="0" err="1">
                <a:solidFill>
                  <a:srgbClr val="000000"/>
                </a:solidFill>
                <a:latin typeface="Times New Roman" panose="02020603050405020304" pitchFamily="18" charset="0"/>
                <a:cs typeface="Times New Roman" panose="02020603050405020304" pitchFamily="18" charset="0"/>
              </a:rPr>
              <a:t>розливання</a:t>
            </a:r>
            <a:r>
              <a:rPr lang="ru-RU" altLang="en-US" sz="1600" dirty="0">
                <a:solidFill>
                  <a:srgbClr val="000000"/>
                </a:solidFill>
                <a:latin typeface="Times New Roman" panose="02020603050405020304" pitchFamily="18" charset="0"/>
                <a:cs typeface="Times New Roman" panose="02020603050405020304" pitchFamily="18" charset="0"/>
              </a:rPr>
              <a:t>;</a:t>
            </a:r>
            <a:endParaRPr lang="ru-RU" altLang="en-US" sz="1600" dirty="0"/>
          </a:p>
          <a:p>
            <a:pPr algn="l" rtl="0"/>
            <a:r>
              <a:rPr lang="ru-RU" altLang="en-US" sz="1600" dirty="0">
                <a:solidFill>
                  <a:srgbClr val="000000"/>
                </a:solidFill>
                <a:latin typeface="Times New Roman" panose="02020603050405020304" pitchFamily="18" charset="0"/>
                <a:cs typeface="Times New Roman" panose="02020603050405020304" pitchFamily="18" charset="0"/>
              </a:rPr>
              <a:t>1 - </a:t>
            </a:r>
            <a:r>
              <a:rPr lang="ru-RU" altLang="en-US" sz="1600" dirty="0" err="1">
                <a:solidFill>
                  <a:srgbClr val="000000"/>
                </a:solidFill>
                <a:latin typeface="Times New Roman" panose="02020603050405020304" pitchFamily="18" charset="0"/>
                <a:cs typeface="Times New Roman" panose="02020603050405020304" pitchFamily="18" charset="0"/>
              </a:rPr>
              <a:t>відновлювальний</a:t>
            </a:r>
            <a:r>
              <a:rPr lang="ru-RU" altLang="en-US" sz="1600" dirty="0">
                <a:solidFill>
                  <a:srgbClr val="000000"/>
                </a:solidFill>
                <a:latin typeface="Times New Roman" panose="02020603050405020304" pitchFamily="18" charset="0"/>
                <a:cs typeface="Times New Roman" panose="02020603050405020304" pitchFamily="18" charset="0"/>
              </a:rPr>
              <a:t> реактор; 2 – </a:t>
            </a:r>
            <a:r>
              <a:rPr lang="ru-RU" altLang="en-US" sz="1600" dirty="0" err="1">
                <a:solidFill>
                  <a:srgbClr val="000000"/>
                </a:solidFill>
                <a:latin typeface="Times New Roman" panose="02020603050405020304" pitchFamily="18" charset="0"/>
                <a:cs typeface="Times New Roman" panose="02020603050405020304" pitchFamily="18" charset="0"/>
              </a:rPr>
              <a:t>високочастотна</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піч</a:t>
            </a:r>
            <a:r>
              <a:rPr lang="ru-RU" altLang="en-US" sz="1600" dirty="0">
                <a:solidFill>
                  <a:srgbClr val="000000"/>
                </a:solidFill>
                <a:latin typeface="Times New Roman" panose="02020603050405020304" pitchFamily="18" charset="0"/>
                <a:cs typeface="Times New Roman" panose="02020603050405020304" pitchFamily="18" charset="0"/>
              </a:rPr>
              <a:t>;</a:t>
            </a:r>
            <a:endParaRPr lang="ru-RU" altLang="en-US" sz="1600" dirty="0"/>
          </a:p>
          <a:p>
            <a:pPr algn="l" rtl="0"/>
            <a:r>
              <a:rPr lang="ru-RU" altLang="en-US" sz="1600" dirty="0">
                <a:solidFill>
                  <a:srgbClr val="000000"/>
                </a:solidFill>
                <a:latin typeface="Times New Roman" panose="02020603050405020304" pitchFamily="18" charset="0"/>
                <a:cs typeface="Times New Roman" panose="02020603050405020304" pitchFamily="18" charset="0"/>
              </a:rPr>
              <a:t>3 – </a:t>
            </a:r>
            <a:r>
              <a:rPr lang="ru-RU" altLang="en-US" sz="1600" dirty="0" err="1">
                <a:solidFill>
                  <a:srgbClr val="000000"/>
                </a:solidFill>
                <a:latin typeface="Times New Roman" panose="02020603050405020304" pitchFamily="18" charset="0"/>
                <a:cs typeface="Times New Roman" panose="02020603050405020304" pitchFamily="18" charset="0"/>
              </a:rPr>
              <a:t>електромагнітний</a:t>
            </a:r>
            <a:r>
              <a:rPr lang="ru-RU" altLang="en-US" sz="1600" dirty="0">
                <a:solidFill>
                  <a:srgbClr val="000000"/>
                </a:solidFill>
                <a:latin typeface="Times New Roman" panose="02020603050405020304" pitchFamily="18" charset="0"/>
                <a:cs typeface="Times New Roman" panose="02020603050405020304" pitchFamily="18" charset="0"/>
              </a:rPr>
              <a:t> клапан; 4 - регенератор (</a:t>
            </a:r>
            <a:r>
              <a:rPr lang="ru-RU" altLang="en-US" sz="1600" dirty="0" err="1">
                <a:solidFill>
                  <a:srgbClr val="000000"/>
                </a:solidFill>
                <a:latin typeface="Times New Roman" panose="02020603050405020304" pitchFamily="18" charset="0"/>
                <a:cs typeface="Times New Roman" panose="02020603050405020304" pitchFamily="18" charset="0"/>
              </a:rPr>
              <a:t>отримання</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елементарної</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сірки</a:t>
            </a:r>
            <a:r>
              <a:rPr lang="ru-RU" altLang="en-US" sz="1600" dirty="0">
                <a:solidFill>
                  <a:srgbClr val="000000"/>
                </a:solidFill>
                <a:latin typeface="Times New Roman" panose="02020603050405020304" pitchFamily="18" charset="0"/>
                <a:cs typeface="Times New Roman" panose="02020603050405020304" pitchFamily="18" charset="0"/>
              </a:rPr>
              <a:t>);</a:t>
            </a:r>
          </a:p>
          <a:p>
            <a:pPr algn="l" rtl="0"/>
            <a:r>
              <a:rPr lang="ru-RU" altLang="en-US" sz="1600" dirty="0">
                <a:solidFill>
                  <a:srgbClr val="000000"/>
                </a:solidFill>
                <a:latin typeface="Times New Roman" panose="02020603050405020304" pitchFamily="18" charset="0"/>
                <a:cs typeface="Times New Roman" panose="02020603050405020304" pitchFamily="18" charset="0"/>
              </a:rPr>
              <a:t>5 – </a:t>
            </a:r>
            <a:r>
              <a:rPr lang="ru-RU" altLang="en-US" sz="1600" dirty="0" err="1">
                <a:solidFill>
                  <a:srgbClr val="000000"/>
                </a:solidFill>
                <a:latin typeface="Times New Roman" panose="02020603050405020304" pitchFamily="18" charset="0"/>
                <a:cs typeface="Times New Roman" panose="02020603050405020304" pitchFamily="18" charset="0"/>
              </a:rPr>
              <a:t>теплообмінник</a:t>
            </a:r>
            <a:r>
              <a:rPr lang="ru-RU" altLang="en-US" sz="1600" dirty="0">
                <a:solidFill>
                  <a:srgbClr val="000000"/>
                </a:solidFill>
                <a:latin typeface="Times New Roman" panose="02020603050405020304" pitchFamily="18" charset="0"/>
                <a:cs typeface="Times New Roman" panose="02020603050405020304" pitchFamily="18" charset="0"/>
              </a:rPr>
              <a:t>; 6 – </a:t>
            </a:r>
            <a:r>
              <a:rPr lang="ru-RU" altLang="en-US" sz="1600" dirty="0" err="1">
                <a:solidFill>
                  <a:srgbClr val="000000"/>
                </a:solidFill>
                <a:latin typeface="Times New Roman" panose="02020603050405020304" pitchFamily="18" charset="0"/>
                <a:cs typeface="Times New Roman" panose="02020603050405020304" pitchFamily="18" charset="0"/>
              </a:rPr>
              <a:t>фільтр</a:t>
            </a:r>
            <a:r>
              <a:rPr lang="ru-RU" altLang="en-US" sz="1600" dirty="0">
                <a:solidFill>
                  <a:srgbClr val="000000"/>
                </a:solidFill>
                <a:latin typeface="Times New Roman" panose="02020603050405020304" pitchFamily="18" charset="0"/>
                <a:cs typeface="Times New Roman" panose="02020603050405020304" pitchFamily="18" charset="0"/>
              </a:rPr>
              <a:t>; 7</a:t>
            </a:r>
            <a:r>
              <a:rPr lang="ru-RU" altLang="en-US" sz="1600" dirty="0">
                <a:solidFill>
                  <a:srgbClr val="000000"/>
                </a:solidFill>
                <a:latin typeface="Century Schoolbook" panose="02040604050505020304" pitchFamily="18" charset="0"/>
                <a:ea typeface="Times New Roman" panose="02020603050405020304" pitchFamily="18" charset="0"/>
                <a:cs typeface="Century Schoolbook" panose="02040604050505020304" pitchFamily="18" charset="0"/>
              </a:rPr>
              <a:t> </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кристалізатор</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безперервного</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розливання</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сталі</a:t>
            </a:r>
            <a:r>
              <a:rPr lang="ru-RU" altLang="en-US" sz="1600" dirty="0">
                <a:solidFill>
                  <a:srgbClr val="000000"/>
                </a:solidFill>
                <a:latin typeface="Times New Roman" panose="02020603050405020304" pitchFamily="18" charset="0"/>
                <a:cs typeface="Times New Roman" panose="02020603050405020304" pitchFamily="18" charset="0"/>
              </a:rPr>
              <a:t>;</a:t>
            </a:r>
          </a:p>
          <a:p>
            <a:pPr algn="l" rtl="0"/>
            <a:r>
              <a:rPr lang="ru-RU" altLang="en-US" sz="1600" dirty="0">
                <a:solidFill>
                  <a:srgbClr val="000000"/>
                </a:solidFill>
                <a:latin typeface="Times New Roman" panose="02020603050405020304" pitchFamily="18" charset="0"/>
                <a:cs typeface="Times New Roman" panose="02020603050405020304" pitchFamily="18" charset="0"/>
              </a:rPr>
              <a:t>8 - </a:t>
            </a:r>
            <a:r>
              <a:rPr lang="ru-RU" altLang="en-US" sz="1600" dirty="0" err="1">
                <a:solidFill>
                  <a:srgbClr val="000000"/>
                </a:solidFill>
                <a:latin typeface="Times New Roman" panose="02020603050405020304" pitchFamily="18" charset="0"/>
                <a:cs typeface="Times New Roman" panose="02020603050405020304" pitchFamily="18" charset="0"/>
              </a:rPr>
              <a:t>індукційна</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котушка</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низької</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частоти</a:t>
            </a:r>
            <a:endParaRPr lang="ru-RU" altLang="en-US" sz="1600" dirty="0"/>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Номер слайда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3FB71DF9-BFD3-43EA-91D7-1D455F2E97C7}" type="slidenum">
              <a:rPr lang="ru-RU" altLang="en-US"/>
              <a:pPr algn="l" rtl="0"/>
              <a:t>79</a:t>
            </a:fld>
            <a:endParaRPr lang="ru-RU" altLang="en-US"/>
          </a:p>
        </p:txBody>
      </p:sp>
      <p:sp>
        <p:nvSpPr>
          <p:cNvPr id="83971" name="Прямоугольник 2"/>
          <p:cNvSpPr>
            <a:spLocks noChangeArrowheads="1"/>
          </p:cNvSpPr>
          <p:nvPr/>
        </p:nvSpPr>
        <p:spPr bwMode="auto">
          <a:xfrm>
            <a:off x="107950" y="333375"/>
            <a:ext cx="9036050" cy="54440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indent="3048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rtl="0" eaLnBrk="1" hangingPunct="1">
              <a:lnSpc>
                <a:spcPct val="150000"/>
              </a:lnSpc>
            </a:pPr>
            <a:r>
              <a:rPr lang="ru-RU" altLang="en-US" dirty="0" err="1">
                <a:solidFill>
                  <a:srgbClr val="000000"/>
                </a:solidFill>
                <a:latin typeface="Times New Roman" panose="02020603050405020304" pitchFamily="18" charset="0"/>
                <a:cs typeface="Times New Roman" panose="02020603050405020304" pitchFamily="18" charset="0"/>
              </a:rPr>
              <a:t>Було</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зазначено</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що</a:t>
            </a:r>
            <a:r>
              <a:rPr lang="ru-RU" altLang="en-US" dirty="0">
                <a:solidFill>
                  <a:srgbClr val="000000"/>
                </a:solidFill>
                <a:latin typeface="Times New Roman" panose="02020603050405020304" pitchFamily="18" charset="0"/>
                <a:cs typeface="Times New Roman" panose="02020603050405020304" pitchFamily="18" charset="0"/>
              </a:rPr>
              <a:t> в </a:t>
            </a:r>
            <a:r>
              <a:rPr lang="ru-RU" altLang="en-US" dirty="0" err="1">
                <a:solidFill>
                  <a:srgbClr val="000000"/>
                </a:solidFill>
                <a:latin typeface="Times New Roman" panose="02020603050405020304" pitchFamily="18" charset="0"/>
                <a:cs typeface="Times New Roman" panose="02020603050405020304" pitchFamily="18" charset="0"/>
              </a:rPr>
              <a:t>цьому</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процесі</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ступінь</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дефосфорації</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металу</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відносно</a:t>
            </a:r>
            <a:r>
              <a:rPr lang="ru-RU" altLang="en-US" dirty="0">
                <a:solidFill>
                  <a:srgbClr val="000000"/>
                </a:solidFill>
                <a:latin typeface="Times New Roman" panose="02020603050405020304" pitchFamily="18" charset="0"/>
                <a:cs typeface="Times New Roman" panose="02020603050405020304" pitchFamily="18" charset="0"/>
              </a:rPr>
              <a:t> невеликий і становить 62-82%, а </a:t>
            </a:r>
            <a:r>
              <a:rPr lang="ru-RU" altLang="en-US" dirty="0" err="1">
                <a:solidFill>
                  <a:srgbClr val="000000"/>
                </a:solidFill>
                <a:latin typeface="Times New Roman" panose="02020603050405020304" pitchFamily="18" charset="0"/>
                <a:cs typeface="Times New Roman" panose="02020603050405020304" pitchFamily="18" charset="0"/>
              </a:rPr>
              <a:t>ступінь</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обезуглерожування</a:t>
            </a:r>
            <a:r>
              <a:rPr lang="ru-RU" altLang="en-US" dirty="0">
                <a:solidFill>
                  <a:srgbClr val="000000"/>
                </a:solidFill>
                <a:latin typeface="Times New Roman" panose="02020603050405020304" pitchFamily="18" charset="0"/>
                <a:cs typeface="Times New Roman" panose="02020603050405020304" pitchFamily="18" charset="0"/>
              </a:rPr>
              <a:t> - 75-90%. </a:t>
            </a:r>
            <a:r>
              <a:rPr lang="ru-RU" altLang="en-US" dirty="0" err="1">
                <a:solidFill>
                  <a:srgbClr val="000000"/>
                </a:solidFill>
                <a:latin typeface="Times New Roman" panose="02020603050405020304" pitchFamily="18" charset="0"/>
                <a:cs typeface="Times New Roman" panose="02020603050405020304" pitchFamily="18" charset="0"/>
              </a:rPr>
              <a:t>Ступінь</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десульфурації</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металу</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також</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невисока</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Такі</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низькі</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результати</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пояснюються</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тим</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що</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видалення</a:t>
            </a:r>
            <a:r>
              <a:rPr lang="ru-RU" altLang="en-US" dirty="0">
                <a:solidFill>
                  <a:srgbClr val="000000"/>
                </a:solidFill>
                <a:latin typeface="Times New Roman" panose="02020603050405020304" pitchFamily="18" charset="0"/>
                <a:cs typeface="Times New Roman" panose="02020603050405020304" pitchFamily="18" charset="0"/>
              </a:rPr>
              <a:t> з </a:t>
            </a:r>
            <a:r>
              <a:rPr lang="ru-RU" altLang="en-US" dirty="0" err="1">
                <a:solidFill>
                  <a:srgbClr val="000000"/>
                </a:solidFill>
                <a:latin typeface="Times New Roman" panose="02020603050405020304" pitchFamily="18" charset="0"/>
                <a:cs typeface="Times New Roman" panose="02020603050405020304" pitchFamily="18" charset="0"/>
              </a:rPr>
              <a:t>металу</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шкідливих</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домішок</a:t>
            </a:r>
            <a:r>
              <a:rPr lang="ru-RU" altLang="en-US" dirty="0">
                <a:solidFill>
                  <a:srgbClr val="000000"/>
                </a:solidFill>
                <a:latin typeface="Times New Roman" panose="02020603050405020304" pitchFamily="18" charset="0"/>
                <a:cs typeface="Times New Roman" panose="02020603050405020304" pitchFamily="18" charset="0"/>
              </a:rPr>
              <a:t> у </a:t>
            </a:r>
            <a:r>
              <a:rPr lang="ru-RU" altLang="en-US" dirty="0" err="1">
                <a:solidFill>
                  <a:srgbClr val="000000"/>
                </a:solidFill>
                <a:latin typeface="Times New Roman" panose="02020603050405020304" pitchFamily="18" charset="0"/>
                <a:cs typeface="Times New Roman" panose="02020603050405020304" pitchFamily="18" charset="0"/>
              </a:rPr>
              <a:t>цих</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експериментах</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здійснювалися</a:t>
            </a:r>
            <a:r>
              <a:rPr lang="ru-RU" altLang="en-US" dirty="0">
                <a:solidFill>
                  <a:srgbClr val="000000"/>
                </a:solidFill>
                <a:latin typeface="Times New Roman" panose="02020603050405020304" pitchFamily="18" charset="0"/>
                <a:cs typeface="Times New Roman" panose="02020603050405020304" pitchFamily="18" charset="0"/>
              </a:rPr>
              <a:t> в </a:t>
            </a:r>
            <a:r>
              <a:rPr lang="ru-RU" altLang="en-US" dirty="0" err="1">
                <a:solidFill>
                  <a:srgbClr val="000000"/>
                </a:solidFill>
                <a:latin typeface="Times New Roman" panose="02020603050405020304" pitchFamily="18" charset="0"/>
                <a:cs typeface="Times New Roman" panose="02020603050405020304" pitchFamily="18" charset="0"/>
              </a:rPr>
              <a:t>несприятливих</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умовах</a:t>
            </a:r>
            <a:r>
              <a:rPr lang="ru-RU" altLang="en-US" dirty="0">
                <a:solidFill>
                  <a:srgbClr val="000000"/>
                </a:solidFill>
                <a:latin typeface="Times New Roman" panose="02020603050405020304" pitchFamily="18" charset="0"/>
                <a:cs typeface="Times New Roman" panose="02020603050405020304" pitchFamily="18" charset="0"/>
              </a:rPr>
              <a:t>. Так, </a:t>
            </a:r>
            <a:r>
              <a:rPr lang="ru-RU" altLang="en-US" dirty="0" err="1">
                <a:solidFill>
                  <a:srgbClr val="000000"/>
                </a:solidFill>
                <a:latin typeface="Times New Roman" panose="02020603050405020304" pitchFamily="18" charset="0"/>
                <a:cs typeface="Times New Roman" panose="02020603050405020304" pitchFamily="18" charset="0"/>
              </a:rPr>
              <a:t>дефосфорація</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протікала</a:t>
            </a:r>
            <a:r>
              <a:rPr lang="ru-RU" altLang="en-US" dirty="0">
                <a:solidFill>
                  <a:srgbClr val="000000"/>
                </a:solidFill>
                <a:latin typeface="Times New Roman" panose="02020603050405020304" pitchFamily="18" charset="0"/>
                <a:cs typeface="Times New Roman" panose="02020603050405020304" pitchFamily="18" charset="0"/>
              </a:rPr>
              <a:t> разом з </a:t>
            </a:r>
            <a:r>
              <a:rPr lang="ru-RU" altLang="en-US" dirty="0" err="1">
                <a:solidFill>
                  <a:srgbClr val="000000"/>
                </a:solidFill>
                <a:latin typeface="Times New Roman" panose="02020603050405020304" pitchFamily="18" charset="0"/>
                <a:cs typeface="Times New Roman" panose="02020603050405020304" pitchFamily="18" charset="0"/>
              </a:rPr>
              <a:t>окисленням</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кремнію</a:t>
            </a:r>
            <a:r>
              <a:rPr lang="ru-RU" altLang="en-US" dirty="0">
                <a:solidFill>
                  <a:srgbClr val="000000"/>
                </a:solidFill>
                <a:latin typeface="Times New Roman" panose="02020603050405020304" pitchFamily="18" charset="0"/>
                <a:cs typeface="Times New Roman" panose="02020603050405020304" pitchFamily="18" charset="0"/>
              </a:rPr>
              <a:t> і </a:t>
            </a:r>
            <a:r>
              <a:rPr lang="ru-RU" altLang="en-US" dirty="0" err="1">
                <a:solidFill>
                  <a:srgbClr val="000000"/>
                </a:solidFill>
                <a:latin typeface="Times New Roman" panose="02020603050405020304" pitchFamily="18" charset="0"/>
                <a:cs typeface="Times New Roman" panose="02020603050405020304" pitchFamily="18" charset="0"/>
              </a:rPr>
              <a:t>щодо</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високої</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температурі</a:t>
            </a:r>
            <a:r>
              <a:rPr lang="ru-RU" altLang="en-US" dirty="0">
                <a:solidFill>
                  <a:srgbClr val="000000"/>
                </a:solidFill>
                <a:latin typeface="Times New Roman" panose="02020603050405020304" pitchFamily="18" charset="0"/>
                <a:cs typeface="Times New Roman" panose="02020603050405020304" pitchFamily="18" charset="0"/>
              </a:rPr>
              <a:t> (1520-1690°С), а </a:t>
            </a:r>
            <a:r>
              <a:rPr lang="ru-RU" altLang="en-US" dirty="0" err="1">
                <a:solidFill>
                  <a:srgbClr val="000000"/>
                </a:solidFill>
                <a:latin typeface="Times New Roman" panose="02020603050405020304" pitchFamily="18" charset="0"/>
                <a:cs typeface="Times New Roman" panose="02020603050405020304" pitchFamily="18" charset="0"/>
              </a:rPr>
              <a:t>десульфурація</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відбувалася</a:t>
            </a:r>
            <a:r>
              <a:rPr lang="ru-RU" altLang="en-US" dirty="0">
                <a:solidFill>
                  <a:srgbClr val="000000"/>
                </a:solidFill>
                <a:latin typeface="Times New Roman" panose="02020603050405020304" pitchFamily="18" charset="0"/>
                <a:cs typeface="Times New Roman" panose="02020603050405020304" pitchFamily="18" charset="0"/>
              </a:rPr>
              <a:t> при </a:t>
            </a:r>
            <a:r>
              <a:rPr lang="ru-RU" altLang="en-US" dirty="0" err="1">
                <a:solidFill>
                  <a:srgbClr val="000000"/>
                </a:solidFill>
                <a:latin typeface="Times New Roman" panose="02020603050405020304" pitchFamily="18" charset="0"/>
                <a:cs typeface="Times New Roman" panose="02020603050405020304" pitchFamily="18" charset="0"/>
              </a:rPr>
              <a:t>низькій</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основності</a:t>
            </a:r>
            <a:r>
              <a:rPr lang="ru-RU" altLang="en-US" dirty="0">
                <a:solidFill>
                  <a:srgbClr val="000000"/>
                </a:solidFill>
                <a:latin typeface="Times New Roman" panose="02020603050405020304" pitchFamily="18" charset="0"/>
                <a:cs typeface="Times New Roman" panose="02020603050405020304" pitchFamily="18" charset="0"/>
              </a:rPr>
              <a:t>.</a:t>
            </a:r>
            <a:endParaRPr lang="ru-RU" altLang="en-US" sz="1000" dirty="0">
              <a:latin typeface="Tahoma" panose="020B0604030504040204" pitchFamily="34" charset="0"/>
              <a:cs typeface="Times New Roman" panose="02020603050405020304" pitchFamily="18" charset="0"/>
            </a:endParaRPr>
          </a:p>
          <a:p>
            <a:pPr algn="just" rtl="0" eaLnBrk="1" hangingPunct="1">
              <a:lnSpc>
                <a:spcPct val="150000"/>
              </a:lnSpc>
            </a:pPr>
            <a:r>
              <a:rPr lang="ru-RU" altLang="en-US" dirty="0">
                <a:solidFill>
                  <a:srgbClr val="000000"/>
                </a:solidFill>
                <a:latin typeface="Times New Roman" panose="02020603050405020304" pitchFamily="18" charset="0"/>
                <a:cs typeface="Times New Roman" panose="02020603050405020304" pitchFamily="18" charset="0"/>
              </a:rPr>
              <a:t>У </a:t>
            </a:r>
            <a:r>
              <a:rPr lang="ru-RU" altLang="en-US" dirty="0" err="1">
                <a:solidFill>
                  <a:srgbClr val="000000"/>
                </a:solidFill>
                <a:latin typeface="Times New Roman" panose="02020603050405020304" pitchFamily="18" charset="0"/>
                <a:cs typeface="Times New Roman" panose="02020603050405020304" pitchFamily="18" charset="0"/>
              </a:rPr>
              <a:t>цих</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умовах</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видалення</a:t>
            </a:r>
            <a:r>
              <a:rPr lang="ru-RU" altLang="en-US" dirty="0">
                <a:solidFill>
                  <a:srgbClr val="000000"/>
                </a:solidFill>
                <a:latin typeface="Times New Roman" panose="02020603050405020304" pitchFamily="18" charset="0"/>
                <a:cs typeface="Times New Roman" panose="02020603050405020304" pitchFamily="18" charset="0"/>
              </a:rPr>
              <a:t> шлаку з кожного агрегату не </a:t>
            </a:r>
            <a:r>
              <a:rPr lang="ru-RU" altLang="en-US" dirty="0" err="1">
                <a:solidFill>
                  <a:srgbClr val="000000"/>
                </a:solidFill>
                <a:latin typeface="Times New Roman" panose="02020603050405020304" pitchFamily="18" charset="0"/>
                <a:cs typeface="Times New Roman" panose="02020603050405020304" pitchFamily="18" charset="0"/>
              </a:rPr>
              <a:t>підвищувало</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ступеня</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рафінування</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сталі</a:t>
            </a:r>
            <a:r>
              <a:rPr lang="ru-RU" altLang="en-US" dirty="0">
                <a:solidFill>
                  <a:srgbClr val="000000"/>
                </a:solidFill>
                <a:latin typeface="Times New Roman" panose="02020603050405020304" pitchFamily="18" charset="0"/>
                <a:cs typeface="Times New Roman" panose="02020603050405020304" pitchFamily="18" charset="0"/>
              </a:rPr>
              <a:t>, а </a:t>
            </a:r>
            <a:r>
              <a:rPr lang="ru-RU" altLang="en-US" dirty="0" err="1">
                <a:solidFill>
                  <a:srgbClr val="000000"/>
                </a:solidFill>
                <a:latin typeface="Times New Roman" panose="02020603050405020304" pitchFamily="18" charset="0"/>
                <a:cs typeface="Times New Roman" panose="02020603050405020304" pitchFamily="18" charset="0"/>
              </a:rPr>
              <a:t>лише</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призводило</a:t>
            </a:r>
            <a:r>
              <a:rPr lang="ru-RU" altLang="en-US" dirty="0">
                <a:solidFill>
                  <a:srgbClr val="000000"/>
                </a:solidFill>
                <a:latin typeface="Times New Roman" panose="02020603050405020304" pitchFamily="18" charset="0"/>
                <a:cs typeface="Times New Roman" panose="02020603050405020304" pitchFamily="18" charset="0"/>
              </a:rPr>
              <a:t> до </a:t>
            </a:r>
            <a:r>
              <a:rPr lang="ru-RU" altLang="en-US" dirty="0" err="1">
                <a:solidFill>
                  <a:srgbClr val="000000"/>
                </a:solidFill>
                <a:latin typeface="Times New Roman" panose="02020603050405020304" pitchFamily="18" charset="0"/>
                <a:cs typeface="Times New Roman" panose="02020603050405020304" pitchFamily="18" charset="0"/>
              </a:rPr>
              <a:t>збільшення</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витрати</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матеріалів</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що</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рафінують</a:t>
            </a:r>
            <a:r>
              <a:rPr lang="ru-RU" altLang="en-US" dirty="0">
                <a:solidFill>
                  <a:srgbClr val="000000"/>
                </a:solidFill>
                <a:latin typeface="Times New Roman" panose="02020603050405020304" pitchFamily="18" charset="0"/>
                <a:cs typeface="Times New Roman" panose="02020603050405020304" pitchFamily="18" charset="0"/>
              </a:rPr>
              <a:t>.</a:t>
            </a:r>
            <a:endParaRPr lang="ru-RU" altLang="en-US" sz="1000" dirty="0">
              <a:latin typeface="Tahoma" panose="020B0604030504040204" pitchFamily="34" charset="0"/>
              <a:cs typeface="Times New Roman" panose="02020603050405020304" pitchFamily="18" charset="0"/>
            </a:endParaRPr>
          </a:p>
          <a:p>
            <a:pPr algn="just" rtl="0" eaLnBrk="1" hangingPunct="1">
              <a:lnSpc>
                <a:spcPct val="150000"/>
              </a:lnSpc>
            </a:pPr>
            <a:r>
              <a:rPr lang="ru-RU" altLang="en-US" dirty="0">
                <a:solidFill>
                  <a:srgbClr val="000000"/>
                </a:solidFill>
                <a:latin typeface="Times New Roman" panose="02020603050405020304" pitchFamily="18" charset="0"/>
                <a:cs typeface="Times New Roman" panose="02020603050405020304" pitchFamily="18" charset="0"/>
              </a:rPr>
              <a:t>Сталь </a:t>
            </a:r>
            <a:r>
              <a:rPr lang="ru-RU" altLang="en-US" dirty="0" err="1">
                <a:solidFill>
                  <a:srgbClr val="000000"/>
                </a:solidFill>
                <a:latin typeface="Times New Roman" panose="02020603050405020304" pitchFamily="18" charset="0"/>
                <a:cs typeface="Times New Roman" panose="02020603050405020304" pitchFamily="18" charset="0"/>
              </a:rPr>
              <a:t>після</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рафінування</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містила</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досить</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багато</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шкідливих</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домішок</a:t>
            </a:r>
            <a:r>
              <a:rPr lang="ru-RU" altLang="en-US" dirty="0">
                <a:solidFill>
                  <a:srgbClr val="000000"/>
                </a:solidFill>
                <a:latin typeface="Times New Roman" panose="02020603050405020304" pitchFamily="18" charset="0"/>
                <a:cs typeface="Times New Roman" panose="02020603050405020304" pitchFamily="18" charset="0"/>
              </a:rPr>
              <a:t>: 0,034-0,038%</a:t>
            </a:r>
            <a:r>
              <a:rPr lang="en-US" altLang="en-US" dirty="0">
                <a:solidFill>
                  <a:srgbClr val="000000"/>
                </a:solidFill>
                <a:latin typeface="Times New Roman" panose="02020603050405020304" pitchFamily="18" charset="0"/>
                <a:cs typeface="Times New Roman" panose="02020603050405020304" pitchFamily="18" charset="0"/>
              </a:rPr>
              <a:t>S</a:t>
            </a:r>
            <a:r>
              <a:rPr lang="ru-RU" altLang="en-US" dirty="0">
                <a:solidFill>
                  <a:srgbClr val="000000"/>
                </a:solidFill>
                <a:latin typeface="Times New Roman" panose="02020603050405020304" pitchFamily="18" charset="0"/>
                <a:cs typeface="Times New Roman" panose="02020603050405020304" pitchFamily="18" charset="0"/>
              </a:rPr>
              <a:t>; 0,031-0,060% Р.</a:t>
            </a:r>
            <a:endParaRPr lang="ru-RU" altLang="en-US" sz="1000" dirty="0">
              <a:latin typeface="Tahoma" panose="020B0604030504040204" pitchFamily="34" charset="0"/>
              <a:cs typeface="Times New Roman" panose="02020603050405020304" pitchFamily="18" charset="0"/>
            </a:endParaRPr>
          </a:p>
          <a:p>
            <a:pPr algn="just" rtl="0" eaLnBrk="1" hangingPunct="1">
              <a:lnSpc>
                <a:spcPct val="150000"/>
              </a:lnSpc>
            </a:pPr>
            <a:r>
              <a:rPr lang="ru-RU" altLang="en-US" dirty="0" err="1">
                <a:solidFill>
                  <a:srgbClr val="000000"/>
                </a:solidFill>
                <a:latin typeface="Times New Roman" panose="02020603050405020304" pitchFamily="18" charset="0"/>
                <a:cs typeface="Times New Roman" panose="02020603050405020304" pitchFamily="18" charset="0"/>
              </a:rPr>
              <a:t>Знос</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вогнетривкої</a:t>
            </a:r>
            <a:r>
              <a:rPr lang="ru-RU" altLang="en-US" dirty="0">
                <a:solidFill>
                  <a:srgbClr val="000000"/>
                </a:solidFill>
                <a:latin typeface="Times New Roman" panose="02020603050405020304" pitchFamily="18" charset="0"/>
                <a:cs typeface="Times New Roman" panose="02020603050405020304" pitchFamily="18" charset="0"/>
              </a:rPr>
              <a:t> футеровки в зонах </a:t>
            </a:r>
            <a:r>
              <a:rPr lang="ru-RU" altLang="en-US" dirty="0" err="1">
                <a:solidFill>
                  <a:srgbClr val="000000"/>
                </a:solidFill>
                <a:latin typeface="Times New Roman" panose="02020603050405020304" pitchFamily="18" charset="0"/>
                <a:cs typeface="Times New Roman" panose="02020603050405020304" pitchFamily="18" charset="0"/>
              </a:rPr>
              <a:t>її</a:t>
            </a:r>
            <a:r>
              <a:rPr lang="ru-RU" altLang="en-US" dirty="0">
                <a:solidFill>
                  <a:srgbClr val="000000"/>
                </a:solidFill>
                <a:latin typeface="Times New Roman" panose="02020603050405020304" pitchFamily="18" charset="0"/>
                <a:cs typeface="Times New Roman" panose="02020603050405020304" pitchFamily="18" charset="0"/>
              </a:rPr>
              <a:t> активного </a:t>
            </a:r>
            <a:r>
              <a:rPr lang="ru-RU" altLang="en-US" dirty="0" err="1">
                <a:solidFill>
                  <a:srgbClr val="000000"/>
                </a:solidFill>
                <a:latin typeface="Times New Roman" panose="02020603050405020304" pitchFamily="18" charset="0"/>
                <a:cs typeface="Times New Roman" panose="02020603050405020304" pitchFamily="18" charset="0"/>
              </a:rPr>
              <a:t>руйнування</a:t>
            </a:r>
            <a:r>
              <a:rPr lang="ru-RU" altLang="en-US" dirty="0">
                <a:solidFill>
                  <a:srgbClr val="000000"/>
                </a:solidFill>
                <a:latin typeface="Times New Roman" panose="02020603050405020304" pitchFamily="18" charset="0"/>
                <a:cs typeface="Times New Roman" panose="02020603050405020304" pitchFamily="18" charset="0"/>
              </a:rPr>
              <a:t> становив у </a:t>
            </a:r>
            <a:r>
              <a:rPr lang="ru-RU" altLang="en-US" dirty="0" err="1">
                <a:solidFill>
                  <a:srgbClr val="000000"/>
                </a:solidFill>
                <a:latin typeface="Times New Roman" panose="02020603050405020304" pitchFamily="18" charset="0"/>
                <a:cs typeface="Times New Roman" panose="02020603050405020304" pitchFamily="18" charset="0"/>
              </a:rPr>
              <a:t>середньому</a:t>
            </a:r>
            <a:r>
              <a:rPr lang="ru-RU" altLang="en-US" dirty="0">
                <a:solidFill>
                  <a:srgbClr val="000000"/>
                </a:solidFill>
                <a:latin typeface="Times New Roman" panose="02020603050405020304" pitchFamily="18" charset="0"/>
                <a:cs typeface="Times New Roman" panose="02020603050405020304" pitchFamily="18" charset="0"/>
              </a:rPr>
              <a:t> 5 мм за 90 </a:t>
            </a:r>
            <a:r>
              <a:rPr lang="ru-RU" altLang="en-US" dirty="0" err="1">
                <a:solidFill>
                  <a:srgbClr val="000000"/>
                </a:solidFill>
                <a:latin typeface="Times New Roman" panose="02020603050405020304" pitchFamily="18" charset="0"/>
                <a:cs typeface="Times New Roman" panose="02020603050405020304" pitchFamily="18" charset="0"/>
              </a:rPr>
              <a:t>хв</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або</a:t>
            </a:r>
            <a:r>
              <a:rPr lang="ru-RU" altLang="en-US" dirty="0">
                <a:solidFill>
                  <a:srgbClr val="000000"/>
                </a:solidFill>
                <a:latin typeface="Times New Roman" panose="02020603050405020304" pitchFamily="18" charset="0"/>
                <a:cs typeface="Times New Roman" panose="02020603050405020304" pitchFamily="18" charset="0"/>
              </a:rPr>
              <a:t> 3,2 мм/год. </a:t>
            </a:r>
            <a:r>
              <a:rPr lang="ru-RU" altLang="en-US" dirty="0" err="1">
                <a:solidFill>
                  <a:srgbClr val="000000"/>
                </a:solidFill>
                <a:latin typeface="Times New Roman" panose="02020603050405020304" pitchFamily="18" charset="0"/>
                <a:cs typeface="Times New Roman" panose="02020603050405020304" pitchFamily="18" charset="0"/>
              </a:rPr>
              <a:t>Збільшення</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товщини</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футерування</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ванни</a:t>
            </a:r>
            <a:r>
              <a:rPr lang="ru-RU" altLang="en-US" dirty="0">
                <a:solidFill>
                  <a:srgbClr val="000000"/>
                </a:solidFill>
                <a:latin typeface="Times New Roman" panose="02020603050405020304" pitchFamily="18" charset="0"/>
                <a:cs typeface="Times New Roman" panose="02020603050405020304" pitchFamily="18" charset="0"/>
              </a:rPr>
              <a:t> другого </a:t>
            </a:r>
            <a:r>
              <a:rPr lang="ru-RU" altLang="en-US" dirty="0" err="1">
                <a:solidFill>
                  <a:srgbClr val="000000"/>
                </a:solidFill>
                <a:latin typeface="Times New Roman" panose="02020603050405020304" pitchFamily="18" charset="0"/>
                <a:cs typeface="Times New Roman" panose="02020603050405020304" pitchFamily="18" charset="0"/>
              </a:rPr>
              <a:t>ступеня</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від</a:t>
            </a:r>
            <a:r>
              <a:rPr lang="ru-RU" altLang="en-US" dirty="0">
                <a:solidFill>
                  <a:srgbClr val="000000"/>
                </a:solidFill>
                <a:latin typeface="Times New Roman" panose="02020603050405020304" pitchFamily="18" charset="0"/>
                <a:cs typeface="Times New Roman" panose="02020603050405020304" pitchFamily="18" charset="0"/>
              </a:rPr>
              <a:t> 250 до 300 мм </a:t>
            </a:r>
            <a:r>
              <a:rPr lang="ru-RU" altLang="en-US" dirty="0" err="1">
                <a:solidFill>
                  <a:srgbClr val="000000"/>
                </a:solidFill>
                <a:latin typeface="Times New Roman" panose="02020603050405020304" pitchFamily="18" charset="0"/>
                <a:cs typeface="Times New Roman" panose="02020603050405020304" pitchFamily="18" charset="0"/>
              </a:rPr>
              <a:t>суттєво</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зменшувало</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знос</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футерування</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бічних</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стін</a:t>
            </a:r>
            <a:r>
              <a:rPr lang="ru-RU" altLang="en-US" dirty="0">
                <a:solidFill>
                  <a:srgbClr val="000000"/>
                </a:solidFill>
                <a:latin typeface="Times New Roman" panose="02020603050405020304" pitchFamily="18" charset="0"/>
                <a:cs typeface="Times New Roman" panose="02020603050405020304" pitchFamily="18" charset="0"/>
              </a:rPr>
              <a:t>.</a:t>
            </a:r>
            <a:endParaRPr lang="ru-RU" altLang="en-US" sz="1000" dirty="0">
              <a:latin typeface="Tahoma" panose="020B060403050404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Номер слайда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CBCCA73C-3967-4FBC-B786-5120415BEA83}" type="slidenum">
              <a:rPr lang="ru-RU" altLang="en-US"/>
              <a:pPr algn="l" rtl="0"/>
              <a:t>8</a:t>
            </a:fld>
            <a:endParaRPr lang="ru-RU" altLang="en-US"/>
          </a:p>
        </p:txBody>
      </p:sp>
      <p:sp>
        <p:nvSpPr>
          <p:cNvPr id="11267"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eaLnBrk="1" hangingPunct="1"/>
            <a:endParaRPr lang="en-US" altLang="en-US"/>
          </a:p>
        </p:txBody>
      </p:sp>
      <p:pic>
        <p:nvPicPr>
          <p:cNvPr id="11268"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63687" y="199360"/>
            <a:ext cx="5745279" cy="52458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69" name="Rectangle 3"/>
          <p:cNvSpPr>
            <a:spLocks noChangeArrowheads="1"/>
          </p:cNvSpPr>
          <p:nvPr/>
        </p:nvSpPr>
        <p:spPr bwMode="auto">
          <a:xfrm>
            <a:off x="0" y="5710535"/>
            <a:ext cx="8909235" cy="92333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rtl="0" eaLnBrk="1" hangingPunct="1"/>
            <a:r>
              <a:rPr lang="ru-RU" altLang="en-US" dirty="0" smtClean="0">
                <a:solidFill>
                  <a:srgbClr val="000000"/>
                </a:solidFill>
                <a:latin typeface="Tahoma" panose="020B0604030504040204" pitchFamily="34" charset="0"/>
                <a:ea typeface="Times New Roman" panose="02020603050405020304" pitchFamily="18" charset="0"/>
                <a:cs typeface="Tahoma" panose="020B0604030504040204" pitchFamily="34" charset="0"/>
              </a:rPr>
              <a:t>Рис. 2</a:t>
            </a:r>
            <a:r>
              <a:rPr lang="ru-RU" altLang="en-US" dirty="0">
                <a:solidFill>
                  <a:srgbClr val="000000"/>
                </a:solidFill>
                <a:latin typeface="Tahoma" panose="020B0604030504040204" pitchFamily="34" charset="0"/>
                <a:ea typeface="Times New Roman" panose="02020603050405020304" pitchFamily="18" charset="0"/>
                <a:cs typeface="Tahoma" panose="020B0604030504040204" pitchFamily="34" charset="0"/>
              </a:rPr>
              <a:t>. Схема </a:t>
            </a:r>
            <a:r>
              <a:rPr lang="ru-RU" altLang="en-US" dirty="0" err="1">
                <a:solidFill>
                  <a:srgbClr val="000000"/>
                </a:solidFill>
                <a:latin typeface="Tahoma" panose="020B0604030504040204" pitchFamily="34" charset="0"/>
                <a:ea typeface="Times New Roman" panose="02020603050405020304" pitchFamily="18" charset="0"/>
                <a:cs typeface="Tahoma" panose="020B0604030504040204" pitchFamily="34" charset="0"/>
              </a:rPr>
              <a:t>розігріву</a:t>
            </a:r>
            <a:r>
              <a:rPr lang="ru-RU" altLang="en-US" dirty="0">
                <a:solidFill>
                  <a:srgbClr val="000000"/>
                </a:solidFill>
                <a:latin typeface="Tahoma" panose="020B0604030504040204" pitchFamily="34" charset="0"/>
                <a:ea typeface="Times New Roman" panose="02020603050405020304" pitchFamily="18" charset="0"/>
                <a:cs typeface="Tahoma" panose="020B0604030504040204" pitchFamily="34" charset="0"/>
              </a:rPr>
              <a:t> </a:t>
            </a:r>
            <a:r>
              <a:rPr lang="ru-RU" altLang="en-US" dirty="0" err="1">
                <a:solidFill>
                  <a:srgbClr val="000000"/>
                </a:solidFill>
                <a:latin typeface="Tahoma" panose="020B0604030504040204" pitchFamily="34" charset="0"/>
                <a:ea typeface="Times New Roman" panose="02020603050405020304" pitchFamily="18" charset="0"/>
                <a:cs typeface="Tahoma" panose="020B0604030504040204" pitchFamily="34" charset="0"/>
              </a:rPr>
              <a:t>металобрухту</a:t>
            </a:r>
            <a:r>
              <a:rPr lang="ru-RU" altLang="en-US" dirty="0">
                <a:solidFill>
                  <a:srgbClr val="000000"/>
                </a:solidFill>
                <a:latin typeface="Tahoma" panose="020B0604030504040204" pitchFamily="34" charset="0"/>
                <a:ea typeface="Times New Roman" panose="02020603050405020304" pitchFamily="18" charset="0"/>
                <a:cs typeface="Tahoma" panose="020B0604030504040204" pitchFamily="34" charset="0"/>
              </a:rPr>
              <a:t> в коробах:</a:t>
            </a:r>
            <a:endParaRPr lang="ru-RU" altLang="en-US" dirty="0">
              <a:ea typeface="Times New Roman" panose="02020603050405020304" pitchFamily="18" charset="0"/>
              <a:cs typeface="Tahoma" panose="020B0604030504040204" pitchFamily="34" charset="0"/>
            </a:endParaRPr>
          </a:p>
          <a:p>
            <a:pPr algn="ctr" rtl="0"/>
            <a:r>
              <a:rPr lang="ru-RU" altLang="en-US" dirty="0">
                <a:solidFill>
                  <a:srgbClr val="000000"/>
                </a:solidFill>
                <a:latin typeface="Tahoma" panose="020B0604030504040204" pitchFamily="34" charset="0"/>
                <a:ea typeface="Times New Roman" panose="02020603050405020304" pitchFamily="18" charset="0"/>
                <a:cs typeface="Tahoma" panose="020B0604030504040204" pitchFamily="34" charset="0"/>
              </a:rPr>
              <a:t>1 - </a:t>
            </a:r>
            <a:r>
              <a:rPr lang="ru-RU" altLang="en-US" dirty="0" err="1">
                <a:solidFill>
                  <a:srgbClr val="000000"/>
                </a:solidFill>
                <a:latin typeface="Tahoma" panose="020B0604030504040204" pitchFamily="34" charset="0"/>
                <a:ea typeface="Times New Roman" panose="02020603050405020304" pitchFamily="18" charset="0"/>
                <a:cs typeface="Tahoma" panose="020B0604030504040204" pitchFamily="34" charset="0"/>
              </a:rPr>
              <a:t>завантажувальний</a:t>
            </a:r>
            <a:r>
              <a:rPr lang="ru-RU" altLang="en-US" dirty="0">
                <a:solidFill>
                  <a:srgbClr val="000000"/>
                </a:solidFill>
                <a:latin typeface="Tahoma" panose="020B0604030504040204" pitchFamily="34" charset="0"/>
                <a:ea typeface="Times New Roman" panose="02020603050405020304" pitchFamily="18" charset="0"/>
                <a:cs typeface="Tahoma" panose="020B0604030504040204" pitchFamily="34" charset="0"/>
              </a:rPr>
              <a:t> короб; 2 – надставка над коробом; 3 - шматки </a:t>
            </a:r>
            <a:r>
              <a:rPr lang="ru-RU" altLang="en-US" dirty="0" err="1">
                <a:solidFill>
                  <a:srgbClr val="000000"/>
                </a:solidFill>
                <a:latin typeface="Tahoma" panose="020B0604030504040204" pitchFamily="34" charset="0"/>
                <a:ea typeface="Times New Roman" panose="02020603050405020304" pitchFamily="18" charset="0"/>
                <a:cs typeface="Tahoma" panose="020B0604030504040204" pitchFamily="34" charset="0"/>
              </a:rPr>
              <a:t>металобрухту</a:t>
            </a:r>
            <a:endParaRPr lang="ru-RU" altLang="en-US" dirty="0">
              <a:ea typeface="Times New Roman" panose="02020603050405020304" pitchFamily="18" charset="0"/>
              <a:cs typeface="Tahoma" panose="020B0604030504040204" pitchFamily="34" charset="0"/>
            </a:endParaRPr>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Номер слайда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49C8DD17-7EF8-46C6-84F4-3CC6F49069BF}" type="slidenum">
              <a:rPr lang="ru-RU" altLang="en-US"/>
              <a:pPr algn="l" rtl="0"/>
              <a:t>80</a:t>
            </a:fld>
            <a:endParaRPr lang="ru-RU" altLang="en-US"/>
          </a:p>
        </p:txBody>
      </p:sp>
      <p:sp>
        <p:nvSpPr>
          <p:cNvPr id="84995" name="Прямоугольник 2"/>
          <p:cNvSpPr>
            <a:spLocks noChangeArrowheads="1"/>
          </p:cNvSpPr>
          <p:nvPr/>
        </p:nvSpPr>
        <p:spPr bwMode="auto">
          <a:xfrm>
            <a:off x="107950" y="658813"/>
            <a:ext cx="9036050" cy="5586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indent="3048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rtl="0" eaLnBrk="1" hangingPunct="1">
              <a:lnSpc>
                <a:spcPct val="150000"/>
              </a:lnSpc>
            </a:pPr>
            <a:r>
              <a:rPr lang="ru-RU" altLang="en-US" sz="1600" dirty="0" err="1">
                <a:solidFill>
                  <a:srgbClr val="000000"/>
                </a:solidFill>
                <a:latin typeface="Times New Roman" panose="02020603050405020304" pitchFamily="18" charset="0"/>
                <a:cs typeface="Times New Roman" panose="02020603050405020304" pitchFamily="18" charset="0"/>
              </a:rPr>
              <a:t>Поряд</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із</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розглянутими</a:t>
            </a:r>
            <a:r>
              <a:rPr lang="ru-RU" altLang="en-US" sz="1600" dirty="0">
                <a:solidFill>
                  <a:srgbClr val="000000"/>
                </a:solidFill>
                <a:latin typeface="Times New Roman" panose="02020603050405020304" pitchFamily="18" charset="0"/>
                <a:cs typeface="Times New Roman" panose="02020603050405020304" pitchFamily="18" charset="0"/>
              </a:rPr>
              <a:t> способами </a:t>
            </a:r>
            <a:r>
              <a:rPr lang="ru-RU" altLang="en-US" sz="1600" dirty="0" err="1">
                <a:solidFill>
                  <a:srgbClr val="000000"/>
                </a:solidFill>
                <a:latin typeface="Times New Roman" panose="02020603050405020304" pitchFamily="18" charset="0"/>
                <a:cs typeface="Times New Roman" panose="02020603050405020304" pitchFamily="18" charset="0"/>
              </a:rPr>
              <a:t>безперервного</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виробництва</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сталі</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які</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пройшли</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або</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проходять</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перевірку</a:t>
            </a:r>
            <a:r>
              <a:rPr lang="ru-RU" altLang="en-US" sz="1600" dirty="0">
                <a:solidFill>
                  <a:srgbClr val="000000"/>
                </a:solidFill>
                <a:latin typeface="Times New Roman" panose="02020603050405020304" pitchFamily="18" charset="0"/>
                <a:cs typeface="Times New Roman" panose="02020603050405020304" pitchFamily="18" charset="0"/>
              </a:rPr>
              <a:t> у тих </a:t>
            </a:r>
            <a:r>
              <a:rPr lang="ru-RU" altLang="en-US" sz="1600" dirty="0" err="1">
                <a:solidFill>
                  <a:srgbClr val="000000"/>
                </a:solidFill>
                <a:latin typeface="Times New Roman" panose="02020603050405020304" pitchFamily="18" charset="0"/>
                <a:cs typeface="Times New Roman" panose="02020603050405020304" pitchFamily="18" charset="0"/>
              </a:rPr>
              <a:t>чи</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інших</a:t>
            </a:r>
            <a:r>
              <a:rPr lang="ru-RU" altLang="en-US" sz="1600" dirty="0">
                <a:solidFill>
                  <a:srgbClr val="000000"/>
                </a:solidFill>
                <a:latin typeface="Times New Roman" panose="02020603050405020304" pitchFamily="18" charset="0"/>
                <a:cs typeface="Times New Roman" panose="02020603050405020304" pitchFamily="18" charset="0"/>
              </a:rPr>
              <a:t> масштабах, за </a:t>
            </a:r>
            <a:r>
              <a:rPr lang="ru-RU" altLang="en-US" sz="1600" dirty="0" err="1">
                <a:solidFill>
                  <a:srgbClr val="000000"/>
                </a:solidFill>
                <a:latin typeface="Times New Roman" panose="02020603050405020304" pitchFamily="18" charset="0"/>
                <a:cs typeface="Times New Roman" panose="02020603050405020304" pitchFamily="18" charset="0"/>
              </a:rPr>
              <a:t>останні</a:t>
            </a:r>
            <a:r>
              <a:rPr lang="ru-RU" altLang="en-US" sz="1600" dirty="0">
                <a:solidFill>
                  <a:srgbClr val="000000"/>
                </a:solidFill>
                <a:latin typeface="Times New Roman" panose="02020603050405020304" pitchFamily="18" charset="0"/>
                <a:cs typeface="Times New Roman" panose="02020603050405020304" pitchFamily="18" charset="0"/>
              </a:rPr>
              <a:t> 20 </a:t>
            </a:r>
            <a:r>
              <a:rPr lang="ru-RU" altLang="en-US" sz="1600" dirty="0" err="1">
                <a:solidFill>
                  <a:srgbClr val="000000"/>
                </a:solidFill>
                <a:latin typeface="Times New Roman" panose="02020603050405020304" pitchFamily="18" charset="0"/>
                <a:cs typeface="Times New Roman" panose="02020603050405020304" pitchFamily="18" charset="0"/>
              </a:rPr>
              <a:t>років</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було</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опубліковано</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кілька</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інших</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цікавих</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пропозицій</a:t>
            </a:r>
            <a:r>
              <a:rPr lang="ru-RU" altLang="en-US" sz="1600" dirty="0">
                <a:solidFill>
                  <a:srgbClr val="000000"/>
                </a:solidFill>
                <a:latin typeface="Times New Roman" panose="02020603050405020304" pitchFamily="18" charset="0"/>
                <a:cs typeface="Times New Roman" panose="02020603050405020304" pitchFamily="18" charset="0"/>
              </a:rPr>
              <a:t>.</a:t>
            </a:r>
            <a:endParaRPr lang="ru-RU" altLang="en-US" sz="1600" dirty="0">
              <a:latin typeface="Tahoma" panose="020B0604030504040204" pitchFamily="34" charset="0"/>
              <a:cs typeface="Times New Roman" panose="02020603050405020304" pitchFamily="18" charset="0"/>
            </a:endParaRPr>
          </a:p>
          <a:p>
            <a:pPr algn="just" rtl="0" eaLnBrk="1" hangingPunct="1">
              <a:lnSpc>
                <a:spcPct val="150000"/>
              </a:lnSpc>
            </a:pPr>
            <a:r>
              <a:rPr lang="ru-RU" altLang="en-US" sz="1600" dirty="0">
                <a:solidFill>
                  <a:srgbClr val="000000"/>
                </a:solidFill>
                <a:latin typeface="Times New Roman" panose="02020603050405020304" pitchFamily="18" charset="0"/>
                <a:cs typeface="Times New Roman" panose="02020603050405020304" pitchFamily="18" charset="0"/>
              </a:rPr>
              <a:t>С. </a:t>
            </a:r>
            <a:r>
              <a:rPr lang="ru-RU" altLang="en-US" sz="1600" dirty="0" err="1">
                <a:solidFill>
                  <a:srgbClr val="000000"/>
                </a:solidFill>
                <a:latin typeface="Times New Roman" panose="02020603050405020304" pitchFamily="18" charset="0"/>
                <a:cs typeface="Times New Roman" panose="02020603050405020304" pitchFamily="18" charset="0"/>
              </a:rPr>
              <a:t>Екеторп</a:t>
            </a:r>
            <a:r>
              <a:rPr lang="ru-RU" altLang="en-US" sz="1600" dirty="0">
                <a:solidFill>
                  <a:srgbClr val="000000"/>
                </a:solidFill>
                <a:latin typeface="Times New Roman" panose="02020603050405020304" pitchFamily="18" charset="0"/>
                <a:cs typeface="Times New Roman" panose="02020603050405020304" pitchFamily="18" charset="0"/>
              </a:rPr>
              <a:t> на </a:t>
            </a:r>
            <a:r>
              <a:rPr lang="ru-RU" altLang="en-US" sz="1600" dirty="0" err="1">
                <a:solidFill>
                  <a:srgbClr val="000000"/>
                </a:solidFill>
                <a:latin typeface="Times New Roman" panose="02020603050405020304" pitchFamily="18" charset="0"/>
                <a:cs typeface="Times New Roman" panose="02020603050405020304" pitchFamily="18" charset="0"/>
              </a:rPr>
              <a:t>підставі</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аналізу</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термодинамічних</a:t>
            </a:r>
            <a:r>
              <a:rPr lang="ru-RU" altLang="en-US" sz="1600" dirty="0">
                <a:solidFill>
                  <a:srgbClr val="000000"/>
                </a:solidFill>
                <a:latin typeface="Times New Roman" panose="02020603050405020304" pitchFamily="18" charset="0"/>
                <a:cs typeface="Times New Roman" panose="02020603050405020304" pitchFamily="18" charset="0"/>
              </a:rPr>
              <a:t> умов ходу </a:t>
            </a:r>
            <a:r>
              <a:rPr lang="ru-RU" altLang="en-US" sz="1600" dirty="0" err="1">
                <a:solidFill>
                  <a:srgbClr val="000000"/>
                </a:solidFill>
                <a:latin typeface="Times New Roman" panose="02020603050405020304" pitchFamily="18" charset="0"/>
                <a:cs typeface="Times New Roman" panose="02020603050405020304" pitchFamily="18" charset="0"/>
              </a:rPr>
              <a:t>металургійних</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реакцій</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запропонував</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безперервний</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процес</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виробництва</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сталі</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із</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руди</a:t>
            </a:r>
            <a:r>
              <a:rPr lang="ru-RU" altLang="en-US" sz="1600" dirty="0">
                <a:solidFill>
                  <a:srgbClr val="000000"/>
                </a:solidFill>
                <a:latin typeface="Times New Roman" panose="02020603050405020304" pitchFamily="18" charset="0"/>
                <a:cs typeface="Times New Roman" panose="02020603050405020304" pitchFamily="18" charset="0"/>
              </a:rPr>
              <a:t> за схемою, </a:t>
            </a:r>
            <a:r>
              <a:rPr lang="ru-RU" altLang="en-US" sz="1600" dirty="0" err="1">
                <a:solidFill>
                  <a:srgbClr val="000000"/>
                </a:solidFill>
                <a:latin typeface="Times New Roman" panose="02020603050405020304" pitchFamily="18" charset="0"/>
                <a:cs typeface="Times New Roman" panose="02020603050405020304" pitchFamily="18" charset="0"/>
              </a:rPr>
              <a:t>представленою</a:t>
            </a:r>
            <a:r>
              <a:rPr lang="ru-RU" altLang="en-US" sz="1600" dirty="0">
                <a:solidFill>
                  <a:srgbClr val="000000"/>
                </a:solidFill>
                <a:latin typeface="Times New Roman" panose="02020603050405020304" pitchFamily="18" charset="0"/>
                <a:cs typeface="Times New Roman" panose="02020603050405020304" pitchFamily="18" charset="0"/>
              </a:rPr>
              <a:t> на рис. </a:t>
            </a:r>
            <a:r>
              <a:rPr lang="ru-RU" altLang="en-US" sz="1600" dirty="0" smtClean="0">
                <a:solidFill>
                  <a:srgbClr val="000000"/>
                </a:solidFill>
                <a:latin typeface="Times New Roman" panose="02020603050405020304" pitchFamily="18" charset="0"/>
                <a:cs typeface="Times New Roman" panose="02020603050405020304" pitchFamily="18" charset="0"/>
              </a:rPr>
              <a:t>19.</a:t>
            </a:r>
            <a:endParaRPr lang="ru-RU" altLang="en-US" sz="1600" dirty="0">
              <a:latin typeface="Tahoma" panose="020B0604030504040204" pitchFamily="34" charset="0"/>
              <a:cs typeface="Times New Roman" panose="02020603050405020304" pitchFamily="18" charset="0"/>
            </a:endParaRPr>
          </a:p>
          <a:p>
            <a:pPr algn="just" rtl="0" eaLnBrk="1" hangingPunct="1">
              <a:lnSpc>
                <a:spcPct val="150000"/>
              </a:lnSpc>
            </a:pPr>
            <a:r>
              <a:rPr lang="ru-RU" altLang="en-US" sz="1600" dirty="0" err="1">
                <a:solidFill>
                  <a:srgbClr val="000000"/>
                </a:solidFill>
                <a:latin typeface="Times New Roman" panose="02020603050405020304" pitchFamily="18" charset="0"/>
                <a:cs typeface="Times New Roman" panose="02020603050405020304" pitchFamily="18" charset="0"/>
              </a:rPr>
              <a:t>Дрібний</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залізорудний</a:t>
            </a:r>
            <a:r>
              <a:rPr lang="ru-RU" altLang="en-US" sz="1600" dirty="0">
                <a:solidFill>
                  <a:srgbClr val="000000"/>
                </a:solidFill>
                <a:latin typeface="Times New Roman" panose="02020603050405020304" pitchFamily="18" charset="0"/>
                <a:cs typeface="Times New Roman" panose="02020603050405020304" pitchFamily="18" charset="0"/>
              </a:rPr>
              <a:t> концентрат разом з </a:t>
            </a:r>
            <a:r>
              <a:rPr lang="ru-RU" altLang="en-US" sz="1600" dirty="0" err="1">
                <a:solidFill>
                  <a:srgbClr val="000000"/>
                </a:solidFill>
                <a:latin typeface="Times New Roman" panose="02020603050405020304" pitchFamily="18" charset="0"/>
                <a:cs typeface="Times New Roman" panose="02020603050405020304" pitchFamily="18" charset="0"/>
              </a:rPr>
              <a:t>рідким</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паливом</a:t>
            </a:r>
            <a:r>
              <a:rPr lang="ru-RU" altLang="en-US" sz="1600" dirty="0">
                <a:solidFill>
                  <a:srgbClr val="000000"/>
                </a:solidFill>
                <a:latin typeface="Times New Roman" panose="02020603050405020304" pitchFamily="18" charset="0"/>
                <a:cs typeface="Times New Roman" panose="02020603050405020304" pitchFamily="18" charset="0"/>
              </a:rPr>
              <a:t>, газом </a:t>
            </a:r>
            <a:r>
              <a:rPr lang="ru-RU" altLang="en-US" sz="1600" dirty="0" err="1">
                <a:solidFill>
                  <a:srgbClr val="000000"/>
                </a:solidFill>
                <a:latin typeface="Times New Roman" panose="02020603050405020304" pitchFamily="18" charset="0"/>
                <a:cs typeface="Times New Roman" panose="02020603050405020304" pitchFamily="18" charset="0"/>
              </a:rPr>
              <a:t>або</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меленим</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вугіллям</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вдується</a:t>
            </a:r>
            <a:r>
              <a:rPr lang="ru-RU" altLang="en-US" sz="1600" dirty="0">
                <a:solidFill>
                  <a:srgbClr val="000000"/>
                </a:solidFill>
                <a:latin typeface="Times New Roman" panose="02020603050405020304" pitchFamily="18" charset="0"/>
                <a:cs typeface="Times New Roman" panose="02020603050405020304" pitchFamily="18" charset="0"/>
              </a:rPr>
              <a:t> у </a:t>
            </a:r>
            <a:r>
              <a:rPr lang="ru-RU" altLang="en-US" sz="1600" dirty="0" err="1">
                <a:solidFill>
                  <a:srgbClr val="000000"/>
                </a:solidFill>
                <a:latin typeface="Times New Roman" panose="02020603050405020304" pitchFamily="18" charset="0"/>
                <a:cs typeface="Times New Roman" panose="02020603050405020304" pitchFamily="18" charset="0"/>
              </a:rPr>
              <a:t>первинну</a:t>
            </a:r>
            <a:r>
              <a:rPr lang="ru-RU" altLang="en-US" sz="1600" dirty="0">
                <a:solidFill>
                  <a:srgbClr val="000000"/>
                </a:solidFill>
                <a:latin typeface="Times New Roman" panose="02020603050405020304" pitchFamily="18" charset="0"/>
                <a:cs typeface="Times New Roman" panose="02020603050405020304" pitchFamily="18" charset="0"/>
              </a:rPr>
              <a:t> ванну </a:t>
            </a:r>
            <a:r>
              <a:rPr lang="ru-RU" altLang="en-US" sz="1600" dirty="0" err="1">
                <a:solidFill>
                  <a:srgbClr val="000000"/>
                </a:solidFill>
                <a:latin typeface="Times New Roman" panose="02020603050405020304" pitchFamily="18" charset="0"/>
                <a:cs typeface="Times New Roman" panose="02020603050405020304" pitchFamily="18" charset="0"/>
              </a:rPr>
              <a:t>рідкого</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чавуну</a:t>
            </a:r>
            <a:r>
              <a:rPr lang="ru-RU" altLang="en-US" sz="1600" dirty="0">
                <a:solidFill>
                  <a:srgbClr val="000000"/>
                </a:solidFill>
                <a:latin typeface="Times New Roman" panose="02020603050405020304" pitchFamily="18" charset="0"/>
                <a:cs typeface="Times New Roman" panose="02020603050405020304" pitchFamily="18" charset="0"/>
              </a:rPr>
              <a:t> в </a:t>
            </a:r>
            <a:r>
              <a:rPr lang="ru-RU" altLang="en-US" sz="1600" dirty="0" err="1">
                <a:solidFill>
                  <a:srgbClr val="000000"/>
                </a:solidFill>
                <a:latin typeface="Times New Roman" panose="02020603050405020304" pitchFamily="18" charset="0"/>
                <a:cs typeface="Times New Roman" panose="02020603050405020304" pitchFamily="18" charset="0"/>
              </a:rPr>
              <a:t>реакторі-відновнику</a:t>
            </a:r>
            <a:r>
              <a:rPr lang="ru-RU" altLang="en-US" sz="1600" dirty="0">
                <a:solidFill>
                  <a:srgbClr val="000000"/>
                </a:solidFill>
                <a:latin typeface="Times New Roman" panose="02020603050405020304" pitchFamily="18" charset="0"/>
                <a:cs typeface="Times New Roman" panose="02020603050405020304" pitchFamily="18" charset="0"/>
              </a:rPr>
              <a:t> I, </a:t>
            </a:r>
            <a:r>
              <a:rPr lang="ru-RU" altLang="en-US" sz="1600" dirty="0" err="1">
                <a:solidFill>
                  <a:srgbClr val="000000"/>
                </a:solidFill>
                <a:latin typeface="Times New Roman" panose="02020603050405020304" pitchFamily="18" charset="0"/>
                <a:cs typeface="Times New Roman" panose="02020603050405020304" pitchFamily="18" charset="0"/>
              </a:rPr>
              <a:t>поверхня</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якої</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захищена</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від</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окислення</a:t>
            </a:r>
            <a:r>
              <a:rPr lang="ru-RU" altLang="en-US" sz="1600" dirty="0">
                <a:solidFill>
                  <a:srgbClr val="000000"/>
                </a:solidFill>
                <a:latin typeface="Times New Roman" panose="02020603050405020304" pitchFamily="18" charset="0"/>
                <a:cs typeface="Times New Roman" panose="02020603050405020304" pitchFamily="18" charset="0"/>
              </a:rPr>
              <a:t> шаром коксу </a:t>
            </a:r>
            <a:r>
              <a:rPr lang="ru-RU" altLang="en-US" sz="1600" dirty="0" err="1">
                <a:solidFill>
                  <a:srgbClr val="000000"/>
                </a:solidFill>
                <a:latin typeface="Times New Roman" panose="02020603050405020304" pitchFamily="18" charset="0"/>
                <a:cs typeface="Times New Roman" panose="02020603050405020304" pitchFamily="18" charset="0"/>
              </a:rPr>
              <a:t>або</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іншого</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аналогічного</a:t>
            </a:r>
            <a:r>
              <a:rPr lang="ru-RU" altLang="en-US" sz="1600" dirty="0">
                <a:solidFill>
                  <a:srgbClr val="000000"/>
                </a:solidFill>
                <a:latin typeface="Times New Roman" panose="02020603050405020304" pitchFamily="18" charset="0"/>
                <a:cs typeface="Times New Roman" panose="02020603050405020304" pitchFamily="18" charset="0"/>
              </a:rPr>
              <a:t> за </a:t>
            </a:r>
            <a:r>
              <a:rPr lang="ru-RU" altLang="en-US" sz="1600" dirty="0" err="1">
                <a:solidFill>
                  <a:srgbClr val="000000"/>
                </a:solidFill>
                <a:latin typeface="Times New Roman" panose="02020603050405020304" pitchFamily="18" charset="0"/>
                <a:cs typeface="Times New Roman" panose="02020603050405020304" pitchFamily="18" charset="0"/>
              </a:rPr>
              <a:t>властивостями</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матеріалу</a:t>
            </a:r>
            <a:r>
              <a:rPr lang="ru-RU" altLang="en-US" sz="1600" dirty="0">
                <a:solidFill>
                  <a:srgbClr val="000000"/>
                </a:solidFill>
                <a:latin typeface="Times New Roman" panose="02020603050405020304" pitchFamily="18" charset="0"/>
                <a:cs typeface="Times New Roman" panose="02020603050405020304" pitchFamily="18" charset="0"/>
              </a:rPr>
              <a:t>.</a:t>
            </a:r>
            <a:endParaRPr lang="ru-RU" altLang="en-US" sz="1600" dirty="0">
              <a:latin typeface="Tahoma" panose="020B0604030504040204" pitchFamily="34" charset="0"/>
              <a:cs typeface="Times New Roman" panose="02020603050405020304" pitchFamily="18" charset="0"/>
            </a:endParaRPr>
          </a:p>
          <a:p>
            <a:pPr algn="just" rtl="0" eaLnBrk="1" hangingPunct="1">
              <a:lnSpc>
                <a:spcPct val="150000"/>
              </a:lnSpc>
            </a:pPr>
            <a:r>
              <a:rPr lang="ru-RU" altLang="en-US" sz="1600" dirty="0">
                <a:solidFill>
                  <a:srgbClr val="000000"/>
                </a:solidFill>
                <a:latin typeface="Times New Roman" panose="02020603050405020304" pitchFamily="18" charset="0"/>
                <a:cs typeface="Times New Roman" panose="02020603050405020304" pitchFamily="18" charset="0"/>
              </a:rPr>
              <a:t>Над </a:t>
            </a:r>
            <a:r>
              <a:rPr lang="ru-RU" altLang="en-US" sz="1600" dirty="0" err="1">
                <a:solidFill>
                  <a:srgbClr val="000000"/>
                </a:solidFill>
                <a:latin typeface="Times New Roman" panose="02020603050405020304" pitchFamily="18" charset="0"/>
                <a:cs typeface="Times New Roman" panose="02020603050405020304" pitchFamily="18" charset="0"/>
              </a:rPr>
              <a:t>поверхнею</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ванни</a:t>
            </a:r>
            <a:r>
              <a:rPr lang="ru-RU" altLang="en-US" sz="1600" dirty="0">
                <a:solidFill>
                  <a:srgbClr val="000000"/>
                </a:solidFill>
                <a:latin typeface="Times New Roman" panose="02020603050405020304" pitchFamily="18" charset="0"/>
                <a:cs typeface="Times New Roman" panose="02020603050405020304" pitchFamily="18" charset="0"/>
              </a:rPr>
              <a:t> киснем, </a:t>
            </a:r>
            <a:r>
              <a:rPr lang="ru-RU" altLang="en-US" sz="1600" dirty="0" err="1">
                <a:solidFill>
                  <a:srgbClr val="000000"/>
                </a:solidFill>
                <a:latin typeface="Times New Roman" panose="02020603050405020304" pitchFamily="18" charset="0"/>
                <a:cs typeface="Times New Roman" panose="02020603050405020304" pitchFamily="18" charset="0"/>
              </a:rPr>
              <a:t>що</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спеціально</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подається</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допалюють</a:t>
            </a:r>
            <a:r>
              <a:rPr lang="ru-RU" altLang="en-US" sz="1600" dirty="0">
                <a:solidFill>
                  <a:srgbClr val="000000"/>
                </a:solidFill>
                <a:latin typeface="Times New Roman" panose="02020603050405020304" pitchFamily="18" charset="0"/>
                <a:cs typeface="Times New Roman" panose="02020603050405020304" pitchFamily="18" charset="0"/>
              </a:rPr>
              <a:t> СО до С0</a:t>
            </a:r>
            <a:r>
              <a:rPr lang="ru-RU" altLang="en-US" sz="1600" baseline="-25000" dirty="0">
                <a:solidFill>
                  <a:srgbClr val="000000"/>
                </a:solidFill>
                <a:latin typeface="Times New Roman" panose="02020603050405020304" pitchFamily="18" charset="0"/>
                <a:cs typeface="Times New Roman" panose="02020603050405020304" pitchFamily="18" charset="0"/>
              </a:rPr>
              <a:t>2</a:t>
            </a:r>
            <a:r>
              <a:rPr lang="ru-RU" altLang="en-US" sz="1600" dirty="0">
                <a:solidFill>
                  <a:srgbClr val="000000"/>
                </a:solidFill>
                <a:latin typeface="Times New Roman" panose="02020603050405020304" pitchFamily="18" charset="0"/>
                <a:cs typeface="Times New Roman" panose="02020603050405020304" pitchFamily="18" charset="0"/>
              </a:rPr>
              <a:t>. Шлак з реактора I </a:t>
            </a:r>
            <a:r>
              <a:rPr lang="ru-RU" altLang="en-US" sz="1600" dirty="0" err="1">
                <a:solidFill>
                  <a:srgbClr val="000000"/>
                </a:solidFill>
                <a:latin typeface="Times New Roman" panose="02020603050405020304" pitchFamily="18" charset="0"/>
                <a:cs typeface="Times New Roman" panose="02020603050405020304" pitchFamily="18" charset="0"/>
              </a:rPr>
              <a:t>гранулюють</a:t>
            </a:r>
            <a:r>
              <a:rPr lang="ru-RU" altLang="en-US" sz="1600" dirty="0">
                <a:solidFill>
                  <a:srgbClr val="000000"/>
                </a:solidFill>
                <a:latin typeface="Times New Roman" panose="02020603050405020304" pitchFamily="18" charset="0"/>
                <a:cs typeface="Times New Roman" panose="02020603050405020304" pitchFamily="18" charset="0"/>
              </a:rPr>
              <a:t> і </a:t>
            </a:r>
            <a:r>
              <a:rPr lang="ru-RU" altLang="en-US" sz="1600" dirty="0" err="1">
                <a:solidFill>
                  <a:srgbClr val="000000"/>
                </a:solidFill>
                <a:latin typeface="Times New Roman" panose="02020603050405020304" pitchFamily="18" charset="0"/>
                <a:cs typeface="Times New Roman" panose="02020603050405020304" pitchFamily="18" charset="0"/>
              </a:rPr>
              <a:t>використовують</a:t>
            </a:r>
            <a:r>
              <a:rPr lang="ru-RU" altLang="en-US" sz="1600" dirty="0">
                <a:solidFill>
                  <a:srgbClr val="000000"/>
                </a:solidFill>
                <a:latin typeface="Times New Roman" panose="02020603050405020304" pitchFamily="18" charset="0"/>
                <a:cs typeface="Times New Roman" panose="02020603050405020304" pitchFamily="18" charset="0"/>
              </a:rPr>
              <a:t> у </a:t>
            </a:r>
            <a:r>
              <a:rPr lang="ru-RU" altLang="en-US" sz="1600" dirty="0" err="1">
                <a:solidFill>
                  <a:srgbClr val="000000"/>
                </a:solidFill>
                <a:latin typeface="Times New Roman" panose="02020603050405020304" pitchFamily="18" charset="0"/>
                <a:cs typeface="Times New Roman" panose="02020603050405020304" pitchFamily="18" charset="0"/>
              </a:rPr>
              <a:t>будівництві</a:t>
            </a:r>
            <a:r>
              <a:rPr lang="ru-RU" altLang="en-US" sz="1600" dirty="0">
                <a:solidFill>
                  <a:srgbClr val="000000"/>
                </a:solidFill>
                <a:latin typeface="Times New Roman" panose="02020603050405020304" pitchFamily="18" charset="0"/>
                <a:cs typeface="Times New Roman" panose="02020603050405020304" pitchFamily="18" charset="0"/>
              </a:rPr>
              <a:t>.</a:t>
            </a:r>
            <a:endParaRPr lang="ru-RU" altLang="en-US" sz="1600" dirty="0">
              <a:latin typeface="Tahoma" panose="020B0604030504040204" pitchFamily="34" charset="0"/>
              <a:cs typeface="Times New Roman" panose="02020603050405020304" pitchFamily="18" charset="0"/>
            </a:endParaRPr>
          </a:p>
          <a:p>
            <a:pPr algn="just" rtl="0" eaLnBrk="1" hangingPunct="1">
              <a:lnSpc>
                <a:spcPct val="150000"/>
              </a:lnSpc>
            </a:pPr>
            <a:r>
              <a:rPr lang="ru-RU" altLang="en-US" sz="1600" dirty="0">
                <a:solidFill>
                  <a:srgbClr val="000000"/>
                </a:solidFill>
                <a:latin typeface="Times New Roman" panose="02020603050405020304" pitchFamily="18" charset="0"/>
                <a:cs typeface="Times New Roman" panose="02020603050405020304" pitchFamily="18" charset="0"/>
              </a:rPr>
              <a:t>Великий скрап </a:t>
            </a:r>
            <a:r>
              <a:rPr lang="ru-RU" altLang="en-US" sz="1600" dirty="0" err="1">
                <a:solidFill>
                  <a:srgbClr val="000000"/>
                </a:solidFill>
                <a:latin typeface="Times New Roman" panose="02020603050405020304" pitchFamily="18" charset="0"/>
                <a:cs typeface="Times New Roman" panose="02020603050405020304" pitchFamily="18" charset="0"/>
              </a:rPr>
              <a:t>розплавляється</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безперервно</a:t>
            </a:r>
            <a:r>
              <a:rPr lang="ru-RU" altLang="en-US" sz="1600" dirty="0">
                <a:solidFill>
                  <a:srgbClr val="000000"/>
                </a:solidFill>
                <a:latin typeface="Times New Roman" panose="02020603050405020304" pitchFamily="18" charset="0"/>
                <a:cs typeface="Times New Roman" panose="02020603050405020304" pitchFamily="18" charset="0"/>
              </a:rPr>
              <a:t> в </a:t>
            </a:r>
            <a:r>
              <a:rPr lang="ru-RU" altLang="en-US" sz="1600" dirty="0" err="1">
                <a:solidFill>
                  <a:srgbClr val="000000"/>
                </a:solidFill>
                <a:latin typeface="Times New Roman" panose="02020603050405020304" pitchFamily="18" charset="0"/>
                <a:cs typeface="Times New Roman" panose="02020603050405020304" pitchFamily="18" charset="0"/>
              </a:rPr>
              <a:t>індукційній</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печі</a:t>
            </a:r>
            <a:r>
              <a:rPr lang="ru-RU" altLang="en-US" sz="1600" dirty="0">
                <a:solidFill>
                  <a:srgbClr val="000000"/>
                </a:solidFill>
                <a:latin typeface="Times New Roman" panose="02020603050405020304" pitchFamily="18" charset="0"/>
                <a:cs typeface="Times New Roman" panose="02020603050405020304" pitchFamily="18" charset="0"/>
              </a:rPr>
              <a:t> Н з магнитогидродинамическим затвором 3; </a:t>
            </a:r>
            <a:r>
              <a:rPr lang="ru-RU" altLang="en-US" sz="1600" dirty="0" err="1">
                <a:solidFill>
                  <a:srgbClr val="000000"/>
                </a:solidFill>
                <a:latin typeface="Times New Roman" panose="02020603050405020304" pitchFamily="18" charset="0"/>
                <a:cs typeface="Times New Roman" panose="02020603050405020304" pitchFamily="18" charset="0"/>
              </a:rPr>
              <a:t>отриманий</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розплав</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змішується</a:t>
            </a:r>
            <a:r>
              <a:rPr lang="ru-RU" altLang="en-US" sz="1600" dirty="0">
                <a:solidFill>
                  <a:srgbClr val="000000"/>
                </a:solidFill>
                <a:latin typeface="Times New Roman" panose="02020603050405020304" pitchFamily="18" charset="0"/>
                <a:cs typeface="Times New Roman" panose="02020603050405020304" pitchFamily="18" charset="0"/>
              </a:rPr>
              <a:t> з </a:t>
            </a:r>
            <a:r>
              <a:rPr lang="ru-RU" altLang="en-US" sz="1600" dirty="0" err="1">
                <a:solidFill>
                  <a:srgbClr val="000000"/>
                </a:solidFill>
                <a:latin typeface="Times New Roman" panose="02020603050405020304" pitchFamily="18" charset="0"/>
                <a:cs typeface="Times New Roman" panose="02020603050405020304" pitchFamily="18" charset="0"/>
              </a:rPr>
              <a:t>розплавом</a:t>
            </a:r>
            <a:r>
              <a:rPr lang="ru-RU" altLang="en-US" sz="1600" dirty="0">
                <a:solidFill>
                  <a:srgbClr val="000000"/>
                </a:solidFill>
                <a:latin typeface="Times New Roman" panose="02020603050405020304" pitchFamily="18" charset="0"/>
                <a:cs typeface="Times New Roman" panose="02020603050405020304" pitchFamily="18" charset="0"/>
              </a:rPr>
              <a:t> з реактора-</a:t>
            </a:r>
            <a:r>
              <a:rPr lang="ru-RU" altLang="en-US" sz="1600" dirty="0" err="1">
                <a:solidFill>
                  <a:srgbClr val="000000"/>
                </a:solidFill>
                <a:latin typeface="Times New Roman" panose="02020603050405020304" pitchFamily="18" charset="0"/>
                <a:cs typeface="Times New Roman" panose="02020603050405020304" pitchFamily="18" charset="0"/>
              </a:rPr>
              <a:t>відновника</a:t>
            </a:r>
            <a:r>
              <a:rPr lang="ru-RU" altLang="en-US" sz="1600" dirty="0">
                <a:solidFill>
                  <a:srgbClr val="000000"/>
                </a:solidFill>
                <a:latin typeface="Times New Roman" panose="02020603050405020304" pitchFamily="18" charset="0"/>
                <a:cs typeface="Times New Roman" panose="02020603050405020304" pitchFamily="18" charset="0"/>
              </a:rPr>
              <a:t> I, </a:t>
            </a:r>
            <a:r>
              <a:rPr lang="ru-RU" altLang="en-US" sz="1600" dirty="0" err="1">
                <a:solidFill>
                  <a:srgbClr val="000000"/>
                </a:solidFill>
                <a:latin typeface="Times New Roman" panose="02020603050405020304" pitchFamily="18" charset="0"/>
                <a:cs typeface="Times New Roman" panose="02020603050405020304" pitchFamily="18" charset="0"/>
              </a:rPr>
              <a:t>що</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містить</a:t>
            </a:r>
            <a:r>
              <a:rPr lang="ru-RU" altLang="en-US" sz="1600" dirty="0">
                <a:solidFill>
                  <a:srgbClr val="000000"/>
                </a:solidFill>
                <a:latin typeface="Times New Roman" panose="02020603050405020304" pitchFamily="18" charset="0"/>
                <a:cs typeface="Times New Roman" panose="02020603050405020304" pitchFamily="18" charset="0"/>
              </a:rPr>
              <a:t> 3-4%, і </a:t>
            </a:r>
            <a:r>
              <a:rPr lang="ru-RU" altLang="en-US" sz="1600" dirty="0" err="1">
                <a:solidFill>
                  <a:srgbClr val="000000"/>
                </a:solidFill>
                <a:latin typeface="Times New Roman" panose="02020603050405020304" pitchFamily="18" charset="0"/>
                <a:cs typeface="Times New Roman" panose="02020603050405020304" pitchFamily="18" charset="0"/>
              </a:rPr>
              <a:t>надходить</a:t>
            </a:r>
            <a:r>
              <a:rPr lang="ru-RU" altLang="en-US" sz="1600" dirty="0">
                <a:solidFill>
                  <a:srgbClr val="000000"/>
                </a:solidFill>
                <a:latin typeface="Times New Roman" panose="02020603050405020304" pitchFamily="18" charset="0"/>
                <a:cs typeface="Times New Roman" panose="02020603050405020304" pitchFamily="18" charset="0"/>
              </a:rPr>
              <a:t> в реактор для </a:t>
            </a:r>
            <a:r>
              <a:rPr lang="ru-RU" altLang="en-US" sz="1600" dirty="0" err="1">
                <a:solidFill>
                  <a:srgbClr val="000000"/>
                </a:solidFill>
                <a:latin typeface="Times New Roman" panose="02020603050405020304" pitchFamily="18" charset="0"/>
                <a:cs typeface="Times New Roman" panose="02020603050405020304" pitchFamily="18" charset="0"/>
              </a:rPr>
              <a:t>десульфурації</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металу</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вапном</a:t>
            </a:r>
            <a:r>
              <a:rPr lang="ru-RU" altLang="en-US" sz="1600" dirty="0">
                <a:solidFill>
                  <a:srgbClr val="000000"/>
                </a:solidFill>
                <a:latin typeface="Times New Roman" panose="02020603050405020304" pitchFamily="18" charset="0"/>
                <a:cs typeface="Times New Roman" panose="02020603050405020304" pitchFamily="18" charset="0"/>
              </a:rPr>
              <a:t>. Шлак, </a:t>
            </a:r>
            <a:r>
              <a:rPr lang="ru-RU" altLang="en-US" sz="1600" dirty="0" err="1">
                <a:solidFill>
                  <a:srgbClr val="000000"/>
                </a:solidFill>
                <a:latin typeface="Times New Roman" panose="02020603050405020304" pitchFamily="18" charset="0"/>
                <a:cs typeface="Times New Roman" panose="02020603050405020304" pitchFamily="18" charset="0"/>
              </a:rPr>
              <a:t>що</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містить</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велику</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кількість</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сірки</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надходить</a:t>
            </a:r>
            <a:r>
              <a:rPr lang="ru-RU" altLang="en-US" sz="1600" dirty="0">
                <a:solidFill>
                  <a:srgbClr val="000000"/>
                </a:solidFill>
                <a:latin typeface="Times New Roman" panose="02020603050405020304" pitchFamily="18" charset="0"/>
                <a:cs typeface="Times New Roman" panose="02020603050405020304" pitchFamily="18" charset="0"/>
              </a:rPr>
              <a:t> в </a:t>
            </a:r>
            <a:r>
              <a:rPr lang="ru-RU" altLang="en-US" sz="1600" dirty="0" err="1">
                <a:solidFill>
                  <a:srgbClr val="000000"/>
                </a:solidFill>
                <a:latin typeface="Times New Roman" panose="02020603050405020304" pitchFamily="18" charset="0"/>
                <a:cs typeface="Times New Roman" panose="02020603050405020304" pitchFamily="18" charset="0"/>
              </a:rPr>
              <a:t>апарат</a:t>
            </a:r>
            <a:r>
              <a:rPr lang="ru-RU" altLang="en-US" sz="1600" dirty="0">
                <a:solidFill>
                  <a:srgbClr val="000000"/>
                </a:solidFill>
                <a:latin typeface="Times New Roman" panose="02020603050405020304" pitchFamily="18" charset="0"/>
                <a:cs typeface="Times New Roman" panose="02020603050405020304" pitchFamily="18" charset="0"/>
              </a:rPr>
              <a:t> 4 разом </a:t>
            </a:r>
            <a:r>
              <a:rPr lang="ru-RU" altLang="en-US" sz="1600" dirty="0" err="1">
                <a:solidFill>
                  <a:srgbClr val="000000"/>
                </a:solidFill>
                <a:latin typeface="Times New Roman" panose="02020603050405020304" pitchFamily="18" charset="0"/>
                <a:cs typeface="Times New Roman" panose="02020603050405020304" pitchFamily="18" charset="0"/>
              </a:rPr>
              <a:t>із</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smtClean="0">
                <a:solidFill>
                  <a:srgbClr val="000000"/>
                </a:solidFill>
                <a:latin typeface="Times New Roman" panose="02020603050405020304" pitchFamily="18" charset="0"/>
                <a:cs typeface="Times New Roman" panose="02020603050405020304" pitchFamily="18" charset="0"/>
              </a:rPr>
              <a:t>С0</a:t>
            </a:r>
            <a:r>
              <a:rPr lang="ru-RU" altLang="en-US" sz="1600" baseline="-25000" dirty="0" smtClean="0">
                <a:solidFill>
                  <a:srgbClr val="000000"/>
                </a:solidFill>
                <a:latin typeface="Times New Roman" panose="02020603050405020304" pitchFamily="18" charset="0"/>
                <a:cs typeface="Times New Roman" panose="02020603050405020304" pitchFamily="18" charset="0"/>
              </a:rPr>
              <a:t>2 </a:t>
            </a:r>
            <a:r>
              <a:rPr lang="ru-RU" altLang="en-US" sz="1600" dirty="0" smtClean="0">
                <a:solidFill>
                  <a:srgbClr val="000000"/>
                </a:solidFill>
                <a:latin typeface="Times New Roman" panose="02020603050405020304" pitchFamily="18" charset="0"/>
                <a:cs typeface="Times New Roman" panose="02020603050405020304" pitchFamily="18" charset="0"/>
              </a:rPr>
              <a:t>з </a:t>
            </a:r>
            <a:r>
              <a:rPr lang="ru-RU" altLang="en-US" sz="1600" dirty="0">
                <a:solidFill>
                  <a:srgbClr val="000000"/>
                </a:solidFill>
                <a:latin typeface="Times New Roman" panose="02020603050405020304" pitchFamily="18" charset="0"/>
                <a:cs typeface="Times New Roman" panose="02020603050405020304" pitchFamily="18" charset="0"/>
              </a:rPr>
              <a:t>агрегату 1. В </a:t>
            </a:r>
            <a:r>
              <a:rPr lang="ru-RU" altLang="en-US" sz="1600" dirty="0" err="1">
                <a:solidFill>
                  <a:srgbClr val="000000"/>
                </a:solidFill>
                <a:latin typeface="Times New Roman" panose="02020603050405020304" pitchFamily="18" charset="0"/>
                <a:cs typeface="Times New Roman" panose="02020603050405020304" pitchFamily="18" charset="0"/>
              </a:rPr>
              <a:t>результаті</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реакції</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між</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Са</a:t>
            </a:r>
            <a:r>
              <a:rPr lang="en-US" altLang="en-US" sz="1600" dirty="0" smtClean="0">
                <a:solidFill>
                  <a:srgbClr val="000000"/>
                </a:solidFill>
                <a:latin typeface="Times New Roman" panose="02020603050405020304" pitchFamily="18" charset="0"/>
                <a:cs typeface="Times New Roman" panose="02020603050405020304" pitchFamily="18" charset="0"/>
              </a:rPr>
              <a:t>S</a:t>
            </a:r>
            <a:r>
              <a:rPr lang="uk-UA" altLang="en-US" sz="1600" dirty="0" smtClean="0">
                <a:solidFill>
                  <a:srgbClr val="000000"/>
                </a:solidFill>
                <a:latin typeface="Times New Roman" panose="02020603050405020304" pitchFamily="18" charset="0"/>
                <a:cs typeface="Times New Roman" panose="02020603050405020304" pitchFamily="18" charset="0"/>
              </a:rPr>
              <a:t> </a:t>
            </a:r>
            <a:r>
              <a:rPr lang="ru-RU" altLang="en-US" sz="1600" dirty="0" smtClean="0">
                <a:solidFill>
                  <a:srgbClr val="000000"/>
                </a:solidFill>
                <a:latin typeface="Times New Roman" panose="02020603050405020304" pitchFamily="18" charset="0"/>
                <a:cs typeface="Times New Roman" panose="02020603050405020304" pitchFamily="18" charset="0"/>
              </a:rPr>
              <a:t>та С0</a:t>
            </a:r>
            <a:r>
              <a:rPr lang="ru-RU" altLang="en-US" sz="1600" baseline="-25000" dirty="0" smtClean="0">
                <a:solidFill>
                  <a:srgbClr val="000000"/>
                </a:solidFill>
                <a:latin typeface="Times New Roman" panose="02020603050405020304" pitchFamily="18" charset="0"/>
                <a:cs typeface="Times New Roman" panose="02020603050405020304" pitchFamily="18" charset="0"/>
              </a:rPr>
              <a:t>2 </a:t>
            </a:r>
            <a:r>
              <a:rPr lang="ru-RU" altLang="en-US" sz="1600" dirty="0" err="1" smtClean="0">
                <a:solidFill>
                  <a:srgbClr val="000000"/>
                </a:solidFill>
                <a:latin typeface="Times New Roman" panose="02020603050405020304" pitchFamily="18" charset="0"/>
                <a:cs typeface="Times New Roman" panose="02020603050405020304" pitchFamily="18" charset="0"/>
              </a:rPr>
              <a:t>утворюється</a:t>
            </a:r>
            <a:r>
              <a:rPr lang="ru-RU" altLang="en-US" sz="1600" dirty="0" smtClean="0">
                <a:solidFill>
                  <a:srgbClr val="000000"/>
                </a:solidFill>
                <a:latin typeface="Times New Roman" panose="02020603050405020304" pitchFamily="18" charset="0"/>
                <a:cs typeface="Times New Roman" panose="02020603050405020304" pitchFamily="18" charset="0"/>
              </a:rPr>
              <a:t> СаС0</a:t>
            </a:r>
            <a:r>
              <a:rPr lang="ru-RU" altLang="en-US" sz="1600" baseline="-25000" dirty="0" smtClean="0">
                <a:solidFill>
                  <a:srgbClr val="000000"/>
                </a:solidFill>
                <a:latin typeface="Times New Roman" panose="02020603050405020304" pitchFamily="18" charset="0"/>
                <a:cs typeface="Times New Roman" panose="02020603050405020304" pitchFamily="18" charset="0"/>
              </a:rPr>
              <a:t>3 </a:t>
            </a:r>
            <a:r>
              <a:rPr lang="ru-RU" altLang="en-US" sz="1600" dirty="0" smtClean="0">
                <a:solidFill>
                  <a:srgbClr val="000000"/>
                </a:solidFill>
                <a:latin typeface="Times New Roman" panose="02020603050405020304" pitchFamily="18" charset="0"/>
                <a:cs typeface="Times New Roman" panose="02020603050405020304" pitchFamily="18" charset="0"/>
              </a:rPr>
              <a:t>та </a:t>
            </a:r>
            <a:r>
              <a:rPr lang="ru-RU" altLang="en-US" sz="1600" dirty="0" err="1">
                <a:solidFill>
                  <a:srgbClr val="000000"/>
                </a:solidFill>
                <a:latin typeface="Times New Roman" panose="02020603050405020304" pitchFamily="18" charset="0"/>
                <a:cs typeface="Times New Roman" panose="02020603050405020304" pitchFamily="18" charset="0"/>
              </a:rPr>
              <a:t>елементарна</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сірка</a:t>
            </a:r>
            <a:r>
              <a:rPr lang="ru-RU" altLang="en-US" sz="1600" dirty="0">
                <a:solidFill>
                  <a:srgbClr val="000000"/>
                </a:solidFill>
                <a:latin typeface="Times New Roman" panose="02020603050405020304" pitchFamily="18" charset="0"/>
                <a:cs typeface="Times New Roman" panose="02020603050405020304" pitchFamily="18" charset="0"/>
              </a:rPr>
              <a:t>.</a:t>
            </a:r>
            <a:endParaRPr lang="ru-RU" altLang="en-US" sz="1600" dirty="0">
              <a:latin typeface="Tahoma" panose="020B060403050404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Номер слайда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83888D1D-0704-4FC3-A2A7-0EA75E3D799D}" type="slidenum">
              <a:rPr lang="ru-RU" altLang="en-US"/>
              <a:pPr algn="l" rtl="0"/>
              <a:t>81</a:t>
            </a:fld>
            <a:endParaRPr lang="ru-RU" altLang="en-US"/>
          </a:p>
        </p:txBody>
      </p:sp>
      <p:sp>
        <p:nvSpPr>
          <p:cNvPr id="86019" name="Rectangle 2"/>
          <p:cNvSpPr>
            <a:spLocks noChangeArrowheads="1"/>
          </p:cNvSpPr>
          <p:nvPr/>
        </p:nvSpPr>
        <p:spPr bwMode="auto">
          <a:xfrm>
            <a:off x="0" y="44450"/>
            <a:ext cx="9036050" cy="36830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rtl="0" eaLnBrk="1" hangingPunct="1"/>
            <a:r>
              <a:rPr lang="ru-RU" altLang="en-US" b="1" dirty="0" err="1">
                <a:solidFill>
                  <a:srgbClr val="000000"/>
                </a:solidFill>
                <a:latin typeface="Times New Roman" panose="02020603050405020304" pitchFamily="18" charset="0"/>
                <a:cs typeface="Times New Roman" panose="02020603050405020304" pitchFamily="18" charset="0"/>
              </a:rPr>
              <a:t>Відділення</a:t>
            </a:r>
            <a:r>
              <a:rPr lang="ru-RU" altLang="en-US" b="1" dirty="0">
                <a:solidFill>
                  <a:srgbClr val="000000"/>
                </a:solidFill>
                <a:latin typeface="Times New Roman" panose="02020603050405020304" pitchFamily="18" charset="0"/>
                <a:cs typeface="Times New Roman" panose="02020603050405020304" pitchFamily="18" charset="0"/>
              </a:rPr>
              <a:t> </a:t>
            </a:r>
            <a:r>
              <a:rPr lang="ru-RU" altLang="en-US" b="1" dirty="0" err="1">
                <a:solidFill>
                  <a:srgbClr val="000000"/>
                </a:solidFill>
                <a:latin typeface="Times New Roman" panose="02020603050405020304" pitchFamily="18" charset="0"/>
                <a:cs typeface="Times New Roman" panose="02020603050405020304" pitchFamily="18" charset="0"/>
              </a:rPr>
              <a:t>десульфурації</a:t>
            </a:r>
            <a:r>
              <a:rPr lang="ru-RU" altLang="en-US" b="1" dirty="0">
                <a:solidFill>
                  <a:srgbClr val="000000"/>
                </a:solidFill>
                <a:latin typeface="Times New Roman" panose="02020603050405020304" pitchFamily="18" charset="0"/>
                <a:cs typeface="Times New Roman" panose="02020603050405020304" pitchFamily="18" charset="0"/>
              </a:rPr>
              <a:t> </a:t>
            </a:r>
            <a:r>
              <a:rPr lang="ru-RU" altLang="en-US" b="1" dirty="0" err="1">
                <a:solidFill>
                  <a:srgbClr val="000000"/>
                </a:solidFill>
                <a:latin typeface="Times New Roman" panose="02020603050405020304" pitchFamily="18" charset="0"/>
                <a:cs typeface="Times New Roman" panose="02020603050405020304" pitchFamily="18" charset="0"/>
              </a:rPr>
              <a:t>чавуну</a:t>
            </a:r>
            <a:r>
              <a:rPr lang="ru-RU" altLang="en-US" b="1" dirty="0">
                <a:solidFill>
                  <a:srgbClr val="000000"/>
                </a:solidFill>
                <a:latin typeface="Times New Roman" panose="02020603050405020304" pitchFamily="18" charset="0"/>
                <a:cs typeface="Times New Roman" panose="02020603050405020304" pitchFamily="18" charset="0"/>
              </a:rPr>
              <a:t> </a:t>
            </a:r>
            <a:r>
              <a:rPr lang="ru-RU" altLang="en-US" b="1" dirty="0" err="1" smtClean="0">
                <a:solidFill>
                  <a:srgbClr val="000000"/>
                </a:solidFill>
                <a:latin typeface="Times New Roman" panose="02020603050405020304" pitchFamily="18" charset="0"/>
                <a:cs typeface="Times New Roman" panose="02020603050405020304" pitchFamily="18" charset="0"/>
              </a:rPr>
              <a:t>магнієм</a:t>
            </a:r>
            <a:endParaRPr lang="ru-RU" altLang="en-US" b="1" dirty="0"/>
          </a:p>
        </p:txBody>
      </p:sp>
      <p:pic>
        <p:nvPicPr>
          <p:cNvPr id="86020"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11760" y="499125"/>
            <a:ext cx="3816350" cy="287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6021" name="Rectangle 3"/>
          <p:cNvSpPr>
            <a:spLocks noChangeArrowheads="1"/>
          </p:cNvSpPr>
          <p:nvPr/>
        </p:nvSpPr>
        <p:spPr bwMode="auto">
          <a:xfrm>
            <a:off x="71438" y="3436650"/>
            <a:ext cx="8893175" cy="3046988"/>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indent="292100">
              <a:tabLst>
                <a:tab pos="2921000" algn="l"/>
              </a:tabLst>
              <a:defRPr>
                <a:solidFill>
                  <a:schemeClr val="tx1"/>
                </a:solidFill>
                <a:latin typeface="Arial" panose="020B0604020202020204" pitchFamily="34" charset="0"/>
              </a:defRPr>
            </a:lvl1pPr>
            <a:lvl2pPr marL="742950" indent="-285750">
              <a:tabLst>
                <a:tab pos="2921000" algn="l"/>
              </a:tabLst>
              <a:defRPr>
                <a:solidFill>
                  <a:schemeClr val="tx1"/>
                </a:solidFill>
                <a:latin typeface="Arial" panose="020B0604020202020204" pitchFamily="34" charset="0"/>
              </a:defRPr>
            </a:lvl2pPr>
            <a:lvl3pPr marL="1143000" indent="-228600">
              <a:tabLst>
                <a:tab pos="2921000" algn="l"/>
              </a:tabLst>
              <a:defRPr>
                <a:solidFill>
                  <a:schemeClr val="tx1"/>
                </a:solidFill>
                <a:latin typeface="Arial" panose="020B0604020202020204" pitchFamily="34" charset="0"/>
              </a:defRPr>
            </a:lvl3pPr>
            <a:lvl4pPr marL="1600200" indent="-228600">
              <a:tabLst>
                <a:tab pos="2921000" algn="l"/>
              </a:tabLst>
              <a:defRPr>
                <a:solidFill>
                  <a:schemeClr val="tx1"/>
                </a:solidFill>
                <a:latin typeface="Arial" panose="020B0604020202020204" pitchFamily="34" charset="0"/>
              </a:defRPr>
            </a:lvl4pPr>
            <a:lvl5pPr marL="2057400" indent="-228600">
              <a:tabLst>
                <a:tab pos="2921000" algn="l"/>
              </a:tabLst>
              <a:defRPr>
                <a:solidFill>
                  <a:schemeClr val="tx1"/>
                </a:solidFill>
                <a:latin typeface="Arial" panose="020B0604020202020204" pitchFamily="34" charset="0"/>
              </a:defRPr>
            </a:lvl5pPr>
            <a:lvl6pPr marL="2514600" indent="-228600" eaLnBrk="0" fontAlgn="base" hangingPunct="0">
              <a:spcBef>
                <a:spcPct val="0"/>
              </a:spcBef>
              <a:spcAft>
                <a:spcPct val="0"/>
              </a:spcAft>
              <a:tabLst>
                <a:tab pos="2921000" algn="l"/>
              </a:tabLst>
              <a:defRPr>
                <a:solidFill>
                  <a:schemeClr val="tx1"/>
                </a:solidFill>
                <a:latin typeface="Arial" panose="020B0604020202020204" pitchFamily="34" charset="0"/>
              </a:defRPr>
            </a:lvl6pPr>
            <a:lvl7pPr marL="2971800" indent="-228600" eaLnBrk="0" fontAlgn="base" hangingPunct="0">
              <a:spcBef>
                <a:spcPct val="0"/>
              </a:spcBef>
              <a:spcAft>
                <a:spcPct val="0"/>
              </a:spcAft>
              <a:tabLst>
                <a:tab pos="2921000" algn="l"/>
              </a:tabLst>
              <a:defRPr>
                <a:solidFill>
                  <a:schemeClr val="tx1"/>
                </a:solidFill>
                <a:latin typeface="Arial" panose="020B0604020202020204" pitchFamily="34" charset="0"/>
              </a:defRPr>
            </a:lvl7pPr>
            <a:lvl8pPr marL="3429000" indent="-228600" eaLnBrk="0" fontAlgn="base" hangingPunct="0">
              <a:spcBef>
                <a:spcPct val="0"/>
              </a:spcBef>
              <a:spcAft>
                <a:spcPct val="0"/>
              </a:spcAft>
              <a:tabLst>
                <a:tab pos="2921000" algn="l"/>
              </a:tabLst>
              <a:defRPr>
                <a:solidFill>
                  <a:schemeClr val="tx1"/>
                </a:solidFill>
                <a:latin typeface="Arial" panose="020B0604020202020204" pitchFamily="34" charset="0"/>
              </a:defRPr>
            </a:lvl8pPr>
            <a:lvl9pPr marL="3886200" indent="-228600" eaLnBrk="0" fontAlgn="base" hangingPunct="0">
              <a:spcBef>
                <a:spcPct val="0"/>
              </a:spcBef>
              <a:spcAft>
                <a:spcPct val="0"/>
              </a:spcAft>
              <a:tabLst>
                <a:tab pos="2921000" algn="l"/>
              </a:tabLst>
              <a:defRPr>
                <a:solidFill>
                  <a:schemeClr val="tx1"/>
                </a:solidFill>
                <a:latin typeface="Arial" panose="020B0604020202020204" pitchFamily="34" charset="0"/>
              </a:defRPr>
            </a:lvl9pPr>
          </a:lstStyle>
          <a:p>
            <a:pPr algn="ctr" rtl="0" eaLnBrk="1" hangingPunct="1"/>
            <a:r>
              <a:rPr lang="ru-RU" altLang="en-US" sz="1600" dirty="0" smtClean="0">
                <a:solidFill>
                  <a:srgbClr val="000000"/>
                </a:solidFill>
                <a:latin typeface="Times New Roman" panose="02020603050405020304" pitchFamily="18" charset="0"/>
                <a:cs typeface="Times New Roman" panose="02020603050405020304" pitchFamily="18" charset="0"/>
              </a:rPr>
              <a:t>Рис. 19. </a:t>
            </a:r>
            <a:r>
              <a:rPr lang="ru-RU" altLang="en-US" sz="1600" dirty="0">
                <a:solidFill>
                  <a:srgbClr val="000000"/>
                </a:solidFill>
                <a:latin typeface="Times New Roman" panose="02020603050405020304" pitchFamily="18" charset="0"/>
                <a:cs typeface="Times New Roman" panose="02020603050405020304" pitchFamily="18" charset="0"/>
              </a:rPr>
              <a:t>Схема установки для </a:t>
            </a:r>
            <a:r>
              <a:rPr lang="ru-RU" altLang="en-US" sz="1600" dirty="0" err="1">
                <a:solidFill>
                  <a:srgbClr val="000000"/>
                </a:solidFill>
                <a:latin typeface="Times New Roman" panose="02020603050405020304" pitchFamily="18" charset="0"/>
                <a:cs typeface="Times New Roman" panose="02020603050405020304" pitchFamily="18" charset="0"/>
              </a:rPr>
              <a:t>десульфурації</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чавуну</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магнієвим</a:t>
            </a:r>
            <a:r>
              <a:rPr lang="ru-RU" altLang="en-US" sz="1600" dirty="0">
                <a:solidFill>
                  <a:srgbClr val="000000"/>
                </a:solidFill>
                <a:latin typeface="Times New Roman" panose="02020603050405020304" pitchFamily="18" charset="0"/>
                <a:cs typeface="Times New Roman" panose="02020603050405020304" pitchFamily="18" charset="0"/>
              </a:rPr>
              <a:t> коксом</a:t>
            </a:r>
            <a:endParaRPr lang="en-US" altLang="en-US" sz="1600" dirty="0">
              <a:solidFill>
                <a:srgbClr val="000000"/>
              </a:solidFill>
              <a:latin typeface="Times New Roman" panose="02020603050405020304" pitchFamily="18" charset="0"/>
              <a:cs typeface="Times New Roman" panose="02020603050405020304" pitchFamily="18" charset="0"/>
            </a:endParaRPr>
          </a:p>
          <a:p>
            <a:pPr algn="l" rtl="0" eaLnBrk="1" hangingPunct="1"/>
            <a:endParaRPr lang="ru-RU" altLang="en-US" sz="1600" dirty="0">
              <a:latin typeface="Times New Roman" panose="02020603050405020304" pitchFamily="18" charset="0"/>
              <a:cs typeface="Times New Roman" panose="02020603050405020304" pitchFamily="18" charset="0"/>
            </a:endParaRPr>
          </a:p>
          <a:p>
            <a:pPr algn="l" rtl="0"/>
            <a:r>
              <a:rPr lang="ru-RU" altLang="en-US" sz="1600" dirty="0" err="1">
                <a:solidFill>
                  <a:srgbClr val="000000"/>
                </a:solidFill>
                <a:latin typeface="Times New Roman" panose="02020603050405020304" pitchFamily="18" charset="0"/>
                <a:cs typeface="Times New Roman" panose="02020603050405020304" pitchFamily="18" charset="0"/>
              </a:rPr>
              <a:t>Підвищення</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ефективності</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використання</a:t>
            </a:r>
            <a:r>
              <a:rPr lang="ru-RU" altLang="en-US" sz="1600" dirty="0">
                <a:solidFill>
                  <a:srgbClr val="000000"/>
                </a:solidFill>
                <a:latin typeface="Times New Roman" panose="02020603050405020304" pitchFamily="18" charset="0"/>
                <a:cs typeface="Times New Roman" panose="02020603050405020304" pitchFamily="18" charset="0"/>
              </a:rPr>
              <a:t> дорогого </a:t>
            </a:r>
            <a:r>
              <a:rPr lang="ru-RU" altLang="en-US" sz="1600" dirty="0" err="1">
                <a:solidFill>
                  <a:srgbClr val="000000"/>
                </a:solidFill>
                <a:latin typeface="Times New Roman" panose="02020603050405020304" pitchFamily="18" charset="0"/>
                <a:cs typeface="Times New Roman" panose="02020603050405020304" pitchFamily="18" charset="0"/>
              </a:rPr>
              <a:t>магнію</a:t>
            </a:r>
            <a:r>
              <a:rPr lang="ru-RU" altLang="en-US" sz="1600" dirty="0">
                <a:solidFill>
                  <a:srgbClr val="000000"/>
                </a:solidFill>
                <a:latin typeface="Times New Roman" panose="02020603050405020304" pitchFamily="18" charset="0"/>
                <a:cs typeface="Times New Roman" panose="02020603050405020304" pitchFamily="18" charset="0"/>
              </a:rPr>
              <a:t> для </a:t>
            </a:r>
            <a:r>
              <a:rPr lang="ru-RU" altLang="en-US" sz="1600" dirty="0" err="1">
                <a:solidFill>
                  <a:srgbClr val="000000"/>
                </a:solidFill>
                <a:latin typeface="Times New Roman" panose="02020603050405020304" pitchFamily="18" charset="0"/>
                <a:cs typeface="Times New Roman" panose="02020603050405020304" pitchFamily="18" charset="0"/>
              </a:rPr>
              <a:t>обробки</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чавуну</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під</a:t>
            </a:r>
            <a:r>
              <a:rPr lang="ru-RU" altLang="en-US" sz="1600" dirty="0">
                <a:solidFill>
                  <a:srgbClr val="000000"/>
                </a:solidFill>
                <a:latin typeface="Times New Roman" panose="02020603050405020304" pitchFamily="18" charset="0"/>
                <a:cs typeface="Times New Roman" panose="02020603050405020304" pitchFamily="18" charset="0"/>
              </a:rPr>
              <a:t> час </a:t>
            </a:r>
            <a:r>
              <a:rPr lang="ru-RU" altLang="en-US" sz="1600" dirty="0" err="1">
                <a:solidFill>
                  <a:srgbClr val="000000"/>
                </a:solidFill>
                <a:latin typeface="Times New Roman" panose="02020603050405020304" pitchFamily="18" charset="0"/>
                <a:cs typeface="Times New Roman" panose="02020603050405020304" pitchFamily="18" charset="0"/>
              </a:rPr>
              <a:t>виконання</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вимог</a:t>
            </a:r>
            <a:endParaRPr lang="ru-RU" altLang="en-US" sz="1600" dirty="0">
              <a:solidFill>
                <a:srgbClr val="000000"/>
              </a:solidFill>
              <a:latin typeface="Times New Roman" panose="02020603050405020304" pitchFamily="18" charset="0"/>
              <a:cs typeface="Times New Roman" panose="02020603050405020304" pitchFamily="18" charset="0"/>
            </a:endParaRPr>
          </a:p>
          <a:p>
            <a:pPr algn="l" rtl="0"/>
            <a:r>
              <a:rPr lang="ru-RU" altLang="en-US" sz="1600" dirty="0" err="1">
                <a:solidFill>
                  <a:srgbClr val="000000"/>
                </a:solidFill>
                <a:latin typeface="Times New Roman" panose="02020603050405020304" pitchFamily="18" charset="0"/>
                <a:cs typeface="Times New Roman" panose="02020603050405020304" pitchFamily="18" charset="0"/>
              </a:rPr>
              <a:t>техніки</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безпеки</a:t>
            </a:r>
            <a:r>
              <a:rPr lang="ru-RU" altLang="en-US" sz="1600" dirty="0">
                <a:solidFill>
                  <a:srgbClr val="000000"/>
                </a:solidFill>
                <a:latin typeface="Times New Roman" panose="02020603050405020304" pitchFamily="18" charset="0"/>
                <a:cs typeface="Times New Roman" panose="02020603050405020304" pitchFamily="18" charset="0"/>
              </a:rPr>
              <a:t> на </a:t>
            </a:r>
            <a:r>
              <a:rPr lang="ru-RU" altLang="en-US" sz="1600" dirty="0" err="1">
                <a:solidFill>
                  <a:srgbClr val="000000"/>
                </a:solidFill>
                <a:latin typeface="Times New Roman" panose="02020603050405020304" pitchFamily="18" charset="0"/>
                <a:cs typeface="Times New Roman" panose="02020603050405020304" pitchFamily="18" charset="0"/>
              </a:rPr>
              <a:t>сучасному</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етапі</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досягається</a:t>
            </a:r>
            <a:r>
              <a:rPr lang="ru-RU" altLang="en-US" sz="1600" dirty="0">
                <a:solidFill>
                  <a:srgbClr val="000000"/>
                </a:solidFill>
                <a:latin typeface="Times New Roman" panose="02020603050405020304" pitchFamily="18" charset="0"/>
                <a:cs typeface="Times New Roman" panose="02020603050405020304" pitchFamily="18" charset="0"/>
              </a:rPr>
              <a:t> такими </a:t>
            </a:r>
            <a:r>
              <a:rPr lang="ru-RU" altLang="en-US" sz="1600" dirty="0" err="1">
                <a:solidFill>
                  <a:srgbClr val="000000"/>
                </a:solidFill>
                <a:latin typeface="Times New Roman" panose="02020603050405020304" pitchFamily="18" charset="0"/>
                <a:cs typeface="Times New Roman" panose="02020603050405020304" pitchFamily="18" charset="0"/>
              </a:rPr>
              <a:t>технологічними</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прийомами</a:t>
            </a:r>
            <a:r>
              <a:rPr lang="ru-RU" altLang="en-US" sz="1600" dirty="0">
                <a:solidFill>
                  <a:srgbClr val="000000"/>
                </a:solidFill>
                <a:latin typeface="Times New Roman" panose="02020603050405020304" pitchFamily="18" charset="0"/>
                <a:cs typeface="Times New Roman" panose="02020603050405020304" pitchFamily="18" charset="0"/>
              </a:rPr>
              <a:t>:</a:t>
            </a:r>
            <a:endParaRPr lang="ru-RU" altLang="en-US" sz="1600" dirty="0">
              <a:latin typeface="Times New Roman" panose="02020603050405020304" pitchFamily="18" charset="0"/>
              <a:cs typeface="Times New Roman" panose="02020603050405020304" pitchFamily="18" charset="0"/>
            </a:endParaRPr>
          </a:p>
          <a:p>
            <a:pPr algn="l" rtl="0">
              <a:buFontTx/>
              <a:buChar char="•"/>
            </a:pPr>
            <a:r>
              <a:rPr lang="ru-RU" altLang="en-US" sz="1600" dirty="0" err="1">
                <a:solidFill>
                  <a:srgbClr val="000000"/>
                </a:solidFill>
                <a:latin typeface="Times New Roman" panose="02020603050405020304" pitchFamily="18" charset="0"/>
                <a:cs typeface="Times New Roman" panose="02020603050405020304" pitchFamily="18" charset="0"/>
              </a:rPr>
              <a:t>Введенням</a:t>
            </a:r>
            <a:r>
              <a:rPr lang="ru-RU" altLang="en-US" sz="1600" dirty="0">
                <a:solidFill>
                  <a:srgbClr val="000000"/>
                </a:solidFill>
                <a:latin typeface="Times New Roman" panose="02020603050405020304" pitchFamily="18" charset="0"/>
                <a:cs typeface="Times New Roman" panose="02020603050405020304" pitchFamily="18" charset="0"/>
              </a:rPr>
              <a:t> в метал </a:t>
            </a:r>
            <a:r>
              <a:rPr lang="ru-RU" altLang="en-US" sz="1600" dirty="0" err="1">
                <a:solidFill>
                  <a:srgbClr val="000000"/>
                </a:solidFill>
                <a:latin typeface="Times New Roman" panose="02020603050405020304" pitchFamily="18" charset="0"/>
                <a:cs typeface="Times New Roman" panose="02020603050405020304" pitchFamily="18" charset="0"/>
              </a:rPr>
              <a:t>магнококс</a:t>
            </a:r>
            <a:r>
              <a:rPr lang="ru-RU" altLang="en-US" sz="1600" dirty="0">
                <a:solidFill>
                  <a:srgbClr val="000000"/>
                </a:solidFill>
                <a:latin typeface="Times New Roman" panose="02020603050405020304" pitchFamily="18" charset="0"/>
                <a:cs typeface="Times New Roman" panose="02020603050405020304" pitchFamily="18" charset="0"/>
              </a:rPr>
              <a:t>-реагенту у </a:t>
            </a:r>
            <a:r>
              <a:rPr lang="ru-RU" altLang="en-US" sz="1600" dirty="0" err="1">
                <a:solidFill>
                  <a:srgbClr val="000000"/>
                </a:solidFill>
                <a:latin typeface="Times New Roman" panose="02020603050405020304" pitchFamily="18" charset="0"/>
                <a:cs typeface="Times New Roman" panose="02020603050405020304" pitchFamily="18" charset="0"/>
              </a:rPr>
              <a:t>вигляді</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шматків</a:t>
            </a:r>
            <a:r>
              <a:rPr lang="ru-RU" altLang="en-US" sz="1600" dirty="0">
                <a:solidFill>
                  <a:srgbClr val="000000"/>
                </a:solidFill>
                <a:latin typeface="Times New Roman" panose="02020603050405020304" pitchFamily="18" charset="0"/>
                <a:cs typeface="Times New Roman" panose="02020603050405020304" pitchFamily="18" charset="0"/>
              </a:rPr>
              <a:t> коксу, </a:t>
            </a:r>
            <a:r>
              <a:rPr lang="ru-RU" altLang="en-US" sz="1600" dirty="0" err="1">
                <a:solidFill>
                  <a:srgbClr val="000000"/>
                </a:solidFill>
                <a:latin typeface="Times New Roman" panose="02020603050405020304" pitchFamily="18" charset="0"/>
                <a:cs typeface="Times New Roman" panose="02020603050405020304" pitchFamily="18" charset="0"/>
              </a:rPr>
              <a:t>насичених</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магнієм</a:t>
            </a:r>
            <a:r>
              <a:rPr lang="ru-RU" altLang="en-US" sz="1600" dirty="0">
                <a:solidFill>
                  <a:srgbClr val="000000"/>
                </a:solidFill>
                <a:latin typeface="Times New Roman" panose="02020603050405020304" pitchFamily="18" charset="0"/>
                <a:cs typeface="Times New Roman" panose="02020603050405020304" pitchFamily="18" charset="0"/>
              </a:rPr>
              <a:t>.</a:t>
            </a:r>
            <a:endParaRPr lang="ru-RU" altLang="en-US" sz="1600" dirty="0">
              <a:latin typeface="Times New Roman" panose="02020603050405020304" pitchFamily="18" charset="0"/>
              <a:cs typeface="Times New Roman" panose="02020603050405020304" pitchFamily="18" charset="0"/>
            </a:endParaRPr>
          </a:p>
          <a:p>
            <a:pPr algn="l" rtl="0">
              <a:buFontTx/>
              <a:buChar char="•"/>
            </a:pPr>
            <a:r>
              <a:rPr lang="ru-RU" altLang="en-US" sz="1600" dirty="0">
                <a:solidFill>
                  <a:srgbClr val="000000"/>
                </a:solidFill>
                <a:latin typeface="Times New Roman" panose="02020603050405020304" pitchFamily="18" charset="0"/>
                <a:cs typeface="Times New Roman" panose="02020603050405020304" pitchFamily="18" charset="0"/>
              </a:rPr>
              <a:t>Подачею </a:t>
            </a:r>
            <a:r>
              <a:rPr lang="ru-RU" altLang="en-US" sz="1600" dirty="0" err="1">
                <a:solidFill>
                  <a:srgbClr val="000000"/>
                </a:solidFill>
                <a:latin typeface="Times New Roman" panose="02020603050405020304" pitchFamily="18" charset="0"/>
                <a:cs typeface="Times New Roman" panose="02020603050405020304" pitchFamily="18" charset="0"/>
              </a:rPr>
              <a:t>углиб</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металу</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суміші</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магнію</a:t>
            </a:r>
            <a:r>
              <a:rPr lang="ru-RU" altLang="en-US" sz="1600" dirty="0">
                <a:solidFill>
                  <a:srgbClr val="000000"/>
                </a:solidFill>
                <a:latin typeface="Times New Roman" panose="02020603050405020304" pitchFamily="18" charset="0"/>
                <a:cs typeface="Times New Roman" panose="02020603050405020304" pitchFamily="18" charset="0"/>
              </a:rPr>
              <a:t> з </a:t>
            </a:r>
            <a:r>
              <a:rPr lang="ru-RU" altLang="en-US" sz="1600" dirty="0" err="1">
                <a:solidFill>
                  <a:srgbClr val="000000"/>
                </a:solidFill>
                <a:latin typeface="Times New Roman" panose="02020603050405020304" pitchFamily="18" charset="0"/>
                <a:cs typeface="Times New Roman" panose="02020603050405020304" pitchFamily="18" charset="0"/>
              </a:rPr>
              <a:t>матеріалами</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що</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містять</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кальцій</a:t>
            </a:r>
            <a:r>
              <a:rPr lang="ru-RU" altLang="en-US" sz="1600" dirty="0">
                <a:solidFill>
                  <a:srgbClr val="000000"/>
                </a:solidFill>
                <a:latin typeface="Times New Roman" panose="02020603050405020304" pitchFamily="18" charset="0"/>
                <a:cs typeface="Times New Roman" panose="02020603050405020304" pitchFamily="18" charset="0"/>
              </a:rPr>
              <a:t>.</a:t>
            </a:r>
            <a:endParaRPr lang="ru-RU" altLang="en-US" sz="1600" dirty="0">
              <a:latin typeface="Times New Roman" panose="02020603050405020304" pitchFamily="18" charset="0"/>
              <a:cs typeface="Times New Roman" panose="02020603050405020304" pitchFamily="18" charset="0"/>
            </a:endParaRPr>
          </a:p>
          <a:p>
            <a:pPr algn="l" rtl="0">
              <a:buFontTx/>
              <a:buChar char="•"/>
            </a:pPr>
            <a:r>
              <a:rPr lang="ru-RU" altLang="en-US" sz="1600" dirty="0" err="1">
                <a:solidFill>
                  <a:srgbClr val="000000"/>
                </a:solidFill>
                <a:latin typeface="Times New Roman" panose="02020603050405020304" pitchFamily="18" charset="0"/>
                <a:cs typeface="Times New Roman" panose="02020603050405020304" pitchFamily="18" charset="0"/>
              </a:rPr>
              <a:t>Вдування</a:t>
            </a:r>
            <a:r>
              <a:rPr lang="ru-RU" altLang="en-US" sz="1600" dirty="0">
                <a:solidFill>
                  <a:srgbClr val="000000"/>
                </a:solidFill>
                <a:latin typeface="Times New Roman" panose="02020603050405020304" pitchFamily="18" charset="0"/>
                <a:cs typeface="Times New Roman" panose="02020603050405020304" pitchFamily="18" charset="0"/>
              </a:rPr>
              <a:t> порошку з гранул </a:t>
            </a:r>
            <a:r>
              <a:rPr lang="ru-RU" altLang="en-US" sz="1600" dirty="0" err="1">
                <a:solidFill>
                  <a:srgbClr val="000000"/>
                </a:solidFill>
                <a:latin typeface="Times New Roman" panose="02020603050405020304" pitchFamily="18" charset="0"/>
                <a:cs typeface="Times New Roman" panose="02020603050405020304" pitchFamily="18" charset="0"/>
              </a:rPr>
              <a:t>магнію</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покритих</a:t>
            </a:r>
            <a:r>
              <a:rPr lang="ru-RU" altLang="en-US" sz="1600" dirty="0">
                <a:solidFill>
                  <a:srgbClr val="000000"/>
                </a:solidFill>
                <a:latin typeface="Times New Roman" panose="02020603050405020304" pitchFamily="18" charset="0"/>
                <a:cs typeface="Times New Roman" panose="02020603050405020304" pitchFamily="18" charset="0"/>
              </a:rPr>
              <a:t> солями - хлоридами </a:t>
            </a:r>
            <a:r>
              <a:rPr lang="ru-RU" altLang="en-US" sz="1600" dirty="0" err="1">
                <a:solidFill>
                  <a:srgbClr val="000000"/>
                </a:solidFill>
                <a:latin typeface="Times New Roman" panose="02020603050405020304" pitchFamily="18" charset="0"/>
                <a:cs typeface="Times New Roman" panose="02020603050405020304" pitchFamily="18" charset="0"/>
              </a:rPr>
              <a:t>натрію</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кальцію</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магнію</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калію</a:t>
            </a:r>
            <a:r>
              <a:rPr lang="ru-RU" altLang="en-US" sz="1600" dirty="0">
                <a:solidFill>
                  <a:srgbClr val="000000"/>
                </a:solidFill>
                <a:latin typeface="Times New Roman" panose="02020603050405020304" pitchFamily="18" charset="0"/>
                <a:cs typeface="Times New Roman" panose="02020603050405020304" pitchFamily="18" charset="0"/>
              </a:rPr>
              <a:t>.</a:t>
            </a:r>
            <a:endParaRPr lang="ru-RU" altLang="en-US" sz="1600" dirty="0">
              <a:latin typeface="Times New Roman" panose="02020603050405020304" pitchFamily="18" charset="0"/>
              <a:cs typeface="Times New Roman" panose="02020603050405020304" pitchFamily="18" charset="0"/>
            </a:endParaRPr>
          </a:p>
          <a:p>
            <a:pPr algn="l" rtl="0">
              <a:buFontTx/>
              <a:buChar char="•"/>
            </a:pPr>
            <a:r>
              <a:rPr lang="ru-RU" altLang="en-US" sz="1600" dirty="0" err="1">
                <a:solidFill>
                  <a:srgbClr val="000000"/>
                </a:solidFill>
                <a:latin typeface="Times New Roman" panose="02020603050405020304" pitchFamily="18" charset="0"/>
                <a:cs typeface="Times New Roman" panose="02020603050405020304" pitchFamily="18" charset="0"/>
              </a:rPr>
              <a:t>Введенням</a:t>
            </a:r>
            <a:r>
              <a:rPr lang="ru-RU" altLang="en-US" sz="1600" dirty="0">
                <a:solidFill>
                  <a:srgbClr val="000000"/>
                </a:solidFill>
                <a:latin typeface="Times New Roman" panose="02020603050405020304" pitchFamily="18" charset="0"/>
                <a:cs typeface="Times New Roman" panose="02020603050405020304" pitchFamily="18" charset="0"/>
              </a:rPr>
              <a:t> у </a:t>
            </a:r>
            <a:r>
              <a:rPr lang="ru-RU" altLang="en-US" sz="1600" dirty="0" err="1">
                <a:solidFill>
                  <a:srgbClr val="000000"/>
                </a:solidFill>
                <a:latin typeface="Times New Roman" panose="02020603050405020304" pitchFamily="18" charset="0"/>
                <a:cs typeface="Times New Roman" panose="02020603050405020304" pitchFamily="18" charset="0"/>
              </a:rPr>
              <a:t>чавун</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гранульованого</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магнію</a:t>
            </a:r>
            <a:r>
              <a:rPr lang="ru-RU" altLang="en-US" sz="1600" dirty="0">
                <a:solidFill>
                  <a:srgbClr val="000000"/>
                </a:solidFill>
                <a:latin typeface="Times New Roman" panose="02020603050405020304" pitchFamily="18" charset="0"/>
                <a:cs typeface="Times New Roman" panose="02020603050405020304" pitchFamily="18" charset="0"/>
              </a:rPr>
              <a:t> у </a:t>
            </a:r>
            <a:r>
              <a:rPr lang="ru-RU" altLang="en-US" sz="1600" dirty="0" err="1">
                <a:solidFill>
                  <a:srgbClr val="000000"/>
                </a:solidFill>
                <a:latin typeface="Times New Roman" panose="02020603050405020304" pitchFamily="18" charset="0"/>
                <a:cs typeface="Times New Roman" panose="02020603050405020304" pitchFamily="18" charset="0"/>
              </a:rPr>
              <a:t>струмені</a:t>
            </a:r>
            <a:r>
              <a:rPr lang="ru-RU" altLang="en-US" sz="1600" dirty="0">
                <a:solidFill>
                  <a:srgbClr val="000000"/>
                </a:solidFill>
                <a:latin typeface="Times New Roman" panose="02020603050405020304" pitchFamily="18" charset="0"/>
                <a:cs typeface="Times New Roman" panose="02020603050405020304" pitchFamily="18" charset="0"/>
              </a:rPr>
              <a:t> природного газу.</a:t>
            </a:r>
            <a:endParaRPr lang="ru-RU" altLang="en-US" sz="1600" dirty="0">
              <a:latin typeface="Times New Roman" panose="02020603050405020304" pitchFamily="18" charset="0"/>
              <a:cs typeface="Times New Roman" panose="02020603050405020304" pitchFamily="18" charset="0"/>
            </a:endParaRPr>
          </a:p>
          <a:p>
            <a:pPr algn="l" rtl="0">
              <a:buFontTx/>
              <a:buChar char="•"/>
            </a:pPr>
            <a:r>
              <a:rPr lang="ru-RU" altLang="en-US" sz="1600" dirty="0" err="1">
                <a:solidFill>
                  <a:srgbClr val="000000"/>
                </a:solidFill>
                <a:latin typeface="Times New Roman" panose="02020603050405020304" pitchFamily="18" charset="0"/>
                <a:cs typeface="Times New Roman" panose="02020603050405020304" pitchFamily="18" charset="0"/>
              </a:rPr>
              <a:t>Обробкою</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чавуну</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введенням</a:t>
            </a:r>
            <a:r>
              <a:rPr lang="ru-RU" altLang="en-US" sz="1600" dirty="0">
                <a:solidFill>
                  <a:srgbClr val="000000"/>
                </a:solidFill>
                <a:latin typeface="Times New Roman" panose="02020603050405020304" pitchFamily="18" charset="0"/>
                <a:cs typeface="Times New Roman" panose="02020603050405020304" pitchFamily="18" charset="0"/>
              </a:rPr>
              <a:t> у </a:t>
            </a:r>
            <a:r>
              <a:rPr lang="ru-RU" altLang="en-US" sz="1600" dirty="0" err="1">
                <a:solidFill>
                  <a:srgbClr val="000000"/>
                </a:solidFill>
                <a:latin typeface="Times New Roman" panose="02020603050405020304" pitchFamily="18" charset="0"/>
                <a:cs typeface="Times New Roman" panose="02020603050405020304" pitchFamily="18" charset="0"/>
              </a:rPr>
              <a:t>нього</a:t>
            </a:r>
            <a:r>
              <a:rPr lang="ru-RU" altLang="en-US" sz="1600" dirty="0">
                <a:solidFill>
                  <a:srgbClr val="000000"/>
                </a:solidFill>
                <a:latin typeface="Times New Roman" panose="02020603050405020304" pitchFamily="18" charset="0"/>
                <a:cs typeface="Times New Roman" panose="02020603050405020304" pitchFamily="18" charset="0"/>
              </a:rPr>
              <a:t> дроту, </a:t>
            </a:r>
            <a:r>
              <a:rPr lang="ru-RU" altLang="en-US" sz="1600" dirty="0" err="1">
                <a:solidFill>
                  <a:srgbClr val="000000"/>
                </a:solidFill>
                <a:latin typeface="Times New Roman" panose="02020603050405020304" pitchFamily="18" charset="0"/>
                <a:cs typeface="Times New Roman" panose="02020603050405020304" pitchFamily="18" charset="0"/>
              </a:rPr>
              <a:t>що</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містить</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порошкоподібному</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вигляді</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магній</a:t>
            </a:r>
            <a:r>
              <a:rPr lang="ru-RU" altLang="en-US" sz="1600" dirty="0">
                <a:solidFill>
                  <a:srgbClr val="000000"/>
                </a:solidFill>
                <a:latin typeface="Times New Roman" panose="02020603050405020304" pitchFamily="18" charset="0"/>
                <a:cs typeface="Times New Roman" panose="02020603050405020304" pitchFamily="18" charset="0"/>
              </a:rPr>
              <a:t> та </a:t>
            </a:r>
            <a:r>
              <a:rPr lang="ru-RU" altLang="en-US" sz="1600" dirty="0" err="1">
                <a:solidFill>
                  <a:srgbClr val="000000"/>
                </a:solidFill>
                <a:latin typeface="Times New Roman" panose="02020603050405020304" pitchFamily="18" charset="0"/>
                <a:cs typeface="Times New Roman" panose="02020603050405020304" pitchFamily="18" charset="0"/>
              </a:rPr>
              <a:t>інші</a:t>
            </a:r>
            <a:r>
              <a:rPr lang="ru-RU" altLang="en-US" sz="1600" dirty="0">
                <a:solidFill>
                  <a:srgbClr val="000000"/>
                </a:solidFill>
                <a:latin typeface="Times New Roman" panose="02020603050405020304" pitchFamily="18" charset="0"/>
                <a:cs typeface="Times New Roman" panose="02020603050405020304" pitchFamily="18" charset="0"/>
              </a:rPr>
              <a:t> </a:t>
            </a:r>
            <a:r>
              <a:rPr lang="ru-RU" altLang="en-US" sz="1600" dirty="0" err="1">
                <a:solidFill>
                  <a:srgbClr val="000000"/>
                </a:solidFill>
                <a:latin typeface="Times New Roman" panose="02020603050405020304" pitchFamily="18" charset="0"/>
                <a:cs typeface="Times New Roman" panose="02020603050405020304" pitchFamily="18" charset="0"/>
              </a:rPr>
              <a:t>компоненти</a:t>
            </a:r>
            <a:r>
              <a:rPr lang="ru-RU" altLang="en-US" sz="1600" dirty="0">
                <a:solidFill>
                  <a:srgbClr val="000000"/>
                </a:solidFill>
                <a:latin typeface="Times New Roman" panose="02020603050405020304" pitchFamily="18" charset="0"/>
                <a:cs typeface="Times New Roman" panose="02020603050405020304" pitchFamily="18" charset="0"/>
              </a:rPr>
              <a:t>.</a:t>
            </a:r>
            <a:endParaRPr lang="ru-RU" altLang="en-US" sz="16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Номер слайда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E86FBF86-7EE9-449D-8224-E6A8E4CE3D4F}" type="slidenum">
              <a:rPr lang="ru-RU" altLang="en-US"/>
              <a:pPr algn="l" rtl="0"/>
              <a:t>82</a:t>
            </a:fld>
            <a:endParaRPr lang="ru-RU" altLang="en-US"/>
          </a:p>
        </p:txBody>
      </p:sp>
      <p:sp>
        <p:nvSpPr>
          <p:cNvPr id="87043" name="Прямоугольник 2"/>
          <p:cNvSpPr>
            <a:spLocks noChangeArrowheads="1"/>
          </p:cNvSpPr>
          <p:nvPr/>
        </p:nvSpPr>
        <p:spPr bwMode="auto">
          <a:xfrm>
            <a:off x="-30163" y="620713"/>
            <a:ext cx="9144001" cy="5078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indent="2921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rtl="0" eaLnBrk="1" hangingPunct="1">
              <a:lnSpc>
                <a:spcPct val="150000"/>
              </a:lnSpc>
            </a:pPr>
            <a:r>
              <a:rPr lang="ru-RU" altLang="en-US" dirty="0" err="1">
                <a:solidFill>
                  <a:srgbClr val="000000"/>
                </a:solidFill>
                <a:latin typeface="Times New Roman" panose="02020603050405020304" pitchFamily="18" charset="0"/>
                <a:cs typeface="Times New Roman" panose="02020603050405020304" pitchFamily="18" charset="0"/>
              </a:rPr>
              <a:t>Зупинимося</a:t>
            </a:r>
            <a:r>
              <a:rPr lang="ru-RU" altLang="en-US" dirty="0">
                <a:solidFill>
                  <a:srgbClr val="000000"/>
                </a:solidFill>
                <a:latin typeface="Times New Roman" panose="02020603050405020304" pitchFamily="18" charset="0"/>
                <a:cs typeface="Times New Roman" panose="02020603050405020304" pitchFamily="18" charset="0"/>
              </a:rPr>
              <a:t> на будь-</a:t>
            </a:r>
            <a:r>
              <a:rPr lang="ru-RU" altLang="en-US" dirty="0" err="1">
                <a:solidFill>
                  <a:srgbClr val="000000"/>
                </a:solidFill>
                <a:latin typeface="Times New Roman" panose="02020603050405020304" pitchFamily="18" charset="0"/>
                <a:cs typeface="Times New Roman" panose="02020603050405020304" pitchFamily="18" charset="0"/>
              </a:rPr>
              <a:t>якому</a:t>
            </a:r>
            <a:r>
              <a:rPr lang="ru-RU" altLang="en-US" dirty="0">
                <a:solidFill>
                  <a:srgbClr val="000000"/>
                </a:solidFill>
                <a:latin typeface="Times New Roman" panose="02020603050405020304" pitchFamily="18" charset="0"/>
                <a:cs typeface="Times New Roman" panose="02020603050405020304" pitchFamily="18" charset="0"/>
              </a:rPr>
              <a:t> з </a:t>
            </a:r>
            <a:r>
              <a:rPr lang="ru-RU" altLang="en-US" dirty="0" err="1">
                <a:solidFill>
                  <a:srgbClr val="000000"/>
                </a:solidFill>
                <a:latin typeface="Times New Roman" panose="02020603050405020304" pitchFamily="18" charset="0"/>
                <a:cs typeface="Times New Roman" panose="02020603050405020304" pitchFamily="18" charset="0"/>
              </a:rPr>
              <a:t>варіантів</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технології</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докладніше</a:t>
            </a:r>
            <a:r>
              <a:rPr lang="ru-RU" altLang="en-US" dirty="0">
                <a:solidFill>
                  <a:srgbClr val="000000"/>
                </a:solidFill>
                <a:latin typeface="Times New Roman" panose="02020603050405020304" pitchFamily="18" charset="0"/>
                <a:cs typeface="Times New Roman" panose="02020603050405020304" pitchFamily="18" charset="0"/>
              </a:rPr>
              <a:t>.</a:t>
            </a:r>
            <a:endParaRPr lang="ru-RU" altLang="en-US" sz="1000" dirty="0">
              <a:latin typeface="Tahoma" panose="020B0604030504040204" pitchFamily="34" charset="0"/>
              <a:cs typeface="Times New Roman" panose="02020603050405020304" pitchFamily="18" charset="0"/>
            </a:endParaRPr>
          </a:p>
          <a:p>
            <a:pPr algn="just" rtl="0" eaLnBrk="1" hangingPunct="1">
              <a:lnSpc>
                <a:spcPct val="150000"/>
              </a:lnSpc>
              <a:buClr>
                <a:srgbClr val="000000"/>
              </a:buClr>
              <a:buSzPts val="800"/>
              <a:buFont typeface="Arial" panose="020B0604020202020204" pitchFamily="34" charset="0"/>
              <a:buAutoNum type="arabicPeriod"/>
            </a:pP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Пористість</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коксу </a:t>
            </a: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дуже</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висока</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(-90% і </a:t>
            </a: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більше</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Після</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заповнення</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цих</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порожнин</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магнієм</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десульфуратор</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являє</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собою шматок </a:t>
            </a: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магнію</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з </a:t>
            </a: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міцним</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вуглецевим</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скелетом, </a:t>
            </a: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що</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зцементувався</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Цей</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скелет </a:t>
            </a: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повільно</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розчиняється</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роз'єднує</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обсяги</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магнію</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що</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виключає</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вирування</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чавуну</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та </a:t>
            </a: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викиди</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при </a:t>
            </a: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десульфурації</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Ділянки</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розвиненої</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поверхні</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пористого скелета є центрами </a:t>
            </a: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зародження</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нової</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фази</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a:t>
            </a:r>
            <a:r>
              <a:rPr lang="en-US"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MgS</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десульфурація</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протікає</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спокійно</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та </a:t>
            </a: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водночас</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до </a:t>
            </a: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низьких</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вмістів</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сірки</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Магнококс</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1 (рис. </a:t>
            </a:r>
            <a:r>
              <a:rPr lang="ru-RU" altLang="en-US" dirty="0" smtClean="0">
                <a:solidFill>
                  <a:srgbClr val="000000"/>
                </a:solidFill>
                <a:latin typeface="Times New Roman" panose="02020603050405020304" pitchFamily="18" charset="0"/>
                <a:ea typeface="Times New Roman" panose="02020603050405020304" pitchFamily="18" charset="0"/>
                <a:cs typeface="Tahoma" panose="020B0604030504040204" pitchFamily="34" charset="0"/>
              </a:rPr>
              <a:t>19) </a:t>
            </a: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вводять</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у </a:t>
            </a: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ківш</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міксерного</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типу 2 у </a:t>
            </a: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графітовому</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дзвоні</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3 на </a:t>
            </a: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глибину</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-2/3 </a:t>
            </a: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висоти</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ковша. Для </a:t>
            </a: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подолання</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сил </a:t>
            </a: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виштовхування</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з </a:t>
            </a: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чавуну</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4 </a:t>
            </a: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механізм</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опускання</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5 </a:t>
            </a: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забезпечений</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сталевим</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баластом</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6 </a:t>
            </a: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закріпленим</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на </a:t>
            </a: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сталевому</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валу 7, </a:t>
            </a: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що</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переходить внизу в </a:t>
            </a: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графітовий</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стрижень</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8.</a:t>
            </a:r>
            <a:endParaRPr lang="ru-RU" altLang="en-US" sz="1000" dirty="0">
              <a:latin typeface="Tahoma" panose="020B0604030504040204" pitchFamily="34" charset="0"/>
              <a:ea typeface="Times New Roman" panose="02020603050405020304" pitchFamily="18" charset="0"/>
              <a:cs typeface="Tahoma" panose="020B0604030504040204" pitchFamily="34" charset="0"/>
            </a:endParaRPr>
          </a:p>
          <a:p>
            <a:pPr algn="just" rtl="0" eaLnBrk="1" hangingPunct="1">
              <a:lnSpc>
                <a:spcPct val="150000"/>
              </a:lnSpc>
            </a:pPr>
            <a:r>
              <a:rPr lang="ru-RU" altLang="en-US" dirty="0" err="1">
                <a:solidFill>
                  <a:srgbClr val="000000"/>
                </a:solidFill>
                <a:latin typeface="Times New Roman" panose="02020603050405020304" pitchFamily="18" charset="0"/>
                <a:cs typeface="Times New Roman" panose="02020603050405020304" pitchFamily="18" charset="0"/>
              </a:rPr>
              <a:t>Варіант</a:t>
            </a:r>
            <a:r>
              <a:rPr lang="ru-RU" altLang="en-US" dirty="0">
                <a:solidFill>
                  <a:srgbClr val="000000"/>
                </a:solidFill>
                <a:latin typeface="Times New Roman" panose="02020603050405020304" pitchFamily="18" charset="0"/>
                <a:cs typeface="Times New Roman" panose="02020603050405020304" pitchFamily="18" charset="0"/>
              </a:rPr>
              <a:t> не </a:t>
            </a:r>
            <a:r>
              <a:rPr lang="ru-RU" altLang="en-US" dirty="0" err="1">
                <a:solidFill>
                  <a:srgbClr val="000000"/>
                </a:solidFill>
                <a:latin typeface="Times New Roman" panose="02020603050405020304" pitchFamily="18" charset="0"/>
                <a:cs typeface="Times New Roman" panose="02020603050405020304" pitchFamily="18" charset="0"/>
              </a:rPr>
              <a:t>набув</a:t>
            </a:r>
            <a:r>
              <a:rPr lang="ru-RU" altLang="en-US" dirty="0">
                <a:solidFill>
                  <a:srgbClr val="000000"/>
                </a:solidFill>
                <a:latin typeface="Times New Roman" panose="02020603050405020304" pitchFamily="18" charset="0"/>
                <a:cs typeface="Times New Roman" panose="02020603050405020304" pitchFamily="18" charset="0"/>
              </a:rPr>
              <a:t> широкого </a:t>
            </a:r>
            <a:r>
              <a:rPr lang="ru-RU" altLang="en-US" dirty="0" err="1">
                <a:solidFill>
                  <a:srgbClr val="000000"/>
                </a:solidFill>
                <a:latin typeface="Times New Roman" panose="02020603050405020304" pitchFamily="18" charset="0"/>
                <a:cs typeface="Times New Roman" panose="02020603050405020304" pitchFamily="18" charset="0"/>
              </a:rPr>
              <a:t>поширення</a:t>
            </a:r>
            <a:r>
              <a:rPr lang="ru-RU" altLang="en-US" dirty="0">
                <a:solidFill>
                  <a:srgbClr val="000000"/>
                </a:solidFill>
                <a:latin typeface="Times New Roman" panose="02020603050405020304" pitchFamily="18" charset="0"/>
                <a:cs typeface="Times New Roman" panose="02020603050405020304" pitchFamily="18" charset="0"/>
              </a:rPr>
              <a:t> в основному через </a:t>
            </a:r>
            <a:r>
              <a:rPr lang="ru-RU" altLang="en-US" dirty="0" err="1">
                <a:solidFill>
                  <a:srgbClr val="000000"/>
                </a:solidFill>
                <a:latin typeface="Times New Roman" panose="02020603050405020304" pitchFamily="18" charset="0"/>
                <a:cs typeface="Times New Roman" panose="02020603050405020304" pitchFamily="18" charset="0"/>
              </a:rPr>
              <a:t>недостатність</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переваг</a:t>
            </a:r>
            <a:r>
              <a:rPr lang="ru-RU" altLang="en-US" dirty="0">
                <a:solidFill>
                  <a:srgbClr val="000000"/>
                </a:solidFill>
                <a:latin typeface="Times New Roman" panose="02020603050405020304" pitchFamily="18" charset="0"/>
                <a:cs typeface="Times New Roman" panose="02020603050405020304" pitchFamily="18" charset="0"/>
              </a:rPr>
              <a:t> при </a:t>
            </a:r>
            <a:r>
              <a:rPr lang="ru-RU" altLang="en-US" dirty="0" err="1">
                <a:solidFill>
                  <a:srgbClr val="000000"/>
                </a:solidFill>
                <a:latin typeface="Times New Roman" panose="02020603050405020304" pitchFamily="18" charset="0"/>
                <a:cs typeface="Times New Roman" panose="02020603050405020304" pitchFamily="18" charset="0"/>
              </a:rPr>
              <a:t>громіздкості</a:t>
            </a:r>
            <a:r>
              <a:rPr lang="ru-RU" altLang="en-US" dirty="0">
                <a:solidFill>
                  <a:srgbClr val="000000"/>
                </a:solidFill>
                <a:latin typeface="Times New Roman" panose="02020603050405020304" pitchFamily="18" charset="0"/>
                <a:cs typeface="Times New Roman" panose="02020603050405020304" pitchFamily="18" charset="0"/>
              </a:rPr>
              <a:t> та </a:t>
            </a:r>
            <a:r>
              <a:rPr lang="ru-RU" altLang="en-US" dirty="0" err="1">
                <a:solidFill>
                  <a:srgbClr val="000000"/>
                </a:solidFill>
                <a:latin typeface="Times New Roman" panose="02020603050405020304" pitchFamily="18" charset="0"/>
                <a:cs typeface="Times New Roman" panose="02020603050405020304" pitchFamily="18" charset="0"/>
              </a:rPr>
              <a:t>певній</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складності</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обладнання</a:t>
            </a:r>
            <a:r>
              <a:rPr lang="ru-RU" altLang="en-US" dirty="0">
                <a:solidFill>
                  <a:srgbClr val="000000"/>
                </a:solidFill>
                <a:latin typeface="Times New Roman" panose="02020603050405020304" pitchFamily="18" charset="0"/>
                <a:cs typeface="Times New Roman" panose="02020603050405020304" pitchFamily="18" charset="0"/>
              </a:rPr>
              <a:t>.</a:t>
            </a:r>
            <a:endParaRPr lang="ru-RU" altLang="en-US" sz="1000" dirty="0">
              <a:latin typeface="Tahoma" panose="020B060403050404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Номер слайда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D3DE232E-290E-40EC-A55C-40020DE49933}" type="slidenum">
              <a:rPr lang="ru-RU" altLang="en-US"/>
              <a:pPr algn="l" rtl="0"/>
              <a:t>83</a:t>
            </a:fld>
            <a:endParaRPr lang="ru-RU" altLang="en-US"/>
          </a:p>
        </p:txBody>
      </p:sp>
      <p:sp>
        <p:nvSpPr>
          <p:cNvPr id="88067" name="Прямоугольник 2"/>
          <p:cNvSpPr>
            <a:spLocks noChangeArrowheads="1"/>
          </p:cNvSpPr>
          <p:nvPr/>
        </p:nvSpPr>
        <p:spPr bwMode="auto">
          <a:xfrm>
            <a:off x="107950" y="404813"/>
            <a:ext cx="9001125" cy="281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tabLst>
                <a:tab pos="441325" algn="l"/>
              </a:tabLst>
              <a:defRPr>
                <a:solidFill>
                  <a:schemeClr val="tx1"/>
                </a:solidFill>
                <a:latin typeface="Arial" panose="020B0604020202020204" pitchFamily="34" charset="0"/>
              </a:defRPr>
            </a:lvl1pPr>
            <a:lvl2pPr marL="742950" indent="-285750">
              <a:tabLst>
                <a:tab pos="441325" algn="l"/>
              </a:tabLst>
              <a:defRPr>
                <a:solidFill>
                  <a:schemeClr val="tx1"/>
                </a:solidFill>
                <a:latin typeface="Arial" panose="020B0604020202020204" pitchFamily="34" charset="0"/>
              </a:defRPr>
            </a:lvl2pPr>
            <a:lvl3pPr marL="1143000" indent="-228600">
              <a:tabLst>
                <a:tab pos="441325" algn="l"/>
              </a:tabLst>
              <a:defRPr>
                <a:solidFill>
                  <a:schemeClr val="tx1"/>
                </a:solidFill>
                <a:latin typeface="Arial" panose="020B0604020202020204" pitchFamily="34" charset="0"/>
              </a:defRPr>
            </a:lvl3pPr>
            <a:lvl4pPr marL="1600200" indent="-228600">
              <a:tabLst>
                <a:tab pos="441325" algn="l"/>
              </a:tabLst>
              <a:defRPr>
                <a:solidFill>
                  <a:schemeClr val="tx1"/>
                </a:solidFill>
                <a:latin typeface="Arial" panose="020B0604020202020204" pitchFamily="34" charset="0"/>
              </a:defRPr>
            </a:lvl4pPr>
            <a:lvl5pPr marL="2057400" indent="-228600">
              <a:tabLst>
                <a:tab pos="441325" algn="l"/>
              </a:tabLst>
              <a:defRPr>
                <a:solidFill>
                  <a:schemeClr val="tx1"/>
                </a:solidFill>
                <a:latin typeface="Arial" panose="020B0604020202020204" pitchFamily="34" charset="0"/>
              </a:defRPr>
            </a:lvl5pPr>
            <a:lvl6pPr marL="2514600" indent="-228600" eaLnBrk="0" fontAlgn="base" hangingPunct="0">
              <a:spcBef>
                <a:spcPct val="0"/>
              </a:spcBef>
              <a:spcAft>
                <a:spcPct val="0"/>
              </a:spcAft>
              <a:tabLst>
                <a:tab pos="441325" algn="l"/>
              </a:tabLst>
              <a:defRPr>
                <a:solidFill>
                  <a:schemeClr val="tx1"/>
                </a:solidFill>
                <a:latin typeface="Arial" panose="020B0604020202020204" pitchFamily="34" charset="0"/>
              </a:defRPr>
            </a:lvl6pPr>
            <a:lvl7pPr marL="2971800" indent="-228600" eaLnBrk="0" fontAlgn="base" hangingPunct="0">
              <a:spcBef>
                <a:spcPct val="0"/>
              </a:spcBef>
              <a:spcAft>
                <a:spcPct val="0"/>
              </a:spcAft>
              <a:tabLst>
                <a:tab pos="441325" algn="l"/>
              </a:tabLst>
              <a:defRPr>
                <a:solidFill>
                  <a:schemeClr val="tx1"/>
                </a:solidFill>
                <a:latin typeface="Arial" panose="020B0604020202020204" pitchFamily="34" charset="0"/>
              </a:defRPr>
            </a:lvl7pPr>
            <a:lvl8pPr marL="3429000" indent="-228600" eaLnBrk="0" fontAlgn="base" hangingPunct="0">
              <a:spcBef>
                <a:spcPct val="0"/>
              </a:spcBef>
              <a:spcAft>
                <a:spcPct val="0"/>
              </a:spcAft>
              <a:tabLst>
                <a:tab pos="441325" algn="l"/>
              </a:tabLst>
              <a:defRPr>
                <a:solidFill>
                  <a:schemeClr val="tx1"/>
                </a:solidFill>
                <a:latin typeface="Arial" panose="020B0604020202020204" pitchFamily="34" charset="0"/>
              </a:defRPr>
            </a:lvl8pPr>
            <a:lvl9pPr marL="3886200" indent="-228600" eaLnBrk="0" fontAlgn="base" hangingPunct="0">
              <a:spcBef>
                <a:spcPct val="0"/>
              </a:spcBef>
              <a:spcAft>
                <a:spcPct val="0"/>
              </a:spcAft>
              <a:tabLst>
                <a:tab pos="441325" algn="l"/>
              </a:tabLst>
              <a:defRPr>
                <a:solidFill>
                  <a:schemeClr val="tx1"/>
                </a:solidFill>
                <a:latin typeface="Arial" panose="020B0604020202020204" pitchFamily="34" charset="0"/>
              </a:defRPr>
            </a:lvl9pPr>
          </a:lstStyle>
          <a:p>
            <a:pPr algn="just" rtl="0" eaLnBrk="1" hangingPunct="1">
              <a:lnSpc>
                <a:spcPct val="150000"/>
              </a:lnSpc>
              <a:buClr>
                <a:srgbClr val="000000"/>
              </a:buClr>
              <a:buSzPts val="800"/>
            </a:pPr>
            <a:r>
              <a:rPr lang="en-US" altLang="en-US" dirty="0">
                <a:solidFill>
                  <a:srgbClr val="000000"/>
                </a:solidFill>
                <a:latin typeface="Times New Roman" panose="02020603050405020304" pitchFamily="18" charset="0"/>
                <a:cs typeface="Times New Roman" panose="02020603050405020304" pitchFamily="18" charset="0"/>
              </a:rPr>
              <a:t>2.</a:t>
            </a:r>
            <a:r>
              <a:rPr lang="ru-RU" altLang="en-US" dirty="0" err="1">
                <a:solidFill>
                  <a:srgbClr val="000000"/>
                </a:solidFill>
                <a:latin typeface="Times New Roman" panose="02020603050405020304" pitchFamily="18" charset="0"/>
                <a:cs typeface="Times New Roman" panose="02020603050405020304" pitchFamily="18" charset="0"/>
              </a:rPr>
              <a:t>Вдування</a:t>
            </a:r>
            <a:r>
              <a:rPr lang="ru-RU" altLang="en-US" dirty="0">
                <a:solidFill>
                  <a:srgbClr val="000000"/>
                </a:solidFill>
                <a:latin typeface="Times New Roman" panose="02020603050405020304" pitchFamily="18" charset="0"/>
                <a:cs typeface="Times New Roman" panose="02020603050405020304" pitchFamily="18" charset="0"/>
              </a:rPr>
              <a:t> в </a:t>
            </a:r>
            <a:r>
              <a:rPr lang="ru-RU" altLang="en-US" dirty="0" err="1">
                <a:solidFill>
                  <a:srgbClr val="000000"/>
                </a:solidFill>
                <a:latin typeface="Times New Roman" panose="02020603050405020304" pitchFamily="18" charset="0"/>
                <a:cs typeface="Times New Roman" panose="02020603050405020304" pitchFamily="18" charset="0"/>
              </a:rPr>
              <a:t>чавун</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суміші</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магнію</a:t>
            </a:r>
            <a:r>
              <a:rPr lang="ru-RU" altLang="en-US" dirty="0">
                <a:solidFill>
                  <a:srgbClr val="000000"/>
                </a:solidFill>
                <a:latin typeface="Times New Roman" panose="02020603050405020304" pitchFamily="18" charset="0"/>
                <a:cs typeface="Times New Roman" panose="02020603050405020304" pitchFamily="18" charset="0"/>
              </a:rPr>
              <a:t> з </a:t>
            </a:r>
            <a:r>
              <a:rPr lang="ru-RU" altLang="en-US" dirty="0" err="1">
                <a:solidFill>
                  <a:srgbClr val="000000"/>
                </a:solidFill>
                <a:latin typeface="Times New Roman" panose="02020603050405020304" pitchFamily="18" charset="0"/>
                <a:cs typeface="Times New Roman" panose="02020603050405020304" pitchFamily="18" charset="0"/>
              </a:rPr>
              <a:t>кальцієвмісними</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матеріалами</a:t>
            </a:r>
            <a:r>
              <a:rPr lang="ru-RU" altLang="en-US" dirty="0">
                <a:solidFill>
                  <a:srgbClr val="000000"/>
                </a:solidFill>
                <a:latin typeface="Times New Roman" panose="02020603050405020304" pitchFamily="18" charset="0"/>
                <a:cs typeface="Times New Roman" panose="02020603050405020304" pitchFamily="18" charset="0"/>
              </a:rPr>
              <a:t> - </a:t>
            </a:r>
            <a:r>
              <a:rPr lang="ru-RU" altLang="en-US" dirty="0" err="1">
                <a:solidFill>
                  <a:srgbClr val="000000"/>
                </a:solidFill>
                <a:latin typeface="Times New Roman" panose="02020603050405020304" pitchFamily="18" charset="0"/>
                <a:cs typeface="Times New Roman" panose="02020603050405020304" pitchFamily="18" charset="0"/>
              </a:rPr>
              <a:t>найдешевший</a:t>
            </a:r>
            <a:r>
              <a:rPr lang="ru-RU" altLang="en-US" dirty="0">
                <a:solidFill>
                  <a:srgbClr val="000000"/>
                </a:solidFill>
                <a:latin typeface="Times New Roman" panose="02020603050405020304" pitchFamily="18" charset="0"/>
                <a:cs typeface="Times New Roman" panose="02020603050405020304" pitchFamily="18" charset="0"/>
              </a:rPr>
              <a:t> і </a:t>
            </a:r>
            <a:r>
              <a:rPr lang="ru-RU" altLang="en-US" dirty="0" err="1">
                <a:solidFill>
                  <a:srgbClr val="000000"/>
                </a:solidFill>
                <a:latin typeface="Times New Roman" panose="02020603050405020304" pitchFamily="18" charset="0"/>
                <a:cs typeface="Times New Roman" panose="02020603050405020304" pitchFamily="18" charset="0"/>
              </a:rPr>
              <a:t>найпоширеніший</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спосіб</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десульфурації</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чавуну</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Частка</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магнію</a:t>
            </a:r>
            <a:r>
              <a:rPr lang="ru-RU" altLang="en-US" dirty="0">
                <a:solidFill>
                  <a:srgbClr val="000000"/>
                </a:solidFill>
                <a:latin typeface="Times New Roman" panose="02020603050405020304" pitchFamily="18" charset="0"/>
                <a:cs typeface="Times New Roman" panose="02020603050405020304" pitchFamily="18" charset="0"/>
              </a:rPr>
              <a:t> в таких </a:t>
            </a:r>
            <a:r>
              <a:rPr lang="ru-RU" altLang="en-US" dirty="0" err="1">
                <a:solidFill>
                  <a:srgbClr val="000000"/>
                </a:solidFill>
                <a:latin typeface="Times New Roman" panose="02020603050405020304" pitchFamily="18" charset="0"/>
                <a:cs typeface="Times New Roman" panose="02020603050405020304" pitchFamily="18" charset="0"/>
              </a:rPr>
              <a:t>сумішах</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менша</a:t>
            </a:r>
            <a:r>
              <a:rPr lang="ru-RU" altLang="en-US" dirty="0">
                <a:solidFill>
                  <a:srgbClr val="000000"/>
                </a:solidFill>
                <a:latin typeface="Times New Roman" panose="02020603050405020304" pitchFamily="18" charset="0"/>
                <a:cs typeface="Times New Roman" panose="02020603050405020304" pitchFamily="18" charset="0"/>
              </a:rPr>
              <a:t> (до 50%), </a:t>
            </a:r>
            <a:r>
              <a:rPr lang="ru-RU" altLang="en-US" dirty="0" err="1">
                <a:solidFill>
                  <a:srgbClr val="000000"/>
                </a:solidFill>
                <a:latin typeface="Times New Roman" panose="02020603050405020304" pitchFamily="18" charset="0"/>
                <a:cs typeface="Times New Roman" panose="02020603050405020304" pitchFamily="18" charset="0"/>
              </a:rPr>
              <a:t>ніж</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вапна</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або</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інших</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реагентів</a:t>
            </a:r>
            <a:r>
              <a:rPr lang="ru-RU" altLang="en-US" dirty="0">
                <a:solidFill>
                  <a:srgbClr val="000000"/>
                </a:solidFill>
                <a:latin typeface="Times New Roman" panose="02020603050405020304" pitchFamily="18" charset="0"/>
                <a:cs typeface="Times New Roman" panose="02020603050405020304" pitchFamily="18" charset="0"/>
              </a:rPr>
              <a:t>.</a:t>
            </a:r>
          </a:p>
          <a:p>
            <a:pPr algn="just" rtl="0" eaLnBrk="1" hangingPunct="1">
              <a:lnSpc>
                <a:spcPct val="150000"/>
              </a:lnSpc>
              <a:buClr>
                <a:srgbClr val="000000"/>
              </a:buClr>
              <a:buSzPts val="800"/>
            </a:pPr>
            <a:r>
              <a:rPr lang="en-US" altLang="en-US" dirty="0">
                <a:latin typeface="Times New Roman" panose="02020603050405020304" pitchFamily="18" charset="0"/>
                <a:cs typeface="Times New Roman" panose="02020603050405020304" pitchFamily="18" charset="0"/>
              </a:rPr>
              <a:t>3.</a:t>
            </a:r>
            <a:r>
              <a:rPr lang="ru-RU" altLang="en-US" dirty="0" err="1">
                <a:latin typeface="Times New Roman" panose="02020603050405020304" pitchFamily="18" charset="0"/>
                <a:cs typeface="Times New Roman" panose="02020603050405020304" pitchFamily="18" charset="0"/>
              </a:rPr>
              <a:t>Застосування</a:t>
            </a:r>
            <a:r>
              <a:rPr lang="ru-RU" altLang="en-US" dirty="0">
                <a:latin typeface="Times New Roman" panose="02020603050405020304" pitchFamily="18" charset="0"/>
                <a:cs typeface="Times New Roman" panose="02020603050405020304" pitchFamily="18" charset="0"/>
              </a:rPr>
              <a:t> </a:t>
            </a:r>
            <a:r>
              <a:rPr lang="ru-RU" altLang="en-US" dirty="0" err="1">
                <a:latin typeface="Times New Roman" panose="02020603050405020304" pitchFamily="18" charset="0"/>
                <a:cs typeface="Times New Roman" panose="02020603050405020304" pitchFamily="18" charset="0"/>
              </a:rPr>
              <a:t>повітря</a:t>
            </a:r>
            <a:r>
              <a:rPr lang="ru-RU" altLang="en-US" dirty="0">
                <a:latin typeface="Times New Roman" panose="02020603050405020304" pitchFamily="18" charset="0"/>
                <a:cs typeface="Times New Roman" panose="02020603050405020304" pitchFamily="18" charset="0"/>
              </a:rPr>
              <a:t> </a:t>
            </a:r>
            <a:r>
              <a:rPr lang="ru-RU" altLang="en-US" dirty="0" err="1">
                <a:latin typeface="Times New Roman" panose="02020603050405020304" pitchFamily="18" charset="0"/>
                <a:cs typeface="Times New Roman" panose="02020603050405020304" pitchFamily="18" charset="0"/>
              </a:rPr>
              <a:t>або</a:t>
            </a:r>
            <a:r>
              <a:rPr lang="ru-RU" altLang="en-US" dirty="0">
                <a:latin typeface="Times New Roman" panose="02020603050405020304" pitchFamily="18" charset="0"/>
                <a:cs typeface="Times New Roman" panose="02020603050405020304" pitchFamily="18" charset="0"/>
              </a:rPr>
              <a:t> азоту для </a:t>
            </a:r>
            <a:r>
              <a:rPr lang="ru-RU" altLang="en-US" dirty="0" err="1">
                <a:latin typeface="Times New Roman" panose="02020603050405020304" pitchFamily="18" charset="0"/>
                <a:cs typeface="Times New Roman" panose="02020603050405020304" pitchFamily="18" charset="0"/>
              </a:rPr>
              <a:t>інжектування</a:t>
            </a:r>
            <a:r>
              <a:rPr lang="ru-RU" altLang="en-US" dirty="0">
                <a:latin typeface="Times New Roman" panose="02020603050405020304" pitchFamily="18" charset="0"/>
                <a:cs typeface="Times New Roman" panose="02020603050405020304" pitchFamily="18" charset="0"/>
              </a:rPr>
              <a:t> в </a:t>
            </a:r>
            <a:r>
              <a:rPr lang="ru-RU" altLang="en-US" dirty="0" err="1">
                <a:latin typeface="Times New Roman" panose="02020603050405020304" pitchFamily="18" charset="0"/>
                <a:cs typeface="Times New Roman" panose="02020603050405020304" pitchFamily="18" charset="0"/>
              </a:rPr>
              <a:t>чавун</a:t>
            </a:r>
            <a:r>
              <a:rPr lang="ru-RU" altLang="en-US" dirty="0">
                <a:latin typeface="Times New Roman" panose="02020603050405020304" pitchFamily="18" charset="0"/>
                <a:cs typeface="Times New Roman" panose="02020603050405020304" pitchFamily="18" charset="0"/>
              </a:rPr>
              <a:t> </a:t>
            </a:r>
            <a:r>
              <a:rPr lang="ru-RU" altLang="en-US" dirty="0" err="1">
                <a:latin typeface="Times New Roman" panose="02020603050405020304" pitchFamily="18" charset="0"/>
                <a:cs typeface="Times New Roman" panose="02020603050405020304" pitchFamily="18" charset="0"/>
              </a:rPr>
              <a:t>магнію</a:t>
            </a:r>
            <a:r>
              <a:rPr lang="ru-RU" altLang="en-US" dirty="0">
                <a:latin typeface="Times New Roman" panose="02020603050405020304" pitchFamily="18" charset="0"/>
                <a:cs typeface="Times New Roman" panose="02020603050405020304" pitchFamily="18" charset="0"/>
              </a:rPr>
              <a:t>, особливо через фурму з камерою </a:t>
            </a:r>
            <a:r>
              <a:rPr lang="ru-RU" altLang="en-US" dirty="0" err="1">
                <a:latin typeface="Times New Roman" panose="02020603050405020304" pitchFamily="18" charset="0"/>
                <a:cs typeface="Times New Roman" panose="02020603050405020304" pitchFamily="18" charset="0"/>
              </a:rPr>
              <a:t>випаровування</a:t>
            </a:r>
            <a:r>
              <a:rPr lang="ru-RU" altLang="en-US" dirty="0">
                <a:latin typeface="Times New Roman" panose="02020603050405020304" pitchFamily="18" charset="0"/>
                <a:cs typeface="Times New Roman" panose="02020603050405020304" pitchFamily="18" charset="0"/>
              </a:rPr>
              <a:t>, </a:t>
            </a:r>
            <a:r>
              <a:rPr lang="ru-RU" altLang="en-US" dirty="0" err="1">
                <a:latin typeface="Times New Roman" panose="02020603050405020304" pitchFamily="18" charset="0"/>
                <a:cs typeface="Times New Roman" panose="02020603050405020304" pitchFamily="18" charset="0"/>
              </a:rPr>
              <a:t>має</a:t>
            </a:r>
            <a:r>
              <a:rPr lang="ru-RU" altLang="en-US" dirty="0">
                <a:latin typeface="Times New Roman" panose="02020603050405020304" pitchFamily="18" charset="0"/>
                <a:cs typeface="Times New Roman" panose="02020603050405020304" pitchFamily="18" charset="0"/>
              </a:rPr>
              <a:t> </a:t>
            </a:r>
            <a:r>
              <a:rPr lang="ru-RU" altLang="en-US" dirty="0" err="1">
                <a:latin typeface="Times New Roman" panose="02020603050405020304" pitchFamily="18" charset="0"/>
                <a:cs typeface="Times New Roman" panose="02020603050405020304" pitchFamily="18" charset="0"/>
              </a:rPr>
              <a:t>істотний</a:t>
            </a:r>
            <a:r>
              <a:rPr lang="ru-RU" altLang="en-US" dirty="0">
                <a:latin typeface="Times New Roman" panose="02020603050405020304" pitchFamily="18" charset="0"/>
                <a:cs typeface="Times New Roman" panose="02020603050405020304" pitchFamily="18" charset="0"/>
              </a:rPr>
              <a:t> </a:t>
            </a:r>
            <a:r>
              <a:rPr lang="ru-RU" altLang="en-US" dirty="0" err="1">
                <a:latin typeface="Times New Roman" panose="02020603050405020304" pitchFamily="18" charset="0"/>
                <a:cs typeface="Times New Roman" panose="02020603050405020304" pitchFamily="18" charset="0"/>
              </a:rPr>
              <a:t>недолік</a:t>
            </a:r>
            <a:r>
              <a:rPr lang="ru-RU" altLang="en-US" dirty="0">
                <a:latin typeface="Times New Roman" panose="02020603050405020304" pitchFamily="18" charset="0"/>
                <a:cs typeface="Times New Roman" panose="02020603050405020304" pitchFamily="18" charset="0"/>
              </a:rPr>
              <a:t>: </a:t>
            </a:r>
            <a:r>
              <a:rPr lang="ru-RU" altLang="en-US" dirty="0" err="1">
                <a:latin typeface="Times New Roman" panose="02020603050405020304" pitchFamily="18" charset="0"/>
                <a:cs typeface="Times New Roman" panose="02020603050405020304" pitchFamily="18" charset="0"/>
              </a:rPr>
              <a:t>кисень</a:t>
            </a:r>
            <a:r>
              <a:rPr lang="ru-RU" altLang="en-US" dirty="0">
                <a:latin typeface="Times New Roman" panose="02020603050405020304" pitchFamily="18" charset="0"/>
                <a:cs typeface="Times New Roman" panose="02020603050405020304" pitchFamily="18" charset="0"/>
              </a:rPr>
              <a:t> і азот не є </a:t>
            </a:r>
            <a:r>
              <a:rPr lang="ru-RU" altLang="en-US" dirty="0" err="1">
                <a:latin typeface="Times New Roman" panose="02020603050405020304" pitchFamily="18" charset="0"/>
                <a:cs typeface="Times New Roman" panose="02020603050405020304" pitchFamily="18" charset="0"/>
              </a:rPr>
              <a:t>нейтральними</a:t>
            </a:r>
            <a:r>
              <a:rPr lang="ru-RU" altLang="en-US" dirty="0">
                <a:latin typeface="Times New Roman" panose="02020603050405020304" pitchFamily="18" charset="0"/>
                <a:cs typeface="Times New Roman" panose="02020603050405020304" pitchFamily="18" charset="0"/>
              </a:rPr>
              <a:t> по </a:t>
            </a:r>
            <a:r>
              <a:rPr lang="ru-RU" altLang="en-US" dirty="0" err="1">
                <a:latin typeface="Times New Roman" panose="02020603050405020304" pitchFamily="18" charset="0"/>
                <a:cs typeface="Times New Roman" panose="02020603050405020304" pitchFamily="18" charset="0"/>
              </a:rPr>
              <a:t>відношенню</a:t>
            </a:r>
            <a:r>
              <a:rPr lang="ru-RU" altLang="en-US" dirty="0">
                <a:latin typeface="Times New Roman" panose="02020603050405020304" pitchFamily="18" charset="0"/>
                <a:cs typeface="Times New Roman" panose="02020603050405020304" pitchFamily="18" charset="0"/>
              </a:rPr>
              <a:t> до </a:t>
            </a:r>
            <a:r>
              <a:rPr lang="ru-RU" altLang="en-US" dirty="0" err="1">
                <a:latin typeface="Times New Roman" panose="02020603050405020304" pitchFamily="18" charset="0"/>
                <a:cs typeface="Times New Roman" panose="02020603050405020304" pitchFamily="18" charset="0"/>
              </a:rPr>
              <a:t>магнію</a:t>
            </a:r>
            <a:r>
              <a:rPr lang="ru-RU" altLang="en-US" dirty="0">
                <a:latin typeface="Times New Roman" panose="02020603050405020304" pitchFamily="18" charset="0"/>
                <a:cs typeface="Times New Roman" panose="02020603050405020304" pitchFamily="18" charset="0"/>
              </a:rPr>
              <a:t>.</a:t>
            </a:r>
          </a:p>
          <a:p>
            <a:pPr algn="l" rtl="0" eaLnBrk="1" hangingPunct="1">
              <a:lnSpc>
                <a:spcPct val="150000"/>
              </a:lnSpc>
              <a:buClr>
                <a:srgbClr val="000000"/>
              </a:buClr>
              <a:buSzPts val="800"/>
            </a:pPr>
            <a:endParaRPr lang="ru-RU" altLang="en-US" sz="1000" dirty="0">
              <a:latin typeface="Tahoma" panose="020B0604030504040204" pitchFamily="34" charset="0"/>
              <a:ea typeface="Times New Roman" panose="02020603050405020304" pitchFamily="18" charset="0"/>
              <a:cs typeface="Tahoma" panose="020B0604030504040204" pitchFamily="34" charset="0"/>
            </a:endParaRPr>
          </a:p>
        </p:txBody>
      </p:sp>
    </p:spTree>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Номер слайда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4474B3F8-E3D6-490F-9356-A04B4C83A83A}" type="slidenum">
              <a:rPr lang="ru-RU" altLang="en-US"/>
              <a:pPr algn="l" rtl="0"/>
              <a:t>84</a:t>
            </a:fld>
            <a:endParaRPr lang="ru-RU" altLang="en-US"/>
          </a:p>
        </p:txBody>
      </p:sp>
      <p:sp>
        <p:nvSpPr>
          <p:cNvPr id="3" name="Прямоугольник 2"/>
          <p:cNvSpPr/>
          <p:nvPr/>
        </p:nvSpPr>
        <p:spPr>
          <a:xfrm>
            <a:off x="96838" y="527050"/>
            <a:ext cx="9036050" cy="5586914"/>
          </a:xfrm>
          <a:prstGeom prst="rect">
            <a:avLst/>
          </a:prstGeom>
        </p:spPr>
        <p:txBody>
          <a:bodyPr>
            <a:spAutoFit/>
          </a:bodyPr>
          <a:lstStyle/>
          <a:p>
            <a:pPr algn="just" rtl="0" eaLnBrk="1" hangingPunct="1">
              <a:lnSpc>
                <a:spcPct val="150000"/>
              </a:lnSpc>
              <a:spcAft>
                <a:spcPts val="0"/>
              </a:spcAft>
              <a:buClr>
                <a:srgbClr val="000000"/>
              </a:buClr>
              <a:buSzPts val="800"/>
              <a:tabLst>
                <a:tab pos="443230" algn="l"/>
              </a:tabLst>
              <a:defRPr/>
            </a:pPr>
            <a:r>
              <a:rPr lang="en-US" sz="16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4.</a:t>
            </a:r>
            <a:r>
              <a:rPr lang="ru-RU" sz="16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Останнім часом у світовій практиці простежується тенденція переходу від попереднього варіанту до вдування порошків з гранул магнію, покритих з метою безпеки при збереженні, транспортуванні та подачі в чавун, солями, а саме хлоридами натрію, кальцію, магнію, калію. Вміст магнію в гранулах становить 90±2%, їх розмір – 0,3-3 мм. Такий порошок негігроскопічний, безпечний у пожежному відношенні, відповідає </a:t>
            </a:r>
            <a:r>
              <a:rPr lang="ru-RU" sz="16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вимогам</a:t>
            </a:r>
            <a:r>
              <a:rPr lang="ru-RU" sz="16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sz="1600" dirty="0" err="1" smtClean="0">
                <a:solidFill>
                  <a:srgbClr val="000000"/>
                </a:solidFill>
                <a:latin typeface="Times New Roman" panose="02020603050405020304" pitchFamily="18" charset="0"/>
                <a:ea typeface="Times New Roman" panose="02020603050405020304" pitchFamily="18" charset="0"/>
                <a:cs typeface="Tahoma" panose="020B0604030504040204" pitchFamily="34" charset="0"/>
              </a:rPr>
              <a:t>транспортуючої</a:t>
            </a:r>
            <a:r>
              <a:rPr lang="ru-RU" sz="1600" dirty="0" smtClean="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sz="1600" dirty="0" err="1" smtClean="0">
                <a:solidFill>
                  <a:srgbClr val="000000"/>
                </a:solidFill>
                <a:latin typeface="Times New Roman" panose="02020603050405020304" pitchFamily="18" charset="0"/>
                <a:ea typeface="Times New Roman" panose="02020603050405020304" pitchFamily="18" charset="0"/>
                <a:cs typeface="Tahoma" panose="020B0604030504040204" pitchFamily="34" charset="0"/>
              </a:rPr>
              <a:t>пневмосистемиі</a:t>
            </a:r>
            <a:r>
              <a:rPr lang="ru-RU" sz="1600" dirty="0" smtClean="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sz="16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одночасно зберігає високу реакційну здатність у рідкому чавуні. Варіант </a:t>
            </a:r>
            <a:r>
              <a:rPr lang="ru-RU" sz="1600"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технології</a:t>
            </a:r>
            <a:r>
              <a:rPr lang="ru-RU" sz="16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sz="1600" dirty="0" smtClean="0">
                <a:solidFill>
                  <a:srgbClr val="000000"/>
                </a:solidFill>
                <a:latin typeface="Times New Roman" panose="02020603050405020304" pitchFamily="18" charset="0"/>
                <a:ea typeface="Times New Roman" panose="02020603050405020304" pitchFamily="18" charset="0"/>
                <a:cs typeface="Tahoma" panose="020B0604030504040204" pitchFamily="34" charset="0"/>
              </a:rPr>
              <a:t>названо </a:t>
            </a:r>
            <a:r>
              <a:rPr lang="en-US" sz="1600" dirty="0" smtClean="0">
                <a:solidFill>
                  <a:srgbClr val="000000"/>
                </a:solidFill>
                <a:latin typeface="Times New Roman" panose="02020603050405020304" pitchFamily="18" charset="0"/>
                <a:ea typeface="Times New Roman" panose="02020603050405020304" pitchFamily="18" charset="0"/>
                <a:cs typeface="Tahoma" panose="020B0604030504040204" pitchFamily="34" charset="0"/>
              </a:rPr>
              <a:t>SCMG</a:t>
            </a:r>
            <a:r>
              <a:rPr lang="ru-RU" sz="16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a:t>
            </a:r>
            <a:r>
              <a:rPr lang="en-US" sz="16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Salt coated magnesium</a:t>
            </a:r>
            <a:r>
              <a:rPr lang="ru-RU" sz="16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Витрати на обробку чавуну за </a:t>
            </a:r>
            <a:r>
              <a:rPr lang="ru-RU" sz="1600" dirty="0" err="1" smtClean="0">
                <a:solidFill>
                  <a:srgbClr val="000000"/>
                </a:solidFill>
                <a:latin typeface="Times New Roman" panose="02020603050405020304" pitchFamily="18" charset="0"/>
                <a:ea typeface="Times New Roman" panose="02020603050405020304" pitchFamily="18" charset="0"/>
                <a:cs typeface="Tahoma" panose="020B0604030504040204" pitchFamily="34" charset="0"/>
              </a:rPr>
              <a:t>технологією</a:t>
            </a:r>
            <a:r>
              <a:rPr lang="ru-RU" sz="1600" dirty="0" smtClean="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en-US" sz="1600" dirty="0" smtClean="0">
                <a:solidFill>
                  <a:srgbClr val="000000"/>
                </a:solidFill>
                <a:latin typeface="Times New Roman" panose="02020603050405020304" pitchFamily="18" charset="0"/>
                <a:ea typeface="Times New Roman" panose="02020603050405020304" pitchFamily="18" charset="0"/>
                <a:cs typeface="Tahoma" panose="020B0604030504040204" pitchFamily="34" charset="0"/>
              </a:rPr>
              <a:t>SCMG </a:t>
            </a:r>
            <a:r>
              <a:rPr lang="ru-RU" sz="1600"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приблизно такі ж, як і за попередньою, при співвідношенні в суміші вапна і магнію, що дорівнює 3,5:1.</a:t>
            </a:r>
            <a:endParaRPr lang="ru-RU" sz="1600" dirty="0">
              <a:latin typeface="Tahoma" panose="020B0604030504040204" pitchFamily="34" charset="0"/>
              <a:ea typeface="Times New Roman" panose="02020603050405020304" pitchFamily="18" charset="0"/>
              <a:cs typeface="Tahoma" panose="020B0604030504040204" pitchFamily="34" charset="0"/>
            </a:endParaRPr>
          </a:p>
          <a:p>
            <a:pPr indent="292100" algn="just" rtl="0" eaLnBrk="1" hangingPunct="1">
              <a:lnSpc>
                <a:spcPct val="150000"/>
              </a:lnSpc>
              <a:spcAft>
                <a:spcPts val="0"/>
              </a:spcAft>
              <a:defRPr/>
            </a:pP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 рис. 8.5 наведено використовуваний для </a:t>
            </a:r>
            <a:r>
              <a:rPr lang="ru-RU" sz="16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технології</a:t>
            </a:r>
            <a:r>
              <a:rPr lang="ru-RU" sz="16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SCMG </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графік для визначення витрати магнію, що вводиться в чавун, з метою отримання в ньому гарантованого вмісту сірки після обробки. Розрахунки показують, що ступінь використання </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магнію</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 </a:t>
            </a:r>
            <a:r>
              <a:rPr lang="ru-RU" sz="16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десульфурацію</a:t>
            </a:r>
            <a:r>
              <a:rPr lang="ru-RU" sz="16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в </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цьому випадку змінюється в межах 75-85% і стає тим нижчим, чим нижче повинна бути концентрація сірки перед подачею в сталеплавильний агрегат.</a:t>
            </a:r>
            <a:endParaRPr lang="ru-RU" sz="1600" dirty="0">
              <a:latin typeface="Tahoma" panose="020B0604030504040204" pitchFamily="34" charset="0"/>
              <a:ea typeface="Times New Roman" panose="02020603050405020304" pitchFamily="18" charset="0"/>
              <a:cs typeface="Times New Roman" panose="02020603050405020304" pitchFamily="18" charset="0"/>
            </a:endParaRPr>
          </a:p>
          <a:p>
            <a:pPr indent="292100" algn="just" rtl="0" eaLnBrk="1" hangingPunct="1">
              <a:lnSpc>
                <a:spcPct val="150000"/>
              </a:lnSpc>
              <a:spcAft>
                <a:spcPts val="0"/>
              </a:spcAft>
              <a:defRPr/>
            </a:pP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Порошки за другим і третім варіантами вдмухують стисненим азотом або повітрям через вертикальну фурму, заглиблену в чавун на -2/3 висоти ковша.</a:t>
            </a:r>
            <a:endParaRPr lang="ru-RU" sz="1600" dirty="0">
              <a:latin typeface="Tahoma" panose="020B0604030504040204" pitchFamily="34" charset="0"/>
              <a:ea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Номер слайда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384731FB-A23D-4260-9239-C6683CFE17FF}" type="slidenum">
              <a:rPr lang="ru-RU" altLang="en-US"/>
              <a:pPr algn="l" rtl="0"/>
              <a:t>85</a:t>
            </a:fld>
            <a:endParaRPr lang="ru-RU" altLang="en-US"/>
          </a:p>
        </p:txBody>
      </p:sp>
      <p:sp>
        <p:nvSpPr>
          <p:cNvPr id="90115" name="Прямоугольник 3"/>
          <p:cNvSpPr>
            <a:spLocks noChangeArrowheads="1"/>
          </p:cNvSpPr>
          <p:nvPr/>
        </p:nvSpPr>
        <p:spPr bwMode="auto">
          <a:xfrm>
            <a:off x="107950" y="766763"/>
            <a:ext cx="8785225" cy="5492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indent="2921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rtl="0" eaLnBrk="1" hangingPunct="1">
              <a:lnSpc>
                <a:spcPct val="150000"/>
              </a:lnSpc>
            </a:pPr>
            <a:r>
              <a:rPr lang="ru-RU" altLang="en-US" dirty="0" err="1">
                <a:solidFill>
                  <a:srgbClr val="000000"/>
                </a:solidFill>
                <a:latin typeface="Times New Roman" panose="02020603050405020304" pitchFamily="18" charset="0"/>
                <a:cs typeface="Times New Roman" panose="02020603050405020304" pitchFamily="18" charset="0"/>
              </a:rPr>
              <a:t>Методи</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обробки</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чавуну</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кальцієвмісними</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матеріалами</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вапно</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вапняк</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карбід</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кальцію</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використовуються</a:t>
            </a:r>
            <a:r>
              <a:rPr lang="ru-RU" altLang="en-US" dirty="0">
                <a:solidFill>
                  <a:srgbClr val="000000"/>
                </a:solidFill>
                <a:latin typeface="Times New Roman" panose="02020603050405020304" pitchFamily="18" charset="0"/>
                <a:cs typeface="Times New Roman" panose="02020603050405020304" pitchFamily="18" charset="0"/>
              </a:rPr>
              <a:t> давно, </a:t>
            </a:r>
            <a:r>
              <a:rPr lang="ru-RU" altLang="en-US" dirty="0" err="1">
                <a:solidFill>
                  <a:srgbClr val="000000"/>
                </a:solidFill>
                <a:latin typeface="Times New Roman" panose="02020603050405020304" pitchFamily="18" charset="0"/>
                <a:cs typeface="Times New Roman" panose="02020603050405020304" pitchFamily="18" charset="0"/>
              </a:rPr>
              <a:t>проте</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накопичений</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досвід</a:t>
            </a:r>
            <a:r>
              <a:rPr lang="ru-RU" altLang="en-US" dirty="0">
                <a:solidFill>
                  <a:srgbClr val="000000"/>
                </a:solidFill>
                <a:latin typeface="Times New Roman" panose="02020603050405020304" pitchFamily="18" charset="0"/>
                <a:cs typeface="Times New Roman" panose="02020603050405020304" pitchFamily="18" charset="0"/>
              </a:rPr>
              <a:t> не </a:t>
            </a:r>
            <a:r>
              <a:rPr lang="ru-RU" altLang="en-US" dirty="0" err="1">
                <a:solidFill>
                  <a:srgbClr val="000000"/>
                </a:solidFill>
                <a:latin typeface="Times New Roman" panose="02020603050405020304" pitchFamily="18" charset="0"/>
                <a:cs typeface="Times New Roman" panose="02020603050405020304" pitchFamily="18" charset="0"/>
              </a:rPr>
              <a:t>дає</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достатньо</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даних</a:t>
            </a:r>
            <a:r>
              <a:rPr lang="ru-RU" altLang="en-US" dirty="0">
                <a:solidFill>
                  <a:srgbClr val="000000"/>
                </a:solidFill>
                <a:latin typeface="Times New Roman" panose="02020603050405020304" pitchFamily="18" charset="0"/>
                <a:cs typeface="Times New Roman" panose="02020603050405020304" pitchFamily="18" charset="0"/>
              </a:rPr>
              <a:t> для остаточного </a:t>
            </a:r>
            <a:r>
              <a:rPr lang="ru-RU" altLang="en-US" dirty="0" err="1">
                <a:solidFill>
                  <a:srgbClr val="000000"/>
                </a:solidFill>
                <a:latin typeface="Times New Roman" panose="02020603050405020304" pitchFamily="18" charset="0"/>
                <a:cs typeface="Times New Roman" panose="02020603050405020304" pitchFamily="18" charset="0"/>
              </a:rPr>
              <a:t>рішення</a:t>
            </a:r>
            <a:r>
              <a:rPr lang="ru-RU" altLang="en-US" dirty="0">
                <a:solidFill>
                  <a:srgbClr val="000000"/>
                </a:solidFill>
                <a:latin typeface="Times New Roman" panose="02020603050405020304" pitchFamily="18" charset="0"/>
                <a:cs typeface="Times New Roman" panose="02020603050405020304" pitchFamily="18" charset="0"/>
              </a:rPr>
              <a:t> про </a:t>
            </a:r>
            <a:r>
              <a:rPr lang="ru-RU" altLang="en-US" dirty="0" err="1">
                <a:solidFill>
                  <a:srgbClr val="000000"/>
                </a:solidFill>
                <a:latin typeface="Times New Roman" panose="02020603050405020304" pitchFamily="18" charset="0"/>
                <a:cs typeface="Times New Roman" panose="02020603050405020304" pitchFamily="18" charset="0"/>
              </a:rPr>
              <a:t>доцільність</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вибору</a:t>
            </a:r>
            <a:r>
              <a:rPr lang="ru-RU" altLang="en-US" dirty="0">
                <a:solidFill>
                  <a:srgbClr val="000000"/>
                </a:solidFill>
                <a:latin typeface="Times New Roman" panose="02020603050405020304" pitchFamily="18" charset="0"/>
                <a:cs typeface="Times New Roman" panose="02020603050405020304" pitchFamily="18" charset="0"/>
              </a:rPr>
              <a:t> того </a:t>
            </a:r>
            <a:r>
              <a:rPr lang="ru-RU" altLang="en-US" dirty="0" err="1">
                <a:solidFill>
                  <a:srgbClr val="000000"/>
                </a:solidFill>
                <a:latin typeface="Times New Roman" panose="02020603050405020304" pitchFamily="18" charset="0"/>
                <a:cs typeface="Times New Roman" panose="02020603050405020304" pitchFamily="18" charset="0"/>
              </a:rPr>
              <a:t>чи</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іншого</a:t>
            </a:r>
            <a:r>
              <a:rPr lang="ru-RU" altLang="en-US" dirty="0">
                <a:solidFill>
                  <a:srgbClr val="000000"/>
                </a:solidFill>
                <a:latin typeface="Times New Roman" panose="02020603050405020304" pitchFamily="18" charset="0"/>
                <a:cs typeface="Times New Roman" panose="02020603050405020304" pitchFamily="18" charset="0"/>
              </a:rPr>
              <a:t> реагенту. Доводиться </a:t>
            </a:r>
            <a:r>
              <a:rPr lang="ru-RU" altLang="en-US" dirty="0" err="1">
                <a:solidFill>
                  <a:srgbClr val="000000"/>
                </a:solidFill>
                <a:latin typeface="Times New Roman" panose="02020603050405020304" pitchFamily="18" charset="0"/>
                <a:cs typeface="Times New Roman" panose="02020603050405020304" pitchFamily="18" charset="0"/>
              </a:rPr>
              <a:t>враховувати</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що</a:t>
            </a:r>
            <a:r>
              <a:rPr lang="ru-RU" altLang="en-US" dirty="0">
                <a:solidFill>
                  <a:srgbClr val="000000"/>
                </a:solidFill>
                <a:latin typeface="Times New Roman" panose="02020603050405020304" pitchFamily="18" charset="0"/>
                <a:cs typeface="Times New Roman" panose="02020603050405020304" pitchFamily="18" charset="0"/>
              </a:rPr>
              <a:t>, на </a:t>
            </a:r>
            <a:r>
              <a:rPr lang="ru-RU" altLang="en-US" dirty="0" err="1">
                <a:solidFill>
                  <a:srgbClr val="000000"/>
                </a:solidFill>
                <a:latin typeface="Times New Roman" panose="02020603050405020304" pitchFamily="18" charset="0"/>
                <a:cs typeface="Times New Roman" panose="02020603050405020304" pitchFamily="18" charset="0"/>
              </a:rPr>
              <a:t>відміну</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від</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магнію</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перераховані</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вище</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реагенти</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можуть</a:t>
            </a:r>
            <a:r>
              <a:rPr lang="ru-RU" altLang="en-US" dirty="0">
                <a:solidFill>
                  <a:srgbClr val="000000"/>
                </a:solidFill>
                <a:latin typeface="Times New Roman" panose="02020603050405020304" pitchFamily="18" charset="0"/>
                <a:cs typeface="Times New Roman" panose="02020603050405020304" pitchFamily="18" charset="0"/>
              </a:rPr>
              <a:t> бути </a:t>
            </a:r>
            <a:r>
              <a:rPr lang="ru-RU" altLang="en-US" dirty="0" err="1">
                <a:solidFill>
                  <a:srgbClr val="000000"/>
                </a:solidFill>
                <a:latin typeface="Times New Roman" panose="02020603050405020304" pitchFamily="18" charset="0"/>
                <a:cs typeface="Times New Roman" panose="02020603050405020304" pitchFamily="18" charset="0"/>
              </a:rPr>
              <a:t>охарактеризовані</a:t>
            </a:r>
            <a:r>
              <a:rPr lang="ru-RU" altLang="en-US" dirty="0">
                <a:solidFill>
                  <a:srgbClr val="000000"/>
                </a:solidFill>
                <a:latin typeface="Times New Roman" panose="02020603050405020304" pitchFamily="18" charset="0"/>
                <a:cs typeface="Times New Roman" panose="02020603050405020304" pitchFamily="18" charset="0"/>
              </a:rPr>
              <a:t> як </a:t>
            </a:r>
            <a:r>
              <a:rPr lang="ru-RU" altLang="en-US" dirty="0" err="1">
                <a:solidFill>
                  <a:srgbClr val="000000"/>
                </a:solidFill>
                <a:latin typeface="Times New Roman" panose="02020603050405020304" pitchFamily="18" charset="0"/>
                <a:cs typeface="Times New Roman" panose="02020603050405020304" pitchFamily="18" charset="0"/>
              </a:rPr>
              <a:t>такі</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що</a:t>
            </a:r>
            <a:r>
              <a:rPr lang="ru-RU" altLang="en-US" dirty="0">
                <a:solidFill>
                  <a:srgbClr val="000000"/>
                </a:solidFill>
                <a:latin typeface="Times New Roman" panose="02020603050405020304" pitchFamily="18" charset="0"/>
                <a:cs typeface="Times New Roman" panose="02020603050405020304" pitchFamily="18" charset="0"/>
              </a:rPr>
              <a:t> практично не </a:t>
            </a:r>
            <a:r>
              <a:rPr lang="ru-RU" altLang="en-US" dirty="0" err="1">
                <a:solidFill>
                  <a:srgbClr val="000000"/>
                </a:solidFill>
                <a:latin typeface="Times New Roman" panose="02020603050405020304" pitchFamily="18" charset="0"/>
                <a:cs typeface="Times New Roman" panose="02020603050405020304" pitchFamily="18" charset="0"/>
              </a:rPr>
              <a:t>плавляться</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Застосування</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десульфураторів</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що</a:t>
            </a:r>
            <a:r>
              <a:rPr lang="ru-RU" altLang="en-US" dirty="0">
                <a:solidFill>
                  <a:srgbClr val="000000"/>
                </a:solidFill>
                <a:latin typeface="Times New Roman" panose="02020603050405020304" pitchFamily="18" charset="0"/>
                <a:cs typeface="Times New Roman" panose="02020603050405020304" pitchFamily="18" charset="0"/>
              </a:rPr>
              <a:t> не </a:t>
            </a:r>
            <a:r>
              <a:rPr lang="ru-RU" altLang="en-US" dirty="0" err="1">
                <a:solidFill>
                  <a:srgbClr val="000000"/>
                </a:solidFill>
                <a:latin typeface="Times New Roman" panose="02020603050405020304" pitchFamily="18" charset="0"/>
                <a:cs typeface="Times New Roman" panose="02020603050405020304" pitchFamily="18" charset="0"/>
              </a:rPr>
              <a:t>плавляться</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призводить</a:t>
            </a:r>
            <a:r>
              <a:rPr lang="ru-RU" altLang="en-US" dirty="0">
                <a:solidFill>
                  <a:srgbClr val="000000"/>
                </a:solidFill>
                <a:latin typeface="Times New Roman" panose="02020603050405020304" pitchFamily="18" charset="0"/>
                <a:cs typeface="Times New Roman" panose="02020603050405020304" pitchFamily="18" charset="0"/>
              </a:rPr>
              <a:t> до </a:t>
            </a:r>
            <a:r>
              <a:rPr lang="ru-RU" altLang="en-US" dirty="0" err="1">
                <a:solidFill>
                  <a:srgbClr val="000000"/>
                </a:solidFill>
                <a:latin typeface="Times New Roman" panose="02020603050405020304" pitchFamily="18" charset="0"/>
                <a:cs typeface="Times New Roman" panose="02020603050405020304" pitchFamily="18" charset="0"/>
              </a:rPr>
              <a:t>незадовільного</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змішування</a:t>
            </a:r>
            <a:r>
              <a:rPr lang="ru-RU" altLang="en-US" dirty="0">
                <a:solidFill>
                  <a:srgbClr val="000000"/>
                </a:solidFill>
                <a:latin typeface="Times New Roman" panose="02020603050405020304" pitchFamily="18" charset="0"/>
                <a:cs typeface="Times New Roman" panose="02020603050405020304" pitchFamily="18" charset="0"/>
              </a:rPr>
              <a:t> з </a:t>
            </a:r>
            <a:r>
              <a:rPr lang="ru-RU" altLang="en-US" dirty="0" err="1">
                <a:solidFill>
                  <a:srgbClr val="000000"/>
                </a:solidFill>
                <a:latin typeface="Times New Roman" panose="02020603050405020304" pitchFamily="18" charset="0"/>
                <a:cs typeface="Times New Roman" panose="02020603050405020304" pitchFamily="18" charset="0"/>
              </a:rPr>
              <a:t>чавуном</a:t>
            </a:r>
            <a:r>
              <a:rPr lang="ru-RU" altLang="en-US" dirty="0">
                <a:solidFill>
                  <a:srgbClr val="000000"/>
                </a:solidFill>
                <a:latin typeface="Times New Roman" panose="02020603050405020304" pitchFamily="18" charset="0"/>
                <a:cs typeface="Times New Roman" panose="02020603050405020304" pitchFamily="18" charset="0"/>
              </a:rPr>
              <a:t> при </a:t>
            </a:r>
            <a:r>
              <a:rPr lang="ru-RU" altLang="en-US" dirty="0" err="1">
                <a:solidFill>
                  <a:srgbClr val="000000"/>
                </a:solidFill>
                <a:latin typeface="Times New Roman" panose="02020603050405020304" pitchFamily="18" charset="0"/>
                <a:cs typeface="Times New Roman" panose="02020603050405020304" pitchFamily="18" charset="0"/>
              </a:rPr>
              <a:t>його</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обробці</a:t>
            </a:r>
            <a:r>
              <a:rPr lang="ru-RU" altLang="en-US" dirty="0">
                <a:solidFill>
                  <a:srgbClr val="000000"/>
                </a:solidFill>
                <a:latin typeface="Times New Roman" panose="02020603050405020304" pitchFamily="18" charset="0"/>
                <a:cs typeface="Times New Roman" panose="02020603050405020304" pitchFamily="18" charset="0"/>
              </a:rPr>
              <a:t>, тому при </a:t>
            </a:r>
            <a:r>
              <a:rPr lang="ru-RU" altLang="en-US" dirty="0" err="1">
                <a:solidFill>
                  <a:srgbClr val="000000"/>
                </a:solidFill>
                <a:latin typeface="Times New Roman" panose="02020603050405020304" pitchFamily="18" charset="0"/>
                <a:cs typeface="Times New Roman" panose="02020603050405020304" pitchFamily="18" charset="0"/>
              </a:rPr>
              <a:t>введенні</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СаО</a:t>
            </a:r>
            <a:r>
              <a:rPr lang="ru-RU" altLang="en-US" dirty="0">
                <a:solidFill>
                  <a:srgbClr val="000000"/>
                </a:solidFill>
                <a:latin typeface="Times New Roman" panose="02020603050405020304" pitchFamily="18" charset="0"/>
                <a:cs typeface="Times New Roman" panose="02020603050405020304" pitchFamily="18" charset="0"/>
              </a:rPr>
              <a:t> і </a:t>
            </a:r>
            <a:r>
              <a:rPr lang="ru-RU" altLang="en-US" dirty="0" smtClean="0">
                <a:solidFill>
                  <a:srgbClr val="000000"/>
                </a:solidFill>
                <a:latin typeface="Times New Roman" panose="02020603050405020304" pitchFamily="18" charset="0"/>
                <a:cs typeface="Times New Roman" panose="02020603050405020304" pitchFamily="18" charset="0"/>
              </a:rPr>
              <a:t>СаС</a:t>
            </a:r>
            <a:r>
              <a:rPr lang="ru-RU" altLang="en-US" baseline="-25000" dirty="0" smtClean="0">
                <a:solidFill>
                  <a:srgbClr val="000000"/>
                </a:solidFill>
                <a:latin typeface="Times New Roman" panose="02020603050405020304" pitchFamily="18" charset="0"/>
                <a:cs typeface="Times New Roman" panose="02020603050405020304" pitchFamily="18" charset="0"/>
              </a:rPr>
              <a:t>2 </a:t>
            </a:r>
            <a:r>
              <a:rPr lang="ru-RU" altLang="en-US" dirty="0" err="1" smtClean="0">
                <a:solidFill>
                  <a:srgbClr val="000000"/>
                </a:solidFill>
                <a:latin typeface="Times New Roman" panose="02020603050405020304" pitchFamily="18" charset="0"/>
                <a:cs typeface="Times New Roman" panose="02020603050405020304" pitchFamily="18" charset="0"/>
              </a:rPr>
              <a:t>необхідні</a:t>
            </a:r>
            <a:r>
              <a:rPr lang="ru-RU" altLang="en-US" dirty="0" smtClean="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спеціальні</a:t>
            </a:r>
            <a:r>
              <a:rPr lang="ru-RU" altLang="en-US" dirty="0">
                <a:solidFill>
                  <a:srgbClr val="000000"/>
                </a:solidFill>
                <a:latin typeface="Times New Roman" panose="02020603050405020304" pitchFamily="18" charset="0"/>
                <a:cs typeface="Times New Roman" panose="02020603050405020304" pitchFamily="18" charset="0"/>
              </a:rPr>
              <a:t> заходи </a:t>
            </a:r>
            <a:r>
              <a:rPr lang="ru-RU" altLang="en-US" dirty="0" err="1">
                <a:solidFill>
                  <a:srgbClr val="000000"/>
                </a:solidFill>
                <a:latin typeface="Times New Roman" panose="02020603050405020304" pitchFamily="18" charset="0"/>
                <a:cs typeface="Times New Roman" panose="02020603050405020304" pitchFamily="18" charset="0"/>
              </a:rPr>
              <a:t>щодо</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поліпшення</a:t>
            </a:r>
            <a:r>
              <a:rPr lang="ru-RU" altLang="en-US" dirty="0">
                <a:solidFill>
                  <a:srgbClr val="000000"/>
                </a:solidFill>
                <a:latin typeface="Times New Roman" panose="02020603050405020304" pitchFamily="18" charset="0"/>
                <a:cs typeface="Times New Roman" panose="02020603050405020304" pitchFamily="18" charset="0"/>
              </a:rPr>
              <a:t> контакту </a:t>
            </a:r>
            <a:r>
              <a:rPr lang="ru-RU" altLang="en-US" dirty="0" err="1">
                <a:solidFill>
                  <a:srgbClr val="000000"/>
                </a:solidFill>
                <a:latin typeface="Times New Roman" panose="02020603050405020304" pitchFamily="18" charset="0"/>
                <a:cs typeface="Times New Roman" panose="02020603050405020304" pitchFamily="18" charset="0"/>
              </a:rPr>
              <a:t>десульфуратора</a:t>
            </a:r>
            <a:r>
              <a:rPr lang="ru-RU" altLang="en-US" dirty="0">
                <a:solidFill>
                  <a:srgbClr val="000000"/>
                </a:solidFill>
                <a:latin typeface="Times New Roman" panose="02020603050405020304" pitchFamily="18" charset="0"/>
                <a:cs typeface="Times New Roman" panose="02020603050405020304" pitchFamily="18" charset="0"/>
              </a:rPr>
              <a:t> та </a:t>
            </a:r>
            <a:r>
              <a:rPr lang="ru-RU" altLang="en-US" dirty="0" err="1">
                <a:solidFill>
                  <a:srgbClr val="000000"/>
                </a:solidFill>
                <a:latin typeface="Times New Roman" panose="02020603050405020304" pitchFamily="18" charset="0"/>
                <a:cs typeface="Times New Roman" panose="02020603050405020304" pitchFamily="18" charset="0"/>
              </a:rPr>
              <a:t>металу</a:t>
            </a:r>
            <a:r>
              <a:rPr lang="ru-RU" altLang="en-US" dirty="0">
                <a:solidFill>
                  <a:srgbClr val="000000"/>
                </a:solidFill>
                <a:latin typeface="Times New Roman" panose="02020603050405020304" pitchFamily="18" charset="0"/>
                <a:cs typeface="Times New Roman" panose="02020603050405020304" pitchFamily="18" charset="0"/>
              </a:rPr>
              <a:t>.</a:t>
            </a:r>
            <a:endParaRPr lang="ru-RU" altLang="en-US" sz="1000" dirty="0">
              <a:latin typeface="Tahoma" panose="020B0604030504040204" pitchFamily="34" charset="0"/>
              <a:cs typeface="Times New Roman" panose="02020603050405020304" pitchFamily="18" charset="0"/>
            </a:endParaRPr>
          </a:p>
          <a:p>
            <a:pPr algn="just" rtl="0" eaLnBrk="1" hangingPunct="1">
              <a:lnSpc>
                <a:spcPct val="150000"/>
              </a:lnSpc>
            </a:pPr>
            <a:r>
              <a:rPr lang="ru-RU" altLang="en-US" dirty="0" err="1">
                <a:solidFill>
                  <a:srgbClr val="000000"/>
                </a:solidFill>
                <a:latin typeface="Times New Roman" panose="02020603050405020304" pitchFamily="18" charset="0"/>
                <a:cs typeface="Times New Roman" panose="02020603050405020304" pitchFamily="18" charset="0"/>
              </a:rPr>
              <a:t>Методи</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організації</a:t>
            </a:r>
            <a:r>
              <a:rPr lang="ru-RU" altLang="en-US" dirty="0">
                <a:solidFill>
                  <a:srgbClr val="000000"/>
                </a:solidFill>
                <a:latin typeface="Times New Roman" panose="02020603050405020304" pitchFamily="18" charset="0"/>
                <a:cs typeface="Times New Roman" panose="02020603050405020304" pitchFamily="18" charset="0"/>
              </a:rPr>
              <a:t> контакту такого роду </a:t>
            </a:r>
            <a:r>
              <a:rPr lang="ru-RU" altLang="en-US" dirty="0" err="1">
                <a:solidFill>
                  <a:srgbClr val="000000"/>
                </a:solidFill>
                <a:latin typeface="Times New Roman" panose="02020603050405020304" pitchFamily="18" charset="0"/>
                <a:cs typeface="Times New Roman" panose="02020603050405020304" pitchFamily="18" charset="0"/>
              </a:rPr>
              <a:t>матеріалів</a:t>
            </a:r>
            <a:r>
              <a:rPr lang="ru-RU" altLang="en-US" dirty="0">
                <a:solidFill>
                  <a:srgbClr val="000000"/>
                </a:solidFill>
                <a:latin typeface="Times New Roman" panose="02020603050405020304" pitchFamily="18" charset="0"/>
                <a:cs typeface="Times New Roman" panose="02020603050405020304" pitchFamily="18" charset="0"/>
              </a:rPr>
              <a:t> з </a:t>
            </a:r>
            <a:r>
              <a:rPr lang="ru-RU" altLang="en-US" dirty="0" err="1">
                <a:solidFill>
                  <a:srgbClr val="000000"/>
                </a:solidFill>
                <a:latin typeface="Times New Roman" panose="02020603050405020304" pitchFamily="18" charset="0"/>
                <a:cs typeface="Times New Roman" panose="02020603050405020304" pitchFamily="18" charset="0"/>
              </a:rPr>
              <a:t>металом</a:t>
            </a:r>
            <a:r>
              <a:rPr lang="ru-RU" altLang="en-US" dirty="0">
                <a:solidFill>
                  <a:srgbClr val="000000"/>
                </a:solidFill>
                <a:latin typeface="Times New Roman" panose="02020603050405020304" pitchFamily="18" charset="0"/>
                <a:cs typeface="Times New Roman" panose="02020603050405020304" pitchFamily="18" charset="0"/>
              </a:rPr>
              <a:t>, а </a:t>
            </a:r>
            <a:r>
              <a:rPr lang="ru-RU" altLang="en-US" dirty="0" err="1">
                <a:solidFill>
                  <a:srgbClr val="000000"/>
                </a:solidFill>
                <a:latin typeface="Times New Roman" panose="02020603050405020304" pitchFamily="18" charset="0"/>
                <a:cs typeface="Times New Roman" panose="02020603050405020304" pitchFamily="18" charset="0"/>
              </a:rPr>
              <a:t>також</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їх</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фізичні</a:t>
            </a:r>
            <a:r>
              <a:rPr lang="ru-RU" altLang="en-US" dirty="0">
                <a:solidFill>
                  <a:srgbClr val="000000"/>
                </a:solidFill>
                <a:latin typeface="Times New Roman" panose="02020603050405020304" pitchFamily="18" charset="0"/>
                <a:cs typeface="Times New Roman" panose="02020603050405020304" pitchFamily="18" charset="0"/>
              </a:rPr>
              <a:t> характеристики (у шматках, у </a:t>
            </a:r>
            <a:r>
              <a:rPr lang="ru-RU" altLang="en-US" dirty="0" err="1">
                <a:solidFill>
                  <a:srgbClr val="000000"/>
                </a:solidFill>
                <a:latin typeface="Times New Roman" panose="02020603050405020304" pitchFamily="18" charset="0"/>
                <a:cs typeface="Times New Roman" panose="02020603050405020304" pitchFamily="18" charset="0"/>
              </a:rPr>
              <a:t>вигляді</a:t>
            </a:r>
            <a:r>
              <a:rPr lang="ru-RU" altLang="en-US" dirty="0">
                <a:solidFill>
                  <a:srgbClr val="000000"/>
                </a:solidFill>
                <a:latin typeface="Times New Roman" panose="02020603050405020304" pitchFamily="18" charset="0"/>
                <a:cs typeface="Times New Roman" panose="02020603050405020304" pitchFamily="18" charset="0"/>
              </a:rPr>
              <a:t> порошку, </a:t>
            </a:r>
            <a:r>
              <a:rPr lang="ru-RU" altLang="en-US" dirty="0" err="1">
                <a:solidFill>
                  <a:srgbClr val="000000"/>
                </a:solidFill>
                <a:latin typeface="Times New Roman" panose="02020603050405020304" pitchFamily="18" charset="0"/>
                <a:cs typeface="Times New Roman" panose="02020603050405020304" pitchFamily="18" charset="0"/>
              </a:rPr>
              <a:t>сплавів</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хімічних</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сполук</a:t>
            </a:r>
            <a:r>
              <a:rPr lang="ru-RU" altLang="en-US" dirty="0">
                <a:solidFill>
                  <a:srgbClr val="000000"/>
                </a:solidFill>
                <a:latin typeface="Times New Roman" panose="02020603050405020304" pitchFamily="18" charset="0"/>
                <a:cs typeface="Times New Roman" panose="02020603050405020304" pitchFamily="18" charset="0"/>
              </a:rPr>
              <a:t> у </a:t>
            </a:r>
            <a:r>
              <a:rPr lang="ru-RU" altLang="en-US" dirty="0" err="1">
                <a:solidFill>
                  <a:srgbClr val="000000"/>
                </a:solidFill>
                <a:latin typeface="Times New Roman" panose="02020603050405020304" pitchFamily="18" charset="0"/>
                <a:cs typeface="Times New Roman" panose="02020603050405020304" pitchFamily="18" charset="0"/>
              </a:rPr>
              <a:t>рідкому</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вигляді</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тощо</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можуть</a:t>
            </a:r>
            <a:r>
              <a:rPr lang="ru-RU" altLang="en-US" dirty="0">
                <a:solidFill>
                  <a:srgbClr val="000000"/>
                </a:solidFill>
                <a:latin typeface="Times New Roman" panose="02020603050405020304" pitchFamily="18" charset="0"/>
                <a:cs typeface="Times New Roman" panose="02020603050405020304" pitchFamily="18" charset="0"/>
              </a:rPr>
              <a:t> бути </a:t>
            </a:r>
            <a:r>
              <a:rPr lang="ru-RU" altLang="en-US" dirty="0" err="1">
                <a:solidFill>
                  <a:srgbClr val="000000"/>
                </a:solidFill>
                <a:latin typeface="Times New Roman" panose="02020603050405020304" pitchFamily="18" charset="0"/>
                <a:cs typeface="Times New Roman" panose="02020603050405020304" pitchFamily="18" charset="0"/>
              </a:rPr>
              <a:t>різні</a:t>
            </a:r>
            <a:r>
              <a:rPr lang="ru-RU" altLang="en-US" dirty="0">
                <a:solidFill>
                  <a:srgbClr val="000000"/>
                </a:solidFill>
                <a:latin typeface="Times New Roman" panose="02020603050405020304" pitchFamily="18" charset="0"/>
                <a:cs typeface="Times New Roman" panose="02020603050405020304" pitchFamily="18" charset="0"/>
              </a:rPr>
              <a:t>. На рис. </a:t>
            </a:r>
            <a:r>
              <a:rPr lang="ru-RU" altLang="en-US" dirty="0" smtClean="0">
                <a:solidFill>
                  <a:srgbClr val="000000"/>
                </a:solidFill>
                <a:latin typeface="Times New Roman" panose="02020603050405020304" pitchFamily="18" charset="0"/>
                <a:cs typeface="Times New Roman" panose="02020603050405020304" pitchFamily="18" charset="0"/>
              </a:rPr>
              <a:t>20 </a:t>
            </a:r>
            <a:r>
              <a:rPr lang="ru-RU" altLang="en-US" dirty="0">
                <a:solidFill>
                  <a:srgbClr val="000000"/>
                </a:solidFill>
                <a:latin typeface="Times New Roman" panose="02020603050405020304" pitchFamily="18" charset="0"/>
                <a:cs typeface="Times New Roman" panose="02020603050405020304" pitchFamily="18" charset="0"/>
              </a:rPr>
              <a:t>представлена ​​схема установки для </a:t>
            </a:r>
            <a:r>
              <a:rPr lang="ru-RU" altLang="en-US" dirty="0" err="1">
                <a:solidFill>
                  <a:srgbClr val="000000"/>
                </a:solidFill>
                <a:latin typeface="Times New Roman" panose="02020603050405020304" pitchFamily="18" charset="0"/>
                <a:cs typeface="Times New Roman" panose="02020603050405020304" pitchFamily="18" charset="0"/>
              </a:rPr>
              <a:t>десульфурації</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чавуну</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що</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знаходиться</a:t>
            </a:r>
            <a:r>
              <a:rPr lang="ru-RU" altLang="en-US" dirty="0">
                <a:solidFill>
                  <a:srgbClr val="000000"/>
                </a:solidFill>
                <a:latin typeface="Times New Roman" panose="02020603050405020304" pitchFamily="18" charset="0"/>
                <a:cs typeface="Times New Roman" panose="02020603050405020304" pitchFamily="18" charset="0"/>
              </a:rPr>
              <a:t> на шляху </a:t>
            </a:r>
            <a:r>
              <a:rPr lang="ru-RU" altLang="en-US" dirty="0" err="1">
                <a:solidFill>
                  <a:srgbClr val="000000"/>
                </a:solidFill>
                <a:latin typeface="Times New Roman" panose="02020603050405020304" pitchFamily="18" charset="0"/>
                <a:cs typeface="Times New Roman" panose="02020603050405020304" pitchFamily="18" charset="0"/>
              </a:rPr>
              <a:t>рідкого</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чавуну</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від</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доменної</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печі</a:t>
            </a:r>
            <a:r>
              <a:rPr lang="ru-RU" altLang="en-US" dirty="0">
                <a:solidFill>
                  <a:srgbClr val="000000"/>
                </a:solidFill>
                <a:latin typeface="Times New Roman" panose="02020603050405020304" pitchFamily="18" charset="0"/>
                <a:cs typeface="Times New Roman" panose="02020603050405020304" pitchFamily="18" charset="0"/>
              </a:rPr>
              <a:t> до сталеплавильного цеху.</a:t>
            </a:r>
            <a:endParaRPr lang="ru-RU" altLang="en-US" sz="1000" dirty="0">
              <a:latin typeface="Tahoma" panose="020B060403050404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Номер слайда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E18B54FD-BFED-415E-AE38-64C7813CB2F4}" type="slidenum">
              <a:rPr lang="ru-RU" altLang="en-US"/>
              <a:pPr algn="l" rtl="0"/>
              <a:t>86</a:t>
            </a:fld>
            <a:endParaRPr lang="ru-RU" altLang="en-US"/>
          </a:p>
        </p:txBody>
      </p:sp>
      <p:pic>
        <p:nvPicPr>
          <p:cNvPr id="91139"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27313" y="84138"/>
            <a:ext cx="3560762" cy="6161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1140" name="Прямоугольник 2"/>
          <p:cNvSpPr>
            <a:spLocks noChangeArrowheads="1"/>
          </p:cNvSpPr>
          <p:nvPr/>
        </p:nvSpPr>
        <p:spPr bwMode="auto">
          <a:xfrm>
            <a:off x="1258888" y="6299200"/>
            <a:ext cx="664797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eaLnBrk="1" hangingPunct="1"/>
            <a:r>
              <a:rPr lang="ru-RU" altLang="en-US" dirty="0" smtClean="0">
                <a:solidFill>
                  <a:srgbClr val="000000"/>
                </a:solidFill>
                <a:latin typeface="Times New Roman" panose="02020603050405020304" pitchFamily="18" charset="0"/>
                <a:ea typeface="Microsoft Sans Serif" panose="020B0604020202020204" pitchFamily="34" charset="0"/>
                <a:cs typeface="Times New Roman" panose="02020603050405020304" pitchFamily="18" charset="0"/>
              </a:rPr>
              <a:t>Рис. 20. </a:t>
            </a:r>
            <a:r>
              <a:rPr lang="ru-RU" altLang="en-US" dirty="0">
                <a:solidFill>
                  <a:srgbClr val="000000"/>
                </a:solidFill>
                <a:latin typeface="Times New Roman" panose="02020603050405020304" pitchFamily="18" charset="0"/>
                <a:ea typeface="Microsoft Sans Serif" panose="020B0604020202020204" pitchFamily="34" charset="0"/>
                <a:cs typeface="Times New Roman" panose="02020603050405020304" pitchFamily="18" charset="0"/>
              </a:rPr>
              <a:t>Схема установки для</a:t>
            </a:r>
            <a:r>
              <a:rPr lang="en-US" altLang="en-US" dirty="0">
                <a:solidFill>
                  <a:srgbClr val="000000"/>
                </a:solidFill>
                <a:latin typeface="Times New Roman" panose="02020603050405020304" pitchFamily="18" charset="0"/>
                <a:ea typeface="Microsoft Sans Serif" panose="020B0604020202020204" pitchFamily="34" charset="0"/>
                <a:cs typeface="Times New Roman" panose="02020603050405020304" pitchFamily="18" charset="0"/>
              </a:rPr>
              <a:t> </a:t>
            </a:r>
            <a:r>
              <a:rPr lang="ru-RU" altLang="en-US" dirty="0" smtClean="0">
                <a:solidFill>
                  <a:srgbClr val="000000"/>
                </a:solidFill>
                <a:latin typeface="Times New Roman" panose="02020603050405020304" pitchFamily="18" charset="0"/>
                <a:ea typeface="Microsoft Sans Serif" panose="020B0604020202020204" pitchFamily="34" charset="0"/>
                <a:cs typeface="Times New Roman" panose="02020603050405020304" pitchFamily="18" charset="0"/>
              </a:rPr>
              <a:t>методу </a:t>
            </a:r>
            <a:r>
              <a:rPr lang="ru-RU" altLang="en-US" dirty="0" err="1" smtClean="0">
                <a:latin typeface="Times New Roman" panose="02020603050405020304" pitchFamily="18" charset="0"/>
                <a:ea typeface="Microsoft Sans Serif" panose="020B0604020202020204" pitchFamily="34" charset="0"/>
                <a:cs typeface="Times New Roman" panose="02020603050405020304" pitchFamily="18" charset="0"/>
              </a:rPr>
              <a:t>десульфурації</a:t>
            </a:r>
            <a:r>
              <a:rPr lang="ru-RU" altLang="en-US" dirty="0" smtClean="0">
                <a:latin typeface="Times New Roman" panose="02020603050405020304" pitchFamily="18" charset="0"/>
                <a:ea typeface="Microsoft Sans Serif" panose="020B0604020202020204" pitchFamily="34" charset="0"/>
                <a:cs typeface="Times New Roman" panose="02020603050405020304" pitchFamily="18" charset="0"/>
              </a:rPr>
              <a:t> </a:t>
            </a:r>
            <a:r>
              <a:rPr lang="ru-RU" altLang="en-US" dirty="0" err="1">
                <a:latin typeface="Times New Roman" panose="02020603050405020304" pitchFamily="18" charset="0"/>
                <a:ea typeface="Microsoft Sans Serif" panose="020B0604020202020204" pitchFamily="34" charset="0"/>
                <a:cs typeface="Times New Roman" panose="02020603050405020304" pitchFamily="18" charset="0"/>
              </a:rPr>
              <a:t>чавуну</a:t>
            </a:r>
            <a:r>
              <a:rPr lang="ru-RU" altLang="en-US" dirty="0">
                <a:ea typeface="Microsoft Sans Serif" panose="020B0604020202020204" pitchFamily="34" charset="0"/>
                <a:cs typeface="Times New Roman" panose="02020603050405020304" pitchFamily="18" charset="0"/>
              </a:rPr>
              <a:t>	</a:t>
            </a:r>
            <a:endParaRPr lang="en-US" altLang="en-US" dirty="0">
              <a:ea typeface="Microsoft Sans Serif" panose="020B060402020202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Номер слайда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4EF35C20-D7C5-451C-B2F8-7040BF7EA3C8}" type="slidenum">
              <a:rPr lang="ru-RU" altLang="en-US"/>
              <a:pPr algn="l" rtl="0"/>
              <a:t>87</a:t>
            </a:fld>
            <a:endParaRPr lang="ru-RU" altLang="en-US"/>
          </a:p>
        </p:txBody>
      </p:sp>
      <p:sp>
        <p:nvSpPr>
          <p:cNvPr id="92163" name="Прямоугольник 2"/>
          <p:cNvSpPr>
            <a:spLocks noChangeArrowheads="1"/>
          </p:cNvSpPr>
          <p:nvPr/>
        </p:nvSpPr>
        <p:spPr bwMode="auto">
          <a:xfrm>
            <a:off x="179388" y="981075"/>
            <a:ext cx="8785225" cy="46130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indent="2921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rtl="0" eaLnBrk="1" hangingPunct="1">
              <a:lnSpc>
                <a:spcPct val="150000"/>
              </a:lnSpc>
            </a:pPr>
            <a:r>
              <a:rPr lang="ru-RU" altLang="en-US" dirty="0">
                <a:solidFill>
                  <a:srgbClr val="000000"/>
                </a:solidFill>
                <a:latin typeface="Times New Roman" panose="02020603050405020304" pitchFamily="18" charset="0"/>
                <a:cs typeface="Times New Roman" panose="02020603050405020304" pitchFamily="18" charset="0"/>
              </a:rPr>
              <a:t>У </a:t>
            </a:r>
            <a:r>
              <a:rPr lang="ru-RU" altLang="en-US" dirty="0" err="1">
                <a:solidFill>
                  <a:srgbClr val="000000"/>
                </a:solidFill>
                <a:latin typeface="Times New Roman" panose="02020603050405020304" pitchFamily="18" charset="0"/>
                <a:cs typeface="Times New Roman" panose="02020603050405020304" pitchFamily="18" charset="0"/>
              </a:rPr>
              <a:t>ківш</a:t>
            </a:r>
            <a:r>
              <a:rPr lang="ru-RU" altLang="en-US" dirty="0">
                <a:solidFill>
                  <a:srgbClr val="000000"/>
                </a:solidFill>
                <a:latin typeface="Times New Roman" panose="02020603050405020304" pitchFamily="18" charset="0"/>
                <a:cs typeface="Times New Roman" panose="02020603050405020304" pitchFamily="18" charset="0"/>
              </a:rPr>
              <a:t> з </a:t>
            </a:r>
            <a:r>
              <a:rPr lang="ru-RU" altLang="en-US" dirty="0" err="1">
                <a:solidFill>
                  <a:srgbClr val="000000"/>
                </a:solidFill>
                <a:latin typeface="Times New Roman" panose="02020603050405020304" pitchFamily="18" charset="0"/>
                <a:cs typeface="Times New Roman" panose="02020603050405020304" pitchFamily="18" charset="0"/>
              </a:rPr>
              <a:t>рідким</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чавуном</a:t>
            </a:r>
            <a:r>
              <a:rPr lang="ru-RU" altLang="en-US" dirty="0">
                <a:solidFill>
                  <a:srgbClr val="000000"/>
                </a:solidFill>
                <a:latin typeface="Times New Roman" panose="02020603050405020304" pitchFamily="18" charset="0"/>
                <a:cs typeface="Times New Roman" panose="02020603050405020304" pitchFamily="18" charset="0"/>
              </a:rPr>
              <a:t> 1 </a:t>
            </a:r>
            <a:r>
              <a:rPr lang="ru-RU" altLang="en-US" dirty="0" err="1">
                <a:solidFill>
                  <a:srgbClr val="000000"/>
                </a:solidFill>
                <a:latin typeface="Times New Roman" panose="02020603050405020304" pitchFamily="18" charset="0"/>
                <a:cs typeface="Times New Roman" panose="02020603050405020304" pitchFamily="18" charset="0"/>
              </a:rPr>
              <a:t>опускається</a:t>
            </a:r>
            <a:r>
              <a:rPr lang="ru-RU" altLang="en-US" dirty="0">
                <a:solidFill>
                  <a:srgbClr val="000000"/>
                </a:solidFill>
                <a:latin typeface="Times New Roman" panose="02020603050405020304" pitchFamily="18" charset="0"/>
                <a:cs typeface="Times New Roman" panose="02020603050405020304" pitchFamily="18" charset="0"/>
              </a:rPr>
              <a:t> ротор-</a:t>
            </a:r>
            <a:r>
              <a:rPr lang="ru-RU" altLang="en-US" dirty="0" err="1">
                <a:solidFill>
                  <a:srgbClr val="000000"/>
                </a:solidFill>
                <a:latin typeface="Times New Roman" panose="02020603050405020304" pitchFamily="18" charset="0"/>
                <a:cs typeface="Times New Roman" panose="02020603050405020304" pitchFamily="18" charset="0"/>
              </a:rPr>
              <a:t>мішалка</a:t>
            </a:r>
            <a:r>
              <a:rPr lang="ru-RU" altLang="en-US" dirty="0">
                <a:solidFill>
                  <a:srgbClr val="000000"/>
                </a:solidFill>
                <a:latin typeface="Times New Roman" panose="02020603050405020304" pitchFamily="18" charset="0"/>
                <a:cs typeface="Times New Roman" panose="02020603050405020304" pitchFamily="18" charset="0"/>
              </a:rPr>
              <a:t> 2. Над </a:t>
            </a:r>
            <a:r>
              <a:rPr lang="ru-RU" altLang="en-US" dirty="0" err="1">
                <a:solidFill>
                  <a:srgbClr val="000000"/>
                </a:solidFill>
                <a:latin typeface="Times New Roman" panose="02020603050405020304" pitchFamily="18" charset="0"/>
                <a:cs typeface="Times New Roman" panose="02020603050405020304" pitchFamily="18" charset="0"/>
              </a:rPr>
              <a:t>ковшем</a:t>
            </a:r>
            <a:r>
              <a:rPr lang="ru-RU" altLang="en-US" dirty="0">
                <a:solidFill>
                  <a:srgbClr val="000000"/>
                </a:solidFill>
                <a:latin typeface="Times New Roman" panose="02020603050405020304" pitchFamily="18" charset="0"/>
                <a:cs typeface="Times New Roman" panose="02020603050405020304" pitchFamily="18" charset="0"/>
              </a:rPr>
              <a:t> при </a:t>
            </a:r>
            <a:r>
              <a:rPr lang="ru-RU" altLang="en-US" dirty="0" err="1">
                <a:solidFill>
                  <a:srgbClr val="000000"/>
                </a:solidFill>
                <a:latin typeface="Times New Roman" panose="02020603050405020304" pitchFamily="18" charset="0"/>
                <a:cs typeface="Times New Roman" panose="02020603050405020304" pitchFamily="18" charset="0"/>
              </a:rPr>
              <a:t>обробці</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розташовується</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ковпак</a:t>
            </a:r>
            <a:r>
              <a:rPr lang="ru-RU" altLang="en-US" dirty="0">
                <a:solidFill>
                  <a:srgbClr val="000000"/>
                </a:solidFill>
                <a:latin typeface="Times New Roman" panose="02020603050405020304" pitchFamily="18" charset="0"/>
                <a:cs typeface="Times New Roman" panose="02020603050405020304" pitchFamily="18" charset="0"/>
              </a:rPr>
              <a:t> для </a:t>
            </a:r>
            <a:r>
              <a:rPr lang="ru-RU" altLang="en-US" dirty="0" err="1">
                <a:solidFill>
                  <a:srgbClr val="000000"/>
                </a:solidFill>
                <a:latin typeface="Times New Roman" panose="02020603050405020304" pitchFamily="18" charset="0"/>
                <a:cs typeface="Times New Roman" panose="02020603050405020304" pitchFamily="18" charset="0"/>
              </a:rPr>
              <a:t>пиловловлення</a:t>
            </a:r>
            <a:r>
              <a:rPr lang="ru-RU" altLang="en-US" dirty="0">
                <a:solidFill>
                  <a:srgbClr val="000000"/>
                </a:solidFill>
                <a:latin typeface="Times New Roman" panose="02020603050405020304" pitchFamily="18" charset="0"/>
                <a:cs typeface="Times New Roman" panose="02020603050405020304" pitchFamily="18" charset="0"/>
              </a:rPr>
              <a:t> 3 з </a:t>
            </a:r>
            <a:r>
              <a:rPr lang="ru-RU" altLang="en-US" dirty="0" err="1">
                <a:solidFill>
                  <a:srgbClr val="000000"/>
                </a:solidFill>
                <a:latin typeface="Times New Roman" panose="02020603050405020304" pitchFamily="18" charset="0"/>
                <a:cs typeface="Times New Roman" panose="02020603050405020304" pitchFamily="18" charset="0"/>
              </a:rPr>
              <a:t>пристроєм</a:t>
            </a:r>
            <a:r>
              <a:rPr lang="ru-RU" altLang="en-US" dirty="0">
                <a:solidFill>
                  <a:srgbClr val="000000"/>
                </a:solidFill>
                <a:latin typeface="Times New Roman" panose="02020603050405020304" pitchFamily="18" charset="0"/>
                <a:cs typeface="Times New Roman" panose="02020603050405020304" pitchFamily="18" charset="0"/>
              </a:rPr>
              <a:t> для </a:t>
            </a:r>
            <a:r>
              <a:rPr lang="ru-RU" altLang="en-US" dirty="0" err="1">
                <a:solidFill>
                  <a:srgbClr val="000000"/>
                </a:solidFill>
                <a:latin typeface="Times New Roman" panose="02020603050405020304" pitchFamily="18" charset="0"/>
                <a:cs typeface="Times New Roman" panose="02020603050405020304" pitchFamily="18" charset="0"/>
              </a:rPr>
              <a:t>подачі</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десульфураторів</a:t>
            </a:r>
            <a:r>
              <a:rPr lang="ru-RU" altLang="en-US" dirty="0">
                <a:solidFill>
                  <a:srgbClr val="000000"/>
                </a:solidFill>
                <a:latin typeface="Times New Roman" panose="02020603050405020304" pitchFamily="18" charset="0"/>
                <a:cs typeface="Times New Roman" panose="02020603050405020304" pitchFamily="18" charset="0"/>
              </a:rPr>
              <a:t> 4 і </a:t>
            </a:r>
            <a:r>
              <a:rPr lang="ru-RU" altLang="en-US" dirty="0" err="1">
                <a:solidFill>
                  <a:srgbClr val="000000"/>
                </a:solidFill>
                <a:latin typeface="Times New Roman" panose="02020603050405020304" pitchFamily="18" charset="0"/>
                <a:cs typeface="Times New Roman" panose="02020603050405020304" pitchFamily="18" charset="0"/>
              </a:rPr>
              <a:t>відведення</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газів</a:t>
            </a:r>
            <a:r>
              <a:rPr lang="ru-RU" altLang="en-US" dirty="0">
                <a:solidFill>
                  <a:srgbClr val="000000"/>
                </a:solidFill>
                <a:latin typeface="Times New Roman" panose="02020603050405020304" pitchFamily="18" charset="0"/>
                <a:cs typeface="Times New Roman" panose="02020603050405020304" pitchFamily="18" charset="0"/>
              </a:rPr>
              <a:t> 5. </a:t>
            </a:r>
            <a:r>
              <a:rPr lang="ru-RU" altLang="en-US" dirty="0" err="1">
                <a:solidFill>
                  <a:srgbClr val="000000"/>
                </a:solidFill>
                <a:latin typeface="Times New Roman" panose="02020603050405020304" pitchFamily="18" charset="0"/>
                <a:cs typeface="Times New Roman" panose="02020603050405020304" pitchFamily="18" charset="0"/>
              </a:rPr>
              <a:t>Перемішування</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металу</a:t>
            </a:r>
            <a:r>
              <a:rPr lang="ru-RU" altLang="en-US" dirty="0">
                <a:solidFill>
                  <a:srgbClr val="000000"/>
                </a:solidFill>
                <a:latin typeface="Times New Roman" panose="02020603050405020304" pitchFamily="18" charset="0"/>
                <a:cs typeface="Times New Roman" panose="02020603050405020304" pitchFamily="18" charset="0"/>
              </a:rPr>
              <a:t> з реагентом </a:t>
            </a:r>
            <a:r>
              <a:rPr lang="ru-RU" altLang="en-US" dirty="0" err="1">
                <a:solidFill>
                  <a:srgbClr val="000000"/>
                </a:solidFill>
                <a:latin typeface="Times New Roman" panose="02020603050405020304" pitchFamily="18" charset="0"/>
                <a:cs typeface="Times New Roman" panose="02020603050405020304" pitchFamily="18" charset="0"/>
              </a:rPr>
              <a:t>досягається</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обертанням</a:t>
            </a:r>
            <a:r>
              <a:rPr lang="ru-RU" altLang="en-US" dirty="0">
                <a:solidFill>
                  <a:srgbClr val="000000"/>
                </a:solidFill>
                <a:latin typeface="Times New Roman" panose="02020603050405020304" pitchFamily="18" charset="0"/>
                <a:cs typeface="Times New Roman" panose="02020603050405020304" pitchFamily="18" charset="0"/>
              </a:rPr>
              <a:t> ротора-</a:t>
            </a:r>
            <a:r>
              <a:rPr lang="ru-RU" altLang="en-US" dirty="0" err="1">
                <a:solidFill>
                  <a:srgbClr val="000000"/>
                </a:solidFill>
                <a:latin typeface="Times New Roman" panose="02020603050405020304" pitchFamily="18" charset="0"/>
                <a:cs typeface="Times New Roman" panose="02020603050405020304" pitchFamily="18" charset="0"/>
              </a:rPr>
              <a:t>мішалки</a:t>
            </a:r>
            <a:r>
              <a:rPr lang="ru-RU" altLang="en-US" dirty="0">
                <a:solidFill>
                  <a:srgbClr val="000000"/>
                </a:solidFill>
                <a:latin typeface="Times New Roman" panose="02020603050405020304" pitchFamily="18" charset="0"/>
                <a:cs typeface="Times New Roman" panose="02020603050405020304" pitchFamily="18" charset="0"/>
              </a:rPr>
              <a:t> і </a:t>
            </a:r>
            <a:r>
              <a:rPr lang="ru-RU" altLang="en-US" dirty="0" err="1">
                <a:solidFill>
                  <a:srgbClr val="000000"/>
                </a:solidFill>
                <a:latin typeface="Times New Roman" panose="02020603050405020304" pitchFamily="18" charset="0"/>
                <a:cs typeface="Times New Roman" panose="02020603050405020304" pitchFamily="18" charset="0"/>
              </a:rPr>
              <a:t>пропусканням</a:t>
            </a:r>
            <a:r>
              <a:rPr lang="ru-RU" altLang="en-US" dirty="0">
                <a:solidFill>
                  <a:srgbClr val="000000"/>
                </a:solidFill>
                <a:latin typeface="Times New Roman" panose="02020603050405020304" pitchFamily="18" charset="0"/>
                <a:cs typeface="Times New Roman" panose="02020603050405020304" pitchFamily="18" charset="0"/>
              </a:rPr>
              <a:t> через </a:t>
            </a:r>
            <a:r>
              <a:rPr lang="ru-RU" altLang="en-US" dirty="0" err="1">
                <a:solidFill>
                  <a:srgbClr val="000000"/>
                </a:solidFill>
                <a:latin typeface="Times New Roman" panose="02020603050405020304" pitchFamily="18" charset="0"/>
                <a:cs typeface="Times New Roman" panose="02020603050405020304" pitchFamily="18" charset="0"/>
              </a:rPr>
              <a:t>ефект</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кипіння</a:t>
            </a:r>
            <a:r>
              <a:rPr lang="ru-RU" altLang="en-US" dirty="0">
                <a:solidFill>
                  <a:srgbClr val="000000"/>
                </a:solidFill>
                <a:latin typeface="Times New Roman" panose="02020603050405020304" pitchFamily="18" charset="0"/>
                <a:cs typeface="Times New Roman" panose="02020603050405020304" pitchFamily="18" charset="0"/>
              </a:rPr>
              <a:t>. При </a:t>
            </a:r>
            <a:r>
              <a:rPr lang="ru-RU" altLang="en-US" dirty="0" err="1">
                <a:solidFill>
                  <a:srgbClr val="000000"/>
                </a:solidFill>
                <a:latin typeface="Times New Roman" panose="02020603050405020304" pitchFamily="18" charset="0"/>
                <a:cs typeface="Times New Roman" panose="02020603050405020304" pitchFamily="18" charset="0"/>
              </a:rPr>
              <a:t>використанні</a:t>
            </a:r>
            <a:r>
              <a:rPr lang="ru-RU" altLang="en-US" dirty="0">
                <a:solidFill>
                  <a:srgbClr val="000000"/>
                </a:solidFill>
                <a:latin typeface="Times New Roman" panose="02020603050405020304" pitchFamily="18" charset="0"/>
                <a:cs typeface="Times New Roman" panose="02020603050405020304" pitchFamily="18" charset="0"/>
              </a:rPr>
              <a:t> такого типу установки для </a:t>
            </a:r>
            <a:r>
              <a:rPr lang="ru-RU" altLang="en-US" dirty="0" err="1">
                <a:solidFill>
                  <a:srgbClr val="000000"/>
                </a:solidFill>
                <a:latin typeface="Times New Roman" panose="02020603050405020304" pitchFamily="18" charset="0"/>
                <a:cs typeface="Times New Roman" panose="02020603050405020304" pitchFamily="18" charset="0"/>
              </a:rPr>
              <a:t>обробки</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чавуну</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сумішшю</a:t>
            </a:r>
            <a:r>
              <a:rPr lang="ru-RU" altLang="en-US" dirty="0">
                <a:solidFill>
                  <a:srgbClr val="000000"/>
                </a:solidFill>
                <a:latin typeface="Times New Roman" panose="02020603050405020304" pitchFamily="18" charset="0"/>
                <a:cs typeface="Times New Roman" panose="02020603050405020304" pitchFamily="18" charset="0"/>
              </a:rPr>
              <a:t> з </a:t>
            </a:r>
            <a:r>
              <a:rPr lang="ru-RU" altLang="en-US" dirty="0" err="1">
                <a:solidFill>
                  <a:srgbClr val="000000"/>
                </a:solidFill>
                <a:latin typeface="Times New Roman" panose="02020603050405020304" pitchFamily="18" charset="0"/>
                <a:cs typeface="Times New Roman" panose="02020603050405020304" pitchFamily="18" charset="0"/>
              </a:rPr>
              <a:t>обпаленого</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вапна</a:t>
            </a:r>
            <a:r>
              <a:rPr lang="ru-RU" altLang="en-US" dirty="0">
                <a:solidFill>
                  <a:srgbClr val="000000"/>
                </a:solidFill>
                <a:latin typeface="Times New Roman" panose="02020603050405020304" pitchFamily="18" charset="0"/>
                <a:cs typeface="Times New Roman" panose="02020603050405020304" pitchFamily="18" charset="0"/>
              </a:rPr>
              <a:t> (90%), плавикового шпату (5%) та </a:t>
            </a:r>
            <a:r>
              <a:rPr lang="ru-RU" altLang="en-US" dirty="0" err="1">
                <a:solidFill>
                  <a:srgbClr val="000000"/>
                </a:solidFill>
                <a:latin typeface="Times New Roman" panose="02020603050405020304" pitchFamily="18" charset="0"/>
                <a:cs typeface="Times New Roman" panose="02020603050405020304" pitchFamily="18" charset="0"/>
              </a:rPr>
              <a:t>нафтового</a:t>
            </a:r>
            <a:r>
              <a:rPr lang="ru-RU" altLang="en-US" dirty="0">
                <a:solidFill>
                  <a:srgbClr val="000000"/>
                </a:solidFill>
                <a:latin typeface="Times New Roman" panose="02020603050405020304" pitchFamily="18" charset="0"/>
                <a:cs typeface="Times New Roman" panose="02020603050405020304" pitchFamily="18" charset="0"/>
              </a:rPr>
              <a:t> коксу (5%) </a:t>
            </a:r>
            <a:r>
              <a:rPr lang="ru-RU" altLang="en-US" dirty="0" err="1">
                <a:solidFill>
                  <a:srgbClr val="000000"/>
                </a:solidFill>
                <a:latin typeface="Times New Roman" panose="02020603050405020304" pitchFamily="18" charset="0"/>
                <a:cs typeface="Times New Roman" panose="02020603050405020304" pitchFamily="18" charset="0"/>
              </a:rPr>
              <a:t>вміст</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сірки</a:t>
            </a:r>
            <a:r>
              <a:rPr lang="ru-RU" altLang="en-US" dirty="0">
                <a:solidFill>
                  <a:srgbClr val="000000"/>
                </a:solidFill>
                <a:latin typeface="Times New Roman" panose="02020603050405020304" pitchFamily="18" charset="0"/>
                <a:cs typeface="Times New Roman" panose="02020603050405020304" pitchFamily="18" charset="0"/>
              </a:rPr>
              <a:t> в </a:t>
            </a:r>
            <a:r>
              <a:rPr lang="ru-RU" altLang="en-US" dirty="0" err="1">
                <a:solidFill>
                  <a:srgbClr val="000000"/>
                </a:solidFill>
                <a:latin typeface="Times New Roman" panose="02020603050405020304" pitchFamily="18" charset="0"/>
                <a:cs typeface="Times New Roman" panose="02020603050405020304" pitchFamily="18" charset="0"/>
              </a:rPr>
              <a:t>чавуні</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знижується</a:t>
            </a:r>
            <a:r>
              <a:rPr lang="ru-RU" altLang="en-US" dirty="0">
                <a:solidFill>
                  <a:srgbClr val="000000"/>
                </a:solidFill>
                <a:latin typeface="Times New Roman" panose="02020603050405020304" pitchFamily="18" charset="0"/>
                <a:cs typeface="Times New Roman" panose="02020603050405020304" pitchFamily="18" charset="0"/>
              </a:rPr>
              <a:t> з 0,030-0,035% до -0,003%.</a:t>
            </a:r>
            <a:endParaRPr lang="ru-RU" altLang="en-US" sz="1000" dirty="0">
              <a:latin typeface="Tahoma" panose="020B0604030504040204" pitchFamily="34" charset="0"/>
              <a:cs typeface="Times New Roman" panose="02020603050405020304" pitchFamily="18" charset="0"/>
            </a:endParaRPr>
          </a:p>
          <a:p>
            <a:pPr algn="just" rtl="0" eaLnBrk="1" hangingPunct="1">
              <a:lnSpc>
                <a:spcPct val="150000"/>
              </a:lnSpc>
            </a:pPr>
            <a:r>
              <a:rPr lang="ru-RU" altLang="en-US" dirty="0" err="1">
                <a:solidFill>
                  <a:srgbClr val="000000"/>
                </a:solidFill>
                <a:latin typeface="Times New Roman" panose="02020603050405020304" pitchFamily="18" charset="0"/>
                <a:cs typeface="Times New Roman" panose="02020603050405020304" pitchFamily="18" charset="0"/>
              </a:rPr>
              <a:t>Створення</a:t>
            </a:r>
            <a:r>
              <a:rPr lang="ru-RU" altLang="en-US" dirty="0">
                <a:solidFill>
                  <a:srgbClr val="000000"/>
                </a:solidFill>
                <a:latin typeface="Times New Roman" panose="02020603050405020304" pitchFamily="18" charset="0"/>
                <a:cs typeface="Times New Roman" panose="02020603050405020304" pitchFamily="18" charset="0"/>
              </a:rPr>
              <a:t> на початку 80-х </a:t>
            </a:r>
            <a:r>
              <a:rPr lang="ru-RU" altLang="en-US" dirty="0" err="1">
                <a:solidFill>
                  <a:srgbClr val="000000"/>
                </a:solidFill>
                <a:latin typeface="Times New Roman" panose="02020603050405020304" pitchFamily="18" charset="0"/>
                <a:cs typeface="Times New Roman" panose="02020603050405020304" pitchFamily="18" charset="0"/>
              </a:rPr>
              <a:t>років</a:t>
            </a:r>
            <a:r>
              <a:rPr lang="ru-RU" altLang="en-US" dirty="0">
                <a:solidFill>
                  <a:srgbClr val="000000"/>
                </a:solidFill>
                <a:latin typeface="Times New Roman" panose="02020603050405020304" pitchFamily="18" charset="0"/>
                <a:cs typeface="Times New Roman" panose="02020603050405020304" pitchFamily="18" charset="0"/>
              </a:rPr>
              <a:t> XX </a:t>
            </a:r>
            <a:r>
              <a:rPr lang="ru-RU" altLang="en-US" dirty="0" err="1">
                <a:solidFill>
                  <a:srgbClr val="000000"/>
                </a:solidFill>
                <a:latin typeface="Times New Roman" panose="02020603050405020304" pitchFamily="18" charset="0"/>
                <a:cs typeface="Times New Roman" panose="02020603050405020304" pitchFamily="18" charset="0"/>
              </a:rPr>
              <a:t>століття</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надійних</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пристроїв</a:t>
            </a:r>
            <a:r>
              <a:rPr lang="ru-RU" altLang="en-US" dirty="0">
                <a:solidFill>
                  <a:srgbClr val="000000"/>
                </a:solidFill>
                <a:latin typeface="Times New Roman" panose="02020603050405020304" pitchFamily="18" charset="0"/>
                <a:cs typeface="Times New Roman" panose="02020603050405020304" pitchFamily="18" charset="0"/>
              </a:rPr>
              <a:t> для </a:t>
            </a:r>
            <a:r>
              <a:rPr lang="ru-RU" altLang="en-US" dirty="0" err="1">
                <a:solidFill>
                  <a:srgbClr val="000000"/>
                </a:solidFill>
                <a:latin typeface="Times New Roman" panose="02020603050405020304" pitchFamily="18" charset="0"/>
                <a:cs typeface="Times New Roman" panose="02020603050405020304" pitchFamily="18" charset="0"/>
              </a:rPr>
              <a:t>вдування</a:t>
            </a:r>
            <a:r>
              <a:rPr lang="ru-RU" altLang="en-US" dirty="0">
                <a:solidFill>
                  <a:srgbClr val="000000"/>
                </a:solidFill>
                <a:latin typeface="Times New Roman" panose="02020603050405020304" pitchFamily="18" charset="0"/>
                <a:cs typeface="Times New Roman" panose="02020603050405020304" pitchFamily="18" charset="0"/>
              </a:rPr>
              <a:t> в </a:t>
            </a:r>
            <a:r>
              <a:rPr lang="ru-RU" altLang="en-US" dirty="0" err="1">
                <a:solidFill>
                  <a:srgbClr val="000000"/>
                </a:solidFill>
                <a:latin typeface="Times New Roman" panose="02020603050405020304" pitchFamily="18" charset="0"/>
                <a:cs typeface="Times New Roman" panose="02020603050405020304" pitchFamily="18" charset="0"/>
              </a:rPr>
              <a:t>рідкі</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розплави</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порошків</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що</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дозволяють</a:t>
            </a:r>
            <a:r>
              <a:rPr lang="ru-RU" altLang="en-US" dirty="0">
                <a:solidFill>
                  <a:srgbClr val="000000"/>
                </a:solidFill>
                <a:latin typeface="Times New Roman" panose="02020603050405020304" pitchFamily="18" charset="0"/>
                <a:cs typeface="Times New Roman" panose="02020603050405020304" pitchFamily="18" charset="0"/>
              </a:rPr>
              <a:t> точно </a:t>
            </a:r>
            <a:r>
              <a:rPr lang="ru-RU" altLang="en-US" dirty="0" err="1">
                <a:solidFill>
                  <a:srgbClr val="000000"/>
                </a:solidFill>
                <a:latin typeface="Times New Roman" panose="02020603050405020304" pitchFamily="18" charset="0"/>
                <a:cs typeface="Times New Roman" panose="02020603050405020304" pitchFamily="18" charset="0"/>
              </a:rPr>
              <a:t>регулювати</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масу</a:t>
            </a:r>
            <a:r>
              <a:rPr lang="ru-RU" altLang="en-US" dirty="0">
                <a:solidFill>
                  <a:srgbClr val="000000"/>
                </a:solidFill>
                <a:latin typeface="Times New Roman" panose="02020603050405020304" pitchFamily="18" charset="0"/>
                <a:cs typeface="Times New Roman" panose="02020603050405020304" pitchFamily="18" charset="0"/>
              </a:rPr>
              <a:t> реагенту, </a:t>
            </a:r>
            <a:r>
              <a:rPr lang="ru-RU" altLang="en-US" dirty="0" err="1">
                <a:solidFill>
                  <a:srgbClr val="000000"/>
                </a:solidFill>
                <a:latin typeface="Times New Roman" panose="02020603050405020304" pitchFamily="18" charset="0"/>
                <a:cs typeface="Times New Roman" panose="02020603050405020304" pitchFamily="18" charset="0"/>
              </a:rPr>
              <a:t>що</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подається</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відкрило</a:t>
            </a:r>
            <a:r>
              <a:rPr lang="ru-RU" altLang="en-US" dirty="0">
                <a:solidFill>
                  <a:srgbClr val="000000"/>
                </a:solidFill>
                <a:latin typeface="Times New Roman" panose="02020603050405020304" pitchFamily="18" charset="0"/>
                <a:cs typeface="Times New Roman" panose="02020603050405020304" pitchFamily="18" charset="0"/>
              </a:rPr>
              <a:t> для </a:t>
            </a:r>
            <a:r>
              <a:rPr lang="ru-RU" altLang="en-US" dirty="0" err="1">
                <a:solidFill>
                  <a:srgbClr val="000000"/>
                </a:solidFill>
                <a:latin typeface="Times New Roman" panose="02020603050405020304" pitchFamily="18" charset="0"/>
                <a:cs typeface="Times New Roman" panose="02020603050405020304" pitchFamily="18" charset="0"/>
              </a:rPr>
              <a:t>десульфурації</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чавуну</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широку</a:t>
            </a:r>
            <a:r>
              <a:rPr lang="ru-RU" altLang="en-US" dirty="0">
                <a:solidFill>
                  <a:srgbClr val="000000"/>
                </a:solidFill>
                <a:latin typeface="Times New Roman" panose="02020603050405020304" pitchFamily="18" charset="0"/>
                <a:cs typeface="Times New Roman" panose="02020603050405020304" pitchFamily="18" charset="0"/>
              </a:rPr>
              <a:t> гаму </a:t>
            </a:r>
            <a:r>
              <a:rPr lang="ru-RU" altLang="en-US" dirty="0" err="1">
                <a:solidFill>
                  <a:srgbClr val="000000"/>
                </a:solidFill>
                <a:latin typeface="Times New Roman" panose="02020603050405020304" pitchFamily="18" charset="0"/>
                <a:cs typeface="Times New Roman" panose="02020603050405020304" pitchFamily="18" charset="0"/>
              </a:rPr>
              <a:t>технологічних</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варіантів</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Останні</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відрізняються</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насамперед</a:t>
            </a:r>
            <a:r>
              <a:rPr lang="ru-RU" altLang="en-US" dirty="0">
                <a:solidFill>
                  <a:srgbClr val="000000"/>
                </a:solidFill>
                <a:latin typeface="Times New Roman" panose="02020603050405020304" pitchFamily="18" charset="0"/>
                <a:cs typeface="Times New Roman" panose="02020603050405020304" pitchFamily="18" charset="0"/>
              </a:rPr>
              <a:t> складом </a:t>
            </a:r>
            <a:r>
              <a:rPr lang="ru-RU" altLang="en-US" dirty="0" err="1">
                <a:solidFill>
                  <a:srgbClr val="000000"/>
                </a:solidFill>
                <a:latin typeface="Times New Roman" panose="02020603050405020304" pitchFamily="18" charset="0"/>
                <a:cs typeface="Times New Roman" panose="02020603050405020304" pitchFamily="18" charset="0"/>
              </a:rPr>
              <a:t>сумішей</a:t>
            </a:r>
            <a:r>
              <a:rPr lang="ru-RU" altLang="en-US" dirty="0">
                <a:solidFill>
                  <a:srgbClr val="000000"/>
                </a:solidFill>
                <a:latin typeface="Times New Roman" panose="02020603050405020304" pitchFamily="18" charset="0"/>
                <a:cs typeface="Times New Roman" panose="02020603050405020304" pitchFamily="18" charset="0"/>
              </a:rPr>
              <a:t>.</a:t>
            </a:r>
            <a:endParaRPr lang="ru-RU" altLang="en-US" sz="1000" dirty="0">
              <a:latin typeface="Tahoma" panose="020B060403050404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Номер слайда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AAD52AFE-6AC8-4BBF-9102-D38A92B323DC}" type="slidenum">
              <a:rPr lang="ru-RU" altLang="en-US"/>
              <a:pPr algn="l" rtl="0"/>
              <a:t>88</a:t>
            </a:fld>
            <a:endParaRPr lang="ru-RU" altLang="en-US"/>
          </a:p>
        </p:txBody>
      </p:sp>
      <p:sp>
        <p:nvSpPr>
          <p:cNvPr id="93187" name="Прямоугольник 2"/>
          <p:cNvSpPr>
            <a:spLocks noChangeArrowheads="1"/>
          </p:cNvSpPr>
          <p:nvPr/>
        </p:nvSpPr>
        <p:spPr bwMode="auto">
          <a:xfrm>
            <a:off x="238125" y="574675"/>
            <a:ext cx="8891588" cy="54440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indent="292100">
              <a:tabLst>
                <a:tab pos="1820863" algn="l"/>
              </a:tabLst>
              <a:defRPr>
                <a:solidFill>
                  <a:schemeClr val="tx1"/>
                </a:solidFill>
                <a:latin typeface="Arial" panose="020B0604020202020204" pitchFamily="34" charset="0"/>
              </a:defRPr>
            </a:lvl1pPr>
            <a:lvl2pPr marL="742950" indent="-285750">
              <a:tabLst>
                <a:tab pos="1820863" algn="l"/>
              </a:tabLst>
              <a:defRPr>
                <a:solidFill>
                  <a:schemeClr val="tx1"/>
                </a:solidFill>
                <a:latin typeface="Arial" panose="020B0604020202020204" pitchFamily="34" charset="0"/>
              </a:defRPr>
            </a:lvl2pPr>
            <a:lvl3pPr marL="1143000" indent="-228600">
              <a:tabLst>
                <a:tab pos="1820863" algn="l"/>
              </a:tabLst>
              <a:defRPr>
                <a:solidFill>
                  <a:schemeClr val="tx1"/>
                </a:solidFill>
                <a:latin typeface="Arial" panose="020B0604020202020204" pitchFamily="34" charset="0"/>
              </a:defRPr>
            </a:lvl3pPr>
            <a:lvl4pPr marL="1600200" indent="-228600">
              <a:tabLst>
                <a:tab pos="1820863" algn="l"/>
              </a:tabLst>
              <a:defRPr>
                <a:solidFill>
                  <a:schemeClr val="tx1"/>
                </a:solidFill>
                <a:latin typeface="Arial" panose="020B0604020202020204" pitchFamily="34" charset="0"/>
              </a:defRPr>
            </a:lvl4pPr>
            <a:lvl5pPr marL="2057400" indent="-228600">
              <a:tabLst>
                <a:tab pos="1820863" algn="l"/>
              </a:tabLst>
              <a:defRPr>
                <a:solidFill>
                  <a:schemeClr val="tx1"/>
                </a:solidFill>
                <a:latin typeface="Arial" panose="020B0604020202020204" pitchFamily="34" charset="0"/>
              </a:defRPr>
            </a:lvl5pPr>
            <a:lvl6pPr marL="2514600" indent="-228600" eaLnBrk="0" fontAlgn="base" hangingPunct="0">
              <a:spcBef>
                <a:spcPct val="0"/>
              </a:spcBef>
              <a:spcAft>
                <a:spcPct val="0"/>
              </a:spcAft>
              <a:tabLst>
                <a:tab pos="1820863" algn="l"/>
              </a:tabLst>
              <a:defRPr>
                <a:solidFill>
                  <a:schemeClr val="tx1"/>
                </a:solidFill>
                <a:latin typeface="Arial" panose="020B0604020202020204" pitchFamily="34" charset="0"/>
              </a:defRPr>
            </a:lvl6pPr>
            <a:lvl7pPr marL="2971800" indent="-228600" eaLnBrk="0" fontAlgn="base" hangingPunct="0">
              <a:spcBef>
                <a:spcPct val="0"/>
              </a:spcBef>
              <a:spcAft>
                <a:spcPct val="0"/>
              </a:spcAft>
              <a:tabLst>
                <a:tab pos="1820863" algn="l"/>
              </a:tabLst>
              <a:defRPr>
                <a:solidFill>
                  <a:schemeClr val="tx1"/>
                </a:solidFill>
                <a:latin typeface="Arial" panose="020B0604020202020204" pitchFamily="34" charset="0"/>
              </a:defRPr>
            </a:lvl7pPr>
            <a:lvl8pPr marL="3429000" indent="-228600" eaLnBrk="0" fontAlgn="base" hangingPunct="0">
              <a:spcBef>
                <a:spcPct val="0"/>
              </a:spcBef>
              <a:spcAft>
                <a:spcPct val="0"/>
              </a:spcAft>
              <a:tabLst>
                <a:tab pos="1820863" algn="l"/>
              </a:tabLst>
              <a:defRPr>
                <a:solidFill>
                  <a:schemeClr val="tx1"/>
                </a:solidFill>
                <a:latin typeface="Arial" panose="020B0604020202020204" pitchFamily="34" charset="0"/>
              </a:defRPr>
            </a:lvl8pPr>
            <a:lvl9pPr marL="3886200" indent="-228600" eaLnBrk="0" fontAlgn="base" hangingPunct="0">
              <a:spcBef>
                <a:spcPct val="0"/>
              </a:spcBef>
              <a:spcAft>
                <a:spcPct val="0"/>
              </a:spcAft>
              <a:tabLst>
                <a:tab pos="1820863" algn="l"/>
              </a:tabLst>
              <a:defRPr>
                <a:solidFill>
                  <a:schemeClr val="tx1"/>
                </a:solidFill>
                <a:latin typeface="Arial" panose="020B0604020202020204" pitchFamily="34" charset="0"/>
              </a:defRPr>
            </a:lvl9pPr>
          </a:lstStyle>
          <a:p>
            <a:pPr algn="just" rtl="0" eaLnBrk="1" hangingPunct="1">
              <a:lnSpc>
                <a:spcPct val="150000"/>
              </a:lnSpc>
            </a:pPr>
            <a:r>
              <a:rPr lang="ru-RU" altLang="en-US" dirty="0" err="1">
                <a:solidFill>
                  <a:srgbClr val="000000"/>
                </a:solidFill>
                <a:latin typeface="Times New Roman" panose="02020603050405020304" pitchFamily="18" charset="0"/>
                <a:cs typeface="Times New Roman" panose="02020603050405020304" pitchFamily="18" charset="0"/>
              </a:rPr>
              <a:t>Зупинимося</a:t>
            </a:r>
            <a:r>
              <a:rPr lang="ru-RU" altLang="en-US" dirty="0">
                <a:solidFill>
                  <a:srgbClr val="000000"/>
                </a:solidFill>
                <a:latin typeface="Times New Roman" panose="02020603050405020304" pitchFamily="18" charset="0"/>
                <a:cs typeface="Times New Roman" panose="02020603050405020304" pitchFamily="18" charset="0"/>
              </a:rPr>
              <a:t> на </a:t>
            </a:r>
            <a:r>
              <a:rPr lang="ru-RU" altLang="en-US" dirty="0" err="1">
                <a:solidFill>
                  <a:srgbClr val="000000"/>
                </a:solidFill>
                <a:latin typeface="Times New Roman" panose="02020603050405020304" pitchFamily="18" charset="0"/>
                <a:cs typeface="Times New Roman" panose="02020603050405020304" pitchFamily="18" charset="0"/>
              </a:rPr>
              <a:t>варіантах</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які</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досить</a:t>
            </a:r>
            <a:r>
              <a:rPr lang="ru-RU" altLang="en-US" dirty="0">
                <a:solidFill>
                  <a:srgbClr val="000000"/>
                </a:solidFill>
                <a:latin typeface="Times New Roman" panose="02020603050405020304" pitchFamily="18" charset="0"/>
                <a:cs typeface="Times New Roman" panose="02020603050405020304" pitchFamily="18" charset="0"/>
              </a:rPr>
              <a:t> широко </a:t>
            </a:r>
            <a:r>
              <a:rPr lang="ru-RU" altLang="en-US" dirty="0" err="1">
                <a:solidFill>
                  <a:srgbClr val="000000"/>
                </a:solidFill>
                <a:latin typeface="Times New Roman" panose="02020603050405020304" pitchFamily="18" charset="0"/>
                <a:cs typeface="Times New Roman" panose="02020603050405020304" pitchFamily="18" charset="0"/>
              </a:rPr>
              <a:t>використовуються</a:t>
            </a:r>
            <a:r>
              <a:rPr lang="ru-RU" altLang="en-US" dirty="0">
                <a:solidFill>
                  <a:srgbClr val="000000"/>
                </a:solidFill>
                <a:latin typeface="Times New Roman" panose="02020603050405020304" pitchFamily="18" charset="0"/>
                <a:cs typeface="Times New Roman" panose="02020603050405020304" pitchFamily="18" charset="0"/>
              </a:rPr>
              <a:t> у </a:t>
            </a:r>
            <a:r>
              <a:rPr lang="ru-RU" altLang="en-US" dirty="0" err="1">
                <a:solidFill>
                  <a:srgbClr val="000000"/>
                </a:solidFill>
                <a:latin typeface="Times New Roman" panose="02020603050405020304" pitchFamily="18" charset="0"/>
                <a:cs typeface="Times New Roman" panose="02020603050405020304" pitchFamily="18" charset="0"/>
              </a:rPr>
              <a:t>світовій</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практиці</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Врахуємо</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що</a:t>
            </a:r>
            <a:r>
              <a:rPr lang="ru-RU" altLang="en-US" dirty="0">
                <a:solidFill>
                  <a:srgbClr val="000000"/>
                </a:solidFill>
                <a:latin typeface="Times New Roman" panose="02020603050405020304" pitchFamily="18" charset="0"/>
                <a:cs typeface="Times New Roman" panose="02020603050405020304" pitchFamily="18" charset="0"/>
              </a:rPr>
              <a:t> на </a:t>
            </a:r>
            <a:r>
              <a:rPr lang="ru-RU" altLang="en-US" dirty="0" err="1">
                <a:solidFill>
                  <a:srgbClr val="000000"/>
                </a:solidFill>
                <a:latin typeface="Times New Roman" panose="02020603050405020304" pitchFamily="18" charset="0"/>
                <a:cs typeface="Times New Roman" panose="02020603050405020304" pitchFamily="18" charset="0"/>
              </a:rPr>
              <a:t>вибір</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підприємствами</a:t>
            </a:r>
            <a:r>
              <a:rPr lang="ru-RU" altLang="en-US" dirty="0">
                <a:solidFill>
                  <a:srgbClr val="000000"/>
                </a:solidFill>
                <a:latin typeface="Times New Roman" panose="02020603050405020304" pitchFamily="18" charset="0"/>
                <a:cs typeface="Times New Roman" panose="02020603050405020304" pitchFamily="18" charset="0"/>
              </a:rPr>
              <a:t> складу </a:t>
            </a:r>
            <a:r>
              <a:rPr lang="ru-RU" altLang="en-US" dirty="0" err="1">
                <a:solidFill>
                  <a:srgbClr val="000000"/>
                </a:solidFill>
                <a:latin typeface="Times New Roman" panose="02020603050405020304" pitchFamily="18" charset="0"/>
                <a:cs typeface="Times New Roman" panose="02020603050405020304" pitchFamily="18" charset="0"/>
              </a:rPr>
              <a:t>сумішей</a:t>
            </a:r>
            <a:r>
              <a:rPr lang="ru-RU" altLang="en-US" dirty="0">
                <a:solidFill>
                  <a:srgbClr val="000000"/>
                </a:solidFill>
                <a:latin typeface="Times New Roman" panose="02020603050405020304" pitchFamily="18" charset="0"/>
                <a:cs typeface="Times New Roman" panose="02020603050405020304" pitchFamily="18" charset="0"/>
              </a:rPr>
              <a:t> для </a:t>
            </a:r>
            <a:r>
              <a:rPr lang="ru-RU" altLang="en-US" dirty="0" err="1">
                <a:solidFill>
                  <a:srgbClr val="000000"/>
                </a:solidFill>
                <a:latin typeface="Times New Roman" panose="02020603050405020304" pitchFamily="18" charset="0"/>
                <a:cs typeface="Times New Roman" panose="02020603050405020304" pitchFamily="18" charset="0"/>
              </a:rPr>
              <a:t>обробки</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одночасно</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впливає</a:t>
            </a:r>
            <a:r>
              <a:rPr lang="ru-RU" altLang="en-US" dirty="0">
                <a:solidFill>
                  <a:srgbClr val="000000"/>
                </a:solidFill>
                <a:latin typeface="Times New Roman" panose="02020603050405020304" pitchFamily="18" charset="0"/>
                <a:cs typeface="Times New Roman" panose="02020603050405020304" pitchFamily="18" charset="0"/>
              </a:rPr>
              <a:t> ряд </a:t>
            </a:r>
            <a:r>
              <a:rPr lang="ru-RU" altLang="en-US" dirty="0" err="1">
                <a:solidFill>
                  <a:srgbClr val="000000"/>
                </a:solidFill>
                <a:latin typeface="Times New Roman" panose="02020603050405020304" pitchFamily="18" charset="0"/>
                <a:cs typeface="Times New Roman" panose="02020603050405020304" pitchFamily="18" charset="0"/>
              </a:rPr>
              <a:t>факторів</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вартість</a:t>
            </a:r>
            <a:r>
              <a:rPr lang="ru-RU" altLang="en-US" dirty="0">
                <a:solidFill>
                  <a:srgbClr val="000000"/>
                </a:solidFill>
                <a:latin typeface="Times New Roman" panose="02020603050405020304" pitchFamily="18" charset="0"/>
                <a:cs typeface="Times New Roman" panose="02020603050405020304" pitchFamily="18" charset="0"/>
              </a:rPr>
              <a:t> та </a:t>
            </a:r>
            <a:r>
              <a:rPr lang="ru-RU" altLang="en-US" dirty="0" err="1">
                <a:solidFill>
                  <a:srgbClr val="000000"/>
                </a:solidFill>
                <a:latin typeface="Times New Roman" panose="02020603050405020304" pitchFamily="18" charset="0"/>
                <a:cs typeface="Times New Roman" panose="02020603050405020304" pitchFamily="18" charset="0"/>
              </a:rPr>
              <a:t>дефіцитність</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матеріалів</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спосіб</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введення</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їх</a:t>
            </a:r>
            <a:r>
              <a:rPr lang="ru-RU" altLang="en-US" dirty="0">
                <a:solidFill>
                  <a:srgbClr val="000000"/>
                </a:solidFill>
                <a:latin typeface="Times New Roman" panose="02020603050405020304" pitchFamily="18" charset="0"/>
                <a:cs typeface="Times New Roman" panose="02020603050405020304" pitchFamily="18" charset="0"/>
              </a:rPr>
              <a:t> у </a:t>
            </a:r>
            <a:r>
              <a:rPr lang="ru-RU" altLang="en-US" dirty="0" err="1">
                <a:solidFill>
                  <a:srgbClr val="000000"/>
                </a:solidFill>
                <a:latin typeface="Times New Roman" panose="02020603050405020304" pitchFamily="18" charset="0"/>
                <a:cs typeface="Times New Roman" panose="02020603050405020304" pitchFamily="18" charset="0"/>
              </a:rPr>
              <a:t>чавун</a:t>
            </a:r>
            <a:r>
              <a:rPr lang="ru-RU" altLang="en-US" dirty="0">
                <a:solidFill>
                  <a:srgbClr val="000000"/>
                </a:solidFill>
                <a:latin typeface="Times New Roman" panose="02020603050405020304" pitchFamily="18" charset="0"/>
                <a:cs typeface="Times New Roman" panose="02020603050405020304" pitchFamily="18" charset="0"/>
              </a:rPr>
              <a:t> та </a:t>
            </a:r>
            <a:r>
              <a:rPr lang="ru-RU" altLang="en-US" dirty="0" err="1">
                <a:solidFill>
                  <a:srgbClr val="000000"/>
                </a:solidFill>
                <a:latin typeface="Times New Roman" panose="02020603050405020304" pitchFamily="18" charset="0"/>
                <a:cs typeface="Times New Roman" panose="02020603050405020304" pitchFamily="18" charset="0"/>
              </a:rPr>
              <a:t>вартість</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обладнання</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ефективність</a:t>
            </a:r>
            <a:r>
              <a:rPr lang="ru-RU" altLang="en-US" dirty="0">
                <a:solidFill>
                  <a:srgbClr val="000000"/>
                </a:solidFill>
                <a:latin typeface="Times New Roman" panose="02020603050405020304" pitchFamily="18" charset="0"/>
                <a:cs typeface="Times New Roman" panose="02020603050405020304" pitchFamily="18" charset="0"/>
              </a:rPr>
              <a:t> та простота </a:t>
            </a:r>
            <a:r>
              <a:rPr lang="ru-RU" altLang="en-US" dirty="0" err="1">
                <a:solidFill>
                  <a:srgbClr val="000000"/>
                </a:solidFill>
                <a:latin typeface="Times New Roman" panose="02020603050405020304" pitchFamily="18" charset="0"/>
                <a:cs typeface="Times New Roman" panose="02020603050405020304" pitchFamily="18" charset="0"/>
              </a:rPr>
              <a:t>стабільність</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результатів</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штати</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екологічні</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питання</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тощо</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Головним</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критерієм</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залишається</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еко</a:t>
            </a:r>
            <a:endParaRPr lang="ru-RU" altLang="en-US" sz="1000" dirty="0">
              <a:latin typeface="Tahoma" panose="020B0604030504040204" pitchFamily="34" charset="0"/>
              <a:cs typeface="Times New Roman" panose="02020603050405020304" pitchFamily="18" charset="0"/>
            </a:endParaRPr>
          </a:p>
          <a:p>
            <a:pPr algn="just" rtl="0" eaLnBrk="1" hangingPunct="1">
              <a:lnSpc>
                <a:spcPct val="150000"/>
              </a:lnSpc>
            </a:pPr>
            <a:r>
              <a:rPr lang="ru-RU" altLang="en-US" dirty="0">
                <a:solidFill>
                  <a:srgbClr val="000000"/>
                </a:solidFill>
                <a:latin typeface="Times New Roman" panose="02020603050405020304" pitchFamily="18" charset="0"/>
                <a:cs typeface="Times New Roman" panose="02020603050405020304" pitchFamily="18" charset="0"/>
              </a:rPr>
              <a:t>У </a:t>
            </a:r>
            <a:r>
              <a:rPr lang="ru-RU" altLang="en-US" dirty="0" err="1">
                <a:solidFill>
                  <a:srgbClr val="000000"/>
                </a:solidFill>
                <a:latin typeface="Times New Roman" panose="02020603050405020304" pitchFamily="18" charset="0"/>
                <a:cs typeface="Times New Roman" panose="02020603050405020304" pitchFamily="18" charset="0"/>
              </a:rPr>
              <a:t>шихтових</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матеріалах</a:t>
            </a:r>
            <a:r>
              <a:rPr lang="ru-RU" altLang="en-US" dirty="0">
                <a:solidFill>
                  <a:srgbClr val="000000"/>
                </a:solidFill>
                <a:latin typeface="Times New Roman" panose="02020603050405020304" pitchFamily="18" charset="0"/>
                <a:cs typeface="Times New Roman" panose="02020603050405020304" pitchFamily="18" charset="0"/>
              </a:rPr>
              <a:t> доменного </a:t>
            </a:r>
            <a:r>
              <a:rPr lang="ru-RU" altLang="en-US" dirty="0" err="1">
                <a:solidFill>
                  <a:srgbClr val="000000"/>
                </a:solidFill>
                <a:latin typeface="Times New Roman" panose="02020603050405020304" pitchFamily="18" charset="0"/>
                <a:cs typeface="Times New Roman" panose="02020603050405020304" pitchFamily="18" charset="0"/>
              </a:rPr>
              <a:t>процесу</a:t>
            </a:r>
            <a:r>
              <a:rPr lang="ru-RU" altLang="en-US" dirty="0">
                <a:solidFill>
                  <a:srgbClr val="000000"/>
                </a:solidFill>
                <a:latin typeface="Times New Roman" panose="02020603050405020304" pitchFamily="18" charset="0"/>
                <a:cs typeface="Times New Roman" panose="02020603050405020304" pitchFamily="18" charset="0"/>
              </a:rPr>
              <a:t> фосфор </a:t>
            </a:r>
            <a:r>
              <a:rPr lang="ru-RU" altLang="en-US" dirty="0" err="1">
                <a:solidFill>
                  <a:srgbClr val="000000"/>
                </a:solidFill>
                <a:latin typeface="Times New Roman" panose="02020603050405020304" pitchFamily="18" charset="0"/>
                <a:cs typeface="Times New Roman" panose="02020603050405020304" pitchFamily="18" charset="0"/>
              </a:rPr>
              <a:t>знаходиться</a:t>
            </a:r>
            <a:r>
              <a:rPr lang="ru-RU" altLang="en-US" dirty="0">
                <a:solidFill>
                  <a:srgbClr val="000000"/>
                </a:solidFill>
                <a:latin typeface="Times New Roman" panose="02020603050405020304" pitchFamily="18" charset="0"/>
                <a:cs typeface="Times New Roman" panose="02020603050405020304" pitchFamily="18" charset="0"/>
              </a:rPr>
              <a:t> у </a:t>
            </a:r>
            <a:r>
              <a:rPr lang="ru-RU" altLang="en-US" dirty="0" err="1">
                <a:solidFill>
                  <a:srgbClr val="000000"/>
                </a:solidFill>
                <a:latin typeface="Times New Roman" panose="02020603050405020304" pitchFamily="18" charset="0"/>
                <a:cs typeface="Times New Roman" panose="02020603050405020304" pitchFamily="18" charset="0"/>
              </a:rPr>
              <a:t>вигляді</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п'ятиокису</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з'єднаного</a:t>
            </a:r>
            <a:r>
              <a:rPr lang="ru-RU" altLang="en-US" dirty="0">
                <a:solidFill>
                  <a:srgbClr val="000000"/>
                </a:solidFill>
                <a:latin typeface="Times New Roman" panose="02020603050405020304" pitchFamily="18" charset="0"/>
                <a:cs typeface="Times New Roman" panose="02020603050405020304" pitchFamily="18" charset="0"/>
              </a:rPr>
              <a:t> з </a:t>
            </a:r>
            <a:r>
              <a:rPr lang="ru-RU" altLang="en-US" dirty="0" err="1">
                <a:solidFill>
                  <a:srgbClr val="000000"/>
                </a:solidFill>
                <a:latin typeface="Times New Roman" panose="02020603050405020304" pitchFamily="18" charset="0"/>
                <a:cs typeface="Times New Roman" panose="02020603050405020304" pitchFamily="18" charset="0"/>
              </a:rPr>
              <a:t>вапном</a:t>
            </a:r>
            <a:r>
              <a:rPr lang="ru-RU" altLang="en-US" dirty="0">
                <a:solidFill>
                  <a:srgbClr val="000000"/>
                </a:solidFill>
                <a:latin typeface="Times New Roman" panose="02020603050405020304" pitchFamily="18" charset="0"/>
                <a:cs typeface="Times New Roman" panose="02020603050405020304" pitchFamily="18" charset="0"/>
              </a:rPr>
              <a:t> і </a:t>
            </a:r>
            <a:r>
              <a:rPr lang="ru-RU" altLang="en-US" dirty="0" err="1">
                <a:solidFill>
                  <a:srgbClr val="000000"/>
                </a:solidFill>
                <a:latin typeface="Times New Roman" panose="02020603050405020304" pitchFamily="18" charset="0"/>
                <a:cs typeface="Times New Roman" panose="02020603050405020304" pitchFamily="18" charset="0"/>
              </a:rPr>
              <a:t>рідше</a:t>
            </a:r>
            <a:r>
              <a:rPr lang="ru-RU" altLang="en-US" dirty="0">
                <a:solidFill>
                  <a:srgbClr val="000000"/>
                </a:solidFill>
                <a:latin typeface="Times New Roman" panose="02020603050405020304" pitchFamily="18" charset="0"/>
                <a:cs typeface="Times New Roman" panose="02020603050405020304" pitchFamily="18" charset="0"/>
              </a:rPr>
              <a:t> з оксидами </a:t>
            </a:r>
            <a:r>
              <a:rPr lang="ru-RU" altLang="en-US" dirty="0" err="1">
                <a:solidFill>
                  <a:srgbClr val="000000"/>
                </a:solidFill>
                <a:latin typeface="Times New Roman" panose="02020603050405020304" pitchFamily="18" charset="0"/>
                <a:cs typeface="Times New Roman" panose="02020603050405020304" pitchFamily="18" charset="0"/>
              </a:rPr>
              <a:t>заліза</a:t>
            </a:r>
            <a:r>
              <a:rPr lang="ru-RU" altLang="en-US" dirty="0">
                <a:solidFill>
                  <a:srgbClr val="000000"/>
                </a:solidFill>
                <a:latin typeface="Times New Roman" panose="02020603050405020304" pitchFamily="18" charset="0"/>
                <a:cs typeface="Times New Roman" panose="02020603050405020304" pitchFamily="18" charset="0"/>
              </a:rPr>
              <a:t> - 3(Са0)-Р</a:t>
            </a:r>
            <a:r>
              <a:rPr lang="ru-RU" altLang="en-US" baseline="-25000" dirty="0">
                <a:solidFill>
                  <a:srgbClr val="000000"/>
                </a:solidFill>
                <a:latin typeface="Times New Roman" panose="02020603050405020304" pitchFamily="18" charset="0"/>
                <a:cs typeface="Times New Roman" panose="02020603050405020304" pitchFamily="18" charset="0"/>
              </a:rPr>
              <a:t>2</a:t>
            </a:r>
            <a:r>
              <a:rPr lang="ru-RU" altLang="en-US" dirty="0">
                <a:solidFill>
                  <a:srgbClr val="000000"/>
                </a:solidFill>
                <a:latin typeface="Times New Roman" panose="02020603050405020304" pitchFamily="18" charset="0"/>
                <a:cs typeface="Times New Roman" panose="02020603050405020304" pitchFamily="18" charset="0"/>
              </a:rPr>
              <a:t>0</a:t>
            </a:r>
            <a:r>
              <a:rPr lang="ru-RU" altLang="en-US" baseline="-25000" dirty="0">
                <a:solidFill>
                  <a:srgbClr val="000000"/>
                </a:solidFill>
                <a:latin typeface="Times New Roman" panose="02020603050405020304" pitchFamily="18" charset="0"/>
                <a:cs typeface="Times New Roman" panose="02020603050405020304" pitchFamily="18" charset="0"/>
              </a:rPr>
              <a:t>5</a:t>
            </a:r>
            <a:r>
              <a:rPr lang="en-US" altLang="en-US" dirty="0" smtClean="0">
                <a:solidFill>
                  <a:srgbClr val="000000"/>
                </a:solidFill>
                <a:latin typeface="Times New Roman" panose="02020603050405020304" pitchFamily="18" charset="0"/>
                <a:cs typeface="Times New Roman" panose="02020603050405020304" pitchFamily="18" charset="0"/>
              </a:rPr>
              <a:t>,</a:t>
            </a:r>
            <a:r>
              <a:rPr lang="uk-UA" altLang="en-US" dirty="0" smtClean="0">
                <a:solidFill>
                  <a:srgbClr val="000000"/>
                </a:solidFill>
                <a:latin typeface="Times New Roman" panose="02020603050405020304" pitchFamily="18" charset="0"/>
                <a:cs typeface="Times New Roman" panose="02020603050405020304" pitchFamily="18" charset="0"/>
              </a:rPr>
              <a:t> </a:t>
            </a:r>
            <a:r>
              <a:rPr lang="ru-RU" altLang="en-US" dirty="0" smtClean="0">
                <a:solidFill>
                  <a:srgbClr val="000000"/>
                </a:solidFill>
                <a:latin typeface="Times New Roman" panose="02020603050405020304" pitchFamily="18" charset="0"/>
                <a:cs typeface="Times New Roman" panose="02020603050405020304" pitchFamily="18" charset="0"/>
              </a:rPr>
              <a:t>3(</a:t>
            </a:r>
            <a:r>
              <a:rPr lang="en-US" altLang="en-US" dirty="0">
                <a:solidFill>
                  <a:srgbClr val="000000"/>
                </a:solidFill>
                <a:latin typeface="Times New Roman" panose="02020603050405020304" pitchFamily="18" charset="0"/>
                <a:cs typeface="Times New Roman" panose="02020603050405020304" pitchFamily="18" charset="0"/>
              </a:rPr>
              <a:t>F</a:t>
            </a:r>
            <a:r>
              <a:rPr lang="ru-RU" altLang="en-US" dirty="0">
                <a:solidFill>
                  <a:srgbClr val="000000"/>
                </a:solidFill>
                <a:latin typeface="Times New Roman" panose="02020603050405020304" pitchFamily="18" charset="0"/>
                <a:cs typeface="Times New Roman" panose="02020603050405020304" pitchFamily="18" charset="0"/>
              </a:rPr>
              <a:t>е0)-Р</a:t>
            </a:r>
            <a:r>
              <a:rPr lang="ru-RU" altLang="en-US" baseline="-25000" dirty="0">
                <a:solidFill>
                  <a:srgbClr val="000000"/>
                </a:solidFill>
                <a:latin typeface="Times New Roman" panose="02020603050405020304" pitchFamily="18" charset="0"/>
                <a:cs typeface="Times New Roman" panose="02020603050405020304" pitchFamily="18" charset="0"/>
              </a:rPr>
              <a:t>2</a:t>
            </a:r>
            <a:r>
              <a:rPr lang="ru-RU" altLang="en-US" dirty="0">
                <a:solidFill>
                  <a:srgbClr val="000000"/>
                </a:solidFill>
                <a:latin typeface="Times New Roman" panose="02020603050405020304" pitchFamily="18" charset="0"/>
                <a:cs typeface="Times New Roman" panose="02020603050405020304" pitchFamily="18" charset="0"/>
              </a:rPr>
              <a:t>0</a:t>
            </a:r>
            <a:r>
              <a:rPr lang="ru-RU" altLang="en-US" baseline="-25000" dirty="0">
                <a:solidFill>
                  <a:srgbClr val="000000"/>
                </a:solidFill>
                <a:latin typeface="Times New Roman" panose="02020603050405020304" pitchFamily="18" charset="0"/>
                <a:cs typeface="Times New Roman" panose="02020603050405020304" pitchFamily="18" charset="0"/>
              </a:rPr>
              <a:t>5</a:t>
            </a:r>
            <a:r>
              <a:rPr lang="ru-RU" altLang="en-US" dirty="0">
                <a:solidFill>
                  <a:srgbClr val="000000"/>
                </a:solidFill>
                <a:latin typeface="Times New Roman" panose="02020603050405020304" pitchFamily="18" charset="0"/>
                <a:cs typeface="Times New Roman" panose="02020603050405020304" pitchFamily="18" charset="0"/>
              </a:rPr>
              <a:t>. Практично весь фосфор </a:t>
            </a:r>
            <a:r>
              <a:rPr lang="ru-RU" altLang="en-US" dirty="0" err="1">
                <a:solidFill>
                  <a:srgbClr val="000000"/>
                </a:solidFill>
                <a:latin typeface="Times New Roman" panose="02020603050405020304" pitchFamily="18" charset="0"/>
                <a:cs typeface="Times New Roman" panose="02020603050405020304" pitchFamily="18" charset="0"/>
              </a:rPr>
              <a:t>шихти</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відновлюється</a:t>
            </a:r>
            <a:r>
              <a:rPr lang="ru-RU" altLang="en-US" dirty="0">
                <a:solidFill>
                  <a:srgbClr val="000000"/>
                </a:solidFill>
                <a:latin typeface="Times New Roman" panose="02020603050405020304" pitchFamily="18" charset="0"/>
                <a:cs typeface="Times New Roman" panose="02020603050405020304" pitchFamily="18" charset="0"/>
              </a:rPr>
              <a:t> і </a:t>
            </a:r>
            <a:r>
              <a:rPr lang="ru-RU" altLang="en-US" dirty="0" err="1">
                <a:solidFill>
                  <a:srgbClr val="000000"/>
                </a:solidFill>
                <a:latin typeface="Times New Roman" panose="02020603050405020304" pitchFamily="18" charset="0"/>
                <a:cs typeface="Times New Roman" panose="02020603050405020304" pitchFamily="18" charset="0"/>
              </a:rPr>
              <a:t>перетворюється</a:t>
            </a:r>
            <a:r>
              <a:rPr lang="ru-RU" altLang="en-US" dirty="0">
                <a:solidFill>
                  <a:srgbClr val="000000"/>
                </a:solidFill>
                <a:latin typeface="Times New Roman" panose="02020603050405020304" pitchFamily="18" charset="0"/>
                <a:cs typeface="Times New Roman" panose="02020603050405020304" pitchFamily="18" charset="0"/>
              </a:rPr>
              <a:t> на </a:t>
            </a:r>
            <a:r>
              <a:rPr lang="ru-RU" altLang="en-US" dirty="0" err="1">
                <a:solidFill>
                  <a:srgbClr val="000000"/>
                </a:solidFill>
                <a:latin typeface="Times New Roman" panose="02020603050405020304" pitchFamily="18" charset="0"/>
                <a:cs typeface="Times New Roman" panose="02020603050405020304" pitchFamily="18" charset="0"/>
              </a:rPr>
              <a:t>чавун</a:t>
            </a:r>
            <a:r>
              <a:rPr lang="ru-RU" altLang="en-US" dirty="0">
                <a:solidFill>
                  <a:srgbClr val="000000"/>
                </a:solidFill>
                <a:latin typeface="Times New Roman" panose="02020603050405020304" pitchFamily="18" charset="0"/>
                <a:cs typeface="Times New Roman" panose="02020603050405020304" pitchFamily="18" charset="0"/>
              </a:rPr>
              <a:t>, тому </a:t>
            </a:r>
            <a:r>
              <a:rPr lang="ru-RU" altLang="en-US" dirty="0" err="1">
                <a:solidFill>
                  <a:srgbClr val="000000"/>
                </a:solidFill>
                <a:latin typeface="Times New Roman" panose="02020603050405020304" pitchFamily="18" charset="0"/>
                <a:cs typeface="Times New Roman" panose="02020603050405020304" pitchFamily="18" charset="0"/>
              </a:rPr>
              <a:t>низький</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вміст</a:t>
            </a:r>
            <a:r>
              <a:rPr lang="ru-RU" altLang="en-US" dirty="0">
                <a:solidFill>
                  <a:srgbClr val="000000"/>
                </a:solidFill>
                <a:latin typeface="Times New Roman" panose="02020603050405020304" pitchFamily="18" charset="0"/>
                <a:cs typeface="Times New Roman" panose="02020603050405020304" pitchFamily="18" charset="0"/>
              </a:rPr>
              <a:t> фосфору </a:t>
            </a:r>
            <a:r>
              <a:rPr lang="ru-RU" altLang="en-US" dirty="0" err="1">
                <a:solidFill>
                  <a:srgbClr val="000000"/>
                </a:solidFill>
                <a:latin typeface="Times New Roman" panose="02020603050405020304" pitchFamily="18" charset="0"/>
                <a:cs typeface="Times New Roman" panose="02020603050405020304" pitchFamily="18" charset="0"/>
              </a:rPr>
              <a:t>можна</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забезпечити</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лише</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застосуванням</a:t>
            </a:r>
            <a:r>
              <a:rPr lang="ru-RU" altLang="en-US" dirty="0">
                <a:solidFill>
                  <a:srgbClr val="000000"/>
                </a:solidFill>
                <a:latin typeface="Times New Roman" panose="02020603050405020304" pitchFamily="18" charset="0"/>
                <a:cs typeface="Times New Roman" panose="02020603050405020304" pitchFamily="18" charset="0"/>
              </a:rPr>
              <a:t> у </a:t>
            </a:r>
            <a:r>
              <a:rPr lang="ru-RU" altLang="en-US" dirty="0" err="1">
                <a:solidFill>
                  <a:srgbClr val="000000"/>
                </a:solidFill>
                <a:latin typeface="Times New Roman" panose="02020603050405020304" pitchFamily="18" charset="0"/>
                <a:cs typeface="Times New Roman" panose="02020603050405020304" pitchFamily="18" charset="0"/>
              </a:rPr>
              <a:t>доменних</a:t>
            </a:r>
            <a:r>
              <a:rPr lang="ru-RU" altLang="en-US" dirty="0">
                <a:solidFill>
                  <a:srgbClr val="000000"/>
                </a:solidFill>
                <a:latin typeface="Times New Roman" panose="02020603050405020304" pitchFamily="18" charset="0"/>
                <a:cs typeface="Times New Roman" panose="02020603050405020304" pitchFamily="18" charset="0"/>
              </a:rPr>
              <a:t> печах </a:t>
            </a:r>
            <a:r>
              <a:rPr lang="ru-RU" altLang="en-US" dirty="0" err="1">
                <a:solidFill>
                  <a:srgbClr val="000000"/>
                </a:solidFill>
                <a:latin typeface="Times New Roman" panose="02020603050405020304" pitchFamily="18" charset="0"/>
                <a:cs typeface="Times New Roman" panose="02020603050405020304" pitchFamily="18" charset="0"/>
              </a:rPr>
              <a:t>малофосфористої</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шихти</a:t>
            </a:r>
            <a:r>
              <a:rPr lang="ru-RU" altLang="en-US" dirty="0">
                <a:solidFill>
                  <a:srgbClr val="000000"/>
                </a:solidFill>
                <a:latin typeface="Times New Roman" panose="02020603050405020304" pitchFamily="18" charset="0"/>
                <a:cs typeface="Times New Roman" panose="02020603050405020304" pitchFamily="18" charset="0"/>
              </a:rPr>
              <a:t>.</a:t>
            </a:r>
            <a:endParaRPr lang="ru-RU" altLang="en-US" sz="1000" dirty="0">
              <a:latin typeface="Tahoma" panose="020B0604030504040204" pitchFamily="34" charset="0"/>
              <a:cs typeface="Times New Roman" panose="02020603050405020304" pitchFamily="18" charset="0"/>
            </a:endParaRPr>
          </a:p>
          <a:p>
            <a:pPr algn="just" rtl="0" eaLnBrk="1" hangingPunct="1">
              <a:lnSpc>
                <a:spcPct val="150000"/>
              </a:lnSpc>
            </a:pPr>
            <a:r>
              <a:rPr lang="ru-RU" altLang="en-US" dirty="0" err="1">
                <a:solidFill>
                  <a:srgbClr val="000000"/>
                </a:solidFill>
                <a:latin typeface="Times New Roman" panose="02020603050405020304" pitchFamily="18" charset="0"/>
                <a:cs typeface="Times New Roman" panose="02020603050405020304" pitchFamily="18" charset="0"/>
              </a:rPr>
              <a:t>Останнім</a:t>
            </a:r>
            <a:r>
              <a:rPr lang="ru-RU" altLang="en-US" dirty="0">
                <a:solidFill>
                  <a:srgbClr val="000000"/>
                </a:solidFill>
                <a:latin typeface="Times New Roman" panose="02020603050405020304" pitchFamily="18" charset="0"/>
                <a:cs typeface="Times New Roman" panose="02020603050405020304" pitchFamily="18" charset="0"/>
              </a:rPr>
              <a:t> часом, </a:t>
            </a:r>
            <a:r>
              <a:rPr lang="ru-RU" altLang="en-US" dirty="0" err="1">
                <a:solidFill>
                  <a:srgbClr val="000000"/>
                </a:solidFill>
                <a:latin typeface="Times New Roman" panose="02020603050405020304" pitchFamily="18" charset="0"/>
                <a:cs typeface="Times New Roman" panose="02020603050405020304" pitchFamily="18" charset="0"/>
              </a:rPr>
              <a:t>переважно</a:t>
            </a:r>
            <a:r>
              <a:rPr lang="ru-RU" altLang="en-US" dirty="0">
                <a:solidFill>
                  <a:srgbClr val="000000"/>
                </a:solidFill>
                <a:latin typeface="Times New Roman" panose="02020603050405020304" pitchFamily="18" charset="0"/>
                <a:cs typeface="Times New Roman" panose="02020603050405020304" pitchFamily="18" charset="0"/>
              </a:rPr>
              <a:t> в </a:t>
            </a:r>
            <a:r>
              <a:rPr lang="ru-RU" altLang="en-US" dirty="0" err="1">
                <a:solidFill>
                  <a:srgbClr val="000000"/>
                </a:solidFill>
                <a:latin typeface="Times New Roman" panose="02020603050405020304" pitchFamily="18" charset="0"/>
                <a:cs typeface="Times New Roman" panose="02020603050405020304" pitchFamily="18" charset="0"/>
              </a:rPr>
              <a:t>Японії</a:t>
            </a:r>
            <a:r>
              <a:rPr lang="ru-RU" altLang="en-US" dirty="0">
                <a:solidFill>
                  <a:srgbClr val="000000"/>
                </a:solidFill>
                <a:latin typeface="Times New Roman" panose="02020603050405020304" pitchFamily="18" charset="0"/>
                <a:cs typeface="Times New Roman" panose="02020603050405020304" pitchFamily="18" charset="0"/>
              </a:rPr>
              <a:t>, широкого </a:t>
            </a:r>
            <a:r>
              <a:rPr lang="ru-RU" altLang="en-US" dirty="0" err="1">
                <a:solidFill>
                  <a:srgbClr val="000000"/>
                </a:solidFill>
                <a:latin typeface="Times New Roman" panose="02020603050405020304" pitchFamily="18" charset="0"/>
                <a:cs typeface="Times New Roman" panose="02020603050405020304" pitchFamily="18" charset="0"/>
              </a:rPr>
              <a:t>розвитку</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набувають</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процеси</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дефосфорації</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чавуну</a:t>
            </a:r>
            <a:r>
              <a:rPr lang="ru-RU" altLang="en-US" dirty="0">
                <a:solidFill>
                  <a:srgbClr val="000000"/>
                </a:solidFill>
                <a:latin typeface="Times New Roman" panose="02020603050405020304" pitchFamily="18" charset="0"/>
                <a:cs typeface="Times New Roman" panose="02020603050405020304" pitchFamily="18" charset="0"/>
              </a:rPr>
              <a:t>. З одного боку, </a:t>
            </a:r>
            <a:r>
              <a:rPr lang="ru-RU" altLang="en-US" dirty="0" err="1">
                <a:solidFill>
                  <a:srgbClr val="000000"/>
                </a:solidFill>
                <a:latin typeface="Times New Roman" panose="02020603050405020304" pitchFamily="18" charset="0"/>
                <a:cs typeface="Times New Roman" panose="02020603050405020304" pitchFamily="18" charset="0"/>
              </a:rPr>
              <a:t>це</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викликано</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зростаючою</a:t>
            </a:r>
            <a:r>
              <a:rPr lang="ru-RU" altLang="en-US" dirty="0">
                <a:solidFill>
                  <a:srgbClr val="000000"/>
                </a:solidFill>
                <a:latin typeface="Times New Roman" panose="02020603050405020304" pitchFamily="18" charset="0"/>
                <a:cs typeface="Times New Roman" panose="02020603050405020304" pitchFamily="18" charset="0"/>
              </a:rPr>
              <a:t> потребою ринку </a:t>
            </a:r>
            <a:r>
              <a:rPr lang="ru-RU" altLang="en-US" dirty="0" err="1">
                <a:solidFill>
                  <a:srgbClr val="000000"/>
                </a:solidFill>
                <a:latin typeface="Times New Roman" panose="02020603050405020304" pitchFamily="18" charset="0"/>
                <a:cs typeface="Times New Roman" panose="02020603050405020304" pitchFamily="18" charset="0"/>
              </a:rPr>
              <a:t>низькофосфористих</a:t>
            </a:r>
            <a:r>
              <a:rPr lang="ru-RU" altLang="en-US" dirty="0">
                <a:solidFill>
                  <a:srgbClr val="000000"/>
                </a:solidFill>
                <a:latin typeface="Times New Roman" panose="02020603050405020304" pitchFamily="18" charset="0"/>
                <a:cs typeface="Times New Roman" panose="02020603050405020304" pitchFamily="18" charset="0"/>
              </a:rPr>
              <a:t> сталях, з </a:t>
            </a:r>
            <a:r>
              <a:rPr lang="ru-RU" altLang="en-US" dirty="0" err="1">
                <a:solidFill>
                  <a:srgbClr val="000000"/>
                </a:solidFill>
                <a:latin typeface="Times New Roman" panose="02020603050405020304" pitchFamily="18" charset="0"/>
                <a:cs typeface="Times New Roman" panose="02020603050405020304" pitchFamily="18" charset="0"/>
              </a:rPr>
              <a:t>іншого</a:t>
            </a:r>
            <a:r>
              <a:rPr lang="ru-RU" altLang="en-US" dirty="0">
                <a:solidFill>
                  <a:srgbClr val="000000"/>
                </a:solidFill>
                <a:latin typeface="Times New Roman" panose="02020603050405020304" pitchFamily="18" charset="0"/>
                <a:cs typeface="Times New Roman" panose="02020603050405020304" pitchFamily="18" charset="0"/>
              </a:rPr>
              <a:t> - </a:t>
            </a:r>
            <a:r>
              <a:rPr lang="ru-RU" altLang="en-US" dirty="0" err="1">
                <a:solidFill>
                  <a:srgbClr val="000000"/>
                </a:solidFill>
                <a:latin typeface="Times New Roman" panose="02020603050405020304" pitchFamily="18" charset="0"/>
                <a:cs typeface="Times New Roman" panose="02020603050405020304" pitchFamily="18" charset="0"/>
              </a:rPr>
              <a:t>розвитком</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малошлакових</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технологій</a:t>
            </a:r>
            <a:r>
              <a:rPr lang="ru-RU" altLang="en-US" dirty="0">
                <a:solidFill>
                  <a:srgbClr val="000000"/>
                </a:solidFill>
                <a:latin typeface="Times New Roman" panose="02020603050405020304" pitchFamily="18" charset="0"/>
                <a:cs typeface="Times New Roman" panose="02020603050405020304" pitchFamily="18" charset="0"/>
              </a:rPr>
              <a:t> конвертерного </a:t>
            </a:r>
            <a:r>
              <a:rPr lang="ru-RU" altLang="en-US" dirty="0" err="1">
                <a:solidFill>
                  <a:srgbClr val="000000"/>
                </a:solidFill>
                <a:latin typeface="Times New Roman" panose="02020603050405020304" pitchFamily="18" charset="0"/>
                <a:cs typeface="Times New Roman" panose="02020603050405020304" pitchFamily="18" charset="0"/>
              </a:rPr>
              <a:t>переділу</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переваги</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яких</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вже</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розглянуті</a:t>
            </a:r>
            <a:r>
              <a:rPr lang="ru-RU" altLang="en-US" dirty="0">
                <a:solidFill>
                  <a:srgbClr val="000000"/>
                </a:solidFill>
                <a:latin typeface="Times New Roman" panose="02020603050405020304" pitchFamily="18" charset="0"/>
                <a:cs typeface="Times New Roman" panose="02020603050405020304" pitchFamily="18" charset="0"/>
              </a:rPr>
              <a:t>.</a:t>
            </a:r>
            <a:endParaRPr lang="ru-RU" altLang="en-US" sz="1000" dirty="0">
              <a:latin typeface="Tahoma" panose="020B060403050404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Номер слайда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4A6FD662-BA3A-4B84-BCC4-2DB3FBEDE80F}" type="slidenum">
              <a:rPr lang="ru-RU" altLang="en-US"/>
              <a:pPr algn="l" rtl="0"/>
              <a:t>89</a:t>
            </a:fld>
            <a:endParaRPr lang="ru-RU" altLang="en-US"/>
          </a:p>
        </p:txBody>
      </p:sp>
      <p:sp>
        <p:nvSpPr>
          <p:cNvPr id="94211" name="Прямоугольник 2"/>
          <p:cNvSpPr>
            <a:spLocks noChangeArrowheads="1"/>
          </p:cNvSpPr>
          <p:nvPr/>
        </p:nvSpPr>
        <p:spPr bwMode="auto">
          <a:xfrm>
            <a:off x="134938" y="23813"/>
            <a:ext cx="8999537" cy="674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indent="2794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rtl="0" eaLnBrk="1" hangingPunct="1">
              <a:lnSpc>
                <a:spcPct val="150000"/>
              </a:lnSpc>
            </a:pPr>
            <a:r>
              <a:rPr lang="ru-RU" altLang="en-US" dirty="0">
                <a:solidFill>
                  <a:srgbClr val="000000"/>
                </a:solidFill>
                <a:latin typeface="Times New Roman" panose="02020603050405020304" pitchFamily="18" charset="0"/>
                <a:cs typeface="Times New Roman" panose="02020603050405020304" pitchFamily="18" charset="0"/>
              </a:rPr>
              <a:t>Для </a:t>
            </a:r>
            <a:r>
              <a:rPr lang="ru-RU" altLang="en-US" dirty="0" err="1">
                <a:solidFill>
                  <a:srgbClr val="000000"/>
                </a:solidFill>
                <a:latin typeface="Times New Roman" panose="02020603050405020304" pitchFamily="18" charset="0"/>
                <a:cs typeface="Times New Roman" panose="02020603050405020304" pitchFamily="18" charset="0"/>
              </a:rPr>
              <a:t>дефосфорації</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використовують</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матеріали</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що</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містять</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вапно</a:t>
            </a:r>
            <a:r>
              <a:rPr lang="ru-RU" altLang="en-US" dirty="0">
                <a:solidFill>
                  <a:srgbClr val="000000"/>
                </a:solidFill>
                <a:latin typeface="Times New Roman" panose="02020603050405020304" pitchFamily="18" charset="0"/>
                <a:cs typeface="Times New Roman" panose="02020603050405020304" pitchFamily="18" charset="0"/>
              </a:rPr>
              <a:t> та </a:t>
            </a:r>
            <a:r>
              <a:rPr lang="ru-RU" altLang="en-US" dirty="0" err="1">
                <a:solidFill>
                  <a:srgbClr val="000000"/>
                </a:solidFill>
                <a:latin typeface="Times New Roman" panose="02020603050405020304" pitchFamily="18" charset="0"/>
                <a:cs typeface="Times New Roman" panose="02020603050405020304" pitchFamily="18" charset="0"/>
              </a:rPr>
              <a:t>залізо</a:t>
            </a:r>
            <a:r>
              <a:rPr lang="ru-RU" altLang="en-US" dirty="0" smtClean="0">
                <a:solidFill>
                  <a:srgbClr val="000000"/>
                </a:solidFill>
                <a:latin typeface="Times New Roman" panose="02020603050405020304" pitchFamily="18" charset="0"/>
                <a:cs typeface="Times New Roman" panose="02020603050405020304" pitchFamily="18" charset="0"/>
              </a:rPr>
              <a:t>: </a:t>
            </a:r>
            <a:r>
              <a:rPr lang="de-DE" altLang="en-US" dirty="0" err="1" smtClean="0">
                <a:solidFill>
                  <a:srgbClr val="000000"/>
                </a:solidFill>
                <a:latin typeface="Times New Roman" panose="02020603050405020304" pitchFamily="18" charset="0"/>
                <a:cs typeface="Times New Roman" panose="02020603050405020304" pitchFamily="18" charset="0"/>
              </a:rPr>
              <a:t>CaO</a:t>
            </a:r>
            <a:r>
              <a:rPr lang="de-DE" altLang="en-US" dirty="0">
                <a:solidFill>
                  <a:srgbClr val="000000"/>
                </a:solidFill>
                <a:latin typeface="Times New Roman" panose="02020603050405020304" pitchFamily="18" charset="0"/>
                <a:cs typeface="Times New Roman" panose="02020603050405020304" pitchFamily="18" charset="0"/>
              </a:rPr>
              <a:t>, </a:t>
            </a:r>
            <a:r>
              <a:rPr lang="de-DE" altLang="en-US" dirty="0" err="1">
                <a:solidFill>
                  <a:srgbClr val="000000"/>
                </a:solidFill>
                <a:latin typeface="Times New Roman" panose="02020603050405020304" pitchFamily="18" charset="0"/>
                <a:cs typeface="Times New Roman" panose="02020603050405020304" pitchFamily="18" charset="0"/>
              </a:rPr>
              <a:t>FeO</a:t>
            </a:r>
            <a:r>
              <a:rPr lang="de-DE" altLang="en-US" dirty="0">
                <a:solidFill>
                  <a:srgbClr val="000000"/>
                </a:solidFill>
                <a:latin typeface="Times New Roman" panose="02020603050405020304" pitchFamily="18" charset="0"/>
                <a:cs typeface="Times New Roman" panose="02020603050405020304" pitchFamily="18" charset="0"/>
              </a:rPr>
              <a:t>, Fe</a:t>
            </a:r>
            <a:r>
              <a:rPr lang="de-DE" altLang="en-US" baseline="-25000" dirty="0">
                <a:solidFill>
                  <a:srgbClr val="000000"/>
                </a:solidFill>
                <a:latin typeface="Times New Roman" panose="02020603050405020304" pitchFamily="18" charset="0"/>
                <a:cs typeface="Times New Roman" panose="02020603050405020304" pitchFamily="18" charset="0"/>
              </a:rPr>
              <a:t>2</a:t>
            </a:r>
            <a:r>
              <a:rPr lang="de-DE" altLang="en-US" dirty="0">
                <a:solidFill>
                  <a:srgbClr val="000000"/>
                </a:solidFill>
                <a:latin typeface="Times New Roman" panose="02020603050405020304" pitchFamily="18" charset="0"/>
                <a:cs typeface="Times New Roman" panose="02020603050405020304" pitchFamily="18" charset="0"/>
              </a:rPr>
              <a:t>0</a:t>
            </a:r>
            <a:r>
              <a:rPr lang="de-DE" altLang="en-US" baseline="-25000" dirty="0">
                <a:solidFill>
                  <a:srgbClr val="000000"/>
                </a:solidFill>
                <a:latin typeface="Times New Roman" panose="02020603050405020304" pitchFamily="18" charset="0"/>
                <a:cs typeface="Times New Roman" panose="02020603050405020304" pitchFamily="18" charset="0"/>
              </a:rPr>
              <a:t>3</a:t>
            </a:r>
            <a:r>
              <a:rPr lang="de-DE" altLang="en-US" dirty="0">
                <a:solidFill>
                  <a:srgbClr val="000000"/>
                </a:solidFill>
                <a:latin typeface="Times New Roman" panose="02020603050405020304" pitchFamily="18" charset="0"/>
                <a:cs typeface="Times New Roman" panose="02020603050405020304" pitchFamily="18" charset="0"/>
              </a:rPr>
              <a:t> </a:t>
            </a:r>
            <a:r>
              <a:rPr lang="ru-RU" altLang="en-US" dirty="0">
                <a:solidFill>
                  <a:srgbClr val="000000"/>
                </a:solidFill>
                <a:latin typeface="Times New Roman" panose="02020603050405020304" pitchFamily="18" charset="0"/>
                <a:cs typeface="Times New Roman" panose="02020603050405020304" pitchFamily="18" charset="0"/>
              </a:rPr>
              <a:t>і </a:t>
            </a:r>
            <a:r>
              <a:rPr lang="ru-RU" altLang="en-US" dirty="0" smtClean="0">
                <a:solidFill>
                  <a:srgbClr val="000000"/>
                </a:solidFill>
                <a:latin typeface="Times New Roman" panose="02020603050405020304" pitchFamily="18" charset="0"/>
                <a:cs typeface="Times New Roman" panose="02020603050405020304" pitchFamily="18" charset="0"/>
              </a:rPr>
              <a:t>соду </a:t>
            </a:r>
            <a:r>
              <a:rPr lang="de-DE" altLang="en-US" dirty="0" smtClean="0">
                <a:solidFill>
                  <a:srgbClr val="000000"/>
                </a:solidFill>
                <a:latin typeface="Times New Roman" panose="02020603050405020304" pitchFamily="18" charset="0"/>
                <a:cs typeface="Times New Roman" panose="02020603050405020304" pitchFamily="18" charset="0"/>
              </a:rPr>
              <a:t>Na</a:t>
            </a:r>
            <a:r>
              <a:rPr lang="de-DE" altLang="en-US" baseline="-25000" dirty="0" smtClean="0">
                <a:solidFill>
                  <a:srgbClr val="000000"/>
                </a:solidFill>
                <a:latin typeface="Times New Roman" panose="02020603050405020304" pitchFamily="18" charset="0"/>
                <a:cs typeface="Times New Roman" panose="02020603050405020304" pitchFamily="18" charset="0"/>
              </a:rPr>
              <a:t>2</a:t>
            </a:r>
            <a:r>
              <a:rPr lang="de-DE" altLang="en-US" dirty="0" smtClean="0">
                <a:solidFill>
                  <a:srgbClr val="000000"/>
                </a:solidFill>
                <a:latin typeface="Times New Roman" panose="02020603050405020304" pitchFamily="18" charset="0"/>
                <a:cs typeface="Times New Roman" panose="02020603050405020304" pitchFamily="18" charset="0"/>
              </a:rPr>
              <a:t>C0</a:t>
            </a:r>
            <a:r>
              <a:rPr lang="de-DE" altLang="en-US" baseline="-25000" dirty="0" smtClean="0">
                <a:solidFill>
                  <a:srgbClr val="000000"/>
                </a:solidFill>
                <a:latin typeface="Times New Roman" panose="02020603050405020304" pitchFamily="18" charset="0"/>
                <a:cs typeface="Times New Roman" panose="02020603050405020304" pitchFamily="18" charset="0"/>
              </a:rPr>
              <a:t>3</a:t>
            </a:r>
            <a:r>
              <a:rPr lang="de-DE" altLang="en-US" dirty="0" smtClean="0">
                <a:solidFill>
                  <a:srgbClr val="000000"/>
                </a:solidFill>
                <a:latin typeface="Times New Roman" panose="02020603050405020304" pitchFamily="18" charset="0"/>
                <a:cs typeface="Times New Roman" panose="02020603050405020304" pitchFamily="18" charset="0"/>
              </a:rPr>
              <a:t>.</a:t>
            </a:r>
            <a:r>
              <a:rPr lang="uk-UA" altLang="en-US" dirty="0" smtClean="0">
                <a:solidFill>
                  <a:srgbClr val="000000"/>
                </a:solidFill>
                <a:latin typeface="Times New Roman" panose="02020603050405020304" pitchFamily="18" charset="0"/>
                <a:cs typeface="Times New Roman" panose="02020603050405020304" pitchFamily="18" charset="0"/>
              </a:rPr>
              <a:t> </a:t>
            </a:r>
            <a:r>
              <a:rPr lang="ru-RU" altLang="en-US" dirty="0" err="1" smtClean="0">
                <a:solidFill>
                  <a:srgbClr val="000000"/>
                </a:solidFill>
                <a:latin typeface="Times New Roman" panose="02020603050405020304" pitchFamily="18" charset="0"/>
                <a:cs typeface="Times New Roman" panose="02020603050405020304" pitchFamily="18" charset="0"/>
              </a:rPr>
              <a:t>Відбуваються</a:t>
            </a:r>
            <a:r>
              <a:rPr lang="ru-RU" altLang="en-US" dirty="0" smtClean="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реакції</a:t>
            </a:r>
            <a:r>
              <a:rPr lang="de-DE" altLang="en-US" dirty="0">
                <a:solidFill>
                  <a:srgbClr val="000000"/>
                </a:solidFill>
                <a:latin typeface="Times New Roman" panose="02020603050405020304" pitchFamily="18" charset="0"/>
                <a:cs typeface="Times New Roman" panose="02020603050405020304" pitchFamily="18" charset="0"/>
              </a:rPr>
              <a:t>:</a:t>
            </a:r>
            <a:endParaRPr lang="ru-RU" altLang="en-US" sz="1000" dirty="0">
              <a:latin typeface="Tahoma" panose="020B0604030504040204" pitchFamily="34" charset="0"/>
              <a:cs typeface="Times New Roman" panose="02020603050405020304" pitchFamily="18" charset="0"/>
            </a:endParaRPr>
          </a:p>
          <a:p>
            <a:pPr algn="ctr" rtl="0" eaLnBrk="1" hangingPunct="1">
              <a:lnSpc>
                <a:spcPct val="150000"/>
              </a:lnSpc>
            </a:pPr>
            <a:r>
              <a:rPr lang="de-DE" altLang="en-US" dirty="0">
                <a:solidFill>
                  <a:srgbClr val="000000"/>
                </a:solidFill>
                <a:latin typeface="Times New Roman" panose="02020603050405020304" pitchFamily="18" charset="0"/>
                <a:cs typeface="Times New Roman" panose="02020603050405020304" pitchFamily="18" charset="0"/>
              </a:rPr>
              <a:t>2[F] + 5(Fe0) + 3(Ca0) = (3Ca0*P</a:t>
            </a:r>
            <a:r>
              <a:rPr lang="de-DE" altLang="en-US" baseline="-25000" dirty="0">
                <a:solidFill>
                  <a:srgbClr val="000000"/>
                </a:solidFill>
                <a:latin typeface="Times New Roman" panose="02020603050405020304" pitchFamily="18" charset="0"/>
                <a:cs typeface="Times New Roman" panose="02020603050405020304" pitchFamily="18" charset="0"/>
              </a:rPr>
              <a:t>2</a:t>
            </a:r>
            <a:r>
              <a:rPr lang="de-DE" altLang="en-US" dirty="0">
                <a:solidFill>
                  <a:srgbClr val="000000"/>
                </a:solidFill>
                <a:latin typeface="Times New Roman" panose="02020603050405020304" pitchFamily="18" charset="0"/>
                <a:cs typeface="Times New Roman" panose="02020603050405020304" pitchFamily="18" charset="0"/>
              </a:rPr>
              <a:t>0</a:t>
            </a:r>
            <a:r>
              <a:rPr lang="de-DE" altLang="en-US" baseline="-25000" dirty="0">
                <a:solidFill>
                  <a:srgbClr val="000000"/>
                </a:solidFill>
                <a:latin typeface="Times New Roman" panose="02020603050405020304" pitchFamily="18" charset="0"/>
                <a:cs typeface="Times New Roman" panose="02020603050405020304" pitchFamily="18" charset="0"/>
              </a:rPr>
              <a:t>5</a:t>
            </a:r>
            <a:r>
              <a:rPr lang="de-DE" altLang="en-US" dirty="0">
                <a:solidFill>
                  <a:srgbClr val="000000"/>
                </a:solidFill>
                <a:latin typeface="Times New Roman" panose="02020603050405020304" pitchFamily="18" charset="0"/>
                <a:cs typeface="Times New Roman" panose="02020603050405020304" pitchFamily="18" charset="0"/>
              </a:rPr>
              <a:t>)+5[</a:t>
            </a:r>
            <a:r>
              <a:rPr lang="de-DE" altLang="en-US" dirty="0" err="1">
                <a:solidFill>
                  <a:srgbClr val="000000"/>
                </a:solidFill>
                <a:latin typeface="Times New Roman" panose="02020603050405020304" pitchFamily="18" charset="0"/>
                <a:cs typeface="Times New Roman" panose="02020603050405020304" pitchFamily="18" charset="0"/>
              </a:rPr>
              <a:t>Fe</a:t>
            </a:r>
            <a:r>
              <a:rPr lang="de-DE" altLang="en-US" dirty="0">
                <a:solidFill>
                  <a:srgbClr val="000000"/>
                </a:solidFill>
                <a:latin typeface="Times New Roman" panose="02020603050405020304" pitchFamily="18" charset="0"/>
                <a:cs typeface="Times New Roman" panose="02020603050405020304" pitchFamily="18" charset="0"/>
              </a:rPr>
              <a:t>],</a:t>
            </a:r>
            <a:endParaRPr lang="ru-RU" altLang="en-US" sz="1000" dirty="0">
              <a:latin typeface="Tahoma" panose="020B0604030504040204" pitchFamily="34" charset="0"/>
              <a:cs typeface="Times New Roman" panose="02020603050405020304" pitchFamily="18" charset="0"/>
            </a:endParaRPr>
          </a:p>
          <a:p>
            <a:pPr algn="ctr" rtl="0" eaLnBrk="1" hangingPunct="1">
              <a:lnSpc>
                <a:spcPct val="150000"/>
              </a:lnSpc>
            </a:pPr>
            <a:r>
              <a:rPr lang="de-DE" altLang="en-US" dirty="0">
                <a:solidFill>
                  <a:srgbClr val="000000"/>
                </a:solidFill>
                <a:latin typeface="Times New Roman" panose="02020603050405020304" pitchFamily="18" charset="0"/>
                <a:cs typeface="Times New Roman" panose="02020603050405020304" pitchFamily="18" charset="0"/>
              </a:rPr>
              <a:t>4 [</a:t>
            </a:r>
            <a:r>
              <a:rPr lang="ru-RU" altLang="en-US" dirty="0">
                <a:solidFill>
                  <a:srgbClr val="000000"/>
                </a:solidFill>
                <a:latin typeface="Times New Roman" panose="02020603050405020304" pitchFamily="18" charset="0"/>
                <a:cs typeface="Times New Roman" panose="02020603050405020304" pitchFamily="18" charset="0"/>
              </a:rPr>
              <a:t>Р</a:t>
            </a:r>
            <a:r>
              <a:rPr lang="de-DE" altLang="en-US" dirty="0">
                <a:solidFill>
                  <a:srgbClr val="000000"/>
                </a:solidFill>
                <a:latin typeface="Times New Roman" panose="02020603050405020304" pitchFamily="18" charset="0"/>
                <a:cs typeface="Times New Roman" panose="02020603050405020304" pitchFamily="18" charset="0"/>
              </a:rPr>
              <a:t>] + 5 (Na</a:t>
            </a:r>
            <a:r>
              <a:rPr lang="de-DE" altLang="en-US" baseline="-25000" dirty="0">
                <a:solidFill>
                  <a:srgbClr val="000000"/>
                </a:solidFill>
                <a:latin typeface="Times New Roman" panose="02020603050405020304" pitchFamily="18" charset="0"/>
                <a:cs typeface="Times New Roman" panose="02020603050405020304" pitchFamily="18" charset="0"/>
              </a:rPr>
              <a:t>2</a:t>
            </a:r>
            <a:r>
              <a:rPr lang="de-DE" altLang="en-US" dirty="0">
                <a:solidFill>
                  <a:srgbClr val="000000"/>
                </a:solidFill>
                <a:latin typeface="Times New Roman" panose="02020603050405020304" pitchFamily="18" charset="0"/>
                <a:cs typeface="Times New Roman" panose="02020603050405020304" pitchFamily="18" charset="0"/>
              </a:rPr>
              <a:t>C0</a:t>
            </a:r>
            <a:r>
              <a:rPr lang="de-DE" altLang="en-US" baseline="-25000" dirty="0">
                <a:solidFill>
                  <a:srgbClr val="000000"/>
                </a:solidFill>
                <a:latin typeface="Times New Roman" panose="02020603050405020304" pitchFamily="18" charset="0"/>
                <a:cs typeface="Times New Roman" panose="02020603050405020304" pitchFamily="18" charset="0"/>
              </a:rPr>
              <a:t>3</a:t>
            </a:r>
            <a:r>
              <a:rPr lang="de-DE" altLang="en-US" dirty="0">
                <a:solidFill>
                  <a:srgbClr val="000000"/>
                </a:solidFill>
                <a:latin typeface="Times New Roman" panose="02020603050405020304" pitchFamily="18" charset="0"/>
                <a:cs typeface="Times New Roman" panose="02020603050405020304" pitchFamily="18" charset="0"/>
              </a:rPr>
              <a:t>) = (5 Na</a:t>
            </a:r>
            <a:r>
              <a:rPr lang="de-DE" altLang="en-US" baseline="-25000" dirty="0">
                <a:solidFill>
                  <a:srgbClr val="000000"/>
                </a:solidFill>
                <a:latin typeface="Times New Roman" panose="02020603050405020304" pitchFamily="18" charset="0"/>
                <a:cs typeface="Times New Roman" panose="02020603050405020304" pitchFamily="18" charset="0"/>
              </a:rPr>
              <a:t>2</a:t>
            </a:r>
            <a:r>
              <a:rPr lang="de-DE" altLang="en-US" dirty="0">
                <a:solidFill>
                  <a:srgbClr val="000000"/>
                </a:solidFill>
                <a:latin typeface="Times New Roman" panose="02020603050405020304" pitchFamily="18" charset="0"/>
                <a:cs typeface="Times New Roman" panose="02020603050405020304" pitchFamily="18" charset="0"/>
              </a:rPr>
              <a:t>0*2P</a:t>
            </a:r>
            <a:r>
              <a:rPr lang="de-DE" altLang="en-US" baseline="-25000" dirty="0">
                <a:solidFill>
                  <a:srgbClr val="000000"/>
                </a:solidFill>
                <a:latin typeface="Times New Roman" panose="02020603050405020304" pitchFamily="18" charset="0"/>
                <a:cs typeface="Times New Roman" panose="02020603050405020304" pitchFamily="18" charset="0"/>
              </a:rPr>
              <a:t>2</a:t>
            </a:r>
            <a:r>
              <a:rPr lang="de-DE" altLang="en-US" dirty="0">
                <a:solidFill>
                  <a:srgbClr val="000000"/>
                </a:solidFill>
                <a:latin typeface="Times New Roman" panose="02020603050405020304" pitchFamily="18" charset="0"/>
                <a:cs typeface="Times New Roman" panose="02020603050405020304" pitchFamily="18" charset="0"/>
              </a:rPr>
              <a:t>O</a:t>
            </a:r>
            <a:r>
              <a:rPr lang="de-DE" altLang="en-US" baseline="-25000" dirty="0">
                <a:solidFill>
                  <a:srgbClr val="000000"/>
                </a:solidFill>
                <a:latin typeface="Times New Roman" panose="02020603050405020304" pitchFamily="18" charset="0"/>
                <a:cs typeface="Times New Roman" panose="02020603050405020304" pitchFamily="18" charset="0"/>
              </a:rPr>
              <a:t>5</a:t>
            </a:r>
            <a:r>
              <a:rPr lang="de-DE" altLang="en-US" dirty="0">
                <a:solidFill>
                  <a:srgbClr val="000000"/>
                </a:solidFill>
                <a:latin typeface="Times New Roman" panose="02020603050405020304" pitchFamily="18" charset="0"/>
                <a:cs typeface="Times New Roman" panose="02020603050405020304" pitchFamily="18" charset="0"/>
              </a:rPr>
              <a:t>) + 5 </a:t>
            </a:r>
            <a:r>
              <a:rPr lang="de-DE" altLang="en-US" dirty="0" smtClean="0">
                <a:solidFill>
                  <a:srgbClr val="000000"/>
                </a:solidFill>
                <a:latin typeface="Times New Roman" panose="02020603050405020304" pitchFamily="18" charset="0"/>
                <a:cs typeface="Times New Roman" panose="02020603050405020304" pitchFamily="18" charset="0"/>
              </a:rPr>
              <a:t>[</a:t>
            </a:r>
            <a:r>
              <a:rPr lang="ru-RU" altLang="en-US" dirty="0">
                <a:solidFill>
                  <a:srgbClr val="000000"/>
                </a:solidFill>
                <a:latin typeface="Times New Roman" panose="02020603050405020304" pitchFamily="18" charset="0"/>
                <a:cs typeface="Times New Roman" panose="02020603050405020304" pitchFamily="18" charset="0"/>
              </a:rPr>
              <a:t>С</a:t>
            </a:r>
            <a:r>
              <a:rPr lang="de-DE" altLang="en-US" dirty="0" smtClean="0">
                <a:solidFill>
                  <a:srgbClr val="000000"/>
                </a:solidFill>
                <a:latin typeface="Times New Roman" panose="02020603050405020304" pitchFamily="18" charset="0"/>
                <a:cs typeface="Times New Roman" panose="02020603050405020304" pitchFamily="18" charset="0"/>
              </a:rPr>
              <a:t>].</a:t>
            </a:r>
            <a:endParaRPr lang="ru-RU" altLang="en-US" sz="1000" dirty="0">
              <a:latin typeface="Tahoma" panose="020B0604030504040204" pitchFamily="34" charset="0"/>
              <a:cs typeface="Times New Roman" panose="02020603050405020304" pitchFamily="18" charset="0"/>
            </a:endParaRPr>
          </a:p>
          <a:p>
            <a:pPr algn="just" rtl="0" eaLnBrk="1" hangingPunct="1">
              <a:lnSpc>
                <a:spcPct val="150000"/>
              </a:lnSpc>
            </a:pPr>
            <a:r>
              <a:rPr lang="ru-RU" altLang="en-US" dirty="0">
                <a:solidFill>
                  <a:srgbClr val="000000"/>
                </a:solidFill>
                <a:latin typeface="Times New Roman" panose="02020603050405020304" pitchFamily="18" charset="0"/>
                <a:cs typeface="Times New Roman" panose="02020603050405020304" pitchFamily="18" charset="0"/>
              </a:rPr>
              <a:t>У </a:t>
            </a:r>
            <a:r>
              <a:rPr lang="ru-RU" altLang="en-US" dirty="0" err="1">
                <a:solidFill>
                  <a:srgbClr val="000000"/>
                </a:solidFill>
                <a:latin typeface="Times New Roman" panose="02020603050405020304" pitchFamily="18" charset="0"/>
                <a:cs typeface="Times New Roman" panose="02020603050405020304" pitchFamily="18" charset="0"/>
              </a:rPr>
              <a:t>більшості</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випадків</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успішне</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використання</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методів</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позадоменної</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обробки</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чавуну</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пов'язане</a:t>
            </a:r>
            <a:r>
              <a:rPr lang="ru-RU" altLang="en-US" dirty="0">
                <a:solidFill>
                  <a:srgbClr val="000000"/>
                </a:solidFill>
                <a:latin typeface="Times New Roman" panose="02020603050405020304" pitchFamily="18" charset="0"/>
                <a:cs typeface="Times New Roman" panose="02020603050405020304" pitchFamily="18" charset="0"/>
              </a:rPr>
              <a:t> з </a:t>
            </a:r>
            <a:r>
              <a:rPr lang="ru-RU" altLang="en-US" dirty="0" err="1">
                <a:solidFill>
                  <a:srgbClr val="000000"/>
                </a:solidFill>
                <a:latin typeface="Times New Roman" panose="02020603050405020304" pitchFamily="18" charset="0"/>
                <a:cs typeface="Times New Roman" panose="02020603050405020304" pitchFamily="18" charset="0"/>
              </a:rPr>
              <a:t>використанням</a:t>
            </a:r>
            <a:r>
              <a:rPr lang="ru-RU" altLang="en-US" dirty="0">
                <a:solidFill>
                  <a:srgbClr val="000000"/>
                </a:solidFill>
                <a:latin typeface="Times New Roman" panose="02020603050405020304" pitchFamily="18" charset="0"/>
                <a:cs typeface="Times New Roman" panose="02020603050405020304" pitchFamily="18" charset="0"/>
              </a:rPr>
              <a:t> для </a:t>
            </a:r>
            <a:r>
              <a:rPr lang="ru-RU" altLang="en-US" dirty="0" err="1">
                <a:solidFill>
                  <a:srgbClr val="000000"/>
                </a:solidFill>
                <a:latin typeface="Times New Roman" panose="02020603050405020304" pitchFamily="18" charset="0"/>
                <a:cs typeface="Times New Roman" panose="02020603050405020304" pitchFamily="18" charset="0"/>
              </a:rPr>
              <a:t>цього</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ковшів</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міксерного</a:t>
            </a:r>
            <a:r>
              <a:rPr lang="ru-RU" altLang="en-US" dirty="0">
                <a:solidFill>
                  <a:srgbClr val="000000"/>
                </a:solidFill>
                <a:latin typeface="Times New Roman" panose="02020603050405020304" pitchFamily="18" charset="0"/>
                <a:cs typeface="Times New Roman" panose="02020603050405020304" pitchFamily="18" charset="0"/>
              </a:rPr>
              <a:t> типу "Торпедо". </a:t>
            </a:r>
            <a:r>
              <a:rPr lang="ru-RU" altLang="en-US" dirty="0" err="1">
                <a:solidFill>
                  <a:srgbClr val="000000"/>
                </a:solidFill>
                <a:latin typeface="Times New Roman" panose="02020603050405020304" pitchFamily="18" charset="0"/>
                <a:cs typeface="Times New Roman" panose="02020603050405020304" pitchFamily="18" charset="0"/>
              </a:rPr>
              <a:t>Конструкція</a:t>
            </a:r>
            <a:r>
              <a:rPr lang="ru-RU" altLang="en-US" dirty="0">
                <a:solidFill>
                  <a:srgbClr val="000000"/>
                </a:solidFill>
                <a:latin typeface="Times New Roman" panose="02020603050405020304" pitchFamily="18" charset="0"/>
                <a:cs typeface="Times New Roman" panose="02020603050405020304" pitchFamily="18" charset="0"/>
              </a:rPr>
              <a:t> такого ковша </a:t>
            </a:r>
            <a:r>
              <a:rPr lang="ru-RU" altLang="en-US" dirty="0" err="1">
                <a:solidFill>
                  <a:srgbClr val="000000"/>
                </a:solidFill>
                <a:latin typeface="Times New Roman" panose="02020603050405020304" pitchFamily="18" charset="0"/>
                <a:cs typeface="Times New Roman" panose="02020603050405020304" pitchFamily="18" charset="0"/>
              </a:rPr>
              <a:t>забезпечує</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мінімальні</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втрати</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теплоти</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під</a:t>
            </a:r>
            <a:r>
              <a:rPr lang="ru-RU" altLang="en-US" dirty="0">
                <a:solidFill>
                  <a:srgbClr val="000000"/>
                </a:solidFill>
                <a:latin typeface="Times New Roman" panose="02020603050405020304" pitchFamily="18" charset="0"/>
                <a:cs typeface="Times New Roman" panose="02020603050405020304" pitchFamily="18" charset="0"/>
              </a:rPr>
              <a:t> час </a:t>
            </a:r>
            <a:r>
              <a:rPr lang="ru-RU" altLang="en-US" dirty="0" err="1">
                <a:solidFill>
                  <a:srgbClr val="000000"/>
                </a:solidFill>
                <a:latin typeface="Times New Roman" panose="02020603050405020304" pitchFamily="18" charset="0"/>
                <a:cs typeface="Times New Roman" panose="02020603050405020304" pitchFamily="18" charset="0"/>
              </a:rPr>
              <a:t>транспортування</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чавуну</a:t>
            </a:r>
            <a:r>
              <a:rPr lang="ru-RU" altLang="en-US" dirty="0">
                <a:solidFill>
                  <a:srgbClr val="000000"/>
                </a:solidFill>
                <a:latin typeface="Times New Roman" panose="02020603050405020304" pitchFamily="18" charset="0"/>
                <a:cs typeface="Times New Roman" panose="02020603050405020304" pitchFamily="18" charset="0"/>
              </a:rPr>
              <a:t> і особливо у </a:t>
            </a:r>
            <a:r>
              <a:rPr lang="ru-RU" altLang="en-US" dirty="0" err="1">
                <a:solidFill>
                  <a:srgbClr val="000000"/>
                </a:solidFill>
                <a:latin typeface="Times New Roman" panose="02020603050405020304" pitchFamily="18" charset="0"/>
                <a:cs typeface="Times New Roman" panose="02020603050405020304" pitchFamily="18" charset="0"/>
              </a:rPr>
              <a:t>процесі</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його</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продування</a:t>
            </a:r>
            <a:r>
              <a:rPr lang="ru-RU" altLang="en-US" dirty="0">
                <a:solidFill>
                  <a:srgbClr val="000000"/>
                </a:solidFill>
                <a:latin typeface="Times New Roman" panose="02020603050405020304" pitchFamily="18" charset="0"/>
                <a:cs typeface="Times New Roman" panose="02020603050405020304" pitchFamily="18" charset="0"/>
              </a:rPr>
              <a:t>.</a:t>
            </a:r>
            <a:endParaRPr lang="ru-RU" altLang="en-US" sz="1000" dirty="0">
              <a:latin typeface="Tahoma" panose="020B0604030504040204" pitchFamily="34" charset="0"/>
              <a:cs typeface="Times New Roman" panose="02020603050405020304" pitchFamily="18" charset="0"/>
            </a:endParaRPr>
          </a:p>
          <a:p>
            <a:pPr algn="just" rtl="0" eaLnBrk="1" hangingPunct="1">
              <a:lnSpc>
                <a:spcPct val="150000"/>
              </a:lnSpc>
            </a:pPr>
            <a:r>
              <a:rPr lang="ru-RU" altLang="en-US" dirty="0">
                <a:solidFill>
                  <a:srgbClr val="000000"/>
                </a:solidFill>
                <a:latin typeface="Times New Roman" panose="02020603050405020304" pitchFamily="18" charset="0"/>
                <a:cs typeface="Times New Roman" panose="02020603050405020304" pitchFamily="18" charset="0"/>
              </a:rPr>
              <a:t>При </a:t>
            </a:r>
            <a:r>
              <a:rPr lang="ru-RU" altLang="en-US" dirty="0" err="1">
                <a:solidFill>
                  <a:srgbClr val="000000"/>
                </a:solidFill>
                <a:latin typeface="Times New Roman" panose="02020603050405020304" pitchFamily="18" charset="0"/>
                <a:cs typeface="Times New Roman" panose="02020603050405020304" pitchFamily="18" charset="0"/>
              </a:rPr>
              <a:t>обробці</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чавуну</a:t>
            </a:r>
            <a:r>
              <a:rPr lang="ru-RU" altLang="en-US" dirty="0">
                <a:solidFill>
                  <a:srgbClr val="000000"/>
                </a:solidFill>
                <a:latin typeface="Times New Roman" panose="02020603050405020304" pitchFamily="18" charset="0"/>
                <a:cs typeface="Times New Roman" panose="02020603050405020304" pitchFamily="18" charset="0"/>
              </a:rPr>
              <a:t> в </a:t>
            </a:r>
            <a:r>
              <a:rPr lang="ru-RU" altLang="en-US" dirty="0" err="1">
                <a:solidFill>
                  <a:srgbClr val="000000"/>
                </a:solidFill>
                <a:latin typeface="Times New Roman" panose="02020603050405020304" pitchFamily="18" charset="0"/>
                <a:cs typeface="Times New Roman" panose="02020603050405020304" pitchFamily="18" charset="0"/>
              </a:rPr>
              <a:t>чавуновозних</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ківшах</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відкритого</a:t>
            </a:r>
            <a:r>
              <a:rPr lang="ru-RU" altLang="en-US" dirty="0">
                <a:solidFill>
                  <a:srgbClr val="000000"/>
                </a:solidFill>
                <a:latin typeface="Times New Roman" panose="02020603050405020304" pitchFamily="18" charset="0"/>
                <a:cs typeface="Times New Roman" panose="02020603050405020304" pitchFamily="18" charset="0"/>
              </a:rPr>
              <a:t> типу </a:t>
            </a:r>
            <a:r>
              <a:rPr lang="ru-RU" altLang="en-US" dirty="0" err="1">
                <a:solidFill>
                  <a:srgbClr val="000000"/>
                </a:solidFill>
                <a:latin typeface="Times New Roman" panose="02020603050405020304" pitchFamily="18" charset="0"/>
                <a:cs typeface="Times New Roman" panose="02020603050405020304" pitchFamily="18" charset="0"/>
              </a:rPr>
              <a:t>оголення</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поверхні</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металу</a:t>
            </a:r>
            <a:r>
              <a:rPr lang="ru-RU" altLang="en-US" dirty="0">
                <a:solidFill>
                  <a:srgbClr val="000000"/>
                </a:solidFill>
                <a:latin typeface="Times New Roman" panose="02020603050405020304" pitchFamily="18" charset="0"/>
                <a:cs typeface="Times New Roman" panose="02020603050405020304" pitchFamily="18" charset="0"/>
              </a:rPr>
              <a:t> при </a:t>
            </a:r>
            <a:r>
              <a:rPr lang="ru-RU" altLang="en-US" dirty="0" err="1">
                <a:solidFill>
                  <a:srgbClr val="000000"/>
                </a:solidFill>
                <a:latin typeface="Times New Roman" panose="02020603050405020304" pitchFamily="18" charset="0"/>
                <a:cs typeface="Times New Roman" panose="02020603050405020304" pitchFamily="18" charset="0"/>
              </a:rPr>
              <a:t>вдуванні</a:t>
            </a:r>
            <a:r>
              <a:rPr lang="ru-RU" altLang="en-US" dirty="0">
                <a:solidFill>
                  <a:srgbClr val="000000"/>
                </a:solidFill>
                <a:latin typeface="Times New Roman" panose="02020603050405020304" pitchFamily="18" charset="0"/>
                <a:cs typeface="Times New Roman" panose="02020603050405020304" pitchFamily="18" charset="0"/>
              </a:rPr>
              <a:t> в </a:t>
            </a:r>
            <a:r>
              <a:rPr lang="ru-RU" altLang="en-US" dirty="0" err="1">
                <a:solidFill>
                  <a:srgbClr val="000000"/>
                </a:solidFill>
                <a:latin typeface="Times New Roman" panose="02020603050405020304" pitchFamily="18" charset="0"/>
                <a:cs typeface="Times New Roman" panose="02020603050405020304" pitchFamily="18" charset="0"/>
              </a:rPr>
              <a:t>нього</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порошків</a:t>
            </a:r>
            <a:r>
              <a:rPr lang="ru-RU" altLang="en-US" dirty="0">
                <a:solidFill>
                  <a:srgbClr val="000000"/>
                </a:solidFill>
                <a:latin typeface="Times New Roman" panose="02020603050405020304" pitchFamily="18" charset="0"/>
                <a:cs typeface="Times New Roman" panose="02020603050405020304" pitchFamily="18" charset="0"/>
              </a:rPr>
              <a:t> і </a:t>
            </a:r>
            <a:r>
              <a:rPr lang="ru-RU" altLang="en-US" dirty="0" err="1">
                <a:solidFill>
                  <a:srgbClr val="000000"/>
                </a:solidFill>
                <a:latin typeface="Times New Roman" panose="02020603050405020304" pitchFamily="18" charset="0"/>
                <a:cs typeface="Times New Roman" panose="02020603050405020304" pitchFamily="18" charset="0"/>
              </a:rPr>
              <a:t>викликане</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цим</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барботування</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істотно</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збільшують</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втрати</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теплоти</a:t>
            </a:r>
            <a:r>
              <a:rPr lang="ru-RU" altLang="en-US" dirty="0">
                <a:solidFill>
                  <a:srgbClr val="000000"/>
                </a:solidFill>
                <a:latin typeface="Times New Roman" panose="02020603050405020304" pitchFamily="18" charset="0"/>
                <a:cs typeface="Times New Roman" panose="02020603050405020304" pitchFamily="18" charset="0"/>
              </a:rPr>
              <a:t>.</a:t>
            </a:r>
            <a:endParaRPr lang="ru-RU" altLang="en-US" sz="1000" dirty="0">
              <a:latin typeface="Tahoma" panose="020B0604030504040204" pitchFamily="34" charset="0"/>
              <a:cs typeface="Times New Roman" panose="02020603050405020304" pitchFamily="18" charset="0"/>
            </a:endParaRPr>
          </a:p>
          <a:p>
            <a:pPr algn="just" rtl="0" eaLnBrk="1" hangingPunct="1">
              <a:lnSpc>
                <a:spcPct val="150000"/>
              </a:lnSpc>
            </a:pPr>
            <a:r>
              <a:rPr lang="ru-RU" altLang="en-US" dirty="0" err="1">
                <a:solidFill>
                  <a:srgbClr val="000000"/>
                </a:solidFill>
                <a:latin typeface="Times New Roman" panose="02020603050405020304" pitchFamily="18" charset="0"/>
                <a:cs typeface="Times New Roman" panose="02020603050405020304" pitchFamily="18" charset="0"/>
              </a:rPr>
              <a:t>Різке</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зниження</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тепловтрат</a:t>
            </a:r>
            <a:r>
              <a:rPr lang="ru-RU" altLang="en-US" dirty="0">
                <a:solidFill>
                  <a:srgbClr val="000000"/>
                </a:solidFill>
                <a:latin typeface="Times New Roman" panose="02020603050405020304" pitchFamily="18" charset="0"/>
                <a:cs typeface="Times New Roman" panose="02020603050405020304" pitchFamily="18" charset="0"/>
              </a:rPr>
              <a:t> в </a:t>
            </a:r>
            <a:r>
              <a:rPr lang="ru-RU" altLang="en-US" dirty="0" err="1">
                <a:solidFill>
                  <a:srgbClr val="000000"/>
                </a:solidFill>
                <a:latin typeface="Times New Roman" panose="02020603050405020304" pitchFamily="18" charset="0"/>
                <a:cs typeface="Times New Roman" panose="02020603050405020304" pitchFamily="18" charset="0"/>
              </a:rPr>
              <a:t>процесі</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обробки</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чавуну</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забезпечує</a:t>
            </a:r>
            <a:r>
              <a:rPr lang="ru-RU" altLang="en-US" dirty="0">
                <a:solidFill>
                  <a:srgbClr val="000000"/>
                </a:solidFill>
                <a:latin typeface="Times New Roman" panose="02020603050405020304" pitchFamily="18" charset="0"/>
                <a:cs typeface="Times New Roman" panose="02020603050405020304" pitchFamily="18" charset="0"/>
              </a:rPr>
              <a:t> установка, </a:t>
            </a:r>
            <a:r>
              <a:rPr lang="ru-RU" altLang="en-US" dirty="0" err="1">
                <a:solidFill>
                  <a:srgbClr val="000000"/>
                </a:solidFill>
                <a:latin typeface="Times New Roman" panose="02020603050405020304" pitchFamily="18" charset="0"/>
                <a:cs typeface="Times New Roman" panose="02020603050405020304" pitchFamily="18" charset="0"/>
              </a:rPr>
              <a:t>що</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включає</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ківш</a:t>
            </a:r>
            <a:r>
              <a:rPr lang="ru-RU" altLang="en-US" dirty="0">
                <a:solidFill>
                  <a:srgbClr val="000000"/>
                </a:solidFill>
                <a:latin typeface="Times New Roman" panose="02020603050405020304" pitchFamily="18" charset="0"/>
                <a:cs typeface="Times New Roman" panose="02020603050405020304" pitchFamily="18" charset="0"/>
              </a:rPr>
              <a:t> 1 з </a:t>
            </a:r>
            <a:r>
              <a:rPr lang="ru-RU" altLang="en-US" dirty="0" err="1">
                <a:solidFill>
                  <a:srgbClr val="000000"/>
                </a:solidFill>
                <a:latin typeface="Times New Roman" panose="02020603050405020304" pitchFamily="18" charset="0"/>
                <a:cs typeface="Times New Roman" panose="02020603050405020304" pitchFamily="18" charset="0"/>
              </a:rPr>
              <a:t>кришкою</a:t>
            </a:r>
            <a:r>
              <a:rPr lang="ru-RU" altLang="en-US" dirty="0">
                <a:solidFill>
                  <a:srgbClr val="000000"/>
                </a:solidFill>
                <a:latin typeface="Times New Roman" panose="02020603050405020304" pitchFamily="18" charset="0"/>
                <a:cs typeface="Times New Roman" panose="02020603050405020304" pitchFamily="18" charset="0"/>
              </a:rPr>
              <a:t> 2, </a:t>
            </a:r>
            <a:r>
              <a:rPr lang="ru-RU" altLang="en-US" dirty="0" err="1">
                <a:solidFill>
                  <a:srgbClr val="000000"/>
                </a:solidFill>
                <a:latin typeface="Times New Roman" panose="02020603050405020304" pitchFamily="18" charset="0"/>
                <a:cs typeface="Times New Roman" panose="02020603050405020304" pitchFamily="18" charset="0"/>
              </a:rPr>
              <a:t>що</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ізолює</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одночасно</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що</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оберігає</a:t>
            </a:r>
            <a:r>
              <a:rPr lang="ru-RU" altLang="en-US" dirty="0">
                <a:solidFill>
                  <a:srgbClr val="000000"/>
                </a:solidFill>
                <a:latin typeface="Times New Roman" panose="02020603050405020304" pitchFamily="18" charset="0"/>
                <a:cs typeface="Times New Roman" panose="02020603050405020304" pitchFamily="18" charset="0"/>
              </a:rPr>
              <a:t> футеровку ковша </a:t>
            </a:r>
            <a:r>
              <a:rPr lang="ru-RU" altLang="en-US" dirty="0" err="1">
                <a:solidFill>
                  <a:srgbClr val="000000"/>
                </a:solidFill>
                <a:latin typeface="Times New Roman" panose="02020603050405020304" pitchFamily="18" charset="0"/>
                <a:cs typeface="Times New Roman" panose="02020603050405020304" pitchFamily="18" charset="0"/>
              </a:rPr>
              <a:t>від</a:t>
            </a:r>
            <a:r>
              <a:rPr lang="ru-RU" altLang="en-US" dirty="0">
                <a:solidFill>
                  <a:srgbClr val="000000"/>
                </a:solidFill>
                <a:latin typeface="Times New Roman" panose="02020603050405020304" pitchFamily="18" charset="0"/>
                <a:cs typeface="Times New Roman" panose="02020603050405020304" pitchFamily="18" charset="0"/>
              </a:rPr>
              <a:t> контакту з </a:t>
            </a:r>
            <a:r>
              <a:rPr lang="ru-RU" altLang="en-US" dirty="0" err="1">
                <a:solidFill>
                  <a:srgbClr val="000000"/>
                </a:solidFill>
                <a:latin typeface="Times New Roman" panose="02020603050405020304" pitchFamily="18" charset="0"/>
                <a:cs typeface="Times New Roman" panose="02020603050405020304" pitchFamily="18" charset="0"/>
              </a:rPr>
              <a:t>активним</a:t>
            </a:r>
            <a:r>
              <a:rPr lang="ru-RU" altLang="en-US" dirty="0">
                <a:solidFill>
                  <a:srgbClr val="000000"/>
                </a:solidFill>
                <a:latin typeface="Times New Roman" panose="02020603050405020304" pitchFamily="18" charset="0"/>
                <a:cs typeface="Times New Roman" panose="02020603050405020304" pitchFamily="18" charset="0"/>
              </a:rPr>
              <a:t> шлаком за </a:t>
            </a:r>
            <a:r>
              <a:rPr lang="ru-RU" altLang="en-US" dirty="0" err="1">
                <a:solidFill>
                  <a:srgbClr val="000000"/>
                </a:solidFill>
                <a:latin typeface="Times New Roman" panose="02020603050405020304" pitchFamily="18" charset="0"/>
                <a:cs typeface="Times New Roman" panose="02020603050405020304" pitchFamily="18" charset="0"/>
              </a:rPr>
              <a:t>рахунок</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її</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спеціальної</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конструкції</a:t>
            </a:r>
            <a:r>
              <a:rPr lang="ru-RU" altLang="en-US" dirty="0">
                <a:solidFill>
                  <a:srgbClr val="000000"/>
                </a:solidFill>
                <a:latin typeface="Times New Roman" panose="02020603050405020304" pitchFamily="18" charset="0"/>
                <a:cs typeface="Times New Roman" panose="02020603050405020304" pitchFamily="18" charset="0"/>
              </a:rPr>
              <a:t> (рис. </a:t>
            </a:r>
            <a:r>
              <a:rPr lang="ru-RU" altLang="en-US" dirty="0" smtClean="0">
                <a:solidFill>
                  <a:srgbClr val="000000"/>
                </a:solidFill>
                <a:latin typeface="Times New Roman" panose="02020603050405020304" pitchFamily="18" charset="0"/>
                <a:cs typeface="Times New Roman" panose="02020603050405020304" pitchFamily="18" charset="0"/>
              </a:rPr>
              <a:t>21). </a:t>
            </a:r>
            <a:r>
              <a:rPr lang="ru-RU" altLang="en-US" dirty="0" err="1">
                <a:solidFill>
                  <a:srgbClr val="000000"/>
                </a:solidFill>
                <a:latin typeface="Times New Roman" panose="02020603050405020304" pitchFamily="18" charset="0"/>
                <a:cs typeface="Times New Roman" panose="02020603050405020304" pitchFamily="18" charset="0"/>
              </a:rPr>
              <a:t>Конвеєр</a:t>
            </a:r>
            <a:r>
              <a:rPr lang="ru-RU" altLang="en-US" dirty="0">
                <a:solidFill>
                  <a:srgbClr val="000000"/>
                </a:solidFill>
                <a:latin typeface="Times New Roman" panose="02020603050405020304" pitchFamily="18" charset="0"/>
                <a:cs typeface="Times New Roman" panose="02020603050405020304" pitchFamily="18" charset="0"/>
              </a:rPr>
              <a:t> 3, </a:t>
            </a:r>
            <a:r>
              <a:rPr lang="ru-RU" altLang="en-US" dirty="0" err="1">
                <a:solidFill>
                  <a:srgbClr val="000000"/>
                </a:solidFill>
                <a:latin typeface="Times New Roman" panose="02020603050405020304" pitchFamily="18" charset="0"/>
                <a:cs typeface="Times New Roman" panose="02020603050405020304" pitchFamily="18" charset="0"/>
              </a:rPr>
              <a:t>живильник</a:t>
            </a:r>
            <a:r>
              <a:rPr lang="ru-RU" altLang="en-US" dirty="0">
                <a:solidFill>
                  <a:srgbClr val="000000"/>
                </a:solidFill>
                <a:latin typeface="Times New Roman" panose="02020603050405020304" pitchFamily="18" charset="0"/>
                <a:cs typeface="Times New Roman" panose="02020603050405020304" pitchFamily="18" charset="0"/>
              </a:rPr>
              <a:t> 4 </a:t>
            </a:r>
            <a:r>
              <a:rPr lang="ru-RU" altLang="en-US" dirty="0" err="1">
                <a:solidFill>
                  <a:srgbClr val="000000"/>
                </a:solidFill>
                <a:latin typeface="Times New Roman" panose="02020603050405020304" pitchFamily="18" charset="0"/>
                <a:cs typeface="Times New Roman" panose="02020603050405020304" pitchFamily="18" charset="0"/>
              </a:rPr>
              <a:t>забезпечують</a:t>
            </a:r>
            <a:r>
              <a:rPr lang="ru-RU" altLang="en-US" dirty="0">
                <a:solidFill>
                  <a:srgbClr val="000000"/>
                </a:solidFill>
                <a:latin typeface="Times New Roman" panose="02020603050405020304" pitchFamily="18" charset="0"/>
                <a:cs typeface="Times New Roman" panose="02020603050405020304" pitchFamily="18" charset="0"/>
              </a:rPr>
              <a:t> подачу в </a:t>
            </a:r>
            <a:r>
              <a:rPr lang="ru-RU" altLang="en-US" dirty="0" err="1">
                <a:solidFill>
                  <a:srgbClr val="000000"/>
                </a:solidFill>
                <a:latin typeface="Times New Roman" panose="02020603050405020304" pitchFamily="18" charset="0"/>
                <a:cs typeface="Times New Roman" panose="02020603050405020304" pitchFamily="18" charset="0"/>
              </a:rPr>
              <a:t>ківш</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зверху</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шматків</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соди</a:t>
            </a:r>
            <a:r>
              <a:rPr lang="ru-RU" altLang="en-US" dirty="0">
                <a:solidFill>
                  <a:srgbClr val="000000"/>
                </a:solidFill>
                <a:latin typeface="Times New Roman" panose="02020603050405020304" pitchFamily="18" charset="0"/>
                <a:cs typeface="Times New Roman" panose="02020603050405020304" pitchFamily="18" charset="0"/>
              </a:rPr>
              <a:t> та </a:t>
            </a:r>
            <a:r>
              <a:rPr lang="ru-RU" altLang="en-US" dirty="0" err="1">
                <a:solidFill>
                  <a:srgbClr val="000000"/>
                </a:solidFill>
                <a:latin typeface="Times New Roman" panose="02020603050405020304" pitchFamily="18" charset="0"/>
                <a:cs typeface="Times New Roman" panose="02020603050405020304" pitchFamily="18" charset="0"/>
              </a:rPr>
              <a:t>окалини</a:t>
            </a:r>
            <a:r>
              <a:rPr lang="ru-RU" altLang="en-US" dirty="0">
                <a:solidFill>
                  <a:srgbClr val="000000"/>
                </a:solidFill>
                <a:latin typeface="Times New Roman" panose="02020603050405020304" pitchFamily="18" charset="0"/>
                <a:cs typeface="Times New Roman" panose="02020603050405020304" pitchFamily="18" charset="0"/>
              </a:rPr>
              <a:t> з </a:t>
            </a:r>
            <a:r>
              <a:rPr lang="ru-RU" altLang="en-US" dirty="0" err="1">
                <a:solidFill>
                  <a:srgbClr val="000000"/>
                </a:solidFill>
                <a:latin typeface="Times New Roman" panose="02020603050405020304" pitchFamily="18" charset="0"/>
                <a:cs typeface="Times New Roman" panose="02020603050405020304" pitchFamily="18" charset="0"/>
              </a:rPr>
              <a:t>бункерів</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відповідно</a:t>
            </a:r>
            <a:r>
              <a:rPr lang="ru-RU" altLang="en-US" dirty="0">
                <a:solidFill>
                  <a:srgbClr val="000000"/>
                </a:solidFill>
                <a:latin typeface="Times New Roman" panose="02020603050405020304" pitchFamily="18" charset="0"/>
                <a:cs typeface="Times New Roman" panose="02020603050405020304" pitchFamily="18" charset="0"/>
              </a:rPr>
              <a:t> 5 і 6.</a:t>
            </a:r>
            <a:endParaRPr lang="ru-RU" altLang="en-US" sz="1000" dirty="0">
              <a:latin typeface="Tahoma" panose="020B060403050404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Номер слайда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F3172C52-CB6D-4887-8BA0-D4EC7BE006D7}" type="slidenum">
              <a:rPr lang="ru-RU" altLang="en-US"/>
              <a:pPr algn="l" rtl="0"/>
              <a:t>9</a:t>
            </a:fld>
            <a:endParaRPr lang="ru-RU" altLang="en-US"/>
          </a:p>
        </p:txBody>
      </p:sp>
      <p:sp>
        <p:nvSpPr>
          <p:cNvPr id="12291" name="Прямоугольник 2"/>
          <p:cNvSpPr>
            <a:spLocks noChangeArrowheads="1"/>
          </p:cNvSpPr>
          <p:nvPr/>
        </p:nvSpPr>
        <p:spPr bwMode="auto">
          <a:xfrm>
            <a:off x="179512" y="70478"/>
            <a:ext cx="8856662" cy="6370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indent="2921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rtl="0" eaLnBrk="1" hangingPunct="1"/>
            <a:r>
              <a:rPr lang="uk-UA" altLang="en-US" sz="2400" dirty="0" smtClean="0">
                <a:solidFill>
                  <a:srgbClr val="000000"/>
                </a:solidFill>
                <a:latin typeface="Times New Roman" panose="02020603050405020304" pitchFamily="18" charset="0"/>
                <a:cs typeface="Times New Roman" panose="02020603050405020304" pitchFamily="18" charset="0"/>
              </a:rPr>
              <a:t>Завалка в конвертери гарячого обрізу, слябів і блюмів з прокатних станів помітно збільшує частку брухту в </a:t>
            </a:r>
            <a:r>
              <a:rPr lang="uk-UA" altLang="en-US" sz="2400" dirty="0" err="1" smtClean="0">
                <a:solidFill>
                  <a:srgbClr val="000000"/>
                </a:solidFill>
                <a:latin typeface="Times New Roman" panose="02020603050405020304" pitchFamily="18" charset="0"/>
                <a:cs typeface="Times New Roman" panose="02020603050405020304" pitchFamily="18" charset="0"/>
              </a:rPr>
              <a:t>металошихті</a:t>
            </a:r>
            <a:r>
              <a:rPr lang="uk-UA" altLang="en-US" sz="2400" dirty="0" smtClean="0">
                <a:solidFill>
                  <a:srgbClr val="000000"/>
                </a:solidFill>
                <a:latin typeface="Times New Roman" panose="02020603050405020304" pitchFamily="18" charset="0"/>
                <a:cs typeface="Times New Roman" panose="02020603050405020304" pitchFamily="18" charset="0"/>
              </a:rPr>
              <a:t>. Знайдені способи передачі нагрітого до </a:t>
            </a:r>
            <a:r>
              <a:rPr lang="uk-UA" altLang="en-US" sz="2400" dirty="0" err="1" smtClean="0">
                <a:solidFill>
                  <a:srgbClr val="000000"/>
                </a:solidFill>
                <a:latin typeface="Times New Roman" panose="02020603050405020304" pitchFamily="18" charset="0"/>
                <a:cs typeface="Times New Roman" panose="02020603050405020304" pitchFamily="18" charset="0"/>
              </a:rPr>
              <a:t>1000-1200°С</a:t>
            </a:r>
            <a:r>
              <a:rPr lang="uk-UA" altLang="en-US" sz="2400" dirty="0" smtClean="0">
                <a:solidFill>
                  <a:srgbClr val="000000"/>
                </a:solidFill>
                <a:latin typeface="Times New Roman" panose="02020603050405020304" pitchFamily="18" charset="0"/>
                <a:cs typeface="Times New Roman" panose="02020603050405020304" pitchFamily="18" charset="0"/>
              </a:rPr>
              <a:t> обрізу прокату в конвертерний цех на візках, що не вимагають навантаження брухту аж до завалки його в конвертер. Протягом такого транспортування обріз охолоджується до </a:t>
            </a:r>
            <a:r>
              <a:rPr lang="uk-UA" altLang="en-US" sz="2400" dirty="0" err="1" smtClean="0">
                <a:solidFill>
                  <a:srgbClr val="000000"/>
                </a:solidFill>
                <a:latin typeface="Times New Roman" panose="02020603050405020304" pitchFamily="18" charset="0"/>
                <a:cs typeface="Times New Roman" panose="02020603050405020304" pitchFamily="18" charset="0"/>
              </a:rPr>
              <a:t>600-650°С</a:t>
            </a:r>
            <a:r>
              <a:rPr lang="uk-UA" altLang="en-US" sz="2400" dirty="0" smtClean="0">
                <a:solidFill>
                  <a:srgbClr val="000000"/>
                </a:solidFill>
                <a:latin typeface="Times New Roman" panose="02020603050405020304" pitchFamily="18" charset="0"/>
                <a:cs typeface="Times New Roman" panose="02020603050405020304" pitchFamily="18" charset="0"/>
              </a:rPr>
              <a:t>. Кількість обрізу, що переробляється конвертером, нагрітої до </a:t>
            </a:r>
            <a:r>
              <a:rPr lang="uk-UA" altLang="en-US" sz="2400" dirty="0" err="1" smtClean="0">
                <a:solidFill>
                  <a:srgbClr val="000000"/>
                </a:solidFill>
                <a:latin typeface="Times New Roman" panose="02020603050405020304" pitchFamily="18" charset="0"/>
                <a:cs typeface="Times New Roman" panose="02020603050405020304" pitchFamily="18" charset="0"/>
              </a:rPr>
              <a:t>600-650°С</a:t>
            </a:r>
            <a:r>
              <a:rPr lang="uk-UA" altLang="en-US" sz="2400" dirty="0" smtClean="0">
                <a:solidFill>
                  <a:srgbClr val="000000"/>
                </a:solidFill>
                <a:latin typeface="Times New Roman" panose="02020603050405020304" pitchFamily="18" charset="0"/>
                <a:cs typeface="Times New Roman" panose="02020603050405020304" pitchFamily="18" charset="0"/>
              </a:rPr>
              <a:t>, як показують розрахунки, може скласти 43-45% від маси </a:t>
            </a:r>
            <a:r>
              <a:rPr lang="uk-UA" altLang="en-US" sz="2400" dirty="0" err="1" smtClean="0">
                <a:solidFill>
                  <a:srgbClr val="000000"/>
                </a:solidFill>
                <a:latin typeface="Times New Roman" panose="02020603050405020304" pitchFamily="18" charset="0"/>
                <a:cs typeface="Times New Roman" panose="02020603050405020304" pitchFamily="18" charset="0"/>
              </a:rPr>
              <a:t>металошихти</a:t>
            </a:r>
            <a:r>
              <a:rPr lang="uk-UA" altLang="en-US" sz="2400" dirty="0" smtClean="0">
                <a:solidFill>
                  <a:srgbClr val="000000"/>
                </a:solidFill>
                <a:latin typeface="Times New Roman" panose="02020603050405020304" pitchFamily="18" charset="0"/>
                <a:cs typeface="Times New Roman" panose="02020603050405020304" pitchFamily="18" charset="0"/>
              </a:rPr>
              <a:t>, тривалість циклу плавки при цьому скорочується на 12%.</a:t>
            </a:r>
            <a:endParaRPr lang="uk-UA" altLang="en-US" sz="2400" dirty="0" smtClean="0">
              <a:latin typeface="Tahoma" panose="020B0604030504040204" pitchFamily="34" charset="0"/>
              <a:cs typeface="Times New Roman" panose="02020603050405020304" pitchFamily="18" charset="0"/>
            </a:endParaRPr>
          </a:p>
          <a:p>
            <a:pPr algn="just" rtl="0" eaLnBrk="1" hangingPunct="1"/>
            <a:r>
              <a:rPr lang="uk-UA" altLang="en-US" sz="2400" dirty="0" smtClean="0">
                <a:solidFill>
                  <a:srgbClr val="000000"/>
                </a:solidFill>
                <a:latin typeface="Times New Roman" panose="02020603050405020304" pitchFamily="18" charset="0"/>
                <a:cs typeface="Times New Roman" panose="02020603050405020304" pitchFamily="18" charset="0"/>
              </a:rPr>
              <a:t>Конструкції та установки для нагріву можна віднести до одного з двох типів: використовують теплоту спеціально підведеного палива і </a:t>
            </a:r>
            <a:r>
              <a:rPr lang="uk-UA" altLang="en-US" sz="2400" dirty="0" err="1" smtClean="0">
                <a:solidFill>
                  <a:srgbClr val="000000"/>
                </a:solidFill>
                <a:latin typeface="Times New Roman" panose="02020603050405020304" pitchFamily="18" charset="0"/>
                <a:cs typeface="Times New Roman" panose="02020603050405020304" pitchFamily="18" charset="0"/>
              </a:rPr>
              <a:t>теплоутримання</a:t>
            </a:r>
            <a:r>
              <a:rPr lang="uk-UA" altLang="en-US" sz="2400" dirty="0" smtClean="0">
                <a:solidFill>
                  <a:srgbClr val="000000"/>
                </a:solidFill>
                <a:latin typeface="Times New Roman" panose="02020603050405020304" pitchFamily="18" charset="0"/>
                <a:cs typeface="Times New Roman" panose="02020603050405020304" pitchFamily="18" charset="0"/>
              </a:rPr>
              <a:t> відхідних конвертерних газів або продуктів плавки. Найбільш прийнятними слід вважати установки, в яких теплоносій (продукти згоряння палива, конвертерні гази), розбавлений повітрям, з рециркуляцією або без неї, просочується через метал, що підігрівається, знизу або зверху.</a:t>
            </a:r>
            <a:endParaRPr lang="uk-UA" altLang="en-US" sz="2400" dirty="0">
              <a:latin typeface="Tahoma" panose="020B060403050404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Номер слайда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44C9F6E7-5803-46B0-B7F2-F4DE6AB7A346}" type="slidenum">
              <a:rPr lang="ru-RU" altLang="en-US"/>
              <a:pPr algn="l" rtl="0"/>
              <a:t>90</a:t>
            </a:fld>
            <a:endParaRPr lang="ru-RU" altLang="en-US"/>
          </a:p>
        </p:txBody>
      </p:sp>
      <p:sp>
        <p:nvSpPr>
          <p:cNvPr id="95235"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eaLnBrk="1" hangingPunct="1"/>
            <a:endParaRPr lang="en-US" altLang="en-US"/>
          </a:p>
        </p:txBody>
      </p:sp>
      <p:pic>
        <p:nvPicPr>
          <p:cNvPr id="95236"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1050" y="225425"/>
            <a:ext cx="3852863" cy="5630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5237" name="Rectangle 3"/>
          <p:cNvSpPr>
            <a:spLocks noChangeArrowheads="1"/>
          </p:cNvSpPr>
          <p:nvPr/>
        </p:nvSpPr>
        <p:spPr bwMode="auto">
          <a:xfrm>
            <a:off x="1578231" y="6197927"/>
            <a:ext cx="5987538" cy="52322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rtl="0" eaLnBrk="1" hangingPunct="1"/>
            <a:r>
              <a:rPr lang="ru-RU" altLang="en-US" sz="1400" dirty="0" smtClean="0">
                <a:solidFill>
                  <a:srgbClr val="000000"/>
                </a:solidFill>
                <a:latin typeface="Tahoma" panose="020B0604030504040204" pitchFamily="34" charset="0"/>
                <a:ea typeface="Times New Roman" panose="02020603050405020304" pitchFamily="18" charset="0"/>
                <a:cs typeface="Tahoma" panose="020B0604030504040204" pitchFamily="34" charset="0"/>
              </a:rPr>
              <a:t>Рис. 21 </a:t>
            </a:r>
            <a:r>
              <a:rPr lang="ru-RU" altLang="en-US" sz="1400" dirty="0">
                <a:solidFill>
                  <a:srgbClr val="000000"/>
                </a:solidFill>
                <a:latin typeface="Tahoma" panose="020B0604030504040204" pitchFamily="34" charset="0"/>
                <a:ea typeface="Times New Roman" panose="02020603050405020304" pitchFamily="18" charset="0"/>
                <a:cs typeface="Tahoma" panose="020B0604030504040204" pitchFamily="34" charset="0"/>
              </a:rPr>
              <a:t>Схема установки для </a:t>
            </a:r>
            <a:r>
              <a:rPr lang="ru-RU" altLang="en-US" sz="1400" dirty="0" err="1">
                <a:solidFill>
                  <a:srgbClr val="000000"/>
                </a:solidFill>
                <a:latin typeface="Tahoma" panose="020B0604030504040204" pitchFamily="34" charset="0"/>
                <a:ea typeface="Times New Roman" panose="02020603050405020304" pitchFamily="18" charset="0"/>
                <a:cs typeface="Tahoma" panose="020B0604030504040204" pitchFamily="34" charset="0"/>
              </a:rPr>
              <a:t>проведення</a:t>
            </a:r>
            <a:r>
              <a:rPr lang="ru-RU" altLang="en-US" sz="1400" dirty="0">
                <a:solidFill>
                  <a:srgbClr val="000000"/>
                </a:solidFill>
                <a:latin typeface="Tahoma" panose="020B0604030504040204" pitchFamily="34" charset="0"/>
                <a:ea typeface="Times New Roman" panose="02020603050405020304" pitchFamily="18" charset="0"/>
                <a:cs typeface="Tahoma" panose="020B0604030504040204" pitchFamily="34" charset="0"/>
              </a:rPr>
              <a:t> </a:t>
            </a:r>
            <a:r>
              <a:rPr lang="ru-RU" altLang="en-US" sz="1400" dirty="0" err="1">
                <a:solidFill>
                  <a:srgbClr val="000000"/>
                </a:solidFill>
                <a:latin typeface="Tahoma" panose="020B0604030504040204" pitchFamily="34" charset="0"/>
                <a:ea typeface="Times New Roman" panose="02020603050405020304" pitchFamily="18" charset="0"/>
                <a:cs typeface="Tahoma" panose="020B0604030504040204" pitchFamily="34" charset="0"/>
              </a:rPr>
              <a:t>дефосфорації</a:t>
            </a:r>
            <a:r>
              <a:rPr lang="ru-RU" altLang="en-US" sz="1400" dirty="0">
                <a:solidFill>
                  <a:srgbClr val="000000"/>
                </a:solidFill>
                <a:latin typeface="Tahoma" panose="020B0604030504040204" pitchFamily="34" charset="0"/>
                <a:ea typeface="Times New Roman" panose="02020603050405020304" pitchFamily="18" charset="0"/>
                <a:cs typeface="Tahoma" panose="020B0604030504040204" pitchFamily="34" charset="0"/>
              </a:rPr>
              <a:t> </a:t>
            </a:r>
            <a:r>
              <a:rPr lang="ru-RU" altLang="en-US" sz="1400" dirty="0" err="1">
                <a:solidFill>
                  <a:srgbClr val="000000"/>
                </a:solidFill>
                <a:latin typeface="Tahoma" panose="020B0604030504040204" pitchFamily="34" charset="0"/>
                <a:ea typeface="Times New Roman" panose="02020603050405020304" pitchFamily="18" charset="0"/>
                <a:cs typeface="Tahoma" panose="020B0604030504040204" pitchFamily="34" charset="0"/>
              </a:rPr>
              <a:t>чавуну</a:t>
            </a:r>
            <a:r>
              <a:rPr lang="ru-RU" altLang="en-US" sz="1400" dirty="0">
                <a:solidFill>
                  <a:srgbClr val="000000"/>
                </a:solidFill>
                <a:latin typeface="Tahoma" panose="020B0604030504040204" pitchFamily="34" charset="0"/>
                <a:ea typeface="Times New Roman" panose="02020603050405020304" pitchFamily="18" charset="0"/>
                <a:cs typeface="Tahoma" panose="020B0604030504040204" pitchFamily="34" charset="0"/>
              </a:rPr>
              <a:t> содою</a:t>
            </a:r>
          </a:p>
          <a:p>
            <a:pPr algn="ctr" rtl="0" eaLnBrk="1" hangingPunct="1"/>
            <a:r>
              <a:rPr lang="ru-RU" altLang="en-US" sz="1400" dirty="0">
                <a:solidFill>
                  <a:srgbClr val="000000"/>
                </a:solidFill>
                <a:latin typeface="Tahoma" panose="020B0604030504040204" pitchFamily="34" charset="0"/>
                <a:ea typeface="Times New Roman" panose="02020603050405020304" pitchFamily="18" charset="0"/>
                <a:cs typeface="Tahoma" panose="020B0604030504040204" pitchFamily="34" charset="0"/>
              </a:rPr>
              <a:t>з </a:t>
            </a:r>
            <a:r>
              <a:rPr lang="ru-RU" altLang="en-US" sz="1400" dirty="0" err="1">
                <a:solidFill>
                  <a:srgbClr val="000000"/>
                </a:solidFill>
                <a:latin typeface="Tahoma" panose="020B0604030504040204" pitchFamily="34" charset="0"/>
                <a:ea typeface="Times New Roman" panose="02020603050405020304" pitchFamily="18" charset="0"/>
                <a:cs typeface="Tahoma" panose="020B0604030504040204" pitchFamily="34" charset="0"/>
              </a:rPr>
              <a:t>вдуванням</a:t>
            </a:r>
            <a:r>
              <a:rPr lang="ru-RU" altLang="en-US" sz="1400" dirty="0">
                <a:solidFill>
                  <a:srgbClr val="000000"/>
                </a:solidFill>
                <a:latin typeface="Tahoma" panose="020B0604030504040204" pitchFamily="34" charset="0"/>
                <a:ea typeface="Times New Roman" panose="02020603050405020304" pitchFamily="18" charset="0"/>
                <a:cs typeface="Tahoma" panose="020B0604030504040204" pitchFamily="34" charset="0"/>
              </a:rPr>
              <a:t> і без </a:t>
            </a:r>
            <a:r>
              <a:rPr lang="ru-RU" altLang="en-US" sz="1400" dirty="0" err="1">
                <a:solidFill>
                  <a:srgbClr val="000000"/>
                </a:solidFill>
                <a:latin typeface="Tahoma" panose="020B0604030504040204" pitchFamily="34" charset="0"/>
                <a:ea typeface="Times New Roman" panose="02020603050405020304" pitchFamily="18" charset="0"/>
                <a:cs typeface="Tahoma" panose="020B0604030504040204" pitchFamily="34" charset="0"/>
              </a:rPr>
              <a:t>вдування</a:t>
            </a:r>
            <a:r>
              <a:rPr lang="ru-RU" altLang="en-US" sz="1400" dirty="0">
                <a:solidFill>
                  <a:srgbClr val="000000"/>
                </a:solidFill>
                <a:latin typeface="Tahoma" panose="020B0604030504040204" pitchFamily="34" charset="0"/>
                <a:ea typeface="Times New Roman" panose="02020603050405020304" pitchFamily="18" charset="0"/>
                <a:cs typeface="Tahoma" panose="020B0604030504040204" pitchFamily="34" charset="0"/>
              </a:rPr>
              <a:t> порошку</a:t>
            </a:r>
            <a:endParaRPr lang="ru-RU" altLang="en-US" dirty="0">
              <a:ea typeface="Times New Roman" panose="02020603050405020304" pitchFamily="18" charset="0"/>
              <a:cs typeface="Tahoma" panose="020B0604030504040204" pitchFamily="34" charset="0"/>
            </a:endParaRPr>
          </a:p>
        </p:txBody>
      </p:sp>
    </p:spTree>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Номер слайда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2A17B5B0-01EC-4E9D-A189-36D4F236204A}" type="slidenum">
              <a:rPr lang="ru-RU" altLang="en-US"/>
              <a:pPr algn="l" rtl="0"/>
              <a:t>91</a:t>
            </a:fld>
            <a:endParaRPr lang="ru-RU" altLang="en-US"/>
          </a:p>
        </p:txBody>
      </p:sp>
      <p:sp>
        <p:nvSpPr>
          <p:cNvPr id="96259" name="Прямоугольник 2"/>
          <p:cNvSpPr>
            <a:spLocks noChangeArrowheads="1"/>
          </p:cNvSpPr>
          <p:nvPr/>
        </p:nvSpPr>
        <p:spPr bwMode="auto">
          <a:xfrm>
            <a:off x="179388" y="692150"/>
            <a:ext cx="8856662" cy="46628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rtl="0" eaLnBrk="1" hangingPunct="1">
              <a:lnSpc>
                <a:spcPct val="150000"/>
              </a:lnSpc>
            </a:pPr>
            <a:r>
              <a:rPr lang="ru-RU" altLang="en-US" dirty="0">
                <a:solidFill>
                  <a:srgbClr val="000000"/>
                </a:solidFill>
                <a:latin typeface="Times New Roman" panose="02020603050405020304" pitchFamily="18" charset="0"/>
                <a:cs typeface="Times New Roman" panose="02020603050405020304" pitchFamily="18" charset="0"/>
              </a:rPr>
              <a:t>У </a:t>
            </a:r>
            <a:r>
              <a:rPr lang="ru-RU" altLang="en-US" dirty="0" err="1">
                <a:solidFill>
                  <a:srgbClr val="000000"/>
                </a:solidFill>
                <a:latin typeface="Times New Roman" panose="02020603050405020304" pitchFamily="18" charset="0"/>
                <a:cs typeface="Times New Roman" panose="02020603050405020304" pitchFamily="18" charset="0"/>
              </a:rPr>
              <a:t>разі</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необхідності</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глибокої</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дефосфорації</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використовують</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пневмонагнітач</a:t>
            </a:r>
            <a:r>
              <a:rPr lang="ru-RU" altLang="en-US" dirty="0">
                <a:solidFill>
                  <a:srgbClr val="000000"/>
                </a:solidFill>
                <a:latin typeface="Times New Roman" panose="02020603050405020304" pitchFamily="18" charset="0"/>
                <a:cs typeface="Times New Roman" panose="02020603050405020304" pitchFamily="18" charset="0"/>
              </a:rPr>
              <a:t> 7 з </a:t>
            </a:r>
            <a:r>
              <a:rPr lang="ru-RU" altLang="en-US" dirty="0" err="1">
                <a:solidFill>
                  <a:srgbClr val="000000"/>
                </a:solidFill>
                <a:latin typeface="Times New Roman" panose="02020603050405020304" pitchFamily="18" charset="0"/>
                <a:cs typeface="Times New Roman" panose="02020603050405020304" pitchFamily="18" charset="0"/>
              </a:rPr>
              <a:t>його</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завантажувальним</a:t>
            </a:r>
            <a:r>
              <a:rPr lang="ru-RU" altLang="en-US" dirty="0">
                <a:solidFill>
                  <a:srgbClr val="000000"/>
                </a:solidFill>
                <a:latin typeface="Times New Roman" panose="02020603050405020304" pitchFamily="18" charset="0"/>
                <a:cs typeface="Times New Roman" panose="02020603050405020304" pitchFamily="18" charset="0"/>
              </a:rPr>
              <a:t> бункером 8 для </a:t>
            </a:r>
            <a:r>
              <a:rPr lang="ru-RU" altLang="en-US" dirty="0" err="1">
                <a:solidFill>
                  <a:srgbClr val="000000"/>
                </a:solidFill>
                <a:latin typeface="Times New Roman" panose="02020603050405020304" pitchFamily="18" charset="0"/>
                <a:cs typeface="Times New Roman" panose="02020603050405020304" pitchFamily="18" charset="0"/>
              </a:rPr>
              <a:t>вдування</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порошкоподібних</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соди</a:t>
            </a:r>
            <a:r>
              <a:rPr lang="ru-RU" altLang="en-US" dirty="0">
                <a:solidFill>
                  <a:srgbClr val="000000"/>
                </a:solidFill>
                <a:latin typeface="Times New Roman" panose="02020603050405020304" pitchFamily="18" charset="0"/>
                <a:cs typeface="Times New Roman" panose="02020603050405020304" pitchFamily="18" charset="0"/>
              </a:rPr>
              <a:t> та </a:t>
            </a:r>
            <a:r>
              <a:rPr lang="ru-RU" altLang="en-US" dirty="0" err="1">
                <a:solidFill>
                  <a:srgbClr val="000000"/>
                </a:solidFill>
                <a:latin typeface="Times New Roman" panose="02020603050405020304" pitchFamily="18" charset="0"/>
                <a:cs typeface="Times New Roman" panose="02020603050405020304" pitchFamily="18" charset="0"/>
              </a:rPr>
              <a:t>окалини</a:t>
            </a:r>
            <a:r>
              <a:rPr lang="ru-RU" altLang="en-US" dirty="0">
                <a:solidFill>
                  <a:srgbClr val="000000"/>
                </a:solidFill>
                <a:latin typeface="Times New Roman" panose="02020603050405020304" pitchFamily="18" charset="0"/>
                <a:cs typeface="Times New Roman" panose="02020603050405020304" pitchFamily="18" charset="0"/>
              </a:rPr>
              <a:t> в </a:t>
            </a:r>
            <a:r>
              <a:rPr lang="ru-RU" altLang="en-US" dirty="0" err="1">
                <a:solidFill>
                  <a:srgbClr val="000000"/>
                </a:solidFill>
                <a:latin typeface="Times New Roman" panose="02020603050405020304" pitchFamily="18" charset="0"/>
                <a:cs typeface="Times New Roman" panose="02020603050405020304" pitchFamily="18" charset="0"/>
              </a:rPr>
              <a:t>струмені</a:t>
            </a:r>
            <a:r>
              <a:rPr lang="ru-RU" altLang="en-US" dirty="0">
                <a:solidFill>
                  <a:srgbClr val="000000"/>
                </a:solidFill>
                <a:latin typeface="Times New Roman" panose="02020603050405020304" pitchFamily="18" charset="0"/>
                <a:cs typeface="Times New Roman" panose="02020603050405020304" pitchFamily="18" charset="0"/>
              </a:rPr>
              <a:t> азоту. В </a:t>
            </a:r>
            <a:r>
              <a:rPr lang="ru-RU" altLang="en-US" dirty="0" err="1">
                <a:solidFill>
                  <a:srgbClr val="000000"/>
                </a:solidFill>
                <a:latin typeface="Times New Roman" panose="02020603050405020304" pitchFamily="18" charset="0"/>
                <a:cs typeface="Times New Roman" panose="02020603050405020304" pitchFamily="18" charset="0"/>
              </a:rPr>
              <a:t>установці</a:t>
            </a:r>
            <a:r>
              <a:rPr lang="ru-RU" altLang="en-US" dirty="0">
                <a:solidFill>
                  <a:srgbClr val="000000"/>
                </a:solidFill>
                <a:latin typeface="Times New Roman" panose="02020603050405020304" pitchFamily="18" charset="0"/>
                <a:cs typeface="Times New Roman" panose="02020603050405020304" pitchFamily="18" charset="0"/>
              </a:rPr>
              <a:t> є: зона для </a:t>
            </a:r>
            <a:r>
              <a:rPr lang="ru-RU" altLang="en-US" dirty="0" err="1">
                <a:solidFill>
                  <a:srgbClr val="000000"/>
                </a:solidFill>
                <a:latin typeface="Times New Roman" panose="02020603050405020304" pitchFamily="18" charset="0"/>
                <a:cs typeface="Times New Roman" panose="02020603050405020304" pitchFamily="18" charset="0"/>
              </a:rPr>
              <a:t>відбору</a:t>
            </a:r>
            <a:r>
              <a:rPr lang="ru-RU" altLang="en-US" dirty="0">
                <a:solidFill>
                  <a:srgbClr val="000000"/>
                </a:solidFill>
                <a:latin typeface="Times New Roman" panose="02020603050405020304" pitchFamily="18" charset="0"/>
                <a:cs typeface="Times New Roman" panose="02020603050405020304" pitchFamily="18" charset="0"/>
              </a:rPr>
              <a:t> проб і </a:t>
            </a:r>
            <a:r>
              <a:rPr lang="ru-RU" altLang="en-US" dirty="0" err="1">
                <a:solidFill>
                  <a:srgbClr val="000000"/>
                </a:solidFill>
                <a:latin typeface="Times New Roman" panose="02020603050405020304" pitchFamily="18" charset="0"/>
                <a:cs typeface="Times New Roman" panose="02020603050405020304" pitchFamily="18" charset="0"/>
              </a:rPr>
              <a:t>вимірювання</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температури</a:t>
            </a:r>
            <a:r>
              <a:rPr lang="ru-RU" altLang="en-US" dirty="0">
                <a:solidFill>
                  <a:srgbClr val="000000"/>
                </a:solidFill>
                <a:latin typeface="Times New Roman" panose="02020603050405020304" pitchFamily="18" charset="0"/>
                <a:cs typeface="Times New Roman" panose="02020603050405020304" pitchFamily="18" charset="0"/>
              </a:rPr>
              <a:t> 9, </a:t>
            </a:r>
            <a:r>
              <a:rPr lang="ru-RU" altLang="en-US" dirty="0" err="1">
                <a:solidFill>
                  <a:srgbClr val="000000"/>
                </a:solidFill>
                <a:latin typeface="Times New Roman" panose="02020603050405020304" pitchFamily="18" charset="0"/>
                <a:cs typeface="Times New Roman" panose="02020603050405020304" pitchFamily="18" charset="0"/>
              </a:rPr>
              <a:t>механізми</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підйому</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продувної</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фурми</a:t>
            </a:r>
            <a:r>
              <a:rPr lang="ru-RU" altLang="en-US" dirty="0">
                <a:solidFill>
                  <a:srgbClr val="000000"/>
                </a:solidFill>
                <a:latin typeface="Times New Roman" panose="02020603050405020304" pitchFamily="18" charset="0"/>
                <a:cs typeface="Times New Roman" panose="02020603050405020304" pitchFamily="18" charset="0"/>
              </a:rPr>
              <a:t> і зонда 10, фурма для </a:t>
            </a:r>
            <a:r>
              <a:rPr lang="ru-RU" altLang="en-US" dirty="0" err="1">
                <a:solidFill>
                  <a:srgbClr val="000000"/>
                </a:solidFill>
                <a:latin typeface="Times New Roman" panose="02020603050405020304" pitchFamily="18" charset="0"/>
                <a:cs typeface="Times New Roman" panose="02020603050405020304" pitchFamily="18" charset="0"/>
              </a:rPr>
              <a:t>введення</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кисню</a:t>
            </a:r>
            <a:r>
              <a:rPr lang="ru-RU" altLang="en-US" dirty="0">
                <a:solidFill>
                  <a:srgbClr val="000000"/>
                </a:solidFill>
                <a:latin typeface="Times New Roman" panose="02020603050405020304" pitchFamily="18" charset="0"/>
                <a:cs typeface="Times New Roman" panose="02020603050405020304" pitchFamily="18" charset="0"/>
              </a:rPr>
              <a:t> 11, фурма для </a:t>
            </a:r>
            <a:r>
              <a:rPr lang="ru-RU" altLang="en-US" dirty="0" err="1">
                <a:solidFill>
                  <a:srgbClr val="000000"/>
                </a:solidFill>
                <a:latin typeface="Times New Roman" panose="02020603050405020304" pitchFamily="18" charset="0"/>
                <a:cs typeface="Times New Roman" panose="02020603050405020304" pitchFamily="18" charset="0"/>
              </a:rPr>
              <a:t>вдування</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порошків</a:t>
            </a:r>
            <a:r>
              <a:rPr lang="ru-RU" altLang="en-US" dirty="0">
                <a:solidFill>
                  <a:srgbClr val="000000"/>
                </a:solidFill>
                <a:latin typeface="Times New Roman" panose="02020603050405020304" pitchFamily="18" charset="0"/>
                <a:cs typeface="Times New Roman" panose="02020603050405020304" pitchFamily="18" charset="0"/>
              </a:rPr>
              <a:t> 12, </a:t>
            </a:r>
            <a:r>
              <a:rPr lang="ru-RU" altLang="en-US" dirty="0" err="1">
                <a:solidFill>
                  <a:srgbClr val="000000"/>
                </a:solidFill>
                <a:latin typeface="Times New Roman" panose="02020603050405020304" pitchFamily="18" charset="0"/>
                <a:cs typeface="Times New Roman" panose="02020603050405020304" pitchFamily="18" charset="0"/>
              </a:rPr>
              <a:t>парасолька</a:t>
            </a:r>
            <a:r>
              <a:rPr lang="ru-RU" altLang="en-US" dirty="0">
                <a:solidFill>
                  <a:srgbClr val="000000"/>
                </a:solidFill>
                <a:latin typeface="Times New Roman" panose="02020603050405020304" pitchFamily="18" charset="0"/>
                <a:cs typeface="Times New Roman" panose="02020603050405020304" pitchFamily="18" charset="0"/>
              </a:rPr>
              <a:t> для </a:t>
            </a:r>
            <a:r>
              <a:rPr lang="ru-RU" altLang="en-US" dirty="0" err="1">
                <a:solidFill>
                  <a:srgbClr val="000000"/>
                </a:solidFill>
                <a:latin typeface="Times New Roman" panose="02020603050405020304" pitchFamily="18" charset="0"/>
                <a:cs typeface="Times New Roman" panose="02020603050405020304" pitchFamily="18" charset="0"/>
              </a:rPr>
              <a:t>уловлювання</a:t>
            </a:r>
            <a:r>
              <a:rPr lang="ru-RU" altLang="en-US" dirty="0">
                <a:solidFill>
                  <a:srgbClr val="000000"/>
                </a:solidFill>
                <a:latin typeface="Times New Roman" panose="02020603050405020304" pitchFamily="18" charset="0"/>
                <a:cs typeface="Times New Roman" panose="02020603050405020304" pitchFamily="18" charset="0"/>
              </a:rPr>
              <a:t> пилу 13. З </a:t>
            </a:r>
            <a:r>
              <a:rPr lang="ru-RU" altLang="en-US" dirty="0" err="1">
                <a:solidFill>
                  <a:srgbClr val="000000"/>
                </a:solidFill>
                <a:latin typeface="Times New Roman" panose="02020603050405020304" pitchFamily="18" charset="0"/>
                <a:cs typeface="Times New Roman" panose="02020603050405020304" pitchFamily="18" charset="0"/>
              </a:rPr>
              <a:t>футеровкою</a:t>
            </a:r>
            <a:r>
              <a:rPr lang="ru-RU" altLang="en-US" dirty="0">
                <a:solidFill>
                  <a:srgbClr val="000000"/>
                </a:solidFill>
                <a:latin typeface="Times New Roman" panose="02020603050405020304" pitchFamily="18" charset="0"/>
                <a:cs typeface="Times New Roman" panose="02020603050405020304" pitchFamily="18" charset="0"/>
              </a:rPr>
              <a:t> ковша 1 </a:t>
            </a:r>
            <a:r>
              <a:rPr lang="ru-RU" altLang="en-US" dirty="0" err="1">
                <a:solidFill>
                  <a:srgbClr val="000000"/>
                </a:solidFill>
                <a:latin typeface="Times New Roman" panose="02020603050405020304" pitchFamily="18" charset="0"/>
                <a:cs typeface="Times New Roman" panose="02020603050405020304" pitchFamily="18" charset="0"/>
              </a:rPr>
              <a:t>контактує</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тільки</a:t>
            </a:r>
            <a:r>
              <a:rPr lang="ru-RU" altLang="en-US" dirty="0">
                <a:solidFill>
                  <a:srgbClr val="000000"/>
                </a:solidFill>
                <a:latin typeface="Times New Roman" panose="02020603050405020304" pitchFamily="18" charset="0"/>
                <a:cs typeface="Times New Roman" panose="02020603050405020304" pitchFamily="18" charset="0"/>
              </a:rPr>
              <a:t> метал 1.</a:t>
            </a:r>
            <a:endParaRPr lang="ru-RU" altLang="en-US" sz="1000" dirty="0">
              <a:latin typeface="Tahoma" panose="020B0604030504040204" pitchFamily="34" charset="0"/>
              <a:cs typeface="Times New Roman" panose="02020603050405020304" pitchFamily="18" charset="0"/>
            </a:endParaRPr>
          </a:p>
          <a:p>
            <a:pPr algn="just" rtl="0" eaLnBrk="1" hangingPunct="1">
              <a:lnSpc>
                <a:spcPct val="150000"/>
              </a:lnSpc>
            </a:pPr>
            <a:r>
              <a:rPr lang="ru-RU" altLang="en-US" dirty="0" err="1">
                <a:solidFill>
                  <a:srgbClr val="000000"/>
                </a:solidFill>
                <a:latin typeface="Times New Roman" panose="02020603050405020304" pitchFamily="18" charset="0"/>
                <a:cs typeface="Times New Roman" panose="02020603050405020304" pitchFamily="18" charset="0"/>
              </a:rPr>
              <a:t>Слід</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зазначити</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інші</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можливі</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способи</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дефосфорації</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чавуну</a:t>
            </a:r>
            <a:r>
              <a:rPr lang="ru-RU" altLang="en-US" dirty="0">
                <a:solidFill>
                  <a:srgbClr val="000000"/>
                </a:solidFill>
                <a:latin typeface="Times New Roman" panose="02020603050405020304" pitchFamily="18" charset="0"/>
                <a:cs typeface="Times New Roman" panose="02020603050405020304" pitchFamily="18" charset="0"/>
              </a:rPr>
              <a:t>. Проведено </a:t>
            </a:r>
            <a:r>
              <a:rPr lang="ru-RU" altLang="en-US" dirty="0" err="1">
                <a:solidFill>
                  <a:srgbClr val="000000"/>
                </a:solidFill>
                <a:latin typeface="Times New Roman" panose="02020603050405020304" pitchFamily="18" charset="0"/>
                <a:cs typeface="Times New Roman" panose="02020603050405020304" pitchFamily="18" charset="0"/>
              </a:rPr>
              <a:t>широкі</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дослідження</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процесів</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дефосфорації</a:t>
            </a:r>
            <a:r>
              <a:rPr lang="ru-RU" altLang="en-US" dirty="0">
                <a:solidFill>
                  <a:srgbClr val="000000"/>
                </a:solidFill>
                <a:latin typeface="Times New Roman" panose="02020603050405020304" pitchFamily="18" charset="0"/>
                <a:cs typeface="Times New Roman" panose="02020603050405020304" pitchFamily="18" charset="0"/>
              </a:rPr>
              <a:t> у </a:t>
            </a:r>
            <a:r>
              <a:rPr lang="ru-RU" altLang="en-US" dirty="0" err="1">
                <a:solidFill>
                  <a:srgbClr val="000000"/>
                </a:solidFill>
                <a:latin typeface="Times New Roman" panose="02020603050405020304" pitchFamily="18" charset="0"/>
                <a:cs typeface="Times New Roman" panose="02020603050405020304" pitchFamily="18" charset="0"/>
              </a:rPr>
              <a:t>сталеплавильних</a:t>
            </a:r>
            <a:r>
              <a:rPr lang="ru-RU" altLang="en-US" dirty="0">
                <a:solidFill>
                  <a:srgbClr val="000000"/>
                </a:solidFill>
                <a:latin typeface="Times New Roman" panose="02020603050405020304" pitchFamily="18" charset="0"/>
                <a:cs typeface="Times New Roman" panose="02020603050405020304" pitchFamily="18" charset="0"/>
              </a:rPr>
              <a:t> агрегатах </a:t>
            </a:r>
            <a:r>
              <a:rPr lang="ru-RU" altLang="en-US" dirty="0" err="1">
                <a:solidFill>
                  <a:srgbClr val="000000"/>
                </a:solidFill>
                <a:latin typeface="Times New Roman" panose="02020603050405020304" pitchFamily="18" charset="0"/>
                <a:cs typeface="Times New Roman" panose="02020603050405020304" pitchFamily="18" charset="0"/>
              </a:rPr>
              <a:t>безперервної</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дії</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Найкращим</a:t>
            </a:r>
            <a:r>
              <a:rPr lang="ru-RU" altLang="en-US" dirty="0">
                <a:solidFill>
                  <a:srgbClr val="000000"/>
                </a:solidFill>
                <a:latin typeface="Times New Roman" panose="02020603050405020304" pitchFamily="18" charset="0"/>
                <a:cs typeface="Times New Roman" panose="02020603050405020304" pitchFamily="18" charset="0"/>
              </a:rPr>
              <a:t> для </a:t>
            </a:r>
            <a:r>
              <a:rPr lang="ru-RU" altLang="en-US" dirty="0" err="1">
                <a:solidFill>
                  <a:srgbClr val="000000"/>
                </a:solidFill>
                <a:latin typeface="Times New Roman" panose="02020603050405020304" pitchFamily="18" charset="0"/>
                <a:cs typeface="Times New Roman" panose="02020603050405020304" pitchFamily="18" charset="0"/>
              </a:rPr>
              <a:t>цієї</a:t>
            </a:r>
            <a:r>
              <a:rPr lang="ru-RU" altLang="en-US" dirty="0">
                <a:solidFill>
                  <a:srgbClr val="000000"/>
                </a:solidFill>
                <a:latin typeface="Times New Roman" panose="02020603050405020304" pitchFamily="18" charset="0"/>
                <a:cs typeface="Times New Roman" panose="02020603050405020304" pitchFamily="18" charset="0"/>
              </a:rPr>
              <a:t> мети </a:t>
            </a:r>
            <a:r>
              <a:rPr lang="ru-RU" altLang="en-US" dirty="0" err="1">
                <a:solidFill>
                  <a:srgbClr val="000000"/>
                </a:solidFill>
                <a:latin typeface="Times New Roman" panose="02020603050405020304" pitchFamily="18" charset="0"/>
                <a:cs typeface="Times New Roman" panose="02020603050405020304" pitchFamily="18" charset="0"/>
              </a:rPr>
              <a:t>виявився</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створений</a:t>
            </a:r>
            <a:r>
              <a:rPr lang="ru-RU" altLang="en-US" dirty="0">
                <a:solidFill>
                  <a:srgbClr val="000000"/>
                </a:solidFill>
                <a:latin typeface="Times New Roman" panose="02020603050405020304" pitchFamily="18" charset="0"/>
                <a:cs typeface="Times New Roman" panose="02020603050405020304" pitchFamily="18" charset="0"/>
              </a:rPr>
              <a:t> у </a:t>
            </a:r>
            <a:r>
              <a:rPr lang="ru-RU" altLang="en-US" dirty="0" err="1">
                <a:solidFill>
                  <a:srgbClr val="000000"/>
                </a:solidFill>
                <a:latin typeface="Times New Roman" panose="02020603050405020304" pitchFamily="18" charset="0"/>
                <a:cs typeface="Times New Roman" panose="02020603050405020304" pitchFamily="18" charset="0"/>
              </a:rPr>
              <a:t>ВНДІТМетМаш</a:t>
            </a:r>
            <a:r>
              <a:rPr lang="ru-RU" altLang="en-US" dirty="0">
                <a:solidFill>
                  <a:srgbClr val="000000"/>
                </a:solidFill>
                <a:latin typeface="Times New Roman" panose="02020603050405020304" pitchFamily="18" charset="0"/>
                <a:cs typeface="Times New Roman" panose="02020603050405020304" pitchFamily="18" charset="0"/>
              </a:rPr>
              <a:t> агрегат </a:t>
            </a:r>
            <a:r>
              <a:rPr lang="ru-RU" altLang="en-US" dirty="0" err="1">
                <a:solidFill>
                  <a:srgbClr val="000000"/>
                </a:solidFill>
                <a:latin typeface="Times New Roman" panose="02020603050405020304" pitchFamily="18" charset="0"/>
                <a:cs typeface="Times New Roman" panose="02020603050405020304" pitchFamily="18" charset="0"/>
              </a:rPr>
              <a:t>струминного</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рафінування</a:t>
            </a:r>
            <a:r>
              <a:rPr lang="ru-RU" altLang="en-US" dirty="0">
                <a:solidFill>
                  <a:srgbClr val="000000"/>
                </a:solidFill>
                <a:latin typeface="Times New Roman" panose="02020603050405020304" pitchFamily="18" charset="0"/>
                <a:cs typeface="Times New Roman" panose="02020603050405020304" pitchFamily="18" charset="0"/>
              </a:rPr>
              <a:t>. При </a:t>
            </a:r>
            <a:r>
              <a:rPr lang="ru-RU" altLang="en-US" dirty="0" err="1">
                <a:solidFill>
                  <a:srgbClr val="000000"/>
                </a:solidFill>
                <a:latin typeface="Times New Roman" panose="02020603050405020304" pitchFamily="18" charset="0"/>
                <a:cs typeface="Times New Roman" panose="02020603050405020304" pitchFamily="18" charset="0"/>
              </a:rPr>
              <a:t>обробці</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чавуну</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що</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містить</a:t>
            </a:r>
            <a:r>
              <a:rPr lang="ru-RU" altLang="en-US" dirty="0">
                <a:solidFill>
                  <a:srgbClr val="000000"/>
                </a:solidFill>
                <a:latin typeface="Times New Roman" panose="02020603050405020304" pitchFamily="18" charset="0"/>
                <a:cs typeface="Times New Roman" panose="02020603050405020304" pitchFamily="18" charset="0"/>
              </a:rPr>
              <a:t> до 1,2% Р, </a:t>
            </a:r>
            <a:r>
              <a:rPr lang="ru-RU" altLang="en-US" dirty="0" err="1">
                <a:solidFill>
                  <a:srgbClr val="000000"/>
                </a:solidFill>
                <a:latin typeface="Times New Roman" panose="02020603050405020304" pitchFamily="18" charset="0"/>
                <a:cs typeface="Times New Roman" panose="02020603050405020304" pitchFamily="18" charset="0"/>
              </a:rPr>
              <a:t>отримували</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напівпродукт</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із</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вмістом</a:t>
            </a:r>
            <a:r>
              <a:rPr lang="ru-RU" altLang="en-US" dirty="0">
                <a:solidFill>
                  <a:srgbClr val="000000"/>
                </a:solidFill>
                <a:latin typeface="Times New Roman" panose="02020603050405020304" pitchFamily="18" charset="0"/>
                <a:cs typeface="Times New Roman" panose="02020603050405020304" pitchFamily="18" charset="0"/>
              </a:rPr>
              <a:t> &lt;0,2% Р та </a:t>
            </a:r>
            <a:r>
              <a:rPr lang="ru-RU" altLang="en-US" dirty="0" err="1">
                <a:solidFill>
                  <a:srgbClr val="000000"/>
                </a:solidFill>
                <a:latin typeface="Times New Roman" panose="02020603050405020304" pitchFamily="18" charset="0"/>
                <a:cs typeface="Times New Roman" panose="02020603050405020304" pitchFamily="18" charset="0"/>
              </a:rPr>
              <a:t>фосфатшлаки</a:t>
            </a:r>
            <a:r>
              <a:rPr lang="ru-RU" altLang="en-US" dirty="0">
                <a:solidFill>
                  <a:srgbClr val="000000"/>
                </a:solidFill>
                <a:latin typeface="Times New Roman" panose="02020603050405020304" pitchFamily="18" charset="0"/>
                <a:cs typeface="Times New Roman" panose="02020603050405020304" pitchFamily="18" charset="0"/>
              </a:rPr>
              <a:t> з </a:t>
            </a:r>
            <a:r>
              <a:rPr lang="ru-RU" altLang="en-US" dirty="0" err="1">
                <a:solidFill>
                  <a:srgbClr val="000000"/>
                </a:solidFill>
                <a:latin typeface="Times New Roman" panose="02020603050405020304" pitchFamily="18" charset="0"/>
                <a:cs typeface="Times New Roman" panose="02020603050405020304" pitchFamily="18" charset="0"/>
              </a:rPr>
              <a:t>концентрацією</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smtClean="0">
                <a:solidFill>
                  <a:srgbClr val="000000"/>
                </a:solidFill>
                <a:latin typeface="Times New Roman" panose="02020603050405020304" pitchFamily="18" charset="0"/>
                <a:cs typeface="Times New Roman" panose="02020603050405020304" pitchFamily="18" charset="0"/>
              </a:rPr>
              <a:t>Р</a:t>
            </a:r>
            <a:r>
              <a:rPr lang="ru-RU" altLang="en-US" baseline="-25000" dirty="0" smtClean="0">
                <a:solidFill>
                  <a:srgbClr val="000000"/>
                </a:solidFill>
                <a:latin typeface="Times New Roman" panose="02020603050405020304" pitchFamily="18" charset="0"/>
                <a:cs typeface="Times New Roman" panose="02020603050405020304" pitchFamily="18" charset="0"/>
              </a:rPr>
              <a:t>2</a:t>
            </a:r>
            <a:r>
              <a:rPr lang="ru-RU" altLang="en-US" dirty="0" smtClean="0">
                <a:solidFill>
                  <a:srgbClr val="000000"/>
                </a:solidFill>
                <a:latin typeface="Times New Roman" panose="02020603050405020304" pitchFamily="18" charset="0"/>
                <a:cs typeface="Times New Roman" panose="02020603050405020304" pitchFamily="18" charset="0"/>
              </a:rPr>
              <a:t>0</a:t>
            </a:r>
            <a:r>
              <a:rPr lang="ru-RU" altLang="en-US" baseline="-25000" dirty="0" smtClean="0">
                <a:solidFill>
                  <a:srgbClr val="000000"/>
                </a:solidFill>
                <a:latin typeface="Times New Roman" panose="02020603050405020304" pitchFamily="18" charset="0"/>
                <a:cs typeface="Times New Roman" panose="02020603050405020304" pitchFamily="18" charset="0"/>
              </a:rPr>
              <a:t>5 </a:t>
            </a:r>
            <a:r>
              <a:rPr lang="ru-RU" altLang="en-US" dirty="0" smtClean="0">
                <a:solidFill>
                  <a:srgbClr val="000000"/>
                </a:solidFill>
                <a:latin typeface="Times New Roman" panose="02020603050405020304" pitchFamily="18" charset="0"/>
                <a:cs typeface="Times New Roman" panose="02020603050405020304" pitchFamily="18" charset="0"/>
              </a:rPr>
              <a:t>до </a:t>
            </a:r>
            <a:r>
              <a:rPr lang="ru-RU" altLang="en-US" dirty="0">
                <a:solidFill>
                  <a:srgbClr val="000000"/>
                </a:solidFill>
                <a:latin typeface="Times New Roman" panose="02020603050405020304" pitchFamily="18" charset="0"/>
                <a:cs typeface="Times New Roman" panose="02020603050405020304" pitchFamily="18" charset="0"/>
              </a:rPr>
              <a:t>18%.</a:t>
            </a:r>
            <a:endParaRPr lang="ru-RU" altLang="en-US" sz="1000" dirty="0">
              <a:latin typeface="Tahoma" panose="020B060403050404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Номер слайда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E83882D9-68F8-4A53-B342-4D87DAC9DF0F}" type="slidenum">
              <a:rPr lang="ru-RU" altLang="en-US"/>
              <a:pPr algn="l" rtl="0"/>
              <a:t>92</a:t>
            </a:fld>
            <a:endParaRPr lang="ru-RU" altLang="en-US"/>
          </a:p>
        </p:txBody>
      </p:sp>
      <p:sp>
        <p:nvSpPr>
          <p:cNvPr id="97283" name="Прямоугольник 4"/>
          <p:cNvSpPr>
            <a:spLocks noChangeArrowheads="1"/>
          </p:cNvSpPr>
          <p:nvPr/>
        </p:nvSpPr>
        <p:spPr bwMode="auto">
          <a:xfrm>
            <a:off x="0" y="0"/>
            <a:ext cx="9144000" cy="25355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indent="2921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rtl="0" eaLnBrk="1" hangingPunct="1">
              <a:lnSpc>
                <a:spcPct val="150000"/>
              </a:lnSpc>
            </a:pPr>
            <a:r>
              <a:rPr lang="ru-RU" altLang="en-US" dirty="0">
                <a:solidFill>
                  <a:srgbClr val="000000"/>
                </a:solidFill>
                <a:latin typeface="Times New Roman" panose="02020603050405020304" pitchFamily="18" charset="0"/>
                <a:cs typeface="Times New Roman" panose="02020603050405020304" pitchFamily="18" charset="0"/>
              </a:rPr>
              <a:t>Для </a:t>
            </a:r>
            <a:r>
              <a:rPr lang="ru-RU" altLang="en-US" dirty="0" err="1">
                <a:solidFill>
                  <a:srgbClr val="000000"/>
                </a:solidFill>
                <a:latin typeface="Times New Roman" panose="02020603050405020304" pitchFamily="18" charset="0"/>
                <a:cs typeface="Times New Roman" panose="02020603050405020304" pitchFamily="18" charset="0"/>
              </a:rPr>
              <a:t>глибокого</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розкислення</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сталі</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необхідно</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забезпечити</a:t>
            </a:r>
            <a:r>
              <a:rPr lang="ru-RU" altLang="en-US" dirty="0">
                <a:solidFill>
                  <a:srgbClr val="000000"/>
                </a:solidFill>
                <a:latin typeface="Times New Roman" panose="02020603050405020304" pitchFamily="18" charset="0"/>
                <a:cs typeface="Times New Roman" panose="02020603050405020304" pitchFamily="18" charset="0"/>
              </a:rPr>
              <a:t> у </a:t>
            </a:r>
            <a:r>
              <a:rPr lang="ru-RU" altLang="en-US" dirty="0" err="1">
                <a:solidFill>
                  <a:srgbClr val="000000"/>
                </a:solidFill>
                <a:latin typeface="Times New Roman" panose="02020603050405020304" pitchFamily="18" charset="0"/>
                <a:cs typeface="Times New Roman" panose="02020603050405020304" pitchFamily="18" charset="0"/>
              </a:rPr>
              <a:t>ній</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вміст</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залишкового</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алюмінію</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зазвичай</a:t>
            </a:r>
            <a:r>
              <a:rPr lang="ru-RU" altLang="en-US" dirty="0">
                <a:solidFill>
                  <a:srgbClr val="000000"/>
                </a:solidFill>
                <a:latin typeface="Times New Roman" panose="02020603050405020304" pitchFamily="18" charset="0"/>
                <a:cs typeface="Times New Roman" panose="02020603050405020304" pitchFamily="18" charset="0"/>
              </a:rPr>
              <a:t>, у межах 0,02- 0,06%. </a:t>
            </a:r>
            <a:r>
              <a:rPr lang="ru-RU" altLang="en-US" dirty="0" err="1">
                <a:solidFill>
                  <a:srgbClr val="000000"/>
                </a:solidFill>
                <a:latin typeface="Times New Roman" panose="02020603050405020304" pitchFamily="18" charset="0"/>
                <a:cs typeface="Times New Roman" panose="02020603050405020304" pitchFamily="18" charset="0"/>
              </a:rPr>
              <a:t>Хоча</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залізо</a:t>
            </a:r>
            <a:r>
              <a:rPr lang="ru-RU" altLang="en-US" dirty="0">
                <a:solidFill>
                  <a:srgbClr val="000000"/>
                </a:solidFill>
                <a:latin typeface="Times New Roman" panose="02020603050405020304" pitchFamily="18" charset="0"/>
                <a:cs typeface="Times New Roman" panose="02020603050405020304" pitchFamily="18" charset="0"/>
              </a:rPr>
              <a:t> та </a:t>
            </a:r>
            <a:r>
              <a:rPr lang="ru-RU" altLang="en-US" dirty="0" err="1">
                <a:solidFill>
                  <a:srgbClr val="000000"/>
                </a:solidFill>
                <a:latin typeface="Times New Roman" panose="02020603050405020304" pitchFamily="18" charset="0"/>
                <a:cs typeface="Times New Roman" panose="02020603050405020304" pitchFamily="18" charset="0"/>
              </a:rPr>
              <a:t>алюміній</a:t>
            </a:r>
            <a:r>
              <a:rPr lang="ru-RU" altLang="en-US" dirty="0">
                <a:solidFill>
                  <a:srgbClr val="000000"/>
                </a:solidFill>
                <a:latin typeface="Times New Roman" panose="02020603050405020304" pitchFamily="18" charset="0"/>
                <a:cs typeface="Times New Roman" panose="02020603050405020304" pitchFamily="18" charset="0"/>
              </a:rPr>
              <a:t> у </a:t>
            </a:r>
            <a:r>
              <a:rPr lang="ru-RU" altLang="en-US" dirty="0" err="1">
                <a:solidFill>
                  <a:srgbClr val="000000"/>
                </a:solidFill>
                <a:latin typeface="Times New Roman" panose="02020603050405020304" pitchFamily="18" charset="0"/>
                <a:cs typeface="Times New Roman" panose="02020603050405020304" pitchFamily="18" charset="0"/>
              </a:rPr>
              <a:t>розплавленому</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стані</a:t>
            </a:r>
            <a:r>
              <a:rPr lang="ru-RU" altLang="en-US" dirty="0">
                <a:solidFill>
                  <a:srgbClr val="000000"/>
                </a:solidFill>
                <a:latin typeface="Times New Roman" panose="02020603050405020304" pitchFamily="18" charset="0"/>
                <a:cs typeface="Times New Roman" panose="02020603050405020304" pitchFamily="18" charset="0"/>
              </a:rPr>
              <a:t> є </a:t>
            </a:r>
            <a:r>
              <a:rPr lang="ru-RU" altLang="en-US" dirty="0" err="1">
                <a:solidFill>
                  <a:srgbClr val="000000"/>
                </a:solidFill>
                <a:latin typeface="Times New Roman" panose="02020603050405020304" pitchFamily="18" charset="0"/>
                <a:cs typeface="Times New Roman" panose="02020603050405020304" pitchFamily="18" charset="0"/>
              </a:rPr>
              <a:t>взаєморозчинними</a:t>
            </a:r>
            <a:r>
              <a:rPr lang="ru-RU" altLang="en-US" dirty="0">
                <a:solidFill>
                  <a:srgbClr val="000000"/>
                </a:solidFill>
                <a:latin typeface="Times New Roman" panose="02020603050405020304" pitchFamily="18" charset="0"/>
                <a:cs typeface="Times New Roman" panose="02020603050405020304" pitchFamily="18" charset="0"/>
              </a:rPr>
              <a:t> компонентами, </a:t>
            </a:r>
            <a:r>
              <a:rPr lang="ru-RU" altLang="en-US" dirty="0" err="1">
                <a:solidFill>
                  <a:srgbClr val="000000"/>
                </a:solidFill>
                <a:latin typeface="Times New Roman" panose="02020603050405020304" pitchFamily="18" charset="0"/>
                <a:cs typeface="Times New Roman" panose="02020603050405020304" pitchFamily="18" charset="0"/>
              </a:rPr>
              <a:t>проте</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введення</a:t>
            </a:r>
            <a:r>
              <a:rPr lang="ru-RU" altLang="en-US" dirty="0">
                <a:solidFill>
                  <a:srgbClr val="000000"/>
                </a:solidFill>
                <a:latin typeface="Times New Roman" panose="02020603050405020304" pitchFamily="18" charset="0"/>
                <a:cs typeface="Times New Roman" panose="02020603050405020304" pitchFamily="18" charset="0"/>
              </a:rPr>
              <a:t> та </a:t>
            </a:r>
            <a:r>
              <a:rPr lang="ru-RU" altLang="en-US" dirty="0" err="1">
                <a:solidFill>
                  <a:srgbClr val="000000"/>
                </a:solidFill>
                <a:latin typeface="Times New Roman" panose="02020603050405020304" pitchFamily="18" charset="0"/>
                <a:cs typeface="Times New Roman" panose="02020603050405020304" pitchFamily="18" charset="0"/>
              </a:rPr>
              <a:t>рівномірний</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розподіл</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алюмінію</a:t>
            </a:r>
            <a:r>
              <a:rPr lang="ru-RU" altLang="en-US" dirty="0">
                <a:solidFill>
                  <a:srgbClr val="000000"/>
                </a:solidFill>
                <a:latin typeface="Times New Roman" panose="02020603050405020304" pitchFamily="18" charset="0"/>
                <a:cs typeface="Times New Roman" panose="02020603050405020304" pitchFamily="18" charset="0"/>
              </a:rPr>
              <a:t> в </a:t>
            </a:r>
            <a:r>
              <a:rPr lang="ru-RU" altLang="en-US" dirty="0" err="1">
                <a:solidFill>
                  <a:srgbClr val="000000"/>
                </a:solidFill>
                <a:latin typeface="Times New Roman" panose="02020603050405020304" pitchFamily="18" charset="0"/>
                <a:cs typeface="Times New Roman" panose="02020603050405020304" pitchFamily="18" charset="0"/>
              </a:rPr>
              <a:t>рідкій</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сталі</a:t>
            </a:r>
            <a:r>
              <a:rPr lang="ru-RU" altLang="en-US" dirty="0">
                <a:solidFill>
                  <a:srgbClr val="000000"/>
                </a:solidFill>
                <a:latin typeface="Times New Roman" panose="02020603050405020304" pitchFamily="18" charset="0"/>
                <a:cs typeface="Times New Roman" panose="02020603050405020304" pitchFamily="18" charset="0"/>
              </a:rPr>
              <a:t> є </a:t>
            </a:r>
            <a:r>
              <a:rPr lang="ru-RU" altLang="en-US" dirty="0" err="1">
                <a:solidFill>
                  <a:srgbClr val="000000"/>
                </a:solidFill>
                <a:latin typeface="Times New Roman" panose="02020603050405020304" pitchFamily="18" charset="0"/>
                <a:cs typeface="Times New Roman" panose="02020603050405020304" pitchFamily="18" charset="0"/>
              </a:rPr>
              <a:t>певними</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труднощами</a:t>
            </a:r>
            <a:r>
              <a:rPr lang="ru-RU" altLang="en-US" dirty="0">
                <a:solidFill>
                  <a:srgbClr val="000000"/>
                </a:solidFill>
                <a:latin typeface="Times New Roman" panose="02020603050405020304" pitchFamily="18" charset="0"/>
                <a:cs typeface="Times New Roman" panose="02020603050405020304" pitchFamily="18" charset="0"/>
              </a:rPr>
              <a:t> через </a:t>
            </a:r>
            <a:r>
              <a:rPr lang="ru-RU" altLang="en-US" dirty="0" err="1">
                <a:solidFill>
                  <a:srgbClr val="000000"/>
                </a:solidFill>
                <a:latin typeface="Times New Roman" panose="02020603050405020304" pitchFamily="18" charset="0"/>
                <a:cs typeface="Times New Roman" panose="02020603050405020304" pitchFamily="18" charset="0"/>
              </a:rPr>
              <a:t>різницю</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щільностей</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рідкої</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сталі</a:t>
            </a:r>
            <a:r>
              <a:rPr lang="ru-RU" altLang="en-US" dirty="0">
                <a:solidFill>
                  <a:srgbClr val="000000"/>
                </a:solidFill>
                <a:latin typeface="Times New Roman" panose="02020603050405020304" pitchFamily="18" charset="0"/>
                <a:cs typeface="Times New Roman" panose="02020603050405020304" pitchFamily="18" charset="0"/>
              </a:rPr>
              <a:t> та </a:t>
            </a:r>
            <a:r>
              <a:rPr lang="ru-RU" altLang="en-US" dirty="0" err="1">
                <a:solidFill>
                  <a:srgbClr val="000000"/>
                </a:solidFill>
                <a:latin typeface="Times New Roman" panose="02020603050405020304" pitchFamily="18" charset="0"/>
                <a:cs typeface="Times New Roman" panose="02020603050405020304" pitchFamily="18" charset="0"/>
              </a:rPr>
              <a:t>алюмінію</a:t>
            </a:r>
            <a:r>
              <a:rPr lang="ru-RU" altLang="en-US" dirty="0">
                <a:solidFill>
                  <a:srgbClr val="000000"/>
                </a:solidFill>
                <a:latin typeface="Times New Roman" panose="02020603050405020304" pitchFamily="18" charset="0"/>
                <a:cs typeface="Times New Roman" panose="02020603050405020304" pitchFamily="18" charset="0"/>
              </a:rPr>
              <a:t> та </a:t>
            </a:r>
            <a:r>
              <a:rPr lang="ru-RU" altLang="en-US" dirty="0" err="1">
                <a:solidFill>
                  <a:srgbClr val="000000"/>
                </a:solidFill>
                <a:latin typeface="Times New Roman" panose="02020603050405020304" pitchFamily="18" charset="0"/>
                <a:cs typeface="Times New Roman" panose="02020603050405020304" pitchFamily="18" charset="0"/>
              </a:rPr>
              <a:t>спливання</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шматків</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останнього</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вгору</a:t>
            </a:r>
            <a:r>
              <a:rPr lang="ru-RU" altLang="en-US" dirty="0">
                <a:solidFill>
                  <a:srgbClr val="000000"/>
                </a:solidFill>
                <a:latin typeface="Times New Roman" panose="02020603050405020304" pitchFamily="18" charset="0"/>
                <a:cs typeface="Times New Roman" panose="02020603050405020304" pitchFamily="18" charset="0"/>
              </a:rPr>
              <a:t>. При </a:t>
            </a:r>
            <a:r>
              <a:rPr lang="ru-RU" altLang="en-US" dirty="0" err="1">
                <a:solidFill>
                  <a:srgbClr val="000000"/>
                </a:solidFill>
                <a:latin typeface="Times New Roman" panose="02020603050405020304" pitchFamily="18" charset="0"/>
                <a:cs typeface="Times New Roman" panose="02020603050405020304" pitchFamily="18" charset="0"/>
              </a:rPr>
              <a:t>цьому</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необхідно</a:t>
            </a:r>
            <a:r>
              <a:rPr lang="ru-RU" altLang="en-US" dirty="0">
                <a:solidFill>
                  <a:srgbClr val="000000"/>
                </a:solidFill>
                <a:latin typeface="Times New Roman" panose="02020603050405020304" pitchFamily="18" charset="0"/>
                <a:cs typeface="Times New Roman" panose="02020603050405020304" pitchFamily="18" charset="0"/>
              </a:rPr>
              <a:t> максимально </a:t>
            </a:r>
            <a:r>
              <a:rPr lang="ru-RU" altLang="en-US" dirty="0" err="1">
                <a:solidFill>
                  <a:srgbClr val="000000"/>
                </a:solidFill>
                <a:latin typeface="Times New Roman" panose="02020603050405020304" pitchFamily="18" charset="0"/>
                <a:cs typeface="Times New Roman" panose="02020603050405020304" pitchFamily="18" charset="0"/>
              </a:rPr>
              <a:t>зменшити</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взаємодію</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алюмінію</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зі</a:t>
            </a:r>
            <a:r>
              <a:rPr lang="ru-RU" altLang="en-US" dirty="0">
                <a:solidFill>
                  <a:srgbClr val="000000"/>
                </a:solidFill>
                <a:latin typeface="Times New Roman" panose="02020603050405020304" pitchFamily="18" charset="0"/>
                <a:cs typeface="Times New Roman" panose="02020603050405020304" pitchFamily="18" charset="0"/>
              </a:rPr>
              <a:t> шлаком та </a:t>
            </a:r>
            <a:r>
              <a:rPr lang="ru-RU" altLang="en-US" dirty="0" err="1">
                <a:solidFill>
                  <a:srgbClr val="000000"/>
                </a:solidFill>
                <a:latin typeface="Times New Roman" panose="02020603050405020304" pitchFamily="18" charset="0"/>
                <a:cs typeface="Times New Roman" panose="02020603050405020304" pitchFamily="18" charset="0"/>
              </a:rPr>
              <a:t>повітрям</a:t>
            </a:r>
            <a:r>
              <a:rPr lang="ru-RU" altLang="en-US" dirty="0">
                <a:solidFill>
                  <a:srgbClr val="000000"/>
                </a:solidFill>
                <a:latin typeface="Times New Roman" panose="02020603050405020304" pitchFamily="18" charset="0"/>
                <a:cs typeface="Times New Roman" panose="02020603050405020304" pitchFamily="18" charset="0"/>
              </a:rPr>
              <a:t>.</a:t>
            </a:r>
            <a:endParaRPr lang="ru-RU" altLang="en-US" sz="1000" dirty="0">
              <a:latin typeface="Tahoma" panose="020B0604030504040204" pitchFamily="34" charset="0"/>
              <a:cs typeface="Times New Roman" panose="02020603050405020304" pitchFamily="18" charset="0"/>
            </a:endParaRPr>
          </a:p>
        </p:txBody>
      </p:sp>
      <p:sp>
        <p:nvSpPr>
          <p:cNvPr id="97284" name="Rectangle 5"/>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eaLnBrk="1" hangingPunct="1"/>
            <a:endParaRPr lang="en-US" altLang="en-US"/>
          </a:p>
        </p:txBody>
      </p:sp>
      <p:pic>
        <p:nvPicPr>
          <p:cNvPr id="97285"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39938" y="2970213"/>
            <a:ext cx="4764087" cy="3443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7286" name="Rectangle 6"/>
          <p:cNvSpPr>
            <a:spLocks noChangeArrowheads="1"/>
          </p:cNvSpPr>
          <p:nvPr/>
        </p:nvSpPr>
        <p:spPr bwMode="auto">
          <a:xfrm>
            <a:off x="1808303" y="6438999"/>
            <a:ext cx="5027338" cy="307777"/>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rtl="0" eaLnBrk="1" hangingPunct="1"/>
            <a:r>
              <a:rPr lang="uk-UA" altLang="en-US" sz="1400" dirty="0" smtClean="0">
                <a:solidFill>
                  <a:srgbClr val="000000"/>
                </a:solidFill>
                <a:latin typeface="Tahoma" panose="020B0604030504040204" pitchFamily="34" charset="0"/>
                <a:ea typeface="Times New Roman" panose="02020603050405020304" pitchFamily="18" charset="0"/>
                <a:cs typeface="Tahoma" panose="020B0604030504040204" pitchFamily="34" charset="0"/>
              </a:rPr>
              <a:t>Рис. 22. </a:t>
            </a:r>
            <a:r>
              <a:rPr lang="uk-UA" altLang="en-US" sz="1400" dirty="0" smtClean="0">
                <a:solidFill>
                  <a:srgbClr val="000000"/>
                </a:solidFill>
                <a:latin typeface="Tahoma" panose="020B0604030504040204" pitchFamily="34" charset="0"/>
                <a:ea typeface="Times New Roman" panose="02020603050405020304" pitchFamily="18" charset="0"/>
                <a:cs typeface="Tahoma" panose="020B0604030504040204" pitchFamily="34" charset="0"/>
              </a:rPr>
              <a:t>Схема </a:t>
            </a:r>
            <a:r>
              <a:rPr lang="ru-RU" altLang="en-US" sz="1400" dirty="0" err="1" smtClean="0">
                <a:solidFill>
                  <a:srgbClr val="000000"/>
                </a:solidFill>
                <a:latin typeface="Tahoma" panose="020B0604030504040204" pitchFamily="34" charset="0"/>
                <a:ea typeface="Times New Roman" panose="02020603050405020304" pitchFamily="18" charset="0"/>
                <a:cs typeface="Tahoma" panose="020B0604030504040204" pitchFamily="34" charset="0"/>
              </a:rPr>
              <a:t>введення</a:t>
            </a:r>
            <a:r>
              <a:rPr lang="ru-RU" altLang="en-US" sz="1400" dirty="0" smtClean="0">
                <a:solidFill>
                  <a:srgbClr val="000000"/>
                </a:solidFill>
                <a:latin typeface="Tahoma" panose="020B0604030504040204" pitchFamily="34" charset="0"/>
                <a:ea typeface="Times New Roman" panose="02020603050405020304" pitchFamily="18" charset="0"/>
                <a:cs typeface="Tahoma" panose="020B0604030504040204" pitchFamily="34" charset="0"/>
              </a:rPr>
              <a:t> </a:t>
            </a:r>
            <a:r>
              <a:rPr lang="ru-RU" altLang="en-US" sz="1400" dirty="0" err="1" smtClean="0">
                <a:solidFill>
                  <a:srgbClr val="000000"/>
                </a:solidFill>
                <a:latin typeface="Tahoma" panose="020B0604030504040204" pitchFamily="34" charset="0"/>
                <a:ea typeface="Times New Roman" panose="02020603050405020304" pitchFamily="18" charset="0"/>
                <a:cs typeface="Tahoma" panose="020B0604030504040204" pitchFamily="34" charset="0"/>
              </a:rPr>
              <a:t>алюмінієвого</a:t>
            </a:r>
            <a:r>
              <a:rPr lang="en-US" altLang="en-US" sz="1400" dirty="0" smtClean="0">
                <a:solidFill>
                  <a:srgbClr val="000000"/>
                </a:solidFill>
                <a:latin typeface="Tahoma" panose="020B0604030504040204" pitchFamily="34" charset="0"/>
                <a:ea typeface="Times New Roman" panose="02020603050405020304" pitchFamily="18" charset="0"/>
                <a:cs typeface="Tahoma" panose="020B0604030504040204" pitchFamily="34" charset="0"/>
              </a:rPr>
              <a:t> </a:t>
            </a:r>
            <a:r>
              <a:rPr lang="uk-UA" altLang="en-US" sz="1400" dirty="0" smtClean="0">
                <a:solidFill>
                  <a:srgbClr val="000000"/>
                </a:solidFill>
                <a:latin typeface="Tahoma" panose="020B0604030504040204" pitchFamily="34" charset="0"/>
                <a:ea typeface="Times New Roman" panose="02020603050405020304" pitchFamily="18" charset="0"/>
                <a:cs typeface="Tahoma" panose="020B0604030504040204" pitchFamily="34" charset="0"/>
              </a:rPr>
              <a:t>дроту </a:t>
            </a:r>
            <a:r>
              <a:rPr lang="ru-RU" altLang="en-US" sz="1400" dirty="0" err="1" smtClean="0">
                <a:solidFill>
                  <a:srgbClr val="000000"/>
                </a:solidFill>
                <a:latin typeface="Tahoma" panose="020B0604030504040204" pitchFamily="34" charset="0"/>
                <a:ea typeface="Times New Roman" panose="02020603050405020304" pitchFamily="18" charset="0"/>
                <a:cs typeface="Tahoma" panose="020B0604030504040204" pitchFamily="34" charset="0"/>
              </a:rPr>
              <a:t>углиб</a:t>
            </a:r>
            <a:r>
              <a:rPr lang="ru-RU" altLang="en-US" sz="1400" dirty="0" smtClean="0">
                <a:solidFill>
                  <a:srgbClr val="000000"/>
                </a:solidFill>
                <a:latin typeface="Tahoma" panose="020B0604030504040204" pitchFamily="34" charset="0"/>
                <a:ea typeface="Times New Roman" panose="02020603050405020304" pitchFamily="18" charset="0"/>
                <a:cs typeface="Tahoma" panose="020B0604030504040204" pitchFamily="34" charset="0"/>
              </a:rPr>
              <a:t> </a:t>
            </a:r>
            <a:r>
              <a:rPr lang="ru-RU" altLang="en-US" sz="1400" dirty="0" err="1">
                <a:solidFill>
                  <a:srgbClr val="000000"/>
                </a:solidFill>
                <a:latin typeface="Tahoma" panose="020B0604030504040204" pitchFamily="34" charset="0"/>
                <a:ea typeface="Times New Roman" panose="02020603050405020304" pitchFamily="18" charset="0"/>
                <a:cs typeface="Tahoma" panose="020B0604030504040204" pitchFamily="34" charset="0"/>
              </a:rPr>
              <a:t>металу</a:t>
            </a:r>
            <a:endParaRPr lang="ru-RU" altLang="en-US" dirty="0">
              <a:ea typeface="Times New Roman" panose="02020603050405020304" pitchFamily="18" charset="0"/>
              <a:cs typeface="Tahoma" panose="020B0604030504040204" pitchFamily="34" charset="0"/>
            </a:endParaRPr>
          </a:p>
        </p:txBody>
      </p:sp>
    </p:spTree>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Номер слайда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89DE2D38-C99C-4914-9D19-A5A5F912E4B4}" type="slidenum">
              <a:rPr lang="ru-RU" altLang="en-US"/>
              <a:pPr algn="l" rtl="0"/>
              <a:t>93</a:t>
            </a:fld>
            <a:endParaRPr lang="ru-RU" altLang="en-US"/>
          </a:p>
        </p:txBody>
      </p:sp>
      <p:sp>
        <p:nvSpPr>
          <p:cNvPr id="98307" name="Прямоугольник 2"/>
          <p:cNvSpPr>
            <a:spLocks noChangeArrowheads="1"/>
          </p:cNvSpPr>
          <p:nvPr/>
        </p:nvSpPr>
        <p:spPr bwMode="auto">
          <a:xfrm>
            <a:off x="201613" y="115888"/>
            <a:ext cx="8964612" cy="646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indent="2921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eaLnBrk="1" hangingPunct="1">
              <a:lnSpc>
                <a:spcPct val="150000"/>
              </a:lnSpc>
            </a:pPr>
            <a:r>
              <a:rPr lang="ru-RU" altLang="en-US">
                <a:solidFill>
                  <a:srgbClr val="000000"/>
                </a:solidFill>
                <a:latin typeface="Times New Roman" panose="02020603050405020304" pitchFamily="18" charset="0"/>
                <a:cs typeface="Times New Roman" panose="02020603050405020304" pitchFamily="18" charset="0"/>
              </a:rPr>
              <a:t>Для підвищення і стабілізації засвоєння алюмінію сталі застосовують, зокрема, різні методи його обтяження. Після випуску плавки обтяжену додатковим вантажем навішування алюмінію за допомогою крана або спеціального пристрою поглиблюють у розплав при одночасному або подальшому продуванні металу в ковші інертним газом. Залишковий вміст алюмінію стабілізується, а засвоєння підвищується в 12-15 рази. Застосовують також занурення алюмінієвих чушок за допомогою сталевих штанг. У просвердлені алюмінієві чушки вставляють штанги та опускають на дно ковша. Алюміній знаходиться в зануреному в рідкий метал стан до повного розчинення. Засвоєння алюмінію стабілізується порівняно з присадкою чушок у ківш під струмінь.</a:t>
            </a:r>
          </a:p>
          <a:p>
            <a:pPr algn="l" rtl="0" eaLnBrk="1" hangingPunct="1"/>
            <a:r>
              <a:rPr lang="ru-RU" altLang="en-US">
                <a:latin typeface="Times New Roman" panose="02020603050405020304" pitchFamily="18" charset="0"/>
                <a:cs typeface="Times New Roman" panose="02020603050405020304" pitchFamily="18" charset="0"/>
              </a:rPr>
              <a:t>У вітчизняній практиці та за кордоном широко застосовують розкислення алюмінієвим дротом, що подається з великою швидкістю (до 500 м/хв) через шлак углиб металу (рис. 8.30).</a:t>
            </a:r>
          </a:p>
          <a:p>
            <a:pPr algn="l" rtl="0" eaLnBrk="1" hangingPunct="1"/>
            <a:r>
              <a:rPr lang="ru-RU" altLang="en-US">
                <a:latin typeface="Times New Roman" panose="02020603050405020304" pitchFamily="18" charset="0"/>
                <a:cs typeface="Times New Roman" panose="02020603050405020304" pitchFamily="18" charset="0"/>
              </a:rPr>
              <a:t>При цьому, як правило, для рівномірного розподілу алюмінію, випливання неметалевих включень і вирівнювання температури продувають сталь в ковші інертним газом. Введення алюмінію у такий спосіб підвищує його засвоєння до 60-80%.</a:t>
            </a:r>
          </a:p>
          <a:p>
            <a:pPr algn="l" rtl="0" eaLnBrk="1" hangingPunct="1"/>
            <a:r>
              <a:rPr lang="ru-RU" altLang="en-US">
                <a:latin typeface="Times New Roman" panose="02020603050405020304" pitchFamily="18" charset="0"/>
                <a:cs typeface="Times New Roman" panose="02020603050405020304" pitchFamily="18" charset="0"/>
              </a:rPr>
              <a:t>Розроблено спосіб введення алюмінію шляхом "вистрілювання" кулями з пневматичної гармати.</a:t>
            </a:r>
            <a:r>
              <a:rPr lang="en-US" altLang="en-US">
                <a:latin typeface="Times New Roman" panose="02020603050405020304" pitchFamily="18" charset="0"/>
                <a:cs typeface="Times New Roman" panose="02020603050405020304" pitchFamily="18" charset="0"/>
              </a:rPr>
              <a:t>ABS</a:t>
            </a:r>
            <a:r>
              <a:rPr lang="ru-RU" altLang="en-US">
                <a:latin typeface="Times New Roman" panose="02020603050405020304" pitchFamily="18" charset="0"/>
                <a:cs typeface="Times New Roman" panose="02020603050405020304" pitchFamily="18" charset="0"/>
              </a:rPr>
              <a:t>(АБС) процес</a:t>
            </a:r>
            <a:r>
              <a:rPr lang="fr-FR" altLang="en-US">
                <a:latin typeface="Times New Roman" panose="02020603050405020304" pitchFamily="18" charset="0"/>
                <a:cs typeface="Times New Roman" panose="02020603050405020304" pitchFamily="18" charset="0"/>
              </a:rPr>
              <a:t>(Aluminium</a:t>
            </a:r>
            <a:r>
              <a:rPr lang="en-US" altLang="en-US">
                <a:latin typeface="Times New Roman" panose="02020603050405020304" pitchFamily="18" charset="0"/>
                <a:cs typeface="Times New Roman" panose="02020603050405020304" pitchFamily="18" charset="0"/>
              </a:rPr>
              <a:t>Bullet Shooting</a:t>
            </a:r>
            <a:r>
              <a:rPr lang="ru-RU" altLang="en-US">
                <a:latin typeface="Times New Roman" panose="02020603050405020304" pitchFamily="18" charset="0"/>
                <a:cs typeface="Times New Roman" panose="02020603050405020304" pitchFamily="18" charset="0"/>
              </a:rPr>
              <a:t>).</a:t>
            </a:r>
          </a:p>
        </p:txBody>
      </p:sp>
    </p:spTree>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Номер слайда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A0699C14-1F2B-459E-81FA-FB360C85DE39}" type="slidenum">
              <a:rPr lang="ru-RU" altLang="en-US"/>
              <a:pPr algn="l" rtl="0"/>
              <a:t>94</a:t>
            </a:fld>
            <a:endParaRPr lang="ru-RU" altLang="en-US"/>
          </a:p>
        </p:txBody>
      </p:sp>
      <p:sp>
        <p:nvSpPr>
          <p:cNvPr id="99331" name="Прямоугольник 2"/>
          <p:cNvSpPr>
            <a:spLocks noChangeArrowheads="1"/>
          </p:cNvSpPr>
          <p:nvPr/>
        </p:nvSpPr>
        <p:spPr bwMode="auto">
          <a:xfrm>
            <a:off x="214313" y="1052513"/>
            <a:ext cx="8929687" cy="424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indent="2921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rtl="0" eaLnBrk="1" hangingPunct="1">
              <a:lnSpc>
                <a:spcPct val="150000"/>
              </a:lnSpc>
            </a:pPr>
            <a:r>
              <a:rPr lang="ru-RU" altLang="en-US" b="1" dirty="0" err="1">
                <a:solidFill>
                  <a:srgbClr val="000000"/>
                </a:solidFill>
                <a:latin typeface="Times New Roman" panose="02020603050405020304" pitchFamily="18" charset="0"/>
                <a:cs typeface="Times New Roman" panose="02020603050405020304" pitchFamily="18" charset="0"/>
              </a:rPr>
              <a:t>Вдування</a:t>
            </a:r>
            <a:r>
              <a:rPr lang="ru-RU" altLang="en-US" b="1" dirty="0">
                <a:solidFill>
                  <a:srgbClr val="000000"/>
                </a:solidFill>
                <a:latin typeface="Times New Roman" panose="02020603050405020304" pitchFamily="18" charset="0"/>
                <a:cs typeface="Times New Roman" panose="02020603050405020304" pitchFamily="18" charset="0"/>
              </a:rPr>
              <a:t> </a:t>
            </a:r>
            <a:r>
              <a:rPr lang="ru-RU" altLang="en-US" b="1" dirty="0" err="1">
                <a:solidFill>
                  <a:srgbClr val="000000"/>
                </a:solidFill>
                <a:latin typeface="Times New Roman" panose="02020603050405020304" pitchFamily="18" charset="0"/>
                <a:cs typeface="Times New Roman" panose="02020603050405020304" pitchFamily="18" charset="0"/>
              </a:rPr>
              <a:t>порошкоподібних</a:t>
            </a:r>
            <a:r>
              <a:rPr lang="ru-RU" altLang="en-US" b="1" dirty="0">
                <a:solidFill>
                  <a:srgbClr val="000000"/>
                </a:solidFill>
                <a:latin typeface="Times New Roman" panose="02020603050405020304" pitchFamily="18" charset="0"/>
                <a:cs typeface="Times New Roman" panose="02020603050405020304" pitchFamily="18" charset="0"/>
              </a:rPr>
              <a:t> </a:t>
            </a:r>
            <a:r>
              <a:rPr lang="ru-RU" altLang="en-US" b="1" dirty="0" err="1">
                <a:solidFill>
                  <a:srgbClr val="000000"/>
                </a:solidFill>
                <a:latin typeface="Times New Roman" panose="02020603050405020304" pitchFamily="18" charset="0"/>
                <a:cs typeface="Times New Roman" panose="02020603050405020304" pitchFamily="18" charset="0"/>
              </a:rPr>
              <a:t>реагентів</a:t>
            </a:r>
            <a:r>
              <a:rPr lang="ru-RU" altLang="en-US" b="1" dirty="0">
                <a:solidFill>
                  <a:srgbClr val="000000"/>
                </a:solidFill>
                <a:latin typeface="Times New Roman" panose="02020603050405020304" pitchFamily="18" charset="0"/>
                <a:cs typeface="Times New Roman" panose="02020603050405020304" pitchFamily="18" charset="0"/>
              </a:rPr>
              <a:t> у </a:t>
            </a:r>
            <a:r>
              <a:rPr lang="ru-RU" altLang="en-US" b="1" dirty="0" err="1">
                <a:solidFill>
                  <a:srgbClr val="000000"/>
                </a:solidFill>
                <a:latin typeface="Times New Roman" panose="02020603050405020304" pitchFamily="18" charset="0"/>
                <a:cs typeface="Times New Roman" panose="02020603050405020304" pitchFamily="18" charset="0"/>
              </a:rPr>
              <a:t>розплав</a:t>
            </a:r>
            <a:endParaRPr lang="ru-RU" altLang="en-US" sz="1000" b="1" dirty="0">
              <a:latin typeface="Tahoma" panose="020B0604030504040204" pitchFamily="34" charset="0"/>
              <a:cs typeface="Times New Roman" panose="02020603050405020304" pitchFamily="18" charset="0"/>
            </a:endParaRPr>
          </a:p>
          <a:p>
            <a:pPr algn="just" rtl="0" eaLnBrk="1" hangingPunct="1">
              <a:lnSpc>
                <a:spcPct val="150000"/>
              </a:lnSpc>
            </a:pPr>
            <a:r>
              <a:rPr lang="ru-RU" altLang="en-US" dirty="0">
                <a:solidFill>
                  <a:srgbClr val="000000"/>
                </a:solidFill>
                <a:latin typeface="Times New Roman" panose="02020603050405020304" pitchFamily="18" charset="0"/>
                <a:cs typeface="Times New Roman" panose="02020603050405020304" pitchFamily="18" charset="0"/>
              </a:rPr>
              <a:t>1970 року </a:t>
            </a:r>
            <a:r>
              <a:rPr lang="ru-RU" altLang="en-US" dirty="0" err="1">
                <a:solidFill>
                  <a:srgbClr val="000000"/>
                </a:solidFill>
                <a:latin typeface="Times New Roman" panose="02020603050405020304" pitchFamily="18" charset="0"/>
                <a:cs typeface="Times New Roman" panose="02020603050405020304" pitchFamily="18" charset="0"/>
              </a:rPr>
              <a:t>фірмою</a:t>
            </a:r>
            <a:r>
              <a:rPr lang="de-DE" altLang="en-US" dirty="0">
                <a:solidFill>
                  <a:srgbClr val="000000"/>
                </a:solidFill>
                <a:latin typeface="Times New Roman" panose="02020603050405020304" pitchFamily="18" charset="0"/>
                <a:cs typeface="Times New Roman" panose="02020603050405020304" pitchFamily="18" charset="0"/>
              </a:rPr>
              <a:t>"Thyssen Niederrhein"</a:t>
            </a:r>
            <a:r>
              <a:rPr lang="ru-RU" altLang="en-US" dirty="0">
                <a:solidFill>
                  <a:srgbClr val="000000"/>
                </a:solidFill>
                <a:latin typeface="Times New Roman" panose="02020603050405020304" pitchFamily="18" charset="0"/>
                <a:cs typeface="Times New Roman" panose="02020603050405020304" pitchFamily="18" charset="0"/>
              </a:rPr>
              <a:t>("</a:t>
            </a:r>
            <a:r>
              <a:rPr lang="ru-RU" altLang="en-US" dirty="0" err="1">
                <a:solidFill>
                  <a:srgbClr val="000000"/>
                </a:solidFill>
                <a:latin typeface="Times New Roman" panose="02020603050405020304" pitchFamily="18" charset="0"/>
                <a:cs typeface="Times New Roman" panose="02020603050405020304" pitchFamily="18" charset="0"/>
              </a:rPr>
              <a:t>Тіссен</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Нідеррейн</a:t>
            </a:r>
            <a:r>
              <a:rPr lang="ru-RU" altLang="en-US" dirty="0">
                <a:solidFill>
                  <a:srgbClr val="000000"/>
                </a:solidFill>
                <a:latin typeface="Times New Roman" panose="02020603050405020304" pitchFamily="18" charset="0"/>
                <a:cs typeface="Times New Roman" panose="02020603050405020304" pitchFamily="18" charset="0"/>
              </a:rPr>
              <a:t>"), ФРН, </a:t>
            </a:r>
            <a:r>
              <a:rPr lang="ru-RU" altLang="en-US" dirty="0" err="1">
                <a:solidFill>
                  <a:srgbClr val="000000"/>
                </a:solidFill>
                <a:latin typeface="Times New Roman" panose="02020603050405020304" pitchFamily="18" charset="0"/>
                <a:cs typeface="Times New Roman" panose="02020603050405020304" pitchFamily="18" charset="0"/>
              </a:rPr>
              <a:t>розроблений</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процес</a:t>
            </a:r>
            <a:r>
              <a:rPr lang="de-DE" altLang="en-US" dirty="0">
                <a:solidFill>
                  <a:srgbClr val="000000"/>
                </a:solidFill>
                <a:latin typeface="Times New Roman" panose="02020603050405020304" pitchFamily="18" charset="0"/>
                <a:cs typeface="Times New Roman" panose="02020603050405020304" pitchFamily="18" charset="0"/>
              </a:rPr>
              <a:t>TN</a:t>
            </a:r>
            <a:r>
              <a:rPr lang="ru-RU" altLang="en-US" dirty="0">
                <a:solidFill>
                  <a:srgbClr val="000000"/>
                </a:solidFill>
                <a:latin typeface="Times New Roman" panose="02020603050405020304" pitchFamily="18" charset="0"/>
                <a:cs typeface="Times New Roman" panose="02020603050405020304" pitchFamily="18" charset="0"/>
              </a:rPr>
              <a:t>(ТН), </a:t>
            </a:r>
            <a:r>
              <a:rPr lang="ru-RU" altLang="en-US" dirty="0" err="1">
                <a:solidFill>
                  <a:srgbClr val="000000"/>
                </a:solidFill>
                <a:latin typeface="Times New Roman" panose="02020603050405020304" pitchFamily="18" charset="0"/>
                <a:cs typeface="Times New Roman" panose="02020603050405020304" pitchFamily="18" charset="0"/>
              </a:rPr>
              <a:t>сутність</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якого</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полягає</a:t>
            </a:r>
            <a:r>
              <a:rPr lang="ru-RU" altLang="en-US" dirty="0">
                <a:solidFill>
                  <a:srgbClr val="000000"/>
                </a:solidFill>
                <a:latin typeface="Times New Roman" panose="02020603050405020304" pitchFamily="18" charset="0"/>
                <a:cs typeface="Times New Roman" panose="02020603050405020304" pitchFamily="18" charset="0"/>
              </a:rPr>
              <a:t> у </a:t>
            </a:r>
            <a:r>
              <a:rPr lang="ru-RU" altLang="en-US" dirty="0" err="1">
                <a:solidFill>
                  <a:srgbClr val="000000"/>
                </a:solidFill>
                <a:latin typeface="Times New Roman" panose="02020603050405020304" pitchFamily="18" charset="0"/>
                <a:cs typeface="Times New Roman" panose="02020603050405020304" pitchFamily="18" charset="0"/>
              </a:rPr>
              <a:t>продуванні</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металу</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порошкоподібним</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кальцієм</a:t>
            </a:r>
            <a:r>
              <a:rPr lang="ru-RU" altLang="en-US" dirty="0">
                <a:solidFill>
                  <a:srgbClr val="000000"/>
                </a:solidFill>
                <a:latin typeface="Times New Roman" panose="02020603050405020304" pitchFamily="18" charset="0"/>
                <a:cs typeface="Times New Roman" panose="02020603050405020304" pitchFamily="18" charset="0"/>
              </a:rPr>
              <a:t> і </a:t>
            </a:r>
            <a:r>
              <a:rPr lang="ru-RU" altLang="en-US" dirty="0" err="1">
                <a:solidFill>
                  <a:srgbClr val="000000"/>
                </a:solidFill>
                <a:latin typeface="Times New Roman" panose="02020603050405020304" pitchFamily="18" charset="0"/>
                <a:cs typeface="Times New Roman" panose="02020603050405020304" pitchFamily="18" charset="0"/>
              </a:rPr>
              <a:t>магнієм</a:t>
            </a:r>
            <a:r>
              <a:rPr lang="ru-RU" altLang="en-US" dirty="0">
                <a:solidFill>
                  <a:srgbClr val="000000"/>
                </a:solidFill>
                <a:latin typeface="Times New Roman" panose="02020603050405020304" pitchFamily="18" charset="0"/>
                <a:cs typeface="Times New Roman" panose="02020603050405020304" pitchFamily="18" charset="0"/>
              </a:rPr>
              <a:t> у </a:t>
            </a:r>
            <a:r>
              <a:rPr lang="ru-RU" altLang="en-US" dirty="0" err="1">
                <a:solidFill>
                  <a:srgbClr val="000000"/>
                </a:solidFill>
                <a:latin typeface="Times New Roman" panose="02020603050405020304" pitchFamily="18" charset="0"/>
                <a:cs typeface="Times New Roman" panose="02020603050405020304" pitchFamily="18" charset="0"/>
              </a:rPr>
              <a:t>струмені</a:t>
            </a:r>
            <a:r>
              <a:rPr lang="ru-RU" altLang="en-US" dirty="0">
                <a:solidFill>
                  <a:srgbClr val="000000"/>
                </a:solidFill>
                <a:latin typeface="Times New Roman" panose="02020603050405020304" pitchFamily="18" charset="0"/>
                <a:cs typeface="Times New Roman" panose="02020603050405020304" pitchFamily="18" charset="0"/>
              </a:rPr>
              <a:t> аргону.</a:t>
            </a:r>
            <a:endParaRPr lang="ru-RU" altLang="en-US" sz="1000" dirty="0">
              <a:latin typeface="Tahoma" panose="020B0604030504040204" pitchFamily="34" charset="0"/>
              <a:cs typeface="Times New Roman" panose="02020603050405020304" pitchFamily="18" charset="0"/>
            </a:endParaRPr>
          </a:p>
          <a:p>
            <a:pPr algn="just" rtl="0" eaLnBrk="1" hangingPunct="1">
              <a:lnSpc>
                <a:spcPct val="150000"/>
              </a:lnSpc>
            </a:pPr>
            <a:r>
              <a:rPr lang="ru-RU" altLang="en-US" dirty="0">
                <a:solidFill>
                  <a:srgbClr val="000000"/>
                </a:solidFill>
                <a:latin typeface="Times New Roman" panose="02020603050405020304" pitchFamily="18" charset="0"/>
                <a:cs typeface="Times New Roman" panose="02020603050405020304" pitchFamily="18" charset="0"/>
              </a:rPr>
              <a:t>У </a:t>
            </a:r>
            <a:r>
              <a:rPr lang="ru-RU" altLang="en-US" dirty="0" err="1">
                <a:solidFill>
                  <a:srgbClr val="000000"/>
                </a:solidFill>
                <a:latin typeface="Times New Roman" panose="02020603050405020304" pitchFamily="18" charset="0"/>
                <a:cs typeface="Times New Roman" panose="02020603050405020304" pitchFamily="18" charset="0"/>
              </a:rPr>
              <a:t>промислових</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умовах</a:t>
            </a:r>
            <a:r>
              <a:rPr lang="ru-RU" altLang="en-US" dirty="0">
                <a:solidFill>
                  <a:srgbClr val="000000"/>
                </a:solidFill>
                <a:latin typeface="Times New Roman" panose="02020603050405020304" pitchFamily="18" charset="0"/>
                <a:cs typeface="Times New Roman" panose="02020603050405020304" pitchFamily="18" charset="0"/>
              </a:rPr>
              <a:t> метал </a:t>
            </a:r>
            <a:r>
              <a:rPr lang="ru-RU" altLang="en-US" dirty="0" err="1">
                <a:solidFill>
                  <a:srgbClr val="000000"/>
                </a:solidFill>
                <a:latin typeface="Times New Roman" panose="02020603050405020304" pitchFamily="18" charset="0"/>
                <a:cs typeface="Times New Roman" panose="02020603050405020304" pitchFamily="18" charset="0"/>
              </a:rPr>
              <a:t>обробляють</a:t>
            </a:r>
            <a:r>
              <a:rPr lang="ru-RU" altLang="en-US" dirty="0">
                <a:solidFill>
                  <a:srgbClr val="000000"/>
                </a:solidFill>
                <a:latin typeface="Times New Roman" panose="02020603050405020304" pitchFamily="18" charset="0"/>
                <a:cs typeface="Times New Roman" panose="02020603050405020304" pitchFamily="18" charset="0"/>
              </a:rPr>
              <a:t> порошками в ковшах </a:t>
            </a:r>
            <a:r>
              <a:rPr lang="ru-RU" altLang="en-US" dirty="0" err="1">
                <a:solidFill>
                  <a:srgbClr val="000000"/>
                </a:solidFill>
                <a:latin typeface="Times New Roman" panose="02020603050405020304" pitchFamily="18" charset="0"/>
                <a:cs typeface="Times New Roman" panose="02020603050405020304" pitchFamily="18" charset="0"/>
              </a:rPr>
              <a:t>ємністю</a:t>
            </a:r>
            <a:r>
              <a:rPr lang="ru-RU" altLang="en-US" dirty="0">
                <a:solidFill>
                  <a:srgbClr val="000000"/>
                </a:solidFill>
                <a:latin typeface="Times New Roman" panose="02020603050405020304" pitchFamily="18" charset="0"/>
                <a:cs typeface="Times New Roman" panose="02020603050405020304" pitchFamily="18" charset="0"/>
              </a:rPr>
              <a:t> 35-300 т. </a:t>
            </a:r>
            <a:r>
              <a:rPr lang="ru-RU" altLang="en-US" dirty="0" err="1">
                <a:solidFill>
                  <a:srgbClr val="000000"/>
                </a:solidFill>
                <a:latin typeface="Times New Roman" panose="02020603050405020304" pitchFamily="18" charset="0"/>
                <a:cs typeface="Times New Roman" panose="02020603050405020304" pitchFamily="18" charset="0"/>
              </a:rPr>
              <a:t>Тривалість</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продування</a:t>
            </a:r>
            <a:r>
              <a:rPr lang="ru-RU" altLang="en-US" dirty="0">
                <a:solidFill>
                  <a:srgbClr val="000000"/>
                </a:solidFill>
                <a:latin typeface="Times New Roman" panose="02020603050405020304" pitchFamily="18" charset="0"/>
                <a:cs typeface="Times New Roman" panose="02020603050405020304" pitchFamily="18" charset="0"/>
              </a:rPr>
              <a:t> становить 3-20 </a:t>
            </a:r>
            <a:r>
              <a:rPr lang="ru-RU" altLang="en-US" dirty="0" err="1">
                <a:solidFill>
                  <a:srgbClr val="000000"/>
                </a:solidFill>
                <a:latin typeface="Times New Roman" panose="02020603050405020304" pitchFamily="18" charset="0"/>
                <a:cs typeface="Times New Roman" panose="02020603050405020304" pitchFamily="18" charset="0"/>
              </a:rPr>
              <a:t>хв</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Використовують</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фурми</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різної</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конструкції</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Стійкість</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футерованої</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фурми</a:t>
            </a:r>
            <a:r>
              <a:rPr lang="ru-RU" altLang="en-US" dirty="0">
                <a:solidFill>
                  <a:srgbClr val="000000"/>
                </a:solidFill>
                <a:latin typeface="Times New Roman" panose="02020603050405020304" pitchFamily="18" charset="0"/>
                <a:cs typeface="Times New Roman" panose="02020603050405020304" pitchFamily="18" charset="0"/>
              </a:rPr>
              <a:t> 30-50 </a:t>
            </a:r>
            <a:r>
              <a:rPr lang="ru-RU" altLang="en-US" dirty="0" err="1">
                <a:solidFill>
                  <a:srgbClr val="000000"/>
                </a:solidFill>
                <a:latin typeface="Times New Roman" panose="02020603050405020304" pitchFamily="18" charset="0"/>
                <a:cs typeface="Times New Roman" panose="02020603050405020304" pitchFamily="18" charset="0"/>
              </a:rPr>
              <a:t>обробок</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діаметр</a:t>
            </a:r>
            <a:r>
              <a:rPr lang="ru-RU" altLang="en-US" dirty="0">
                <a:solidFill>
                  <a:srgbClr val="000000"/>
                </a:solidFill>
                <a:latin typeface="Times New Roman" panose="02020603050405020304" pitchFamily="18" charset="0"/>
                <a:cs typeface="Times New Roman" panose="02020603050405020304" pitchFamily="18" charset="0"/>
              </a:rPr>
              <a:t> сопла 15-20 мм, </a:t>
            </a:r>
            <a:r>
              <a:rPr lang="ru-RU" altLang="en-US" dirty="0" err="1">
                <a:solidFill>
                  <a:srgbClr val="000000"/>
                </a:solidFill>
                <a:latin typeface="Times New Roman" panose="02020603050405020304" pitchFamily="18" charset="0"/>
                <a:cs typeface="Times New Roman" panose="02020603050405020304" pitchFamily="18" charset="0"/>
              </a:rPr>
              <a:t>глибина</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занурення</a:t>
            </a:r>
            <a:r>
              <a:rPr lang="ru-RU" altLang="en-US" dirty="0">
                <a:solidFill>
                  <a:srgbClr val="000000"/>
                </a:solidFill>
                <a:latin typeface="Times New Roman" panose="02020603050405020304" pitchFamily="18" charset="0"/>
                <a:cs typeface="Times New Roman" panose="02020603050405020304" pitchFamily="18" charset="0"/>
              </a:rPr>
              <a:t> 2-3 м. У </a:t>
            </a:r>
            <a:r>
              <a:rPr lang="ru-RU" altLang="en-US" dirty="0" err="1">
                <a:solidFill>
                  <a:srgbClr val="000000"/>
                </a:solidFill>
                <a:latin typeface="Times New Roman" panose="02020603050405020304" pitchFamily="18" charset="0"/>
                <a:cs typeface="Times New Roman" panose="02020603050405020304" pitchFamily="18" charset="0"/>
              </a:rPr>
              <a:t>процесі</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продування</a:t>
            </a:r>
            <a:r>
              <a:rPr lang="ru-RU" altLang="en-US" dirty="0">
                <a:solidFill>
                  <a:srgbClr val="000000"/>
                </a:solidFill>
                <a:latin typeface="Times New Roman" panose="02020603050405020304" pitchFamily="18" charset="0"/>
                <a:cs typeface="Times New Roman" panose="02020603050405020304" pitchFamily="18" charset="0"/>
              </a:rPr>
              <a:t> температура </a:t>
            </a:r>
            <a:r>
              <a:rPr lang="ru-RU" altLang="en-US" dirty="0" err="1">
                <a:solidFill>
                  <a:srgbClr val="000000"/>
                </a:solidFill>
                <a:latin typeface="Times New Roman" panose="02020603050405020304" pitchFamily="18" charset="0"/>
                <a:cs typeface="Times New Roman" panose="02020603050405020304" pitchFamily="18" charset="0"/>
              </a:rPr>
              <a:t>металу</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знижується</a:t>
            </a:r>
            <a:r>
              <a:rPr lang="ru-RU" altLang="en-US" dirty="0">
                <a:solidFill>
                  <a:srgbClr val="000000"/>
                </a:solidFill>
                <a:latin typeface="Times New Roman" panose="02020603050405020304" pitchFamily="18" charset="0"/>
                <a:cs typeface="Times New Roman" panose="02020603050405020304" pitchFamily="18" charset="0"/>
              </a:rPr>
              <a:t> в </a:t>
            </a:r>
            <a:r>
              <a:rPr lang="ru-RU" altLang="en-US" dirty="0" err="1">
                <a:solidFill>
                  <a:srgbClr val="000000"/>
                </a:solidFill>
                <a:latin typeface="Times New Roman" panose="02020603050405020304" pitchFamily="18" charset="0"/>
                <a:cs typeface="Times New Roman" panose="02020603050405020304" pitchFamily="18" charset="0"/>
              </a:rPr>
              <a:t>середньому</a:t>
            </a:r>
            <a:r>
              <a:rPr lang="ru-RU" altLang="en-US" dirty="0">
                <a:solidFill>
                  <a:srgbClr val="000000"/>
                </a:solidFill>
                <a:latin typeface="Times New Roman" panose="02020603050405020304" pitchFamily="18" charset="0"/>
                <a:cs typeface="Times New Roman" panose="02020603050405020304" pitchFamily="18" charset="0"/>
              </a:rPr>
              <a:t> на 30°С. </a:t>
            </a:r>
            <a:r>
              <a:rPr lang="ru-RU" altLang="en-US" dirty="0" err="1">
                <a:solidFill>
                  <a:srgbClr val="000000"/>
                </a:solidFill>
                <a:latin typeface="Times New Roman" panose="02020603050405020304" pitchFamily="18" charset="0"/>
                <a:cs typeface="Times New Roman" panose="02020603050405020304" pitchFamily="18" charset="0"/>
              </a:rPr>
              <a:t>Продування</a:t>
            </a:r>
            <a:r>
              <a:rPr lang="ru-RU" altLang="en-US" dirty="0">
                <a:solidFill>
                  <a:srgbClr val="000000"/>
                </a:solidFill>
                <a:latin typeface="Times New Roman" panose="02020603050405020304" pitchFamily="18" charset="0"/>
                <a:cs typeface="Times New Roman" panose="02020603050405020304" pitchFamily="18" charset="0"/>
              </a:rPr>
              <a:t> порошками </a:t>
            </a:r>
            <a:r>
              <a:rPr lang="ru-RU" altLang="en-US" dirty="0" err="1">
                <a:solidFill>
                  <a:srgbClr val="000000"/>
                </a:solidFill>
                <a:latin typeface="Times New Roman" panose="02020603050405020304" pitchFamily="18" charset="0"/>
                <a:cs typeface="Times New Roman" panose="02020603050405020304" pitchFamily="18" charset="0"/>
              </a:rPr>
              <a:t>здійснюють</a:t>
            </a:r>
            <a:r>
              <a:rPr lang="ru-RU" altLang="en-US" dirty="0">
                <a:solidFill>
                  <a:srgbClr val="000000"/>
                </a:solidFill>
                <a:latin typeface="Times New Roman" panose="02020603050405020304" pitchFamily="18" charset="0"/>
                <a:cs typeface="Times New Roman" panose="02020603050405020304" pitchFamily="18" charset="0"/>
              </a:rPr>
              <a:t>, як правило, в </a:t>
            </a:r>
            <a:r>
              <a:rPr lang="ru-RU" altLang="en-US" dirty="0" err="1">
                <a:solidFill>
                  <a:srgbClr val="000000"/>
                </a:solidFill>
                <a:latin typeface="Times New Roman" panose="02020603050405020304" pitchFamily="18" charset="0"/>
                <a:cs typeface="Times New Roman" panose="02020603050405020304" pitchFamily="18" charset="0"/>
              </a:rPr>
              <a:t>струмені</a:t>
            </a:r>
            <a:r>
              <a:rPr lang="ru-RU" altLang="en-US" dirty="0">
                <a:solidFill>
                  <a:srgbClr val="000000"/>
                </a:solidFill>
                <a:latin typeface="Times New Roman" panose="02020603050405020304" pitchFamily="18" charset="0"/>
                <a:cs typeface="Times New Roman" panose="02020603050405020304" pitchFamily="18" charset="0"/>
              </a:rPr>
              <a:t> аргону, </a:t>
            </a:r>
            <a:r>
              <a:rPr lang="ru-RU" altLang="en-US" dirty="0" err="1">
                <a:solidFill>
                  <a:srgbClr val="000000"/>
                </a:solidFill>
                <a:latin typeface="Times New Roman" panose="02020603050405020304" pitchFamily="18" charset="0"/>
                <a:cs typeface="Times New Roman" panose="02020603050405020304" pitchFamily="18" charset="0"/>
              </a:rPr>
              <a:t>рідше</a:t>
            </a:r>
            <a:r>
              <a:rPr lang="ru-RU" altLang="en-US" dirty="0">
                <a:solidFill>
                  <a:srgbClr val="000000"/>
                </a:solidFill>
                <a:latin typeface="Times New Roman" panose="02020603050405020304" pitchFamily="18" charset="0"/>
                <a:cs typeface="Times New Roman" panose="02020603050405020304" pitchFamily="18" charset="0"/>
              </a:rPr>
              <a:t> - азоту при </a:t>
            </a:r>
            <a:r>
              <a:rPr lang="ru-RU" altLang="en-US" dirty="0" err="1">
                <a:solidFill>
                  <a:srgbClr val="000000"/>
                </a:solidFill>
                <a:latin typeface="Times New Roman" panose="02020603050405020304" pitchFamily="18" charset="0"/>
                <a:cs typeface="Times New Roman" panose="02020603050405020304" pitchFamily="18" charset="0"/>
              </a:rPr>
              <a:t>тиску</a:t>
            </a:r>
            <a:r>
              <a:rPr lang="ru-RU" altLang="en-US" dirty="0">
                <a:solidFill>
                  <a:srgbClr val="000000"/>
                </a:solidFill>
                <a:latin typeface="Times New Roman" panose="02020603050405020304" pitchFamily="18" charset="0"/>
                <a:cs typeface="Times New Roman" panose="02020603050405020304" pitchFamily="18" charset="0"/>
              </a:rPr>
              <a:t> газу 0,3-0,6 МПа і </a:t>
            </a:r>
            <a:r>
              <a:rPr lang="ru-RU" altLang="en-US" dirty="0" err="1">
                <a:solidFill>
                  <a:srgbClr val="000000"/>
                </a:solidFill>
                <a:latin typeface="Times New Roman" panose="02020603050405020304" pitchFamily="18" charset="0"/>
                <a:cs typeface="Times New Roman" panose="02020603050405020304" pitchFamily="18" charset="0"/>
              </a:rPr>
              <a:t>швидкості</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вдування</a:t>
            </a:r>
            <a:r>
              <a:rPr lang="ru-RU" altLang="en-US" dirty="0">
                <a:solidFill>
                  <a:srgbClr val="000000"/>
                </a:solidFill>
                <a:latin typeface="Times New Roman" panose="02020603050405020304" pitchFamily="18" charset="0"/>
                <a:cs typeface="Times New Roman" panose="02020603050405020304" pitchFamily="18" charset="0"/>
              </a:rPr>
              <a:t> порошку 12-80 кг/</a:t>
            </a:r>
            <a:r>
              <a:rPr lang="ru-RU" altLang="en-US" dirty="0" err="1">
                <a:solidFill>
                  <a:srgbClr val="000000"/>
                </a:solidFill>
                <a:latin typeface="Times New Roman" panose="02020603050405020304" pitchFamily="18" charset="0"/>
                <a:cs typeface="Times New Roman" panose="02020603050405020304" pitchFamily="18" charset="0"/>
              </a:rPr>
              <a:t>хв</a:t>
            </a:r>
            <a:r>
              <a:rPr lang="ru-RU" altLang="en-US" dirty="0">
                <a:solidFill>
                  <a:srgbClr val="000000"/>
                </a:solidFill>
                <a:latin typeface="Times New Roman" panose="02020603050405020304" pitchFamily="18" charset="0"/>
                <a:cs typeface="Times New Roman" panose="02020603050405020304" pitchFamily="18" charset="0"/>
              </a:rPr>
              <a:t>.</a:t>
            </a:r>
            <a:endParaRPr lang="ru-RU" altLang="en-US" sz="1000" dirty="0">
              <a:latin typeface="Tahoma" panose="020B060403050404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Номер слайда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C749030E-8F0F-4DA2-8373-5D1BA7D8DBD2}" type="slidenum">
              <a:rPr lang="ru-RU" altLang="en-US"/>
              <a:pPr algn="l" rtl="0"/>
              <a:t>95</a:t>
            </a:fld>
            <a:endParaRPr lang="ru-RU" altLang="en-US"/>
          </a:p>
        </p:txBody>
      </p:sp>
      <p:sp>
        <p:nvSpPr>
          <p:cNvPr id="100355" name="Прямоугольник 2"/>
          <p:cNvSpPr>
            <a:spLocks noChangeArrowheads="1"/>
          </p:cNvSpPr>
          <p:nvPr/>
        </p:nvSpPr>
        <p:spPr bwMode="auto">
          <a:xfrm>
            <a:off x="179388" y="182563"/>
            <a:ext cx="8785225" cy="632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indent="3302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rtl="0" eaLnBrk="1" hangingPunct="1">
              <a:lnSpc>
                <a:spcPct val="150000"/>
              </a:lnSpc>
            </a:pPr>
            <a:r>
              <a:rPr lang="ru-RU" altLang="en-US" dirty="0" err="1">
                <a:solidFill>
                  <a:srgbClr val="000000"/>
                </a:solidFill>
                <a:latin typeface="Times New Roman" panose="02020603050405020304" pitchFamily="18" charset="0"/>
                <a:cs typeface="Times New Roman" panose="02020603050405020304" pitchFamily="18" charset="0"/>
              </a:rPr>
              <a:t>Залежно</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від</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поставлених</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завдань</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процес</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вдування</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може</a:t>
            </a:r>
            <a:r>
              <a:rPr lang="ru-RU" altLang="en-US" dirty="0">
                <a:solidFill>
                  <a:srgbClr val="000000"/>
                </a:solidFill>
                <a:latin typeface="Times New Roman" panose="02020603050405020304" pitchFamily="18" charset="0"/>
                <a:cs typeface="Times New Roman" panose="02020603050405020304" pitchFamily="18" charset="0"/>
              </a:rPr>
              <a:t> бути </a:t>
            </a:r>
            <a:r>
              <a:rPr lang="ru-RU" altLang="en-US" dirty="0" err="1">
                <a:solidFill>
                  <a:srgbClr val="000000"/>
                </a:solidFill>
                <a:latin typeface="Times New Roman" panose="02020603050405020304" pitchFamily="18" charset="0"/>
                <a:cs typeface="Times New Roman" panose="02020603050405020304" pitchFamily="18" charset="0"/>
              </a:rPr>
              <a:t>використаний</a:t>
            </a:r>
            <a:r>
              <a:rPr lang="ru-RU" altLang="en-US" dirty="0">
                <a:solidFill>
                  <a:srgbClr val="000000"/>
                </a:solidFill>
                <a:latin typeface="Times New Roman" panose="02020603050405020304" pitchFamily="18" charset="0"/>
                <a:cs typeface="Times New Roman" panose="02020603050405020304" pitchFamily="18" charset="0"/>
              </a:rPr>
              <a:t> для </a:t>
            </a:r>
            <a:r>
              <a:rPr lang="ru-RU" altLang="en-US" dirty="0" err="1">
                <a:solidFill>
                  <a:srgbClr val="000000"/>
                </a:solidFill>
                <a:latin typeface="Times New Roman" panose="02020603050405020304" pitchFamily="18" charset="0"/>
                <a:cs typeface="Times New Roman" panose="02020603050405020304" pitchFamily="18" charset="0"/>
              </a:rPr>
              <a:t>десульфурації</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навуглерожування</a:t>
            </a:r>
            <a:r>
              <a:rPr lang="ru-RU" altLang="en-US" dirty="0">
                <a:solidFill>
                  <a:srgbClr val="000000"/>
                </a:solidFill>
                <a:latin typeface="Times New Roman" panose="02020603050405020304" pitchFamily="18" charset="0"/>
                <a:cs typeface="Times New Roman" panose="02020603050405020304" pitchFamily="18" charset="0"/>
              </a:rPr>
              <a:t> (при </a:t>
            </a:r>
            <a:r>
              <a:rPr lang="ru-RU" altLang="en-US" dirty="0" err="1">
                <a:solidFill>
                  <a:srgbClr val="000000"/>
                </a:solidFill>
                <a:latin typeface="Times New Roman" panose="02020603050405020304" pitchFamily="18" charset="0"/>
                <a:cs typeface="Times New Roman" panose="02020603050405020304" pitchFamily="18" charset="0"/>
              </a:rPr>
              <a:t>вдуванні</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графіту</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розкислення</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легування</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зв'язування</a:t>
            </a:r>
            <a:r>
              <a:rPr lang="ru-RU" altLang="en-US" dirty="0">
                <a:solidFill>
                  <a:srgbClr val="000000"/>
                </a:solidFill>
                <a:latin typeface="Times New Roman" panose="02020603050405020304" pitchFamily="18" charset="0"/>
                <a:cs typeface="Times New Roman" panose="02020603050405020304" pitchFamily="18" charset="0"/>
              </a:rPr>
              <a:t> азоту, </a:t>
            </a:r>
            <a:r>
              <a:rPr lang="ru-RU" altLang="en-US" dirty="0" err="1">
                <a:solidFill>
                  <a:srgbClr val="000000"/>
                </a:solidFill>
                <a:latin typeface="Times New Roman" panose="02020603050405020304" pitchFamily="18" charset="0"/>
                <a:cs typeface="Times New Roman" panose="02020603050405020304" pitchFamily="18" charset="0"/>
              </a:rPr>
              <a:t>легування</a:t>
            </a:r>
            <a:r>
              <a:rPr lang="ru-RU" altLang="en-US" dirty="0">
                <a:solidFill>
                  <a:srgbClr val="000000"/>
                </a:solidFill>
                <a:latin typeface="Times New Roman" panose="02020603050405020304" pitchFamily="18" charset="0"/>
                <a:cs typeface="Times New Roman" panose="02020603050405020304" pitchFamily="18" charset="0"/>
              </a:rPr>
              <a:t> азотом і т.п. </a:t>
            </a:r>
            <a:r>
              <a:rPr lang="ru-RU" altLang="en-US" dirty="0" err="1">
                <a:solidFill>
                  <a:srgbClr val="000000"/>
                </a:solidFill>
                <a:latin typeface="Times New Roman" panose="02020603050405020304" pitchFamily="18" charset="0"/>
                <a:cs typeface="Times New Roman" panose="02020603050405020304" pitchFamily="18" charset="0"/>
              </a:rPr>
              <a:t>Найкращі</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результати</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отримані</a:t>
            </a:r>
            <a:r>
              <a:rPr lang="ru-RU" altLang="en-US" dirty="0">
                <a:solidFill>
                  <a:srgbClr val="000000"/>
                </a:solidFill>
                <a:latin typeface="Times New Roman" panose="02020603050405020304" pitchFamily="18" charset="0"/>
                <a:cs typeface="Times New Roman" panose="02020603050405020304" pitchFamily="18" charset="0"/>
              </a:rPr>
              <a:t> при основному </a:t>
            </a:r>
            <a:r>
              <a:rPr lang="ru-RU" altLang="en-US" dirty="0" err="1">
                <a:solidFill>
                  <a:srgbClr val="000000"/>
                </a:solidFill>
                <a:latin typeface="Times New Roman" panose="02020603050405020304" pitchFamily="18" charset="0"/>
                <a:cs typeface="Times New Roman" panose="02020603050405020304" pitchFamily="18" charset="0"/>
              </a:rPr>
              <a:t>футеруванні</a:t>
            </a:r>
            <a:r>
              <a:rPr lang="ru-RU" altLang="en-US" dirty="0">
                <a:solidFill>
                  <a:srgbClr val="000000"/>
                </a:solidFill>
                <a:latin typeface="Times New Roman" panose="02020603050405020304" pitchFamily="18" charset="0"/>
                <a:cs typeface="Times New Roman" panose="02020603050405020304" pitchFamily="18" charset="0"/>
              </a:rPr>
              <a:t> ковша, </a:t>
            </a:r>
            <a:r>
              <a:rPr lang="ru-RU" altLang="en-US" dirty="0" err="1">
                <a:solidFill>
                  <a:srgbClr val="000000"/>
                </a:solidFill>
                <a:latin typeface="Times New Roman" panose="02020603050405020304" pitchFamily="18" charset="0"/>
                <a:cs typeface="Times New Roman" panose="02020603050405020304" pitchFamily="18" charset="0"/>
              </a:rPr>
              <a:t>відсіканні</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пічного</a:t>
            </a:r>
            <a:r>
              <a:rPr lang="ru-RU" altLang="en-US" dirty="0">
                <a:solidFill>
                  <a:srgbClr val="000000"/>
                </a:solidFill>
                <a:latin typeface="Times New Roman" panose="02020603050405020304" pitchFamily="18" charset="0"/>
                <a:cs typeface="Times New Roman" panose="02020603050405020304" pitchFamily="18" charset="0"/>
              </a:rPr>
              <a:t> шлаку і </a:t>
            </a:r>
            <a:r>
              <a:rPr lang="ru-RU" altLang="en-US" dirty="0" err="1">
                <a:solidFill>
                  <a:srgbClr val="000000"/>
                </a:solidFill>
                <a:latin typeface="Times New Roman" panose="02020603050405020304" pitchFamily="18" charset="0"/>
                <a:cs typeface="Times New Roman" panose="02020603050405020304" pitchFamily="18" charset="0"/>
              </a:rPr>
              <a:t>наведенні</a:t>
            </a:r>
            <a:r>
              <a:rPr lang="ru-RU" altLang="en-US" dirty="0">
                <a:solidFill>
                  <a:srgbClr val="000000"/>
                </a:solidFill>
                <a:latin typeface="Times New Roman" panose="02020603050405020304" pitchFamily="18" charset="0"/>
                <a:cs typeface="Times New Roman" panose="02020603050405020304" pitchFamily="18" charset="0"/>
              </a:rPr>
              <a:t> основного </a:t>
            </a:r>
            <a:r>
              <a:rPr lang="ru-RU" altLang="en-US" dirty="0" err="1">
                <a:solidFill>
                  <a:srgbClr val="000000"/>
                </a:solidFill>
                <a:latin typeface="Times New Roman" panose="02020603050405020304" pitchFamily="18" charset="0"/>
                <a:cs typeface="Times New Roman" panose="02020603050405020304" pitchFamily="18" charset="0"/>
              </a:rPr>
              <a:t>рафінувального</a:t>
            </a:r>
            <a:r>
              <a:rPr lang="ru-RU" altLang="en-US" dirty="0">
                <a:solidFill>
                  <a:srgbClr val="000000"/>
                </a:solidFill>
                <a:latin typeface="Times New Roman" panose="02020603050405020304" pitchFamily="18" charset="0"/>
                <a:cs typeface="Times New Roman" panose="02020603050405020304" pitchFamily="18" charset="0"/>
              </a:rPr>
              <a:t> шлаку.</a:t>
            </a:r>
            <a:endParaRPr lang="ru-RU" altLang="en-US" sz="1000" dirty="0">
              <a:latin typeface="Tahoma" panose="020B0604030504040204" pitchFamily="34" charset="0"/>
              <a:cs typeface="Times New Roman" panose="02020603050405020304" pitchFamily="18" charset="0"/>
            </a:endParaRPr>
          </a:p>
          <a:p>
            <a:pPr algn="just" rtl="0" eaLnBrk="1" hangingPunct="1">
              <a:lnSpc>
                <a:spcPct val="150000"/>
              </a:lnSpc>
            </a:pPr>
            <a:r>
              <a:rPr lang="ru-RU" altLang="en-US" dirty="0" err="1">
                <a:solidFill>
                  <a:srgbClr val="000000"/>
                </a:solidFill>
                <a:latin typeface="Times New Roman" panose="02020603050405020304" pitchFamily="18" charset="0"/>
                <a:cs typeface="Times New Roman" panose="02020603050405020304" pitchFamily="18" charset="0"/>
              </a:rPr>
              <a:t>Застосовують</a:t>
            </a:r>
            <a:r>
              <a:rPr lang="ru-RU" altLang="en-US" dirty="0">
                <a:solidFill>
                  <a:srgbClr val="000000"/>
                </a:solidFill>
                <a:latin typeface="Times New Roman" panose="02020603050405020304" pitchFamily="18" charset="0"/>
                <a:cs typeface="Times New Roman" panose="02020603050405020304" pitchFamily="18" charset="0"/>
              </a:rPr>
              <a:t> три </a:t>
            </a:r>
            <a:r>
              <a:rPr lang="ru-RU" altLang="en-US" dirty="0" err="1">
                <a:solidFill>
                  <a:srgbClr val="000000"/>
                </a:solidFill>
                <a:latin typeface="Times New Roman" panose="02020603050405020304" pitchFamily="18" charset="0"/>
                <a:cs typeface="Times New Roman" panose="02020603050405020304" pitchFamily="18" charset="0"/>
              </a:rPr>
              <a:t>типи</a:t>
            </a:r>
            <a:r>
              <a:rPr lang="ru-RU" altLang="en-US" dirty="0">
                <a:solidFill>
                  <a:srgbClr val="000000"/>
                </a:solidFill>
                <a:latin typeface="Times New Roman" panose="02020603050405020304" pitchFamily="18" charset="0"/>
                <a:cs typeface="Times New Roman" panose="02020603050405020304" pitchFamily="18" charset="0"/>
              </a:rPr>
              <a:t> установок: </a:t>
            </a:r>
            <a:r>
              <a:rPr lang="ru-RU" altLang="en-US" dirty="0" err="1">
                <a:solidFill>
                  <a:srgbClr val="000000"/>
                </a:solidFill>
                <a:latin typeface="Times New Roman" panose="02020603050405020304" pitchFamily="18" charset="0"/>
                <a:cs typeface="Times New Roman" panose="02020603050405020304" pitchFamily="18" charset="0"/>
              </a:rPr>
              <a:t>одноконтейнерну</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багатоконтейнерну</a:t>
            </a:r>
            <a:r>
              <a:rPr lang="ru-RU" altLang="en-US" dirty="0">
                <a:solidFill>
                  <a:srgbClr val="000000"/>
                </a:solidFill>
                <a:latin typeface="Times New Roman" panose="02020603050405020304" pitchFamily="18" charset="0"/>
                <a:cs typeface="Times New Roman" panose="02020603050405020304" pitchFamily="18" charset="0"/>
              </a:rPr>
              <a:t> з одним </a:t>
            </a:r>
            <a:r>
              <a:rPr lang="ru-RU" altLang="en-US" dirty="0" err="1">
                <a:solidFill>
                  <a:srgbClr val="000000"/>
                </a:solidFill>
                <a:latin typeface="Times New Roman" panose="02020603050405020304" pitchFamily="18" charset="0"/>
                <a:cs typeface="Times New Roman" panose="02020603050405020304" pitchFamily="18" charset="0"/>
              </a:rPr>
              <a:t>пневмонагнетателем</a:t>
            </a:r>
            <a:r>
              <a:rPr lang="ru-RU" altLang="en-US" dirty="0">
                <a:solidFill>
                  <a:srgbClr val="000000"/>
                </a:solidFill>
                <a:latin typeface="Times New Roman" panose="02020603050405020304" pitchFamily="18" charset="0"/>
                <a:cs typeface="Times New Roman" panose="02020603050405020304" pitchFamily="18" charset="0"/>
              </a:rPr>
              <a:t> та </a:t>
            </a:r>
            <a:r>
              <a:rPr lang="ru-RU" altLang="en-US" dirty="0" err="1">
                <a:solidFill>
                  <a:srgbClr val="000000"/>
                </a:solidFill>
                <a:latin typeface="Times New Roman" panose="02020603050405020304" pitchFamily="18" charset="0"/>
                <a:cs typeface="Times New Roman" panose="02020603050405020304" pitchFamily="18" charset="0"/>
              </a:rPr>
              <a:t>багатоконтейнерну</a:t>
            </a:r>
            <a:r>
              <a:rPr lang="ru-RU" altLang="en-US" dirty="0">
                <a:solidFill>
                  <a:srgbClr val="000000"/>
                </a:solidFill>
                <a:latin typeface="Times New Roman" panose="02020603050405020304" pitchFamily="18" charset="0"/>
                <a:cs typeface="Times New Roman" panose="02020603050405020304" pitchFamily="18" charset="0"/>
              </a:rPr>
              <a:t> з </a:t>
            </a:r>
            <a:r>
              <a:rPr lang="ru-RU" altLang="en-US" dirty="0" err="1">
                <a:solidFill>
                  <a:srgbClr val="000000"/>
                </a:solidFill>
                <a:latin typeface="Times New Roman" panose="02020603050405020304" pitchFamily="18" charset="0"/>
                <a:cs typeface="Times New Roman" panose="02020603050405020304" pitchFamily="18" charset="0"/>
              </a:rPr>
              <a:t>декількома</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пневмонагнетателями</a:t>
            </a:r>
            <a:r>
              <a:rPr lang="ru-RU" altLang="en-US" dirty="0">
                <a:solidFill>
                  <a:srgbClr val="000000"/>
                </a:solidFill>
                <a:latin typeface="Times New Roman" panose="02020603050405020304" pitchFamily="18" charset="0"/>
                <a:cs typeface="Times New Roman" panose="02020603050405020304" pitchFamily="18" charset="0"/>
              </a:rPr>
              <a:t>. В установках </a:t>
            </a:r>
            <a:r>
              <a:rPr lang="ru-RU" altLang="en-US" dirty="0" err="1">
                <a:solidFill>
                  <a:srgbClr val="000000"/>
                </a:solidFill>
                <a:latin typeface="Times New Roman" panose="02020603050405020304" pitchFamily="18" charset="0"/>
                <a:cs typeface="Times New Roman" panose="02020603050405020304" pitchFamily="18" charset="0"/>
              </a:rPr>
              <a:t>першого</a:t>
            </a:r>
            <a:r>
              <a:rPr lang="ru-RU" altLang="en-US" dirty="0">
                <a:solidFill>
                  <a:srgbClr val="000000"/>
                </a:solidFill>
                <a:latin typeface="Times New Roman" panose="02020603050405020304" pitchFamily="18" charset="0"/>
                <a:cs typeface="Times New Roman" panose="02020603050405020304" pitchFamily="18" charset="0"/>
              </a:rPr>
              <a:t> типу </a:t>
            </a:r>
            <a:r>
              <a:rPr lang="ru-RU" altLang="en-US" dirty="0" err="1">
                <a:solidFill>
                  <a:srgbClr val="000000"/>
                </a:solidFill>
                <a:latin typeface="Times New Roman" panose="02020603050405020304" pitchFamily="18" charset="0"/>
                <a:cs typeface="Times New Roman" panose="02020603050405020304" pitchFamily="18" charset="0"/>
              </a:rPr>
              <a:t>можна</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використовувати</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пневмонагнітач</a:t>
            </a:r>
            <a:r>
              <a:rPr lang="ru-RU" altLang="en-US" dirty="0">
                <a:solidFill>
                  <a:srgbClr val="000000"/>
                </a:solidFill>
                <a:latin typeface="Times New Roman" panose="02020603050405020304" pitchFamily="18" charset="0"/>
                <a:cs typeface="Times New Roman" panose="02020603050405020304" pitchFamily="18" charset="0"/>
              </a:rPr>
              <a:t> для одного складу порошку. Установки другого типу </a:t>
            </a:r>
            <a:r>
              <a:rPr lang="ru-RU" altLang="en-US" dirty="0" err="1">
                <a:solidFill>
                  <a:srgbClr val="000000"/>
                </a:solidFill>
                <a:latin typeface="Times New Roman" panose="02020603050405020304" pitchFamily="18" charset="0"/>
                <a:cs typeface="Times New Roman" panose="02020603050405020304" pitchFamily="18" charset="0"/>
              </a:rPr>
              <a:t>мають</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від</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двох</a:t>
            </a:r>
            <a:r>
              <a:rPr lang="ru-RU" altLang="en-US" dirty="0">
                <a:solidFill>
                  <a:srgbClr val="000000"/>
                </a:solidFill>
                <a:latin typeface="Times New Roman" panose="02020603050405020304" pitchFamily="18" charset="0"/>
                <a:cs typeface="Times New Roman" panose="02020603050405020304" pitchFamily="18" charset="0"/>
              </a:rPr>
              <a:t> до шести </a:t>
            </a:r>
            <a:r>
              <a:rPr lang="ru-RU" altLang="en-US" dirty="0" err="1">
                <a:solidFill>
                  <a:srgbClr val="000000"/>
                </a:solidFill>
                <a:latin typeface="Times New Roman" panose="02020603050405020304" pitchFamily="18" charset="0"/>
                <a:cs typeface="Times New Roman" panose="02020603050405020304" pitchFamily="18" charset="0"/>
              </a:rPr>
              <a:t>контейнерів</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що</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працюють</a:t>
            </a:r>
            <a:r>
              <a:rPr lang="ru-RU" altLang="en-US" dirty="0">
                <a:solidFill>
                  <a:srgbClr val="000000"/>
                </a:solidFill>
                <a:latin typeface="Times New Roman" panose="02020603050405020304" pitchFamily="18" charset="0"/>
                <a:cs typeface="Times New Roman" panose="02020603050405020304" pitchFamily="18" charset="0"/>
              </a:rPr>
              <a:t> з одним </a:t>
            </a:r>
            <a:r>
              <a:rPr lang="ru-RU" altLang="en-US" dirty="0" err="1">
                <a:solidFill>
                  <a:srgbClr val="000000"/>
                </a:solidFill>
                <a:latin typeface="Times New Roman" panose="02020603050405020304" pitchFamily="18" charset="0"/>
                <a:cs typeface="Times New Roman" panose="02020603050405020304" pitchFamily="18" charset="0"/>
              </a:rPr>
              <a:t>пневмонагнітачем</a:t>
            </a:r>
            <a:r>
              <a:rPr lang="ru-RU" altLang="en-US" dirty="0">
                <a:solidFill>
                  <a:srgbClr val="000000"/>
                </a:solidFill>
                <a:latin typeface="Times New Roman" panose="02020603050405020304" pitchFamily="18" charset="0"/>
                <a:cs typeface="Times New Roman" panose="02020603050405020304" pitchFamily="18" charset="0"/>
              </a:rPr>
              <a:t>. У </a:t>
            </a:r>
            <a:r>
              <a:rPr lang="ru-RU" altLang="en-US" dirty="0" err="1">
                <a:solidFill>
                  <a:srgbClr val="000000"/>
                </a:solidFill>
                <a:latin typeface="Times New Roman" panose="02020603050405020304" pitchFamily="18" charset="0"/>
                <a:cs typeface="Times New Roman" panose="02020603050405020304" pitchFamily="18" charset="0"/>
              </a:rPr>
              <a:t>цьому</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випадку</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продування</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здійснюють</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послідовно</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наприклад</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спочатку</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вдують</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суміш</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СаО-Са</a:t>
            </a:r>
            <a:r>
              <a:rPr lang="en-US" altLang="en-US" dirty="0">
                <a:solidFill>
                  <a:srgbClr val="000000"/>
                </a:solidFill>
                <a:latin typeface="Times New Roman" panose="02020603050405020304" pitchFamily="18" charset="0"/>
                <a:cs typeface="Times New Roman" panose="02020603050405020304" pitchFamily="18" charset="0"/>
              </a:rPr>
              <a:t>F</a:t>
            </a:r>
            <a:r>
              <a:rPr lang="ru-RU" altLang="en-US" baseline="-25000" dirty="0" smtClean="0">
                <a:solidFill>
                  <a:srgbClr val="000000"/>
                </a:solidFill>
                <a:latin typeface="Times New Roman" panose="02020603050405020304" pitchFamily="18" charset="0"/>
                <a:cs typeface="Times New Roman" panose="02020603050405020304" pitchFamily="18" charset="0"/>
              </a:rPr>
              <a:t>2 </a:t>
            </a:r>
            <a:r>
              <a:rPr lang="ru-RU" altLang="en-US" dirty="0" smtClean="0">
                <a:solidFill>
                  <a:srgbClr val="000000"/>
                </a:solidFill>
                <a:latin typeface="Times New Roman" panose="02020603050405020304" pitchFamily="18" charset="0"/>
                <a:cs typeface="Times New Roman" panose="02020603050405020304" pitchFamily="18" charset="0"/>
              </a:rPr>
              <a:t>для </a:t>
            </a:r>
            <a:r>
              <a:rPr lang="ru-RU" altLang="en-US" dirty="0" err="1">
                <a:solidFill>
                  <a:srgbClr val="000000"/>
                </a:solidFill>
                <a:latin typeface="Times New Roman" panose="02020603050405020304" pitchFamily="18" charset="0"/>
                <a:cs typeface="Times New Roman" panose="02020603050405020304" pitchFamily="18" charset="0"/>
              </a:rPr>
              <a:t>десульфурації</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потім</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силікокальцій</a:t>
            </a:r>
            <a:r>
              <a:rPr lang="ru-RU" altLang="en-US" dirty="0">
                <a:solidFill>
                  <a:srgbClr val="000000"/>
                </a:solidFill>
                <a:latin typeface="Times New Roman" panose="02020603050405020304" pitchFamily="18" charset="0"/>
                <a:cs typeface="Times New Roman" panose="02020603050405020304" pitchFamily="18" charset="0"/>
              </a:rPr>
              <a:t> - для </a:t>
            </a:r>
            <a:r>
              <a:rPr lang="ru-RU" altLang="en-US" dirty="0" err="1">
                <a:solidFill>
                  <a:srgbClr val="000000"/>
                </a:solidFill>
                <a:latin typeface="Times New Roman" panose="02020603050405020304" pitchFamily="18" charset="0"/>
                <a:cs typeface="Times New Roman" panose="02020603050405020304" pitchFamily="18" charset="0"/>
              </a:rPr>
              <a:t>зміни</a:t>
            </a:r>
            <a:r>
              <a:rPr lang="ru-RU" altLang="en-US" dirty="0">
                <a:solidFill>
                  <a:srgbClr val="000000"/>
                </a:solidFill>
                <a:latin typeface="Times New Roman" panose="02020603050405020304" pitchFamily="18" charset="0"/>
                <a:cs typeface="Times New Roman" panose="02020603050405020304" pitchFamily="18" charset="0"/>
              </a:rPr>
              <a:t> складу та </a:t>
            </a:r>
            <a:r>
              <a:rPr lang="ru-RU" altLang="en-US" dirty="0" err="1">
                <a:solidFill>
                  <a:srgbClr val="000000"/>
                </a:solidFill>
                <a:latin typeface="Times New Roman" panose="02020603050405020304" pitchFamily="18" charset="0"/>
                <a:cs typeface="Times New Roman" panose="02020603050405020304" pitchFamily="18" charset="0"/>
              </a:rPr>
              <a:t>форми</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включень</a:t>
            </a:r>
            <a:r>
              <a:rPr lang="ru-RU" altLang="en-US" dirty="0">
                <a:solidFill>
                  <a:srgbClr val="000000"/>
                </a:solidFill>
                <a:latin typeface="Times New Roman" panose="02020603050405020304" pitchFamily="18" charset="0"/>
                <a:cs typeface="Times New Roman" panose="02020603050405020304" pitchFamily="18" charset="0"/>
              </a:rPr>
              <a:t>. В установках </a:t>
            </a:r>
            <a:r>
              <a:rPr lang="ru-RU" altLang="en-US" dirty="0" err="1">
                <a:solidFill>
                  <a:srgbClr val="000000"/>
                </a:solidFill>
                <a:latin typeface="Times New Roman" panose="02020603050405020304" pitchFamily="18" charset="0"/>
                <a:cs typeface="Times New Roman" panose="02020603050405020304" pitchFamily="18" charset="0"/>
              </a:rPr>
              <a:t>третього</a:t>
            </a:r>
            <a:r>
              <a:rPr lang="ru-RU" altLang="en-US" dirty="0">
                <a:solidFill>
                  <a:srgbClr val="000000"/>
                </a:solidFill>
                <a:latin typeface="Times New Roman" panose="02020603050405020304" pitchFamily="18" charset="0"/>
                <a:cs typeface="Times New Roman" panose="02020603050405020304" pitchFamily="18" charset="0"/>
              </a:rPr>
              <a:t> типу для кожного компонента є </a:t>
            </a:r>
            <a:r>
              <a:rPr lang="ru-RU" altLang="en-US" dirty="0" err="1">
                <a:solidFill>
                  <a:srgbClr val="000000"/>
                </a:solidFill>
                <a:latin typeface="Times New Roman" panose="02020603050405020304" pitchFamily="18" charset="0"/>
                <a:cs typeface="Times New Roman" panose="02020603050405020304" pitchFamily="18" charset="0"/>
              </a:rPr>
              <a:t>відповідний</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пневмонагнітач</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який</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подає</a:t>
            </a:r>
            <a:r>
              <a:rPr lang="ru-RU" altLang="en-US" dirty="0">
                <a:solidFill>
                  <a:srgbClr val="000000"/>
                </a:solidFill>
                <a:latin typeface="Times New Roman" panose="02020603050405020304" pitchFamily="18" charset="0"/>
                <a:cs typeface="Times New Roman" panose="02020603050405020304" pitchFamily="18" charset="0"/>
              </a:rPr>
              <a:t> порошок у </a:t>
            </a:r>
            <a:r>
              <a:rPr lang="ru-RU" altLang="en-US" dirty="0" err="1">
                <a:solidFill>
                  <a:srgbClr val="000000"/>
                </a:solidFill>
                <a:latin typeface="Times New Roman" panose="02020603050405020304" pitchFamily="18" charset="0"/>
                <a:cs typeface="Times New Roman" panose="02020603050405020304" pitchFamily="18" charset="0"/>
              </a:rPr>
              <a:t>необхідній</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пропорції</a:t>
            </a:r>
            <a:r>
              <a:rPr lang="ru-RU" altLang="en-US" dirty="0">
                <a:solidFill>
                  <a:srgbClr val="000000"/>
                </a:solidFill>
                <a:latin typeface="Times New Roman" panose="02020603050405020304" pitchFamily="18" charset="0"/>
                <a:cs typeface="Times New Roman" panose="02020603050405020304" pitchFamily="18" charset="0"/>
              </a:rPr>
              <a:t> в </a:t>
            </a:r>
            <a:r>
              <a:rPr lang="ru-RU" altLang="en-US" dirty="0" err="1">
                <a:solidFill>
                  <a:srgbClr val="000000"/>
                </a:solidFill>
                <a:latin typeface="Times New Roman" panose="02020603050405020304" pitchFamily="18" charset="0"/>
                <a:cs typeface="Times New Roman" panose="02020603050405020304" pitchFamily="18" charset="0"/>
              </a:rPr>
              <a:t>основний</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пневмонагнітач</a:t>
            </a:r>
            <a:r>
              <a:rPr lang="ru-RU" altLang="en-US" dirty="0">
                <a:solidFill>
                  <a:srgbClr val="000000"/>
                </a:solidFill>
                <a:latin typeface="Times New Roman" panose="02020603050405020304" pitchFamily="18" charset="0"/>
                <a:cs typeface="Times New Roman" panose="02020603050405020304" pitchFamily="18" charset="0"/>
              </a:rPr>
              <a:t>. Установка </a:t>
            </a:r>
            <a:r>
              <a:rPr lang="ru-RU" altLang="en-US" dirty="0" err="1">
                <a:solidFill>
                  <a:srgbClr val="000000"/>
                </a:solidFill>
                <a:latin typeface="Times New Roman" panose="02020603050405020304" pitchFamily="18" charset="0"/>
                <a:cs typeface="Times New Roman" panose="02020603050405020304" pitchFamily="18" charset="0"/>
              </a:rPr>
              <a:t>повністю</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автоматизована</a:t>
            </a:r>
            <a:r>
              <a:rPr lang="ru-RU" altLang="en-US" dirty="0">
                <a:solidFill>
                  <a:srgbClr val="000000"/>
                </a:solidFill>
                <a:latin typeface="Times New Roman" panose="02020603050405020304" pitchFamily="18" charset="0"/>
                <a:cs typeface="Times New Roman" panose="02020603050405020304" pitchFamily="18" charset="0"/>
              </a:rPr>
              <a:t> та </a:t>
            </a:r>
            <a:r>
              <a:rPr lang="ru-RU" altLang="en-US" dirty="0" err="1">
                <a:solidFill>
                  <a:srgbClr val="000000"/>
                </a:solidFill>
                <a:latin typeface="Times New Roman" panose="02020603050405020304" pitchFamily="18" charset="0"/>
                <a:cs typeface="Times New Roman" panose="02020603050405020304" pitchFamily="18" charset="0"/>
              </a:rPr>
              <a:t>керується</a:t>
            </a:r>
            <a:r>
              <a:rPr lang="ru-RU" altLang="en-US" dirty="0">
                <a:solidFill>
                  <a:srgbClr val="000000"/>
                </a:solidFill>
                <a:latin typeface="Times New Roman" panose="02020603050405020304" pitchFamily="18" charset="0"/>
                <a:cs typeface="Times New Roman" panose="02020603050405020304" pitchFamily="18" charset="0"/>
              </a:rPr>
              <a:t> за </a:t>
            </a:r>
            <a:r>
              <a:rPr lang="ru-RU" altLang="en-US" dirty="0" err="1">
                <a:solidFill>
                  <a:srgbClr val="000000"/>
                </a:solidFill>
                <a:latin typeface="Times New Roman" panose="02020603050405020304" pitchFamily="18" charset="0"/>
                <a:cs typeface="Times New Roman" panose="02020603050405020304" pitchFamily="18" charset="0"/>
              </a:rPr>
              <a:t>допомогою</a:t>
            </a:r>
            <a:r>
              <a:rPr lang="ru-RU" altLang="en-US" dirty="0">
                <a:solidFill>
                  <a:srgbClr val="000000"/>
                </a:solidFill>
                <a:latin typeface="Times New Roman" panose="02020603050405020304" pitchFamily="18" charset="0"/>
                <a:cs typeface="Times New Roman" panose="02020603050405020304" pitchFamily="18" charset="0"/>
              </a:rPr>
              <a:t> ЕОМ.</a:t>
            </a:r>
            <a:endParaRPr lang="ru-RU" altLang="en-US" sz="1000" dirty="0">
              <a:latin typeface="Tahoma" panose="020B060403050404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Номер слайда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8A6DA353-51F1-43B2-AE16-D55AD089B38A}" type="slidenum">
              <a:rPr lang="ru-RU" altLang="en-US"/>
              <a:pPr algn="l" rtl="0"/>
              <a:t>96</a:t>
            </a:fld>
            <a:endParaRPr lang="ru-RU" altLang="en-US"/>
          </a:p>
        </p:txBody>
      </p:sp>
      <p:sp>
        <p:nvSpPr>
          <p:cNvPr id="101379" name="Прямоугольник 2"/>
          <p:cNvSpPr>
            <a:spLocks noChangeArrowheads="1"/>
          </p:cNvSpPr>
          <p:nvPr/>
        </p:nvSpPr>
        <p:spPr bwMode="auto">
          <a:xfrm>
            <a:off x="323850" y="207963"/>
            <a:ext cx="8640763" cy="5078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indent="3302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rtl="0" eaLnBrk="1" hangingPunct="1">
              <a:lnSpc>
                <a:spcPct val="150000"/>
              </a:lnSpc>
            </a:pPr>
            <a:r>
              <a:rPr lang="ru-RU" altLang="en-US" dirty="0">
                <a:solidFill>
                  <a:srgbClr val="000000"/>
                </a:solidFill>
                <a:latin typeface="Times New Roman" panose="02020603050405020304" pitchFamily="18" charset="0"/>
                <a:cs typeface="Times New Roman" panose="02020603050405020304" pitchFamily="18" charset="0"/>
              </a:rPr>
              <a:t>Схема установки для </a:t>
            </a:r>
            <a:r>
              <a:rPr lang="ru-RU" altLang="en-US" dirty="0" err="1">
                <a:solidFill>
                  <a:srgbClr val="000000"/>
                </a:solidFill>
                <a:latin typeface="Times New Roman" panose="02020603050405020304" pitchFamily="18" charset="0"/>
                <a:cs typeface="Times New Roman" panose="02020603050405020304" pitchFamily="18" charset="0"/>
              </a:rPr>
              <a:t>продування</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сталі</a:t>
            </a:r>
            <a:r>
              <a:rPr lang="ru-RU" altLang="en-US" dirty="0">
                <a:solidFill>
                  <a:srgbClr val="000000"/>
                </a:solidFill>
                <a:latin typeface="Times New Roman" panose="02020603050405020304" pitchFamily="18" charset="0"/>
                <a:cs typeface="Times New Roman" panose="02020603050405020304" pitchFamily="18" charset="0"/>
              </a:rPr>
              <a:t> порошком наведено на рис. </a:t>
            </a:r>
            <a:r>
              <a:rPr lang="ru-RU" altLang="en-US" dirty="0" smtClean="0">
                <a:solidFill>
                  <a:srgbClr val="000000"/>
                </a:solidFill>
                <a:latin typeface="Times New Roman" panose="02020603050405020304" pitchFamily="18" charset="0"/>
                <a:cs typeface="Times New Roman" panose="02020603050405020304" pitchFamily="18" charset="0"/>
              </a:rPr>
              <a:t>22.</a:t>
            </a:r>
            <a:endParaRPr lang="ru-RU" altLang="en-US" sz="1000" dirty="0">
              <a:latin typeface="Tahoma" panose="020B0604030504040204" pitchFamily="34" charset="0"/>
              <a:cs typeface="Times New Roman" panose="02020603050405020304" pitchFamily="18" charset="0"/>
            </a:endParaRPr>
          </a:p>
          <a:p>
            <a:pPr algn="just" rtl="0" eaLnBrk="1" hangingPunct="1">
              <a:lnSpc>
                <a:spcPct val="150000"/>
              </a:lnSpc>
            </a:pPr>
            <a:r>
              <a:rPr lang="ru-RU" altLang="en-US" dirty="0" err="1">
                <a:solidFill>
                  <a:srgbClr val="000000"/>
                </a:solidFill>
                <a:latin typeface="Times New Roman" panose="02020603050405020304" pitchFamily="18" charset="0"/>
                <a:cs typeface="Microsoft Sans Serif" panose="020B0604020202020204" pitchFamily="34" charset="0"/>
              </a:rPr>
              <a:t>Вдування</a:t>
            </a:r>
            <a:r>
              <a:rPr lang="ru-RU" altLang="en-US" dirty="0">
                <a:solidFill>
                  <a:srgbClr val="000000"/>
                </a:solidFill>
                <a:latin typeface="Times New Roman" panose="02020603050405020304" pitchFamily="18" charset="0"/>
                <a:cs typeface="Microsoft Sans Serif" panose="020B0604020202020204" pitchFamily="34" charset="0"/>
              </a:rPr>
              <a:t> </a:t>
            </a:r>
            <a:r>
              <a:rPr lang="ru-RU" altLang="en-US" dirty="0" err="1">
                <a:solidFill>
                  <a:srgbClr val="000000"/>
                </a:solidFill>
                <a:latin typeface="Times New Roman" panose="02020603050405020304" pitchFamily="18" charset="0"/>
                <a:cs typeface="Microsoft Sans Serif" panose="020B0604020202020204" pitchFamily="34" charset="0"/>
              </a:rPr>
              <a:t>порошків</a:t>
            </a:r>
            <a:r>
              <a:rPr lang="ru-RU" altLang="en-US" dirty="0">
                <a:solidFill>
                  <a:srgbClr val="000000"/>
                </a:solidFill>
                <a:latin typeface="Times New Roman" panose="02020603050405020304" pitchFamily="18" charset="0"/>
                <a:cs typeface="Microsoft Sans Serif" panose="020B0604020202020204" pitchFamily="34" charset="0"/>
              </a:rPr>
              <a:t> </a:t>
            </a:r>
            <a:r>
              <a:rPr lang="ru-RU" altLang="en-US" dirty="0" err="1">
                <a:solidFill>
                  <a:srgbClr val="000000"/>
                </a:solidFill>
                <a:latin typeface="Times New Roman" panose="02020603050405020304" pitchFamily="18" charset="0"/>
                <a:cs typeface="Microsoft Sans Serif" panose="020B0604020202020204" pitchFamily="34" charset="0"/>
              </a:rPr>
              <a:t>силікокальцію</a:t>
            </a:r>
            <a:r>
              <a:rPr lang="ru-RU" altLang="en-US" dirty="0">
                <a:solidFill>
                  <a:srgbClr val="000000"/>
                </a:solidFill>
                <a:latin typeface="Times New Roman" panose="02020603050405020304" pitchFamily="18" charset="0"/>
                <a:cs typeface="Microsoft Sans Serif" panose="020B0604020202020204" pitchFamily="34" charset="0"/>
              </a:rPr>
              <a:t> та </a:t>
            </a:r>
            <a:r>
              <a:rPr lang="ru-RU" altLang="en-US" dirty="0" err="1">
                <a:solidFill>
                  <a:srgbClr val="000000"/>
                </a:solidFill>
                <a:latin typeface="Times New Roman" panose="02020603050405020304" pitchFamily="18" charset="0"/>
                <a:cs typeface="Microsoft Sans Serif" panose="020B0604020202020204" pitchFamily="34" charset="0"/>
              </a:rPr>
              <a:t>карбіду</a:t>
            </a:r>
            <a:r>
              <a:rPr lang="ru-RU" altLang="en-US" dirty="0">
                <a:solidFill>
                  <a:srgbClr val="000000"/>
                </a:solidFill>
                <a:latin typeface="Times New Roman" panose="02020603050405020304" pitchFamily="18" charset="0"/>
                <a:cs typeface="Microsoft Sans Serif" panose="020B0604020202020204" pitchFamily="34" charset="0"/>
              </a:rPr>
              <a:t> </a:t>
            </a:r>
            <a:r>
              <a:rPr lang="ru-RU" altLang="en-US" dirty="0" err="1">
                <a:solidFill>
                  <a:srgbClr val="000000"/>
                </a:solidFill>
                <a:latin typeface="Times New Roman" panose="02020603050405020304" pitchFamily="18" charset="0"/>
                <a:cs typeface="Microsoft Sans Serif" panose="020B0604020202020204" pitchFamily="34" charset="0"/>
              </a:rPr>
              <a:t>кальцію</a:t>
            </a:r>
            <a:r>
              <a:rPr lang="ru-RU" altLang="en-US" dirty="0">
                <a:solidFill>
                  <a:srgbClr val="000000"/>
                </a:solidFill>
                <a:latin typeface="Times New Roman" panose="02020603050405020304" pitchFamily="18" charset="0"/>
                <a:cs typeface="Microsoft Sans Serif" panose="020B0604020202020204" pitchFamily="34" charset="0"/>
              </a:rPr>
              <a:t> </a:t>
            </a:r>
            <a:r>
              <a:rPr lang="ru-RU" altLang="en-US" dirty="0" err="1">
                <a:solidFill>
                  <a:srgbClr val="000000"/>
                </a:solidFill>
                <a:latin typeface="Times New Roman" panose="02020603050405020304" pitchFamily="18" charset="0"/>
                <a:cs typeface="Microsoft Sans Serif" panose="020B0604020202020204" pitchFamily="34" charset="0"/>
              </a:rPr>
              <a:t>надає</a:t>
            </a:r>
            <a:r>
              <a:rPr lang="ru-RU" altLang="en-US" dirty="0">
                <a:solidFill>
                  <a:srgbClr val="000000"/>
                </a:solidFill>
                <a:latin typeface="Times New Roman" panose="02020603050405020304" pitchFamily="18" charset="0"/>
                <a:cs typeface="Microsoft Sans Serif" panose="020B0604020202020204" pitchFamily="34" charset="0"/>
              </a:rPr>
              <a:t> практично </a:t>
            </a:r>
            <a:r>
              <a:rPr lang="ru-RU" altLang="en-US" dirty="0" err="1">
                <a:solidFill>
                  <a:srgbClr val="000000"/>
                </a:solidFill>
                <a:latin typeface="Times New Roman" panose="02020603050405020304" pitchFamily="18" charset="0"/>
                <a:cs typeface="Microsoft Sans Serif" panose="020B0604020202020204" pitchFamily="34" charset="0"/>
              </a:rPr>
              <a:t>рівноцінний</a:t>
            </a:r>
            <a:r>
              <a:rPr lang="ru-RU" altLang="en-US" dirty="0">
                <a:solidFill>
                  <a:srgbClr val="000000"/>
                </a:solidFill>
                <a:latin typeface="Times New Roman" panose="02020603050405020304" pitchFamily="18" charset="0"/>
                <a:cs typeface="Microsoft Sans Serif" panose="020B0604020202020204" pitchFamily="34" charset="0"/>
              </a:rPr>
              <a:t> </a:t>
            </a:r>
            <a:r>
              <a:rPr lang="ru-RU" altLang="en-US" dirty="0" err="1">
                <a:solidFill>
                  <a:srgbClr val="000000"/>
                </a:solidFill>
                <a:latin typeface="Times New Roman" panose="02020603050405020304" pitchFamily="18" charset="0"/>
                <a:cs typeface="Microsoft Sans Serif" panose="020B0604020202020204" pitchFamily="34" charset="0"/>
              </a:rPr>
              <a:t>вплив</a:t>
            </a:r>
            <a:r>
              <a:rPr lang="ru-RU" altLang="en-US" dirty="0">
                <a:solidFill>
                  <a:srgbClr val="000000"/>
                </a:solidFill>
                <a:latin typeface="Times New Roman" panose="02020603050405020304" pitchFamily="18" charset="0"/>
                <a:cs typeface="Microsoft Sans Serif" panose="020B0604020202020204" pitchFamily="34" charset="0"/>
              </a:rPr>
              <a:t> на </a:t>
            </a:r>
            <a:r>
              <a:rPr lang="ru-RU" altLang="en-US" dirty="0" err="1">
                <a:solidFill>
                  <a:srgbClr val="000000"/>
                </a:solidFill>
                <a:latin typeface="Times New Roman" panose="02020603050405020304" pitchFamily="18" charset="0"/>
                <a:cs typeface="Microsoft Sans Serif" panose="020B0604020202020204" pitchFamily="34" charset="0"/>
              </a:rPr>
              <a:t>розкислення</a:t>
            </a:r>
            <a:r>
              <a:rPr lang="ru-RU" altLang="en-US" dirty="0">
                <a:solidFill>
                  <a:srgbClr val="000000"/>
                </a:solidFill>
                <a:latin typeface="Times New Roman" panose="02020603050405020304" pitchFamily="18" charset="0"/>
                <a:cs typeface="Microsoft Sans Serif" panose="020B0604020202020204" pitchFamily="34" charset="0"/>
              </a:rPr>
              <a:t> та </a:t>
            </a:r>
            <a:r>
              <a:rPr lang="ru-RU" altLang="en-US" dirty="0" err="1">
                <a:solidFill>
                  <a:srgbClr val="000000"/>
                </a:solidFill>
                <a:latin typeface="Times New Roman" panose="02020603050405020304" pitchFamily="18" charset="0"/>
                <a:cs typeface="Microsoft Sans Serif" panose="020B0604020202020204" pitchFamily="34" charset="0"/>
              </a:rPr>
              <a:t>десульфурацію</a:t>
            </a:r>
            <a:r>
              <a:rPr lang="ru-RU" altLang="en-US" dirty="0">
                <a:solidFill>
                  <a:srgbClr val="000000"/>
                </a:solidFill>
                <a:latin typeface="Times New Roman" panose="02020603050405020304" pitchFamily="18" charset="0"/>
                <a:cs typeface="Microsoft Sans Serif" panose="020B0604020202020204" pitchFamily="34" charset="0"/>
              </a:rPr>
              <a:t>. У </a:t>
            </a:r>
            <a:r>
              <a:rPr lang="ru-RU" altLang="en-US" dirty="0" err="1">
                <a:solidFill>
                  <a:srgbClr val="000000"/>
                </a:solidFill>
                <a:latin typeface="Times New Roman" panose="02020603050405020304" pitchFamily="18" charset="0"/>
                <a:cs typeface="Microsoft Sans Serif" panose="020B0604020202020204" pitchFamily="34" charset="0"/>
              </a:rPr>
              <a:t>процесі</a:t>
            </a:r>
            <a:r>
              <a:rPr lang="ru-RU" altLang="en-US" dirty="0">
                <a:solidFill>
                  <a:srgbClr val="000000"/>
                </a:solidFill>
                <a:latin typeface="Times New Roman" panose="02020603050405020304" pitchFamily="18" charset="0"/>
                <a:cs typeface="Microsoft Sans Serif" panose="020B0604020202020204" pitchFamily="34" charset="0"/>
              </a:rPr>
              <a:t> </a:t>
            </a:r>
            <a:r>
              <a:rPr lang="ru-RU" altLang="en-US" dirty="0" err="1">
                <a:solidFill>
                  <a:srgbClr val="000000"/>
                </a:solidFill>
                <a:latin typeface="Times New Roman" panose="02020603050405020304" pitchFamily="18" charset="0"/>
                <a:cs typeface="Microsoft Sans Serif" panose="020B0604020202020204" pitchFamily="34" charset="0"/>
              </a:rPr>
              <a:t>продування</a:t>
            </a:r>
            <a:r>
              <a:rPr lang="ru-RU" altLang="en-US" dirty="0">
                <a:solidFill>
                  <a:srgbClr val="000000"/>
                </a:solidFill>
                <a:latin typeface="Times New Roman" panose="02020603050405020304" pitchFamily="18" charset="0"/>
                <a:cs typeface="Microsoft Sans Serif" panose="020B0604020202020204" pitchFamily="34" charset="0"/>
              </a:rPr>
              <a:t> </a:t>
            </a:r>
            <a:r>
              <a:rPr lang="ru-RU" altLang="en-US" dirty="0" err="1">
                <a:solidFill>
                  <a:srgbClr val="000000"/>
                </a:solidFill>
                <a:latin typeface="Times New Roman" panose="02020603050405020304" pitchFamily="18" charset="0"/>
                <a:cs typeface="Microsoft Sans Serif" panose="020B0604020202020204" pitchFamily="34" charset="0"/>
              </a:rPr>
              <a:t>кальцій</a:t>
            </a:r>
            <a:r>
              <a:rPr lang="ru-RU" altLang="en-US" dirty="0">
                <a:solidFill>
                  <a:srgbClr val="000000"/>
                </a:solidFill>
                <a:latin typeface="Times New Roman" panose="02020603050405020304" pitchFamily="18" charset="0"/>
                <a:cs typeface="Microsoft Sans Serif" panose="020B0604020202020204" pitchFamily="34" charset="0"/>
              </a:rPr>
              <a:t> </a:t>
            </a:r>
            <a:r>
              <a:rPr lang="ru-RU" altLang="en-US" dirty="0" err="1">
                <a:solidFill>
                  <a:srgbClr val="000000"/>
                </a:solidFill>
                <a:latin typeface="Times New Roman" panose="02020603050405020304" pitchFamily="18" charset="0"/>
                <a:cs typeface="Microsoft Sans Serif" panose="020B0604020202020204" pitchFamily="34" charset="0"/>
              </a:rPr>
              <a:t>взаємодіє</a:t>
            </a:r>
            <a:r>
              <a:rPr lang="ru-RU" altLang="en-US" dirty="0">
                <a:solidFill>
                  <a:srgbClr val="000000"/>
                </a:solidFill>
                <a:latin typeface="Times New Roman" panose="02020603050405020304" pitchFamily="18" charset="0"/>
                <a:cs typeface="Microsoft Sans Serif" panose="020B0604020202020204" pitchFamily="34" charset="0"/>
              </a:rPr>
              <a:t> не </a:t>
            </a:r>
            <a:r>
              <a:rPr lang="ru-RU" altLang="en-US" dirty="0" err="1">
                <a:solidFill>
                  <a:srgbClr val="000000"/>
                </a:solidFill>
                <a:latin typeface="Times New Roman" panose="02020603050405020304" pitchFamily="18" charset="0"/>
                <a:cs typeface="Microsoft Sans Serif" panose="020B0604020202020204" pitchFamily="34" charset="0"/>
              </a:rPr>
              <a:t>тільки</a:t>
            </a:r>
            <a:r>
              <a:rPr lang="ru-RU" altLang="en-US" dirty="0">
                <a:solidFill>
                  <a:srgbClr val="000000"/>
                </a:solidFill>
                <a:latin typeface="Times New Roman" panose="02020603050405020304" pitchFamily="18" charset="0"/>
                <a:cs typeface="Microsoft Sans Serif" panose="020B0604020202020204" pitchFamily="34" charset="0"/>
              </a:rPr>
              <a:t> з киснем та </a:t>
            </a:r>
            <a:r>
              <a:rPr lang="ru-RU" altLang="en-US" dirty="0" err="1">
                <a:solidFill>
                  <a:srgbClr val="000000"/>
                </a:solidFill>
                <a:latin typeface="Times New Roman" panose="02020603050405020304" pitchFamily="18" charset="0"/>
                <a:cs typeface="Microsoft Sans Serif" panose="020B0604020202020204" pitchFamily="34" charset="0"/>
              </a:rPr>
              <a:t>сіркою</a:t>
            </a:r>
            <a:r>
              <a:rPr lang="ru-RU" altLang="en-US" dirty="0">
                <a:solidFill>
                  <a:srgbClr val="000000"/>
                </a:solidFill>
                <a:latin typeface="Times New Roman" panose="02020603050405020304" pitchFamily="18" charset="0"/>
                <a:cs typeface="Microsoft Sans Serif" panose="020B0604020202020204" pitchFamily="34" charset="0"/>
              </a:rPr>
              <a:t>, але й з оксидами </a:t>
            </a:r>
            <a:r>
              <a:rPr lang="ru-RU" altLang="en-US" dirty="0" err="1">
                <a:solidFill>
                  <a:srgbClr val="000000"/>
                </a:solidFill>
                <a:latin typeface="Times New Roman" panose="02020603050405020304" pitchFamily="18" charset="0"/>
                <a:cs typeface="Microsoft Sans Serif" panose="020B0604020202020204" pitchFamily="34" charset="0"/>
              </a:rPr>
              <a:t>рідкої</a:t>
            </a:r>
            <a:r>
              <a:rPr lang="ru-RU" altLang="en-US" dirty="0">
                <a:solidFill>
                  <a:srgbClr val="000000"/>
                </a:solidFill>
                <a:latin typeface="Times New Roman" panose="02020603050405020304" pitchFamily="18" charset="0"/>
                <a:cs typeface="Microsoft Sans Serif" panose="020B0604020202020204" pitchFamily="34" charset="0"/>
              </a:rPr>
              <a:t> </a:t>
            </a:r>
            <a:r>
              <a:rPr lang="ru-RU" altLang="en-US" dirty="0" err="1">
                <a:solidFill>
                  <a:srgbClr val="000000"/>
                </a:solidFill>
                <a:latin typeface="Times New Roman" panose="02020603050405020304" pitchFamily="18" charset="0"/>
                <a:cs typeface="Microsoft Sans Serif" panose="020B0604020202020204" pitchFamily="34" charset="0"/>
              </a:rPr>
              <a:t>сталі</a:t>
            </a:r>
            <a:r>
              <a:rPr lang="ru-RU" altLang="en-US" dirty="0">
                <a:solidFill>
                  <a:srgbClr val="000000"/>
                </a:solidFill>
                <a:latin typeface="Times New Roman" panose="02020603050405020304" pitchFamily="18" charset="0"/>
                <a:cs typeface="Microsoft Sans Serif" panose="020B0604020202020204" pitchFamily="34" charset="0"/>
              </a:rPr>
              <a:t>. </a:t>
            </a:r>
            <a:r>
              <a:rPr lang="ru-RU" altLang="en-US" dirty="0" err="1">
                <a:solidFill>
                  <a:srgbClr val="000000"/>
                </a:solidFill>
                <a:latin typeface="Times New Roman" panose="02020603050405020304" pitchFamily="18" charset="0"/>
                <a:cs typeface="Microsoft Sans Serif" panose="020B0604020202020204" pitchFamily="34" charset="0"/>
              </a:rPr>
              <a:t>Ці</a:t>
            </a:r>
            <a:r>
              <a:rPr lang="ru-RU" altLang="en-US" dirty="0">
                <a:solidFill>
                  <a:srgbClr val="000000"/>
                </a:solidFill>
                <a:latin typeface="Times New Roman" panose="02020603050405020304" pitchFamily="18" charset="0"/>
                <a:cs typeface="Microsoft Sans Serif" panose="020B0604020202020204" pitchFamily="34" charset="0"/>
              </a:rPr>
              <a:t> </a:t>
            </a:r>
            <a:r>
              <a:rPr lang="ru-RU" altLang="en-US" dirty="0" err="1">
                <a:solidFill>
                  <a:srgbClr val="000000"/>
                </a:solidFill>
                <a:latin typeface="Times New Roman" panose="02020603050405020304" pitchFamily="18" charset="0"/>
                <a:cs typeface="Microsoft Sans Serif" panose="020B0604020202020204" pitchFamily="34" charset="0"/>
              </a:rPr>
              <a:t>реакції</a:t>
            </a:r>
            <a:r>
              <a:rPr lang="ru-RU" altLang="en-US" dirty="0">
                <a:solidFill>
                  <a:srgbClr val="000000"/>
                </a:solidFill>
                <a:latin typeface="Times New Roman" panose="02020603050405020304" pitchFamily="18" charset="0"/>
                <a:cs typeface="Microsoft Sans Serif" panose="020B0604020202020204" pitchFamily="34" charset="0"/>
              </a:rPr>
              <a:t> </a:t>
            </a:r>
            <a:r>
              <a:rPr lang="ru-RU" altLang="en-US" dirty="0" err="1">
                <a:solidFill>
                  <a:srgbClr val="000000"/>
                </a:solidFill>
                <a:latin typeface="Times New Roman" panose="02020603050405020304" pitchFamily="18" charset="0"/>
                <a:cs typeface="Microsoft Sans Serif" panose="020B0604020202020204" pitchFamily="34" charset="0"/>
              </a:rPr>
              <a:t>умовно</a:t>
            </a:r>
            <a:r>
              <a:rPr lang="ru-RU" altLang="en-US" dirty="0">
                <a:solidFill>
                  <a:srgbClr val="000000"/>
                </a:solidFill>
                <a:latin typeface="Times New Roman" panose="02020603050405020304" pitchFamily="18" charset="0"/>
                <a:cs typeface="Microsoft Sans Serif" panose="020B0604020202020204" pitchFamily="34" charset="0"/>
              </a:rPr>
              <a:t> </a:t>
            </a:r>
            <a:r>
              <a:rPr lang="ru-RU" altLang="en-US" dirty="0" err="1">
                <a:solidFill>
                  <a:srgbClr val="000000"/>
                </a:solidFill>
                <a:latin typeface="Times New Roman" panose="02020603050405020304" pitchFamily="18" charset="0"/>
                <a:cs typeface="Microsoft Sans Serif" panose="020B0604020202020204" pitchFamily="34" charset="0"/>
              </a:rPr>
              <a:t>можна</a:t>
            </a:r>
            <a:r>
              <a:rPr lang="ru-RU" altLang="en-US" dirty="0">
                <a:solidFill>
                  <a:srgbClr val="000000"/>
                </a:solidFill>
                <a:latin typeface="Times New Roman" panose="02020603050405020304" pitchFamily="18" charset="0"/>
                <a:cs typeface="Microsoft Sans Serif" panose="020B0604020202020204" pitchFamily="34" charset="0"/>
              </a:rPr>
              <a:t> </a:t>
            </a:r>
            <a:r>
              <a:rPr lang="ru-RU" altLang="en-US" dirty="0" err="1">
                <a:solidFill>
                  <a:srgbClr val="000000"/>
                </a:solidFill>
                <a:latin typeface="Times New Roman" panose="02020603050405020304" pitchFamily="18" charset="0"/>
                <a:cs typeface="Microsoft Sans Serif" panose="020B0604020202020204" pitchFamily="34" charset="0"/>
              </a:rPr>
              <a:t>поділити</a:t>
            </a:r>
            <a:r>
              <a:rPr lang="ru-RU" altLang="en-US" dirty="0">
                <a:solidFill>
                  <a:srgbClr val="000000"/>
                </a:solidFill>
                <a:latin typeface="Times New Roman" panose="02020603050405020304" pitchFamily="18" charset="0"/>
                <a:cs typeface="Microsoft Sans Serif" panose="020B0604020202020204" pitchFamily="34" charset="0"/>
              </a:rPr>
              <a:t> на три </a:t>
            </a:r>
            <a:r>
              <a:rPr lang="ru-RU" altLang="en-US" dirty="0" err="1">
                <a:solidFill>
                  <a:srgbClr val="000000"/>
                </a:solidFill>
                <a:latin typeface="Times New Roman" panose="02020603050405020304" pitchFamily="18" charset="0"/>
                <a:cs typeface="Microsoft Sans Serif" panose="020B0604020202020204" pitchFamily="34" charset="0"/>
              </a:rPr>
              <a:t>стадії</a:t>
            </a:r>
            <a:r>
              <a:rPr lang="ru-RU" altLang="en-US" dirty="0">
                <a:solidFill>
                  <a:srgbClr val="000000"/>
                </a:solidFill>
                <a:latin typeface="Times New Roman" panose="02020603050405020304" pitchFamily="18" charset="0"/>
                <a:cs typeface="Microsoft Sans Serif" panose="020B0604020202020204" pitchFamily="34" charset="0"/>
              </a:rPr>
              <a:t>, </a:t>
            </a:r>
            <a:r>
              <a:rPr lang="ru-RU" altLang="en-US" dirty="0" err="1">
                <a:solidFill>
                  <a:srgbClr val="000000"/>
                </a:solidFill>
                <a:latin typeface="Times New Roman" panose="02020603050405020304" pitchFamily="18" charset="0"/>
                <a:cs typeface="Microsoft Sans Serif" panose="020B0604020202020204" pitchFamily="34" charset="0"/>
              </a:rPr>
              <a:t>залежно</a:t>
            </a:r>
            <a:r>
              <a:rPr lang="ru-RU" altLang="en-US" dirty="0">
                <a:solidFill>
                  <a:srgbClr val="000000"/>
                </a:solidFill>
                <a:latin typeface="Times New Roman" panose="02020603050405020304" pitchFamily="18" charset="0"/>
                <a:cs typeface="Microsoft Sans Serif" panose="020B0604020202020204" pitchFamily="34" charset="0"/>
              </a:rPr>
              <a:t> </a:t>
            </a:r>
            <a:r>
              <a:rPr lang="ru-RU" altLang="en-US" dirty="0" err="1">
                <a:solidFill>
                  <a:srgbClr val="000000"/>
                </a:solidFill>
                <a:latin typeface="Times New Roman" panose="02020603050405020304" pitchFamily="18" charset="0"/>
                <a:cs typeface="Microsoft Sans Serif" panose="020B0604020202020204" pitchFamily="34" charset="0"/>
              </a:rPr>
              <a:t>від</a:t>
            </a:r>
            <a:r>
              <a:rPr lang="ru-RU" altLang="en-US" dirty="0">
                <a:solidFill>
                  <a:srgbClr val="000000"/>
                </a:solidFill>
                <a:latin typeface="Times New Roman" panose="02020603050405020304" pitchFamily="18" charset="0"/>
                <a:cs typeface="Microsoft Sans Serif" panose="020B0604020202020204" pitchFamily="34" charset="0"/>
              </a:rPr>
              <a:t> </a:t>
            </a:r>
            <a:r>
              <a:rPr lang="ru-RU" altLang="en-US" dirty="0" err="1">
                <a:solidFill>
                  <a:srgbClr val="000000"/>
                </a:solidFill>
                <a:latin typeface="Times New Roman" panose="02020603050405020304" pitchFamily="18" charset="0"/>
                <a:cs typeface="Microsoft Sans Serif" panose="020B0604020202020204" pitchFamily="34" charset="0"/>
              </a:rPr>
              <a:t>кількості</a:t>
            </a:r>
            <a:r>
              <a:rPr lang="ru-RU" altLang="en-US" dirty="0">
                <a:solidFill>
                  <a:srgbClr val="000000"/>
                </a:solidFill>
                <a:latin typeface="Times New Roman" panose="02020603050405020304" pitchFamily="18" charset="0"/>
                <a:cs typeface="Microsoft Sans Serif" panose="020B0604020202020204" pitchFamily="34" charset="0"/>
              </a:rPr>
              <a:t> </a:t>
            </a:r>
            <a:r>
              <a:rPr lang="ru-RU" altLang="en-US" dirty="0" err="1">
                <a:solidFill>
                  <a:srgbClr val="000000"/>
                </a:solidFill>
                <a:latin typeface="Times New Roman" panose="02020603050405020304" pitchFamily="18" charset="0"/>
                <a:cs typeface="Microsoft Sans Serif" panose="020B0604020202020204" pitchFamily="34" charset="0"/>
              </a:rPr>
              <a:t>кальцію</a:t>
            </a:r>
            <a:r>
              <a:rPr lang="ru-RU" altLang="en-US" dirty="0">
                <a:solidFill>
                  <a:srgbClr val="000000"/>
                </a:solidFill>
                <a:latin typeface="Times New Roman" panose="02020603050405020304" pitchFamily="18" charset="0"/>
                <a:cs typeface="Microsoft Sans Serif" panose="020B0604020202020204" pitchFamily="34" charset="0"/>
              </a:rPr>
              <a:t>, </a:t>
            </a:r>
            <a:r>
              <a:rPr lang="ru-RU" altLang="en-US" dirty="0" err="1">
                <a:solidFill>
                  <a:srgbClr val="000000"/>
                </a:solidFill>
                <a:latin typeface="Times New Roman" panose="02020603050405020304" pitchFamily="18" charset="0"/>
                <a:cs typeface="Microsoft Sans Serif" panose="020B0604020202020204" pitchFamily="34" charset="0"/>
              </a:rPr>
              <a:t>що</a:t>
            </a:r>
            <a:r>
              <a:rPr lang="ru-RU" altLang="en-US" dirty="0">
                <a:solidFill>
                  <a:srgbClr val="000000"/>
                </a:solidFill>
                <a:latin typeface="Times New Roman" panose="02020603050405020304" pitchFamily="18" charset="0"/>
                <a:cs typeface="Microsoft Sans Serif" panose="020B0604020202020204" pitchFamily="34" charset="0"/>
              </a:rPr>
              <a:t> вводиться в метал. На </a:t>
            </a:r>
            <a:r>
              <a:rPr lang="ru-RU" altLang="en-US" dirty="0" err="1">
                <a:solidFill>
                  <a:srgbClr val="000000"/>
                </a:solidFill>
                <a:latin typeface="Times New Roman" panose="02020603050405020304" pitchFamily="18" charset="0"/>
                <a:cs typeface="Microsoft Sans Serif" panose="020B0604020202020204" pitchFamily="34" charset="0"/>
              </a:rPr>
              <a:t>першій</a:t>
            </a:r>
            <a:r>
              <a:rPr lang="ru-RU" altLang="en-US" dirty="0">
                <a:solidFill>
                  <a:srgbClr val="000000"/>
                </a:solidFill>
                <a:latin typeface="Times New Roman" panose="02020603050405020304" pitchFamily="18" charset="0"/>
                <a:cs typeface="Microsoft Sans Serif" panose="020B0604020202020204" pitchFamily="34" charset="0"/>
              </a:rPr>
              <a:t> </a:t>
            </a:r>
            <a:r>
              <a:rPr lang="ru-RU" altLang="en-US" dirty="0" err="1">
                <a:solidFill>
                  <a:srgbClr val="000000"/>
                </a:solidFill>
                <a:latin typeface="Times New Roman" panose="02020603050405020304" pitchFamily="18" charset="0"/>
                <a:cs typeface="Microsoft Sans Serif" panose="020B0604020202020204" pitchFamily="34" charset="0"/>
              </a:rPr>
              <a:t>стадії</a:t>
            </a:r>
            <a:r>
              <a:rPr lang="ru-RU" altLang="en-US" dirty="0">
                <a:solidFill>
                  <a:srgbClr val="000000"/>
                </a:solidFill>
                <a:latin typeface="Times New Roman" panose="02020603050405020304" pitchFamily="18" charset="0"/>
                <a:cs typeface="Microsoft Sans Serif" panose="020B0604020202020204" pitchFamily="34" charset="0"/>
              </a:rPr>
              <a:t> (</a:t>
            </a:r>
            <a:r>
              <a:rPr lang="ru-RU" altLang="en-US" dirty="0" err="1">
                <a:solidFill>
                  <a:srgbClr val="000000"/>
                </a:solidFill>
                <a:latin typeface="Times New Roman" panose="02020603050405020304" pitchFamily="18" charset="0"/>
                <a:cs typeface="Microsoft Sans Serif" panose="020B0604020202020204" pitchFamily="34" charset="0"/>
              </a:rPr>
              <a:t>витрата</a:t>
            </a:r>
            <a:r>
              <a:rPr lang="ru-RU" altLang="en-US" dirty="0">
                <a:solidFill>
                  <a:srgbClr val="000000"/>
                </a:solidFill>
                <a:latin typeface="Times New Roman" panose="02020603050405020304" pitchFamily="18" charset="0"/>
                <a:cs typeface="Microsoft Sans Serif" panose="020B0604020202020204" pitchFamily="34" charset="0"/>
              </a:rPr>
              <a:t> </a:t>
            </a:r>
            <a:r>
              <a:rPr lang="ru-RU" altLang="en-US" dirty="0" err="1">
                <a:solidFill>
                  <a:srgbClr val="000000"/>
                </a:solidFill>
                <a:latin typeface="Times New Roman" panose="02020603050405020304" pitchFamily="18" charset="0"/>
                <a:cs typeface="Microsoft Sans Serif" panose="020B0604020202020204" pitchFamily="34" charset="0"/>
              </a:rPr>
              <a:t>карбіду</a:t>
            </a:r>
            <a:r>
              <a:rPr lang="ru-RU" altLang="en-US" dirty="0">
                <a:solidFill>
                  <a:srgbClr val="000000"/>
                </a:solidFill>
                <a:latin typeface="Times New Roman" panose="02020603050405020304" pitchFamily="18" charset="0"/>
                <a:cs typeface="Microsoft Sans Serif" panose="020B0604020202020204" pitchFamily="34" charset="0"/>
              </a:rPr>
              <a:t> </a:t>
            </a:r>
            <a:r>
              <a:rPr lang="ru-RU" altLang="en-US" dirty="0" err="1">
                <a:solidFill>
                  <a:srgbClr val="000000"/>
                </a:solidFill>
                <a:latin typeface="Times New Roman" panose="02020603050405020304" pitchFamily="18" charset="0"/>
                <a:cs typeface="Microsoft Sans Serif" panose="020B0604020202020204" pitchFamily="34" charset="0"/>
              </a:rPr>
              <a:t>кальцію</a:t>
            </a:r>
            <a:r>
              <a:rPr lang="ru-RU" altLang="en-US" dirty="0">
                <a:solidFill>
                  <a:srgbClr val="000000"/>
                </a:solidFill>
                <a:latin typeface="Times New Roman" panose="02020603050405020304" pitchFamily="18" charset="0"/>
                <a:cs typeface="Microsoft Sans Serif" panose="020B0604020202020204" pitchFamily="34" charset="0"/>
              </a:rPr>
              <a:t> – </a:t>
            </a:r>
            <a:r>
              <a:rPr lang="ru-RU" altLang="en-US" dirty="0" err="1">
                <a:solidFill>
                  <a:srgbClr val="000000"/>
                </a:solidFill>
                <a:latin typeface="Times New Roman" panose="02020603050405020304" pitchFamily="18" charset="0"/>
                <a:cs typeface="Microsoft Sans Serif" panose="020B0604020202020204" pitchFamily="34" charset="0"/>
              </a:rPr>
              <a:t>менше</a:t>
            </a:r>
            <a:r>
              <a:rPr lang="ru-RU" altLang="en-US" dirty="0">
                <a:solidFill>
                  <a:srgbClr val="000000"/>
                </a:solidFill>
                <a:latin typeface="Times New Roman" panose="02020603050405020304" pitchFamily="18" charset="0"/>
                <a:cs typeface="Microsoft Sans Serif" panose="020B0604020202020204" pitchFamily="34" charset="0"/>
              </a:rPr>
              <a:t> 1,5 кг/т) </a:t>
            </a:r>
            <a:r>
              <a:rPr lang="ru-RU" altLang="en-US" dirty="0" err="1">
                <a:solidFill>
                  <a:srgbClr val="000000"/>
                </a:solidFill>
                <a:latin typeface="Times New Roman" panose="02020603050405020304" pitchFamily="18" charset="0"/>
                <a:cs typeface="Microsoft Sans Serif" panose="020B0604020202020204" pitchFamily="34" charset="0"/>
              </a:rPr>
              <a:t>десуль</a:t>
            </a:r>
            <a:r>
              <a:rPr lang="ru-RU" altLang="en-US" dirty="0" err="1">
                <a:solidFill>
                  <a:srgbClr val="000000"/>
                </a:solidFill>
                <a:latin typeface="Times New Roman" panose="02020603050405020304" pitchFamily="18" charset="0"/>
                <a:ea typeface="Microsoft Sans Serif" panose="020B0604020202020204" pitchFamily="34" charset="0"/>
                <a:cs typeface="Tahoma" panose="020B0604030504040204" pitchFamily="34" charset="0"/>
              </a:rPr>
              <a:t>фурація</a:t>
            </a:r>
            <a:r>
              <a:rPr lang="ru-RU" altLang="en-US" dirty="0">
                <a:solidFill>
                  <a:srgbClr val="000000"/>
                </a:solidFill>
                <a:latin typeface="Times New Roman" panose="02020603050405020304" pitchFamily="18" charset="0"/>
                <a:ea typeface="Microsoft Sans Serif" panose="020B0604020202020204" pitchFamily="34" charset="0"/>
                <a:cs typeface="Tahoma" panose="020B0604030504040204" pitchFamily="34" charset="0"/>
              </a:rPr>
              <a:t> </a:t>
            </a:r>
            <a:r>
              <a:rPr lang="ru-RU" altLang="en-US" dirty="0" err="1">
                <a:solidFill>
                  <a:srgbClr val="000000"/>
                </a:solidFill>
                <a:latin typeface="Times New Roman" panose="02020603050405020304" pitchFamily="18" charset="0"/>
                <a:ea typeface="Microsoft Sans Serif" panose="020B0604020202020204" pitchFamily="34" charset="0"/>
                <a:cs typeface="Tahoma" panose="020B0604030504040204" pitchFamily="34" charset="0"/>
              </a:rPr>
              <a:t>відбувається</a:t>
            </a:r>
            <a:r>
              <a:rPr lang="ru-RU" altLang="en-US" dirty="0">
                <a:solidFill>
                  <a:srgbClr val="000000"/>
                </a:solidFill>
                <a:latin typeface="Times New Roman" panose="02020603050405020304" pitchFamily="18" charset="0"/>
                <a:ea typeface="Microsoft Sans Serif" panose="020B0604020202020204" pitchFamily="34" charset="0"/>
                <a:cs typeface="Tahoma" panose="020B0604030504040204" pitchFamily="34" charset="0"/>
              </a:rPr>
              <a:t> </a:t>
            </a:r>
            <a:r>
              <a:rPr lang="ru-RU" altLang="en-US" dirty="0" err="1">
                <a:solidFill>
                  <a:srgbClr val="000000"/>
                </a:solidFill>
                <a:latin typeface="Times New Roman" panose="02020603050405020304" pitchFamily="18" charset="0"/>
                <a:ea typeface="Microsoft Sans Serif" panose="020B0604020202020204" pitchFamily="34" charset="0"/>
                <a:cs typeface="Tahoma" panose="020B0604030504040204" pitchFamily="34" charset="0"/>
              </a:rPr>
              <a:t>пропорційно</a:t>
            </a:r>
            <a:r>
              <a:rPr lang="ru-RU" altLang="en-US" dirty="0">
                <a:solidFill>
                  <a:srgbClr val="000000"/>
                </a:solidFill>
                <a:latin typeface="Times New Roman" panose="02020603050405020304" pitchFamily="18" charset="0"/>
                <a:ea typeface="Microsoft Sans Serif" panose="020B0604020202020204" pitchFamily="34" charset="0"/>
                <a:cs typeface="Tahoma" panose="020B0604030504040204" pitchFamily="34" charset="0"/>
              </a:rPr>
              <a:t> </a:t>
            </a:r>
            <a:r>
              <a:rPr lang="ru-RU" altLang="en-US" dirty="0" err="1">
                <a:solidFill>
                  <a:srgbClr val="000000"/>
                </a:solidFill>
                <a:latin typeface="Times New Roman" panose="02020603050405020304" pitchFamily="18" charset="0"/>
                <a:ea typeface="Microsoft Sans Serif" panose="020B0604020202020204" pitchFamily="34" charset="0"/>
                <a:cs typeface="Tahoma" panose="020B0604030504040204" pitchFamily="34" charset="0"/>
              </a:rPr>
              <a:t>кількості</a:t>
            </a:r>
            <a:r>
              <a:rPr lang="ru-RU" altLang="en-US" dirty="0">
                <a:solidFill>
                  <a:srgbClr val="000000"/>
                </a:solidFill>
                <a:latin typeface="Times New Roman" panose="02020603050405020304" pitchFamily="18" charset="0"/>
                <a:ea typeface="Microsoft Sans Serif" panose="020B0604020202020204" pitchFamily="34" charset="0"/>
                <a:cs typeface="Tahoma" panose="020B0604030504040204" pitchFamily="34" charset="0"/>
              </a:rPr>
              <a:t> </a:t>
            </a:r>
            <a:r>
              <a:rPr lang="ru-RU" altLang="en-US" dirty="0" err="1">
                <a:solidFill>
                  <a:srgbClr val="000000"/>
                </a:solidFill>
                <a:latin typeface="Times New Roman" panose="02020603050405020304" pitchFamily="18" charset="0"/>
                <a:ea typeface="Microsoft Sans Serif" panose="020B0604020202020204" pitchFamily="34" charset="0"/>
                <a:cs typeface="Tahoma" panose="020B0604030504040204" pitchFamily="34" charset="0"/>
              </a:rPr>
              <a:t>кальцію</a:t>
            </a:r>
            <a:r>
              <a:rPr lang="ru-RU" altLang="en-US" dirty="0">
                <a:solidFill>
                  <a:srgbClr val="000000"/>
                </a:solidFill>
                <a:latin typeface="Times New Roman" panose="02020603050405020304" pitchFamily="18" charset="0"/>
                <a:ea typeface="Microsoft Sans Serif" panose="020B0604020202020204" pitchFamily="34" charset="0"/>
                <a:cs typeface="Tahoma" panose="020B0604030504040204" pitchFamily="34" charset="0"/>
              </a:rPr>
              <a:t>, </a:t>
            </a:r>
            <a:r>
              <a:rPr lang="ru-RU" altLang="en-US" dirty="0" err="1">
                <a:solidFill>
                  <a:srgbClr val="000000"/>
                </a:solidFill>
                <a:latin typeface="Times New Roman" panose="02020603050405020304" pitchFamily="18" charset="0"/>
                <a:ea typeface="Microsoft Sans Serif" panose="020B0604020202020204" pitchFamily="34" charset="0"/>
                <a:cs typeface="Tahoma" panose="020B0604030504040204" pitchFamily="34" charset="0"/>
              </a:rPr>
              <a:t>що</a:t>
            </a:r>
            <a:r>
              <a:rPr lang="ru-RU" altLang="en-US" dirty="0">
                <a:solidFill>
                  <a:srgbClr val="000000"/>
                </a:solidFill>
                <a:latin typeface="Times New Roman" panose="02020603050405020304" pitchFamily="18" charset="0"/>
                <a:ea typeface="Microsoft Sans Serif" panose="020B0604020202020204" pitchFamily="34" charset="0"/>
                <a:cs typeface="Tahoma" panose="020B0604030504040204" pitchFamily="34" charset="0"/>
              </a:rPr>
              <a:t> вводиться, але не </a:t>
            </a:r>
            <a:r>
              <a:rPr lang="ru-RU" altLang="en-US" dirty="0" err="1">
                <a:solidFill>
                  <a:srgbClr val="000000"/>
                </a:solidFill>
                <a:latin typeface="Times New Roman" panose="02020603050405020304" pitchFamily="18" charset="0"/>
                <a:ea typeface="Microsoft Sans Serif" panose="020B0604020202020204" pitchFamily="34" charset="0"/>
                <a:cs typeface="Tahoma" panose="020B0604030504040204" pitchFamily="34" charset="0"/>
              </a:rPr>
              <a:t>досягає</a:t>
            </a:r>
            <a:r>
              <a:rPr lang="ru-RU" altLang="en-US" dirty="0">
                <a:solidFill>
                  <a:srgbClr val="000000"/>
                </a:solidFill>
                <a:latin typeface="Times New Roman" panose="02020603050405020304" pitchFamily="18" charset="0"/>
                <a:ea typeface="Microsoft Sans Serif" panose="020B0604020202020204" pitchFamily="34" charset="0"/>
                <a:cs typeface="Tahoma" panose="020B0604030504040204" pitchFamily="34" charset="0"/>
              </a:rPr>
              <a:t> максимального </a:t>
            </a:r>
            <a:r>
              <a:rPr lang="ru-RU" altLang="en-US" dirty="0" err="1">
                <a:solidFill>
                  <a:srgbClr val="000000"/>
                </a:solidFill>
                <a:latin typeface="Times New Roman" panose="02020603050405020304" pitchFamily="18" charset="0"/>
                <a:ea typeface="Microsoft Sans Serif" panose="020B0604020202020204" pitchFamily="34" charset="0"/>
                <a:cs typeface="Tahoma" panose="020B0604030504040204" pitchFamily="34" charset="0"/>
              </a:rPr>
              <a:t>значення</a:t>
            </a:r>
            <a:r>
              <a:rPr lang="ru-RU" altLang="en-US" dirty="0">
                <a:solidFill>
                  <a:srgbClr val="000000"/>
                </a:solidFill>
                <a:latin typeface="Times New Roman" panose="02020603050405020304" pitchFamily="18" charset="0"/>
                <a:ea typeface="Microsoft Sans Serif" panose="020B0604020202020204" pitchFamily="34" charset="0"/>
                <a:cs typeface="Tahoma" panose="020B0604030504040204" pitchFamily="34" charset="0"/>
              </a:rPr>
              <a:t>. У </a:t>
            </a:r>
            <a:r>
              <a:rPr lang="ru-RU" altLang="en-US" dirty="0" err="1">
                <a:solidFill>
                  <a:srgbClr val="000000"/>
                </a:solidFill>
                <a:latin typeface="Times New Roman" panose="02020603050405020304" pitchFamily="18" charset="0"/>
                <a:ea typeface="Microsoft Sans Serif" panose="020B0604020202020204" pitchFamily="34" charset="0"/>
                <a:cs typeface="Tahoma" panose="020B0604030504040204" pitchFamily="34" charset="0"/>
              </a:rPr>
              <a:t>металі</a:t>
            </a:r>
            <a:r>
              <a:rPr lang="ru-RU" altLang="en-US" dirty="0">
                <a:solidFill>
                  <a:srgbClr val="000000"/>
                </a:solidFill>
                <a:latin typeface="Times New Roman" panose="02020603050405020304" pitchFamily="18" charset="0"/>
                <a:ea typeface="Microsoft Sans Serif" panose="020B0604020202020204" pitchFamily="34" charset="0"/>
                <a:cs typeface="Tahoma" panose="020B0604030504040204" pitchFamily="34" charset="0"/>
              </a:rPr>
              <a:t> </a:t>
            </a:r>
            <a:r>
              <a:rPr lang="ru-RU" altLang="en-US" dirty="0" err="1">
                <a:solidFill>
                  <a:srgbClr val="000000"/>
                </a:solidFill>
                <a:latin typeface="Times New Roman" panose="02020603050405020304" pitchFamily="18" charset="0"/>
                <a:ea typeface="Microsoft Sans Serif" panose="020B0604020202020204" pitchFamily="34" charset="0"/>
                <a:cs typeface="Tahoma" panose="020B0604030504040204" pitchFamily="34" charset="0"/>
              </a:rPr>
              <a:t>присутні</a:t>
            </a:r>
            <a:r>
              <a:rPr lang="ru-RU" altLang="en-US" dirty="0">
                <a:solidFill>
                  <a:srgbClr val="000000"/>
                </a:solidFill>
                <a:latin typeface="Times New Roman" panose="02020603050405020304" pitchFamily="18" charset="0"/>
                <a:ea typeface="Microsoft Sans Serif" panose="020B0604020202020204" pitchFamily="34" charset="0"/>
                <a:cs typeface="Tahoma" panose="020B0604030504040204" pitchFamily="34" charset="0"/>
              </a:rPr>
              <a:t> </a:t>
            </a:r>
            <a:r>
              <a:rPr lang="ru-RU" altLang="en-US" dirty="0" err="1">
                <a:solidFill>
                  <a:srgbClr val="000000"/>
                </a:solidFill>
                <a:latin typeface="Times New Roman" panose="02020603050405020304" pitchFamily="18" charset="0"/>
                <a:ea typeface="Microsoft Sans Serif" panose="020B0604020202020204" pitchFamily="34" charset="0"/>
                <a:cs typeface="Tahoma" panose="020B0604030504040204" pitchFamily="34" charset="0"/>
              </a:rPr>
              <a:t>сульфіди</a:t>
            </a:r>
            <a:r>
              <a:rPr lang="ru-RU" altLang="en-US" dirty="0">
                <a:solidFill>
                  <a:srgbClr val="000000"/>
                </a:solidFill>
                <a:latin typeface="Times New Roman" panose="02020603050405020304" pitchFamily="18" charset="0"/>
                <a:ea typeface="Microsoft Sans Serif" panose="020B0604020202020204" pitchFamily="34" charset="0"/>
                <a:cs typeface="Tahoma" panose="020B0604030504040204" pitchFamily="34" charset="0"/>
              </a:rPr>
              <a:t> </a:t>
            </a:r>
            <a:r>
              <a:rPr lang="ru-RU" altLang="en-US" dirty="0" err="1">
                <a:solidFill>
                  <a:srgbClr val="000000"/>
                </a:solidFill>
                <a:latin typeface="Times New Roman" panose="02020603050405020304" pitchFamily="18" charset="0"/>
                <a:ea typeface="Microsoft Sans Serif" panose="020B0604020202020204" pitchFamily="34" charset="0"/>
                <a:cs typeface="Tahoma" panose="020B0604030504040204" pitchFamily="34" charset="0"/>
              </a:rPr>
              <a:t>марганцю</a:t>
            </a:r>
            <a:r>
              <a:rPr lang="ru-RU" altLang="en-US" dirty="0">
                <a:solidFill>
                  <a:srgbClr val="000000"/>
                </a:solidFill>
                <a:latin typeface="Times New Roman" panose="02020603050405020304" pitchFamily="18" charset="0"/>
                <a:ea typeface="Microsoft Sans Serif" panose="020B0604020202020204" pitchFamily="34" charset="0"/>
                <a:cs typeface="Tahoma" panose="020B0604030504040204" pitchFamily="34" charset="0"/>
              </a:rPr>
              <a:t>. На </a:t>
            </a:r>
            <a:r>
              <a:rPr lang="ru-RU" altLang="en-US" dirty="0" err="1">
                <a:solidFill>
                  <a:srgbClr val="000000"/>
                </a:solidFill>
                <a:latin typeface="Times New Roman" panose="02020603050405020304" pitchFamily="18" charset="0"/>
                <a:ea typeface="Microsoft Sans Serif" panose="020B0604020202020204" pitchFamily="34" charset="0"/>
                <a:cs typeface="Tahoma" panose="020B0604030504040204" pitchFamily="34" charset="0"/>
              </a:rPr>
              <a:t>цій</a:t>
            </a:r>
            <a:r>
              <a:rPr lang="ru-RU" altLang="en-US" dirty="0">
                <a:solidFill>
                  <a:srgbClr val="000000"/>
                </a:solidFill>
                <a:latin typeface="Times New Roman" panose="02020603050405020304" pitchFamily="18" charset="0"/>
                <a:ea typeface="Microsoft Sans Serif" panose="020B0604020202020204" pitchFamily="34" charset="0"/>
                <a:cs typeface="Tahoma" panose="020B0604030504040204" pitchFamily="34" charset="0"/>
              </a:rPr>
              <a:t> </a:t>
            </a:r>
            <a:r>
              <a:rPr lang="ru-RU" altLang="en-US" dirty="0" err="1">
                <a:solidFill>
                  <a:srgbClr val="000000"/>
                </a:solidFill>
                <a:latin typeface="Times New Roman" panose="02020603050405020304" pitchFamily="18" charset="0"/>
                <a:ea typeface="Microsoft Sans Serif" panose="020B0604020202020204" pitchFamily="34" charset="0"/>
                <a:cs typeface="Tahoma" panose="020B0604030504040204" pitchFamily="34" charset="0"/>
              </a:rPr>
              <a:t>стадії</a:t>
            </a:r>
            <a:r>
              <a:rPr lang="ru-RU" altLang="en-US" dirty="0">
                <a:solidFill>
                  <a:srgbClr val="000000"/>
                </a:solidFill>
                <a:latin typeface="Times New Roman" panose="02020603050405020304" pitchFamily="18" charset="0"/>
                <a:ea typeface="Microsoft Sans Serif" panose="020B0604020202020204" pitchFamily="34" charset="0"/>
                <a:cs typeface="Tahoma" panose="020B0604030504040204" pitchFamily="34" charset="0"/>
              </a:rPr>
              <a:t> </a:t>
            </a:r>
            <a:r>
              <a:rPr lang="ru-RU" altLang="en-US" dirty="0" err="1">
                <a:solidFill>
                  <a:srgbClr val="000000"/>
                </a:solidFill>
                <a:latin typeface="Times New Roman" panose="02020603050405020304" pitchFamily="18" charset="0"/>
                <a:ea typeface="Microsoft Sans Serif" panose="020B0604020202020204" pitchFamily="34" charset="0"/>
                <a:cs typeface="Tahoma" panose="020B0604030504040204" pitchFamily="34" charset="0"/>
              </a:rPr>
              <a:t>чисті</a:t>
            </a:r>
            <a:r>
              <a:rPr lang="ru-RU" altLang="en-US" dirty="0">
                <a:solidFill>
                  <a:srgbClr val="000000"/>
                </a:solidFill>
                <a:latin typeface="Times New Roman" panose="02020603050405020304" pitchFamily="18" charset="0"/>
                <a:ea typeface="Microsoft Sans Serif" panose="020B0604020202020204" pitchFamily="34" charset="0"/>
                <a:cs typeface="Tahoma" panose="020B0604030504040204" pitchFamily="34" charset="0"/>
              </a:rPr>
              <a:t> </a:t>
            </a:r>
            <a:r>
              <a:rPr lang="ru-RU" altLang="en-US" dirty="0" err="1">
                <a:solidFill>
                  <a:srgbClr val="000000"/>
                </a:solidFill>
                <a:latin typeface="Times New Roman" panose="02020603050405020304" pitchFamily="18" charset="0"/>
                <a:ea typeface="Microsoft Sans Serif" panose="020B0604020202020204" pitchFamily="34" charset="0"/>
                <a:cs typeface="Tahoma" panose="020B0604030504040204" pitchFamily="34" charset="0"/>
              </a:rPr>
              <a:t>оксиди</a:t>
            </a:r>
            <a:r>
              <a:rPr lang="ru-RU" altLang="en-US" dirty="0">
                <a:solidFill>
                  <a:srgbClr val="000000"/>
                </a:solidFill>
                <a:latin typeface="Times New Roman" panose="02020603050405020304" pitchFamily="18" charset="0"/>
                <a:ea typeface="Microsoft Sans Serif" panose="020B0604020202020204" pitchFamily="34" charset="0"/>
                <a:cs typeface="Tahoma" panose="020B0604030504040204" pitchFamily="34" charset="0"/>
              </a:rPr>
              <a:t> глинозему, </a:t>
            </a:r>
            <a:r>
              <a:rPr lang="ru-RU" altLang="en-US" dirty="0" err="1">
                <a:solidFill>
                  <a:srgbClr val="000000"/>
                </a:solidFill>
                <a:latin typeface="Times New Roman" panose="02020603050405020304" pitchFamily="18" charset="0"/>
                <a:ea typeface="Microsoft Sans Serif" panose="020B0604020202020204" pitchFamily="34" charset="0"/>
                <a:cs typeface="Tahoma" panose="020B0604030504040204" pitchFamily="34" charset="0"/>
              </a:rPr>
              <a:t>що</a:t>
            </a:r>
            <a:r>
              <a:rPr lang="ru-RU" altLang="en-US" dirty="0">
                <a:solidFill>
                  <a:srgbClr val="000000"/>
                </a:solidFill>
                <a:latin typeface="Times New Roman" panose="02020603050405020304" pitchFamily="18" charset="0"/>
                <a:ea typeface="Microsoft Sans Serif" panose="020B0604020202020204" pitchFamily="34" charset="0"/>
                <a:cs typeface="Tahoma" panose="020B0604030504040204" pitchFamily="34" charset="0"/>
              </a:rPr>
              <a:t> </a:t>
            </a:r>
            <a:r>
              <a:rPr lang="ru-RU" altLang="en-US" dirty="0" err="1">
                <a:solidFill>
                  <a:srgbClr val="000000"/>
                </a:solidFill>
                <a:latin typeface="Times New Roman" panose="02020603050405020304" pitchFamily="18" charset="0"/>
                <a:ea typeface="Microsoft Sans Serif" panose="020B0604020202020204" pitchFamily="34" charset="0"/>
                <a:cs typeface="Tahoma" panose="020B0604030504040204" pitchFamily="34" charset="0"/>
              </a:rPr>
              <a:t>утворилися</a:t>
            </a:r>
            <a:r>
              <a:rPr lang="ru-RU" altLang="en-US" dirty="0">
                <a:solidFill>
                  <a:srgbClr val="000000"/>
                </a:solidFill>
                <a:latin typeface="Times New Roman" panose="02020603050405020304" pitchFamily="18" charset="0"/>
                <a:ea typeface="Microsoft Sans Serif" panose="020B0604020202020204" pitchFamily="34" charset="0"/>
                <a:cs typeface="Tahoma" panose="020B0604030504040204" pitchFamily="34" charset="0"/>
              </a:rPr>
              <a:t> </a:t>
            </a:r>
            <a:r>
              <a:rPr lang="ru-RU" altLang="en-US" dirty="0" err="1">
                <a:solidFill>
                  <a:srgbClr val="000000"/>
                </a:solidFill>
                <a:latin typeface="Times New Roman" panose="02020603050405020304" pitchFamily="18" charset="0"/>
                <a:ea typeface="Microsoft Sans Serif" panose="020B0604020202020204" pitchFamily="34" charset="0"/>
                <a:cs typeface="Tahoma" panose="020B0604030504040204" pitchFamily="34" charset="0"/>
              </a:rPr>
              <a:t>під</a:t>
            </a:r>
            <a:r>
              <a:rPr lang="ru-RU" altLang="en-US" dirty="0">
                <a:solidFill>
                  <a:srgbClr val="000000"/>
                </a:solidFill>
                <a:latin typeface="Times New Roman" panose="02020603050405020304" pitchFamily="18" charset="0"/>
                <a:ea typeface="Microsoft Sans Serif" panose="020B0604020202020204" pitchFamily="34" charset="0"/>
                <a:cs typeface="Tahoma" panose="020B0604030504040204" pitchFamily="34" charset="0"/>
              </a:rPr>
              <a:t> час </a:t>
            </a:r>
            <a:r>
              <a:rPr lang="ru-RU" altLang="en-US" dirty="0" err="1">
                <a:solidFill>
                  <a:srgbClr val="000000"/>
                </a:solidFill>
                <a:latin typeface="Times New Roman" panose="02020603050405020304" pitchFamily="18" charset="0"/>
                <a:ea typeface="Microsoft Sans Serif" panose="020B0604020202020204" pitchFamily="34" charset="0"/>
                <a:cs typeface="Tahoma" panose="020B0604030504040204" pitchFamily="34" charset="0"/>
              </a:rPr>
              <a:t>розкислення</a:t>
            </a:r>
            <a:r>
              <a:rPr lang="ru-RU" altLang="en-US" dirty="0">
                <a:solidFill>
                  <a:srgbClr val="000000"/>
                </a:solidFill>
                <a:latin typeface="Times New Roman" panose="02020603050405020304" pitchFamily="18" charset="0"/>
                <a:ea typeface="Microsoft Sans Serif" panose="020B0604020202020204" pitchFamily="34" charset="0"/>
                <a:cs typeface="Tahoma" panose="020B0604030504040204" pitchFamily="34" charset="0"/>
              </a:rPr>
              <a:t> стали </a:t>
            </a:r>
            <a:r>
              <a:rPr lang="ru-RU" altLang="en-US" dirty="0" err="1">
                <a:solidFill>
                  <a:srgbClr val="000000"/>
                </a:solidFill>
                <a:latin typeface="Times New Roman" panose="02020603050405020304" pitchFamily="18" charset="0"/>
                <a:ea typeface="Microsoft Sans Serif" panose="020B0604020202020204" pitchFamily="34" charset="0"/>
                <a:cs typeface="Tahoma" panose="020B0604030504040204" pitchFamily="34" charset="0"/>
              </a:rPr>
              <a:t>алюмінієм</a:t>
            </a:r>
            <a:r>
              <a:rPr lang="ru-RU" altLang="en-US" dirty="0">
                <a:solidFill>
                  <a:srgbClr val="000000"/>
                </a:solidFill>
                <a:latin typeface="Times New Roman" panose="02020603050405020304" pitchFamily="18" charset="0"/>
                <a:ea typeface="Microsoft Sans Serif" panose="020B0604020202020204" pitchFamily="34" charset="0"/>
                <a:cs typeface="Tahoma" panose="020B0604030504040204" pitchFamily="34" charset="0"/>
              </a:rPr>
              <a:t> до </a:t>
            </a:r>
            <a:r>
              <a:rPr lang="ru-RU" altLang="en-US" dirty="0" err="1">
                <a:solidFill>
                  <a:srgbClr val="000000"/>
                </a:solidFill>
                <a:latin typeface="Times New Roman" panose="02020603050405020304" pitchFamily="18" charset="0"/>
                <a:ea typeface="Microsoft Sans Serif" panose="020B0604020202020204" pitchFamily="34" charset="0"/>
                <a:cs typeface="Tahoma" panose="020B0604030504040204" pitchFamily="34" charset="0"/>
              </a:rPr>
              <a:t>введення</a:t>
            </a:r>
            <a:r>
              <a:rPr lang="ru-RU" altLang="en-US" dirty="0">
                <a:solidFill>
                  <a:srgbClr val="000000"/>
                </a:solidFill>
                <a:latin typeface="Times New Roman" panose="02020603050405020304" pitchFamily="18" charset="0"/>
                <a:ea typeface="Microsoft Sans Serif" panose="020B0604020202020204" pitchFamily="34" charset="0"/>
                <a:cs typeface="Tahoma" panose="020B0604030504040204" pitchFamily="34" charset="0"/>
              </a:rPr>
              <a:t> порошку, </a:t>
            </a:r>
            <a:r>
              <a:rPr lang="ru-RU" altLang="en-US" dirty="0" err="1">
                <a:solidFill>
                  <a:srgbClr val="000000"/>
                </a:solidFill>
                <a:latin typeface="Times New Roman" panose="02020603050405020304" pitchFamily="18" charset="0"/>
                <a:ea typeface="Microsoft Sans Serif" panose="020B0604020202020204" pitchFamily="34" charset="0"/>
                <a:cs typeface="Tahoma" panose="020B0604030504040204" pitchFamily="34" charset="0"/>
              </a:rPr>
              <a:t>швидко</a:t>
            </a:r>
            <a:r>
              <a:rPr lang="ru-RU" altLang="en-US" dirty="0">
                <a:solidFill>
                  <a:srgbClr val="000000"/>
                </a:solidFill>
                <a:latin typeface="Times New Roman" panose="02020603050405020304" pitchFamily="18" charset="0"/>
                <a:ea typeface="Microsoft Sans Serif" panose="020B0604020202020204" pitchFamily="34" charset="0"/>
                <a:cs typeface="Tahoma" panose="020B0604030504040204" pitchFamily="34" charset="0"/>
              </a:rPr>
              <a:t> </a:t>
            </a:r>
            <a:r>
              <a:rPr lang="ru-RU" altLang="en-US" dirty="0" err="1">
                <a:solidFill>
                  <a:srgbClr val="000000"/>
                </a:solidFill>
                <a:latin typeface="Times New Roman" panose="02020603050405020304" pitchFamily="18" charset="0"/>
                <a:ea typeface="Microsoft Sans Serif" panose="020B0604020202020204" pitchFamily="34" charset="0"/>
                <a:cs typeface="Tahoma" panose="020B0604030504040204" pitchFamily="34" charset="0"/>
              </a:rPr>
              <a:t>переходять</a:t>
            </a:r>
            <a:r>
              <a:rPr lang="ru-RU" altLang="en-US" dirty="0">
                <a:solidFill>
                  <a:srgbClr val="000000"/>
                </a:solidFill>
                <a:latin typeface="Times New Roman" panose="02020603050405020304" pitchFamily="18" charset="0"/>
                <a:ea typeface="Microsoft Sans Serif" panose="020B0604020202020204" pitchFamily="34" charset="0"/>
                <a:cs typeface="Tahoma" panose="020B0604030504040204" pitchFamily="34" charset="0"/>
              </a:rPr>
              <a:t> в </a:t>
            </a:r>
            <a:r>
              <a:rPr lang="ru-RU" altLang="en-US" dirty="0" err="1">
                <a:solidFill>
                  <a:srgbClr val="000000"/>
                </a:solidFill>
                <a:latin typeface="Times New Roman" panose="02020603050405020304" pitchFamily="18" charset="0"/>
                <a:ea typeface="Microsoft Sans Serif" panose="020B0604020202020204" pitchFamily="34" charset="0"/>
                <a:cs typeface="Tahoma" panose="020B0604030504040204" pitchFamily="34" charset="0"/>
              </a:rPr>
              <a:t>алюмінат</a:t>
            </a:r>
            <a:r>
              <a:rPr lang="ru-RU" altLang="en-US" dirty="0">
                <a:solidFill>
                  <a:srgbClr val="000000"/>
                </a:solidFill>
                <a:latin typeface="Times New Roman" panose="02020603050405020304" pitchFamily="18" charset="0"/>
                <a:ea typeface="Microsoft Sans Serif" panose="020B0604020202020204" pitchFamily="34" charset="0"/>
                <a:cs typeface="Tahoma" panose="020B0604030504040204" pitchFamily="34" charset="0"/>
              </a:rPr>
              <a:t> </a:t>
            </a:r>
            <a:r>
              <a:rPr lang="ru-RU" altLang="en-US" dirty="0" err="1">
                <a:solidFill>
                  <a:srgbClr val="000000"/>
                </a:solidFill>
                <a:latin typeface="Times New Roman" panose="02020603050405020304" pitchFamily="18" charset="0"/>
                <a:ea typeface="Microsoft Sans Serif" panose="020B0604020202020204" pitchFamily="34" charset="0"/>
                <a:cs typeface="Tahoma" panose="020B0604030504040204" pitchFamily="34" charset="0"/>
              </a:rPr>
              <a:t>кальцію</a:t>
            </a:r>
            <a:r>
              <a:rPr lang="ru-RU" altLang="en-US" dirty="0">
                <a:solidFill>
                  <a:srgbClr val="000000"/>
                </a:solidFill>
                <a:latin typeface="Times New Roman" panose="02020603050405020304" pitchFamily="18" charset="0"/>
                <a:ea typeface="Microsoft Sans Serif" panose="020B0604020202020204" pitchFamily="34" charset="0"/>
                <a:cs typeface="Tahoma" panose="020B0604030504040204" pitchFamily="34" charset="0"/>
              </a:rPr>
              <a:t> </a:t>
            </a:r>
            <a:r>
              <a:rPr lang="ru-RU" altLang="en-US" dirty="0" smtClean="0">
                <a:solidFill>
                  <a:srgbClr val="000000"/>
                </a:solidFill>
                <a:latin typeface="Times New Roman" panose="02020603050405020304" pitchFamily="18" charset="0"/>
                <a:ea typeface="Microsoft Sans Serif" panose="020B0604020202020204" pitchFamily="34" charset="0"/>
                <a:cs typeface="Tahoma" panose="020B0604030504040204" pitchFamily="34" charset="0"/>
              </a:rPr>
              <a:t>типу </a:t>
            </a:r>
            <a:r>
              <a:rPr lang="de-DE" altLang="en-US" dirty="0" smtClean="0">
                <a:solidFill>
                  <a:srgbClr val="000000"/>
                </a:solidFill>
                <a:latin typeface="Times New Roman" panose="02020603050405020304" pitchFamily="18" charset="0"/>
                <a:ea typeface="Microsoft Sans Serif" panose="020B0604020202020204" pitchFamily="34" charset="0"/>
                <a:cs typeface="Tahoma" panose="020B0604030504040204" pitchFamily="34" charset="0"/>
              </a:rPr>
              <a:t>nCa0-mAI</a:t>
            </a:r>
            <a:r>
              <a:rPr lang="de-DE" altLang="en-US" baseline="-25000" dirty="0" smtClean="0">
                <a:solidFill>
                  <a:srgbClr val="000000"/>
                </a:solidFill>
                <a:latin typeface="Times New Roman" panose="02020603050405020304" pitchFamily="18" charset="0"/>
                <a:ea typeface="Microsoft Sans Serif" panose="020B0604020202020204" pitchFamily="34" charset="0"/>
                <a:cs typeface="Tahoma" panose="020B0604030504040204" pitchFamily="34" charset="0"/>
              </a:rPr>
              <a:t>2</a:t>
            </a:r>
            <a:r>
              <a:rPr lang="de-DE" altLang="en-US" dirty="0" smtClean="0">
                <a:solidFill>
                  <a:srgbClr val="000000"/>
                </a:solidFill>
                <a:latin typeface="Times New Roman" panose="02020603050405020304" pitchFamily="18" charset="0"/>
                <a:ea typeface="Microsoft Sans Serif" panose="020B0604020202020204" pitchFamily="34" charset="0"/>
                <a:cs typeface="Tahoma" panose="020B0604030504040204" pitchFamily="34" charset="0"/>
              </a:rPr>
              <a:t>0</a:t>
            </a:r>
            <a:r>
              <a:rPr lang="de-DE" altLang="en-US" baseline="-25000" dirty="0" smtClean="0">
                <a:solidFill>
                  <a:srgbClr val="000000"/>
                </a:solidFill>
                <a:latin typeface="Times New Roman" panose="02020603050405020304" pitchFamily="18" charset="0"/>
                <a:ea typeface="Microsoft Sans Serif" panose="020B0604020202020204" pitchFamily="34" charset="0"/>
                <a:cs typeface="Tahoma" panose="020B0604030504040204" pitchFamily="34" charset="0"/>
              </a:rPr>
              <a:t>3</a:t>
            </a:r>
            <a:r>
              <a:rPr lang="de-DE" altLang="en-US" dirty="0" smtClean="0">
                <a:solidFill>
                  <a:srgbClr val="000000"/>
                </a:solidFill>
                <a:latin typeface="Times New Roman" panose="02020603050405020304" pitchFamily="18" charset="0"/>
                <a:ea typeface="Microsoft Sans Serif" panose="020B0604020202020204" pitchFamily="34" charset="0"/>
                <a:cs typeface="Tahoma" panose="020B0604030504040204" pitchFamily="34" charset="0"/>
              </a:rPr>
              <a:t>.</a:t>
            </a:r>
            <a:r>
              <a:rPr lang="ru-RU" altLang="en-US" dirty="0">
                <a:solidFill>
                  <a:srgbClr val="000000"/>
                </a:solidFill>
                <a:latin typeface="Times New Roman" panose="02020603050405020304" pitchFamily="18" charset="0"/>
                <a:ea typeface="Microsoft Sans Serif" panose="020B0604020202020204" pitchFamily="34" charset="0"/>
                <a:cs typeface="Tahoma" panose="020B0604030504040204" pitchFamily="34" charset="0"/>
              </a:rPr>
              <a:t>До </a:t>
            </a:r>
            <a:r>
              <a:rPr lang="ru-RU" altLang="en-US" dirty="0" err="1">
                <a:solidFill>
                  <a:srgbClr val="000000"/>
                </a:solidFill>
                <a:latin typeface="Times New Roman" panose="02020603050405020304" pitchFamily="18" charset="0"/>
                <a:ea typeface="Microsoft Sans Serif" panose="020B0604020202020204" pitchFamily="34" charset="0"/>
                <a:cs typeface="Tahoma" panose="020B0604030504040204" pitchFamily="34" charset="0"/>
              </a:rPr>
              <a:t>кінця</a:t>
            </a:r>
            <a:r>
              <a:rPr lang="ru-RU" altLang="en-US" dirty="0">
                <a:solidFill>
                  <a:srgbClr val="000000"/>
                </a:solidFill>
                <a:latin typeface="Times New Roman" panose="02020603050405020304" pitchFamily="18" charset="0"/>
                <a:ea typeface="Microsoft Sans Serif" panose="020B0604020202020204" pitchFamily="34" charset="0"/>
                <a:cs typeface="Tahoma" panose="020B0604030504040204" pitchFamily="34" charset="0"/>
              </a:rPr>
              <a:t> </a:t>
            </a:r>
            <a:r>
              <a:rPr lang="ru-RU" altLang="en-US" dirty="0" err="1">
                <a:solidFill>
                  <a:srgbClr val="000000"/>
                </a:solidFill>
                <a:latin typeface="Times New Roman" panose="02020603050405020304" pitchFamily="18" charset="0"/>
                <a:ea typeface="Microsoft Sans Serif" panose="020B0604020202020204" pitchFamily="34" charset="0"/>
                <a:cs typeface="Tahoma" panose="020B0604030504040204" pitchFamily="34" charset="0"/>
              </a:rPr>
              <a:t>першої</a:t>
            </a:r>
            <a:r>
              <a:rPr lang="ru-RU" altLang="en-US" dirty="0">
                <a:solidFill>
                  <a:srgbClr val="000000"/>
                </a:solidFill>
                <a:latin typeface="Times New Roman" panose="02020603050405020304" pitchFamily="18" charset="0"/>
                <a:ea typeface="Microsoft Sans Serif" panose="020B0604020202020204" pitchFamily="34" charset="0"/>
                <a:cs typeface="Tahoma" panose="020B0604030504040204" pitchFamily="34" charset="0"/>
              </a:rPr>
              <a:t> </a:t>
            </a:r>
            <a:r>
              <a:rPr lang="ru-RU" altLang="en-US" dirty="0" err="1">
                <a:solidFill>
                  <a:srgbClr val="000000"/>
                </a:solidFill>
                <a:latin typeface="Times New Roman" panose="02020603050405020304" pitchFamily="18" charset="0"/>
                <a:ea typeface="Microsoft Sans Serif" panose="020B0604020202020204" pitchFamily="34" charset="0"/>
                <a:cs typeface="Tahoma" panose="020B0604030504040204" pitchFamily="34" charset="0"/>
              </a:rPr>
              <a:t>стадії</a:t>
            </a:r>
            <a:r>
              <a:rPr lang="ru-RU" altLang="en-US" dirty="0">
                <a:solidFill>
                  <a:srgbClr val="000000"/>
                </a:solidFill>
                <a:latin typeface="Times New Roman" panose="02020603050405020304" pitchFamily="18" charset="0"/>
                <a:ea typeface="Microsoft Sans Serif" panose="020B0604020202020204" pitchFamily="34" charset="0"/>
                <a:cs typeface="Tahoma" panose="020B0604030504040204" pitchFamily="34" charset="0"/>
              </a:rPr>
              <a:t> </a:t>
            </a:r>
            <a:r>
              <a:rPr lang="ru-RU" altLang="en-US" dirty="0" err="1">
                <a:solidFill>
                  <a:srgbClr val="000000"/>
                </a:solidFill>
                <a:latin typeface="Times New Roman" panose="02020603050405020304" pitchFamily="18" charset="0"/>
                <a:ea typeface="Microsoft Sans Serif" panose="020B0604020202020204" pitchFamily="34" charset="0"/>
                <a:cs typeface="Tahoma" panose="020B0604030504040204" pitchFamily="34" charset="0"/>
              </a:rPr>
              <a:t>вміст</a:t>
            </a:r>
            <a:r>
              <a:rPr lang="ru-RU" altLang="en-US" dirty="0">
                <a:solidFill>
                  <a:srgbClr val="000000"/>
                </a:solidFill>
                <a:latin typeface="Times New Roman" panose="02020603050405020304" pitchFamily="18" charset="0"/>
                <a:ea typeface="Microsoft Sans Serif" panose="020B0604020202020204" pitchFamily="34" charset="0"/>
                <a:cs typeface="Tahoma" panose="020B0604030504040204" pitchFamily="34" charset="0"/>
              </a:rPr>
              <a:t> </a:t>
            </a:r>
            <a:r>
              <a:rPr lang="ru-RU" altLang="en-US" dirty="0" err="1">
                <a:solidFill>
                  <a:srgbClr val="000000"/>
                </a:solidFill>
                <a:latin typeface="Times New Roman" panose="02020603050405020304" pitchFamily="18" charset="0"/>
                <a:ea typeface="Microsoft Sans Serif" panose="020B0604020202020204" pitchFamily="34" charset="0"/>
                <a:cs typeface="Tahoma" panose="020B0604030504040204" pitchFamily="34" charset="0"/>
              </a:rPr>
              <a:t>кальцію</a:t>
            </a:r>
            <a:r>
              <a:rPr lang="ru-RU" altLang="en-US" dirty="0">
                <a:solidFill>
                  <a:srgbClr val="000000"/>
                </a:solidFill>
                <a:latin typeface="Times New Roman" panose="02020603050405020304" pitchFamily="18" charset="0"/>
                <a:ea typeface="Microsoft Sans Serif" panose="020B0604020202020204" pitchFamily="34" charset="0"/>
                <a:cs typeface="Tahoma" panose="020B0604030504040204" pitchFamily="34" charset="0"/>
              </a:rPr>
              <a:t> становить 0,003%, а </a:t>
            </a:r>
            <a:r>
              <a:rPr lang="ru-RU" altLang="en-US" dirty="0" err="1">
                <a:solidFill>
                  <a:srgbClr val="000000"/>
                </a:solidFill>
                <a:latin typeface="Times New Roman" panose="02020603050405020304" pitchFamily="18" charset="0"/>
                <a:ea typeface="Microsoft Sans Serif" panose="020B0604020202020204" pitchFamily="34" charset="0"/>
                <a:cs typeface="Tahoma" panose="020B0604030504040204" pitchFamily="34" charset="0"/>
              </a:rPr>
              <a:t>характерними</a:t>
            </a:r>
            <a:r>
              <a:rPr lang="ru-RU" altLang="en-US" dirty="0">
                <a:solidFill>
                  <a:srgbClr val="000000"/>
                </a:solidFill>
                <a:latin typeface="Times New Roman" panose="02020603050405020304" pitchFamily="18" charset="0"/>
                <a:ea typeface="Microsoft Sans Serif" panose="020B0604020202020204" pitchFamily="34" charset="0"/>
                <a:cs typeface="Tahoma" panose="020B0604030504040204" pitchFamily="34" charset="0"/>
              </a:rPr>
              <a:t> </a:t>
            </a:r>
            <a:r>
              <a:rPr lang="ru-RU" altLang="en-US" dirty="0" err="1">
                <a:solidFill>
                  <a:srgbClr val="000000"/>
                </a:solidFill>
                <a:latin typeface="Times New Roman" panose="02020603050405020304" pitchFamily="18" charset="0"/>
                <a:ea typeface="Microsoft Sans Serif" panose="020B0604020202020204" pitchFamily="34" charset="0"/>
                <a:cs typeface="Tahoma" panose="020B0604030504040204" pitchFamily="34" charset="0"/>
              </a:rPr>
              <a:t>включеннями</a:t>
            </a:r>
            <a:r>
              <a:rPr lang="ru-RU" altLang="en-US" dirty="0">
                <a:solidFill>
                  <a:srgbClr val="000000"/>
                </a:solidFill>
                <a:latin typeface="Times New Roman" panose="02020603050405020304" pitchFamily="18" charset="0"/>
                <a:ea typeface="Microsoft Sans Serif" panose="020B0604020202020204" pitchFamily="34" charset="0"/>
                <a:cs typeface="Tahoma" panose="020B0604030504040204" pitchFamily="34" charset="0"/>
              </a:rPr>
              <a:t> </a:t>
            </a:r>
            <a:r>
              <a:rPr lang="ru-RU" altLang="en-US" dirty="0" err="1">
                <a:solidFill>
                  <a:srgbClr val="000000"/>
                </a:solidFill>
                <a:latin typeface="Times New Roman" panose="02020603050405020304" pitchFamily="18" charset="0"/>
                <a:ea typeface="Microsoft Sans Serif" panose="020B0604020202020204" pitchFamily="34" charset="0"/>
                <a:cs typeface="Tahoma" panose="020B0604030504040204" pitchFamily="34" charset="0"/>
              </a:rPr>
              <a:t>стають</a:t>
            </a:r>
            <a:r>
              <a:rPr lang="ru-RU" altLang="en-US" dirty="0">
                <a:solidFill>
                  <a:srgbClr val="000000"/>
                </a:solidFill>
                <a:latin typeface="Times New Roman" panose="02020603050405020304" pitchFamily="18" charset="0"/>
                <a:ea typeface="Microsoft Sans Serif" panose="020B0604020202020204" pitchFamily="34" charset="0"/>
                <a:cs typeface="Tahoma" panose="020B0604030504040204" pitchFamily="34" charset="0"/>
              </a:rPr>
              <a:t> 12Са0-7А1</a:t>
            </a:r>
            <a:r>
              <a:rPr lang="ru-RU" altLang="en-US" baseline="-25000" dirty="0">
                <a:solidFill>
                  <a:srgbClr val="000000"/>
                </a:solidFill>
                <a:latin typeface="Times New Roman" panose="02020603050405020304" pitchFamily="18" charset="0"/>
                <a:ea typeface="Microsoft Sans Serif" panose="020B0604020202020204" pitchFamily="34" charset="0"/>
                <a:cs typeface="Tahoma" panose="020B0604030504040204" pitchFamily="34" charset="0"/>
              </a:rPr>
              <a:t>2</a:t>
            </a:r>
            <a:r>
              <a:rPr lang="ru-RU" altLang="en-US" dirty="0">
                <a:solidFill>
                  <a:srgbClr val="000000"/>
                </a:solidFill>
                <a:latin typeface="Times New Roman" panose="02020603050405020304" pitchFamily="18" charset="0"/>
                <a:ea typeface="Microsoft Sans Serif" panose="020B0604020202020204" pitchFamily="34" charset="0"/>
                <a:cs typeface="Tahoma" panose="020B0604030504040204" pitchFamily="34" charset="0"/>
              </a:rPr>
              <a:t>0</a:t>
            </a:r>
            <a:r>
              <a:rPr lang="ru-RU" altLang="en-US" baseline="-25000" dirty="0">
                <a:solidFill>
                  <a:srgbClr val="000000"/>
                </a:solidFill>
                <a:latin typeface="Times New Roman" panose="02020603050405020304" pitchFamily="18" charset="0"/>
                <a:ea typeface="Microsoft Sans Serif" panose="020B0604020202020204" pitchFamily="34" charset="0"/>
                <a:cs typeface="Tahoma" panose="020B0604030504040204" pitchFamily="34" charset="0"/>
              </a:rPr>
              <a:t>3</a:t>
            </a:r>
            <a:r>
              <a:rPr lang="ru-RU" altLang="en-US" dirty="0">
                <a:solidFill>
                  <a:srgbClr val="000000"/>
                </a:solidFill>
                <a:latin typeface="Times New Roman" panose="02020603050405020304" pitchFamily="18" charset="0"/>
                <a:ea typeface="Microsoft Sans Serif" panose="020B0604020202020204" pitchFamily="34" charset="0"/>
                <a:cs typeface="Tahoma" panose="020B0604030504040204" pitchFamily="34" charset="0"/>
              </a:rPr>
              <a:t>.</a:t>
            </a:r>
            <a:endParaRPr lang="en-US" altLang="en-US" dirty="0"/>
          </a:p>
        </p:txBody>
      </p:sp>
    </p:spTree>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Номер слайда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BC9AD100-F8F3-4832-A74E-31D273C6604D}" type="slidenum">
              <a:rPr lang="ru-RU" altLang="en-US"/>
              <a:pPr algn="l" rtl="0"/>
              <a:t>97</a:t>
            </a:fld>
            <a:endParaRPr lang="ru-RU" altLang="en-US"/>
          </a:p>
        </p:txBody>
      </p:sp>
      <p:sp>
        <p:nvSpPr>
          <p:cNvPr id="102403"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eaLnBrk="1" hangingPunct="1"/>
            <a:endParaRPr lang="en-US" altLang="en-US"/>
          </a:p>
        </p:txBody>
      </p:sp>
      <p:pic>
        <p:nvPicPr>
          <p:cNvPr id="102404"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71775" y="0"/>
            <a:ext cx="3313113" cy="5303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05" name="Rectangle 3"/>
          <p:cNvSpPr>
            <a:spLocks noChangeArrowheads="1"/>
          </p:cNvSpPr>
          <p:nvPr/>
        </p:nvSpPr>
        <p:spPr bwMode="auto">
          <a:xfrm>
            <a:off x="513548" y="5146556"/>
            <a:ext cx="8012129" cy="1600438"/>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rtl="0" eaLnBrk="1" hangingPunct="1"/>
            <a:r>
              <a:rPr lang="ru-RU" altLang="en-US" sz="1400" b="1" i="1" dirty="0" smtClean="0">
                <a:solidFill>
                  <a:srgbClr val="000000"/>
                </a:solidFill>
                <a:latin typeface="Times New Roman" panose="02020603050405020304" pitchFamily="18" charset="0"/>
                <a:cs typeface="Times New Roman" panose="02020603050405020304" pitchFamily="18" charset="0"/>
              </a:rPr>
              <a:t>Рис. 22. </a:t>
            </a:r>
            <a:r>
              <a:rPr lang="ru-RU" altLang="en-US" sz="1400" b="1" i="1" dirty="0">
                <a:solidFill>
                  <a:srgbClr val="000000"/>
                </a:solidFill>
                <a:latin typeface="Times New Roman" panose="02020603050405020304" pitchFamily="18" charset="0"/>
                <a:cs typeface="Times New Roman" panose="02020603050405020304" pitchFamily="18" charset="0"/>
              </a:rPr>
              <a:t>Схема установки для </a:t>
            </a:r>
            <a:r>
              <a:rPr lang="ru-RU" altLang="en-US" sz="1400" b="1" i="1" dirty="0" err="1">
                <a:solidFill>
                  <a:srgbClr val="000000"/>
                </a:solidFill>
                <a:latin typeface="Times New Roman" panose="02020603050405020304" pitchFamily="18" charset="0"/>
                <a:cs typeface="Times New Roman" panose="02020603050405020304" pitchFamily="18" charset="0"/>
              </a:rPr>
              <a:t>вдування</a:t>
            </a:r>
            <a:r>
              <a:rPr lang="ru-RU" altLang="en-US" sz="1400" b="1" i="1" dirty="0">
                <a:solidFill>
                  <a:srgbClr val="000000"/>
                </a:solidFill>
                <a:latin typeface="Times New Roman" panose="02020603050405020304" pitchFamily="18" charset="0"/>
                <a:cs typeface="Times New Roman" panose="02020603050405020304" pitchFamily="18" charset="0"/>
              </a:rPr>
              <a:t> </a:t>
            </a:r>
            <a:r>
              <a:rPr lang="ru-RU" altLang="en-US" sz="1400" b="1" i="1" dirty="0" err="1">
                <a:solidFill>
                  <a:srgbClr val="000000"/>
                </a:solidFill>
                <a:latin typeface="Times New Roman" panose="02020603050405020304" pitchFamily="18" charset="0"/>
                <a:cs typeface="Times New Roman" panose="02020603050405020304" pitchFamily="18" charset="0"/>
              </a:rPr>
              <a:t>порошкоподібних</a:t>
            </a:r>
            <a:r>
              <a:rPr lang="en-US" altLang="en-US" sz="1400" b="1" i="1" dirty="0">
                <a:solidFill>
                  <a:srgbClr val="000000"/>
                </a:solidFill>
                <a:latin typeface="Times New Roman" panose="02020603050405020304" pitchFamily="18" charset="0"/>
                <a:cs typeface="Times New Roman" panose="02020603050405020304" pitchFamily="18" charset="0"/>
              </a:rPr>
              <a:t> </a:t>
            </a:r>
            <a:r>
              <a:rPr lang="ru-RU" altLang="en-US" sz="1400" b="1" i="1" dirty="0" err="1">
                <a:solidFill>
                  <a:srgbClr val="000000"/>
                </a:solidFill>
                <a:latin typeface="Times New Roman" panose="02020603050405020304" pitchFamily="18" charset="0"/>
                <a:cs typeface="Times New Roman" panose="02020603050405020304" pitchFamily="18" charset="0"/>
              </a:rPr>
              <a:t>матеріалів</a:t>
            </a:r>
            <a:r>
              <a:rPr lang="ru-RU" altLang="en-US" sz="1400" b="1" i="1" dirty="0">
                <a:solidFill>
                  <a:srgbClr val="000000"/>
                </a:solidFill>
                <a:latin typeface="Times New Roman" panose="02020603050405020304" pitchFamily="18" charset="0"/>
                <a:cs typeface="Times New Roman" panose="02020603050405020304" pitchFamily="18" charset="0"/>
              </a:rPr>
              <a:t> у </a:t>
            </a:r>
            <a:r>
              <a:rPr lang="ru-RU" altLang="en-US" sz="1400" b="1" i="1" dirty="0" err="1">
                <a:solidFill>
                  <a:srgbClr val="000000"/>
                </a:solidFill>
                <a:latin typeface="Times New Roman" panose="02020603050405020304" pitchFamily="18" charset="0"/>
                <a:cs typeface="Times New Roman" panose="02020603050405020304" pitchFamily="18" charset="0"/>
              </a:rPr>
              <a:t>ківш</a:t>
            </a:r>
            <a:r>
              <a:rPr lang="ru-RU" altLang="en-US" sz="1400" b="1" i="1" dirty="0">
                <a:solidFill>
                  <a:srgbClr val="000000"/>
                </a:solidFill>
                <a:latin typeface="Times New Roman" panose="02020603050405020304" pitchFamily="18" charset="0"/>
                <a:cs typeface="Times New Roman" panose="02020603050405020304" pitchFamily="18" charset="0"/>
              </a:rPr>
              <a:t>:</a:t>
            </a:r>
            <a:endParaRPr lang="ru-RU" altLang="en-US" sz="600" dirty="0"/>
          </a:p>
          <a:p>
            <a:pPr algn="ctr" rtl="0"/>
            <a:r>
              <a:rPr lang="ru-RU" altLang="en-US" sz="1400" dirty="0">
                <a:solidFill>
                  <a:srgbClr val="000000"/>
                </a:solidFill>
                <a:latin typeface="Tahoma" panose="020B0604030504040204" pitchFamily="34" charset="0"/>
                <a:ea typeface="Times New Roman" panose="02020603050405020304" pitchFamily="18" charset="0"/>
                <a:cs typeface="Tahoma" panose="020B0604030504040204" pitchFamily="34" charset="0"/>
              </a:rPr>
              <a:t>1 – </a:t>
            </a:r>
            <a:r>
              <a:rPr lang="ru-RU" altLang="en-US" sz="1400" dirty="0" err="1">
                <a:solidFill>
                  <a:srgbClr val="000000"/>
                </a:solidFill>
                <a:latin typeface="Tahoma" panose="020B0604030504040204" pitchFamily="34" charset="0"/>
                <a:ea typeface="Times New Roman" panose="02020603050405020304" pitchFamily="18" charset="0"/>
                <a:cs typeface="Tahoma" panose="020B0604030504040204" pitchFamily="34" charset="0"/>
              </a:rPr>
              <a:t>майданчик</a:t>
            </a:r>
            <a:r>
              <a:rPr lang="ru-RU" altLang="en-US" sz="1400" dirty="0">
                <a:solidFill>
                  <a:srgbClr val="000000"/>
                </a:solidFill>
                <a:latin typeface="Tahoma" panose="020B0604030504040204" pitchFamily="34" charset="0"/>
                <a:ea typeface="Times New Roman" panose="02020603050405020304" pitchFamily="18" charset="0"/>
                <a:cs typeface="Tahoma" panose="020B0604030504040204" pitchFamily="34" charset="0"/>
              </a:rPr>
              <a:t> на </a:t>
            </a:r>
            <a:r>
              <a:rPr lang="ru-RU" altLang="en-US" sz="1400" dirty="0" err="1">
                <a:solidFill>
                  <a:srgbClr val="000000"/>
                </a:solidFill>
                <a:latin typeface="Tahoma" panose="020B0604030504040204" pitchFamily="34" charset="0"/>
                <a:ea typeface="Times New Roman" panose="02020603050405020304" pitchFamily="18" charset="0"/>
                <a:cs typeface="Tahoma" panose="020B0604030504040204" pitchFamily="34" charset="0"/>
              </a:rPr>
              <a:t>висоті</a:t>
            </a:r>
            <a:r>
              <a:rPr lang="ru-RU" altLang="en-US" sz="1400" dirty="0">
                <a:solidFill>
                  <a:srgbClr val="000000"/>
                </a:solidFill>
                <a:latin typeface="Tahoma" panose="020B0604030504040204" pitchFamily="34" charset="0"/>
                <a:ea typeface="Times New Roman" panose="02020603050405020304" pitchFamily="18" charset="0"/>
                <a:cs typeface="Tahoma" panose="020B0604030504040204" pitchFamily="34" charset="0"/>
              </a:rPr>
              <a:t> 24 м; 2 – </a:t>
            </a:r>
            <a:r>
              <a:rPr lang="ru-RU" altLang="en-US" sz="1400" dirty="0" err="1">
                <a:solidFill>
                  <a:srgbClr val="000000"/>
                </a:solidFill>
                <a:latin typeface="Tahoma" panose="020B0604030504040204" pitchFamily="34" charset="0"/>
                <a:ea typeface="Times New Roman" panose="02020603050405020304" pitchFamily="18" charset="0"/>
                <a:cs typeface="Tahoma" panose="020B0604030504040204" pitchFamily="34" charset="0"/>
              </a:rPr>
              <a:t>бункери</a:t>
            </a:r>
            <a:r>
              <a:rPr lang="ru-RU" altLang="en-US" sz="1400" dirty="0">
                <a:solidFill>
                  <a:srgbClr val="000000"/>
                </a:solidFill>
                <a:latin typeface="Tahoma" panose="020B0604030504040204" pitchFamily="34" charset="0"/>
                <a:ea typeface="Times New Roman" panose="02020603050405020304" pitchFamily="18" charset="0"/>
                <a:cs typeface="Tahoma" panose="020B0604030504040204" pitchFamily="34" charset="0"/>
              </a:rPr>
              <a:t> для </a:t>
            </a:r>
            <a:r>
              <a:rPr lang="ru-RU" altLang="en-US" sz="1400" dirty="0" err="1">
                <a:solidFill>
                  <a:srgbClr val="000000"/>
                </a:solidFill>
                <a:latin typeface="Tahoma" panose="020B0604030504040204" pitchFamily="34" charset="0"/>
                <a:ea typeface="Times New Roman" panose="02020603050405020304" pitchFamily="18" charset="0"/>
                <a:cs typeface="Tahoma" panose="020B0604030504040204" pitchFamily="34" charset="0"/>
              </a:rPr>
              <a:t>добового</a:t>
            </a:r>
            <a:r>
              <a:rPr lang="ru-RU" altLang="en-US" sz="1400" dirty="0">
                <a:solidFill>
                  <a:srgbClr val="000000"/>
                </a:solidFill>
                <a:latin typeface="Tahoma" panose="020B0604030504040204" pitchFamily="34" charset="0"/>
                <a:ea typeface="Times New Roman" panose="02020603050405020304" pitchFamily="18" charset="0"/>
                <a:cs typeface="Tahoma" panose="020B0604030504040204" pitchFamily="34" charset="0"/>
              </a:rPr>
              <a:t> </a:t>
            </a:r>
            <a:r>
              <a:rPr lang="ru-RU" altLang="en-US" sz="1400" dirty="0" err="1">
                <a:solidFill>
                  <a:srgbClr val="000000"/>
                </a:solidFill>
                <a:latin typeface="Tahoma" panose="020B0604030504040204" pitchFamily="34" charset="0"/>
                <a:ea typeface="Times New Roman" panose="02020603050405020304" pitchFamily="18" charset="0"/>
                <a:cs typeface="Tahoma" panose="020B0604030504040204" pitchFamily="34" charset="0"/>
              </a:rPr>
              <a:t>зберігання</a:t>
            </a:r>
            <a:r>
              <a:rPr lang="ru-RU" altLang="en-US" sz="1400" dirty="0">
                <a:solidFill>
                  <a:srgbClr val="000000"/>
                </a:solidFill>
                <a:latin typeface="Tahoma" panose="020B0604030504040204" pitchFamily="34" charset="0"/>
                <a:ea typeface="Times New Roman" panose="02020603050405020304" pitchFamily="18" charset="0"/>
                <a:cs typeface="Tahoma" panose="020B0604030504040204" pitchFamily="34" charset="0"/>
              </a:rPr>
              <a:t> </a:t>
            </a:r>
            <a:r>
              <a:rPr lang="ru-RU" altLang="en-US" sz="1400" dirty="0" err="1">
                <a:solidFill>
                  <a:srgbClr val="000000"/>
                </a:solidFill>
                <a:latin typeface="Tahoma" panose="020B0604030504040204" pitchFamily="34" charset="0"/>
                <a:ea typeface="Times New Roman" panose="02020603050405020304" pitchFamily="18" charset="0"/>
                <a:cs typeface="Tahoma" panose="020B0604030504040204" pitchFamily="34" charset="0"/>
              </a:rPr>
              <a:t>матеріалів</a:t>
            </a:r>
            <a:r>
              <a:rPr lang="ru-RU" altLang="en-US" sz="1400" dirty="0">
                <a:solidFill>
                  <a:srgbClr val="000000"/>
                </a:solidFill>
                <a:latin typeface="Tahoma" panose="020B0604030504040204" pitchFamily="34" charset="0"/>
                <a:ea typeface="Times New Roman" panose="02020603050405020304" pitchFamily="18" charset="0"/>
                <a:cs typeface="Tahoma" panose="020B0604030504040204" pitchFamily="34" charset="0"/>
              </a:rPr>
              <a:t>; 3 – </a:t>
            </a:r>
            <a:r>
              <a:rPr lang="ru-RU" altLang="en-US" sz="1400" dirty="0" err="1">
                <a:solidFill>
                  <a:srgbClr val="000000"/>
                </a:solidFill>
                <a:latin typeface="Tahoma" panose="020B0604030504040204" pitchFamily="34" charset="0"/>
                <a:ea typeface="Times New Roman" panose="02020603050405020304" pitchFamily="18" charset="0"/>
                <a:cs typeface="Tahoma" panose="020B0604030504040204" pitchFamily="34" charset="0"/>
              </a:rPr>
              <a:t>змішувач</a:t>
            </a:r>
            <a:r>
              <a:rPr lang="ru-RU" altLang="en-US" sz="1400" dirty="0">
                <a:solidFill>
                  <a:srgbClr val="000000"/>
                </a:solidFill>
                <a:latin typeface="Tahoma" panose="020B0604030504040204" pitchFamily="34" charset="0"/>
                <a:ea typeface="Times New Roman" panose="02020603050405020304" pitchFamily="18" charset="0"/>
                <a:cs typeface="Tahoma" panose="020B0604030504040204" pitchFamily="34" charset="0"/>
              </a:rPr>
              <a:t>;</a:t>
            </a:r>
          </a:p>
          <a:p>
            <a:pPr algn="ctr" rtl="0"/>
            <a:r>
              <a:rPr lang="ru-RU" altLang="en-US" sz="1400" dirty="0">
                <a:solidFill>
                  <a:srgbClr val="000000"/>
                </a:solidFill>
                <a:latin typeface="Tahoma" panose="020B0604030504040204" pitchFamily="34" charset="0"/>
                <a:ea typeface="Times New Roman" panose="02020603050405020304" pitchFamily="18" charset="0"/>
                <a:cs typeface="Tahoma" panose="020B0604030504040204" pitchFamily="34" charset="0"/>
              </a:rPr>
              <a:t>4 – </a:t>
            </a:r>
            <a:r>
              <a:rPr lang="ru-RU" altLang="en-US" sz="1400" dirty="0" err="1">
                <a:solidFill>
                  <a:srgbClr val="000000"/>
                </a:solidFill>
                <a:latin typeface="Tahoma" panose="020B0604030504040204" pitchFamily="34" charset="0"/>
                <a:ea typeface="Times New Roman" panose="02020603050405020304" pitchFamily="18" charset="0"/>
                <a:cs typeface="Tahoma" panose="020B0604030504040204" pitchFamily="34" charset="0"/>
              </a:rPr>
              <a:t>майданчик</a:t>
            </a:r>
            <a:r>
              <a:rPr lang="ru-RU" altLang="en-US" sz="1400" dirty="0">
                <a:solidFill>
                  <a:srgbClr val="000000"/>
                </a:solidFill>
                <a:latin typeface="Tahoma" panose="020B0604030504040204" pitchFamily="34" charset="0"/>
                <a:ea typeface="Times New Roman" panose="02020603050405020304" pitchFamily="18" charset="0"/>
                <a:cs typeface="Tahoma" panose="020B0604030504040204" pitchFamily="34" charset="0"/>
              </a:rPr>
              <a:t> на </a:t>
            </a:r>
            <a:r>
              <a:rPr lang="ru-RU" altLang="en-US" sz="1400" dirty="0" err="1">
                <a:solidFill>
                  <a:srgbClr val="000000"/>
                </a:solidFill>
                <a:latin typeface="Tahoma" panose="020B0604030504040204" pitchFamily="34" charset="0"/>
                <a:ea typeface="Times New Roman" panose="02020603050405020304" pitchFamily="18" charset="0"/>
                <a:cs typeface="Tahoma" panose="020B0604030504040204" pitchFamily="34" charset="0"/>
              </a:rPr>
              <a:t>висоті</a:t>
            </a:r>
            <a:r>
              <a:rPr lang="ru-RU" altLang="en-US" sz="1400" dirty="0">
                <a:solidFill>
                  <a:srgbClr val="000000"/>
                </a:solidFill>
                <a:latin typeface="Tahoma" panose="020B0604030504040204" pitchFamily="34" charset="0"/>
                <a:ea typeface="Times New Roman" panose="02020603050405020304" pitchFamily="18" charset="0"/>
                <a:cs typeface="Tahoma" panose="020B0604030504040204" pitchFamily="34" charset="0"/>
              </a:rPr>
              <a:t> 17 м; 5- </a:t>
            </a:r>
            <a:r>
              <a:rPr lang="ru-RU" altLang="en-US" sz="1400" dirty="0" err="1">
                <a:solidFill>
                  <a:srgbClr val="000000"/>
                </a:solidFill>
                <a:latin typeface="Tahoma" panose="020B0604030504040204" pitchFamily="34" charset="0"/>
                <a:ea typeface="Times New Roman" panose="02020603050405020304" pitchFamily="18" charset="0"/>
                <a:cs typeface="Tahoma" panose="020B0604030504040204" pitchFamily="34" charset="0"/>
              </a:rPr>
              <a:t>підйомний</a:t>
            </a:r>
            <a:r>
              <a:rPr lang="ru-RU" altLang="en-US" sz="1400" dirty="0">
                <a:solidFill>
                  <a:srgbClr val="000000"/>
                </a:solidFill>
                <a:latin typeface="Tahoma" panose="020B0604030504040204" pitchFamily="34" charset="0"/>
                <a:ea typeface="Times New Roman" panose="02020603050405020304" pitchFamily="18" charset="0"/>
                <a:cs typeface="Tahoma" panose="020B0604030504040204" pitchFamily="34" charset="0"/>
              </a:rPr>
              <a:t> </a:t>
            </a:r>
            <a:r>
              <a:rPr lang="ru-RU" altLang="en-US" sz="1400" dirty="0" err="1">
                <a:solidFill>
                  <a:srgbClr val="000000"/>
                </a:solidFill>
                <a:latin typeface="Tahoma" panose="020B0604030504040204" pitchFamily="34" charset="0"/>
                <a:ea typeface="Times New Roman" panose="02020603050405020304" pitchFamily="18" charset="0"/>
                <a:cs typeface="Tahoma" panose="020B0604030504040204" pitchFamily="34" charset="0"/>
              </a:rPr>
              <a:t>пристрій</a:t>
            </a:r>
            <a:r>
              <a:rPr lang="ru-RU" altLang="en-US" sz="1400" dirty="0">
                <a:solidFill>
                  <a:srgbClr val="000000"/>
                </a:solidFill>
                <a:latin typeface="Tahoma" panose="020B0604030504040204" pitchFamily="34" charset="0"/>
                <a:ea typeface="Times New Roman" panose="02020603050405020304" pitchFamily="18" charset="0"/>
                <a:cs typeface="Tahoma" panose="020B0604030504040204" pitchFamily="34" charset="0"/>
              </a:rPr>
              <a:t>; 6 – </a:t>
            </a:r>
            <a:r>
              <a:rPr lang="ru-RU" altLang="en-US" sz="1400" dirty="0" err="1">
                <a:solidFill>
                  <a:srgbClr val="000000"/>
                </a:solidFill>
                <a:latin typeface="Tahoma" panose="020B0604030504040204" pitchFamily="34" charset="0"/>
                <a:ea typeface="Times New Roman" panose="02020603050405020304" pitchFamily="18" charset="0"/>
                <a:cs typeface="Tahoma" panose="020B0604030504040204" pitchFamily="34" charset="0"/>
              </a:rPr>
              <a:t>майданчик</a:t>
            </a:r>
            <a:r>
              <a:rPr lang="ru-RU" altLang="en-US" sz="1400" dirty="0">
                <a:solidFill>
                  <a:srgbClr val="000000"/>
                </a:solidFill>
                <a:latin typeface="Tahoma" panose="020B0604030504040204" pitchFamily="34" charset="0"/>
                <a:ea typeface="Times New Roman" panose="02020603050405020304" pitchFamily="18" charset="0"/>
                <a:cs typeface="Tahoma" panose="020B0604030504040204" pitchFamily="34" charset="0"/>
              </a:rPr>
              <a:t> на </a:t>
            </a:r>
            <a:r>
              <a:rPr lang="ru-RU" altLang="en-US" sz="1400" dirty="0" err="1">
                <a:solidFill>
                  <a:srgbClr val="000000"/>
                </a:solidFill>
                <a:latin typeface="Tahoma" panose="020B0604030504040204" pitchFamily="34" charset="0"/>
                <a:ea typeface="Times New Roman" panose="02020603050405020304" pitchFamily="18" charset="0"/>
                <a:cs typeface="Tahoma" panose="020B0604030504040204" pitchFamily="34" charset="0"/>
              </a:rPr>
              <a:t>висоті</a:t>
            </a:r>
            <a:r>
              <a:rPr lang="ru-RU" altLang="en-US" sz="1400" dirty="0">
                <a:solidFill>
                  <a:srgbClr val="000000"/>
                </a:solidFill>
                <a:latin typeface="Tahoma" panose="020B0604030504040204" pitchFamily="34" charset="0"/>
                <a:ea typeface="Times New Roman" panose="02020603050405020304" pitchFamily="18" charset="0"/>
                <a:cs typeface="Tahoma" panose="020B0604030504040204" pitchFamily="34" charset="0"/>
              </a:rPr>
              <a:t> 9 м;</a:t>
            </a:r>
            <a:endParaRPr lang="ru-RU" altLang="en-US" sz="600" dirty="0"/>
          </a:p>
          <a:p>
            <a:pPr algn="ctr" rtl="0"/>
            <a:r>
              <a:rPr lang="ru-RU" altLang="en-US" sz="1400" dirty="0">
                <a:solidFill>
                  <a:srgbClr val="000000"/>
                </a:solidFill>
                <a:latin typeface="Tahoma" panose="020B0604030504040204" pitchFamily="34" charset="0"/>
                <a:cs typeface="Times New Roman" panose="02020603050405020304" pitchFamily="18" charset="0"/>
              </a:rPr>
              <a:t>7 – </a:t>
            </a:r>
            <a:r>
              <a:rPr lang="ru-RU" altLang="en-US" sz="1400" dirty="0" err="1">
                <a:solidFill>
                  <a:srgbClr val="000000"/>
                </a:solidFill>
                <a:latin typeface="Tahoma" panose="020B0604030504040204" pitchFamily="34" charset="0"/>
                <a:cs typeface="Times New Roman" panose="02020603050405020304" pitchFamily="18" charset="0"/>
              </a:rPr>
              <a:t>пневматичний</a:t>
            </a:r>
            <a:r>
              <a:rPr lang="ru-RU" altLang="en-US" sz="1400" dirty="0">
                <a:solidFill>
                  <a:srgbClr val="000000"/>
                </a:solidFill>
                <a:latin typeface="Tahoma" panose="020B0604030504040204" pitchFamily="34" charset="0"/>
                <a:cs typeface="Times New Roman" panose="02020603050405020304" pitchFamily="18" charset="0"/>
              </a:rPr>
              <a:t> </a:t>
            </a:r>
            <a:r>
              <a:rPr lang="ru-RU" altLang="en-US" sz="1400" dirty="0" err="1">
                <a:solidFill>
                  <a:srgbClr val="000000"/>
                </a:solidFill>
                <a:latin typeface="Tahoma" panose="020B0604030504040204" pitchFamily="34" charset="0"/>
                <a:cs typeface="Times New Roman" panose="02020603050405020304" pitchFamily="18" charset="0"/>
              </a:rPr>
              <a:t>нагнітач</a:t>
            </a:r>
            <a:r>
              <a:rPr lang="ru-RU" altLang="en-US" sz="1400" dirty="0">
                <a:solidFill>
                  <a:srgbClr val="000000"/>
                </a:solidFill>
                <a:latin typeface="Tahoma" panose="020B0604030504040204" pitchFamily="34" charset="0"/>
                <a:cs typeface="Times New Roman" panose="02020603050405020304" pitchFamily="18" charset="0"/>
              </a:rPr>
              <a:t>; 8 - фурма для </a:t>
            </a:r>
            <a:r>
              <a:rPr lang="ru-RU" altLang="en-US" sz="1400" dirty="0" err="1">
                <a:solidFill>
                  <a:srgbClr val="000000"/>
                </a:solidFill>
                <a:latin typeface="Tahoma" panose="020B0604030504040204" pitchFamily="34" charset="0"/>
                <a:cs typeface="Times New Roman" panose="02020603050405020304" pitchFamily="18" charset="0"/>
              </a:rPr>
              <a:t>вимірювання</a:t>
            </a:r>
            <a:r>
              <a:rPr lang="ru-RU" altLang="en-US" sz="1400" dirty="0">
                <a:solidFill>
                  <a:srgbClr val="000000"/>
                </a:solidFill>
                <a:latin typeface="Tahoma" panose="020B0604030504040204" pitchFamily="34" charset="0"/>
                <a:cs typeface="Times New Roman" panose="02020603050405020304" pitchFamily="18" charset="0"/>
              </a:rPr>
              <a:t> </a:t>
            </a:r>
            <a:r>
              <a:rPr lang="ru-RU" altLang="en-US" sz="1400" dirty="0" err="1">
                <a:solidFill>
                  <a:srgbClr val="000000"/>
                </a:solidFill>
                <a:latin typeface="Tahoma" panose="020B0604030504040204" pitchFamily="34" charset="0"/>
                <a:cs typeface="Times New Roman" panose="02020603050405020304" pitchFamily="18" charset="0"/>
              </a:rPr>
              <a:t>температури</a:t>
            </a:r>
            <a:r>
              <a:rPr lang="ru-RU" altLang="en-US" sz="1400" dirty="0">
                <a:solidFill>
                  <a:srgbClr val="000000"/>
                </a:solidFill>
                <a:latin typeface="Tahoma" panose="020B0604030504040204" pitchFamily="34" charset="0"/>
                <a:cs typeface="Times New Roman" panose="02020603050405020304" pitchFamily="18" charset="0"/>
              </a:rPr>
              <a:t> та </a:t>
            </a:r>
            <a:r>
              <a:rPr lang="ru-RU" altLang="en-US" sz="1400" dirty="0" err="1">
                <a:solidFill>
                  <a:srgbClr val="000000"/>
                </a:solidFill>
                <a:latin typeface="Tahoma" panose="020B0604030504040204" pitchFamily="34" charset="0"/>
                <a:cs typeface="Times New Roman" panose="02020603050405020304" pitchFamily="18" charset="0"/>
              </a:rPr>
              <a:t>відбору</a:t>
            </a:r>
            <a:r>
              <a:rPr lang="ru-RU" altLang="en-US" sz="1400" dirty="0">
                <a:solidFill>
                  <a:srgbClr val="000000"/>
                </a:solidFill>
                <a:latin typeface="Tahoma" panose="020B0604030504040204" pitchFamily="34" charset="0"/>
                <a:cs typeface="Times New Roman" panose="02020603050405020304" pitchFamily="18" charset="0"/>
              </a:rPr>
              <a:t> проб </a:t>
            </a:r>
            <a:r>
              <a:rPr lang="ru-RU" altLang="en-US" sz="1400" dirty="0" err="1">
                <a:solidFill>
                  <a:srgbClr val="000000"/>
                </a:solidFill>
                <a:latin typeface="Tahoma" panose="020B0604030504040204" pitchFamily="34" charset="0"/>
                <a:cs typeface="Times New Roman" panose="02020603050405020304" pitchFamily="18" charset="0"/>
              </a:rPr>
              <a:t>металу</a:t>
            </a:r>
            <a:r>
              <a:rPr lang="ru-RU" altLang="en-US" sz="1400" dirty="0">
                <a:solidFill>
                  <a:srgbClr val="000000"/>
                </a:solidFill>
                <a:latin typeface="Tahoma" panose="020B0604030504040204" pitchFamily="34" charset="0"/>
                <a:cs typeface="Times New Roman" panose="02020603050405020304" pitchFamily="18" charset="0"/>
              </a:rPr>
              <a:t>;</a:t>
            </a:r>
          </a:p>
          <a:p>
            <a:pPr algn="ctr" rtl="0"/>
            <a:r>
              <a:rPr lang="ru-RU" altLang="en-US" sz="1400" dirty="0">
                <a:solidFill>
                  <a:srgbClr val="000000"/>
                </a:solidFill>
                <a:latin typeface="Tahoma" panose="020B0604030504040204" pitchFamily="34" charset="0"/>
                <a:cs typeface="Times New Roman" panose="02020603050405020304" pitchFamily="18" charset="0"/>
              </a:rPr>
              <a:t>9 – пульт </a:t>
            </a:r>
            <a:r>
              <a:rPr lang="ru-RU" altLang="en-US" sz="1400" dirty="0" err="1">
                <a:solidFill>
                  <a:srgbClr val="000000"/>
                </a:solidFill>
                <a:latin typeface="Tahoma" panose="020B0604030504040204" pitchFamily="34" charset="0"/>
                <a:cs typeface="Times New Roman" panose="02020603050405020304" pitchFamily="18" charset="0"/>
              </a:rPr>
              <a:t>управління</a:t>
            </a:r>
            <a:r>
              <a:rPr lang="ru-RU" altLang="en-US" sz="1400" dirty="0">
                <a:solidFill>
                  <a:srgbClr val="000000"/>
                </a:solidFill>
                <a:latin typeface="Tahoma" panose="020B0604030504040204" pitchFamily="34" charset="0"/>
                <a:cs typeface="Times New Roman" panose="02020603050405020304" pitchFamily="18" charset="0"/>
              </a:rPr>
              <a:t>; 10 - </a:t>
            </a:r>
            <a:r>
              <a:rPr lang="ru-RU" altLang="en-US" sz="1400" dirty="0" err="1">
                <a:solidFill>
                  <a:srgbClr val="000000"/>
                </a:solidFill>
                <a:latin typeface="Tahoma" panose="020B0604030504040204" pitchFamily="34" charset="0"/>
                <a:cs typeface="Times New Roman" panose="02020603050405020304" pitchFamily="18" charset="0"/>
              </a:rPr>
              <a:t>подання</a:t>
            </a:r>
            <a:r>
              <a:rPr lang="ru-RU" altLang="en-US" sz="1400" dirty="0">
                <a:solidFill>
                  <a:srgbClr val="000000"/>
                </a:solidFill>
                <a:latin typeface="Tahoma" panose="020B0604030504040204" pitchFamily="34" charset="0"/>
                <a:cs typeface="Times New Roman" panose="02020603050405020304" pitchFamily="18" charset="0"/>
              </a:rPr>
              <a:t> </a:t>
            </a:r>
            <a:r>
              <a:rPr lang="ru-RU" altLang="en-US" sz="1400" dirty="0" err="1">
                <a:solidFill>
                  <a:srgbClr val="000000"/>
                </a:solidFill>
                <a:latin typeface="Tahoma" panose="020B0604030504040204" pitchFamily="34" charset="0"/>
                <a:cs typeface="Times New Roman" panose="02020603050405020304" pitchFamily="18" charset="0"/>
              </a:rPr>
              <a:t>легуючих</a:t>
            </a:r>
            <a:r>
              <a:rPr lang="ru-RU" altLang="en-US" sz="1400" dirty="0">
                <a:solidFill>
                  <a:srgbClr val="000000"/>
                </a:solidFill>
                <a:latin typeface="Tahoma" panose="020B0604030504040204" pitchFamily="34" charset="0"/>
                <a:cs typeface="Times New Roman" panose="02020603050405020304" pitchFamily="18" charset="0"/>
              </a:rPr>
              <a:t>;</a:t>
            </a:r>
            <a:r>
              <a:rPr lang="en-US" altLang="en-US" sz="1400" dirty="0">
                <a:solidFill>
                  <a:srgbClr val="000000"/>
                </a:solidFill>
                <a:latin typeface="Tahoma" panose="020B0604030504040204" pitchFamily="34" charset="0"/>
                <a:cs typeface="Times New Roman" panose="02020603050405020304" pitchFamily="18" charset="0"/>
              </a:rPr>
              <a:t> </a:t>
            </a:r>
            <a:r>
              <a:rPr lang="ru-RU" altLang="en-US" sz="1400" dirty="0">
                <a:solidFill>
                  <a:srgbClr val="000000"/>
                </a:solidFill>
                <a:latin typeface="Tahoma" panose="020B0604030504040204" pitchFamily="34" charset="0"/>
                <a:cs typeface="Times New Roman" panose="02020603050405020304" pitchFamily="18" charset="0"/>
              </a:rPr>
              <a:t>11</a:t>
            </a:r>
            <a:r>
              <a:rPr lang="ru-RU" altLang="en-US" sz="1400" b="1" dirty="0">
                <a:solidFill>
                  <a:srgbClr val="000000"/>
                </a:solidFill>
                <a:latin typeface="Century Schoolbook" panose="02040604050505020304" pitchFamily="18" charset="0"/>
                <a:cs typeface="Times New Roman" panose="02020603050405020304" pitchFamily="18" charset="0"/>
              </a:rPr>
              <a:t>-</a:t>
            </a:r>
            <a:r>
              <a:rPr lang="ru-RU" altLang="en-US" sz="1400" dirty="0">
                <a:solidFill>
                  <a:srgbClr val="000000"/>
                </a:solidFill>
                <a:latin typeface="Tahoma" panose="020B0604030504040204" pitchFamily="34" charset="0"/>
                <a:cs typeface="Times New Roman" panose="02020603050405020304" pitchFamily="18" charset="0"/>
              </a:rPr>
              <a:t>резервні </a:t>
            </a:r>
            <a:r>
              <a:rPr lang="ru-RU" altLang="en-US" sz="1400" dirty="0" err="1">
                <a:solidFill>
                  <a:srgbClr val="000000"/>
                </a:solidFill>
                <a:latin typeface="Tahoma" panose="020B0604030504040204" pitchFamily="34" charset="0"/>
                <a:cs typeface="Times New Roman" panose="02020603050405020304" pitchFamily="18" charset="0"/>
              </a:rPr>
              <a:t>фурми</a:t>
            </a:r>
            <a:r>
              <a:rPr lang="ru-RU" altLang="en-US" sz="1400" dirty="0">
                <a:solidFill>
                  <a:srgbClr val="000000"/>
                </a:solidFill>
                <a:latin typeface="Tahoma" panose="020B0604030504040204" pitchFamily="34" charset="0"/>
                <a:cs typeface="Times New Roman" panose="02020603050405020304" pitchFamily="18" charset="0"/>
              </a:rPr>
              <a:t>; 12</a:t>
            </a:r>
            <a:r>
              <a:rPr lang="ru-RU" altLang="en-US" sz="1400" b="1" dirty="0">
                <a:solidFill>
                  <a:srgbClr val="000000"/>
                </a:solidFill>
                <a:latin typeface="Century Schoolbook" panose="02040604050505020304" pitchFamily="18" charset="0"/>
                <a:cs typeface="Times New Roman" panose="02020603050405020304" pitchFamily="18" charset="0"/>
              </a:rPr>
              <a:t>-</a:t>
            </a:r>
            <a:r>
              <a:rPr lang="ru-RU" altLang="en-US" sz="1400" dirty="0">
                <a:solidFill>
                  <a:srgbClr val="000000"/>
                </a:solidFill>
                <a:latin typeface="Tahoma" panose="020B0604030504040204" pitchFamily="34" charset="0"/>
                <a:cs typeface="Times New Roman" panose="02020603050405020304" pitchFamily="18" charset="0"/>
              </a:rPr>
              <a:t>рівень </a:t>
            </a:r>
            <a:r>
              <a:rPr lang="ru-RU" altLang="en-US" sz="1400" dirty="0" err="1">
                <a:solidFill>
                  <a:srgbClr val="000000"/>
                </a:solidFill>
                <a:latin typeface="Tahoma" panose="020B0604030504040204" pitchFamily="34" charset="0"/>
                <a:cs typeface="Times New Roman" panose="02020603050405020304" pitchFamily="18" charset="0"/>
              </a:rPr>
              <a:t>статі</a:t>
            </a:r>
            <a:r>
              <a:rPr lang="ru-RU" altLang="en-US" sz="1400" dirty="0">
                <a:solidFill>
                  <a:srgbClr val="000000"/>
                </a:solidFill>
                <a:latin typeface="Tahoma" panose="020B0604030504040204" pitchFamily="34" charset="0"/>
                <a:cs typeface="Times New Roman" panose="02020603050405020304" pitchFamily="18" charset="0"/>
              </a:rPr>
              <a:t>;</a:t>
            </a:r>
            <a:endParaRPr lang="ru-RU" altLang="en-US" sz="600" dirty="0"/>
          </a:p>
          <a:p>
            <a:pPr algn="ctr" rtl="0"/>
            <a:r>
              <a:rPr lang="ru-RU" altLang="en-US" sz="1400" dirty="0">
                <a:solidFill>
                  <a:srgbClr val="000000"/>
                </a:solidFill>
                <a:latin typeface="Tahoma" panose="020B0604030504040204" pitchFamily="34" charset="0"/>
                <a:cs typeface="Times New Roman" panose="02020603050405020304" pitchFamily="18" charset="0"/>
              </a:rPr>
              <a:t>13 - </a:t>
            </a:r>
            <a:r>
              <a:rPr lang="ru-RU" altLang="en-US" sz="1400" dirty="0" err="1">
                <a:solidFill>
                  <a:srgbClr val="000000"/>
                </a:solidFill>
                <a:latin typeface="Tahoma" panose="020B0604030504040204" pitchFamily="34" charset="0"/>
                <a:cs typeface="Times New Roman" panose="02020603050405020304" pitchFamily="18" charset="0"/>
              </a:rPr>
              <a:t>положення</a:t>
            </a:r>
            <a:r>
              <a:rPr lang="ru-RU" altLang="en-US" sz="1400" dirty="0">
                <a:solidFill>
                  <a:srgbClr val="000000"/>
                </a:solidFill>
                <a:latin typeface="Tahoma" panose="020B0604030504040204" pitchFamily="34" charset="0"/>
                <a:cs typeface="Times New Roman" panose="02020603050405020304" pitchFamily="18" charset="0"/>
              </a:rPr>
              <a:t> </a:t>
            </a:r>
            <a:r>
              <a:rPr lang="ru-RU" altLang="en-US" sz="1400" dirty="0" err="1">
                <a:solidFill>
                  <a:srgbClr val="000000"/>
                </a:solidFill>
                <a:latin typeface="Tahoma" panose="020B0604030504040204" pitchFamily="34" charset="0"/>
                <a:cs typeface="Times New Roman" panose="02020603050405020304" pitchFamily="18" charset="0"/>
              </a:rPr>
              <a:t>пневмонагнітача</a:t>
            </a:r>
            <a:r>
              <a:rPr lang="ru-RU" altLang="en-US" sz="1400" dirty="0">
                <a:solidFill>
                  <a:srgbClr val="000000"/>
                </a:solidFill>
                <a:latin typeface="Tahoma" panose="020B0604030504040204" pitchFamily="34" charset="0"/>
                <a:cs typeface="Times New Roman" panose="02020603050405020304" pitchFamily="18" charset="0"/>
              </a:rPr>
              <a:t> у </a:t>
            </a:r>
            <a:r>
              <a:rPr lang="ru-RU" altLang="en-US" sz="1400" dirty="0" err="1">
                <a:solidFill>
                  <a:srgbClr val="000000"/>
                </a:solidFill>
                <a:latin typeface="Tahoma" panose="020B0604030504040204" pitchFamily="34" charset="0"/>
                <a:cs typeface="Times New Roman" panose="02020603050405020304" pitchFamily="18" charset="0"/>
              </a:rPr>
              <a:t>робочому</a:t>
            </a:r>
            <a:r>
              <a:rPr lang="ru-RU" altLang="en-US" sz="1400" dirty="0">
                <a:solidFill>
                  <a:srgbClr val="000000"/>
                </a:solidFill>
                <a:latin typeface="Tahoma" panose="020B0604030504040204" pitchFamily="34" charset="0"/>
                <a:cs typeface="Times New Roman" panose="02020603050405020304" pitchFamily="18" charset="0"/>
              </a:rPr>
              <a:t> </a:t>
            </a:r>
            <a:r>
              <a:rPr lang="ru-RU" altLang="en-US" sz="1400" dirty="0" err="1">
                <a:solidFill>
                  <a:srgbClr val="000000"/>
                </a:solidFill>
                <a:latin typeface="Tahoma" panose="020B0604030504040204" pitchFamily="34" charset="0"/>
                <a:cs typeface="Times New Roman" panose="02020603050405020304" pitchFamily="18" charset="0"/>
              </a:rPr>
              <a:t>стані</a:t>
            </a:r>
            <a:r>
              <a:rPr lang="ru-RU" altLang="en-US" sz="1400" dirty="0">
                <a:solidFill>
                  <a:srgbClr val="000000"/>
                </a:solidFill>
                <a:latin typeface="Tahoma" panose="020B0604030504040204" pitchFamily="34" charset="0"/>
                <a:cs typeface="Times New Roman" panose="02020603050405020304" pitchFamily="18" charset="0"/>
              </a:rPr>
              <a:t>;</a:t>
            </a:r>
          </a:p>
          <a:p>
            <a:pPr algn="ctr" rtl="0"/>
            <a:r>
              <a:rPr lang="ru-RU" altLang="en-US" sz="1400" dirty="0">
                <a:solidFill>
                  <a:srgbClr val="000000"/>
                </a:solidFill>
                <a:latin typeface="Tahoma" panose="020B0604030504040204" pitchFamily="34" charset="0"/>
                <a:cs typeface="Times New Roman" panose="02020603050405020304" pitchFamily="18" charset="0"/>
              </a:rPr>
              <a:t>14 - </a:t>
            </a:r>
            <a:r>
              <a:rPr lang="ru-RU" altLang="en-US" sz="1400" dirty="0" err="1">
                <a:solidFill>
                  <a:srgbClr val="000000"/>
                </a:solidFill>
                <a:latin typeface="Tahoma" panose="020B0604030504040204" pitchFamily="34" charset="0"/>
                <a:cs typeface="Times New Roman" panose="02020603050405020304" pitchFamily="18" charset="0"/>
              </a:rPr>
              <a:t>відведення</a:t>
            </a:r>
            <a:r>
              <a:rPr lang="ru-RU" altLang="en-US" sz="1400" dirty="0">
                <a:solidFill>
                  <a:srgbClr val="000000"/>
                </a:solidFill>
                <a:latin typeface="Tahoma" panose="020B0604030504040204" pitchFamily="34" charset="0"/>
                <a:cs typeface="Times New Roman" panose="02020603050405020304" pitchFamily="18" charset="0"/>
              </a:rPr>
              <a:t> </a:t>
            </a:r>
            <a:r>
              <a:rPr lang="ru-RU" altLang="en-US" sz="1400" dirty="0" err="1">
                <a:solidFill>
                  <a:srgbClr val="000000"/>
                </a:solidFill>
                <a:latin typeface="Tahoma" panose="020B0604030504040204" pitchFamily="34" charset="0"/>
                <a:cs typeface="Times New Roman" panose="02020603050405020304" pitchFamily="18" charset="0"/>
              </a:rPr>
              <a:t>газів</a:t>
            </a:r>
            <a:r>
              <a:rPr lang="ru-RU" altLang="en-US" sz="1400" dirty="0">
                <a:solidFill>
                  <a:srgbClr val="000000"/>
                </a:solidFill>
                <a:latin typeface="Tahoma" panose="020B0604030504040204" pitchFamily="34" charset="0"/>
                <a:cs typeface="Times New Roman" panose="02020603050405020304" pitchFamily="18" charset="0"/>
              </a:rPr>
              <a:t>, </a:t>
            </a:r>
            <a:r>
              <a:rPr lang="ru-RU" altLang="en-US" sz="1400" dirty="0" err="1">
                <a:solidFill>
                  <a:srgbClr val="000000"/>
                </a:solidFill>
                <a:latin typeface="Tahoma" panose="020B0604030504040204" pitchFamily="34" charset="0"/>
                <a:cs typeface="Times New Roman" panose="02020603050405020304" pitchFamily="18" charset="0"/>
              </a:rPr>
              <a:t>що</a:t>
            </a:r>
            <a:r>
              <a:rPr lang="ru-RU" altLang="en-US" sz="1400" dirty="0">
                <a:solidFill>
                  <a:srgbClr val="000000"/>
                </a:solidFill>
                <a:latin typeface="Tahoma" panose="020B0604030504040204" pitchFamily="34" charset="0"/>
                <a:cs typeface="Times New Roman" panose="02020603050405020304" pitchFamily="18" charset="0"/>
              </a:rPr>
              <a:t> </a:t>
            </a:r>
            <a:r>
              <a:rPr lang="ru-RU" altLang="en-US" sz="1400" dirty="0" err="1">
                <a:solidFill>
                  <a:srgbClr val="000000"/>
                </a:solidFill>
                <a:latin typeface="Tahoma" panose="020B0604030504040204" pitchFamily="34" charset="0"/>
                <a:cs typeface="Times New Roman" panose="02020603050405020304" pitchFamily="18" charset="0"/>
              </a:rPr>
              <a:t>відходять</a:t>
            </a:r>
            <a:r>
              <a:rPr lang="ru-RU" altLang="en-US" sz="1400" dirty="0">
                <a:solidFill>
                  <a:srgbClr val="000000"/>
                </a:solidFill>
                <a:latin typeface="Tahoma" panose="020B0604030504040204" pitchFamily="34" charset="0"/>
                <a:cs typeface="Times New Roman" panose="02020603050405020304" pitchFamily="18" charset="0"/>
              </a:rPr>
              <a:t>; 15 - </a:t>
            </a:r>
            <a:r>
              <a:rPr lang="ru-RU" altLang="en-US" sz="1400" dirty="0" err="1">
                <a:solidFill>
                  <a:srgbClr val="000000"/>
                </a:solidFill>
                <a:latin typeface="Tahoma" panose="020B0604030504040204" pitchFamily="34" charset="0"/>
                <a:cs typeface="Times New Roman" panose="02020603050405020304" pitchFamily="18" charset="0"/>
              </a:rPr>
              <a:t>склепіння</a:t>
            </a:r>
            <a:r>
              <a:rPr lang="ru-RU" altLang="en-US" sz="1400" dirty="0">
                <a:solidFill>
                  <a:srgbClr val="000000"/>
                </a:solidFill>
                <a:latin typeface="Tahoma" panose="020B0604030504040204" pitchFamily="34" charset="0"/>
                <a:cs typeface="Times New Roman" panose="02020603050405020304" pitchFamily="18" charset="0"/>
              </a:rPr>
              <a:t>, 16 - </a:t>
            </a:r>
            <a:r>
              <a:rPr lang="ru-RU" altLang="en-US" sz="1400" dirty="0" err="1">
                <a:solidFill>
                  <a:srgbClr val="000000"/>
                </a:solidFill>
                <a:latin typeface="Tahoma" panose="020B0604030504040204" pitchFamily="34" charset="0"/>
                <a:cs typeface="Times New Roman" panose="02020603050405020304" pitchFamily="18" charset="0"/>
              </a:rPr>
              <a:t>сталевоз</a:t>
            </a:r>
            <a:r>
              <a:rPr lang="ru-RU" altLang="en-US" sz="1400" dirty="0">
                <a:solidFill>
                  <a:srgbClr val="000000"/>
                </a:solidFill>
                <a:latin typeface="Tahoma" panose="020B0604030504040204" pitchFamily="34" charset="0"/>
                <a:cs typeface="Times New Roman" panose="02020603050405020304" pitchFamily="18" charset="0"/>
              </a:rPr>
              <a:t> з </a:t>
            </a:r>
            <a:r>
              <a:rPr lang="ru-RU" altLang="en-US" sz="1400" dirty="0" err="1">
                <a:solidFill>
                  <a:srgbClr val="000000"/>
                </a:solidFill>
                <a:latin typeface="Tahoma" panose="020B0604030504040204" pitchFamily="34" charset="0"/>
                <a:cs typeface="Times New Roman" panose="02020603050405020304" pitchFamily="18" charset="0"/>
              </a:rPr>
              <a:t>ковшем</a:t>
            </a:r>
            <a:endParaRPr lang="ru-RU" altLang="en-US" dirty="0"/>
          </a:p>
        </p:txBody>
      </p:sp>
    </p:spTree>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Номер слайда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4124C0CC-89C3-4D1E-AA25-FCD7F5D3A1F9}" type="slidenum">
              <a:rPr lang="ru-RU" altLang="en-US"/>
              <a:pPr algn="l" rtl="0"/>
              <a:t>98</a:t>
            </a:fld>
            <a:endParaRPr lang="ru-RU" altLang="en-US"/>
          </a:p>
        </p:txBody>
      </p:sp>
      <p:sp>
        <p:nvSpPr>
          <p:cNvPr id="3" name="Прямоугольник 2"/>
          <p:cNvSpPr/>
          <p:nvPr/>
        </p:nvSpPr>
        <p:spPr>
          <a:xfrm>
            <a:off x="0" y="115888"/>
            <a:ext cx="9144000" cy="4248150"/>
          </a:xfrm>
          <a:prstGeom prst="rect">
            <a:avLst/>
          </a:prstGeom>
        </p:spPr>
        <p:txBody>
          <a:bodyPr>
            <a:spAutoFit/>
          </a:bodyPr>
          <a:lstStyle/>
          <a:p>
            <a:pPr algn="just" rtl="0" eaLnBrk="1" hangingPunct="1">
              <a:lnSpc>
                <a:spcPct val="150000"/>
              </a:lnSpc>
              <a:spcAft>
                <a:spcPts val="0"/>
              </a:spcAft>
              <a:defRPr/>
            </a:pPr>
            <a:r>
              <a:rPr lang="ru-RU"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На другій стадії (витрата карбіду кальцію менше 2,5 кг/т</a:t>
            </a:r>
            <a:r>
              <a:rPr lang="ru-RU" dirty="0" smtClean="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dirty="0" err="1" smtClean="0">
                <a:solidFill>
                  <a:srgbClr val="000000"/>
                </a:solidFill>
                <a:latin typeface="Times New Roman" panose="02020603050405020304" pitchFamily="18" charset="0"/>
                <a:ea typeface="Times New Roman" panose="02020603050405020304" pitchFamily="18" charset="0"/>
                <a:cs typeface="Tahoma" panose="020B0604030504040204" pitchFamily="34" charset="0"/>
              </a:rPr>
              <a:t>десульфурація</a:t>
            </a:r>
            <a:r>
              <a:rPr lang="ru-RU" dirty="0" smtClean="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dirty="0" err="1" smtClean="0">
                <a:solidFill>
                  <a:srgbClr val="000000"/>
                </a:solidFill>
                <a:latin typeface="Times New Roman" panose="02020603050405020304" pitchFamily="18" charset="0"/>
                <a:ea typeface="Times New Roman" panose="02020603050405020304" pitchFamily="18" charset="0"/>
                <a:cs typeface="Tahoma" panose="020B0604030504040204" pitchFamily="34" charset="0"/>
              </a:rPr>
              <a:t>продовжується</a:t>
            </a:r>
            <a:r>
              <a:rPr lang="ru-RU"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проте швидкість її різко знижується. Вміст сірки у рідкій сталі зменшується до 0,003%. Включення сульфідів марганцю зустрічаються у металі рідко. </a:t>
            </a:r>
            <a:r>
              <a:rPr lang="ru-RU" dirty="0" err="1" smtClean="0">
                <a:solidFill>
                  <a:srgbClr val="000000"/>
                </a:solidFill>
                <a:latin typeface="Times New Roman" panose="02020603050405020304" pitchFamily="18" charset="0"/>
                <a:ea typeface="Times New Roman" panose="02020603050405020304" pitchFamily="18" charset="0"/>
                <a:cs typeface="Tahoma" panose="020B0604030504040204" pitchFamily="34" charset="0"/>
              </a:rPr>
              <a:t>Оксиди</a:t>
            </a:r>
            <a:r>
              <a:rPr lang="ru-RU" dirty="0" smtClean="0">
                <a:solidFill>
                  <a:srgbClr val="000000"/>
                </a:solidFill>
                <a:latin typeface="Times New Roman" panose="02020603050405020304" pitchFamily="18" charset="0"/>
                <a:ea typeface="Times New Roman" panose="02020603050405020304" pitchFamily="18" charset="0"/>
                <a:cs typeface="Tahoma" panose="020B0604030504040204" pitchFamily="34" charset="0"/>
              </a:rPr>
              <a:t> 12Са0-7А1</a:t>
            </a:r>
            <a:r>
              <a:rPr lang="ru-RU" baseline="-25000" dirty="0" smtClean="0">
                <a:solidFill>
                  <a:srgbClr val="000000"/>
                </a:solidFill>
                <a:latin typeface="Times New Roman" panose="02020603050405020304" pitchFamily="18" charset="0"/>
                <a:ea typeface="Times New Roman" panose="02020603050405020304" pitchFamily="18" charset="0"/>
                <a:cs typeface="Tahoma" panose="020B0604030504040204" pitchFamily="34" charset="0"/>
              </a:rPr>
              <a:t>2</a:t>
            </a:r>
            <a:r>
              <a:rPr lang="ru-RU" dirty="0" smtClean="0">
                <a:solidFill>
                  <a:srgbClr val="000000"/>
                </a:solidFill>
                <a:latin typeface="Times New Roman" panose="02020603050405020304" pitchFamily="18" charset="0"/>
                <a:ea typeface="Times New Roman" panose="02020603050405020304" pitchFamily="18" charset="0"/>
                <a:cs typeface="Tahoma" panose="020B0604030504040204" pitchFamily="34" charset="0"/>
              </a:rPr>
              <a:t>0</a:t>
            </a:r>
            <a:r>
              <a:rPr lang="ru-RU" baseline="-25000" dirty="0" smtClean="0">
                <a:solidFill>
                  <a:srgbClr val="000000"/>
                </a:solidFill>
                <a:latin typeface="Times New Roman" panose="02020603050405020304" pitchFamily="18" charset="0"/>
                <a:ea typeface="Times New Roman" panose="02020603050405020304" pitchFamily="18" charset="0"/>
                <a:cs typeface="Tahoma" panose="020B0604030504040204" pitchFamily="34" charset="0"/>
              </a:rPr>
              <a:t>3 </a:t>
            </a:r>
            <a:r>
              <a:rPr lang="ru-RU" dirty="0" smtClean="0">
                <a:solidFill>
                  <a:srgbClr val="000000"/>
                </a:solidFill>
                <a:latin typeface="Times New Roman" panose="02020603050405020304" pitchFamily="18" charset="0"/>
                <a:ea typeface="Times New Roman" panose="02020603050405020304" pitchFamily="18" charset="0"/>
                <a:cs typeface="Tahoma" panose="020B0604030504040204" pitchFamily="34" charset="0"/>
              </a:rPr>
              <a:t>практично </a:t>
            </a:r>
            <a:r>
              <a:rPr lang="ru-RU"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зникають та утворюються дисперсні </a:t>
            </a:r>
            <a:r>
              <a:rPr lang="ru-RU"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включення</a:t>
            </a:r>
            <a:r>
              <a:rPr lang="ru-RU"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dirty="0" smtClean="0">
                <a:solidFill>
                  <a:srgbClr val="000000"/>
                </a:solidFill>
                <a:latin typeface="Times New Roman" panose="02020603050405020304" pitchFamily="18" charset="0"/>
                <a:ea typeface="Times New Roman" panose="02020603050405020304" pitchFamily="18" charset="0"/>
                <a:cs typeface="Tahoma" panose="020B0604030504040204" pitchFamily="34" charset="0"/>
              </a:rPr>
              <a:t>типу </a:t>
            </a:r>
            <a:r>
              <a:rPr lang="de-DE" dirty="0" err="1" smtClean="0">
                <a:solidFill>
                  <a:srgbClr val="000000"/>
                </a:solidFill>
                <a:latin typeface="Times New Roman" panose="02020603050405020304" pitchFamily="18" charset="0"/>
                <a:ea typeface="Times New Roman" panose="02020603050405020304" pitchFamily="18" charset="0"/>
                <a:cs typeface="Tahoma" panose="020B0604030504040204" pitchFamily="34" charset="0"/>
              </a:rPr>
              <a:t>CaO,CaS</a:t>
            </a:r>
            <a:r>
              <a:rPr lang="de-DE" dirty="0" smtClean="0">
                <a:solidFill>
                  <a:srgbClr val="000000"/>
                </a:solidFill>
                <a:latin typeface="Times New Roman" panose="02020603050405020304" pitchFamily="18" charset="0"/>
                <a:ea typeface="Times New Roman" panose="02020603050405020304" pitchFamily="18" charset="0"/>
                <a:cs typeface="Tahoma" panose="020B0604030504040204" pitchFamily="34" charset="0"/>
              </a:rPr>
              <a:t>.</a:t>
            </a:r>
            <a:r>
              <a:rPr lang="uk-UA" dirty="0" smtClean="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dirty="0" err="1" smtClean="0">
                <a:solidFill>
                  <a:srgbClr val="000000"/>
                </a:solidFill>
                <a:latin typeface="Times New Roman" panose="02020603050405020304" pitchFamily="18" charset="0"/>
                <a:ea typeface="Times New Roman" panose="02020603050405020304" pitchFamily="18" charset="0"/>
                <a:cs typeface="Tahoma" panose="020B0604030504040204" pitchFamily="34" charset="0"/>
              </a:rPr>
              <a:t>Вміст</a:t>
            </a:r>
            <a:r>
              <a:rPr lang="ru-RU" dirty="0" smtClean="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кальцію у металі досягає 0,005%.</a:t>
            </a:r>
            <a:endParaRPr lang="ru-RU" sz="1000" dirty="0">
              <a:latin typeface="Tahoma" panose="020B0604030504040204" pitchFamily="34" charset="0"/>
              <a:ea typeface="Times New Roman" panose="02020603050405020304" pitchFamily="18" charset="0"/>
              <a:cs typeface="Times New Roman" panose="02020603050405020304" pitchFamily="18" charset="0"/>
            </a:endParaRPr>
          </a:p>
          <a:p>
            <a:pPr indent="330200" algn="just" rtl="0" eaLnBrk="1" hangingPunct="1">
              <a:lnSpc>
                <a:spcPct val="150000"/>
              </a:lnSpc>
              <a:spcAft>
                <a:spcPts val="0"/>
              </a:spcAft>
              <a:defRPr/>
            </a:pPr>
            <a:r>
              <a:rPr lang="uk-UA" dirty="0">
                <a:latin typeface="Times New Roman" panose="02020603050405020304" pitchFamily="18" charset="0"/>
                <a:ea typeface="Times New Roman" panose="02020603050405020304" pitchFamily="18" charset="0"/>
                <a:cs typeface="Times New Roman" panose="02020603050405020304" pitchFamily="18" charset="0"/>
              </a:rPr>
              <a:t> </a:t>
            </a:r>
            <a:endParaRPr lang="ru-RU" sz="1000" dirty="0">
              <a:latin typeface="Tahoma" panose="020B0604030504040204" pitchFamily="34" charset="0"/>
              <a:ea typeface="Times New Roman" panose="02020603050405020304" pitchFamily="18" charset="0"/>
              <a:cs typeface="Times New Roman" panose="02020603050405020304" pitchFamily="18" charset="0"/>
            </a:endParaRPr>
          </a:p>
          <a:p>
            <a:pPr indent="292100" algn="just" rtl="0" eaLnBrk="1" hangingPunct="1">
              <a:lnSpc>
                <a:spcPct val="150000"/>
              </a:lnSpc>
              <a:spcAft>
                <a:spcPts val="0"/>
              </a:spcAft>
              <a:defRPr/>
            </a:pP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Це новий простий процес рафінування сталі, в якому рафінування та гомогенізацію металу, а також регулювання його температури вдається здійснити на одній установці (рафінування сталі шляхом інжекції порошку та її нагрівання). Процес розроблений у Японії.</a:t>
            </a:r>
            <a:endParaRPr lang="ru-RU" sz="1000" dirty="0">
              <a:latin typeface="Tahoma" panose="020B0604030504040204" pitchFamily="34" charset="0"/>
              <a:ea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Номер слайда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l" rtl="0"/>
            <a:fld id="{51D848CE-1D30-4C2B-80E5-F02FF52E135F}" type="slidenum">
              <a:rPr lang="ru-RU" altLang="en-US"/>
              <a:pPr algn="l" rtl="0"/>
              <a:t>99</a:t>
            </a:fld>
            <a:endParaRPr lang="ru-RU" altLang="en-US"/>
          </a:p>
        </p:txBody>
      </p:sp>
      <p:sp>
        <p:nvSpPr>
          <p:cNvPr id="104451" name="Прямоугольник 2"/>
          <p:cNvSpPr>
            <a:spLocks noChangeArrowheads="1"/>
          </p:cNvSpPr>
          <p:nvPr/>
        </p:nvSpPr>
        <p:spPr bwMode="auto">
          <a:xfrm>
            <a:off x="179388" y="981075"/>
            <a:ext cx="8856662" cy="4662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indent="2921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rtl="0" eaLnBrk="1" hangingPunct="1">
              <a:lnSpc>
                <a:spcPct val="150000"/>
              </a:lnSpc>
            </a:pPr>
            <a:r>
              <a:rPr lang="ru-RU" altLang="en-US" dirty="0" err="1">
                <a:solidFill>
                  <a:srgbClr val="000000"/>
                </a:solidFill>
                <a:latin typeface="Times New Roman" panose="02020603050405020304" pitchFamily="18" charset="0"/>
                <a:cs typeface="Times New Roman" panose="02020603050405020304" pitchFamily="18" charset="0"/>
              </a:rPr>
              <a:t>Процес</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застосовується</a:t>
            </a:r>
            <a:r>
              <a:rPr lang="ru-RU" altLang="en-US" dirty="0">
                <a:solidFill>
                  <a:srgbClr val="000000"/>
                </a:solidFill>
                <a:latin typeface="Times New Roman" panose="02020603050405020304" pitchFamily="18" charset="0"/>
                <a:cs typeface="Times New Roman" panose="02020603050405020304" pitchFamily="18" charset="0"/>
              </a:rPr>
              <a:t> для </a:t>
            </a:r>
            <a:r>
              <a:rPr lang="ru-RU" altLang="en-US" dirty="0" err="1">
                <a:solidFill>
                  <a:srgbClr val="000000"/>
                </a:solidFill>
                <a:latin typeface="Times New Roman" panose="02020603050405020304" pitchFamily="18" charset="0"/>
                <a:cs typeface="Times New Roman" panose="02020603050405020304" pitchFamily="18" charset="0"/>
              </a:rPr>
              <a:t>вирішення</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наступних</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завдань</a:t>
            </a:r>
            <a:r>
              <a:rPr lang="ru-RU" altLang="en-US" dirty="0">
                <a:solidFill>
                  <a:srgbClr val="000000"/>
                </a:solidFill>
                <a:latin typeface="Times New Roman" panose="02020603050405020304" pitchFamily="18" charset="0"/>
                <a:cs typeface="Times New Roman" panose="02020603050405020304" pitchFamily="18" charset="0"/>
              </a:rPr>
              <a:t>:</a:t>
            </a:r>
            <a:endParaRPr lang="ru-RU" altLang="en-US" sz="1000" dirty="0">
              <a:latin typeface="Tahoma" panose="020B0604030504040204" pitchFamily="34" charset="0"/>
              <a:cs typeface="Times New Roman" panose="02020603050405020304" pitchFamily="18" charset="0"/>
            </a:endParaRPr>
          </a:p>
          <a:p>
            <a:pPr algn="just" rtl="0" eaLnBrk="1" hangingPunct="1">
              <a:lnSpc>
                <a:spcPct val="150000"/>
              </a:lnSpc>
              <a:buClr>
                <a:srgbClr val="000000"/>
              </a:buClr>
              <a:buSzPts val="800"/>
              <a:buFont typeface="Symbol" panose="05050102010706020507" pitchFamily="18" charset="2"/>
              <a:buChar char="-"/>
            </a:pP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доведення</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плавок, </a:t>
            </a: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випущених</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з агрегату при </a:t>
            </a: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низькій</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температурі</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або</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повернутих</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від</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установки </a:t>
            </a: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безперервного</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розливання</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a:t>
            </a:r>
            <a:endParaRPr lang="ru-RU" altLang="en-US" sz="1000" dirty="0">
              <a:latin typeface="Tahoma" panose="020B0604030504040204" pitchFamily="34" charset="0"/>
              <a:ea typeface="Times New Roman" panose="02020603050405020304" pitchFamily="18" charset="0"/>
              <a:cs typeface="Tahoma" panose="020B0604030504040204" pitchFamily="34" charset="0"/>
            </a:endParaRPr>
          </a:p>
          <a:p>
            <a:pPr algn="just" rtl="0" eaLnBrk="1" hangingPunct="1">
              <a:lnSpc>
                <a:spcPct val="150000"/>
              </a:lnSpc>
              <a:buClr>
                <a:srgbClr val="000000"/>
              </a:buClr>
              <a:buSzPts val="800"/>
              <a:buFont typeface="Symbol" panose="05050102010706020507" pitchFamily="18" charset="2"/>
              <a:buChar char="-"/>
            </a:pP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гомогенізація</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сталі</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та </a:t>
            </a: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регулювання</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її</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хімічного</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складу;</a:t>
            </a:r>
            <a:endParaRPr lang="ru-RU" altLang="en-US" sz="1000" dirty="0">
              <a:latin typeface="Tahoma" panose="020B0604030504040204" pitchFamily="34" charset="0"/>
              <a:ea typeface="Times New Roman" panose="02020603050405020304" pitchFamily="18" charset="0"/>
              <a:cs typeface="Tahoma" panose="020B0604030504040204" pitchFamily="34" charset="0"/>
            </a:endParaRPr>
          </a:p>
          <a:p>
            <a:pPr algn="just" rtl="0" eaLnBrk="1" hangingPunct="1">
              <a:lnSpc>
                <a:spcPct val="150000"/>
              </a:lnSpc>
              <a:buClr>
                <a:srgbClr val="000000"/>
              </a:buClr>
              <a:buSzPts val="800"/>
              <a:buFont typeface="Symbol" panose="05050102010706020507" pitchFamily="18" charset="2"/>
              <a:buChar char="-"/>
            </a:pP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охолодження</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плавок, </a:t>
            </a: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що</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мають</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високу</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температуру, шляхом </a:t>
            </a: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введення</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в них </a:t>
            </a: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брухту</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a:t>
            </a:r>
            <a:endParaRPr lang="ru-RU" altLang="en-US" sz="1000" dirty="0">
              <a:latin typeface="Tahoma" panose="020B0604030504040204" pitchFamily="34" charset="0"/>
              <a:ea typeface="Times New Roman" panose="02020603050405020304" pitchFamily="18" charset="0"/>
              <a:cs typeface="Tahoma" panose="020B0604030504040204" pitchFamily="34" charset="0"/>
            </a:endParaRPr>
          </a:p>
          <a:p>
            <a:pPr algn="just" rtl="0" eaLnBrk="1" hangingPunct="1">
              <a:lnSpc>
                <a:spcPct val="150000"/>
              </a:lnSpc>
              <a:buClr>
                <a:srgbClr val="000000"/>
              </a:buClr>
              <a:buSzPts val="800"/>
              <a:buFont typeface="Symbol" panose="05050102010706020507" pitchFamily="18" charset="2"/>
              <a:buChar char="-"/>
            </a:pP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рафінування</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розплавленої</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сталі</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a:t>
            </a:r>
            <a:endParaRPr lang="ru-RU" altLang="en-US" sz="1000" dirty="0">
              <a:latin typeface="Tahoma" panose="020B0604030504040204" pitchFamily="34" charset="0"/>
              <a:ea typeface="Times New Roman" panose="02020603050405020304" pitchFamily="18" charset="0"/>
              <a:cs typeface="Tahoma" panose="020B0604030504040204" pitchFamily="34" charset="0"/>
            </a:endParaRPr>
          </a:p>
          <a:p>
            <a:pPr algn="just" rtl="0" eaLnBrk="1" hangingPunct="1">
              <a:lnSpc>
                <a:spcPct val="150000"/>
              </a:lnSpc>
              <a:buClr>
                <a:srgbClr val="000000"/>
              </a:buClr>
              <a:buSzPts val="800"/>
              <a:buFont typeface="Symbol" panose="05050102010706020507" pitchFamily="18" charset="2"/>
              <a:buChar char="-"/>
            </a:pP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інжекція</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порошку СаЭ1 </a:t>
            </a: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або</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вапна</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для </a:t>
            </a: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десульфурації</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та </a:t>
            </a: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регулювання</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форми</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неметалічних</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включень</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у </a:t>
            </a: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надчистій</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сталі</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наприклад</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сталі</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що</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йде</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на </a:t>
            </a: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виробництво</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труб для </a:t>
            </a: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магістральних</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трубопроводів</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що</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застосовуються</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для </a:t>
            </a: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транспортування</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a:t>
            </a:r>
            <a:r>
              <a:rPr lang="ru-RU" altLang="en-US" dirty="0" err="1">
                <a:solidFill>
                  <a:srgbClr val="000000"/>
                </a:solidFill>
                <a:latin typeface="Times New Roman" panose="02020603050405020304" pitchFamily="18" charset="0"/>
                <a:ea typeface="Times New Roman" panose="02020603050405020304" pitchFamily="18" charset="0"/>
                <a:cs typeface="Tahoma" panose="020B0604030504040204" pitchFamily="34" charset="0"/>
              </a:rPr>
              <a:t>високосірчистого</a:t>
            </a:r>
            <a:r>
              <a:rPr lang="ru-RU" altLang="en-US" dirty="0">
                <a:solidFill>
                  <a:srgbClr val="000000"/>
                </a:solidFill>
                <a:latin typeface="Times New Roman" panose="02020603050405020304" pitchFamily="18" charset="0"/>
                <a:ea typeface="Times New Roman" panose="02020603050405020304" pitchFamily="18" charset="0"/>
                <a:cs typeface="Tahoma" panose="020B0604030504040204" pitchFamily="34" charset="0"/>
              </a:rPr>
              <a:t> газу).</a:t>
            </a:r>
            <a:endParaRPr lang="ru-RU" altLang="en-US" sz="1000" dirty="0">
              <a:latin typeface="Tahoma" panose="020B0604030504040204" pitchFamily="34" charset="0"/>
              <a:ea typeface="Times New Roman" panose="02020603050405020304" pitchFamily="18" charset="0"/>
              <a:cs typeface="Tahoma" panose="020B0604030504040204" pitchFamily="34" charset="0"/>
            </a:endParaRPr>
          </a:p>
          <a:p>
            <a:pPr algn="just" rtl="0" eaLnBrk="1" hangingPunct="1">
              <a:lnSpc>
                <a:spcPct val="150000"/>
              </a:lnSpc>
            </a:pPr>
            <a:r>
              <a:rPr lang="ru-RU" altLang="en-US" dirty="0">
                <a:solidFill>
                  <a:srgbClr val="000000"/>
                </a:solidFill>
                <a:latin typeface="Times New Roman" panose="02020603050405020304" pitchFamily="18" charset="0"/>
                <a:cs typeface="Times New Roman" panose="02020603050405020304" pitchFamily="18" charset="0"/>
              </a:rPr>
              <a:t>Схему </a:t>
            </a:r>
            <a:r>
              <a:rPr lang="ru-RU" altLang="en-US" dirty="0" err="1">
                <a:solidFill>
                  <a:srgbClr val="000000"/>
                </a:solidFill>
                <a:latin typeface="Times New Roman" panose="02020603050405020304" pitchFamily="18" charset="0"/>
                <a:cs typeface="Times New Roman" panose="02020603050405020304" pitchFamily="18" charset="0"/>
              </a:rPr>
              <a:t>розташування</a:t>
            </a:r>
            <a:r>
              <a:rPr lang="ru-RU" altLang="en-US" dirty="0">
                <a:solidFill>
                  <a:srgbClr val="000000"/>
                </a:solidFill>
                <a:latin typeface="Times New Roman" panose="02020603050405020304" pitchFamily="18" charset="0"/>
                <a:cs typeface="Times New Roman" panose="02020603050405020304" pitchFamily="18" charset="0"/>
              </a:rPr>
              <a:t> </a:t>
            </a:r>
            <a:r>
              <a:rPr lang="ru-RU" altLang="en-US" dirty="0" err="1">
                <a:solidFill>
                  <a:srgbClr val="000000"/>
                </a:solidFill>
                <a:latin typeface="Times New Roman" panose="02020603050405020304" pitchFamily="18" charset="0"/>
                <a:cs typeface="Times New Roman" panose="02020603050405020304" pitchFamily="18" charset="0"/>
              </a:rPr>
              <a:t>обладнання</a:t>
            </a:r>
            <a:r>
              <a:rPr lang="ru-RU" altLang="en-US" dirty="0">
                <a:solidFill>
                  <a:srgbClr val="000000"/>
                </a:solidFill>
                <a:latin typeface="Times New Roman" panose="02020603050405020304" pitchFamily="18" charset="0"/>
                <a:cs typeface="Times New Roman" panose="02020603050405020304" pitchFamily="18" charset="0"/>
              </a:rPr>
              <a:t> наведено на рис. </a:t>
            </a:r>
            <a:r>
              <a:rPr lang="ru-RU" altLang="en-US" dirty="0" smtClean="0">
                <a:solidFill>
                  <a:srgbClr val="000000"/>
                </a:solidFill>
                <a:latin typeface="Times New Roman" panose="02020603050405020304" pitchFamily="18" charset="0"/>
                <a:cs typeface="Times New Roman" panose="02020603050405020304" pitchFamily="18" charset="0"/>
              </a:rPr>
              <a:t>22.</a:t>
            </a:r>
            <a:endParaRPr lang="ru-RU" altLang="en-US" sz="1000" dirty="0">
              <a:latin typeface="Tahoma" panose="020B060403050404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Воздушный поток">
  <a:themeElements>
    <a:clrScheme name="Воздушный поток">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Воздушный поток">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Воздушный поток">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2.xml><?xml version="1.0" encoding="utf-8"?>
<a:theme xmlns:a="http://schemas.openxmlformats.org/drawingml/2006/main" name="Тема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Slipstream</Template>
  <TotalTime>243</TotalTime>
  <Words>12515</Words>
  <Application>Microsoft Office PowerPoint</Application>
  <PresentationFormat>Экран (4:3)</PresentationFormat>
  <Paragraphs>437</Paragraphs>
  <Slides>104</Slides>
  <Notes>0</Notes>
  <HiddenSlides>0</HiddenSlides>
  <MMClips>0</MMClips>
  <ScaleCrop>false</ScaleCrop>
  <HeadingPairs>
    <vt:vector size="6" baseType="variant">
      <vt:variant>
        <vt:lpstr>Использованные шрифты</vt:lpstr>
      </vt:variant>
      <vt:variant>
        <vt:i4>8</vt:i4>
      </vt:variant>
      <vt:variant>
        <vt:lpstr>Тема</vt:lpstr>
      </vt:variant>
      <vt:variant>
        <vt:i4>1</vt:i4>
      </vt:variant>
      <vt:variant>
        <vt:lpstr>Заголовки слайдов</vt:lpstr>
      </vt:variant>
      <vt:variant>
        <vt:i4>104</vt:i4>
      </vt:variant>
    </vt:vector>
  </HeadingPairs>
  <TitlesOfParts>
    <vt:vector size="113" baseType="lpstr">
      <vt:lpstr>Arial</vt:lpstr>
      <vt:lpstr>Century Schoolbook</vt:lpstr>
      <vt:lpstr>Georgia</vt:lpstr>
      <vt:lpstr>Microsoft Sans Serif</vt:lpstr>
      <vt:lpstr>Symbol</vt:lpstr>
      <vt:lpstr>Tahoma</vt:lpstr>
      <vt:lpstr>Times New Roman</vt:lpstr>
      <vt:lpstr>Trebuchet MS</vt:lpstr>
      <vt:lpstr>Воздушный поток</vt:lpstr>
      <vt:lpstr>ТЕМА 6</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Home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User</dc:creator>
  <cp:lastModifiedBy>nazarkirichenko08@gmail.com</cp:lastModifiedBy>
  <cp:revision>27</cp:revision>
  <dcterms:created xsi:type="dcterms:W3CDTF">2018-09-09T20:07:14Z</dcterms:created>
  <dcterms:modified xsi:type="dcterms:W3CDTF">2025-11-26T19:40:07Z</dcterms:modified>
</cp:coreProperties>
</file>