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3" r:id="rId58"/>
    <p:sldId id="314" r:id="rId59"/>
    <p:sldId id="312"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2" r:id="rId77"/>
    <p:sldId id="333" r:id="rId78"/>
    <p:sldId id="331" r:id="rId79"/>
    <p:sldId id="334" r:id="rId80"/>
    <p:sldId id="335" r:id="rId81"/>
    <p:sldId id="336" r:id="rId82"/>
    <p:sldId id="338" r:id="rId83"/>
    <p:sldId id="337" r:id="rId84"/>
    <p:sldId id="339" r:id="rId85"/>
    <p:sldId id="340" r:id="rId86"/>
    <p:sldId id="342" r:id="rId87"/>
    <p:sldId id="341"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8" r:id="rId103"/>
    <p:sldId id="357" r:id="rId104"/>
    <p:sldId id="359" r:id="rId105"/>
    <p:sldId id="360" r:id="rId106"/>
    <p:sldId id="361" r:id="rId107"/>
    <p:sldId id="362" r:id="rId108"/>
    <p:sldId id="363" r:id="rId109"/>
    <p:sldId id="364" r:id="rId110"/>
    <p:sldId id="365" r:id="rId111"/>
    <p:sldId id="366" r:id="rId112"/>
    <p:sldId id="367" r:id="rId113"/>
    <p:sldId id="369" r:id="rId114"/>
    <p:sldId id="368" r:id="rId115"/>
    <p:sldId id="371" r:id="rId116"/>
    <p:sldId id="370" r:id="rId117"/>
    <p:sldId id="372" r:id="rId118"/>
    <p:sldId id="373" r:id="rId119"/>
    <p:sldId id="374" r:id="rId120"/>
    <p:sldId id="375" r:id="rId121"/>
    <p:sldId id="376"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5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C39BEC5D-64AA-4C92-B939-4BC863FBF6D8}" type="datetimeFigureOut">
              <a:rPr lang="ru-RU" smtClean="0"/>
              <a:t>01.03.2024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104C83C-3919-4EC9-A944-AA35C200033D}" type="slidenum">
              <a:rPr lang="ru-RU" smtClean="0"/>
              <a:t>‹#›</a:t>
            </a:fld>
            <a:endParaRPr lang="ru-RU"/>
          </a:p>
        </p:txBody>
      </p:sp>
    </p:spTree>
    <p:extLst>
      <p:ext uri="{BB962C8B-B14F-4D97-AF65-F5344CB8AC3E}">
        <p14:creationId xmlns:p14="http://schemas.microsoft.com/office/powerpoint/2010/main" val="3136488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39BEC5D-64AA-4C92-B939-4BC863FBF6D8}" type="datetimeFigureOut">
              <a:rPr lang="ru-RU" smtClean="0"/>
              <a:t>01.03.2024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104C83C-3919-4EC9-A944-AA35C200033D}" type="slidenum">
              <a:rPr lang="ru-RU" smtClean="0"/>
              <a:t>‹#›</a:t>
            </a:fld>
            <a:endParaRPr lang="ru-RU"/>
          </a:p>
        </p:txBody>
      </p:sp>
    </p:spTree>
    <p:extLst>
      <p:ext uri="{BB962C8B-B14F-4D97-AF65-F5344CB8AC3E}">
        <p14:creationId xmlns:p14="http://schemas.microsoft.com/office/powerpoint/2010/main" val="3112747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39BEC5D-64AA-4C92-B939-4BC863FBF6D8}" type="datetimeFigureOut">
              <a:rPr lang="ru-RU" smtClean="0"/>
              <a:t>01.03.2024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104C83C-3919-4EC9-A944-AA35C200033D}" type="slidenum">
              <a:rPr lang="ru-RU" smtClean="0"/>
              <a:t>‹#›</a:t>
            </a:fld>
            <a:endParaRPr lang="ru-RU"/>
          </a:p>
        </p:txBody>
      </p:sp>
    </p:spTree>
    <p:extLst>
      <p:ext uri="{BB962C8B-B14F-4D97-AF65-F5344CB8AC3E}">
        <p14:creationId xmlns:p14="http://schemas.microsoft.com/office/powerpoint/2010/main" val="174575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39BEC5D-64AA-4C92-B939-4BC863FBF6D8}" type="datetimeFigureOut">
              <a:rPr lang="ru-RU" smtClean="0"/>
              <a:t>01.03.2024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104C83C-3919-4EC9-A944-AA35C200033D}" type="slidenum">
              <a:rPr lang="ru-RU" smtClean="0"/>
              <a:t>‹#›</a:t>
            </a:fld>
            <a:endParaRPr lang="ru-RU"/>
          </a:p>
        </p:txBody>
      </p:sp>
    </p:spTree>
    <p:extLst>
      <p:ext uri="{BB962C8B-B14F-4D97-AF65-F5344CB8AC3E}">
        <p14:creationId xmlns:p14="http://schemas.microsoft.com/office/powerpoint/2010/main" val="1995933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39BEC5D-64AA-4C92-B939-4BC863FBF6D8}" type="datetimeFigureOut">
              <a:rPr lang="ru-RU" smtClean="0"/>
              <a:t>01.03.2024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104C83C-3919-4EC9-A944-AA35C200033D}" type="slidenum">
              <a:rPr lang="ru-RU" smtClean="0"/>
              <a:t>‹#›</a:t>
            </a:fld>
            <a:endParaRPr lang="ru-RU"/>
          </a:p>
        </p:txBody>
      </p:sp>
    </p:spTree>
    <p:extLst>
      <p:ext uri="{BB962C8B-B14F-4D97-AF65-F5344CB8AC3E}">
        <p14:creationId xmlns:p14="http://schemas.microsoft.com/office/powerpoint/2010/main" val="772784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39BEC5D-64AA-4C92-B939-4BC863FBF6D8}" type="datetimeFigureOut">
              <a:rPr lang="ru-RU" smtClean="0"/>
              <a:t>01.03.2024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104C83C-3919-4EC9-A944-AA35C200033D}" type="slidenum">
              <a:rPr lang="ru-RU" smtClean="0"/>
              <a:t>‹#›</a:t>
            </a:fld>
            <a:endParaRPr lang="ru-RU"/>
          </a:p>
        </p:txBody>
      </p:sp>
    </p:spTree>
    <p:extLst>
      <p:ext uri="{BB962C8B-B14F-4D97-AF65-F5344CB8AC3E}">
        <p14:creationId xmlns:p14="http://schemas.microsoft.com/office/powerpoint/2010/main" val="2153967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39BEC5D-64AA-4C92-B939-4BC863FBF6D8}" type="datetimeFigureOut">
              <a:rPr lang="ru-RU" smtClean="0"/>
              <a:t>01.03.2024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104C83C-3919-4EC9-A944-AA35C200033D}" type="slidenum">
              <a:rPr lang="ru-RU" smtClean="0"/>
              <a:t>‹#›</a:t>
            </a:fld>
            <a:endParaRPr lang="ru-RU"/>
          </a:p>
        </p:txBody>
      </p:sp>
    </p:spTree>
    <p:extLst>
      <p:ext uri="{BB962C8B-B14F-4D97-AF65-F5344CB8AC3E}">
        <p14:creationId xmlns:p14="http://schemas.microsoft.com/office/powerpoint/2010/main" val="449854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39BEC5D-64AA-4C92-B939-4BC863FBF6D8}" type="datetimeFigureOut">
              <a:rPr lang="ru-RU" smtClean="0"/>
              <a:t>01.03.2024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104C83C-3919-4EC9-A944-AA35C200033D}" type="slidenum">
              <a:rPr lang="ru-RU" smtClean="0"/>
              <a:t>‹#›</a:t>
            </a:fld>
            <a:endParaRPr lang="ru-RU"/>
          </a:p>
        </p:txBody>
      </p:sp>
    </p:spTree>
    <p:extLst>
      <p:ext uri="{BB962C8B-B14F-4D97-AF65-F5344CB8AC3E}">
        <p14:creationId xmlns:p14="http://schemas.microsoft.com/office/powerpoint/2010/main" val="2899745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9BEC5D-64AA-4C92-B939-4BC863FBF6D8}" type="datetimeFigureOut">
              <a:rPr lang="ru-RU" smtClean="0"/>
              <a:t>01.03.2024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104C83C-3919-4EC9-A944-AA35C200033D}" type="slidenum">
              <a:rPr lang="ru-RU" smtClean="0"/>
              <a:t>‹#›</a:t>
            </a:fld>
            <a:endParaRPr lang="ru-RU"/>
          </a:p>
        </p:txBody>
      </p:sp>
    </p:spTree>
    <p:extLst>
      <p:ext uri="{BB962C8B-B14F-4D97-AF65-F5344CB8AC3E}">
        <p14:creationId xmlns:p14="http://schemas.microsoft.com/office/powerpoint/2010/main" val="2055603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C39BEC5D-64AA-4C92-B939-4BC863FBF6D8}" type="datetimeFigureOut">
              <a:rPr lang="ru-RU" smtClean="0"/>
              <a:t>01.03.2024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104C83C-3919-4EC9-A944-AA35C200033D}" type="slidenum">
              <a:rPr lang="ru-RU" smtClean="0"/>
              <a:t>‹#›</a:t>
            </a:fld>
            <a:endParaRPr lang="ru-RU"/>
          </a:p>
        </p:txBody>
      </p:sp>
    </p:spTree>
    <p:extLst>
      <p:ext uri="{BB962C8B-B14F-4D97-AF65-F5344CB8AC3E}">
        <p14:creationId xmlns:p14="http://schemas.microsoft.com/office/powerpoint/2010/main" val="55338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C39BEC5D-64AA-4C92-B939-4BC863FBF6D8}" type="datetimeFigureOut">
              <a:rPr lang="ru-RU" smtClean="0"/>
              <a:t>01.03.2024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104C83C-3919-4EC9-A944-AA35C200033D}" type="slidenum">
              <a:rPr lang="ru-RU" smtClean="0"/>
              <a:t>‹#›</a:t>
            </a:fld>
            <a:endParaRPr lang="ru-RU"/>
          </a:p>
        </p:txBody>
      </p:sp>
    </p:spTree>
    <p:extLst>
      <p:ext uri="{BB962C8B-B14F-4D97-AF65-F5344CB8AC3E}">
        <p14:creationId xmlns:p14="http://schemas.microsoft.com/office/powerpoint/2010/main" val="3506482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9BEC5D-64AA-4C92-B939-4BC863FBF6D8}" type="datetimeFigureOut">
              <a:rPr lang="ru-RU" smtClean="0"/>
              <a:t>01.03.2024</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04C83C-3919-4EC9-A944-AA35C200033D}" type="slidenum">
              <a:rPr lang="ru-RU" smtClean="0"/>
              <a:t>‹#›</a:t>
            </a:fld>
            <a:endParaRPr lang="ru-RU"/>
          </a:p>
        </p:txBody>
      </p:sp>
    </p:spTree>
    <p:extLst>
      <p:ext uri="{BB962C8B-B14F-4D97-AF65-F5344CB8AC3E}">
        <p14:creationId xmlns:p14="http://schemas.microsoft.com/office/powerpoint/2010/main" val="406148080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83854"/>
          </a:xfrm>
        </p:spPr>
        <p:txBody>
          <a:bodyPr>
            <a:normAutofit fontScale="90000"/>
          </a:bodyPr>
          <a:lstStyle/>
          <a:p>
            <a:pPr algn="ctr"/>
            <a:r>
              <a:rPr lang="uk-UA" b="1" dirty="0">
                <a:highlight>
                  <a:srgbClr val="0000FF"/>
                </a:highlight>
                <a:latin typeface="Times New Roman" panose="02020603050405020304" pitchFamily="18" charset="0"/>
                <a:cs typeface="Times New Roman" panose="02020603050405020304" pitchFamily="18" charset="0"/>
              </a:rPr>
              <a:t>Лекція 3. </a:t>
            </a:r>
            <a:br>
              <a:rPr lang="uk-UA" b="1" dirty="0">
                <a:highlight>
                  <a:srgbClr val="0000FF"/>
                </a:highlight>
                <a:latin typeface="Times New Roman" panose="02020603050405020304" pitchFamily="18" charset="0"/>
                <a:cs typeface="Times New Roman" panose="02020603050405020304" pitchFamily="18" charset="0"/>
              </a:rPr>
            </a:br>
            <a:r>
              <a:rPr lang="uk-UA" b="1" dirty="0">
                <a:highlight>
                  <a:srgbClr val="0000FF"/>
                </a:highlight>
                <a:latin typeface="Times New Roman" panose="02020603050405020304" pitchFamily="18" charset="0"/>
                <a:cs typeface="Times New Roman" panose="02020603050405020304" pitchFamily="18" charset="0"/>
              </a:rPr>
              <a:t>Європейська ідея у проєктах Нового часу</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64656" y="1283855"/>
            <a:ext cx="12127344" cy="5574144"/>
          </a:xfrm>
        </p:spPr>
        <p:txBody>
          <a:bodyPr>
            <a:normAutofit fontScale="92500" lnSpcReduction="10000"/>
          </a:bodyPr>
          <a:lstStyle/>
          <a:p>
            <a:pPr marL="0" indent="0" algn="ctr">
              <a:buNone/>
            </a:pPr>
            <a:r>
              <a:rPr lang="uk-UA" sz="3900" dirty="0">
                <a:effectLst/>
                <a:latin typeface="Segoe UI Symbol" panose="020B0502040204020203" pitchFamily="34" charset="0"/>
                <a:ea typeface="Calibri" panose="020F0502020204030204" pitchFamily="34" charset="0"/>
                <a:cs typeface="Segoe UI Symbol" panose="020B0502040204020203" pitchFamily="34" charset="0"/>
              </a:rPr>
              <a:t>✍️</a:t>
            </a:r>
            <a:r>
              <a:rPr lang="uk-UA" b="1" dirty="0">
                <a:highlight>
                  <a:srgbClr val="FF00FF"/>
                </a:highlight>
                <a:latin typeface="Times New Roman" panose="02020603050405020304" pitchFamily="18" charset="0"/>
                <a:cs typeface="Times New Roman" panose="02020603050405020304" pitchFamily="18" charset="0"/>
              </a:rPr>
              <a:t>Питання для обговорення:</a:t>
            </a:r>
          </a:p>
          <a:p>
            <a:pPr marL="0" indent="0" algn="ctr">
              <a:buNone/>
            </a:pPr>
            <a:endParaRPr lang="uk-UA" b="1" dirty="0">
              <a:latin typeface="Times New Roman" panose="02020603050405020304" pitchFamily="18" charset="0"/>
              <a:cs typeface="Times New Roman" panose="02020603050405020304" pitchFamily="18" charset="0"/>
            </a:endParaRPr>
          </a:p>
          <a:p>
            <a:pPr marL="0" indent="0" algn="just">
              <a:buNone/>
            </a:pPr>
            <a:r>
              <a:rPr lang="uk-UA" b="1" dirty="0">
                <a:highlight>
                  <a:srgbClr val="FF0000"/>
                </a:highlight>
                <a:latin typeface="Times New Roman" panose="02020603050405020304" pitchFamily="18" charset="0"/>
                <a:cs typeface="Times New Roman" panose="02020603050405020304" pitchFamily="18" charset="0"/>
              </a:rPr>
              <a:t>1.</a:t>
            </a:r>
            <a:r>
              <a:rPr lang="en-US" b="1" dirty="0">
                <a:highlight>
                  <a:srgbClr val="FF0000"/>
                </a:highlight>
                <a:latin typeface="Times New Roman" panose="02020603050405020304" pitchFamily="18" charset="0"/>
                <a:cs typeface="Times New Roman" panose="02020603050405020304" pitchFamily="18" charset="0"/>
              </a:rPr>
              <a:t> </a:t>
            </a:r>
            <a:r>
              <a:rPr lang="uk-UA" b="1" dirty="0">
                <a:latin typeface="Times New Roman" panose="02020603050405020304" pitchFamily="18" charset="0"/>
                <a:cs typeface="Times New Roman" panose="02020603050405020304" pitchFamily="18" charset="0"/>
              </a:rPr>
              <a:t>Ренесанс, Реформація і Просвітництво і формулювання гуманістичної парадигми гідності людини, громадянина і громадянських прав. Реформація ХVI ст.: між універсалізмом і націоналізмом. </a:t>
            </a:r>
          </a:p>
          <a:p>
            <a:pPr marL="0" indent="0" algn="just">
              <a:buNone/>
            </a:pPr>
            <a:r>
              <a:rPr lang="uk-UA" b="1" dirty="0">
                <a:highlight>
                  <a:srgbClr val="FF0000"/>
                </a:highlight>
                <a:latin typeface="Times New Roman" panose="02020603050405020304" pitchFamily="18" charset="0"/>
                <a:cs typeface="Times New Roman" panose="02020603050405020304" pitchFamily="18" charset="0"/>
              </a:rPr>
              <a:t>2.</a:t>
            </a:r>
            <a:r>
              <a:rPr lang="en-US" b="1" dirty="0">
                <a:highlight>
                  <a:srgbClr val="FF0000"/>
                </a:highlight>
                <a:latin typeface="Times New Roman" panose="02020603050405020304" pitchFamily="18" charset="0"/>
                <a:cs typeface="Times New Roman" panose="02020603050405020304" pitchFamily="18" charset="0"/>
              </a:rPr>
              <a:t> </a:t>
            </a:r>
            <a:r>
              <a:rPr lang="uk-UA" b="1" dirty="0">
                <a:latin typeface="Times New Roman" panose="02020603050405020304" pitchFamily="18" charset="0"/>
                <a:cs typeface="Times New Roman" panose="02020603050405020304" pitchFamily="18" charset="0"/>
              </a:rPr>
              <a:t>Еразм Роттердамський і його трактат «Скарга миру» 1517 р. </a:t>
            </a:r>
            <a:r>
              <a:rPr lang="uk-UA" b="1" dirty="0" err="1">
                <a:latin typeface="Times New Roman" panose="02020603050405020304" pitchFamily="18" charset="0"/>
                <a:cs typeface="Times New Roman" panose="02020603050405020304" pitchFamily="18" charset="0"/>
              </a:rPr>
              <a:t>Вестфальська</a:t>
            </a:r>
            <a:r>
              <a:rPr lang="uk-UA" b="1" dirty="0">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ХVІ століття. Проєкт герцога де Сюллі і його Європейська ліга монархів. </a:t>
            </a:r>
          </a:p>
          <a:p>
            <a:pPr marL="0" indent="0" algn="just">
              <a:buNone/>
            </a:pPr>
            <a:r>
              <a:rPr lang="uk-UA" b="1" dirty="0">
                <a:highlight>
                  <a:srgbClr val="FF0000"/>
                </a:highlight>
                <a:latin typeface="Times New Roman" panose="02020603050405020304" pitchFamily="18" charset="0"/>
                <a:cs typeface="Times New Roman" panose="02020603050405020304" pitchFamily="18" charset="0"/>
              </a:rPr>
              <a:t>3.</a:t>
            </a:r>
            <a:r>
              <a:rPr lang="en-US" b="1" dirty="0">
                <a:highlight>
                  <a:srgbClr val="FF0000"/>
                </a:highlight>
                <a:latin typeface="Times New Roman" panose="02020603050405020304" pitchFamily="18" charset="0"/>
                <a:cs typeface="Times New Roman" panose="02020603050405020304" pitchFamily="18" charset="0"/>
              </a:rPr>
              <a:t> </a:t>
            </a:r>
            <a:r>
              <a:rPr lang="uk-UA" b="1" dirty="0">
                <a:latin typeface="Times New Roman" panose="02020603050405020304" pitchFamily="18" charset="0"/>
                <a:cs typeface="Times New Roman" panose="02020603050405020304" pitchFamily="18" charset="0"/>
              </a:rPr>
              <a:t>Народження слова: Шарль-Ірині де Сен-П’єр і його проект Європейського союзу 1713 р. </a:t>
            </a:r>
          </a:p>
          <a:p>
            <a:pPr marL="0" indent="0" algn="just">
              <a:buNone/>
            </a:pPr>
            <a:r>
              <a:rPr lang="uk-UA" b="1" dirty="0">
                <a:highlight>
                  <a:srgbClr val="FF0000"/>
                </a:highlight>
                <a:latin typeface="Times New Roman" panose="02020603050405020304" pitchFamily="18" charset="0"/>
                <a:cs typeface="Times New Roman" panose="02020603050405020304" pitchFamily="18" charset="0"/>
              </a:rPr>
              <a:t>4.</a:t>
            </a:r>
            <a:r>
              <a:rPr lang="en-US" b="1" dirty="0">
                <a:highlight>
                  <a:srgbClr val="FF0000"/>
                </a:highlight>
                <a:latin typeface="Times New Roman" panose="02020603050405020304" pitchFamily="18" charset="0"/>
                <a:cs typeface="Times New Roman" panose="02020603050405020304" pitchFamily="18" charset="0"/>
              </a:rPr>
              <a:t> </a:t>
            </a:r>
            <a:r>
              <a:rPr lang="uk-UA" b="1" dirty="0">
                <a:latin typeface="Times New Roman" panose="02020603050405020304" pitchFamily="18" charset="0"/>
                <a:cs typeface="Times New Roman" panose="02020603050405020304" pitchFamily="18" charset="0"/>
              </a:rPr>
              <a:t>Війна і мир в ідеях просвітників: від Руссо до </a:t>
            </a:r>
            <a:r>
              <a:rPr lang="uk-UA" b="1" dirty="0" err="1">
                <a:latin typeface="Times New Roman" panose="02020603050405020304" pitchFamily="18" charset="0"/>
                <a:cs typeface="Times New Roman" panose="02020603050405020304" pitchFamily="18" charset="0"/>
              </a:rPr>
              <a:t>Бентама</a:t>
            </a:r>
            <a:r>
              <a:rPr lang="uk-UA" b="1" dirty="0">
                <a:latin typeface="Times New Roman" panose="02020603050405020304" pitchFamily="18" charset="0"/>
                <a:cs typeface="Times New Roman" panose="02020603050405020304" pitchFamily="18" charset="0"/>
              </a:rPr>
              <a:t>.</a:t>
            </a:r>
          </a:p>
          <a:p>
            <a:pPr marL="0" indent="0" algn="just">
              <a:buNone/>
            </a:pPr>
            <a:r>
              <a:rPr lang="uk-UA" b="1" dirty="0">
                <a:highlight>
                  <a:srgbClr val="FF0000"/>
                </a:highlight>
                <a:latin typeface="Times New Roman" panose="02020603050405020304" pitchFamily="18" charset="0"/>
                <a:cs typeface="Times New Roman" panose="02020603050405020304" pitchFamily="18" charset="0"/>
              </a:rPr>
              <a:t>5.</a:t>
            </a:r>
            <a:r>
              <a:rPr lang="en-US" b="1" dirty="0">
                <a:highlight>
                  <a:srgbClr val="FF0000"/>
                </a:highlight>
                <a:latin typeface="Times New Roman" panose="02020603050405020304" pitchFamily="18" charset="0"/>
                <a:cs typeface="Times New Roman" panose="02020603050405020304" pitchFamily="18" charset="0"/>
              </a:rPr>
              <a:t> </a:t>
            </a:r>
            <a:r>
              <a:rPr lang="uk-UA" b="1" dirty="0">
                <a:latin typeface="Times New Roman" panose="02020603050405020304" pitchFamily="18" charset="0"/>
                <a:cs typeface="Times New Roman" panose="02020603050405020304" pitchFamily="18" charset="0"/>
              </a:rPr>
              <a:t>Республіканська ідея єдності Європи в епоху Французької революції. Протистояння і Священний Союз імперій. Віденський конгрес 1815 р.</a:t>
            </a:r>
          </a:p>
          <a:p>
            <a:pPr algn="ct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5998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a:bodyPr>
          <a:lstStyle/>
          <a:p>
            <a:pPr algn="ctr"/>
            <a:r>
              <a:rPr lang="uk-UA" sz="2600" b="1" dirty="0">
                <a:highlight>
                  <a:srgbClr val="FF0000"/>
                </a:highlight>
                <a:latin typeface="Times New Roman" panose="02020603050405020304" pitchFamily="18" charset="0"/>
                <a:cs typeface="Times New Roman" panose="02020603050405020304" pitchFamily="18" charset="0"/>
              </a:rPr>
              <a:t>1.</a:t>
            </a:r>
            <a:r>
              <a:rPr lang="en-US" sz="2600" b="1" dirty="0">
                <a:highlight>
                  <a:srgbClr val="FF0000"/>
                </a:highlight>
                <a:latin typeface="Times New Roman" panose="02020603050405020304" pitchFamily="18" charset="0"/>
                <a:cs typeface="Times New Roman" panose="02020603050405020304" pitchFamily="18" charset="0"/>
              </a:rPr>
              <a:t> </a:t>
            </a:r>
            <a:r>
              <a:rPr lang="uk-UA" sz="2600" b="1" dirty="0">
                <a:highlight>
                  <a:srgbClr val="FF0000"/>
                </a:highlight>
                <a:latin typeface="Times New Roman" panose="02020603050405020304" pitchFamily="18" charset="0"/>
                <a:cs typeface="Times New Roman" panose="02020603050405020304" pitchFamily="18" charset="0"/>
              </a:rPr>
              <a:t>Ренесанс, Реформація і Просвітництво і формулювання гуманістичної парадигми гідності людини, громадянина і громадянських прав. </a:t>
            </a:r>
            <a:br>
              <a:rPr lang="en-US" sz="2600" b="1" dirty="0">
                <a:highlight>
                  <a:srgbClr val="FF0000"/>
                </a:highlight>
                <a:latin typeface="Times New Roman" panose="02020603050405020304" pitchFamily="18" charset="0"/>
                <a:cs typeface="Times New Roman" panose="02020603050405020304" pitchFamily="18" charset="0"/>
              </a:rPr>
            </a:br>
            <a:r>
              <a:rPr lang="uk-UA" sz="2600" b="1" dirty="0">
                <a:highlight>
                  <a:srgbClr val="FF0000"/>
                </a:highlight>
                <a:latin typeface="Times New Roman" panose="02020603050405020304" pitchFamily="18" charset="0"/>
                <a:cs typeface="Times New Roman" panose="02020603050405020304" pitchFamily="18" charset="0"/>
              </a:rPr>
              <a:t>Реформація Х</a:t>
            </a:r>
            <a:r>
              <a:rPr lang="lt-LT" sz="2600" b="1" dirty="0">
                <a:highlight>
                  <a:srgbClr val="FF0000"/>
                </a:highlight>
                <a:latin typeface="Times New Roman" panose="02020603050405020304" pitchFamily="18" charset="0"/>
                <a:cs typeface="Times New Roman" panose="02020603050405020304" pitchFamily="18" charset="0"/>
              </a:rPr>
              <a:t>VI </a:t>
            </a:r>
            <a:r>
              <a:rPr lang="uk-UA" sz="2600" b="1" dirty="0">
                <a:highlight>
                  <a:srgbClr val="FF0000"/>
                </a:highlight>
                <a:latin typeface="Times New Roman" panose="02020603050405020304" pitchFamily="18" charset="0"/>
                <a:cs typeface="Times New Roman" panose="02020603050405020304" pitchFamily="18" charset="0"/>
              </a:rPr>
              <a:t>ст.: між універсалізмом і націоналізмом</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200727"/>
            <a:ext cx="7972800" cy="5657271"/>
          </a:xfrm>
        </p:spPr>
        <p:txBody>
          <a:bodyPr>
            <a:normAutofit lnSpcReduction="10000"/>
          </a:bodyPr>
          <a:lstStyle/>
          <a:p>
            <a:pPr marL="0" indent="0" algn="just">
              <a:buNone/>
            </a:pPr>
            <a:r>
              <a:rPr lang="uk-UA" b="1" dirty="0">
                <a:latin typeface="Times New Roman" panose="02020603050405020304" pitchFamily="18" charset="0"/>
                <a:cs typeface="Times New Roman" panose="02020603050405020304" pitchFamily="18" charset="0"/>
              </a:rPr>
              <a:t>Своєрідним апогеєм прояву цієї «європейської цінності», торжеством «свободи, рівності й братерства», безсумнівно, стала </a:t>
            </a:r>
            <a:r>
              <a:rPr lang="uk-UA" b="1" dirty="0">
                <a:highlight>
                  <a:srgbClr val="000080"/>
                </a:highlight>
                <a:latin typeface="Times New Roman" panose="02020603050405020304" pitchFamily="18" charset="0"/>
                <a:cs typeface="Times New Roman" panose="02020603050405020304" pitchFamily="18" charset="0"/>
              </a:rPr>
              <a:t>Велика французька революція 1789 р.</a:t>
            </a:r>
            <a:r>
              <a:rPr lang="uk-UA" b="1" dirty="0">
                <a:latin typeface="Times New Roman" panose="02020603050405020304" pitchFamily="18" charset="0"/>
                <a:cs typeface="Times New Roman" panose="02020603050405020304" pitchFamily="18" charset="0"/>
              </a:rPr>
              <a:t> Вона сприяла остаточному затвердженню непорушної основи системи «європейських цінностей»: свободи людини від народження і рівноправності. </a:t>
            </a:r>
          </a:p>
          <a:p>
            <a:pPr marL="0" indent="0" algn="just">
              <a:buNone/>
            </a:pPr>
            <a:r>
              <a:rPr lang="uk-UA" b="1" dirty="0" err="1">
                <a:latin typeface="Times New Roman" panose="02020603050405020304" pitchFamily="18" charset="0"/>
                <a:cs typeface="Times New Roman" panose="02020603050405020304" pitchFamily="18" charset="0"/>
              </a:rPr>
              <a:t>Жюль</a:t>
            </a:r>
            <a:r>
              <a:rPr lang="uk-UA" b="1" dirty="0">
                <a:latin typeface="Times New Roman" panose="02020603050405020304" pitchFamily="18" charset="0"/>
                <a:cs typeface="Times New Roman" panose="02020603050405020304" pitchFamily="18" charset="0"/>
              </a:rPr>
              <a:t> </a:t>
            </a:r>
            <a:r>
              <a:rPr lang="uk-UA" b="1" dirty="0" err="1">
                <a:latin typeface="Times New Roman" panose="02020603050405020304" pitchFamily="18" charset="0"/>
                <a:cs typeface="Times New Roman" panose="02020603050405020304" pitchFamily="18" charset="0"/>
              </a:rPr>
              <a:t>Мішле</a:t>
            </a:r>
            <a:r>
              <a:rPr lang="uk-UA" b="1" dirty="0">
                <a:latin typeface="Times New Roman" panose="02020603050405020304" pitchFamily="18" charset="0"/>
                <a:cs typeface="Times New Roman" panose="02020603050405020304" pitchFamily="18" charset="0"/>
              </a:rPr>
              <a:t>, французький історик і публіцист XIX ст., передав основний зміст минулої революції таким чином: «</a:t>
            </a:r>
            <a:r>
              <a:rPr lang="uk-UA" b="1" dirty="0">
                <a:solidFill>
                  <a:srgbClr val="FFFF00"/>
                </a:solidFill>
                <a:latin typeface="Times New Roman" panose="02020603050405020304" pitchFamily="18" charset="0"/>
                <a:cs typeface="Times New Roman" panose="02020603050405020304" pitchFamily="18" charset="0"/>
              </a:rPr>
              <a:t>Суть революції я бачу в прагненні воскресити Закон, повернути людині її Права і затвердити Справедливість</a:t>
            </a:r>
            <a:r>
              <a:rPr lang="uk-UA" b="1" dirty="0">
                <a:latin typeface="Times New Roman" panose="02020603050405020304" pitchFamily="18" charset="0"/>
                <a:cs typeface="Times New Roman" panose="02020603050405020304" pitchFamily="18" charset="0"/>
              </a:rPr>
              <a:t>». У підсумку революція привела до поступового руху від конституційних реформ до революційного терору.</a:t>
            </a:r>
          </a:p>
        </p:txBody>
      </p:sp>
      <p:pic>
        <p:nvPicPr>
          <p:cNvPr id="2" name="Рисунок 1">
            <a:extLst>
              <a:ext uri="{FF2B5EF4-FFF2-40B4-BE49-F238E27FC236}">
                <a16:creationId xmlns:a16="http://schemas.microsoft.com/office/drawing/2014/main" id="{057407EA-F5BE-6BB5-9C96-3BBCC396AA84}"/>
              </a:ext>
            </a:extLst>
          </p:cNvPr>
          <p:cNvPicPr>
            <a:picLocks noChangeAspect="1"/>
          </p:cNvPicPr>
          <p:nvPr/>
        </p:nvPicPr>
        <p:blipFill>
          <a:blip r:embed="rId2"/>
          <a:stretch>
            <a:fillRect/>
          </a:stretch>
        </p:blipFill>
        <p:spPr>
          <a:xfrm>
            <a:off x="8071686" y="1200725"/>
            <a:ext cx="3956772" cy="5551057"/>
          </a:xfrm>
          <a:prstGeom prst="rect">
            <a:avLst/>
          </a:prstGeom>
        </p:spPr>
      </p:pic>
    </p:spTree>
    <p:extLst>
      <p:ext uri="{BB962C8B-B14F-4D97-AF65-F5344CB8AC3E}">
        <p14:creationId xmlns:p14="http://schemas.microsoft.com/office/powerpoint/2010/main" val="13168864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14399"/>
            <a:ext cx="12192000" cy="5943599"/>
          </a:xfrm>
        </p:spPr>
        <p:txBody>
          <a:bodyPr>
            <a:normAutofit lnSpcReduction="10000"/>
          </a:bodyPr>
          <a:lstStyle/>
          <a:p>
            <a:pPr marL="0" indent="0" algn="just">
              <a:buNone/>
            </a:pPr>
            <a:r>
              <a:rPr lang="uk-UA" sz="3200" b="1" dirty="0">
                <a:latin typeface="Times New Roman" panose="02020603050405020304" pitchFamily="18" charset="0"/>
                <a:cs typeface="Times New Roman" panose="02020603050405020304" pitchFamily="18" charset="0"/>
              </a:rPr>
              <a:t>Велика Французька революція також відкрила тривалий період війн у Європі, в перебігу яких протилежні сторони по-різному інтерпретували європейську ідею. </a:t>
            </a:r>
          </a:p>
          <a:p>
            <a:pPr marL="0" indent="0" algn="just">
              <a:buNone/>
            </a:pPr>
            <a:r>
              <a:rPr lang="uk-UA" sz="3200" b="1" dirty="0">
                <a:latin typeface="Times New Roman" panose="02020603050405020304" pitchFamily="18" charset="0"/>
                <a:cs typeface="Times New Roman" panose="02020603050405020304" pitchFamily="18" charset="0"/>
              </a:rPr>
              <a:t>Найбільший вплив на її формування справила діяльність французького імператора Наполеона Бонапарта (1769–1821 рр.). Користуючись піднесенням активності народних мас, Наполеон намагався встановити панування Франції в Європі і в такий спосіб завоювати першість у змаганні за неї з Великою Британією. </a:t>
            </a:r>
          </a:p>
          <a:p>
            <a:pPr marL="0" indent="0" algn="just">
              <a:buNone/>
            </a:pPr>
            <a:r>
              <a:rPr lang="uk-UA" sz="3200" b="1" dirty="0">
                <a:latin typeface="Times New Roman" panose="02020603050405020304" pitchFamily="18" charset="0"/>
                <a:cs typeface="Times New Roman" panose="02020603050405020304" pitchFamily="18" charset="0"/>
              </a:rPr>
              <a:t>Особливість загальноєвропейської війни 1792–1814 р. полягала в тому, що </a:t>
            </a:r>
            <a:r>
              <a:rPr lang="uk-UA" sz="3200" b="1" dirty="0">
                <a:highlight>
                  <a:srgbClr val="800000"/>
                </a:highlight>
                <a:latin typeface="Times New Roman" panose="02020603050405020304" pitchFamily="18" charset="0"/>
                <a:cs typeface="Times New Roman" panose="02020603050405020304" pitchFamily="18" charset="0"/>
              </a:rPr>
              <a:t>Франція виступила в якості держави, яка намагалася забезпечити свою гегемонію шляхом революційних перетворень не лише у своїй країні, а й у межах усієї «монархічної Європи».</a:t>
            </a:r>
          </a:p>
        </p:txBody>
      </p:sp>
    </p:spTree>
    <p:extLst>
      <p:ext uri="{BB962C8B-B14F-4D97-AF65-F5344CB8AC3E}">
        <p14:creationId xmlns:p14="http://schemas.microsoft.com/office/powerpoint/2010/main" val="13991043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108364"/>
            <a:ext cx="12192000" cy="5749634"/>
          </a:xfrm>
        </p:spPr>
        <p:txBody>
          <a:bodyPr>
            <a:normAutofit lnSpcReduction="10000"/>
          </a:bodyPr>
          <a:lstStyle/>
          <a:p>
            <a:pPr marL="0" indent="0" algn="just">
              <a:buNone/>
            </a:pPr>
            <a:r>
              <a:rPr lang="uk-UA" b="1" dirty="0">
                <a:latin typeface="Times New Roman" panose="02020603050405020304" pitchFamily="18" charset="0"/>
                <a:cs typeface="Times New Roman" panose="02020603050405020304" pitchFamily="18" charset="0"/>
              </a:rPr>
              <a:t>Хоча вже у вигнанні на острові </a:t>
            </a:r>
            <a:r>
              <a:rPr lang="uk-UA" b="1" dirty="0" err="1">
                <a:latin typeface="Times New Roman" panose="02020603050405020304" pitchFamily="18" charset="0"/>
                <a:cs typeface="Times New Roman" panose="02020603050405020304" pitchFamily="18" charset="0"/>
              </a:rPr>
              <a:t>Св</a:t>
            </a:r>
            <a:r>
              <a:rPr lang="uk-UA" b="1" dirty="0">
                <a:latin typeface="Times New Roman" panose="02020603050405020304" pitchFamily="18" charset="0"/>
                <a:cs typeface="Times New Roman" panose="02020603050405020304" pitchFamily="18" charset="0"/>
              </a:rPr>
              <a:t>. Єлени в своїх мемуарах він писав: «</a:t>
            </a:r>
            <a:r>
              <a:rPr lang="uk-UA" b="1" dirty="0">
                <a:solidFill>
                  <a:srgbClr val="FFFF00"/>
                </a:solidFill>
                <a:latin typeface="Times New Roman" panose="02020603050405020304" pitchFamily="18" charset="0"/>
                <a:cs typeface="Times New Roman" panose="02020603050405020304" pitchFamily="18" charset="0"/>
              </a:rPr>
              <a:t>Одним із моїх головних намірів було об’єднання всіх тих народів, що розпались чи їх розділили революції та політика… Я хотів з усіх цих народів створити єдиний державний організм. За такого стану справ було б більше можливостей, аби всюди запровадити одноманітні кодекси, принципи, думки, почуття, погляди й інтереси. Тоді, можливо, завдяки тій повсюдній освіті, стали б реальними мрії про те, що велика європейська родина прийме принципи американського конгресу чи грецької амфіктонії</a:t>
            </a:r>
            <a:r>
              <a:rPr lang="uk-UA" b="1" dirty="0">
                <a:latin typeface="Times New Roman" panose="02020603050405020304" pitchFamily="18" charset="0"/>
                <a:cs typeface="Times New Roman" panose="02020603050405020304" pitchFamily="18" charset="0"/>
              </a:rPr>
              <a:t>».</a:t>
            </a:r>
          </a:p>
          <a:p>
            <a:pPr marL="0" indent="0" algn="just">
              <a:buNone/>
            </a:pPr>
            <a:r>
              <a:rPr lang="uk-UA" b="1" dirty="0">
                <a:latin typeface="Times New Roman" panose="02020603050405020304" pitchFamily="18" charset="0"/>
                <a:cs typeface="Times New Roman" panose="02020603050405020304" pitchFamily="18" charset="0"/>
              </a:rPr>
              <a:t>Наполеон фактично провадив курс на побудову універсальної монархії силою зброї. Франція, тепер уже як єдина нація, перейшла до завойовницької політики, що, своєю чергою, сприяло поширенню націоналізму всією Європою. Замість релігійних і династичних суперечок, головною причиною війн стала віднині розбіжність національних інтересів, що далі призвело до ще жорстокіших сутичок.</a:t>
            </a:r>
          </a:p>
        </p:txBody>
      </p:sp>
    </p:spTree>
    <p:extLst>
      <p:ext uri="{BB962C8B-B14F-4D97-AF65-F5344CB8AC3E}">
        <p14:creationId xmlns:p14="http://schemas.microsoft.com/office/powerpoint/2010/main" val="2786559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14399"/>
            <a:ext cx="12192000" cy="5943599"/>
          </a:xfrm>
        </p:spPr>
        <p:txBody>
          <a:bodyPr>
            <a:normAutofit/>
          </a:bodyPr>
          <a:lstStyle/>
          <a:p>
            <a:pPr marL="0" indent="0" algn="just">
              <a:buNone/>
            </a:pPr>
            <a:r>
              <a:rPr lang="uk-UA" sz="3200" b="1" dirty="0">
                <a:latin typeface="Times New Roman" panose="02020603050405020304" pitchFamily="18" charset="0"/>
                <a:cs typeface="Times New Roman" panose="02020603050405020304" pitchFamily="18" charset="0"/>
              </a:rPr>
              <a:t>Використовуючи армію та культурний вплив Франції, Наполеон намагався об’єднати Європу під французьким керівництвом і створити навколо Франції низку васальних, залежних чи союзних держав, що були б фактично під його контролем і не провадили б самостійної зовнішньої політики. </a:t>
            </a:r>
          </a:p>
          <a:p>
            <a:pPr marL="0" indent="0" algn="just">
              <a:buNone/>
            </a:pPr>
            <a:r>
              <a:rPr lang="uk-UA" sz="3200" b="1" dirty="0">
                <a:latin typeface="Times New Roman" panose="02020603050405020304" pitchFamily="18" charset="0"/>
                <a:cs typeface="Times New Roman" panose="02020603050405020304" pitchFamily="18" charset="0"/>
              </a:rPr>
              <a:t>Французький імператор не лише </a:t>
            </a:r>
            <a:r>
              <a:rPr lang="uk-UA" sz="3200" b="1" dirty="0">
                <a:solidFill>
                  <a:srgbClr val="FFFF00"/>
                </a:solidFill>
                <a:latin typeface="Times New Roman" panose="02020603050405020304" pitchFamily="18" charset="0"/>
                <a:cs typeface="Times New Roman" panose="02020603050405020304" pitchFamily="18" charset="0"/>
              </a:rPr>
              <a:t>силою об’єднав більшу частину Європи</a:t>
            </a:r>
            <a:r>
              <a:rPr lang="uk-UA" sz="3200" b="1" dirty="0">
                <a:latin typeface="Times New Roman" panose="02020603050405020304" pitchFamily="18" charset="0"/>
                <a:cs typeface="Times New Roman" panose="02020603050405020304" pitchFamily="18" charset="0"/>
              </a:rPr>
              <a:t>, а й здійснив у ній широку реконструкцію та модернізацію. Він хотів створити «</a:t>
            </a:r>
            <a:r>
              <a:rPr lang="uk-UA" sz="3200" b="1" dirty="0">
                <a:highlight>
                  <a:srgbClr val="800000"/>
                </a:highlight>
                <a:latin typeface="Times New Roman" panose="02020603050405020304" pitchFamily="18" charset="0"/>
                <a:cs typeface="Times New Roman" panose="02020603050405020304" pitchFamily="18" charset="0"/>
              </a:rPr>
              <a:t>систему європейської федерації</a:t>
            </a:r>
            <a:r>
              <a:rPr lang="uk-UA" sz="3200" b="1" dirty="0">
                <a:latin typeface="Times New Roman" panose="02020603050405020304" pitchFamily="18" charset="0"/>
                <a:cs typeface="Times New Roman" panose="02020603050405020304" pitchFamily="18" charset="0"/>
              </a:rPr>
              <a:t>», де мала діяти єдина для всієї Європи правова система з єдиними європейським кодексом (кодекс Наполеона) і європейським судом, єдиною європейською валютою, спільною армією, єдиною системою мір і ваги та європейською академією наук.</a:t>
            </a:r>
          </a:p>
        </p:txBody>
      </p:sp>
    </p:spTree>
    <p:extLst>
      <p:ext uri="{BB962C8B-B14F-4D97-AF65-F5344CB8AC3E}">
        <p14:creationId xmlns:p14="http://schemas.microsoft.com/office/powerpoint/2010/main" val="4869977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14399"/>
            <a:ext cx="12192000" cy="5943599"/>
          </a:xfrm>
        </p:spPr>
        <p:txBody>
          <a:bodyPr>
            <a:normAutofit lnSpcReduction="10000"/>
          </a:bodyPr>
          <a:lstStyle/>
          <a:p>
            <a:pPr marL="0" indent="0" algn="just">
              <a:buNone/>
            </a:pPr>
            <a:r>
              <a:rPr lang="uk-UA" b="1" dirty="0">
                <a:latin typeface="Times New Roman" panose="02020603050405020304" pitchFamily="18" charset="0"/>
                <a:cs typeface="Times New Roman" panose="02020603050405020304" pitchFamily="18" charset="0"/>
              </a:rPr>
              <a:t>Незважаючи на провал спроби Наполеона об’єднати Європу, його діяльність сприяла значному поширенню ідеї європейської єдності. Після оголошення 20 квітня 1792 р. війни Австрії і розгортання військових дій, в які втягувалися інші європейські країни, французький уряд сформулював доктрину революційної війни. </a:t>
            </a:r>
          </a:p>
          <a:p>
            <a:pPr marL="0" indent="0" algn="just">
              <a:buNone/>
            </a:pPr>
            <a:r>
              <a:rPr lang="uk-UA" b="1" dirty="0">
                <a:latin typeface="Times New Roman" panose="02020603050405020304" pitchFamily="18" charset="0"/>
                <a:cs typeface="Times New Roman" panose="02020603050405020304" pitchFamily="18" charset="0"/>
              </a:rPr>
              <a:t>За постановою Національного Конвенту, «</a:t>
            </a:r>
            <a:r>
              <a:rPr lang="uk-UA" b="1" dirty="0">
                <a:solidFill>
                  <a:srgbClr val="FFFF00"/>
                </a:solidFill>
                <a:latin typeface="Times New Roman" panose="02020603050405020304" pitchFamily="18" charset="0"/>
                <a:cs typeface="Times New Roman" panose="02020603050405020304" pitchFamily="18" charset="0"/>
              </a:rPr>
              <a:t>у країнах, які будуть зайняті республіканськими арміями, генерали оголошують від імені республіки суверенітет народу, скасування усіх існуючих органів влади... десятини, феодалізму, сеньйоральних прав, як феодальних, так і цензових; повинностей, привілеїв на полювання, рибної ловлі, панщини. Вони оголошують народу, що несуть йому тільки мир, допомогу, братерство, свободу і рівність... Французька нація буде вважати ворогом той народ, який, відмовившись від свободи і рівності, забажав би призвати монарха і зберегти привілеї станів, але обіцяє підтримку тому народу, який приймає принципи рівності</a:t>
            </a:r>
            <a:r>
              <a:rPr lang="uk-UA"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897670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126836"/>
            <a:ext cx="12192000" cy="5731162"/>
          </a:xfrm>
        </p:spPr>
        <p:txBody>
          <a:bodyPr>
            <a:normAutofit/>
          </a:bodyPr>
          <a:lstStyle/>
          <a:p>
            <a:pPr marL="0" indent="0" algn="just">
              <a:buNone/>
            </a:pPr>
            <a:r>
              <a:rPr lang="uk-UA" sz="3200" b="1" dirty="0">
                <a:latin typeface="Times New Roman" panose="02020603050405020304" pitchFamily="18" charset="0"/>
                <a:cs typeface="Times New Roman" panose="02020603050405020304" pitchFamily="18" charset="0"/>
              </a:rPr>
              <a:t>Декларація експорту революції була розрахована на активну підтримку суспільства в зарубіжних країнах. Розрахунок революціонерів виявився доволі точним – ідеї свободи, боротьби з «тиранами» знайшли чимало прихильників за її межами, зачарованих ідеєю оновлення світу. </a:t>
            </a:r>
          </a:p>
          <a:p>
            <a:pPr marL="0" indent="0" algn="just">
              <a:buNone/>
            </a:pPr>
            <a:r>
              <a:rPr lang="uk-UA" sz="3200" b="1" dirty="0">
                <a:latin typeface="Times New Roman" panose="02020603050405020304" pitchFamily="18" charset="0"/>
                <a:cs typeface="Times New Roman" panose="02020603050405020304" pitchFamily="18" charset="0"/>
              </a:rPr>
              <a:t>Революційна війна мала на меті демократизацію політичного життя і перебудову європейського суспільства на засадах федеративного, республіканського устрою. Водночас у революційних війнах доволі чітко простежувалося прагнення французької нації, яка вважала себе носієм прогресивних ідей, до домінування в Європі.</a:t>
            </a:r>
          </a:p>
        </p:txBody>
      </p:sp>
    </p:spTree>
    <p:extLst>
      <p:ext uri="{BB962C8B-B14F-4D97-AF65-F5344CB8AC3E}">
        <p14:creationId xmlns:p14="http://schemas.microsoft.com/office/powerpoint/2010/main" val="41060828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14399"/>
            <a:ext cx="12192000" cy="5943599"/>
          </a:xfrm>
        </p:spPr>
        <p:txBody>
          <a:bodyPr>
            <a:normAutofit/>
          </a:bodyPr>
          <a:lstStyle/>
          <a:p>
            <a:pPr marL="0" indent="0" algn="just">
              <a:buNone/>
            </a:pPr>
            <a:r>
              <a:rPr lang="uk-UA" sz="3000" b="1" dirty="0">
                <a:latin typeface="Times New Roman" panose="02020603050405020304" pitchFamily="18" charset="0"/>
                <a:cs typeface="Times New Roman" panose="02020603050405020304" pitchFamily="18" charset="0"/>
              </a:rPr>
              <a:t>Війна проти республіканської Франції була непопулярною всередині європейських держав, у тому числі в німецьких землях, що входили до Священної Римської імперії. З іншого боку, посилення експансіоністських зазіхань Франції викликало насторожене ставлення інтелектуальних кіл європейських країн до революційної війни. </a:t>
            </a:r>
          </a:p>
          <a:p>
            <a:pPr marL="0" indent="0" algn="just">
              <a:buNone/>
            </a:pPr>
            <a:r>
              <a:rPr lang="uk-UA" sz="3000" b="1" dirty="0">
                <a:latin typeface="Times New Roman" panose="02020603050405020304" pitchFamily="18" charset="0"/>
                <a:cs typeface="Times New Roman" panose="02020603050405020304" pitchFamily="18" charset="0"/>
              </a:rPr>
              <a:t>Поширення націоналізму всією Європою, розбіжності національних інтересів стали однією з передумов появи нового інтелектуального руху – </a:t>
            </a:r>
            <a:r>
              <a:rPr lang="uk-UA" sz="3000" b="1" i="1" dirty="0">
                <a:solidFill>
                  <a:srgbClr val="FFFF00"/>
                </a:solidFill>
                <a:latin typeface="Times New Roman" panose="02020603050405020304" pitchFamily="18" charset="0"/>
                <a:cs typeface="Times New Roman" panose="02020603050405020304" pitchFamily="18" charset="0"/>
              </a:rPr>
              <a:t>Романтизму</a:t>
            </a:r>
            <a:r>
              <a:rPr lang="uk-UA" sz="3000" b="1" dirty="0">
                <a:latin typeface="Times New Roman" panose="02020603050405020304" pitchFamily="18" charset="0"/>
                <a:cs typeface="Times New Roman" panose="02020603050405020304" pitchFamily="18" charset="0"/>
              </a:rPr>
              <a:t>, представники якого вважали пріоритетним розвиток національних держав (замість космополітичного підходу). </a:t>
            </a:r>
            <a:r>
              <a:rPr lang="uk-UA" sz="3000" b="1" dirty="0">
                <a:highlight>
                  <a:srgbClr val="800000"/>
                </a:highlight>
                <a:latin typeface="Times New Roman" panose="02020603050405020304" pitchFamily="18" charset="0"/>
                <a:cs typeface="Times New Roman" panose="02020603050405020304" pitchFamily="18" charset="0"/>
              </a:rPr>
              <a:t>Лише цілковите формування національних держав, на їхню думку, могло призвести до припинення війн між європейськими народами і до створення Сполучених Штатів Європи.</a:t>
            </a:r>
          </a:p>
        </p:txBody>
      </p:sp>
    </p:spTree>
    <p:extLst>
      <p:ext uri="{BB962C8B-B14F-4D97-AF65-F5344CB8AC3E}">
        <p14:creationId xmlns:p14="http://schemas.microsoft.com/office/powerpoint/2010/main" val="42059641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1" y="914399"/>
            <a:ext cx="9287428" cy="5943599"/>
          </a:xfrm>
        </p:spPr>
        <p:txBody>
          <a:bodyPr>
            <a:normAutofit lnSpcReduction="10000"/>
          </a:bodyPr>
          <a:lstStyle/>
          <a:p>
            <a:pPr marL="0" indent="0" algn="just">
              <a:buNone/>
            </a:pPr>
            <a:r>
              <a:rPr lang="uk-UA" b="1" dirty="0">
                <a:latin typeface="Times New Roman" panose="02020603050405020304" pitchFamily="18" charset="0"/>
                <a:cs typeface="Times New Roman" panose="02020603050405020304" pitchFamily="18" charset="0"/>
              </a:rPr>
              <a:t>Одним з перших до ідей </a:t>
            </a:r>
            <a:r>
              <a:rPr lang="uk-UA" b="1" dirty="0" err="1">
                <a:latin typeface="Times New Roman" panose="02020603050405020304" pitchFamily="18" charset="0"/>
                <a:cs typeface="Times New Roman" panose="02020603050405020304" pitchFamily="18" charset="0"/>
              </a:rPr>
              <a:t>Іммануїла</a:t>
            </a:r>
            <a:r>
              <a:rPr lang="uk-UA" b="1" dirty="0">
                <a:latin typeface="Times New Roman" panose="02020603050405020304" pitchFamily="18" charset="0"/>
                <a:cs typeface="Times New Roman" panose="02020603050405020304" pitchFamily="18" charset="0"/>
              </a:rPr>
              <a:t> Канта звернувся німецький мислитель і філософ </a:t>
            </a:r>
            <a:r>
              <a:rPr lang="uk-UA" b="1" dirty="0">
                <a:solidFill>
                  <a:srgbClr val="FFFF00"/>
                </a:solidFill>
                <a:highlight>
                  <a:srgbClr val="800000"/>
                </a:highlight>
                <a:latin typeface="Times New Roman" panose="02020603050405020304" pitchFamily="18" charset="0"/>
                <a:cs typeface="Times New Roman" panose="02020603050405020304" pitchFamily="18" charset="0"/>
              </a:rPr>
              <a:t>Йоганн </a:t>
            </a:r>
            <a:r>
              <a:rPr lang="uk-UA" b="1" dirty="0" err="1">
                <a:solidFill>
                  <a:srgbClr val="FFFF00"/>
                </a:solidFill>
                <a:highlight>
                  <a:srgbClr val="800000"/>
                </a:highlight>
                <a:latin typeface="Times New Roman" panose="02020603050405020304" pitchFamily="18" charset="0"/>
                <a:cs typeface="Times New Roman" panose="02020603050405020304" pitchFamily="18" charset="0"/>
              </a:rPr>
              <a:t>Готфрід</a:t>
            </a:r>
            <a:r>
              <a:rPr lang="uk-UA" b="1" dirty="0">
                <a:solidFill>
                  <a:srgbClr val="FFFF00"/>
                </a:solidFill>
                <a:highlight>
                  <a:srgbClr val="800000"/>
                </a:highlight>
                <a:latin typeface="Times New Roman" panose="02020603050405020304" pitchFamily="18" charset="0"/>
                <a:cs typeface="Times New Roman" panose="02020603050405020304" pitchFamily="18" charset="0"/>
              </a:rPr>
              <a:t> </a:t>
            </a:r>
            <a:r>
              <a:rPr lang="uk-UA" b="1" dirty="0" err="1">
                <a:solidFill>
                  <a:srgbClr val="FFFF00"/>
                </a:solidFill>
                <a:highlight>
                  <a:srgbClr val="800000"/>
                </a:highlight>
                <a:latin typeface="Times New Roman" panose="02020603050405020304" pitchFamily="18" charset="0"/>
                <a:cs typeface="Times New Roman" panose="02020603050405020304" pitchFamily="18" charset="0"/>
              </a:rPr>
              <a:t>Гердер</a:t>
            </a:r>
            <a:r>
              <a:rPr lang="uk-UA" b="1" dirty="0">
                <a:solidFill>
                  <a:srgbClr val="FFFF00"/>
                </a:solidFill>
                <a:highlight>
                  <a:srgbClr val="800000"/>
                </a:highlight>
                <a:latin typeface="Times New Roman" panose="02020603050405020304" pitchFamily="18" charset="0"/>
                <a:cs typeface="Times New Roman" panose="02020603050405020304" pitchFamily="18" charset="0"/>
              </a:rPr>
              <a:t> </a:t>
            </a:r>
            <a:r>
              <a:rPr lang="uk-UA" b="1" dirty="0">
                <a:latin typeface="Times New Roman" panose="02020603050405020304" pitchFamily="18" charset="0"/>
                <a:cs typeface="Times New Roman" panose="02020603050405020304" pitchFamily="18" charset="0"/>
              </a:rPr>
              <a:t>(1744—1803) і навіть одному із розділів своєї роботи дав кантівську назву «До вічного миру». </a:t>
            </a:r>
          </a:p>
          <a:p>
            <a:pPr marL="0" indent="0" algn="just">
              <a:buNone/>
            </a:pPr>
            <a:r>
              <a:rPr lang="uk-UA" b="1" dirty="0">
                <a:latin typeface="Times New Roman" panose="02020603050405020304" pitchFamily="18" charset="0"/>
                <a:cs typeface="Times New Roman" panose="02020603050405020304" pitchFamily="18" charset="0"/>
              </a:rPr>
              <a:t>Натомість він вважав, що укладання миру між ворогуючими державами не може бути надійним і довготривалим. На шляху досягнення миру і справедливості він віддавав перевагу моральному перевихованню людей. Він погоджувався з Кантом, що навіть за таких умов це не виключає війн. </a:t>
            </a:r>
            <a:r>
              <a:rPr lang="uk-UA" b="1" dirty="0" err="1">
                <a:latin typeface="Times New Roman" panose="02020603050405020304" pitchFamily="18" charset="0"/>
                <a:cs typeface="Times New Roman" panose="02020603050405020304" pitchFamily="18" charset="0"/>
              </a:rPr>
              <a:t>Гердер</a:t>
            </a:r>
            <a:r>
              <a:rPr lang="uk-UA" b="1" dirty="0">
                <a:latin typeface="Times New Roman" panose="02020603050405020304" pitchFamily="18" charset="0"/>
                <a:cs typeface="Times New Roman" panose="02020603050405020304" pitchFamily="18" charset="0"/>
              </a:rPr>
              <a:t> сформулював сім основних принципів миру, утвердження яких можливо лише за умови демократизації суспільства і політичного життя. У своєму проекті філософ апелював не до урядів, а до народу, вважаючи його активною і творчою силою, здатною забезпечити мир і стабільність.</a:t>
            </a:r>
          </a:p>
        </p:txBody>
      </p:sp>
      <p:pic>
        <p:nvPicPr>
          <p:cNvPr id="2" name="Рисунок 1">
            <a:extLst>
              <a:ext uri="{FF2B5EF4-FFF2-40B4-BE49-F238E27FC236}">
                <a16:creationId xmlns:a16="http://schemas.microsoft.com/office/drawing/2014/main" id="{4A5F6E38-B451-25C3-7061-F46E1A3CBF9A}"/>
              </a:ext>
            </a:extLst>
          </p:cNvPr>
          <p:cNvPicPr>
            <a:picLocks noChangeAspect="1"/>
          </p:cNvPicPr>
          <p:nvPr/>
        </p:nvPicPr>
        <p:blipFill>
          <a:blip r:embed="rId2"/>
          <a:stretch>
            <a:fillRect/>
          </a:stretch>
        </p:blipFill>
        <p:spPr>
          <a:xfrm>
            <a:off x="9287427" y="2364510"/>
            <a:ext cx="2904573" cy="3580390"/>
          </a:xfrm>
          <a:prstGeom prst="rect">
            <a:avLst/>
          </a:prstGeom>
        </p:spPr>
      </p:pic>
    </p:spTree>
    <p:extLst>
      <p:ext uri="{BB962C8B-B14F-4D97-AF65-F5344CB8AC3E}">
        <p14:creationId xmlns:p14="http://schemas.microsoft.com/office/powerpoint/2010/main" val="24842522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14399"/>
            <a:ext cx="8774545" cy="5943599"/>
          </a:xfrm>
        </p:spPr>
        <p:txBody>
          <a:bodyPr>
            <a:normAutofit/>
          </a:bodyPr>
          <a:lstStyle/>
          <a:p>
            <a:pPr marL="0" indent="0" algn="just">
              <a:buNone/>
            </a:pPr>
            <a:r>
              <a:rPr lang="uk-UA" sz="2900" b="1" dirty="0">
                <a:latin typeface="Times New Roman" panose="02020603050405020304" pitchFamily="18" charset="0"/>
                <a:cs typeface="Times New Roman" panose="02020603050405020304" pitchFamily="18" charset="0"/>
              </a:rPr>
              <a:t>Розчарування в результатах Французької революції чітко проявилось у працях німецького філософа Йоганна </a:t>
            </a:r>
            <a:r>
              <a:rPr lang="uk-UA" sz="2900" b="1" dirty="0" err="1">
                <a:latin typeface="Times New Roman" panose="02020603050405020304" pitchFamily="18" charset="0"/>
                <a:cs typeface="Times New Roman" panose="02020603050405020304" pitchFamily="18" charset="0"/>
              </a:rPr>
              <a:t>Готліба</a:t>
            </a:r>
            <a:r>
              <a:rPr lang="uk-UA" sz="2900" b="1" dirty="0">
                <a:latin typeface="Times New Roman" panose="02020603050405020304" pitchFamily="18" charset="0"/>
                <a:cs typeface="Times New Roman" panose="02020603050405020304" pitchFamily="18" charset="0"/>
              </a:rPr>
              <a:t> Фіхте (1762–1814 рр.). </a:t>
            </a:r>
          </a:p>
          <a:p>
            <a:pPr marL="0" indent="0" algn="just">
              <a:buNone/>
            </a:pPr>
            <a:r>
              <a:rPr lang="uk-UA" sz="2900" b="1" dirty="0">
                <a:latin typeface="Times New Roman" panose="02020603050405020304" pitchFamily="18" charset="0"/>
                <a:cs typeface="Times New Roman" panose="02020603050405020304" pitchFamily="18" charset="0"/>
              </a:rPr>
              <a:t>Спочатку він був палким прихильником Французької революції і вважав, що встановлення загального миру полягає в об’єднанні європейських держав і в затвердженні нового справедливого світоустрою в окремій найрозвиненішій країні, що стала б зразком для всіх решти держав і поширила б свої революційні принципи на весь світ. </a:t>
            </a:r>
          </a:p>
          <a:p>
            <a:pPr marL="0" indent="0" algn="just">
              <a:buNone/>
            </a:pPr>
            <a:r>
              <a:rPr lang="uk-UA" sz="2900" b="1" dirty="0">
                <a:latin typeface="Times New Roman" panose="02020603050405020304" pitchFamily="18" charset="0"/>
                <a:cs typeface="Times New Roman" panose="02020603050405020304" pitchFamily="18" charset="0"/>
              </a:rPr>
              <a:t>Однак реалії наполеонівських війн змусили Фіхте відмовитись від цих поглядів.</a:t>
            </a:r>
          </a:p>
        </p:txBody>
      </p:sp>
      <p:pic>
        <p:nvPicPr>
          <p:cNvPr id="2" name="Рисунок 1">
            <a:extLst>
              <a:ext uri="{FF2B5EF4-FFF2-40B4-BE49-F238E27FC236}">
                <a16:creationId xmlns:a16="http://schemas.microsoft.com/office/drawing/2014/main" id="{C06AA237-292A-E9AC-72DD-B44A6FD0AE51}"/>
              </a:ext>
            </a:extLst>
          </p:cNvPr>
          <p:cNvPicPr>
            <a:picLocks noChangeAspect="1"/>
          </p:cNvPicPr>
          <p:nvPr/>
        </p:nvPicPr>
        <p:blipFill>
          <a:blip r:embed="rId2"/>
          <a:stretch>
            <a:fillRect/>
          </a:stretch>
        </p:blipFill>
        <p:spPr>
          <a:xfrm>
            <a:off x="8888267" y="1136749"/>
            <a:ext cx="3239077" cy="5498898"/>
          </a:xfrm>
          <a:prstGeom prst="rect">
            <a:avLst/>
          </a:prstGeom>
        </p:spPr>
      </p:pic>
    </p:spTree>
    <p:extLst>
      <p:ext uri="{BB962C8B-B14F-4D97-AF65-F5344CB8AC3E}">
        <p14:creationId xmlns:p14="http://schemas.microsoft.com/office/powerpoint/2010/main" val="25914391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14399"/>
            <a:ext cx="12192000" cy="5943599"/>
          </a:xfrm>
        </p:spPr>
        <p:txBody>
          <a:bodyPr/>
          <a:lstStyle/>
          <a:p>
            <a:pPr marL="0" indent="0" algn="just">
              <a:buNone/>
            </a:pPr>
            <a:r>
              <a:rPr lang="uk-UA" sz="3200" b="1" dirty="0">
                <a:latin typeface="Times New Roman" panose="02020603050405020304" pitchFamily="18" charset="0"/>
                <a:cs typeface="Times New Roman" panose="02020603050405020304" pitchFamily="18" charset="0"/>
              </a:rPr>
              <a:t>Він дійшов висновку про необхідність побудови «замкненої торгівельної держави», яка б діяла на принципах самодостатності і прагнула б до досягнення добробуту всіх верств населення. Лише така держава, на думку Фіхте, могла б називатися культурною, чи інакше – цивілізованою. </a:t>
            </a:r>
            <a:r>
              <a:rPr lang="uk-UA" sz="3200" b="1" dirty="0">
                <a:solidFill>
                  <a:srgbClr val="FFFF00"/>
                </a:solidFill>
                <a:latin typeface="Times New Roman" panose="02020603050405020304" pitchFamily="18" charset="0"/>
                <a:cs typeface="Times New Roman" panose="02020603050405020304" pitchFamily="18" charset="0"/>
              </a:rPr>
              <a:t>Тому він покладав особливі сподівання на об’єднання Німеччини та вважав головною рушійною силою німецький народ.</a:t>
            </a:r>
            <a:r>
              <a:rPr lang="uk-UA" sz="3200" b="1" dirty="0">
                <a:latin typeface="Times New Roman" panose="02020603050405020304" pitchFamily="18" charset="0"/>
                <a:cs typeface="Times New Roman" panose="02020603050405020304" pitchFamily="18" charset="0"/>
              </a:rPr>
              <a:t> Утім, слід зазначити, що Фіхте, увібравши ідеали Просвітництва, не відмовлявся і від власних космополітичних поглядів.</a:t>
            </a:r>
          </a:p>
          <a:p>
            <a:pPr marL="0" indent="0" algn="just">
              <a:buNone/>
            </a:pPr>
            <a:r>
              <a:rPr lang="uk-UA" sz="3200" b="1" dirty="0">
                <a:latin typeface="Times New Roman" panose="02020603050405020304" pitchFamily="18" charset="0"/>
                <a:cs typeface="Times New Roman" panose="02020603050405020304" pitchFamily="18" charset="0"/>
              </a:rPr>
              <a:t>Взаємну ізоляцію держав він вважав вимушеним заходом, необхідним для становлення цивілізованих держав у Європі. Досягнення цієї мети, на думку Фіхте, створило б передумови для </a:t>
            </a:r>
            <a:r>
              <a:rPr lang="uk-UA" sz="3200" b="1" dirty="0">
                <a:highlight>
                  <a:srgbClr val="800000"/>
                </a:highlight>
                <a:latin typeface="Times New Roman" panose="02020603050405020304" pitchFamily="18" charset="0"/>
                <a:cs typeface="Times New Roman" panose="02020603050405020304" pitchFamily="18" charset="0"/>
              </a:rPr>
              <a:t>об’єднання всіх держав у всесвітню організацію</a:t>
            </a:r>
            <a:r>
              <a:rPr lang="uk-UA" sz="3200" b="1" dirty="0">
                <a:latin typeface="Times New Roman" panose="02020603050405020304" pitchFamily="18" charset="0"/>
                <a:cs typeface="Times New Roman" panose="02020603050405020304" pitchFamily="18" charset="0"/>
              </a:rPr>
              <a:t>.</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45066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14399"/>
            <a:ext cx="12192000" cy="5943599"/>
          </a:xfrm>
        </p:spPr>
        <p:txBody>
          <a:bodyPr>
            <a:normAutofit/>
          </a:bodyPr>
          <a:lstStyle/>
          <a:p>
            <a:pPr marL="0" indent="0" algn="just">
              <a:buNone/>
            </a:pPr>
            <a:r>
              <a:rPr lang="uk-UA" sz="3600" b="1" dirty="0">
                <a:latin typeface="Times New Roman" panose="02020603050405020304" pitchFamily="18" charset="0"/>
                <a:cs typeface="Times New Roman" panose="02020603050405020304" pitchFamily="18" charset="0"/>
              </a:rPr>
              <a:t>Ідеї Канта викликали справжнє захоплення у Йоганна </a:t>
            </a:r>
            <a:r>
              <a:rPr lang="uk-UA" sz="3600" b="1" dirty="0" err="1">
                <a:latin typeface="Times New Roman" panose="02020603050405020304" pitchFamily="18" charset="0"/>
                <a:cs typeface="Times New Roman" panose="02020603050405020304" pitchFamily="18" charset="0"/>
              </a:rPr>
              <a:t>Готліба</a:t>
            </a:r>
            <a:r>
              <a:rPr lang="uk-UA" sz="3600" b="1" dirty="0">
                <a:latin typeface="Times New Roman" panose="02020603050405020304" pitchFamily="18" charset="0"/>
                <a:cs typeface="Times New Roman" panose="02020603050405020304" pitchFamily="18" charset="0"/>
              </a:rPr>
              <a:t> Фіхте, який відгукнувся на появу трактату свого кумира розлогою рецензією. </a:t>
            </a:r>
          </a:p>
          <a:p>
            <a:pPr marL="0" indent="0" algn="just">
              <a:buNone/>
            </a:pPr>
            <a:r>
              <a:rPr lang="uk-UA" sz="3600" b="1" dirty="0">
                <a:latin typeface="Times New Roman" panose="02020603050405020304" pitchFamily="18" charset="0"/>
                <a:cs typeface="Times New Roman" panose="02020603050405020304" pitchFamily="18" charset="0"/>
              </a:rPr>
              <a:t>Від був упевнений у тому, що європейські держави у майбутньому можуть досягти вічного миру і встановити суто правові відносини. На відміну від Канта, який іронічно ставився до можливості швидкого досягнення миру, він був переконаний у тому, що людство вступило в нову епоху – «час ранкової зорі, і скоро настане справжній день».</a:t>
            </a:r>
          </a:p>
        </p:txBody>
      </p:sp>
    </p:spTree>
    <p:extLst>
      <p:ext uri="{BB962C8B-B14F-4D97-AF65-F5344CB8AC3E}">
        <p14:creationId xmlns:p14="http://schemas.microsoft.com/office/powerpoint/2010/main" val="576383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a:bodyPr>
          <a:lstStyle/>
          <a:p>
            <a:pPr algn="ctr"/>
            <a:r>
              <a:rPr lang="uk-UA" sz="2600" b="1" dirty="0">
                <a:highlight>
                  <a:srgbClr val="FF0000"/>
                </a:highlight>
                <a:latin typeface="Times New Roman" panose="02020603050405020304" pitchFamily="18" charset="0"/>
                <a:cs typeface="Times New Roman" panose="02020603050405020304" pitchFamily="18" charset="0"/>
              </a:rPr>
              <a:t>1.</a:t>
            </a:r>
            <a:r>
              <a:rPr lang="en-US" sz="2600" b="1" dirty="0">
                <a:highlight>
                  <a:srgbClr val="FF0000"/>
                </a:highlight>
                <a:latin typeface="Times New Roman" panose="02020603050405020304" pitchFamily="18" charset="0"/>
                <a:cs typeface="Times New Roman" panose="02020603050405020304" pitchFamily="18" charset="0"/>
              </a:rPr>
              <a:t> </a:t>
            </a:r>
            <a:r>
              <a:rPr lang="uk-UA" sz="2600" b="1" dirty="0">
                <a:highlight>
                  <a:srgbClr val="FF0000"/>
                </a:highlight>
                <a:latin typeface="Times New Roman" panose="02020603050405020304" pitchFamily="18" charset="0"/>
                <a:cs typeface="Times New Roman" panose="02020603050405020304" pitchFamily="18" charset="0"/>
              </a:rPr>
              <a:t>Ренесанс, Реформація і Просвітництво і формулювання гуманістичної парадигми гідності людини, громадянина і громадянських прав. </a:t>
            </a:r>
            <a:br>
              <a:rPr lang="en-US" sz="2600" b="1" dirty="0">
                <a:highlight>
                  <a:srgbClr val="FF0000"/>
                </a:highlight>
                <a:latin typeface="Times New Roman" panose="02020603050405020304" pitchFamily="18" charset="0"/>
                <a:cs typeface="Times New Roman" panose="02020603050405020304" pitchFamily="18" charset="0"/>
              </a:rPr>
            </a:br>
            <a:r>
              <a:rPr lang="uk-UA" sz="2600" b="1" dirty="0">
                <a:highlight>
                  <a:srgbClr val="FF0000"/>
                </a:highlight>
                <a:latin typeface="Times New Roman" panose="02020603050405020304" pitchFamily="18" charset="0"/>
                <a:cs typeface="Times New Roman" panose="02020603050405020304" pitchFamily="18" charset="0"/>
              </a:rPr>
              <a:t>Реформація Х</a:t>
            </a:r>
            <a:r>
              <a:rPr lang="lt-LT" sz="2600" b="1" dirty="0">
                <a:highlight>
                  <a:srgbClr val="FF0000"/>
                </a:highlight>
                <a:latin typeface="Times New Roman" panose="02020603050405020304" pitchFamily="18" charset="0"/>
                <a:cs typeface="Times New Roman" panose="02020603050405020304" pitchFamily="18" charset="0"/>
              </a:rPr>
              <a:t>VI </a:t>
            </a:r>
            <a:r>
              <a:rPr lang="uk-UA" sz="2600" b="1" dirty="0">
                <a:highlight>
                  <a:srgbClr val="FF0000"/>
                </a:highlight>
                <a:latin typeface="Times New Roman" panose="02020603050405020304" pitchFamily="18" charset="0"/>
                <a:cs typeface="Times New Roman" panose="02020603050405020304" pitchFamily="18" charset="0"/>
              </a:rPr>
              <a:t>ст.: між універсалізмом і націоналізмом</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200727"/>
            <a:ext cx="12192000" cy="5657271"/>
          </a:xfrm>
        </p:spPr>
        <p:txBody>
          <a:bodyPr/>
          <a:lstStyle/>
          <a:p>
            <a:pPr marL="0" indent="0" algn="just">
              <a:buNone/>
            </a:pPr>
            <a:r>
              <a:rPr lang="uk-UA" b="1" dirty="0">
                <a:latin typeface="Times New Roman" panose="02020603050405020304" pitchFamily="18" charset="0"/>
                <a:cs typeface="Times New Roman" panose="02020603050405020304" pitchFamily="18" charset="0"/>
              </a:rPr>
              <a:t>Разом з тим світ соціальних і політичних ідей значно збагатився саме за рахунок Французької революції. </a:t>
            </a:r>
          </a:p>
          <a:p>
            <a:pPr marL="0" indent="0" algn="just">
              <a:buNone/>
            </a:pPr>
            <a:r>
              <a:rPr lang="uk-UA" b="1" dirty="0">
                <a:latin typeface="Times New Roman" panose="02020603050405020304" pitchFamily="18" charset="0"/>
                <a:cs typeface="Times New Roman" panose="02020603050405020304" pitchFamily="18" charset="0"/>
              </a:rPr>
              <a:t>Декларація прав людини (26 серпня 1789 р.) і прийняття Конституції (вересень 1791 р.), що забезпечувала загальне виборче право, референдуми й виборний уряд, є безперечним її досягненням. Завдяки Французькій революції були вперше документально зафіксовані 17 статей, які перерахували «природні, невід’ємні та священні права» не тільки французів або європейців, а і людства у цілому. </a:t>
            </a:r>
          </a:p>
          <a:p>
            <a:pPr marL="0" indent="0" algn="just">
              <a:buNone/>
            </a:pPr>
            <a:r>
              <a:rPr lang="uk-UA" b="1" dirty="0">
                <a:latin typeface="Times New Roman" panose="02020603050405020304" pitchFamily="18" charset="0"/>
                <a:cs typeface="Times New Roman" panose="02020603050405020304" pitchFamily="18" charset="0"/>
              </a:rPr>
              <a:t>Англійський Білль про права породив надію на те, що свобода є невід’ємним станом будь-якої людини, французька Декларація прав людини повинна була остаточно закріпити концепцію рівноправності й свободи. Появу цієї Декларації можна з повною впевненістю вважати початком ходи лібералізму по європейському континенту.</a:t>
            </a:r>
          </a:p>
        </p:txBody>
      </p:sp>
    </p:spTree>
    <p:extLst>
      <p:ext uri="{BB962C8B-B14F-4D97-AF65-F5344CB8AC3E}">
        <p14:creationId xmlns:p14="http://schemas.microsoft.com/office/powerpoint/2010/main" val="20287591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14399"/>
            <a:ext cx="12192000" cy="5943599"/>
          </a:xfrm>
        </p:spPr>
        <p:txBody>
          <a:bodyPr>
            <a:normAutofit/>
          </a:bodyPr>
          <a:lstStyle/>
          <a:p>
            <a:pPr marL="0" indent="0" algn="just">
              <a:buNone/>
            </a:pPr>
            <a:r>
              <a:rPr lang="uk-UA" sz="3600" b="1" dirty="0">
                <a:latin typeface="Times New Roman" panose="02020603050405020304" pitchFamily="18" charset="0"/>
                <a:cs typeface="Times New Roman" panose="02020603050405020304" pitchFamily="18" charset="0"/>
              </a:rPr>
              <a:t>Наполеонівські війни призвели його до глибокого розчарування у тому, що революція може принести мир і злагоду. Нова політична еліта Франції і третій стан, народ, на які покладали надії </a:t>
            </a:r>
            <a:r>
              <a:rPr lang="uk-UA" sz="3600" b="1" dirty="0" err="1">
                <a:latin typeface="Times New Roman" panose="02020603050405020304" pitchFamily="18" charset="0"/>
                <a:cs typeface="Times New Roman" panose="02020603050405020304" pitchFamily="18" charset="0"/>
              </a:rPr>
              <a:t>Гердер</a:t>
            </a:r>
            <a:r>
              <a:rPr lang="uk-UA" sz="3600" b="1" dirty="0">
                <a:latin typeface="Times New Roman" panose="02020603050405020304" pitchFamily="18" charset="0"/>
                <a:cs typeface="Times New Roman" panose="02020603050405020304" pitchFamily="18" charset="0"/>
              </a:rPr>
              <a:t> і Фіхте, принесли диктатуру і війну. </a:t>
            </a:r>
          </a:p>
          <a:p>
            <a:pPr marL="0" indent="0" algn="just">
              <a:buNone/>
            </a:pPr>
            <a:r>
              <a:rPr lang="uk-UA" sz="3600" b="1" dirty="0">
                <a:latin typeface="Times New Roman" panose="02020603050405020304" pitchFamily="18" charset="0"/>
                <a:cs typeface="Times New Roman" panose="02020603050405020304" pitchFamily="18" charset="0"/>
              </a:rPr>
              <a:t>Розчарування Фіхте завершилось тим, що надалі він виправдовував експансію і війну як засіб задоволення державних інтересів. Таке зречення є символічним – </a:t>
            </a:r>
            <a:r>
              <a:rPr lang="uk-UA" sz="3600" b="1" dirty="0">
                <a:solidFill>
                  <a:srgbClr val="FFFF00"/>
                </a:solidFill>
                <a:latin typeface="Times New Roman" panose="02020603050405020304" pitchFamily="18" charset="0"/>
                <a:cs typeface="Times New Roman" panose="02020603050405020304" pitchFamily="18" charset="0"/>
              </a:rPr>
              <a:t>в епоху наполеонівських воєн і Реставрації ідеї перебудови Європи на демократичних принципах опиняться на узбіччі, настав час великих імперій та їх союзів</a:t>
            </a:r>
            <a:r>
              <a:rPr lang="uk-UA" sz="3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242035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394691"/>
            <a:ext cx="12192000" cy="5463307"/>
          </a:xfrm>
        </p:spPr>
        <p:txBody>
          <a:bodyPr>
            <a:normAutofit/>
          </a:bodyPr>
          <a:lstStyle/>
          <a:p>
            <a:pPr marL="0" indent="0" algn="just">
              <a:buNone/>
            </a:pPr>
            <a:r>
              <a:rPr lang="uk-UA" sz="3600" b="1" dirty="0">
                <a:latin typeface="Times New Roman" panose="02020603050405020304" pitchFamily="18" charset="0"/>
                <a:cs typeface="Times New Roman" panose="02020603050405020304" pitchFamily="18" charset="0"/>
              </a:rPr>
              <a:t>Наполеонівські війни дали потужний поштовх розвитку національної свідомості європейських народів, насамперед </a:t>
            </a:r>
            <a:r>
              <a:rPr lang="uk-UA" sz="3600" b="1" dirty="0">
                <a:solidFill>
                  <a:srgbClr val="FFFF00"/>
                </a:solidFill>
                <a:latin typeface="Times New Roman" panose="02020603050405020304" pitchFamily="18" charset="0"/>
                <a:cs typeface="Times New Roman" panose="02020603050405020304" pitchFamily="18" charset="0"/>
              </a:rPr>
              <a:t>німецького</a:t>
            </a:r>
            <a:r>
              <a:rPr lang="uk-UA" sz="3600" b="1" dirty="0">
                <a:latin typeface="Times New Roman" panose="02020603050405020304" pitchFamily="18" charset="0"/>
                <a:cs typeface="Times New Roman" panose="02020603050405020304" pitchFamily="18" charset="0"/>
              </a:rPr>
              <a:t>, роздробленого на численні дрібні королівства і князівства. </a:t>
            </a:r>
          </a:p>
          <a:p>
            <a:pPr marL="0" indent="0" algn="just">
              <a:buNone/>
            </a:pPr>
            <a:r>
              <a:rPr lang="uk-UA" sz="3600" b="1" dirty="0">
                <a:latin typeface="Times New Roman" panose="02020603050405020304" pitchFamily="18" charset="0"/>
                <a:cs typeface="Times New Roman" panose="02020603050405020304" pitchFamily="18" charset="0"/>
              </a:rPr>
              <a:t>Недаремно багато європейських мислителів ХІХ ст., що висували ідеї об’єднання європейських держав, були саме німцями. Вони вважали, що процес об’єднання Німеччини стане початком єднання Європи, а згодом і всього світу.</a:t>
            </a:r>
          </a:p>
        </p:txBody>
      </p:sp>
    </p:spTree>
    <p:extLst>
      <p:ext uri="{BB962C8B-B14F-4D97-AF65-F5344CB8AC3E}">
        <p14:creationId xmlns:p14="http://schemas.microsoft.com/office/powerpoint/2010/main" val="30615010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14399"/>
            <a:ext cx="12192000" cy="5943599"/>
          </a:xfrm>
        </p:spPr>
        <p:txBody>
          <a:bodyPr>
            <a:normAutofit/>
          </a:bodyPr>
          <a:lstStyle/>
          <a:p>
            <a:pPr marL="0" indent="0" algn="just">
              <a:buNone/>
            </a:pPr>
            <a:r>
              <a:rPr lang="uk-UA" sz="3600" b="1" dirty="0">
                <a:latin typeface="Times New Roman" panose="02020603050405020304" pitchFamily="18" charset="0"/>
                <a:cs typeface="Times New Roman" panose="02020603050405020304" pitchFamily="18" charset="0"/>
              </a:rPr>
              <a:t>Крім Й. Фіхте, передовими німецькими  вченими першої третини ХІХ ст. були також </a:t>
            </a:r>
            <a:r>
              <a:rPr lang="uk-UA" sz="3600" b="1" dirty="0">
                <a:highlight>
                  <a:srgbClr val="FF0000"/>
                </a:highlight>
                <a:latin typeface="Times New Roman" panose="02020603050405020304" pitchFamily="18" charset="0"/>
                <a:cs typeface="Times New Roman" panose="02020603050405020304" pitchFamily="18" charset="0"/>
              </a:rPr>
              <a:t>Фрідріх фон </a:t>
            </a:r>
            <a:r>
              <a:rPr lang="uk-UA" sz="3600" b="1" dirty="0" err="1">
                <a:highlight>
                  <a:srgbClr val="FF0000"/>
                </a:highlight>
                <a:latin typeface="Times New Roman" panose="02020603050405020304" pitchFamily="18" charset="0"/>
                <a:cs typeface="Times New Roman" panose="02020603050405020304" pitchFamily="18" charset="0"/>
              </a:rPr>
              <a:t>Генц</a:t>
            </a:r>
            <a:r>
              <a:rPr lang="uk-UA" sz="3600" b="1" dirty="0">
                <a:latin typeface="Times New Roman" panose="02020603050405020304" pitchFamily="18" charset="0"/>
                <a:cs typeface="Times New Roman" panose="02020603050405020304" pitchFamily="18" charset="0"/>
              </a:rPr>
              <a:t> (1764–1832 рр.) і </a:t>
            </a:r>
            <a:r>
              <a:rPr lang="uk-UA" sz="3600" b="1" dirty="0">
                <a:highlight>
                  <a:srgbClr val="0000FF"/>
                </a:highlight>
                <a:latin typeface="Times New Roman" panose="02020603050405020304" pitchFamily="18" charset="0"/>
                <a:cs typeface="Times New Roman" panose="02020603050405020304" pitchFamily="18" charset="0"/>
              </a:rPr>
              <a:t>Карл </a:t>
            </a:r>
            <a:r>
              <a:rPr lang="uk-UA" sz="3600" b="1" dirty="0" err="1">
                <a:highlight>
                  <a:srgbClr val="0000FF"/>
                </a:highlight>
                <a:latin typeface="Times New Roman" panose="02020603050405020304" pitchFamily="18" charset="0"/>
                <a:cs typeface="Times New Roman" panose="02020603050405020304" pitchFamily="18" charset="0"/>
              </a:rPr>
              <a:t>Хрістіан</a:t>
            </a:r>
            <a:r>
              <a:rPr lang="uk-UA" sz="3600" b="1" dirty="0">
                <a:highlight>
                  <a:srgbClr val="0000FF"/>
                </a:highlight>
                <a:latin typeface="Times New Roman" panose="02020603050405020304" pitchFamily="18" charset="0"/>
                <a:cs typeface="Times New Roman" panose="02020603050405020304" pitchFamily="18" charset="0"/>
              </a:rPr>
              <a:t> Фрідріх Краузе</a:t>
            </a:r>
            <a:r>
              <a:rPr lang="uk-UA" sz="3600" b="1" dirty="0">
                <a:latin typeface="Times New Roman" panose="02020603050405020304" pitchFamily="18" charset="0"/>
                <a:cs typeface="Times New Roman" panose="02020603050405020304" pitchFamily="18" charset="0"/>
              </a:rPr>
              <a:t> (1781–1832 рр.). </a:t>
            </a:r>
          </a:p>
          <a:p>
            <a:pPr marL="0" indent="0" algn="just">
              <a:buNone/>
            </a:pPr>
            <a:r>
              <a:rPr lang="uk-UA" sz="3600" b="1" dirty="0">
                <a:latin typeface="Times New Roman" panose="02020603050405020304" pitchFamily="18" charset="0"/>
                <a:cs typeface="Times New Roman" panose="02020603050405020304" pitchFamily="18" charset="0"/>
              </a:rPr>
              <a:t>Вони були прихильниками не революційного, а еволюційного розвитку європейської політичної системи. Ф. </a:t>
            </a:r>
            <a:r>
              <a:rPr lang="uk-UA" sz="3600" b="1" dirty="0" err="1">
                <a:latin typeface="Times New Roman" panose="02020603050405020304" pitchFamily="18" charset="0"/>
                <a:cs typeface="Times New Roman" panose="02020603050405020304" pitchFamily="18" charset="0"/>
              </a:rPr>
              <a:t>Генц</a:t>
            </a:r>
            <a:r>
              <a:rPr lang="uk-UA" sz="3600" b="1" dirty="0">
                <a:latin typeface="Times New Roman" panose="02020603050405020304" pitchFamily="18" charset="0"/>
                <a:cs typeface="Times New Roman" panose="02020603050405020304" pitchFamily="18" charset="0"/>
              </a:rPr>
              <a:t> вважав, що для успішного еволюційного розвитку слід повернутися до відомої від ХVІІІ ст. системи «політичної рівноваги». Це забезпечить стабільність і мир у Європі, які могли б гарантувати «прогресивне покращення» держав, домінування права як у кожній державі, так і у їхніх відносинах.</a:t>
            </a:r>
          </a:p>
        </p:txBody>
      </p:sp>
    </p:spTree>
    <p:extLst>
      <p:ext uri="{BB962C8B-B14F-4D97-AF65-F5344CB8AC3E}">
        <p14:creationId xmlns:p14="http://schemas.microsoft.com/office/powerpoint/2010/main" val="39449929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1" y="914399"/>
            <a:ext cx="8765308" cy="5943599"/>
          </a:xfrm>
        </p:spPr>
        <p:txBody>
          <a:bodyPr>
            <a:normAutofit lnSpcReduction="10000"/>
          </a:bodyPr>
          <a:lstStyle/>
          <a:p>
            <a:pPr marL="0" indent="0" algn="just">
              <a:buNone/>
            </a:pPr>
            <a:r>
              <a:rPr lang="uk-UA" b="1" dirty="0">
                <a:latin typeface="Times New Roman" panose="02020603050405020304" pitchFamily="18" charset="0"/>
                <a:cs typeface="Times New Roman" panose="02020603050405020304" pitchFamily="18" charset="0"/>
              </a:rPr>
              <a:t>Оригінальний проект «союзу європейських держав» склав Карл </a:t>
            </a:r>
            <a:r>
              <a:rPr lang="uk-UA" b="1" dirty="0" err="1">
                <a:highlight>
                  <a:srgbClr val="0000FF"/>
                </a:highlight>
                <a:latin typeface="Times New Roman" panose="02020603050405020304" pitchFamily="18" charset="0"/>
                <a:cs typeface="Times New Roman" panose="02020603050405020304" pitchFamily="18" charset="0"/>
              </a:rPr>
              <a:t>Хрістіан</a:t>
            </a:r>
            <a:r>
              <a:rPr lang="uk-UA" b="1" dirty="0">
                <a:highlight>
                  <a:srgbClr val="0000FF"/>
                </a:highlight>
                <a:latin typeface="Times New Roman" panose="02020603050405020304" pitchFamily="18" charset="0"/>
                <a:cs typeface="Times New Roman" panose="02020603050405020304" pitchFamily="18" charset="0"/>
              </a:rPr>
              <a:t> Фрідріх Краузе</a:t>
            </a:r>
            <a:r>
              <a:rPr lang="uk-UA" b="1" dirty="0">
                <a:latin typeface="Times New Roman" panose="02020603050405020304" pitchFamily="18" charset="0"/>
                <a:cs typeface="Times New Roman" panose="02020603050405020304" pitchFamily="18" charset="0"/>
              </a:rPr>
              <a:t>  (1781–1832 рр.).</a:t>
            </a:r>
          </a:p>
          <a:p>
            <a:pPr marL="0" indent="0" algn="just">
              <a:buNone/>
            </a:pPr>
            <a:r>
              <a:rPr lang="uk-UA" b="1" dirty="0">
                <a:latin typeface="Times New Roman" panose="02020603050405020304" pitchFamily="18" charset="0"/>
                <a:cs typeface="Times New Roman" panose="02020603050405020304" pitchFamily="18" charset="0"/>
              </a:rPr>
              <a:t>Під таким об’єднанням автор розумів «навіки проголошений союз вільних незалежних держав у межах спільного міжнародного права», що на завершальній стадії мав трансформуватись у федеративну державу. Будь-яка європейська держава може вільно вступати в союз і добровільно виходити з нього. </a:t>
            </a:r>
          </a:p>
          <a:p>
            <a:pPr marL="0" indent="0" algn="just">
              <a:buNone/>
            </a:pPr>
            <a:r>
              <a:rPr lang="uk-UA" b="1" dirty="0">
                <a:latin typeface="Times New Roman" panose="02020603050405020304" pitchFamily="18" charset="0"/>
                <a:cs typeface="Times New Roman" panose="02020603050405020304" pitchFamily="18" charset="0"/>
              </a:rPr>
              <a:t>Союз мало бути засновано установчим договором, у проекті якого Краузе наводив основні його статті, в яких було закріплено принцип рівноправ’я держав – учасниць союзу, свободу перебування на території одна одної, рівні права користування, зокрема спільними водами, внутрішніми морями тощо в межах «дії влади союзу». </a:t>
            </a:r>
          </a:p>
        </p:txBody>
      </p:sp>
      <p:pic>
        <p:nvPicPr>
          <p:cNvPr id="2" name="Рисунок 1">
            <a:extLst>
              <a:ext uri="{FF2B5EF4-FFF2-40B4-BE49-F238E27FC236}">
                <a16:creationId xmlns:a16="http://schemas.microsoft.com/office/drawing/2014/main" id="{F06F86AC-C878-B7F8-60AD-938A633D3888}"/>
              </a:ext>
            </a:extLst>
          </p:cNvPr>
          <p:cNvPicPr>
            <a:picLocks noChangeAspect="1"/>
          </p:cNvPicPr>
          <p:nvPr/>
        </p:nvPicPr>
        <p:blipFill>
          <a:blip r:embed="rId2"/>
          <a:stretch>
            <a:fillRect/>
          </a:stretch>
        </p:blipFill>
        <p:spPr>
          <a:xfrm>
            <a:off x="8829964" y="1715798"/>
            <a:ext cx="3221759" cy="4564159"/>
          </a:xfrm>
          <a:prstGeom prst="rect">
            <a:avLst/>
          </a:prstGeom>
        </p:spPr>
      </p:pic>
    </p:spTree>
    <p:extLst>
      <p:ext uri="{BB962C8B-B14F-4D97-AF65-F5344CB8AC3E}">
        <p14:creationId xmlns:p14="http://schemas.microsoft.com/office/powerpoint/2010/main" val="20293072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14399"/>
            <a:ext cx="12192000" cy="5943599"/>
          </a:xfrm>
        </p:spPr>
        <p:txBody>
          <a:bodyPr>
            <a:normAutofit fontScale="92500" lnSpcReduction="10000"/>
          </a:bodyPr>
          <a:lstStyle/>
          <a:p>
            <a:pPr marL="0" indent="0" algn="just">
              <a:buNone/>
            </a:pPr>
            <a:r>
              <a:rPr lang="uk-UA" b="1" dirty="0">
                <a:latin typeface="Times New Roman" panose="02020603050405020304" pitchFamily="18" charset="0"/>
                <a:cs typeface="Times New Roman" panose="02020603050405020304" pitchFamily="18" charset="0"/>
              </a:rPr>
              <a:t>Держави – учасниці союзу не можуть вести війну з третіми державами. Лише весь союз має право оголошувати війну й укладати мир. Управління союзом здійснювала б союзна рада, рішення якої ухвалені одностайно, набували б сили закону. Суд союзу розглядав би питання, пов’язані з суперечками держав. </a:t>
            </a:r>
          </a:p>
          <a:p>
            <a:pPr marL="0" indent="0" algn="just">
              <a:buNone/>
            </a:pPr>
            <a:r>
              <a:rPr lang="uk-UA" b="1" dirty="0">
                <a:latin typeface="Times New Roman" panose="02020603050405020304" pitchFamily="18" charset="0"/>
                <a:cs typeface="Times New Roman" panose="02020603050405020304" pitchFamily="18" charset="0"/>
              </a:rPr>
              <a:t>Усім державам світу Союз мав декларувати, що він «</a:t>
            </a:r>
            <a:r>
              <a:rPr lang="uk-UA" b="1" dirty="0">
                <a:solidFill>
                  <a:srgbClr val="FFFF00"/>
                </a:solidFill>
                <a:latin typeface="Times New Roman" panose="02020603050405020304" pitchFamily="18" charset="0"/>
                <a:cs typeface="Times New Roman" panose="02020603050405020304" pitchFamily="18" charset="0"/>
              </a:rPr>
              <a:t>відмовляється від захоплення земель і людей силою… і ніколи й за жодних обставин не визнаватиме основою права – насильство…</a:t>
            </a:r>
            <a:r>
              <a:rPr lang="uk-UA" b="1" dirty="0">
                <a:latin typeface="Times New Roman" panose="02020603050405020304" pitchFamily="18" charset="0"/>
                <a:cs typeface="Times New Roman" panose="02020603050405020304" pitchFamily="18" charset="0"/>
              </a:rPr>
              <a:t>». </a:t>
            </a:r>
            <a:r>
              <a:rPr lang="uk-UA" b="1" dirty="0">
                <a:highlight>
                  <a:srgbClr val="FF0000"/>
                </a:highlight>
                <a:latin typeface="Times New Roman" panose="02020603050405020304" pitchFamily="18" charset="0"/>
                <a:cs typeface="Times New Roman" panose="02020603050405020304" pitchFamily="18" charset="0"/>
              </a:rPr>
              <a:t>Столицею союзу пропонували зробити Берлін, а основною мовою – німецьку.</a:t>
            </a:r>
            <a:r>
              <a:rPr lang="uk-UA" b="1" dirty="0">
                <a:latin typeface="Times New Roman" panose="02020603050405020304" pitchFamily="18" charset="0"/>
                <a:cs typeface="Times New Roman" panose="02020603050405020304" pitchFamily="18" charset="0"/>
              </a:rPr>
              <a:t> Отже, попри декларовану в проекті рівність усіх народів, що ввійшли б до союзу,  перевагу в ньому було надано Німеччині. Проте Краузе уявляв Європу єдиною батьківщиною єдиного «європейського народу». Він допускав можливість входження до єдиного європейського об’єднання як республіканських, так і монархічних держав. Однак при цьому всі вони мали поділяти принцип цілковитого й безумовного дотримання норм права. Це забезпечило б мир між державами й дало б їм змогу здійснювати «внутрішні удосконалення». </a:t>
            </a:r>
          </a:p>
          <a:p>
            <a:pPr marL="0" indent="0" algn="just">
              <a:buNone/>
            </a:pPr>
            <a:r>
              <a:rPr lang="uk-UA" b="1" dirty="0">
                <a:latin typeface="Times New Roman" panose="02020603050405020304" pitchFamily="18" charset="0"/>
                <a:cs typeface="Times New Roman" panose="02020603050405020304" pitchFamily="18" charset="0"/>
              </a:rPr>
              <a:t>На відміну від Фіхте, який покладав свої сподівання на народні маси, </a:t>
            </a:r>
            <a:r>
              <a:rPr lang="uk-UA" b="1" dirty="0" err="1">
                <a:latin typeface="Times New Roman" panose="02020603050405020304" pitchFamily="18" charset="0"/>
                <a:cs typeface="Times New Roman" panose="02020603050405020304" pitchFamily="18" charset="0"/>
              </a:rPr>
              <a:t>Генц</a:t>
            </a:r>
            <a:r>
              <a:rPr lang="uk-UA" b="1" dirty="0">
                <a:latin typeface="Times New Roman" panose="02020603050405020304" pitchFamily="18" charset="0"/>
                <a:cs typeface="Times New Roman" panose="02020603050405020304" pitchFamily="18" charset="0"/>
              </a:rPr>
              <a:t> і Краузе розраховували на розсудливість провідних європейських монархів.</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28593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14399"/>
            <a:ext cx="12192000" cy="5943599"/>
          </a:xfrm>
        </p:spPr>
        <p:txBody>
          <a:bodyPr/>
          <a:lstStyle/>
          <a:p>
            <a:pPr marL="0" indent="0" algn="just">
              <a:buNone/>
            </a:pPr>
            <a:r>
              <a:rPr lang="uk-UA" b="1" dirty="0">
                <a:latin typeface="Times New Roman" panose="02020603050405020304" pitchFamily="18" charset="0"/>
                <a:cs typeface="Times New Roman" panose="02020603050405020304" pitchFamily="18" charset="0"/>
              </a:rPr>
              <a:t>Успіхи Французької республіки у боротьбі проти європейських монархій відкривали шанс для демократичних перетворень на всьому континенті і перебудови міждержавних відносин на принципах права і справедливості. Руйнівним чинником імперії Наполеона став династичний принцип її побудови та управління. На чолі завойованих держав і територій він призначав членів своєї родини. Їхні владні і матеріальні амбіції невдовзі підірвали єдність такого державного утворення.</a:t>
            </a:r>
          </a:p>
          <a:p>
            <a:pPr marL="0" indent="0" algn="just">
              <a:buNone/>
            </a:pPr>
            <a:r>
              <a:rPr lang="uk-UA" b="1" dirty="0">
                <a:latin typeface="Times New Roman" panose="02020603050405020304" pitchFamily="18" charset="0"/>
                <a:cs typeface="Times New Roman" panose="02020603050405020304" pitchFamily="18" charset="0"/>
              </a:rPr>
              <a:t>У своїх намаганнях створити нову імперію під егідою Франції Наполеон ліквідував у 1806 р. стару Священну Римську імперію німецької нації. Імперські зазіхання Наполеона базувалися на французькому націоналізмі, його прагненні до гегемонії в Європі шляхом послаблення германського та габсбурзького чинників. Імперські амбіції живилися прагненнями французької буржуазії до економічного панування у Європі, розширення своїх підприємницьких і торгівельних можливостей.</a:t>
            </a:r>
          </a:p>
        </p:txBody>
      </p:sp>
    </p:spTree>
    <p:extLst>
      <p:ext uri="{BB962C8B-B14F-4D97-AF65-F5344CB8AC3E}">
        <p14:creationId xmlns:p14="http://schemas.microsoft.com/office/powerpoint/2010/main" val="17365069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14399"/>
            <a:ext cx="12192000" cy="5943599"/>
          </a:xfrm>
        </p:spPr>
        <p:txBody>
          <a:bodyPr>
            <a:normAutofit fontScale="92500"/>
          </a:bodyPr>
          <a:lstStyle/>
          <a:p>
            <a:pPr marL="0" indent="0" algn="just">
              <a:buNone/>
            </a:pPr>
            <a:r>
              <a:rPr lang="uk-UA" b="1" dirty="0">
                <a:latin typeface="Times New Roman" panose="02020603050405020304" pitchFamily="18" charset="0"/>
                <a:cs typeface="Times New Roman" panose="02020603050405020304" pitchFamily="18" charset="0"/>
              </a:rPr>
              <a:t>Імперська форма виявилася зручним механізмом забезпечення переваг і преференцій буржуазії Франції. Боротьба за гегемонію між Францією та Австрією у період правління Наполеона на короткий час завершилася тріумфом Франції. Можна стверджувати, що йому вдалося створити свого роду Священну Римську імперію французької нації, однак Наполеонівське об’єднання Європи виявилось тимчасовим.</a:t>
            </a:r>
          </a:p>
          <a:p>
            <a:pPr marL="0" indent="0" algn="just">
              <a:buNone/>
            </a:pPr>
            <a:r>
              <a:rPr lang="uk-UA" b="1" dirty="0">
                <a:latin typeface="Times New Roman" panose="02020603050405020304" pitchFamily="18" charset="0"/>
                <a:cs typeface="Times New Roman" panose="02020603050405020304" pitchFamily="18" charset="0"/>
              </a:rPr>
              <a:t>Після вступу союзних військ до Парижа, чотири держави (Росія, Австрія, Велика Британія, Пруссія) уклали </a:t>
            </a:r>
            <a:r>
              <a:rPr lang="uk-UA" b="1" dirty="0" err="1">
                <a:solidFill>
                  <a:srgbClr val="FFFF00"/>
                </a:solidFill>
                <a:latin typeface="Times New Roman" panose="02020603050405020304" pitchFamily="18" charset="0"/>
                <a:cs typeface="Times New Roman" panose="02020603050405020304" pitchFamily="18" charset="0"/>
              </a:rPr>
              <a:t>Шомонський</a:t>
            </a:r>
            <a:r>
              <a:rPr lang="uk-UA" b="1" dirty="0">
                <a:solidFill>
                  <a:srgbClr val="FFFF00"/>
                </a:solidFill>
                <a:latin typeface="Times New Roman" panose="02020603050405020304" pitchFamily="18" charset="0"/>
                <a:cs typeface="Times New Roman" panose="02020603050405020304" pitchFamily="18" charset="0"/>
              </a:rPr>
              <a:t> трактат</a:t>
            </a:r>
            <a:r>
              <a:rPr lang="uk-UA" b="1" dirty="0">
                <a:latin typeface="Times New Roman" panose="02020603050405020304" pitchFamily="18" charset="0"/>
                <a:cs typeface="Times New Roman" panose="02020603050405020304" pitchFamily="18" charset="0"/>
              </a:rPr>
              <a:t> (березень 1814 р.). Договір був спрямований на спільний захист і наступ союзних військ проти наполеонівської агресії. На його основі було підписано Паризький договір про союз чотирьох держав і протокол про скликання </a:t>
            </a:r>
            <a:r>
              <a:rPr lang="uk-UA" b="1" dirty="0">
                <a:highlight>
                  <a:srgbClr val="FF0000"/>
                </a:highlight>
                <a:latin typeface="Times New Roman" panose="02020603050405020304" pitchFamily="18" charset="0"/>
                <a:cs typeface="Times New Roman" panose="02020603050405020304" pitchFamily="18" charset="0"/>
              </a:rPr>
              <a:t>Віденського конгресу</a:t>
            </a:r>
            <a:r>
              <a:rPr lang="uk-UA" b="1" dirty="0">
                <a:latin typeface="Times New Roman" panose="02020603050405020304" pitchFamily="18" charset="0"/>
                <a:cs typeface="Times New Roman" panose="02020603050405020304" pitchFamily="18" charset="0"/>
              </a:rPr>
              <a:t>. Повалення імперії Наполеона кардинально змінило вектор загальноєвропейського процесу і породило нові суперечливі тенденції. Провідні європейські монархії здійснили новий поділ Європи за династичним та імперським принципами, внаслідок його частина народів була позбавлена права на власну національну державність і стала складовою імперій.</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35379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14399"/>
            <a:ext cx="12192000" cy="5943599"/>
          </a:xfrm>
        </p:spPr>
        <p:txBody>
          <a:bodyPr>
            <a:normAutofit lnSpcReduction="10000"/>
          </a:bodyPr>
          <a:lstStyle/>
          <a:p>
            <a:pPr marL="0" indent="0" algn="just">
              <a:buNone/>
            </a:pPr>
            <a:r>
              <a:rPr lang="uk-UA" b="1" dirty="0">
                <a:latin typeface="Times New Roman" panose="02020603050405020304" pitchFamily="18" charset="0"/>
                <a:cs typeface="Times New Roman" panose="02020603050405020304" pitchFamily="18" charset="0"/>
              </a:rPr>
              <a:t>Особливе місце в історії європейської інтеграції посідає </a:t>
            </a:r>
            <a:r>
              <a:rPr lang="uk-UA" b="1" dirty="0">
                <a:highlight>
                  <a:srgbClr val="0000FF"/>
                </a:highlight>
                <a:latin typeface="Times New Roman" panose="02020603050405020304" pitchFamily="18" charset="0"/>
                <a:cs typeface="Times New Roman" panose="02020603050405020304" pitchFamily="18" charset="0"/>
              </a:rPr>
              <a:t>Віденський конгрес</a:t>
            </a:r>
            <a:r>
              <a:rPr lang="uk-UA" b="1" dirty="0">
                <a:latin typeface="Times New Roman" panose="02020603050405020304" pitchFamily="18" charset="0"/>
                <a:cs typeface="Times New Roman" panose="02020603050405020304" pitchFamily="18" charset="0"/>
              </a:rPr>
              <a:t> — конференція послів великих держав Європи, очолювана австрійським дипломатом Клементом фон Меттерніхом, яка проходила у Відні </a:t>
            </a:r>
            <a:r>
              <a:rPr lang="uk-UA" b="1" dirty="0">
                <a:highlight>
                  <a:srgbClr val="800000"/>
                </a:highlight>
                <a:latin typeface="Times New Roman" panose="02020603050405020304" pitchFamily="18" charset="0"/>
                <a:cs typeface="Times New Roman" panose="02020603050405020304" pitchFamily="18" charset="0"/>
              </a:rPr>
              <a:t>з 18 вересня (1 жовтня) 1814 р. до 28 травня (9 червня) 1815 р.</a:t>
            </a:r>
            <a:r>
              <a:rPr lang="uk-UA" b="1" dirty="0">
                <a:latin typeface="Times New Roman" panose="02020603050405020304" pitchFamily="18" charset="0"/>
                <a:cs typeface="Times New Roman" panose="02020603050405020304" pitchFamily="18" charset="0"/>
              </a:rPr>
              <a:t> Мета конгресу полягала в тому, щоб врегулювати питання і перекроїти континентальну політичну карту після розгрому наполеонівської Франції. Учасники конгресу спробували створити нову систему безпеки, яка б не допускала чергового поділу кордонів і революційних перетворень. Переможці прагнули відновити монархії, повалені після Великої французької революції, повернути на континент мир і спокій, але при цьому перекроїти карту Європи — кожен на свою користь.</a:t>
            </a:r>
          </a:p>
          <a:p>
            <a:pPr marL="0" indent="0" algn="just">
              <a:buNone/>
            </a:pPr>
            <a:r>
              <a:rPr lang="uk-UA" b="1" dirty="0">
                <a:latin typeface="Times New Roman" panose="02020603050405020304" pitchFamily="18" charset="0"/>
                <a:cs typeface="Times New Roman" panose="02020603050405020304" pitchFamily="18" charset="0"/>
              </a:rPr>
              <a:t>Конгрес поклав початок серії подібних міжнародних форумів Нового часу, таких як Паризький (1856), Берлінський (1875) конгреси і Паризька мирна конференція (1819), які вирішували проблеми післявоєнного устрою Європи. Вперше в історії в європейському форму 1815 р. брали участь 216 європейських держав.</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47475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99127"/>
            <a:ext cx="12192000" cy="5758871"/>
          </a:xfrm>
        </p:spPr>
        <p:txBody>
          <a:bodyPr>
            <a:normAutofit lnSpcReduction="10000"/>
          </a:bodyPr>
          <a:lstStyle/>
          <a:p>
            <a:pPr marL="0" indent="0" algn="just">
              <a:buNone/>
            </a:pPr>
            <a:r>
              <a:rPr lang="uk-UA" sz="3600" b="1" dirty="0">
                <a:latin typeface="Times New Roman" panose="02020603050405020304" pitchFamily="18" charset="0"/>
                <a:cs typeface="Times New Roman" panose="02020603050405020304" pitchFamily="18" charset="0"/>
              </a:rPr>
              <a:t>Міністр Людовика XVIII </a:t>
            </a:r>
            <a:r>
              <a:rPr lang="uk-UA" sz="3600" b="1" dirty="0" err="1">
                <a:latin typeface="Times New Roman" panose="02020603050405020304" pitchFamily="18" charset="0"/>
                <a:cs typeface="Times New Roman" panose="02020603050405020304" pitchFamily="18" charset="0"/>
              </a:rPr>
              <a:t>Талейран</a:t>
            </a:r>
            <a:r>
              <a:rPr lang="uk-UA" sz="3600" b="1" dirty="0">
                <a:latin typeface="Times New Roman" panose="02020603050405020304" pitchFamily="18" charset="0"/>
                <a:cs typeface="Times New Roman" panose="02020603050405020304" pitchFamily="18" charset="0"/>
              </a:rPr>
              <a:t> домігся, щоб Франція брала участь в переговорах на рівних з іншими великими державами. Основою мирних угод </a:t>
            </a:r>
            <a:r>
              <a:rPr lang="uk-UA" sz="3600" b="1" dirty="0" err="1">
                <a:latin typeface="Times New Roman" panose="02020603050405020304" pitchFamily="18" charset="0"/>
                <a:cs typeface="Times New Roman" panose="02020603050405020304" pitchFamily="18" charset="0"/>
              </a:rPr>
              <a:t>Талейран</a:t>
            </a:r>
            <a:r>
              <a:rPr lang="uk-UA" sz="3600" b="1" dirty="0">
                <a:latin typeface="Times New Roman" panose="02020603050405020304" pitchFamily="18" charset="0"/>
                <a:cs typeface="Times New Roman" panose="02020603050405020304" pitchFamily="18" charset="0"/>
              </a:rPr>
              <a:t> запропонував зробити </a:t>
            </a:r>
            <a:r>
              <a:rPr lang="uk-UA" sz="3600" b="1" dirty="0">
                <a:solidFill>
                  <a:srgbClr val="FFFF00"/>
                </a:solidFill>
                <a:latin typeface="Times New Roman" panose="02020603050405020304" pitchFamily="18" charset="0"/>
                <a:cs typeface="Times New Roman" panose="02020603050405020304" pitchFamily="18" charset="0"/>
              </a:rPr>
              <a:t>принцип легітимізму (від латинського «</a:t>
            </a:r>
            <a:r>
              <a:rPr lang="uk-UA" sz="3600" b="1" dirty="0" err="1">
                <a:solidFill>
                  <a:srgbClr val="FFFF00"/>
                </a:solidFill>
                <a:latin typeface="Times New Roman" panose="02020603050405020304" pitchFamily="18" charset="0"/>
                <a:cs typeface="Times New Roman" panose="02020603050405020304" pitchFamily="18" charset="0"/>
              </a:rPr>
              <a:t>легітимус</a:t>
            </a:r>
            <a:r>
              <a:rPr lang="uk-UA" sz="3600" b="1" dirty="0">
                <a:solidFill>
                  <a:srgbClr val="FFFF00"/>
                </a:solidFill>
                <a:latin typeface="Times New Roman" panose="02020603050405020304" pitchFamily="18" charset="0"/>
                <a:cs typeface="Times New Roman" panose="02020603050405020304" pitchFamily="18" charset="0"/>
              </a:rPr>
              <a:t>» — «законний»)</a:t>
            </a:r>
            <a:r>
              <a:rPr lang="uk-UA" sz="3600" b="1" dirty="0">
                <a:latin typeface="Times New Roman" panose="02020603050405020304" pitchFamily="18" charset="0"/>
                <a:cs typeface="Times New Roman" panose="02020603050405020304" pitchFamily="18" charset="0"/>
              </a:rPr>
              <a:t> — а легітимними вважати лише ті монархії та династії, які існували до революції чи принаймні до 1792 р. </a:t>
            </a:r>
          </a:p>
          <a:p>
            <a:pPr marL="0" indent="0" algn="just">
              <a:buNone/>
            </a:pPr>
            <a:r>
              <a:rPr lang="uk-UA" sz="3600" b="1" dirty="0">
                <a:latin typeface="Times New Roman" panose="02020603050405020304" pitchFamily="18" charset="0"/>
                <a:cs typeface="Times New Roman" panose="02020603050405020304" pitchFamily="18" charset="0"/>
              </a:rPr>
              <a:t>Союзники погоджувалися повернути дореволюційні кордони лише Франції, від власних загарбань останніх десятирічь ніхто відмовлятися не бажав. Тоді </a:t>
            </a:r>
            <a:r>
              <a:rPr lang="uk-UA" sz="3600" b="1" dirty="0" err="1">
                <a:latin typeface="Times New Roman" panose="02020603050405020304" pitchFamily="18" charset="0"/>
                <a:cs typeface="Times New Roman" panose="02020603050405020304" pitchFamily="18" charset="0"/>
              </a:rPr>
              <a:t>Талейран</a:t>
            </a:r>
            <a:r>
              <a:rPr lang="uk-UA" sz="3600" b="1" dirty="0">
                <a:latin typeface="Times New Roman" panose="02020603050405020304" pitchFamily="18" charset="0"/>
                <a:cs typeface="Times New Roman" panose="02020603050405020304" pitchFamily="18" charset="0"/>
              </a:rPr>
              <a:t> спробував використати суперечності між вчорашніми союзниками і нацькувати їх одне на одного. </a:t>
            </a:r>
          </a:p>
        </p:txBody>
      </p:sp>
    </p:spTree>
    <p:extLst>
      <p:ext uri="{BB962C8B-B14F-4D97-AF65-F5344CB8AC3E}">
        <p14:creationId xmlns:p14="http://schemas.microsoft.com/office/powerpoint/2010/main" val="286576149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14399"/>
            <a:ext cx="12192000" cy="5943599"/>
          </a:xfrm>
        </p:spPr>
        <p:txBody>
          <a:bodyPr>
            <a:normAutofit/>
          </a:bodyPr>
          <a:lstStyle/>
          <a:p>
            <a:pPr marL="0" indent="0" algn="just">
              <a:buNone/>
            </a:pPr>
            <a:r>
              <a:rPr lang="uk-UA" sz="3200" b="1" dirty="0">
                <a:latin typeface="Times New Roman" panose="02020603050405020304" pitchFamily="18" charset="0"/>
                <a:cs typeface="Times New Roman" panose="02020603050405020304" pitchFamily="18" charset="0"/>
              </a:rPr>
              <a:t>Налякавши австрійського дипломата і міністра закордонних справ Клемента Меттерніха (Клемент </a:t>
            </a:r>
            <a:r>
              <a:rPr lang="uk-UA" sz="3200" b="1" dirty="0" err="1">
                <a:latin typeface="Times New Roman" panose="02020603050405020304" pitchFamily="18" charset="0"/>
                <a:cs typeface="Times New Roman" panose="02020603050405020304" pitchFamily="18" charset="0"/>
              </a:rPr>
              <a:t>Венцель</a:t>
            </a:r>
            <a:r>
              <a:rPr lang="uk-UA" sz="3200" b="1" dirty="0">
                <a:latin typeface="Times New Roman" panose="02020603050405020304" pitchFamily="18" charset="0"/>
                <a:cs typeface="Times New Roman" panose="02020603050405020304" pitchFamily="18" charset="0"/>
              </a:rPr>
              <a:t> Лотар фон Меттерніх) тим, що Олександр I хоче прибрати до своїх рук усю Польщу, а Пруссія — Саксонію, він зрештою уклав у грудні 1814р. таємний союз з австрійцями і британцями. </a:t>
            </a:r>
          </a:p>
          <a:p>
            <a:pPr marL="0" indent="0" algn="just">
              <a:buNone/>
            </a:pPr>
            <a:r>
              <a:rPr lang="uk-UA" sz="3200" b="1" dirty="0">
                <a:latin typeface="Times New Roman" panose="02020603050405020304" pitchFamily="18" charset="0"/>
                <a:cs typeface="Times New Roman" panose="02020603050405020304" pitchFamily="18" charset="0"/>
              </a:rPr>
              <a:t>Австрійський канцлер Меттерніх намагався посилити вплив віденського уряду на німецькі держави і був противником їхнього об’єднання. Це влаштовувало також Англію і Францію. Лондон прагнув закріпити за собою загарбані під час наполеонівських війн французькі, іспанські й голландські колонії, виношував ідею об’єднання Голландії та Бельгії в Нідерландське королівство.</a:t>
            </a:r>
          </a:p>
        </p:txBody>
      </p:sp>
    </p:spTree>
    <p:extLst>
      <p:ext uri="{BB962C8B-B14F-4D97-AF65-F5344CB8AC3E}">
        <p14:creationId xmlns:p14="http://schemas.microsoft.com/office/powerpoint/2010/main" val="625814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a:bodyPr>
          <a:lstStyle/>
          <a:p>
            <a:pPr algn="ctr"/>
            <a:r>
              <a:rPr lang="uk-UA" sz="2600" b="1" dirty="0">
                <a:highlight>
                  <a:srgbClr val="FF0000"/>
                </a:highlight>
                <a:latin typeface="Times New Roman" panose="02020603050405020304" pitchFamily="18" charset="0"/>
                <a:cs typeface="Times New Roman" panose="02020603050405020304" pitchFamily="18" charset="0"/>
              </a:rPr>
              <a:t>1.</a:t>
            </a:r>
            <a:r>
              <a:rPr lang="en-US" sz="2600" b="1" dirty="0">
                <a:highlight>
                  <a:srgbClr val="FF0000"/>
                </a:highlight>
                <a:latin typeface="Times New Roman" panose="02020603050405020304" pitchFamily="18" charset="0"/>
                <a:cs typeface="Times New Roman" panose="02020603050405020304" pitchFamily="18" charset="0"/>
              </a:rPr>
              <a:t> </a:t>
            </a:r>
            <a:r>
              <a:rPr lang="uk-UA" sz="2600" b="1" dirty="0">
                <a:highlight>
                  <a:srgbClr val="FF0000"/>
                </a:highlight>
                <a:latin typeface="Times New Roman" panose="02020603050405020304" pitchFamily="18" charset="0"/>
                <a:cs typeface="Times New Roman" panose="02020603050405020304" pitchFamily="18" charset="0"/>
              </a:rPr>
              <a:t>Ренесанс, Реформація і Просвітництво і формулювання гуманістичної парадигми гідності людини, громадянина і громадянських прав. </a:t>
            </a:r>
            <a:br>
              <a:rPr lang="en-US" sz="2600" b="1" dirty="0">
                <a:highlight>
                  <a:srgbClr val="FF0000"/>
                </a:highlight>
                <a:latin typeface="Times New Roman" panose="02020603050405020304" pitchFamily="18" charset="0"/>
                <a:cs typeface="Times New Roman" panose="02020603050405020304" pitchFamily="18" charset="0"/>
              </a:rPr>
            </a:br>
            <a:r>
              <a:rPr lang="uk-UA" sz="2600" b="1" dirty="0">
                <a:highlight>
                  <a:srgbClr val="FF0000"/>
                </a:highlight>
                <a:latin typeface="Times New Roman" panose="02020603050405020304" pitchFamily="18" charset="0"/>
                <a:cs typeface="Times New Roman" panose="02020603050405020304" pitchFamily="18" charset="0"/>
              </a:rPr>
              <a:t>Реформація Х</a:t>
            </a:r>
            <a:r>
              <a:rPr lang="lt-LT" sz="2600" b="1" dirty="0">
                <a:highlight>
                  <a:srgbClr val="FF0000"/>
                </a:highlight>
                <a:latin typeface="Times New Roman" panose="02020603050405020304" pitchFamily="18" charset="0"/>
                <a:cs typeface="Times New Roman" panose="02020603050405020304" pitchFamily="18" charset="0"/>
              </a:rPr>
              <a:t>VI </a:t>
            </a:r>
            <a:r>
              <a:rPr lang="uk-UA" sz="2600" b="1" dirty="0">
                <a:highlight>
                  <a:srgbClr val="FF0000"/>
                </a:highlight>
                <a:latin typeface="Times New Roman" panose="02020603050405020304" pitchFamily="18" charset="0"/>
                <a:cs typeface="Times New Roman" panose="02020603050405020304" pitchFamily="18" charset="0"/>
              </a:rPr>
              <a:t>ст.: між універсалізмом і націоналізмом</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64656" y="1200727"/>
            <a:ext cx="12127344" cy="5657271"/>
          </a:xfrm>
        </p:spPr>
        <p:txBody>
          <a:bodyPr/>
          <a:lstStyle/>
          <a:p>
            <a:pPr marL="0" indent="0" algn="just">
              <a:buNone/>
            </a:pPr>
            <a:r>
              <a:rPr lang="uk-UA" b="1" dirty="0">
                <a:latin typeface="Times New Roman" panose="02020603050405020304" pitchFamily="18" charset="0"/>
                <a:cs typeface="Times New Roman" panose="02020603050405020304" pitchFamily="18" charset="0"/>
              </a:rPr>
              <a:t>Впродовж раннього Нового часу більшість авторів </a:t>
            </a:r>
            <a:r>
              <a:rPr lang="uk-UA" b="1" dirty="0">
                <a:highlight>
                  <a:srgbClr val="008080"/>
                </a:highlight>
                <a:latin typeface="Times New Roman" panose="02020603050405020304" pitchFamily="18" charset="0"/>
                <a:cs typeface="Times New Roman" panose="02020603050405020304" pitchFamily="18" charset="0"/>
              </a:rPr>
              <a:t>проєктів створення союзу європейських держав</a:t>
            </a:r>
            <a:r>
              <a:rPr lang="uk-UA" b="1" dirty="0">
                <a:latin typeface="Times New Roman" panose="02020603050405020304" pitchFamily="18" charset="0"/>
                <a:cs typeface="Times New Roman" panose="02020603050405020304" pitchFamily="18" charset="0"/>
              </a:rPr>
              <a:t> посилалися на досвід </a:t>
            </a:r>
            <a:r>
              <a:rPr lang="uk-UA" b="1" dirty="0">
                <a:highlight>
                  <a:srgbClr val="808000"/>
                </a:highlight>
                <a:latin typeface="Times New Roman" panose="02020603050405020304" pitchFamily="18" charset="0"/>
                <a:cs typeface="Times New Roman" panose="02020603050405020304" pitchFamily="18" charset="0"/>
              </a:rPr>
              <a:t>Священної Римської імперії німецької нації</a:t>
            </a:r>
            <a:r>
              <a:rPr lang="uk-UA" b="1" dirty="0">
                <a:latin typeface="Times New Roman" panose="02020603050405020304" pitchFamily="18" charset="0"/>
                <a:cs typeface="Times New Roman" panose="02020603050405020304" pitchFamily="18" charset="0"/>
              </a:rPr>
              <a:t>. </a:t>
            </a:r>
          </a:p>
          <a:p>
            <a:pPr marL="0" indent="0" algn="just">
              <a:buNone/>
            </a:pPr>
            <a:r>
              <a:rPr lang="uk-UA" b="1" dirty="0">
                <a:latin typeface="Times New Roman" panose="02020603050405020304" pitchFamily="18" charset="0"/>
                <a:cs typeface="Times New Roman" panose="02020603050405020304" pitchFamily="18" charset="0"/>
              </a:rPr>
              <a:t>Після реформ імператора Максиміліана І імперія являла собою об’єднання держав, найвищим представницьким органом яких був рейхстаг. Для реалізації його рішень і координації політики було створено імперське правління, в якому держави, що входили до Імперії, мали своїх представників. Ще одним органом був суд, який мав займатися улагодженням спірних питань. Імператора обирала колегія курфюрстів – ще один важливий елемент колегіального правління. Така «союзна» структура Імперії у багатьох проектах «вічного миру» викликала критику за її недосконалість, недостатню дієвість владних інститутів, засилля династії Габсбургів.</a:t>
            </a:r>
          </a:p>
        </p:txBody>
      </p:sp>
    </p:spTree>
    <p:extLst>
      <p:ext uri="{BB962C8B-B14F-4D97-AF65-F5344CB8AC3E}">
        <p14:creationId xmlns:p14="http://schemas.microsoft.com/office/powerpoint/2010/main" val="42733976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14399"/>
            <a:ext cx="12192000" cy="5943599"/>
          </a:xfrm>
        </p:spPr>
        <p:txBody>
          <a:bodyPr>
            <a:normAutofit/>
          </a:bodyPr>
          <a:lstStyle/>
          <a:p>
            <a:pPr marL="0" indent="0" algn="just">
              <a:buNone/>
            </a:pPr>
            <a:r>
              <a:rPr lang="uk-UA" sz="3600" b="1" dirty="0">
                <a:latin typeface="Times New Roman" panose="02020603050405020304" pitchFamily="18" charset="0"/>
                <a:cs typeface="Times New Roman" panose="02020603050405020304" pitchFamily="18" charset="0"/>
              </a:rPr>
              <a:t>Такою ситуацією спробував скористатися Наполеон I, який несподівано повернувся до влади у Франції (з 20 березня по 22 червня 1815 р.). Він оголосив, що не прагне відновлення загарбницьких війн. </a:t>
            </a:r>
          </a:p>
          <a:p>
            <a:pPr marL="0" indent="0" algn="just">
              <a:buNone/>
            </a:pPr>
            <a:r>
              <a:rPr lang="uk-UA" sz="3600" b="1" dirty="0">
                <a:latin typeface="Times New Roman" panose="02020603050405020304" pitchFamily="18" charset="0"/>
                <a:cs typeface="Times New Roman" panose="02020603050405020304" pitchFamily="18" charset="0"/>
              </a:rPr>
              <a:t>Навпаки — одразу ж спрямував до європейських монархів пропозицію миру, погодившись на дореволюційні кордони Франції. І принагідно він надіслав Олександру I примірник таємного договору Людовика XVIII з Британією і Австрією, спрямований проти Росії і Пруссії.</a:t>
            </a:r>
          </a:p>
        </p:txBody>
      </p:sp>
    </p:spTree>
    <p:extLst>
      <p:ext uri="{BB962C8B-B14F-4D97-AF65-F5344CB8AC3E}">
        <p14:creationId xmlns:p14="http://schemas.microsoft.com/office/powerpoint/2010/main" val="112291456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14399"/>
            <a:ext cx="12192000" cy="5943599"/>
          </a:xfrm>
        </p:spPr>
        <p:txBody>
          <a:bodyPr>
            <a:normAutofit lnSpcReduction="10000"/>
          </a:bodyPr>
          <a:lstStyle/>
          <a:p>
            <a:pPr marL="0" indent="0" algn="just">
              <a:buNone/>
            </a:pPr>
            <a:r>
              <a:rPr lang="uk-UA" sz="3600" b="1" dirty="0">
                <a:latin typeface="Times New Roman" panose="02020603050405020304" pitchFamily="18" charset="0"/>
                <a:cs typeface="Times New Roman" panose="02020603050405020304" pitchFamily="18" charset="0"/>
              </a:rPr>
              <a:t>Проте монархи були налякані вже самим фактом повернення Наполеона до влади. Новини з Парижа їх знову згуртували і змусили якнайшвидше завершити перемовини у Відні. </a:t>
            </a:r>
          </a:p>
          <a:p>
            <a:pPr marL="0" indent="0" algn="just">
              <a:buNone/>
            </a:pPr>
            <a:r>
              <a:rPr lang="uk-UA" sz="3600" b="1" dirty="0">
                <a:latin typeface="Times New Roman" panose="02020603050405020304" pitchFamily="18" charset="0"/>
                <a:cs typeface="Times New Roman" panose="02020603050405020304" pitchFamily="18" charset="0"/>
              </a:rPr>
              <a:t>Вже (28 травня) 9 червня 1815 р. був укладений Кінцевий акт Віденського конгресу, який — відповідно до рекомендацій </a:t>
            </a:r>
            <a:r>
              <a:rPr lang="uk-UA" sz="3600" b="1" dirty="0" err="1">
                <a:latin typeface="Times New Roman" panose="02020603050405020304" pitchFamily="18" charset="0"/>
                <a:cs typeface="Times New Roman" panose="02020603050405020304" pitchFamily="18" charset="0"/>
              </a:rPr>
              <a:t>Талейрана</a:t>
            </a:r>
            <a:r>
              <a:rPr lang="uk-UA" sz="3600" b="1" dirty="0">
                <a:latin typeface="Times New Roman" panose="02020603050405020304" pitchFamily="18" charset="0"/>
                <a:cs typeface="Times New Roman" panose="02020603050405020304" pitchFamily="18" charset="0"/>
              </a:rPr>
              <a:t> — перетворив Європу на </a:t>
            </a:r>
            <a:r>
              <a:rPr lang="uk-UA" sz="3600" b="1" u="sng" dirty="0">
                <a:solidFill>
                  <a:srgbClr val="FFFF00"/>
                </a:solidFill>
                <a:latin typeface="Times New Roman" panose="02020603050405020304" pitchFamily="18" charset="0"/>
                <a:cs typeface="Times New Roman" panose="02020603050405020304" pitchFamily="18" charset="0"/>
              </a:rPr>
              <a:t>спільноту легітимних монархій</a:t>
            </a:r>
            <a:r>
              <a:rPr lang="uk-UA" sz="3600" b="1" dirty="0">
                <a:latin typeface="Times New Roman" panose="02020603050405020304" pitchFamily="18" charset="0"/>
                <a:cs typeface="Times New Roman" panose="02020603050405020304" pitchFamily="18" charset="0"/>
              </a:rPr>
              <a:t>. Монархи керувалися «заповідями святої віри, правди і миру» і «нерозривного братерства». Керуючись цими принципами, вони зобов’язувалися надавати допомогу один одному. До Акту приєднались усі монархи Європи.</a:t>
            </a:r>
          </a:p>
        </p:txBody>
      </p:sp>
    </p:spTree>
    <p:extLst>
      <p:ext uri="{BB962C8B-B14F-4D97-AF65-F5344CB8AC3E}">
        <p14:creationId xmlns:p14="http://schemas.microsoft.com/office/powerpoint/2010/main" val="4062812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831273"/>
            <a:ext cx="12192000" cy="6026725"/>
          </a:xfrm>
        </p:spPr>
        <p:txBody>
          <a:bodyPr>
            <a:normAutofit/>
          </a:bodyPr>
          <a:lstStyle/>
          <a:p>
            <a:pPr marL="0" indent="0" algn="just">
              <a:buNone/>
            </a:pPr>
            <a:r>
              <a:rPr lang="uk-UA" sz="2400" b="1" dirty="0">
                <a:latin typeface="Times New Roman" panose="02020603050405020304" pitchFamily="18" charset="0"/>
                <a:cs typeface="Times New Roman" panose="02020603050405020304" pitchFamily="18" charset="0"/>
              </a:rPr>
              <a:t>Німецькі держави і деякі володіння Австрії утворили Німецький союз, до складу якого входили 38 дрібних держав та вільних міст. Керівна роль у ньому належала Австрії. Росія, Австрія, Велика Британія, Пруссія виступили гарантами договорів, які закріпили віденську систему міжнародних відносин. </a:t>
            </a:r>
          </a:p>
        </p:txBody>
      </p:sp>
      <p:pic>
        <p:nvPicPr>
          <p:cNvPr id="2" name="Рисунок 1">
            <a:extLst>
              <a:ext uri="{FF2B5EF4-FFF2-40B4-BE49-F238E27FC236}">
                <a16:creationId xmlns:a16="http://schemas.microsoft.com/office/drawing/2014/main" id="{7FB1E088-CD46-6EAF-CF75-C62433B43D37}"/>
              </a:ext>
            </a:extLst>
          </p:cNvPr>
          <p:cNvPicPr>
            <a:picLocks noChangeAspect="1"/>
          </p:cNvPicPr>
          <p:nvPr/>
        </p:nvPicPr>
        <p:blipFill>
          <a:blip r:embed="rId2"/>
          <a:stretch>
            <a:fillRect/>
          </a:stretch>
        </p:blipFill>
        <p:spPr>
          <a:xfrm>
            <a:off x="3112655" y="2224640"/>
            <a:ext cx="6929226" cy="4557317"/>
          </a:xfrm>
          <a:prstGeom prst="rect">
            <a:avLst/>
          </a:prstGeom>
        </p:spPr>
      </p:pic>
    </p:spTree>
    <p:extLst>
      <p:ext uri="{BB962C8B-B14F-4D97-AF65-F5344CB8AC3E}">
        <p14:creationId xmlns:p14="http://schemas.microsoft.com/office/powerpoint/2010/main" val="332745769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14399"/>
            <a:ext cx="12192000" cy="5943599"/>
          </a:xfrm>
        </p:spPr>
        <p:txBody>
          <a:bodyPr>
            <a:normAutofit lnSpcReduction="10000"/>
          </a:bodyPr>
          <a:lstStyle/>
          <a:p>
            <a:pPr marL="0" indent="0" algn="just">
              <a:buNone/>
            </a:pPr>
            <a:r>
              <a:rPr lang="uk-UA" b="1" dirty="0">
                <a:latin typeface="Times New Roman" panose="02020603050405020304" pitchFamily="18" charset="0"/>
                <a:cs typeface="Times New Roman" panose="02020603050405020304" pitchFamily="18" charset="0"/>
              </a:rPr>
              <a:t>Отже, на Віденському конгресі 1814–1815 рр. переможці над Наполеонівською Францією запропонували власний проект організації європейського політичного простору в межах Віденської системи міжнародних відносин, заснованої на підтриманні легітимізму й «політичної рівноваги». </a:t>
            </a:r>
          </a:p>
          <a:p>
            <a:pPr marL="0" indent="0" algn="just">
              <a:buNone/>
            </a:pPr>
            <a:r>
              <a:rPr lang="uk-UA" b="1" dirty="0">
                <a:latin typeface="Times New Roman" panose="02020603050405020304" pitchFamily="18" charset="0"/>
                <a:cs typeface="Times New Roman" panose="02020603050405020304" pitchFamily="18" charset="0"/>
              </a:rPr>
              <a:t>За ініціативи російського царя Олександра І вони створили </a:t>
            </a:r>
            <a:r>
              <a:rPr lang="uk-UA" b="1" dirty="0">
                <a:highlight>
                  <a:srgbClr val="0000FF"/>
                </a:highlight>
                <a:latin typeface="Times New Roman" panose="02020603050405020304" pitchFamily="18" charset="0"/>
                <a:cs typeface="Times New Roman" panose="02020603050405020304" pitchFamily="18" charset="0"/>
              </a:rPr>
              <a:t>26 вересня 1815 р.</a:t>
            </a:r>
            <a:r>
              <a:rPr lang="uk-UA" b="1" dirty="0">
                <a:latin typeface="Times New Roman" panose="02020603050405020304" pitchFamily="18" charset="0"/>
                <a:cs typeface="Times New Roman" panose="02020603050405020304" pitchFamily="18" charset="0"/>
              </a:rPr>
              <a:t> </a:t>
            </a:r>
            <a:r>
              <a:rPr lang="uk-UA" b="1" dirty="0">
                <a:solidFill>
                  <a:srgbClr val="FFFF00"/>
                </a:solidFill>
                <a:highlight>
                  <a:srgbClr val="800000"/>
                </a:highlight>
                <a:latin typeface="Times New Roman" panose="02020603050405020304" pitchFamily="18" charset="0"/>
                <a:cs typeface="Times New Roman" panose="02020603050405020304" pitchFamily="18" charset="0"/>
              </a:rPr>
              <a:t>Священний союз</a:t>
            </a:r>
            <a:r>
              <a:rPr lang="uk-UA" b="1" dirty="0">
                <a:latin typeface="Times New Roman" panose="02020603050405020304" pitchFamily="18" charset="0"/>
                <a:cs typeface="Times New Roman" panose="02020603050405020304" pitchFamily="18" charset="0"/>
              </a:rPr>
              <a:t>, до якого ввійшли Росія, Австрія і Пруссія (його підписали Олександр І, Франц І, Фрідріх-Вільгельм ІІІ), а згодом поступово приєднались усі європейські монархи (зокрема Франція, де було відновлено владу династії Бурбонів). До Союзу не приєднались Англія, Ватикан і Османська імперія. </a:t>
            </a:r>
          </a:p>
          <a:p>
            <a:pPr marL="0" indent="0" algn="just">
              <a:buNone/>
            </a:pPr>
            <a:r>
              <a:rPr lang="uk-UA" b="1" dirty="0">
                <a:latin typeface="Times New Roman" panose="02020603050405020304" pitchFamily="18" charset="0"/>
                <a:cs typeface="Times New Roman" panose="02020603050405020304" pitchFamily="18" charset="0"/>
              </a:rPr>
              <a:t>Священний союз прагнув встановити своєрідну систему контролю над Європою задля стабілізації європейського порядку. Його засновники сприймали «єдину Європу» як союз імперій у боротьбі проти утворення нових національних держав. Проіснував Священний союз до 1822 р.</a:t>
            </a:r>
          </a:p>
        </p:txBody>
      </p:sp>
    </p:spTree>
    <p:extLst>
      <p:ext uri="{BB962C8B-B14F-4D97-AF65-F5344CB8AC3E}">
        <p14:creationId xmlns:p14="http://schemas.microsoft.com/office/powerpoint/2010/main" val="337645209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14399"/>
            <a:ext cx="12192000" cy="5943599"/>
          </a:xfrm>
        </p:spPr>
        <p:txBody>
          <a:bodyPr>
            <a:normAutofit/>
          </a:bodyPr>
          <a:lstStyle/>
          <a:p>
            <a:pPr marL="0" indent="0" algn="just">
              <a:buNone/>
            </a:pPr>
            <a:r>
              <a:rPr lang="uk-UA" sz="3200" b="1" dirty="0">
                <a:latin typeface="Times New Roman" panose="02020603050405020304" pitchFamily="18" charset="0"/>
                <a:cs typeface="Times New Roman" panose="02020603050405020304" pitchFamily="18" charset="0"/>
              </a:rPr>
              <a:t>Наприкінці 1822 р. відбувся останній Конгрес у Вероні, в якому взяли участь п’ять великих держав Європи. Політика «Священного союзу» і Віденського конгресу базувалася на ідеології Реставрації. Реставрація як загально-європейське явище визначалася відновленням і збереженням традиційної політичної системи. </a:t>
            </a:r>
          </a:p>
          <a:p>
            <a:pPr marL="0" indent="0" algn="just">
              <a:buNone/>
            </a:pPr>
            <a:r>
              <a:rPr lang="uk-UA" sz="3200" b="1" dirty="0">
                <a:latin typeface="Times New Roman" panose="02020603050405020304" pitchFamily="18" charset="0"/>
                <a:cs typeface="Times New Roman" panose="02020603050405020304" pitchFamily="18" charset="0"/>
              </a:rPr>
              <a:t>Основою ідеології Реставрації був консерватизм. Значною мірою зміст Реставрації визначала політика провідних монархій Європи, які були переможцями у протистоянні з Наполеоном. Крім того, значна частина Південно-Східної Європи залишалася під владою Австрійської та Османської імперій, які були оплотом традиціоналізму і збереження старої системи.</a:t>
            </a:r>
          </a:p>
        </p:txBody>
      </p:sp>
    </p:spTree>
    <p:extLst>
      <p:ext uri="{BB962C8B-B14F-4D97-AF65-F5344CB8AC3E}">
        <p14:creationId xmlns:p14="http://schemas.microsoft.com/office/powerpoint/2010/main" val="124906489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14399"/>
            <a:ext cx="12192000" cy="5943599"/>
          </a:xfrm>
        </p:spPr>
        <p:txBody>
          <a:bodyPr>
            <a:noAutofit/>
          </a:bodyPr>
          <a:lstStyle/>
          <a:p>
            <a:pPr marL="0" indent="0" algn="just">
              <a:buNone/>
            </a:pPr>
            <a:r>
              <a:rPr lang="uk-UA" sz="3800" b="1" dirty="0">
                <a:latin typeface="Times New Roman" panose="02020603050405020304" pitchFamily="18" charset="0"/>
                <a:cs typeface="Times New Roman" panose="02020603050405020304" pitchFamily="18" charset="0"/>
              </a:rPr>
              <a:t>Реакційний характер Священного союзу, що виступав проти будь-яких змін, для всіх прогресивних тодішніх мислителів був абсолютно неприйнятним. </a:t>
            </a:r>
          </a:p>
          <a:p>
            <a:pPr marL="0" indent="0" algn="just">
              <a:buNone/>
            </a:pPr>
            <a:r>
              <a:rPr lang="uk-UA" sz="3800" b="1" dirty="0">
                <a:latin typeface="Times New Roman" panose="02020603050405020304" pitchFamily="18" charset="0"/>
                <a:cs typeface="Times New Roman" panose="02020603050405020304" pitchFamily="18" charset="0"/>
              </a:rPr>
              <a:t>На противагу консервативним установкам Священного союзу </a:t>
            </a:r>
            <a:r>
              <a:rPr lang="uk-UA" sz="3800" b="1" dirty="0">
                <a:solidFill>
                  <a:srgbClr val="FFFF00"/>
                </a:solidFill>
                <a:highlight>
                  <a:srgbClr val="0000FF"/>
                </a:highlight>
                <a:latin typeface="Times New Roman" panose="02020603050405020304" pitchFamily="18" charset="0"/>
                <a:cs typeface="Times New Roman" panose="02020603050405020304" pitchFamily="18" charset="0"/>
              </a:rPr>
              <a:t>виникли нові концепції європейської інтеграції</a:t>
            </a:r>
            <a:r>
              <a:rPr lang="uk-UA" sz="3800" b="1" dirty="0">
                <a:latin typeface="Times New Roman" panose="02020603050405020304" pitchFamily="18" charset="0"/>
                <a:cs typeface="Times New Roman" panose="02020603050405020304" pitchFamily="18" charset="0"/>
              </a:rPr>
              <a:t>, що їх ініціювали соціалісти й республіканці. Багато хто використав досвід розвитку США. Ідеям співпраці європейських монархів письменники й філософи протиставляли ідеї об’єднання народів.</a:t>
            </a:r>
          </a:p>
        </p:txBody>
      </p:sp>
    </p:spTree>
    <p:extLst>
      <p:ext uri="{BB962C8B-B14F-4D97-AF65-F5344CB8AC3E}">
        <p14:creationId xmlns:p14="http://schemas.microsoft.com/office/powerpoint/2010/main" val="248722232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14399"/>
            <a:ext cx="9088582" cy="5943599"/>
          </a:xfrm>
        </p:spPr>
        <p:txBody>
          <a:bodyPr>
            <a:normAutofit/>
          </a:bodyPr>
          <a:lstStyle/>
          <a:p>
            <a:pPr marL="0" indent="0" algn="just">
              <a:buNone/>
            </a:pPr>
            <a:r>
              <a:rPr lang="uk-UA" sz="3200" b="1" dirty="0">
                <a:latin typeface="Times New Roman" panose="02020603050405020304" pitchFamily="18" charset="0"/>
                <a:cs typeface="Times New Roman" panose="02020603050405020304" pitchFamily="18" charset="0"/>
              </a:rPr>
              <a:t>Французький філософ, соціаліст-утопіст </a:t>
            </a:r>
            <a:r>
              <a:rPr lang="uk-UA" sz="3200" b="1" dirty="0">
                <a:highlight>
                  <a:srgbClr val="0000FF"/>
                </a:highlight>
                <a:latin typeface="Times New Roman" panose="02020603050405020304" pitchFamily="18" charset="0"/>
                <a:cs typeface="Times New Roman" panose="02020603050405020304" pitchFamily="18" charset="0"/>
              </a:rPr>
              <a:t>Клод Анрі де </a:t>
            </a:r>
            <a:r>
              <a:rPr lang="uk-UA" sz="3200" b="1" dirty="0" err="1">
                <a:highlight>
                  <a:srgbClr val="0000FF"/>
                </a:highlight>
                <a:latin typeface="Times New Roman" panose="02020603050405020304" pitchFamily="18" charset="0"/>
                <a:cs typeface="Times New Roman" panose="02020603050405020304" pitchFamily="18" charset="0"/>
              </a:rPr>
              <a:t>Рувруа</a:t>
            </a:r>
            <a:r>
              <a:rPr lang="uk-UA" sz="3200" b="1" dirty="0">
                <a:highlight>
                  <a:srgbClr val="0000FF"/>
                </a:highlight>
                <a:latin typeface="Times New Roman" panose="02020603050405020304" pitchFamily="18" charset="0"/>
                <a:cs typeface="Times New Roman" panose="02020603050405020304" pitchFamily="18" charset="0"/>
              </a:rPr>
              <a:t> Сен-Симон</a:t>
            </a:r>
            <a:r>
              <a:rPr lang="uk-UA" sz="3200" b="1" dirty="0">
                <a:latin typeface="Times New Roman" panose="02020603050405020304" pitchFamily="18" charset="0"/>
                <a:cs typeface="Times New Roman" panose="02020603050405020304" pitchFamily="18" charset="0"/>
              </a:rPr>
              <a:t> (1760–1825 рр.) ще під час засідань Віденського конгресу як альтернативу альянсу абсолютних монархів пропонував створення союзу </a:t>
            </a:r>
            <a:r>
              <a:rPr lang="uk-UA" sz="3200" b="1" i="1" dirty="0">
                <a:solidFill>
                  <a:srgbClr val="FFFF00"/>
                </a:solidFill>
                <a:latin typeface="Times New Roman" panose="02020603050405020304" pitchFamily="18" charset="0"/>
                <a:cs typeface="Times New Roman" panose="02020603050405020304" pitchFamily="18" charset="0"/>
              </a:rPr>
              <a:t>Англії та Франції, як двох найрозвиненіших країн Європи</a:t>
            </a:r>
            <a:r>
              <a:rPr lang="uk-UA" sz="3200" b="1" dirty="0">
                <a:latin typeface="Times New Roman" panose="02020603050405020304" pitchFamily="18" charset="0"/>
                <a:cs typeface="Times New Roman" panose="02020603050405020304" pitchFamily="18" charset="0"/>
              </a:rPr>
              <a:t>. Його підґрунтям мав стати принцип народовладдя. </a:t>
            </a:r>
          </a:p>
          <a:p>
            <a:pPr marL="0" indent="0" algn="just">
              <a:buNone/>
            </a:pPr>
            <a:r>
              <a:rPr lang="uk-UA" sz="3200" b="1" dirty="0">
                <a:latin typeface="Times New Roman" panose="02020603050405020304" pitchFamily="18" charset="0"/>
                <a:cs typeface="Times New Roman" panose="02020603050405020304" pitchFamily="18" charset="0"/>
              </a:rPr>
              <a:t>Сен-Симон закликав ці дві найбільші країни Європи цілком відмовитись від феодальних традицій і взяти на себе цивілізаційну роль у справі об’єднання континенту на зовсім нових, прогресивних засадах.</a:t>
            </a:r>
          </a:p>
        </p:txBody>
      </p:sp>
      <p:pic>
        <p:nvPicPr>
          <p:cNvPr id="2" name="Рисунок 1">
            <a:extLst>
              <a:ext uri="{FF2B5EF4-FFF2-40B4-BE49-F238E27FC236}">
                <a16:creationId xmlns:a16="http://schemas.microsoft.com/office/drawing/2014/main" id="{B3E6525D-DD88-A9BC-0663-07D265CE4891}"/>
              </a:ext>
            </a:extLst>
          </p:cNvPr>
          <p:cNvPicPr>
            <a:picLocks noChangeAspect="1"/>
          </p:cNvPicPr>
          <p:nvPr/>
        </p:nvPicPr>
        <p:blipFill>
          <a:blip r:embed="rId2"/>
          <a:stretch>
            <a:fillRect/>
          </a:stretch>
        </p:blipFill>
        <p:spPr>
          <a:xfrm>
            <a:off x="9171709" y="2197533"/>
            <a:ext cx="2873664" cy="3520238"/>
          </a:xfrm>
          <a:prstGeom prst="rect">
            <a:avLst/>
          </a:prstGeom>
        </p:spPr>
      </p:pic>
    </p:spTree>
    <p:extLst>
      <p:ext uri="{BB962C8B-B14F-4D97-AF65-F5344CB8AC3E}">
        <p14:creationId xmlns:p14="http://schemas.microsoft.com/office/powerpoint/2010/main" val="213650900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14399"/>
            <a:ext cx="12192000" cy="5943599"/>
          </a:xfrm>
        </p:spPr>
        <p:txBody>
          <a:bodyPr/>
          <a:lstStyle/>
          <a:p>
            <a:pPr marL="0" indent="0" algn="just">
              <a:buNone/>
            </a:pPr>
            <a:r>
              <a:rPr lang="uk-UA" b="1" dirty="0">
                <a:latin typeface="Times New Roman" panose="02020603050405020304" pitchFamily="18" charset="0"/>
                <a:cs typeface="Times New Roman" panose="02020603050405020304" pitchFamily="18" charset="0"/>
              </a:rPr>
              <a:t>Після свого об’єднання в межах спільного Парламенту Англія і Франція насамперед зайнялись би питанням об’єднання Німеччини, перетворення її на державу з парламентською формою правління та приєднання її до англійсько-французького союзу, навіть якби Німеччина стала грати провідну роль у Європі. Створення такого союзу уможливило б початок перетворень у решті європейських країн і їх поступове входження до єдиного об’єднання, за збереження незалежності кожної.</a:t>
            </a:r>
          </a:p>
          <a:p>
            <a:pPr marL="0" indent="0" algn="just">
              <a:buNone/>
            </a:pPr>
            <a:r>
              <a:rPr lang="uk-UA" b="1" dirty="0">
                <a:latin typeface="Times New Roman" panose="02020603050405020304" pitchFamily="18" charset="0"/>
                <a:cs typeface="Times New Roman" panose="02020603050405020304" pitchFamily="18" charset="0"/>
              </a:rPr>
              <a:t>Далі Сен-Симон пропонував зробити верховною владою загальноєвропейський Великий парламент, «який стояв би над усіма національними урядами й мав би повноваження залагоджувати суперечки між ними». Цей парламент мав складатися з двох палат: Палати депутатів і Палати Перів (як палати громад і палати лордів у Англії). Засідання Парламенту відбувались би під керівництвом виборного короля – правителя всієї Європи.</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86279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1" y="914399"/>
            <a:ext cx="8937984" cy="5943599"/>
          </a:xfrm>
        </p:spPr>
        <p:txBody>
          <a:bodyPr>
            <a:normAutofit/>
          </a:bodyPr>
          <a:lstStyle/>
          <a:p>
            <a:pPr marL="0" indent="0" algn="just">
              <a:buNone/>
            </a:pPr>
            <a:r>
              <a:rPr lang="uk-UA" sz="3600" b="1" dirty="0">
                <a:latin typeface="Times New Roman" panose="02020603050405020304" pitchFamily="18" charset="0"/>
                <a:cs typeface="Times New Roman" panose="02020603050405020304" pitchFamily="18" charset="0"/>
              </a:rPr>
              <a:t>Впливовим інтелектуалом і одним із духовних батьків сучасної італійської нації був </a:t>
            </a:r>
            <a:r>
              <a:rPr lang="uk-UA" sz="3600" b="1" dirty="0">
                <a:solidFill>
                  <a:srgbClr val="FFFF00"/>
                </a:solidFill>
                <a:highlight>
                  <a:srgbClr val="0000FF"/>
                </a:highlight>
                <a:latin typeface="Times New Roman" panose="02020603050405020304" pitchFamily="18" charset="0"/>
                <a:cs typeface="Times New Roman" panose="02020603050405020304" pitchFamily="18" charset="0"/>
              </a:rPr>
              <a:t>Джузеппе </a:t>
            </a:r>
            <a:r>
              <a:rPr lang="uk-UA" sz="3600" b="1" dirty="0" err="1">
                <a:solidFill>
                  <a:srgbClr val="FFFF00"/>
                </a:solidFill>
                <a:highlight>
                  <a:srgbClr val="0000FF"/>
                </a:highlight>
                <a:latin typeface="Times New Roman" panose="02020603050405020304" pitchFamily="18" charset="0"/>
                <a:cs typeface="Times New Roman" panose="02020603050405020304" pitchFamily="18" charset="0"/>
              </a:rPr>
              <a:t>Мадзіні</a:t>
            </a:r>
            <a:r>
              <a:rPr lang="uk-UA" sz="3600" b="1" dirty="0">
                <a:latin typeface="Times New Roman" panose="02020603050405020304" pitchFamily="18" charset="0"/>
                <a:cs typeface="Times New Roman" panose="02020603050405020304" pitchFamily="18" charset="0"/>
              </a:rPr>
              <a:t> (1805–1872рр.) – революціонер, публіцист, філософ, письменник. </a:t>
            </a:r>
          </a:p>
          <a:p>
            <a:pPr marL="0" indent="0" algn="just">
              <a:buNone/>
            </a:pPr>
            <a:r>
              <a:rPr lang="uk-UA" sz="3600" b="1" dirty="0">
                <a:latin typeface="Times New Roman" panose="02020603050405020304" pitchFamily="18" charset="0"/>
                <a:cs typeface="Times New Roman" panose="02020603050405020304" pitchFamily="18" charset="0"/>
              </a:rPr>
              <a:t>Активна революційна діяльність за національне визволення й об’єднання Італії принесла </a:t>
            </a:r>
            <a:r>
              <a:rPr lang="uk-UA" sz="3600" b="1" dirty="0" err="1">
                <a:latin typeface="Times New Roman" panose="02020603050405020304" pitchFamily="18" charset="0"/>
                <a:cs typeface="Times New Roman" panose="02020603050405020304" pitchFamily="18" charset="0"/>
              </a:rPr>
              <a:t>Мадзіні</a:t>
            </a:r>
            <a:r>
              <a:rPr lang="uk-UA" sz="3600" b="1" dirty="0">
                <a:latin typeface="Times New Roman" panose="02020603050405020304" pitchFamily="18" charset="0"/>
                <a:cs typeface="Times New Roman" panose="02020603050405020304" pitchFamily="18" charset="0"/>
              </a:rPr>
              <a:t> широку популярність поміж однодумців різних європейських країн.</a:t>
            </a:r>
          </a:p>
        </p:txBody>
      </p:sp>
      <p:pic>
        <p:nvPicPr>
          <p:cNvPr id="2" name="Рисунок 1">
            <a:extLst>
              <a:ext uri="{FF2B5EF4-FFF2-40B4-BE49-F238E27FC236}">
                <a16:creationId xmlns:a16="http://schemas.microsoft.com/office/drawing/2014/main" id="{33ED7929-ACB7-A995-F09D-FE625751DC2F}"/>
              </a:ext>
            </a:extLst>
          </p:cNvPr>
          <p:cNvPicPr>
            <a:picLocks noChangeAspect="1"/>
          </p:cNvPicPr>
          <p:nvPr/>
        </p:nvPicPr>
        <p:blipFill>
          <a:blip r:embed="rId2"/>
          <a:stretch>
            <a:fillRect/>
          </a:stretch>
        </p:blipFill>
        <p:spPr>
          <a:xfrm>
            <a:off x="8937983" y="2346036"/>
            <a:ext cx="3189361" cy="3395960"/>
          </a:xfrm>
          <a:prstGeom prst="rect">
            <a:avLst/>
          </a:prstGeom>
        </p:spPr>
      </p:pic>
    </p:spTree>
    <p:extLst>
      <p:ext uri="{BB962C8B-B14F-4D97-AF65-F5344CB8AC3E}">
        <p14:creationId xmlns:p14="http://schemas.microsoft.com/office/powerpoint/2010/main" val="132157378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14399"/>
            <a:ext cx="12192000" cy="5943599"/>
          </a:xfrm>
        </p:spPr>
        <p:txBody>
          <a:bodyPr>
            <a:normAutofit lnSpcReduction="10000"/>
          </a:bodyPr>
          <a:lstStyle/>
          <a:p>
            <a:pPr marL="0" indent="0" algn="just">
              <a:buNone/>
            </a:pPr>
            <a:r>
              <a:rPr lang="uk-UA" b="1" dirty="0">
                <a:latin typeface="Times New Roman" panose="02020603050405020304" pitchFamily="18" charset="0"/>
                <a:cs typeface="Times New Roman" panose="02020603050405020304" pitchFamily="18" charset="0"/>
              </a:rPr>
              <a:t>На розвиток європейської ідеї справила певний вплив таємна організація «</a:t>
            </a:r>
            <a:r>
              <a:rPr lang="uk-UA" b="1" dirty="0">
                <a:solidFill>
                  <a:srgbClr val="FFFF00"/>
                </a:solidFill>
                <a:latin typeface="Times New Roman" panose="02020603050405020304" pitchFamily="18" charset="0"/>
                <a:cs typeface="Times New Roman" panose="02020603050405020304" pitchFamily="18" charset="0"/>
              </a:rPr>
              <a:t>Молода Європа</a:t>
            </a:r>
            <a:r>
              <a:rPr lang="uk-UA" b="1" dirty="0">
                <a:latin typeface="Times New Roman" panose="02020603050405020304" pitchFamily="18" charset="0"/>
                <a:cs typeface="Times New Roman" panose="02020603050405020304" pitchFamily="18" charset="0"/>
              </a:rPr>
              <a:t>» ( в яку входили національні організації: «Молода Італія», «Молода Німеччина», «Молода Польща»), яку він створив у Берні (Швейцарія) і в якій він бачив прообраз «федерації європейських народів». Метою організації було сприяння співпраці представників демократичних і національно-визвольних рухів у Бельгії, Франції, Німеччині, Іспанії, Італії та Польщі. </a:t>
            </a:r>
          </a:p>
          <a:p>
            <a:pPr marL="0" indent="0" algn="just">
              <a:buNone/>
            </a:pPr>
            <a:r>
              <a:rPr lang="uk-UA" b="1" dirty="0">
                <a:latin typeface="Times New Roman" panose="02020603050405020304" pitchFamily="18" charset="0"/>
                <a:cs typeface="Times New Roman" panose="02020603050405020304" pitchFamily="18" charset="0"/>
              </a:rPr>
              <a:t>Вона обстоювала створення в Європі республіканського устрою на зразок США, однак проіснувала недовго. </a:t>
            </a:r>
            <a:r>
              <a:rPr lang="uk-UA" b="1" dirty="0" err="1">
                <a:latin typeface="Times New Roman" panose="02020603050405020304" pitchFamily="18" charset="0"/>
                <a:cs typeface="Times New Roman" panose="02020603050405020304" pitchFamily="18" charset="0"/>
              </a:rPr>
              <a:t>Мадзіні</a:t>
            </a:r>
            <a:r>
              <a:rPr lang="uk-UA" b="1" dirty="0">
                <a:latin typeface="Times New Roman" panose="02020603050405020304" pitchFamily="18" charset="0"/>
                <a:cs typeface="Times New Roman" panose="02020603050405020304" pitchFamily="18" charset="0"/>
              </a:rPr>
              <a:t> закликав усі європейські народи до об’єднання в боротьбі з абсолютистськими порядками. Після знищення старого ладу, що вже доживав віку, всі народи Європи мали здобути змогу остаточно подолати феодальну роздробленість і збудувати власні національні держави, засновані на принципах демократії та республіканізму, що, своєю чергою, мало б неминуче призвести до створення загальноєвропейського, а далі і всесвітнього союзу народів.</a:t>
            </a:r>
          </a:p>
        </p:txBody>
      </p:sp>
    </p:spTree>
    <p:extLst>
      <p:ext uri="{BB962C8B-B14F-4D97-AF65-F5344CB8AC3E}">
        <p14:creationId xmlns:p14="http://schemas.microsoft.com/office/powerpoint/2010/main" val="2317382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a:bodyPr>
          <a:lstStyle/>
          <a:p>
            <a:pPr algn="ctr"/>
            <a:r>
              <a:rPr lang="uk-UA" sz="2600" b="1" dirty="0">
                <a:highlight>
                  <a:srgbClr val="FF0000"/>
                </a:highlight>
                <a:latin typeface="Times New Roman" panose="02020603050405020304" pitchFamily="18" charset="0"/>
                <a:cs typeface="Times New Roman" panose="02020603050405020304" pitchFamily="18" charset="0"/>
              </a:rPr>
              <a:t>1.</a:t>
            </a:r>
            <a:r>
              <a:rPr lang="en-US" sz="2600" b="1" dirty="0">
                <a:highlight>
                  <a:srgbClr val="FF0000"/>
                </a:highlight>
                <a:latin typeface="Times New Roman" panose="02020603050405020304" pitchFamily="18" charset="0"/>
                <a:cs typeface="Times New Roman" panose="02020603050405020304" pitchFamily="18" charset="0"/>
              </a:rPr>
              <a:t> </a:t>
            </a:r>
            <a:r>
              <a:rPr lang="uk-UA" sz="2600" b="1" dirty="0">
                <a:highlight>
                  <a:srgbClr val="FF0000"/>
                </a:highlight>
                <a:latin typeface="Times New Roman" panose="02020603050405020304" pitchFamily="18" charset="0"/>
                <a:cs typeface="Times New Roman" panose="02020603050405020304" pitchFamily="18" charset="0"/>
              </a:rPr>
              <a:t>Ренесанс, Реформація і Просвітництво і формулювання гуманістичної парадигми гідності людини, громадянина і громадянських прав. </a:t>
            </a:r>
            <a:br>
              <a:rPr lang="en-US" sz="2600" b="1" dirty="0">
                <a:highlight>
                  <a:srgbClr val="FF0000"/>
                </a:highlight>
                <a:latin typeface="Times New Roman" panose="02020603050405020304" pitchFamily="18" charset="0"/>
                <a:cs typeface="Times New Roman" panose="02020603050405020304" pitchFamily="18" charset="0"/>
              </a:rPr>
            </a:br>
            <a:r>
              <a:rPr lang="uk-UA" sz="2600" b="1" dirty="0">
                <a:highlight>
                  <a:srgbClr val="FF0000"/>
                </a:highlight>
                <a:latin typeface="Times New Roman" panose="02020603050405020304" pitchFamily="18" charset="0"/>
                <a:cs typeface="Times New Roman" panose="02020603050405020304" pitchFamily="18" charset="0"/>
              </a:rPr>
              <a:t>Реформація Х</a:t>
            </a:r>
            <a:r>
              <a:rPr lang="lt-LT" sz="2600" b="1" dirty="0">
                <a:highlight>
                  <a:srgbClr val="FF0000"/>
                </a:highlight>
                <a:latin typeface="Times New Roman" panose="02020603050405020304" pitchFamily="18" charset="0"/>
                <a:cs typeface="Times New Roman" panose="02020603050405020304" pitchFamily="18" charset="0"/>
              </a:rPr>
              <a:t>VI </a:t>
            </a:r>
            <a:r>
              <a:rPr lang="uk-UA" sz="2600" b="1" dirty="0">
                <a:highlight>
                  <a:srgbClr val="FF0000"/>
                </a:highlight>
                <a:latin typeface="Times New Roman" panose="02020603050405020304" pitchFamily="18" charset="0"/>
                <a:cs typeface="Times New Roman" panose="02020603050405020304" pitchFamily="18" charset="0"/>
              </a:rPr>
              <a:t>ст.: між універсалізмом і націоналізмом</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64656" y="1607127"/>
            <a:ext cx="12127344" cy="5250871"/>
          </a:xfrm>
        </p:spPr>
        <p:txBody>
          <a:bodyPr>
            <a:normAutofit/>
          </a:bodyPr>
          <a:lstStyle/>
          <a:p>
            <a:pPr marL="0" indent="0" algn="just">
              <a:buNone/>
            </a:pPr>
            <a:r>
              <a:rPr lang="uk-UA" sz="3600" b="1" dirty="0">
                <a:latin typeface="Times New Roman" panose="02020603050405020304" pitchFamily="18" charset="0"/>
                <a:cs typeface="Times New Roman" panose="02020603050405020304" pitchFamily="18" charset="0"/>
              </a:rPr>
              <a:t>Однак попри це більшість авторів намагалися використати її досвід для створення </a:t>
            </a:r>
            <a:r>
              <a:rPr lang="uk-UA" sz="3600" b="1" dirty="0">
                <a:highlight>
                  <a:srgbClr val="808000"/>
                </a:highlight>
                <a:latin typeface="Times New Roman" panose="02020603050405020304" pitchFamily="18" charset="0"/>
                <a:cs typeface="Times New Roman" panose="02020603050405020304" pitchFamily="18" charset="0"/>
              </a:rPr>
              <a:t>нового міждержавного об’єднання</a:t>
            </a:r>
            <a:r>
              <a:rPr lang="uk-UA" sz="3600" b="1" dirty="0">
                <a:latin typeface="Times New Roman" panose="02020603050405020304" pitchFamily="18" charset="0"/>
                <a:cs typeface="Times New Roman" panose="02020603050405020304" pitchFamily="18" charset="0"/>
              </a:rPr>
              <a:t>. </a:t>
            </a:r>
          </a:p>
          <a:p>
            <a:pPr marL="0" indent="0" algn="just">
              <a:buNone/>
            </a:pPr>
            <a:r>
              <a:rPr lang="uk-UA" sz="3600" b="1" dirty="0">
                <a:latin typeface="Times New Roman" panose="02020603050405020304" pitchFamily="18" charset="0"/>
                <a:cs typeface="Times New Roman" panose="02020603050405020304" pitchFamily="18" charset="0"/>
              </a:rPr>
              <a:t>Йшлося не лише про його розширення, а й про створення такої системи, яка б забезпечувала рівне представництво і справедливість при прийнятті рішень.</a:t>
            </a:r>
          </a:p>
        </p:txBody>
      </p:sp>
    </p:spTree>
    <p:extLst>
      <p:ext uri="{BB962C8B-B14F-4D97-AF65-F5344CB8AC3E}">
        <p14:creationId xmlns:p14="http://schemas.microsoft.com/office/powerpoint/2010/main" val="256673261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14399"/>
            <a:ext cx="12192000" cy="5943599"/>
          </a:xfrm>
        </p:spPr>
        <p:txBody>
          <a:bodyPr>
            <a:normAutofit lnSpcReduction="10000"/>
          </a:bodyPr>
          <a:lstStyle/>
          <a:p>
            <a:pPr marL="0" indent="0" algn="just">
              <a:buNone/>
            </a:pPr>
            <a:r>
              <a:rPr lang="uk-UA" sz="2900" b="1" dirty="0">
                <a:latin typeface="Times New Roman" panose="02020603050405020304" pitchFamily="18" charset="0"/>
                <a:cs typeface="Times New Roman" panose="02020603050405020304" pitchFamily="18" charset="0"/>
              </a:rPr>
              <a:t>«</a:t>
            </a:r>
            <a:r>
              <a:rPr lang="uk-UA" sz="2900" b="1" dirty="0" err="1">
                <a:latin typeface="Times New Roman" panose="02020603050405020304" pitchFamily="18" charset="0"/>
                <a:cs typeface="Times New Roman" panose="02020603050405020304" pitchFamily="18" charset="0"/>
              </a:rPr>
              <a:t>Молодоєвропейський</a:t>
            </a:r>
            <a:r>
              <a:rPr lang="uk-UA" sz="2900" b="1" dirty="0">
                <a:latin typeface="Times New Roman" panose="02020603050405020304" pitchFamily="18" charset="0"/>
                <a:cs typeface="Times New Roman" panose="02020603050405020304" pitchFamily="18" charset="0"/>
              </a:rPr>
              <a:t> рух» був надто слабкою силою. Однак допомагав затвердити у свідомості європейців потребу тісної співпраці вільних держав Європи. В «Акті братства» асоціації «Молода Європа» (1834 р.) </a:t>
            </a:r>
            <a:r>
              <a:rPr lang="uk-UA" sz="2900" b="1" dirty="0" err="1">
                <a:latin typeface="Times New Roman" panose="02020603050405020304" pitchFamily="18" charset="0"/>
                <a:cs typeface="Times New Roman" panose="02020603050405020304" pitchFamily="18" charset="0"/>
              </a:rPr>
              <a:t>Мадзіні</a:t>
            </a:r>
            <a:r>
              <a:rPr lang="uk-UA" sz="2900" b="1" dirty="0">
                <a:latin typeface="Times New Roman" panose="02020603050405020304" pitchFamily="18" charset="0"/>
                <a:cs typeface="Times New Roman" panose="02020603050405020304" pitchFamily="18" charset="0"/>
              </a:rPr>
              <a:t> пропонував </a:t>
            </a:r>
            <a:r>
              <a:rPr lang="uk-UA" sz="2900" b="1" dirty="0">
                <a:highlight>
                  <a:srgbClr val="800000"/>
                </a:highlight>
                <a:latin typeface="Times New Roman" panose="02020603050405020304" pitchFamily="18" charset="0"/>
                <a:cs typeface="Times New Roman" panose="02020603050405020304" pitchFamily="18" charset="0"/>
              </a:rPr>
              <a:t>об’єднання Європи у формі європейської федеративної республіки, заснованої на рівноправ’ї народів</a:t>
            </a:r>
            <a:r>
              <a:rPr lang="uk-UA" sz="2900" b="1" dirty="0">
                <a:latin typeface="Times New Roman" panose="02020603050405020304" pitchFamily="18" charset="0"/>
                <a:cs typeface="Times New Roman" panose="02020603050405020304" pitchFamily="18" charset="0"/>
              </a:rPr>
              <a:t>.</a:t>
            </a:r>
          </a:p>
          <a:p>
            <a:pPr marL="0" indent="0" algn="just">
              <a:buNone/>
            </a:pPr>
            <a:r>
              <a:rPr lang="uk-UA" sz="2900" b="1" dirty="0">
                <a:latin typeface="Times New Roman" panose="02020603050405020304" pitchFamily="18" charset="0"/>
                <a:cs typeface="Times New Roman" panose="02020603050405020304" pitchFamily="18" charset="0"/>
              </a:rPr>
              <a:t>На початку 1850-х рр. </a:t>
            </a:r>
            <a:r>
              <a:rPr lang="uk-UA" sz="2900" b="1" dirty="0" err="1">
                <a:latin typeface="Times New Roman" panose="02020603050405020304" pitchFamily="18" charset="0"/>
                <a:cs typeface="Times New Roman" panose="02020603050405020304" pitchFamily="18" charset="0"/>
              </a:rPr>
              <a:t>Мадзіні</a:t>
            </a:r>
            <a:r>
              <a:rPr lang="uk-UA" sz="2900" b="1" dirty="0">
                <a:latin typeface="Times New Roman" panose="02020603050405020304" pitchFamily="18" charset="0"/>
                <a:cs typeface="Times New Roman" panose="02020603050405020304" pitchFamily="18" charset="0"/>
              </a:rPr>
              <a:t> заснував «Центральний Європейський демократичний комітет», який визначив своїм політичним завданням створення </a:t>
            </a:r>
            <a:r>
              <a:rPr lang="uk-UA" sz="2900" b="1" dirty="0">
                <a:highlight>
                  <a:srgbClr val="0000FF"/>
                </a:highlight>
                <a:latin typeface="Times New Roman" panose="02020603050405020304" pitchFamily="18" charset="0"/>
                <a:cs typeface="Times New Roman" panose="02020603050405020304" pitchFamily="18" charset="0"/>
              </a:rPr>
              <a:t>Сполучених Штатів Європи</a:t>
            </a:r>
            <a:r>
              <a:rPr lang="uk-UA" sz="2900" b="1" dirty="0">
                <a:latin typeface="Times New Roman" panose="02020603050405020304" pitchFamily="18" charset="0"/>
                <a:cs typeface="Times New Roman" panose="02020603050405020304" pitchFamily="18" charset="0"/>
              </a:rPr>
              <a:t>. За </a:t>
            </a:r>
            <a:r>
              <a:rPr lang="uk-UA" sz="2900" b="1" dirty="0" err="1">
                <a:latin typeface="Times New Roman" panose="02020603050405020304" pitchFamily="18" charset="0"/>
                <a:cs typeface="Times New Roman" panose="02020603050405020304" pitchFamily="18" charset="0"/>
              </a:rPr>
              <a:t>Мадзіні</a:t>
            </a:r>
            <a:r>
              <a:rPr lang="uk-UA" sz="2900" b="1" dirty="0">
                <a:latin typeface="Times New Roman" panose="02020603050405020304" pitchFamily="18" charset="0"/>
                <a:cs typeface="Times New Roman" panose="02020603050405020304" pitchFamily="18" charset="0"/>
              </a:rPr>
              <a:t>, народи, звільнені від тиранії монархів, повинні виявити природнє прагнення до міжнаціональної асоціації, яка стане вираженням бажання націй жити у взаємних мирі й гармонії та </a:t>
            </a:r>
            <a:r>
              <a:rPr lang="uk-UA" sz="2900" b="1" dirty="0" err="1">
                <a:latin typeface="Times New Roman" panose="02020603050405020304" pitchFamily="18" charset="0"/>
                <a:cs typeface="Times New Roman" panose="02020603050405020304" pitchFamily="18" charset="0"/>
              </a:rPr>
              <a:t>планомірно</a:t>
            </a:r>
            <a:r>
              <a:rPr lang="uk-UA" sz="2900" b="1" dirty="0">
                <a:latin typeface="Times New Roman" panose="02020603050405020304" pitchFamily="18" charset="0"/>
                <a:cs typeface="Times New Roman" panose="02020603050405020304" pitchFamily="18" charset="0"/>
              </a:rPr>
              <a:t> розвиватись. Окрім політичної асоціації, схожої за своїми принципами на сучасний Європейський Союз, </a:t>
            </a:r>
            <a:r>
              <a:rPr lang="uk-UA" sz="2900" b="1" dirty="0" err="1">
                <a:latin typeface="Times New Roman" panose="02020603050405020304" pitchFamily="18" charset="0"/>
                <a:cs typeface="Times New Roman" panose="02020603050405020304" pitchFamily="18" charset="0"/>
              </a:rPr>
              <a:t>Мадзіні</a:t>
            </a:r>
            <a:r>
              <a:rPr lang="uk-UA" sz="2900" b="1" dirty="0">
                <a:latin typeface="Times New Roman" panose="02020603050405020304" pitchFamily="18" charset="0"/>
                <a:cs typeface="Times New Roman" panose="02020603050405020304" pitchFamily="18" charset="0"/>
              </a:rPr>
              <a:t> пропонував створити єдиний Європейський Суд, що міг би ухвалювати обґрунтовані правові рішення в разі виникнення міжнародних суперечок.</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64887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1" y="914399"/>
            <a:ext cx="9171709" cy="5943599"/>
          </a:xfrm>
        </p:spPr>
        <p:txBody>
          <a:bodyPr>
            <a:normAutofit/>
          </a:bodyPr>
          <a:lstStyle/>
          <a:p>
            <a:pPr marL="0" indent="0" algn="just">
              <a:buNone/>
            </a:pPr>
            <a:r>
              <a:rPr lang="uk-UA" sz="3600" b="1" dirty="0">
                <a:latin typeface="Times New Roman" panose="02020603050405020304" pitchFamily="18" charset="0"/>
                <a:cs typeface="Times New Roman" panose="02020603050405020304" pitchFamily="18" charset="0"/>
              </a:rPr>
              <a:t>Одним із найпалкіших їхніх прихильників був видатний французький письменник </a:t>
            </a:r>
            <a:r>
              <a:rPr lang="uk-UA" sz="3600" b="1" dirty="0">
                <a:solidFill>
                  <a:srgbClr val="FFFF00"/>
                </a:solidFill>
                <a:highlight>
                  <a:srgbClr val="800000"/>
                </a:highlight>
                <a:latin typeface="Times New Roman" panose="02020603050405020304" pitchFamily="18" charset="0"/>
                <a:cs typeface="Times New Roman" panose="02020603050405020304" pitchFamily="18" charset="0"/>
              </a:rPr>
              <a:t>Віктор Гюго</a:t>
            </a:r>
            <a:r>
              <a:rPr lang="uk-UA" sz="3600" b="1" dirty="0">
                <a:latin typeface="Times New Roman" panose="02020603050405020304" pitchFamily="18" charset="0"/>
                <a:cs typeface="Times New Roman" panose="02020603050405020304" pitchFamily="18" charset="0"/>
              </a:rPr>
              <a:t> (1802–1885 рр.), котрий усе своє життя присвятив боротьбі проти абсолютизму. </a:t>
            </a:r>
          </a:p>
          <a:p>
            <a:pPr marL="0" indent="0" algn="just">
              <a:buNone/>
            </a:pPr>
            <a:r>
              <a:rPr lang="uk-UA" sz="3600" b="1" dirty="0">
                <a:latin typeface="Times New Roman" panose="02020603050405020304" pitchFamily="18" charset="0"/>
                <a:cs typeface="Times New Roman" panose="02020603050405020304" pitchFamily="18" charset="0"/>
              </a:rPr>
              <a:t>На Третьому Конгресі миру, що відбувся в Парижі 1849 р., Гюго вказував на можливість створення </a:t>
            </a:r>
            <a:r>
              <a:rPr lang="uk-UA" sz="3600" b="1" dirty="0">
                <a:solidFill>
                  <a:srgbClr val="FFFF00"/>
                </a:solidFill>
                <a:latin typeface="Times New Roman" panose="02020603050405020304" pitchFamily="18" charset="0"/>
                <a:cs typeface="Times New Roman" panose="02020603050405020304" pitchFamily="18" charset="0"/>
              </a:rPr>
              <a:t>Сполучених Штатів Європи</a:t>
            </a:r>
            <a:r>
              <a:rPr lang="uk-UA" sz="3600" b="1" dirty="0">
                <a:latin typeface="Times New Roman" panose="02020603050405020304" pitchFamily="18" charset="0"/>
                <a:cs typeface="Times New Roman" panose="02020603050405020304" pitchFamily="18" charset="0"/>
              </a:rPr>
              <a:t> та «Верховного, суверенного сенату, який буде для Європи тим же, що й парламент для Англії». </a:t>
            </a:r>
          </a:p>
        </p:txBody>
      </p:sp>
      <p:pic>
        <p:nvPicPr>
          <p:cNvPr id="2" name="Рисунок 1">
            <a:extLst>
              <a:ext uri="{FF2B5EF4-FFF2-40B4-BE49-F238E27FC236}">
                <a16:creationId xmlns:a16="http://schemas.microsoft.com/office/drawing/2014/main" id="{8A71E91C-F927-F92B-9F72-FE65DFC6482C}"/>
              </a:ext>
            </a:extLst>
          </p:cNvPr>
          <p:cNvPicPr>
            <a:picLocks noChangeAspect="1"/>
          </p:cNvPicPr>
          <p:nvPr/>
        </p:nvPicPr>
        <p:blipFill>
          <a:blip r:embed="rId2"/>
          <a:stretch>
            <a:fillRect/>
          </a:stretch>
        </p:blipFill>
        <p:spPr>
          <a:xfrm>
            <a:off x="9319491" y="2110508"/>
            <a:ext cx="2807853" cy="3711249"/>
          </a:xfrm>
          <a:prstGeom prst="rect">
            <a:avLst/>
          </a:prstGeom>
        </p:spPr>
      </p:pic>
    </p:spTree>
    <p:extLst>
      <p:ext uri="{BB962C8B-B14F-4D97-AF65-F5344CB8AC3E}">
        <p14:creationId xmlns:p14="http://schemas.microsoft.com/office/powerpoint/2010/main" val="192535476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14399"/>
            <a:ext cx="12192000" cy="5943599"/>
          </a:xfrm>
        </p:spPr>
        <p:txBody>
          <a:bodyPr/>
          <a:lstStyle/>
          <a:p>
            <a:pPr marL="0" indent="0" algn="just">
              <a:buNone/>
            </a:pPr>
            <a:r>
              <a:rPr lang="uk-UA" sz="3200" b="1" dirty="0">
                <a:latin typeface="Times New Roman" panose="02020603050405020304" pitchFamily="18" charset="0"/>
                <a:cs typeface="Times New Roman" panose="02020603050405020304" pitchFamily="18" charset="0"/>
              </a:rPr>
              <a:t>Він закликав до федералізації континенту й висловив упевненість, що настане братерство народів Європи і настане той день, </a:t>
            </a:r>
            <a:r>
              <a:rPr lang="uk-UA" sz="3200" b="1" dirty="0">
                <a:solidFill>
                  <a:srgbClr val="FFFF00"/>
                </a:solidFill>
                <a:latin typeface="Times New Roman" panose="02020603050405020304" pitchFamily="18" charset="0"/>
                <a:cs typeface="Times New Roman" panose="02020603050405020304" pitchFamily="18" charset="0"/>
              </a:rPr>
              <a:t>«…коли не буде існувати жодних інших полів битв, окрім відкритих для торгівлі ринків і відкритих для ідей умів. Настане день, коли два великі блоки, тобто Сполучені Штати Європи і Сполучені Штати Америки, стануть один проти одного, </a:t>
            </a:r>
            <a:r>
              <a:rPr lang="uk-UA" sz="3200" b="1" dirty="0" err="1">
                <a:solidFill>
                  <a:srgbClr val="FFFF00"/>
                </a:solidFill>
                <a:latin typeface="Times New Roman" panose="02020603050405020304" pitchFamily="18" charset="0"/>
                <a:cs typeface="Times New Roman" panose="02020603050405020304" pitchFamily="18" charset="0"/>
              </a:rPr>
              <a:t>подадуть</a:t>
            </a:r>
            <a:r>
              <a:rPr lang="uk-UA" sz="3200" b="1" dirty="0">
                <a:solidFill>
                  <a:srgbClr val="FFFF00"/>
                </a:solidFill>
                <a:latin typeface="Times New Roman" panose="02020603050405020304" pitchFamily="18" charset="0"/>
                <a:cs typeface="Times New Roman" panose="02020603050405020304" pitchFamily="18" charset="0"/>
              </a:rPr>
              <a:t> один одному через моря руки, й вестимуть обмін продуктами своєї торгівлі й виробництва, своєї культури  і своїх геніїв</a:t>
            </a:r>
            <a:r>
              <a:rPr lang="uk-UA" sz="3200" b="1" dirty="0">
                <a:latin typeface="Times New Roman" panose="02020603050405020304" pitchFamily="18" charset="0"/>
                <a:cs typeface="Times New Roman" panose="02020603050405020304" pitchFamily="18" charset="0"/>
              </a:rPr>
              <a:t>». </a:t>
            </a:r>
          </a:p>
          <a:p>
            <a:pPr marL="0" indent="0" algn="just">
              <a:buNone/>
            </a:pPr>
            <a:r>
              <a:rPr lang="uk-UA" sz="3200" b="1" dirty="0">
                <a:latin typeface="Times New Roman" panose="02020603050405020304" pitchFamily="18" charset="0"/>
                <a:cs typeface="Times New Roman" panose="02020603050405020304" pitchFamily="18" charset="0"/>
              </a:rPr>
              <a:t>Гюго вважав, що столицею СШЄ мав стати </a:t>
            </a:r>
            <a:r>
              <a:rPr lang="uk-UA" sz="3200" b="1" dirty="0">
                <a:highlight>
                  <a:srgbClr val="800000"/>
                </a:highlight>
                <a:latin typeface="Times New Roman" panose="02020603050405020304" pitchFamily="18" charset="0"/>
                <a:cs typeface="Times New Roman" panose="02020603050405020304" pitchFamily="18" charset="0"/>
              </a:rPr>
              <a:t>Париж</a:t>
            </a:r>
            <a:r>
              <a:rPr lang="uk-UA" sz="3200" b="1" dirty="0">
                <a:latin typeface="Times New Roman" panose="02020603050405020304" pitchFamily="18" charset="0"/>
                <a:cs typeface="Times New Roman" panose="02020603050405020304" pitchFamily="18" charset="0"/>
              </a:rPr>
              <a:t>, а головну роль у створені їх віддавав Франції. 1867 р. в Женеві було утворено Міжнародну Лігу миру і свободи, що також поділяла ідеї СШЄ. Саме Гюго став ініціатором такого союзу.</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394462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14399"/>
            <a:ext cx="12192000" cy="5943599"/>
          </a:xfrm>
        </p:spPr>
        <p:txBody>
          <a:bodyPr>
            <a:normAutofit/>
          </a:bodyPr>
          <a:lstStyle/>
          <a:p>
            <a:pPr marL="0" indent="0" algn="just">
              <a:buNone/>
            </a:pPr>
            <a:r>
              <a:rPr lang="uk-UA" sz="4000" b="1" dirty="0">
                <a:latin typeface="Times New Roman" panose="02020603050405020304" pitchFamily="18" charset="0"/>
                <a:cs typeface="Times New Roman" panose="02020603050405020304" pitchFamily="18" charset="0"/>
              </a:rPr>
              <a:t>Подальшим планам завадила війна між Пруссією та Францією (1870–1871 рр.). </a:t>
            </a:r>
          </a:p>
          <a:p>
            <a:pPr marL="0" indent="0" algn="just">
              <a:buNone/>
            </a:pPr>
            <a:r>
              <a:rPr lang="uk-UA" sz="4000" b="1" dirty="0">
                <a:latin typeface="Times New Roman" panose="02020603050405020304" pitchFamily="18" charset="0"/>
                <a:cs typeface="Times New Roman" panose="02020603050405020304" pitchFamily="18" charset="0"/>
              </a:rPr>
              <a:t>Одним із її наслідків було різке посилення суперечностей між європейськими державами, що призвело до створення взаємно ворожих таборів: Троїстого союзу на чолі з Німеччиною і Троїстої згоди (Антанти) – Росії, Франції та Великої Британії.</a:t>
            </a:r>
          </a:p>
        </p:txBody>
      </p:sp>
    </p:spTree>
    <p:extLst>
      <p:ext uri="{BB962C8B-B14F-4D97-AF65-F5344CB8AC3E}">
        <p14:creationId xmlns:p14="http://schemas.microsoft.com/office/powerpoint/2010/main" val="27645096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pic>
        <p:nvPicPr>
          <p:cNvPr id="2" name="Объект 1">
            <a:extLst>
              <a:ext uri="{FF2B5EF4-FFF2-40B4-BE49-F238E27FC236}">
                <a16:creationId xmlns:a16="http://schemas.microsoft.com/office/drawing/2014/main" id="{5F8AE4BD-C1C7-ED00-CCC2-7046AF13C644}"/>
              </a:ext>
            </a:extLst>
          </p:cNvPr>
          <p:cNvPicPr>
            <a:picLocks noGrp="1" noChangeAspect="1"/>
          </p:cNvPicPr>
          <p:nvPr>
            <p:ph idx="1"/>
          </p:nvPr>
        </p:nvPicPr>
        <p:blipFill>
          <a:blip r:embed="rId2"/>
          <a:stretch>
            <a:fillRect/>
          </a:stretch>
        </p:blipFill>
        <p:spPr>
          <a:xfrm>
            <a:off x="1517337" y="877456"/>
            <a:ext cx="9157325" cy="5943600"/>
          </a:xfrm>
          <a:prstGeom prst="rect">
            <a:avLst/>
          </a:prstGeom>
        </p:spPr>
      </p:pic>
    </p:spTree>
    <p:extLst>
      <p:ext uri="{BB962C8B-B14F-4D97-AF65-F5344CB8AC3E}">
        <p14:creationId xmlns:p14="http://schemas.microsoft.com/office/powerpoint/2010/main" val="1379181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1" y="1089891"/>
            <a:ext cx="12192001" cy="5768107"/>
          </a:xfrm>
        </p:spPr>
        <p:txBody>
          <a:bodyPr>
            <a:normAutofit/>
          </a:bodyPr>
          <a:lstStyle/>
          <a:p>
            <a:pPr marL="0" indent="0" algn="just">
              <a:buNone/>
            </a:pPr>
            <a:r>
              <a:rPr lang="uk-UA" sz="4400" b="1" dirty="0">
                <a:latin typeface="Times New Roman" panose="02020603050405020304" pitchFamily="18" charset="0"/>
                <a:cs typeface="Times New Roman" panose="02020603050405020304" pitchFamily="18" charset="0"/>
              </a:rPr>
              <a:t>За періоду </a:t>
            </a:r>
            <a:r>
              <a:rPr lang="uk-UA" sz="4400" b="1" dirty="0">
                <a:solidFill>
                  <a:srgbClr val="FF0000"/>
                </a:solidFill>
                <a:highlight>
                  <a:srgbClr val="FFFF00"/>
                </a:highlight>
                <a:latin typeface="Times New Roman" panose="02020603050405020304" pitchFamily="18" charset="0"/>
                <a:cs typeface="Times New Roman" panose="02020603050405020304" pitchFamily="18" charset="0"/>
              </a:rPr>
              <a:t>Високого Відродження</a:t>
            </a:r>
            <a:r>
              <a:rPr lang="uk-UA" sz="4400" b="1" dirty="0">
                <a:latin typeface="Times New Roman" panose="02020603050405020304" pitchFamily="18" charset="0"/>
                <a:cs typeface="Times New Roman" panose="02020603050405020304" pitchFamily="18" charset="0"/>
              </a:rPr>
              <a:t> (кінець XV — перші 20 рр. XVI ст.) було вперше сформульовано </a:t>
            </a:r>
            <a:r>
              <a:rPr lang="uk-UA" sz="4400" b="1" dirty="0">
                <a:highlight>
                  <a:srgbClr val="FF00FF"/>
                </a:highlight>
                <a:latin typeface="Times New Roman" panose="02020603050405020304" pitchFamily="18" charset="0"/>
                <a:cs typeface="Times New Roman" panose="02020603050405020304" pitchFamily="18" charset="0"/>
              </a:rPr>
              <a:t>ідеї встановлення вічного і справедливого миру в Європі</a:t>
            </a:r>
            <a:r>
              <a:rPr lang="uk-UA" sz="4400" b="1" dirty="0">
                <a:latin typeface="Times New Roman" panose="02020603050405020304" pitchFamily="18" charset="0"/>
                <a:cs typeface="Times New Roman" panose="02020603050405020304" pitchFamily="18" charset="0"/>
              </a:rPr>
              <a:t> на гуманістичній основі, усвідомлено й обґрунтовано необхідність для цього </a:t>
            </a:r>
            <a:r>
              <a:rPr lang="uk-UA" sz="4400" b="1" dirty="0">
                <a:highlight>
                  <a:srgbClr val="008000"/>
                </a:highlight>
                <a:latin typeface="Times New Roman" panose="02020603050405020304" pitchFamily="18" charset="0"/>
                <a:cs typeface="Times New Roman" panose="02020603050405020304" pitchFamily="18" charset="0"/>
              </a:rPr>
              <a:t>спільних колективних дій європейських держав</a:t>
            </a:r>
            <a:r>
              <a:rPr lang="uk-UA" sz="4400" b="1" dirty="0">
                <a:latin typeface="Times New Roman" panose="02020603050405020304" pitchFamily="18" charset="0"/>
                <a:cs typeface="Times New Roman" panose="02020603050405020304" pitchFamily="18" charset="0"/>
              </a:rPr>
              <a:t>, виникли перші плани створення європейської організації для підтримання миру.</a:t>
            </a:r>
          </a:p>
        </p:txBody>
      </p:sp>
    </p:spTree>
    <p:extLst>
      <p:ext uri="{BB962C8B-B14F-4D97-AF65-F5344CB8AC3E}">
        <p14:creationId xmlns:p14="http://schemas.microsoft.com/office/powerpoint/2010/main" val="4150959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8007927" cy="5768107"/>
          </a:xfrm>
        </p:spPr>
        <p:txBody>
          <a:bodyPr>
            <a:normAutofit/>
          </a:bodyPr>
          <a:lstStyle/>
          <a:p>
            <a:pPr marL="0" indent="0" algn="just">
              <a:buNone/>
            </a:pPr>
            <a:r>
              <a:rPr lang="uk-UA" sz="4000" b="1" dirty="0">
                <a:latin typeface="Times New Roman" panose="02020603050405020304" pitchFamily="18" charset="0"/>
                <a:cs typeface="Times New Roman" panose="02020603050405020304" pitchFamily="18" charset="0"/>
              </a:rPr>
              <a:t>Проблема миру між державами була однією з основних в історії європейської ідеї. </a:t>
            </a:r>
          </a:p>
          <a:p>
            <a:pPr marL="0" indent="0" algn="just">
              <a:buNone/>
            </a:pPr>
            <a:r>
              <a:rPr lang="uk-UA" sz="4000" b="1" dirty="0">
                <a:latin typeface="Times New Roman" panose="02020603050405020304" pitchFamily="18" charset="0"/>
                <a:cs typeface="Times New Roman" panose="02020603050405020304" pitchFamily="18" charset="0"/>
              </a:rPr>
              <a:t>Найбільш видатним ідеологом християнського гуманізму з його програмою мирного реформування католицької церкви та Імперії був </a:t>
            </a:r>
            <a:r>
              <a:rPr lang="uk-UA" sz="4000" b="1" dirty="0">
                <a:highlight>
                  <a:srgbClr val="000080"/>
                </a:highlight>
                <a:latin typeface="Times New Roman" panose="02020603050405020304" pitchFamily="18" charset="0"/>
                <a:cs typeface="Times New Roman" panose="02020603050405020304" pitchFamily="18" charset="0"/>
              </a:rPr>
              <a:t>Еразм Роттердамський</a:t>
            </a:r>
            <a:r>
              <a:rPr lang="uk-UA" sz="4000" b="1" dirty="0">
                <a:latin typeface="Times New Roman" panose="02020603050405020304" pitchFamily="18" charset="0"/>
                <a:cs typeface="Times New Roman" panose="02020603050405020304" pitchFamily="18" charset="0"/>
              </a:rPr>
              <a:t> (1466–1536 рр.). </a:t>
            </a:r>
          </a:p>
        </p:txBody>
      </p:sp>
      <p:pic>
        <p:nvPicPr>
          <p:cNvPr id="2" name="Рисунок 1">
            <a:extLst>
              <a:ext uri="{FF2B5EF4-FFF2-40B4-BE49-F238E27FC236}">
                <a16:creationId xmlns:a16="http://schemas.microsoft.com/office/drawing/2014/main" id="{7F32BA3C-0CFA-949F-B405-419123D4D9C6}"/>
              </a:ext>
            </a:extLst>
          </p:cNvPr>
          <p:cNvPicPr>
            <a:picLocks noChangeAspect="1"/>
          </p:cNvPicPr>
          <p:nvPr/>
        </p:nvPicPr>
        <p:blipFill>
          <a:blip r:embed="rId2"/>
          <a:stretch>
            <a:fillRect/>
          </a:stretch>
        </p:blipFill>
        <p:spPr>
          <a:xfrm>
            <a:off x="8109690" y="1131453"/>
            <a:ext cx="4017654" cy="5684981"/>
          </a:xfrm>
          <a:prstGeom prst="rect">
            <a:avLst/>
          </a:prstGeom>
        </p:spPr>
      </p:pic>
    </p:spTree>
    <p:extLst>
      <p:ext uri="{BB962C8B-B14F-4D97-AF65-F5344CB8AC3E}">
        <p14:creationId xmlns:p14="http://schemas.microsoft.com/office/powerpoint/2010/main" val="3084626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normAutofit/>
          </a:bodyPr>
          <a:lstStyle/>
          <a:p>
            <a:pPr marL="0" indent="0" algn="just">
              <a:buNone/>
            </a:pPr>
            <a:r>
              <a:rPr lang="uk-UA" sz="3600" b="1" dirty="0">
                <a:latin typeface="Times New Roman" panose="02020603050405020304" pitchFamily="18" charset="0"/>
                <a:cs typeface="Times New Roman" panose="02020603050405020304" pitchFamily="18" charset="0"/>
              </a:rPr>
              <a:t>Заклик до миру активно пролунав у його трактаті «</a:t>
            </a:r>
            <a:r>
              <a:rPr lang="uk-UA" sz="3600" b="1" dirty="0">
                <a:highlight>
                  <a:srgbClr val="FF0000"/>
                </a:highlight>
                <a:latin typeface="Times New Roman" panose="02020603050405020304" pitchFamily="18" charset="0"/>
                <a:cs typeface="Times New Roman" panose="02020603050405020304" pitchFamily="18" charset="0"/>
              </a:rPr>
              <a:t>Скарга миру</a:t>
            </a:r>
            <a:r>
              <a:rPr lang="uk-UA" sz="3600" b="1" dirty="0">
                <a:latin typeface="Times New Roman" panose="02020603050405020304" pitchFamily="18" charset="0"/>
                <a:cs typeface="Times New Roman" panose="02020603050405020304" pitchFamily="18" charset="0"/>
              </a:rPr>
              <a:t>» (1517 р.) Саме в ньому вперше висловлено думку про можливість досягнення вічного і справедливого миру як загальнолюдського ідеалу. </a:t>
            </a:r>
          </a:p>
          <a:p>
            <a:pPr marL="0" indent="0" algn="just">
              <a:buNone/>
            </a:pPr>
            <a:r>
              <a:rPr lang="uk-UA" sz="3600" b="1" dirty="0">
                <a:latin typeface="Times New Roman" panose="02020603050405020304" pitchFamily="18" charset="0"/>
                <a:cs typeface="Times New Roman" panose="02020603050405020304" pitchFamily="18" charset="0"/>
              </a:rPr>
              <a:t>Еразм дав чітке визначення війни, яке і в наші часи є справедливим і актуальним. «</a:t>
            </a:r>
            <a:r>
              <a:rPr lang="uk-UA" sz="3600" b="1" dirty="0">
                <a:solidFill>
                  <a:srgbClr val="FFFF00"/>
                </a:solidFill>
                <a:latin typeface="Times New Roman" panose="02020603050405020304" pitchFamily="18" charset="0"/>
                <a:cs typeface="Times New Roman" panose="02020603050405020304" pitchFamily="18" charset="0"/>
              </a:rPr>
              <a:t>Війна, – наголошував він, – є противагою всьому сущому; вона першопричина всіх бід і лих, бездонний океан, що поглинає геть усе. Через війни все розквітле загниває, все здорове гине, все стійке руйнується, все прекрасне й корисне нищиться, все солодке стає гірким</a:t>
            </a:r>
            <a:r>
              <a:rPr lang="uk-UA" sz="3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32523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366982"/>
            <a:ext cx="12192000" cy="5491016"/>
          </a:xfrm>
        </p:spPr>
        <p:txBody>
          <a:bodyPr>
            <a:normAutofit/>
          </a:bodyPr>
          <a:lstStyle/>
          <a:p>
            <a:pPr marL="0" indent="0" algn="just">
              <a:buNone/>
            </a:pPr>
            <a:r>
              <a:rPr lang="uk-UA" sz="3600" b="1" dirty="0">
                <a:latin typeface="Times New Roman" panose="02020603050405020304" pitchFamily="18" charset="0"/>
                <a:cs typeface="Times New Roman" panose="02020603050405020304" pitchFamily="18" charset="0"/>
              </a:rPr>
              <a:t>Еразм викриває і засуджує політику правителів, які втягують народи у війну. Шлях до миру він бачив насамперед через моральне вдосконалення людей, через встановлення взаємної згоди й поваги. </a:t>
            </a:r>
          </a:p>
          <a:p>
            <a:pPr marL="0" indent="0" algn="just">
              <a:buNone/>
            </a:pPr>
            <a:r>
              <a:rPr lang="uk-UA" sz="3600" b="1" dirty="0">
                <a:latin typeface="Times New Roman" panose="02020603050405020304" pitchFamily="18" charset="0"/>
                <a:cs typeface="Times New Roman" panose="02020603050405020304" pitchFamily="18" charset="0"/>
              </a:rPr>
              <a:t>Крім того, у трактаті автор називає інші засоби, що можуть проторувати дорогу до миру. Задля розв’язання конкретних проблем міжнародних відносин він закликав «</a:t>
            </a:r>
            <a:r>
              <a:rPr lang="uk-UA" sz="3600" b="1" dirty="0">
                <a:highlight>
                  <a:srgbClr val="FF0000"/>
                </a:highlight>
                <a:latin typeface="Times New Roman" panose="02020603050405020304" pitchFamily="18" charset="0"/>
                <a:cs typeface="Times New Roman" panose="02020603050405020304" pitchFamily="18" charset="0"/>
              </a:rPr>
              <a:t>знайти засіб для того, аби кордони держав перестали змінюватись і усталились, адже зміни державних кордонів ведуть до розбратів, а розбрати – до війни</a:t>
            </a:r>
            <a:r>
              <a:rPr lang="uk-UA"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22414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normAutofit/>
          </a:bodyPr>
          <a:lstStyle/>
          <a:p>
            <a:pPr marL="0" indent="0" algn="just">
              <a:buNone/>
            </a:pPr>
            <a:r>
              <a:rPr lang="uk-UA" sz="3200" b="1" dirty="0">
                <a:latin typeface="Times New Roman" panose="02020603050405020304" pitchFamily="18" charset="0"/>
                <a:cs typeface="Times New Roman" panose="02020603050405020304" pitchFamily="18" charset="0"/>
              </a:rPr>
              <a:t>Еразм  проголошував принципи взаєморозуміння, солідарності й </a:t>
            </a:r>
            <a:r>
              <a:rPr lang="uk-UA" sz="3200" b="1" dirty="0">
                <a:highlight>
                  <a:srgbClr val="FF0000"/>
                </a:highlight>
                <a:latin typeface="Times New Roman" panose="02020603050405020304" pitchFamily="18" charset="0"/>
                <a:cs typeface="Times New Roman" panose="02020603050405020304" pitchFamily="18" charset="0"/>
              </a:rPr>
              <a:t>об’єднання Європи на основі християнства</a:t>
            </a:r>
            <a:r>
              <a:rPr lang="uk-UA" sz="3200" b="1" dirty="0">
                <a:latin typeface="Times New Roman" panose="02020603050405020304" pitchFamily="18" charset="0"/>
                <a:cs typeface="Times New Roman" panose="02020603050405020304" pitchFamily="18" charset="0"/>
              </a:rPr>
              <a:t>. </a:t>
            </a:r>
          </a:p>
          <a:p>
            <a:pPr marL="0" indent="0" algn="just">
              <a:buNone/>
            </a:pPr>
            <a:r>
              <a:rPr lang="uk-UA" sz="3200" b="1" dirty="0">
                <a:latin typeface="Times New Roman" panose="02020603050405020304" pitchFamily="18" charset="0"/>
                <a:cs typeface="Times New Roman" panose="02020603050405020304" pitchFamily="18" charset="0"/>
              </a:rPr>
              <a:t>На зламі ХV–ХVІ ст. він мав величезний вплив у передових колах католицької Європи. Еразм, зокрема, стверджував, що має існувати «єдина спільна країна для всіх людей» у формі </a:t>
            </a:r>
            <a:r>
              <a:rPr lang="uk-UA" sz="3200" b="1" dirty="0">
                <a:highlight>
                  <a:srgbClr val="000080"/>
                </a:highlight>
                <a:latin typeface="Times New Roman" panose="02020603050405020304" pitchFamily="18" charset="0"/>
                <a:cs typeface="Times New Roman" panose="02020603050405020304" pitchFamily="18" charset="0"/>
              </a:rPr>
              <a:t>союзу держав</a:t>
            </a:r>
            <a:r>
              <a:rPr lang="uk-UA" sz="3200" b="1" dirty="0">
                <a:latin typeface="Times New Roman" panose="02020603050405020304" pitchFamily="18" charset="0"/>
                <a:cs typeface="Times New Roman" panose="02020603050405020304" pitchFamily="18" charset="0"/>
              </a:rPr>
              <a:t>, чиї кордони має бути юридично закріплено договорами. </a:t>
            </a:r>
          </a:p>
          <a:p>
            <a:pPr marL="0" indent="0" algn="just">
              <a:buNone/>
            </a:pPr>
            <a:r>
              <a:rPr lang="uk-UA" sz="3200" b="1" dirty="0">
                <a:latin typeface="Times New Roman" panose="02020603050405020304" pitchFamily="18" charset="0"/>
                <a:cs typeface="Times New Roman" panose="02020603050405020304" pitchFamily="18" charset="0"/>
              </a:rPr>
              <a:t>Іншим важливим чинником об’єднання різних держав і, отже, запобігання війнам між ними, він вважав </a:t>
            </a:r>
            <a:r>
              <a:rPr lang="uk-UA" sz="3200" b="1" dirty="0">
                <a:solidFill>
                  <a:srgbClr val="FFFF00"/>
                </a:solidFill>
                <a:latin typeface="Times New Roman" panose="02020603050405020304" pitchFamily="18" charset="0"/>
                <a:cs typeface="Times New Roman" panose="02020603050405020304" pitchFamily="18" charset="0"/>
              </a:rPr>
              <a:t>залучення широких народних мас до процесу ухвалення рішень</a:t>
            </a:r>
            <a:r>
              <a:rPr lang="uk-UA" sz="3200" b="1" dirty="0">
                <a:latin typeface="Times New Roman" panose="02020603050405020304" pitchFamily="18" charset="0"/>
                <a:cs typeface="Times New Roman" panose="02020603050405020304" pitchFamily="18" charset="0"/>
              </a:rPr>
              <a:t>. «Мир і згода поміж громадян можуть приборкати злі помисли поганого правителя», – наголошував Еразм.</a:t>
            </a:r>
          </a:p>
        </p:txBody>
      </p:sp>
    </p:spTree>
    <p:extLst>
      <p:ext uri="{BB962C8B-B14F-4D97-AF65-F5344CB8AC3E}">
        <p14:creationId xmlns:p14="http://schemas.microsoft.com/office/powerpoint/2010/main" val="691155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normAutofit/>
          </a:bodyPr>
          <a:lstStyle/>
          <a:p>
            <a:pPr marL="0" indent="0" algn="just">
              <a:buNone/>
            </a:pPr>
            <a:r>
              <a:rPr lang="uk-UA" sz="3200" b="1" dirty="0">
                <a:latin typeface="Times New Roman" panose="02020603050405020304" pitchFamily="18" charset="0"/>
                <a:cs typeface="Times New Roman" panose="02020603050405020304" pitchFamily="18" charset="0"/>
              </a:rPr>
              <a:t>Для нього Європа була символом християнства, і в об’єднанні християнських правителів він бачив запоруку успішного протистояння нашестю Османської Туреччини. </a:t>
            </a:r>
          </a:p>
          <a:p>
            <a:pPr marL="0" indent="0" algn="just">
              <a:buNone/>
            </a:pPr>
            <a:r>
              <a:rPr lang="uk-UA" sz="3200" b="1" dirty="0">
                <a:highlight>
                  <a:srgbClr val="000080"/>
                </a:highlight>
                <a:latin typeface="Times New Roman" panose="02020603050405020304" pitchFamily="18" charset="0"/>
                <a:cs typeface="Times New Roman" panose="02020603050405020304" pitchFamily="18" charset="0"/>
              </a:rPr>
              <a:t>Заклику Еразма до створення «єдиного християнського простору» правителі європейських держав не поділяли</a:t>
            </a:r>
            <a:r>
              <a:rPr lang="uk-UA" sz="3200" b="1" dirty="0">
                <a:latin typeface="Times New Roman" panose="02020603050405020304" pitchFamily="18" charset="0"/>
                <a:cs typeface="Times New Roman" panose="02020603050405020304" pitchFamily="18" charset="0"/>
              </a:rPr>
              <a:t>. Його ідеї європейської єдності, залагодження суперечностей у дусі справедливості, об’єднання європейських народів під знаком спільної культури тоді були утопічними. </a:t>
            </a:r>
          </a:p>
          <a:p>
            <a:pPr marL="0" indent="0" algn="just">
              <a:buNone/>
            </a:pPr>
            <a:r>
              <a:rPr lang="uk-UA" sz="3200" b="1" dirty="0">
                <a:latin typeface="Times New Roman" panose="02020603050405020304" pitchFamily="18" charset="0"/>
                <a:cs typeface="Times New Roman" panose="02020603050405020304" pitchFamily="18" charset="0"/>
              </a:rPr>
              <a:t>Однак трактат Еразма Роттердамського закладав основи </a:t>
            </a:r>
            <a:r>
              <a:rPr lang="uk-UA" sz="3200" b="1" dirty="0" err="1">
                <a:latin typeface="Times New Roman" panose="02020603050405020304" pitchFamily="18" charset="0"/>
                <a:cs typeface="Times New Roman" panose="02020603050405020304" pitchFamily="18" charset="0"/>
              </a:rPr>
              <a:t>загальногуманістичної</a:t>
            </a:r>
            <a:r>
              <a:rPr lang="uk-UA" sz="3200" b="1" dirty="0">
                <a:latin typeface="Times New Roman" panose="02020603050405020304" pitchFamily="18" charset="0"/>
                <a:cs typeface="Times New Roman" panose="02020603050405020304" pitchFamily="18" charset="0"/>
              </a:rPr>
              <a:t> традиції трактування питань війни і миру. Його вирізняли демократична спрямованість, щирий і палкий заклик до миру.</a:t>
            </a:r>
          </a:p>
        </p:txBody>
      </p:sp>
    </p:spTree>
    <p:extLst>
      <p:ext uri="{BB962C8B-B14F-4D97-AF65-F5344CB8AC3E}">
        <p14:creationId xmlns:p14="http://schemas.microsoft.com/office/powerpoint/2010/main" val="2682105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a:bodyPr>
          <a:lstStyle/>
          <a:p>
            <a:pPr algn="ctr"/>
            <a:r>
              <a:rPr lang="uk-UA" sz="2600" b="1" dirty="0">
                <a:highlight>
                  <a:srgbClr val="FF0000"/>
                </a:highlight>
                <a:latin typeface="Times New Roman" panose="02020603050405020304" pitchFamily="18" charset="0"/>
                <a:cs typeface="Times New Roman" panose="02020603050405020304" pitchFamily="18" charset="0"/>
              </a:rPr>
              <a:t>1.</a:t>
            </a:r>
            <a:r>
              <a:rPr lang="en-US" sz="2600" b="1" dirty="0">
                <a:highlight>
                  <a:srgbClr val="FF0000"/>
                </a:highlight>
                <a:latin typeface="Times New Roman" panose="02020603050405020304" pitchFamily="18" charset="0"/>
                <a:cs typeface="Times New Roman" panose="02020603050405020304" pitchFamily="18" charset="0"/>
              </a:rPr>
              <a:t> </a:t>
            </a:r>
            <a:r>
              <a:rPr lang="uk-UA" sz="2600" b="1" dirty="0">
                <a:highlight>
                  <a:srgbClr val="FF0000"/>
                </a:highlight>
                <a:latin typeface="Times New Roman" panose="02020603050405020304" pitchFamily="18" charset="0"/>
                <a:cs typeface="Times New Roman" panose="02020603050405020304" pitchFamily="18" charset="0"/>
              </a:rPr>
              <a:t>Ренесанс, Реформація і Просвітництво і формулювання гуманістичної парадигми гідності людини, громадянина і громадянських прав. </a:t>
            </a:r>
            <a:br>
              <a:rPr lang="en-US" sz="2600" b="1" dirty="0">
                <a:highlight>
                  <a:srgbClr val="FF0000"/>
                </a:highlight>
                <a:latin typeface="Times New Roman" panose="02020603050405020304" pitchFamily="18" charset="0"/>
                <a:cs typeface="Times New Roman" panose="02020603050405020304" pitchFamily="18" charset="0"/>
              </a:rPr>
            </a:br>
            <a:r>
              <a:rPr lang="uk-UA" sz="2600" b="1" dirty="0">
                <a:highlight>
                  <a:srgbClr val="FF0000"/>
                </a:highlight>
                <a:latin typeface="Times New Roman" panose="02020603050405020304" pitchFamily="18" charset="0"/>
                <a:cs typeface="Times New Roman" panose="02020603050405020304" pitchFamily="18" charset="0"/>
              </a:rPr>
              <a:t>Реформація Х</a:t>
            </a:r>
            <a:r>
              <a:rPr lang="lt-LT" sz="2600" b="1" dirty="0">
                <a:highlight>
                  <a:srgbClr val="FF0000"/>
                </a:highlight>
                <a:latin typeface="Times New Roman" panose="02020603050405020304" pitchFamily="18" charset="0"/>
                <a:cs typeface="Times New Roman" panose="02020603050405020304" pitchFamily="18" charset="0"/>
              </a:rPr>
              <a:t>VI </a:t>
            </a:r>
            <a:r>
              <a:rPr lang="uk-UA" sz="2600" b="1" dirty="0">
                <a:highlight>
                  <a:srgbClr val="FF0000"/>
                </a:highlight>
                <a:latin typeface="Times New Roman" panose="02020603050405020304" pitchFamily="18" charset="0"/>
                <a:cs typeface="Times New Roman" panose="02020603050405020304" pitchFamily="18" charset="0"/>
              </a:rPr>
              <a:t>ст.: між універсалізмом і націоналізмом</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64656" y="1126837"/>
            <a:ext cx="12127344" cy="5731162"/>
          </a:xfrm>
        </p:spPr>
        <p:txBody>
          <a:bodyPr>
            <a:noAutofit/>
          </a:bodyPr>
          <a:lstStyle/>
          <a:p>
            <a:pPr marL="0" indent="0" algn="just">
              <a:buNone/>
            </a:pPr>
            <a:r>
              <a:rPr lang="uk-UA" sz="3100" b="1" dirty="0">
                <a:latin typeface="Times New Roman" panose="02020603050405020304" pitchFamily="18" charset="0"/>
                <a:cs typeface="Times New Roman" panose="02020603050405020304" pitchFamily="18" charset="0"/>
              </a:rPr>
              <a:t>З періодом </a:t>
            </a:r>
            <a:r>
              <a:rPr lang="uk-UA" sz="3100" b="1" dirty="0">
                <a:highlight>
                  <a:srgbClr val="000080"/>
                </a:highlight>
                <a:latin typeface="Times New Roman" panose="02020603050405020304" pitchFamily="18" charset="0"/>
                <a:cs typeface="Times New Roman" panose="02020603050405020304" pitchFamily="18" charset="0"/>
              </a:rPr>
              <a:t>Відродження/Ренесансу</a:t>
            </a:r>
            <a:r>
              <a:rPr lang="uk-UA" sz="3100" b="1" dirty="0">
                <a:latin typeface="Times New Roman" panose="02020603050405020304" pitchFamily="18" charset="0"/>
                <a:cs typeface="Times New Roman" panose="02020603050405020304" pitchFamily="18" charset="0"/>
              </a:rPr>
              <a:t> (</a:t>
            </a:r>
            <a:r>
              <a:rPr lang="uk-UA" sz="3100" b="1" dirty="0" err="1">
                <a:latin typeface="Times New Roman" panose="02020603050405020304" pitchFamily="18" charset="0"/>
                <a:cs typeface="Times New Roman" panose="02020603050405020304" pitchFamily="18" charset="0"/>
              </a:rPr>
              <a:t>фр</a:t>
            </a:r>
            <a:r>
              <a:rPr lang="uk-UA" sz="3100" b="1" dirty="0">
                <a:latin typeface="Times New Roman" panose="02020603050405020304" pitchFamily="18" charset="0"/>
                <a:cs typeface="Times New Roman" panose="02020603050405020304" pitchFamily="18" charset="0"/>
              </a:rPr>
              <a:t>. </a:t>
            </a:r>
            <a:r>
              <a:rPr lang="uk-UA" sz="3100" b="1" dirty="0" err="1">
                <a:latin typeface="Times New Roman" panose="02020603050405020304" pitchFamily="18" charset="0"/>
                <a:cs typeface="Times New Roman" panose="02020603050405020304" pitchFamily="18" charset="0"/>
              </a:rPr>
              <a:t>Renaissance</a:t>
            </a:r>
            <a:r>
              <a:rPr lang="uk-UA" sz="3100" b="1" dirty="0">
                <a:latin typeface="Times New Roman" panose="02020603050405020304" pitchFamily="18" charset="0"/>
                <a:cs typeface="Times New Roman" panose="02020603050405020304" pitchFamily="18" charset="0"/>
              </a:rPr>
              <a:t> — «Відродження»), що охоплює період кінця Середньовіччя — початку Нового часу (</a:t>
            </a:r>
            <a:r>
              <a:rPr lang="uk-UA" sz="3100" b="1" dirty="0">
                <a:highlight>
                  <a:srgbClr val="800000"/>
                </a:highlight>
                <a:latin typeface="Times New Roman" panose="02020603050405020304" pitchFamily="18" charset="0"/>
                <a:cs typeface="Times New Roman" panose="02020603050405020304" pitchFamily="18" charset="0"/>
              </a:rPr>
              <a:t>1410/1425 рр. — кінець XVI ст.</a:t>
            </a:r>
            <a:r>
              <a:rPr lang="uk-UA" sz="3100" b="1" dirty="0">
                <a:latin typeface="Times New Roman" panose="02020603050405020304" pitchFamily="18" charset="0"/>
                <a:cs typeface="Times New Roman" panose="02020603050405020304" pitchFamily="18" charset="0"/>
              </a:rPr>
              <a:t>) пов’язане зміцнення таких принципів духовного життя суспільства, як гарантування віротерпимості і свободи віросповідання на додаток до забезпечення свободи вираження власних суджень. </a:t>
            </a:r>
            <a:endParaRPr lang="en-US" sz="3100" b="1" dirty="0">
              <a:latin typeface="Times New Roman" panose="02020603050405020304" pitchFamily="18" charset="0"/>
              <a:cs typeface="Times New Roman" panose="02020603050405020304" pitchFamily="18" charset="0"/>
            </a:endParaRPr>
          </a:p>
          <a:p>
            <a:pPr marL="0" indent="0" algn="just">
              <a:buNone/>
            </a:pPr>
            <a:r>
              <a:rPr lang="uk-UA" sz="3100" b="1" dirty="0">
                <a:latin typeface="Times New Roman" panose="02020603050405020304" pitchFamily="18" charset="0"/>
                <a:cs typeface="Times New Roman" panose="02020603050405020304" pitchFamily="18" charset="0"/>
              </a:rPr>
              <a:t>Ренесанс сформував гуманістичну парадигму гідності людини, громадянина і громадянських прав, яка надалі набуває загальноєвропейського значення. Епоха Відродження зіграла ключову роль у розвитку системи сучасних «європейських цінностей». Вона позначила повернення до дослідження спадщини греко-римської культури, а разом з цим – повторне її відродження.</a:t>
            </a:r>
          </a:p>
        </p:txBody>
      </p:sp>
    </p:spTree>
    <p:extLst>
      <p:ext uri="{BB962C8B-B14F-4D97-AF65-F5344CB8AC3E}">
        <p14:creationId xmlns:p14="http://schemas.microsoft.com/office/powerpoint/2010/main" val="2112915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lstStyle/>
          <a:p>
            <a:pPr marL="0" indent="0" algn="just">
              <a:buNone/>
            </a:pPr>
            <a:r>
              <a:rPr lang="uk-UA" b="1" dirty="0">
                <a:latin typeface="Times New Roman" panose="02020603050405020304" pitchFamily="18" charset="0"/>
                <a:cs typeface="Times New Roman" panose="02020603050405020304" pitchFamily="18" charset="0"/>
              </a:rPr>
              <a:t>Велич Еразма полягає в тому, що його трактат «Скарга миру» побачив світ у 1517 р., в рік, коли Мартін Лютер оприлюднив свої 95 тез проти індульгенцій, які стали відправною точкою загальноєвропейської Реформації. Трактат гуманіста був свого роду попередженням європейському світу напередодні глобальної катастрофи – релігійного розколу і релігійно-політичних воєн.</a:t>
            </a:r>
          </a:p>
          <a:p>
            <a:pPr marL="0" indent="0" algn="just">
              <a:buNone/>
            </a:pPr>
            <a:r>
              <a:rPr lang="uk-UA" b="1" dirty="0">
                <a:latin typeface="Times New Roman" panose="02020603050405020304" pitchFamily="18" charset="0"/>
                <a:cs typeface="Times New Roman" panose="02020603050405020304" pitchFamily="18" charset="0"/>
              </a:rPr>
              <a:t>Сформульована ним ідея толерантності навіть у таких питаннях, як релігійні, згодом стане парадигмою нового </a:t>
            </a:r>
            <a:r>
              <a:rPr lang="uk-UA" b="1" dirty="0" err="1">
                <a:latin typeface="Times New Roman" panose="02020603050405020304" pitchFamily="18" charset="0"/>
                <a:cs typeface="Times New Roman" panose="02020603050405020304" pitchFamily="18" charset="0"/>
              </a:rPr>
              <a:t>гуманістично</a:t>
            </a:r>
            <a:r>
              <a:rPr lang="uk-UA" b="1" dirty="0">
                <a:latin typeface="Times New Roman" panose="02020603050405020304" pitchFamily="18" charset="0"/>
                <a:cs typeface="Times New Roman" panose="02020603050405020304" pitchFamily="18" charset="0"/>
              </a:rPr>
              <a:t>-просвітницького світогляду. Еразм не заперечував розмаїття релігійного, соціального і політичного устрою, натомість він визначив важливі засади, дотримання яких могло забезпечити </a:t>
            </a:r>
            <a:r>
              <a:rPr lang="uk-UA" b="1" u="sng" dirty="0">
                <a:latin typeface="Times New Roman" panose="02020603050405020304" pitchFamily="18" charset="0"/>
                <a:cs typeface="Times New Roman" panose="02020603050405020304" pitchFamily="18" charset="0"/>
              </a:rPr>
              <a:t>європейську єдність</a:t>
            </a:r>
            <a:r>
              <a:rPr lang="uk-UA" b="1" dirty="0">
                <a:latin typeface="Times New Roman" panose="02020603050405020304" pitchFamily="18" charset="0"/>
                <a:cs typeface="Times New Roman" panose="02020603050405020304" pitchFamily="18" charset="0"/>
              </a:rPr>
              <a:t>. Перш за все, це </a:t>
            </a:r>
            <a:r>
              <a:rPr lang="uk-UA" b="1" i="1" dirty="0">
                <a:latin typeface="Times New Roman" panose="02020603050405020304" pitchFamily="18" charset="0"/>
                <a:cs typeface="Times New Roman" panose="02020603050405020304" pitchFamily="18" charset="0"/>
              </a:rPr>
              <a:t>християнство</a:t>
            </a:r>
            <a:r>
              <a:rPr lang="uk-UA" b="1" dirty="0">
                <a:latin typeface="Times New Roman" panose="02020603050405020304" pitchFamily="18" charset="0"/>
                <a:cs typeface="Times New Roman" panose="02020603050405020304" pitchFamily="18" charset="0"/>
              </a:rPr>
              <a:t>, яке має стати на заваді наступу мусульманських держав.</a:t>
            </a:r>
          </a:p>
        </p:txBody>
      </p:sp>
    </p:spTree>
    <p:extLst>
      <p:ext uri="{BB962C8B-B14F-4D97-AF65-F5344CB8AC3E}">
        <p14:creationId xmlns:p14="http://schemas.microsoft.com/office/powerpoint/2010/main" val="1369409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normAutofit/>
          </a:bodyPr>
          <a:lstStyle/>
          <a:p>
            <a:pPr marL="0" indent="0" algn="just">
              <a:buNone/>
            </a:pPr>
            <a:r>
              <a:rPr lang="uk-UA" sz="3800" b="1" dirty="0">
                <a:latin typeface="Times New Roman" panose="02020603050405020304" pitchFamily="18" charset="0"/>
                <a:cs typeface="Times New Roman" panose="02020603050405020304" pitchFamily="18" charset="0"/>
              </a:rPr>
              <a:t>Від початку </a:t>
            </a:r>
            <a:r>
              <a:rPr lang="uk-UA" sz="3800" b="1" dirty="0">
                <a:highlight>
                  <a:srgbClr val="000080"/>
                </a:highlight>
                <a:latin typeface="Times New Roman" panose="02020603050405020304" pitchFamily="18" charset="0"/>
                <a:cs typeface="Times New Roman" panose="02020603050405020304" pitchFamily="18" charset="0"/>
              </a:rPr>
              <a:t>Реформації</a:t>
            </a:r>
            <a:r>
              <a:rPr lang="uk-UA" sz="3800" b="1" dirty="0">
                <a:latin typeface="Times New Roman" panose="02020603050405020304" pitchFamily="18" charset="0"/>
                <a:cs typeface="Times New Roman" panose="02020603050405020304" pitchFamily="18" charset="0"/>
              </a:rPr>
              <a:t> (1517 р.) до «зовнішньої ісламської загрози» додалась внутрішня загроза розколу Європи – чвари між католиками і протестантами. В Європі стали створюватись не лише національні, а й конфесійні кордони. Претензії Риму й імператорів на об’єднання всіх європейців було остаточно підірвано. </a:t>
            </a:r>
          </a:p>
          <a:p>
            <a:pPr marL="0" indent="0" algn="just">
              <a:buNone/>
            </a:pPr>
            <a:r>
              <a:rPr lang="uk-UA" sz="3800" b="1" dirty="0">
                <a:latin typeface="Times New Roman" panose="02020603050405020304" pitchFamily="18" charset="0"/>
                <a:cs typeface="Times New Roman" panose="02020603050405020304" pitchFamily="18" charset="0"/>
              </a:rPr>
              <a:t>В перших буржуазних державах Європи поширювалась ідея обмеження влади монархів за допомогою законів і суспільного контролю.</a:t>
            </a:r>
          </a:p>
        </p:txBody>
      </p:sp>
    </p:spTree>
    <p:extLst>
      <p:ext uri="{BB962C8B-B14F-4D97-AF65-F5344CB8AC3E}">
        <p14:creationId xmlns:p14="http://schemas.microsoft.com/office/powerpoint/2010/main" val="2670576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8886572" cy="5768107"/>
          </a:xfrm>
        </p:spPr>
        <p:txBody>
          <a:bodyPr>
            <a:normAutofit/>
          </a:bodyPr>
          <a:lstStyle/>
          <a:p>
            <a:pPr marL="0" indent="0" algn="just">
              <a:buNone/>
            </a:pPr>
            <a:r>
              <a:rPr lang="uk-UA" b="1" dirty="0">
                <a:latin typeface="Times New Roman" panose="02020603050405020304" pitchFamily="18" charset="0"/>
                <a:cs typeface="Times New Roman" panose="02020603050405020304" pitchFamily="18" charset="0"/>
              </a:rPr>
              <a:t>Останньою спробою об’єднання Європи на основі світської влади імператора й духовної влади католицької церкви можна вважати правління імператора </a:t>
            </a:r>
            <a:r>
              <a:rPr lang="uk-UA" b="1" dirty="0">
                <a:highlight>
                  <a:srgbClr val="FF0000"/>
                </a:highlight>
                <a:latin typeface="Times New Roman" panose="02020603050405020304" pitchFamily="18" charset="0"/>
                <a:cs typeface="Times New Roman" panose="02020603050405020304" pitchFamily="18" charset="0"/>
              </a:rPr>
              <a:t>Карла V Габсбурга</a:t>
            </a:r>
            <a:r>
              <a:rPr lang="uk-UA" b="1" dirty="0">
                <a:latin typeface="Times New Roman" panose="02020603050405020304" pitchFamily="18" charset="0"/>
                <a:cs typeface="Times New Roman" panose="02020603050405020304" pitchFamily="18" charset="0"/>
              </a:rPr>
              <a:t> (24 лютого 1500 — 21 вересня 1558) — імператора Священної Римської імперії (1519—1556). </a:t>
            </a:r>
          </a:p>
          <a:p>
            <a:pPr marL="0" indent="0" algn="just">
              <a:buNone/>
            </a:pPr>
            <a:r>
              <a:rPr lang="uk-UA" b="1" dirty="0">
                <a:latin typeface="Times New Roman" panose="02020603050405020304" pitchFamily="18" charset="0"/>
                <a:cs typeface="Times New Roman" panose="02020603050405020304" pitchFamily="18" charset="0"/>
              </a:rPr>
              <a:t>Також він був Королем Іспанії (1516—1556), Німеччини, Італії, Неаполя. Відомий також як ерцгерцог Австрійський, герцог </a:t>
            </a:r>
            <a:r>
              <a:rPr lang="uk-UA" b="1" dirty="0" err="1">
                <a:latin typeface="Times New Roman" panose="02020603050405020304" pitchFamily="18" charset="0"/>
                <a:cs typeface="Times New Roman" panose="02020603050405020304" pitchFamily="18" charset="0"/>
              </a:rPr>
              <a:t>Штирії</a:t>
            </a:r>
            <a:r>
              <a:rPr lang="uk-UA" b="1" dirty="0">
                <a:latin typeface="Times New Roman" panose="02020603050405020304" pitchFamily="18" charset="0"/>
                <a:cs typeface="Times New Roman" panose="02020603050405020304" pitchFamily="18" charset="0"/>
              </a:rPr>
              <a:t>, </a:t>
            </a:r>
            <a:r>
              <a:rPr lang="uk-UA" b="1" dirty="0" err="1">
                <a:latin typeface="Times New Roman" panose="02020603050405020304" pitchFamily="18" charset="0"/>
                <a:cs typeface="Times New Roman" panose="02020603050405020304" pitchFamily="18" charset="0"/>
              </a:rPr>
              <a:t>Каринтії</a:t>
            </a:r>
            <a:r>
              <a:rPr lang="uk-UA" b="1" dirty="0">
                <a:latin typeface="Times New Roman" panose="02020603050405020304" pitchFamily="18" charset="0"/>
                <a:cs typeface="Times New Roman" panose="02020603050405020304" pitchFamily="18" charset="0"/>
              </a:rPr>
              <a:t>, </a:t>
            </a:r>
            <a:r>
              <a:rPr lang="uk-UA" b="1" dirty="0" err="1">
                <a:latin typeface="Times New Roman" panose="02020603050405020304" pitchFamily="18" charset="0"/>
                <a:cs typeface="Times New Roman" panose="02020603050405020304" pitchFamily="18" charset="0"/>
              </a:rPr>
              <a:t>Крайни</a:t>
            </a:r>
            <a:r>
              <a:rPr lang="uk-UA" b="1" dirty="0">
                <a:latin typeface="Times New Roman" panose="02020603050405020304" pitchFamily="18" charset="0"/>
                <a:cs typeface="Times New Roman" panose="02020603050405020304" pitchFamily="18" charset="0"/>
              </a:rPr>
              <a:t> (1519—1521). Отримавши владу над Іспанією, Італією, багатьма землями Центральної Європи, Карл V багато років вів війни з протестантськими князями Німеччини та Францією.</a:t>
            </a:r>
          </a:p>
        </p:txBody>
      </p:sp>
      <p:pic>
        <p:nvPicPr>
          <p:cNvPr id="2" name="Рисунок 1">
            <a:extLst>
              <a:ext uri="{FF2B5EF4-FFF2-40B4-BE49-F238E27FC236}">
                <a16:creationId xmlns:a16="http://schemas.microsoft.com/office/drawing/2014/main" id="{4B67F67F-C971-8817-C108-F73F170AEC54}"/>
              </a:ext>
            </a:extLst>
          </p:cNvPr>
          <p:cNvPicPr>
            <a:picLocks noChangeAspect="1"/>
          </p:cNvPicPr>
          <p:nvPr/>
        </p:nvPicPr>
        <p:blipFill>
          <a:blip r:embed="rId2"/>
          <a:stretch>
            <a:fillRect/>
          </a:stretch>
        </p:blipFill>
        <p:spPr>
          <a:xfrm>
            <a:off x="8969306" y="1200727"/>
            <a:ext cx="3075304" cy="5435600"/>
          </a:xfrm>
          <a:prstGeom prst="rect">
            <a:avLst/>
          </a:prstGeom>
        </p:spPr>
      </p:pic>
    </p:spTree>
    <p:extLst>
      <p:ext uri="{BB962C8B-B14F-4D97-AF65-F5344CB8AC3E}">
        <p14:creationId xmlns:p14="http://schemas.microsoft.com/office/powerpoint/2010/main" val="2609488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normAutofit/>
          </a:bodyPr>
          <a:lstStyle/>
          <a:p>
            <a:pPr marL="0" indent="0" algn="just">
              <a:buNone/>
            </a:pPr>
            <a:r>
              <a:rPr lang="uk-UA" sz="3600" b="1" dirty="0">
                <a:latin typeface="Times New Roman" panose="02020603050405020304" pitchFamily="18" charset="0"/>
                <a:cs typeface="Times New Roman" panose="02020603050405020304" pitchFamily="18" charset="0"/>
              </a:rPr>
              <a:t>Однак, попри численні перемоги, він не зміг створити загальноєвропейської католицької імперії і після проголошення на рейхстазі </a:t>
            </a:r>
            <a:r>
              <a:rPr lang="uk-UA" sz="3600" b="1" dirty="0">
                <a:highlight>
                  <a:srgbClr val="0000FF"/>
                </a:highlight>
                <a:latin typeface="Times New Roman" panose="02020603050405020304" pitchFamily="18" charset="0"/>
                <a:cs typeface="Times New Roman" panose="02020603050405020304" pitchFamily="18" charset="0"/>
              </a:rPr>
              <a:t>25 вересня 1555 р.</a:t>
            </a:r>
            <a:r>
              <a:rPr lang="uk-UA" sz="3600" b="1" dirty="0">
                <a:latin typeface="Times New Roman" panose="02020603050405020304" pitchFamily="18" charset="0"/>
                <a:cs typeface="Times New Roman" panose="02020603050405020304" pitchFamily="18" charset="0"/>
              </a:rPr>
              <a:t> </a:t>
            </a:r>
            <a:r>
              <a:rPr lang="uk-UA" sz="3600" b="1" dirty="0" err="1">
                <a:highlight>
                  <a:srgbClr val="FF0000"/>
                </a:highlight>
                <a:latin typeface="Times New Roman" panose="02020603050405020304" pitchFamily="18" charset="0"/>
                <a:cs typeface="Times New Roman" panose="02020603050405020304" pitchFamily="18" charset="0"/>
              </a:rPr>
              <a:t>Аугсбурзького</a:t>
            </a:r>
            <a:r>
              <a:rPr lang="uk-UA" sz="3600" b="1" dirty="0">
                <a:highlight>
                  <a:srgbClr val="FF0000"/>
                </a:highlight>
                <a:latin typeface="Times New Roman" panose="02020603050405020304" pitchFamily="18" charset="0"/>
                <a:cs typeface="Times New Roman" panose="02020603050405020304" pitchFamily="18" charset="0"/>
              </a:rPr>
              <a:t> релігійного миру</a:t>
            </a:r>
            <a:r>
              <a:rPr lang="uk-UA" sz="3600" b="1" dirty="0">
                <a:latin typeface="Times New Roman" panose="02020603050405020304" pitchFamily="18" charset="0"/>
                <a:cs typeface="Times New Roman" panose="02020603050405020304" pitchFamily="18" charset="0"/>
              </a:rPr>
              <a:t> між протестантськими князями Німеччини та імператором, що урівняв у правах католиків і протестантів, зрікся престолу. </a:t>
            </a:r>
          </a:p>
          <a:p>
            <a:pPr marL="0" indent="0" algn="just">
              <a:buNone/>
            </a:pPr>
            <a:r>
              <a:rPr lang="uk-UA" sz="3600" b="1" dirty="0">
                <a:latin typeface="Times New Roman" panose="02020603050405020304" pitchFamily="18" charset="0"/>
                <a:cs typeface="Times New Roman" panose="02020603050405020304" pitchFamily="18" charset="0"/>
              </a:rPr>
              <a:t>Череда воєн між католиками і протестантами в Німеччині припинилася. </a:t>
            </a:r>
            <a:r>
              <a:rPr lang="uk-UA" sz="3600" b="1" dirty="0">
                <a:solidFill>
                  <a:srgbClr val="FF0000"/>
                </a:solidFill>
                <a:highlight>
                  <a:srgbClr val="FFFF00"/>
                </a:highlight>
                <a:latin typeface="Times New Roman" panose="02020603050405020304" pitchFamily="18" charset="0"/>
                <a:cs typeface="Times New Roman" panose="02020603050405020304" pitchFamily="18" charset="0"/>
              </a:rPr>
              <a:t>Всі спроби імператора й папи Римського подолати розкол церкви й об’єднати під своїм началом Німеччину (а згодом і всю Європу) зазнали краху під час 30-річної війни (1618–1648 рр.).</a:t>
            </a:r>
          </a:p>
        </p:txBody>
      </p:sp>
    </p:spTree>
    <p:extLst>
      <p:ext uri="{BB962C8B-B14F-4D97-AF65-F5344CB8AC3E}">
        <p14:creationId xmlns:p14="http://schemas.microsoft.com/office/powerpoint/2010/main" val="1285612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200727"/>
            <a:ext cx="12192000" cy="5657271"/>
          </a:xfrm>
        </p:spPr>
        <p:txBody>
          <a:bodyPr>
            <a:normAutofit/>
          </a:bodyPr>
          <a:lstStyle/>
          <a:p>
            <a:pPr marL="0" indent="0" algn="just">
              <a:buNone/>
            </a:pPr>
            <a:r>
              <a:rPr lang="uk-UA" sz="3300" b="1" dirty="0" err="1">
                <a:latin typeface="Times New Roman" panose="02020603050405020304" pitchFamily="18" charset="0"/>
                <a:cs typeface="Times New Roman" panose="02020603050405020304" pitchFamily="18" charset="0"/>
              </a:rPr>
              <a:t>Аугсбурзький</a:t>
            </a:r>
            <a:r>
              <a:rPr lang="uk-UA" sz="3300" b="1" dirty="0">
                <a:latin typeface="Times New Roman" panose="02020603050405020304" pitchFamily="18" charset="0"/>
                <a:cs typeface="Times New Roman" panose="02020603050405020304" pitchFamily="18" charset="0"/>
              </a:rPr>
              <a:t> релігійний мир 1555 р. своєю формулою «чия країна, того і віра» засвідчив поглиблення кризи як </a:t>
            </a:r>
            <a:r>
              <a:rPr lang="uk-UA" sz="3300" b="1" dirty="0" err="1">
                <a:latin typeface="Times New Roman" panose="02020603050405020304" pitchFamily="18" charset="0"/>
                <a:cs typeface="Times New Roman" panose="02020603050405020304" pitchFamily="18" charset="0"/>
              </a:rPr>
              <a:t>габсбурзько</a:t>
            </a:r>
            <a:r>
              <a:rPr lang="uk-UA" sz="3300" b="1" dirty="0">
                <a:latin typeface="Times New Roman" panose="02020603050405020304" pitchFamily="18" charset="0"/>
                <a:cs typeface="Times New Roman" panose="02020603050405020304" pitchFamily="18" charset="0"/>
              </a:rPr>
              <a:t>-папського, так і протестантського універсалізму. Іншими словами, цей документ означав прощання з великими цілями. Релігійна монолітність була втрачена. </a:t>
            </a:r>
          </a:p>
          <a:p>
            <a:pPr marL="0" indent="0" algn="just">
              <a:buNone/>
            </a:pPr>
            <a:r>
              <a:rPr lang="uk-UA" sz="3300" b="1" dirty="0">
                <a:latin typeface="Times New Roman" panose="02020603050405020304" pitchFamily="18" charset="0"/>
                <a:cs typeface="Times New Roman" panose="02020603050405020304" pitchFamily="18" charset="0"/>
              </a:rPr>
              <a:t>Усі надії на те, що хід історії буде спрямований на перемогу «світової» Реформації, виявилися марними. Універсалістські претензії Карла V також зазнали невдачі. Для нього, як для політичного лідера і захисника європейського християнства, це питання мало головне значення, про що яскраво свідчить документ про відречення від імператорської корони.</a:t>
            </a:r>
          </a:p>
        </p:txBody>
      </p:sp>
    </p:spTree>
    <p:extLst>
      <p:ext uri="{BB962C8B-B14F-4D97-AF65-F5344CB8AC3E}">
        <p14:creationId xmlns:p14="http://schemas.microsoft.com/office/powerpoint/2010/main" val="1931889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normAutofit lnSpcReduction="10000"/>
          </a:bodyPr>
          <a:lstStyle/>
          <a:p>
            <a:pPr marL="0" indent="0" algn="just">
              <a:buNone/>
            </a:pPr>
            <a:r>
              <a:rPr lang="uk-UA" sz="4000" b="1" dirty="0">
                <a:latin typeface="Times New Roman" panose="02020603050405020304" pitchFamily="18" charset="0"/>
                <a:cs typeface="Times New Roman" panose="02020603050405020304" pitchFamily="18" charset="0"/>
              </a:rPr>
              <a:t>Криза християнсько-імперського універсалізму, безумовно, сприяла утвердженню національного принципу, створенню суверенних держав. </a:t>
            </a:r>
          </a:p>
          <a:p>
            <a:pPr marL="0" indent="0" algn="just">
              <a:buNone/>
            </a:pPr>
            <a:r>
              <a:rPr lang="uk-UA" sz="4000" b="1" dirty="0">
                <a:latin typeface="Times New Roman" panose="02020603050405020304" pitchFamily="18" charset="0"/>
                <a:cs typeface="Times New Roman" panose="02020603050405020304" pitchFamily="18" charset="0"/>
              </a:rPr>
              <a:t>Тож, на відміну від Еразма, більшість гуманістів у різних країнах виступили поборниками національної ідеї. Так, ідея національного відродження у творах німецьких гуманістів обґрунтовувалася визнанням відсталості й принизливого становища німців серед інших народів і доведенням необхідності добитися першості серед них.</a:t>
            </a:r>
          </a:p>
        </p:txBody>
      </p:sp>
    </p:spTree>
    <p:extLst>
      <p:ext uri="{BB962C8B-B14F-4D97-AF65-F5344CB8AC3E}">
        <p14:creationId xmlns:p14="http://schemas.microsoft.com/office/powerpoint/2010/main" val="517750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normAutofit/>
          </a:bodyPr>
          <a:lstStyle/>
          <a:p>
            <a:pPr marL="0" indent="0" algn="just">
              <a:buNone/>
            </a:pPr>
            <a:r>
              <a:rPr lang="uk-UA" sz="3600" b="1" dirty="0">
                <a:latin typeface="Times New Roman" panose="02020603050405020304" pitchFamily="18" charset="0"/>
                <a:cs typeface="Times New Roman" panose="02020603050405020304" pitchFamily="18" charset="0"/>
              </a:rPr>
              <a:t>Прикладом комплексу неповноцінності, визнання відсутності політичної нації можуть слугувати заяви відомого гуманіста </a:t>
            </a:r>
            <a:r>
              <a:rPr lang="uk-UA" sz="3600" b="1" dirty="0">
                <a:solidFill>
                  <a:srgbClr val="FF0000"/>
                </a:solidFill>
                <a:highlight>
                  <a:srgbClr val="FFFF00"/>
                </a:highlight>
                <a:latin typeface="Times New Roman" panose="02020603050405020304" pitchFamily="18" charset="0"/>
                <a:cs typeface="Times New Roman" panose="02020603050405020304" pitchFamily="18" charset="0"/>
              </a:rPr>
              <a:t>Ульріха фон </a:t>
            </a:r>
            <a:r>
              <a:rPr lang="uk-UA" sz="3600" b="1" dirty="0" err="1">
                <a:solidFill>
                  <a:srgbClr val="FF0000"/>
                </a:solidFill>
                <a:highlight>
                  <a:srgbClr val="FFFF00"/>
                </a:highlight>
                <a:latin typeface="Times New Roman" panose="02020603050405020304" pitchFamily="18" charset="0"/>
                <a:cs typeface="Times New Roman" panose="02020603050405020304" pitchFamily="18" charset="0"/>
              </a:rPr>
              <a:t>Гуттена</a:t>
            </a:r>
            <a:r>
              <a:rPr lang="uk-UA" sz="3600" b="1" dirty="0">
                <a:latin typeface="Times New Roman" panose="02020603050405020304" pitchFamily="18" charset="0"/>
                <a:cs typeface="Times New Roman" panose="02020603050405020304" pitchFamily="18" charset="0"/>
              </a:rPr>
              <a:t>: «</a:t>
            </a:r>
            <a:r>
              <a:rPr lang="uk-UA" sz="3600" b="1" dirty="0">
                <a:highlight>
                  <a:srgbClr val="FF0000"/>
                </a:highlight>
                <a:latin typeface="Times New Roman" panose="02020603050405020304" pitchFamily="18" charset="0"/>
                <a:cs typeface="Times New Roman" panose="02020603050405020304" pitchFamily="18" charset="0"/>
              </a:rPr>
              <a:t>У іноземних народів, італійців, давно сформувалася тверда й досить невтішна думка про німецьких князів – це люди, які лише пиячать і сваряться. В іграх (полювання, турніри) ми спритні, в серйозних справах нас не визнають. До безглуздих речей ми здатні, а до блага – ні. Наша хоробрість пропадає даремно, наша сила витрачається безрезультатно. На чужині нас визнають як сильних людей, однак аж ніяк не славетних митців</a:t>
            </a:r>
            <a:r>
              <a:rPr lang="uk-UA" sz="3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96859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normAutofit/>
          </a:bodyPr>
          <a:lstStyle/>
          <a:p>
            <a:pPr marL="0" indent="0" algn="just">
              <a:buNone/>
            </a:pPr>
            <a:r>
              <a:rPr lang="uk-UA" sz="3200" b="1" dirty="0">
                <a:latin typeface="Times New Roman" panose="02020603050405020304" pitchFamily="18" charset="0"/>
                <a:cs typeface="Times New Roman" panose="02020603050405020304" pitchFamily="18" charset="0"/>
              </a:rPr>
              <a:t>Після </a:t>
            </a:r>
            <a:r>
              <a:rPr lang="uk-UA" sz="3200" b="1" dirty="0" err="1">
                <a:latin typeface="Times New Roman" panose="02020603050405020304" pitchFamily="18" charset="0"/>
                <a:cs typeface="Times New Roman" panose="02020603050405020304" pitchFamily="18" charset="0"/>
              </a:rPr>
              <a:t>Аугсбурзького</a:t>
            </a:r>
            <a:r>
              <a:rPr lang="uk-UA" sz="3200" b="1" dirty="0">
                <a:latin typeface="Times New Roman" panose="02020603050405020304" pitchFamily="18" charset="0"/>
                <a:cs typeface="Times New Roman" panose="02020603050405020304" pitchFamily="18" charset="0"/>
              </a:rPr>
              <a:t> миру у другій половині ХVІ ст. Імперія стає більш «німецького», ніж це було раніше. </a:t>
            </a:r>
          </a:p>
          <a:p>
            <a:pPr marL="0" indent="0" algn="just">
              <a:buNone/>
            </a:pPr>
            <a:r>
              <a:rPr lang="uk-UA" sz="3200" b="1" dirty="0">
                <a:highlight>
                  <a:srgbClr val="FF0000"/>
                </a:highlight>
                <a:latin typeface="Times New Roman" panose="02020603050405020304" pitchFamily="18" charset="0"/>
                <a:cs typeface="Times New Roman" panose="02020603050405020304" pitchFamily="18" charset="0"/>
              </a:rPr>
              <a:t>Утвердження і перемога національного принципу побудови Європи та європейської державності були відносними.</a:t>
            </a:r>
            <a:r>
              <a:rPr lang="uk-UA" sz="3200" b="1" dirty="0">
                <a:latin typeface="Times New Roman" panose="02020603050405020304" pitchFamily="18" charset="0"/>
                <a:cs typeface="Times New Roman" panose="02020603050405020304" pitchFamily="18" charset="0"/>
              </a:rPr>
              <a:t> </a:t>
            </a:r>
            <a:r>
              <a:rPr lang="uk-UA" sz="3200" b="1" dirty="0" err="1">
                <a:latin typeface="Times New Roman" panose="02020603050405020304" pitchFamily="18" charset="0"/>
                <a:cs typeface="Times New Roman" panose="02020603050405020304" pitchFamily="18" charset="0"/>
              </a:rPr>
              <a:t>Аугсбурзький</a:t>
            </a:r>
            <a:r>
              <a:rPr lang="uk-UA" sz="3200" b="1" dirty="0">
                <a:latin typeface="Times New Roman" panose="02020603050405020304" pitchFamily="18" charset="0"/>
                <a:cs typeface="Times New Roman" panose="02020603050405020304" pitchFamily="18" charset="0"/>
              </a:rPr>
              <a:t> релігійний мир виявився досить хитким компромісом. Заклики до єдності християнства і консолідації Імперії будуть звучати на різних рівнях. Автори наступних проектів будуть посилатися на необхідність єдності та внутрішньої злагоди в Європі для протистояння країнам Сходу. </a:t>
            </a:r>
            <a:r>
              <a:rPr lang="uk-UA" sz="3200" b="1" dirty="0">
                <a:highlight>
                  <a:srgbClr val="800000"/>
                </a:highlight>
                <a:latin typeface="Times New Roman" panose="02020603050405020304" pitchFamily="18" charset="0"/>
                <a:cs typeface="Times New Roman" panose="02020603050405020304" pitchFamily="18" charset="0"/>
              </a:rPr>
              <a:t>Тож проекти об’єднання Європи з’являлись і далі – втім, це були вже світські проекти, що зводили роль церкви до мінімуму.</a:t>
            </a:r>
          </a:p>
        </p:txBody>
      </p:sp>
    </p:spTree>
    <p:extLst>
      <p:ext uri="{BB962C8B-B14F-4D97-AF65-F5344CB8AC3E}">
        <p14:creationId xmlns:p14="http://schemas.microsoft.com/office/powerpoint/2010/main" val="3593846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625600"/>
            <a:ext cx="8046305" cy="5232398"/>
          </a:xfrm>
        </p:spPr>
        <p:txBody>
          <a:bodyPr>
            <a:normAutofit/>
          </a:bodyPr>
          <a:lstStyle/>
          <a:p>
            <a:pPr marL="0" indent="0" algn="just">
              <a:buNone/>
            </a:pPr>
            <a:r>
              <a:rPr lang="uk-UA" sz="3600" b="1" dirty="0">
                <a:latin typeface="Times New Roman" panose="02020603050405020304" pitchFamily="18" charset="0"/>
                <a:cs typeface="Times New Roman" panose="02020603050405020304" pitchFamily="18" charset="0"/>
              </a:rPr>
              <a:t>Один із таких найвідоміших проєктів розробив французький мислитель, міністр і радник французького короля Генріха ІV </a:t>
            </a:r>
            <a:r>
              <a:rPr lang="uk-UA" sz="3600" b="1" dirty="0">
                <a:highlight>
                  <a:srgbClr val="800000"/>
                </a:highlight>
                <a:latin typeface="Times New Roman" panose="02020603050405020304" pitchFamily="18" charset="0"/>
                <a:cs typeface="Times New Roman" panose="02020603050405020304" pitchFamily="18" charset="0"/>
              </a:rPr>
              <a:t>Максиміліан де </a:t>
            </a:r>
            <a:r>
              <a:rPr lang="uk-UA" sz="3600" b="1" dirty="0" err="1">
                <a:highlight>
                  <a:srgbClr val="800000"/>
                </a:highlight>
                <a:latin typeface="Times New Roman" panose="02020603050405020304" pitchFamily="18" charset="0"/>
                <a:cs typeface="Times New Roman" panose="02020603050405020304" pitchFamily="18" charset="0"/>
              </a:rPr>
              <a:t>Бетюн</a:t>
            </a:r>
            <a:r>
              <a:rPr lang="uk-UA" sz="3600" b="1" dirty="0">
                <a:latin typeface="Times New Roman" panose="02020603050405020304" pitchFamily="18" charset="0"/>
                <a:cs typeface="Times New Roman" panose="02020603050405020304" pitchFamily="18" charset="0"/>
              </a:rPr>
              <a:t>, відомий як </a:t>
            </a:r>
            <a:r>
              <a:rPr lang="uk-UA" sz="3600" b="1" dirty="0">
                <a:highlight>
                  <a:srgbClr val="0000FF"/>
                </a:highlight>
                <a:latin typeface="Times New Roman" panose="02020603050405020304" pitchFamily="18" charset="0"/>
                <a:cs typeface="Times New Roman" panose="02020603050405020304" pitchFamily="18" charset="0"/>
              </a:rPr>
              <a:t>герцог де Сюллі </a:t>
            </a:r>
            <a:r>
              <a:rPr lang="uk-UA" sz="3600" b="1" dirty="0">
                <a:latin typeface="Times New Roman" panose="02020603050405020304" pitchFamily="18" charset="0"/>
                <a:cs typeface="Times New Roman" panose="02020603050405020304" pitchFamily="18" charset="0"/>
              </a:rPr>
              <a:t>(1559/1560–1641 рр.). Дехто приписує його самому королю.</a:t>
            </a:r>
          </a:p>
        </p:txBody>
      </p:sp>
      <p:pic>
        <p:nvPicPr>
          <p:cNvPr id="2" name="Рисунок 1">
            <a:extLst>
              <a:ext uri="{FF2B5EF4-FFF2-40B4-BE49-F238E27FC236}">
                <a16:creationId xmlns:a16="http://schemas.microsoft.com/office/drawing/2014/main" id="{CAFEB67B-4C32-C2AE-D410-78EAF716DD69}"/>
              </a:ext>
            </a:extLst>
          </p:cNvPr>
          <p:cNvPicPr>
            <a:picLocks noChangeAspect="1"/>
          </p:cNvPicPr>
          <p:nvPr/>
        </p:nvPicPr>
        <p:blipFill>
          <a:blip r:embed="rId2"/>
          <a:stretch>
            <a:fillRect/>
          </a:stretch>
        </p:blipFill>
        <p:spPr>
          <a:xfrm>
            <a:off x="8110961" y="1200727"/>
            <a:ext cx="4081039" cy="5657273"/>
          </a:xfrm>
          <a:prstGeom prst="rect">
            <a:avLst/>
          </a:prstGeom>
        </p:spPr>
      </p:pic>
    </p:spTree>
    <p:extLst>
      <p:ext uri="{BB962C8B-B14F-4D97-AF65-F5344CB8AC3E}">
        <p14:creationId xmlns:p14="http://schemas.microsoft.com/office/powerpoint/2010/main" val="2193001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lstStyle/>
          <a:p>
            <a:pPr marL="0" indent="0" algn="just">
              <a:buNone/>
            </a:pPr>
            <a:r>
              <a:rPr lang="uk-UA" b="1" dirty="0">
                <a:latin typeface="Times New Roman" panose="02020603050405020304" pitchFamily="18" charset="0"/>
                <a:cs typeface="Times New Roman" panose="02020603050405020304" pitchFamily="18" charset="0"/>
              </a:rPr>
              <a:t>«Великий план» Сюллі дослідники вважають </a:t>
            </a:r>
            <a:r>
              <a:rPr lang="uk-UA" b="1" dirty="0">
                <a:highlight>
                  <a:srgbClr val="0000FF"/>
                </a:highlight>
                <a:latin typeface="Times New Roman" panose="02020603050405020304" pitchFamily="18" charset="0"/>
                <a:cs typeface="Times New Roman" panose="02020603050405020304" pitchFamily="18" charset="0"/>
              </a:rPr>
              <a:t>першим проєктом, заснованим на ідеї європейської рівноваги</a:t>
            </a:r>
            <a:r>
              <a:rPr lang="uk-UA" b="1" dirty="0">
                <a:latin typeface="Times New Roman" panose="02020603050405020304" pitchFamily="18" charset="0"/>
                <a:cs typeface="Times New Roman" panose="02020603050405020304" pitchFamily="18" charset="0"/>
              </a:rPr>
              <a:t>. Дати його появи називають різні: 1617 р. – перший варіант плану або 1638 р., коли було завершено перші дві частини мемуарів Сюллі, що містили модифікований план у деталях. </a:t>
            </a:r>
          </a:p>
          <a:p>
            <a:pPr marL="0" indent="0" algn="just">
              <a:buNone/>
            </a:pPr>
            <a:r>
              <a:rPr lang="uk-UA" b="1" dirty="0">
                <a:solidFill>
                  <a:srgbClr val="FF0000"/>
                </a:solidFill>
                <a:highlight>
                  <a:srgbClr val="FFFF00"/>
                </a:highlight>
                <a:latin typeface="Times New Roman" panose="02020603050405020304" pitchFamily="18" charset="0"/>
                <a:cs typeface="Times New Roman" panose="02020603050405020304" pitchFamily="18" charset="0"/>
              </a:rPr>
              <a:t>Основу «Великого плану» становила стара ідея </a:t>
            </a:r>
            <a:r>
              <a:rPr lang="uk-UA" b="1" dirty="0" err="1">
                <a:solidFill>
                  <a:srgbClr val="FF0000"/>
                </a:solidFill>
                <a:highlight>
                  <a:srgbClr val="FFFF00"/>
                </a:highlight>
                <a:latin typeface="Times New Roman" panose="02020603050405020304" pitchFamily="18" charset="0"/>
                <a:cs typeface="Times New Roman" panose="02020603050405020304" pitchFamily="18" charset="0"/>
              </a:rPr>
              <a:t>Дюбуа</a:t>
            </a:r>
            <a:r>
              <a:rPr lang="uk-UA" b="1" dirty="0">
                <a:solidFill>
                  <a:srgbClr val="FF0000"/>
                </a:solidFill>
                <a:highlight>
                  <a:srgbClr val="FFFF00"/>
                </a:highlight>
                <a:latin typeface="Times New Roman" panose="02020603050405020304" pitchFamily="18" charset="0"/>
                <a:cs typeface="Times New Roman" panose="02020603050405020304" pitchFamily="18" charset="0"/>
              </a:rPr>
              <a:t> про створення потужного союзу європейських держав на чолі й під контролем Франції</a:t>
            </a:r>
            <a:r>
              <a:rPr lang="uk-UA" b="1" dirty="0">
                <a:latin typeface="Times New Roman" panose="02020603050405020304" pitchFamily="18" charset="0"/>
                <a:cs typeface="Times New Roman" panose="02020603050405020304" pitchFamily="18" charset="0"/>
              </a:rPr>
              <a:t>. Проект герцога де Сюллі мав на меті максимально захистити інтереси Франції і послабити позиції Габсбургів на європейському континенті. По суті, його можна вважати проєктом реформи Священної Римської імперії, перетворення її у конфедерацію. Сюллі докладно розглядає тип союзу, що його можна було б сформувати в Європі, аналізує його основні цілі, можливий склад учасників і принципи.</a:t>
            </a:r>
          </a:p>
        </p:txBody>
      </p:sp>
    </p:spTree>
    <p:extLst>
      <p:ext uri="{BB962C8B-B14F-4D97-AF65-F5344CB8AC3E}">
        <p14:creationId xmlns:p14="http://schemas.microsoft.com/office/powerpoint/2010/main" val="3584626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a:bodyPr>
          <a:lstStyle/>
          <a:p>
            <a:pPr algn="ctr"/>
            <a:r>
              <a:rPr lang="uk-UA" sz="2600" b="1" dirty="0">
                <a:highlight>
                  <a:srgbClr val="FF0000"/>
                </a:highlight>
                <a:latin typeface="Times New Roman" panose="02020603050405020304" pitchFamily="18" charset="0"/>
                <a:cs typeface="Times New Roman" panose="02020603050405020304" pitchFamily="18" charset="0"/>
              </a:rPr>
              <a:t>1.</a:t>
            </a:r>
            <a:r>
              <a:rPr lang="en-US" sz="2600" b="1" dirty="0">
                <a:highlight>
                  <a:srgbClr val="FF0000"/>
                </a:highlight>
                <a:latin typeface="Times New Roman" panose="02020603050405020304" pitchFamily="18" charset="0"/>
                <a:cs typeface="Times New Roman" panose="02020603050405020304" pitchFamily="18" charset="0"/>
              </a:rPr>
              <a:t> </a:t>
            </a:r>
            <a:r>
              <a:rPr lang="uk-UA" sz="2600" b="1" dirty="0">
                <a:highlight>
                  <a:srgbClr val="FF0000"/>
                </a:highlight>
                <a:latin typeface="Times New Roman" panose="02020603050405020304" pitchFamily="18" charset="0"/>
                <a:cs typeface="Times New Roman" panose="02020603050405020304" pitchFamily="18" charset="0"/>
              </a:rPr>
              <a:t>Ренесанс, Реформація і Просвітництво і формулювання гуманістичної парадигми гідності людини, громадянина і громадянських прав. </a:t>
            </a:r>
            <a:br>
              <a:rPr lang="en-US" sz="2600" b="1" dirty="0">
                <a:highlight>
                  <a:srgbClr val="FF0000"/>
                </a:highlight>
                <a:latin typeface="Times New Roman" panose="02020603050405020304" pitchFamily="18" charset="0"/>
                <a:cs typeface="Times New Roman" panose="02020603050405020304" pitchFamily="18" charset="0"/>
              </a:rPr>
            </a:br>
            <a:r>
              <a:rPr lang="uk-UA" sz="2600" b="1" dirty="0">
                <a:highlight>
                  <a:srgbClr val="FF0000"/>
                </a:highlight>
                <a:latin typeface="Times New Roman" panose="02020603050405020304" pitchFamily="18" charset="0"/>
                <a:cs typeface="Times New Roman" panose="02020603050405020304" pitchFamily="18" charset="0"/>
              </a:rPr>
              <a:t>Реформація Х</a:t>
            </a:r>
            <a:r>
              <a:rPr lang="lt-LT" sz="2600" b="1" dirty="0">
                <a:highlight>
                  <a:srgbClr val="FF0000"/>
                </a:highlight>
                <a:latin typeface="Times New Roman" panose="02020603050405020304" pitchFamily="18" charset="0"/>
                <a:cs typeface="Times New Roman" panose="02020603050405020304" pitchFamily="18" charset="0"/>
              </a:rPr>
              <a:t>VI </a:t>
            </a:r>
            <a:r>
              <a:rPr lang="uk-UA" sz="2600" b="1" dirty="0">
                <a:highlight>
                  <a:srgbClr val="FF0000"/>
                </a:highlight>
                <a:latin typeface="Times New Roman" panose="02020603050405020304" pitchFamily="18" charset="0"/>
                <a:cs typeface="Times New Roman" panose="02020603050405020304" pitchFamily="18" charset="0"/>
              </a:rPr>
              <a:t>ст.: між універсалізмом і націоналізмом</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64656" y="1200727"/>
            <a:ext cx="12127344" cy="5657271"/>
          </a:xfrm>
        </p:spPr>
        <p:txBody>
          <a:bodyPr>
            <a:normAutofit/>
          </a:bodyPr>
          <a:lstStyle/>
          <a:p>
            <a:pPr marL="0" indent="0" algn="just">
              <a:buNone/>
            </a:pPr>
            <a:r>
              <a:rPr lang="uk-UA" sz="3200" b="1" dirty="0">
                <a:latin typeface="Times New Roman" panose="02020603050405020304" pitchFamily="18" charset="0"/>
                <a:cs typeface="Times New Roman" panose="02020603050405020304" pitchFamily="18" charset="0"/>
              </a:rPr>
              <a:t>Ідея Європи і породжене нею відчуття європейськості (</a:t>
            </a:r>
            <a:r>
              <a:rPr lang="uk-UA" sz="3200" b="1" dirty="0" err="1">
                <a:latin typeface="Times New Roman" panose="02020603050405020304" pitchFamily="18" charset="0"/>
                <a:cs typeface="Times New Roman" panose="02020603050405020304" pitchFamily="18" charset="0"/>
              </a:rPr>
              <a:t>europeanness</a:t>
            </a:r>
            <a:r>
              <a:rPr lang="uk-UA" sz="3200" b="1" dirty="0">
                <a:latin typeface="Times New Roman" panose="02020603050405020304" pitchFamily="18" charset="0"/>
                <a:cs typeface="Times New Roman" panose="02020603050405020304" pitchFamily="18" charset="0"/>
              </a:rPr>
              <a:t>) починає формуватися у XV ст. і пов’язане з </a:t>
            </a:r>
            <a:r>
              <a:rPr lang="uk-UA" sz="3200" b="1" dirty="0">
                <a:highlight>
                  <a:srgbClr val="FF00FF"/>
                </a:highlight>
                <a:latin typeface="Times New Roman" panose="02020603050405020304" pitchFamily="18" charset="0"/>
                <a:cs typeface="Times New Roman" panose="02020603050405020304" pitchFamily="18" charset="0"/>
              </a:rPr>
              <a:t>Папою Пієм II</a:t>
            </a:r>
            <a:r>
              <a:rPr lang="uk-UA" sz="3200" b="1" dirty="0">
                <a:latin typeface="Times New Roman" panose="02020603050405020304" pitchFamily="18" charset="0"/>
                <a:cs typeface="Times New Roman" panose="02020603050405020304" pitchFamily="18" charset="0"/>
              </a:rPr>
              <a:t> (був Папою з 19 серпня 1458 по 14 серпня 1464р.), який вперше використав термін «європейці», коли закликав до спільного захисту «</a:t>
            </a:r>
            <a:r>
              <a:rPr lang="uk-UA" sz="3200" b="1" dirty="0" err="1">
                <a:highlight>
                  <a:srgbClr val="808000"/>
                </a:highlight>
                <a:latin typeface="Times New Roman" panose="02020603050405020304" pitchFamily="18" charset="0"/>
                <a:cs typeface="Times New Roman" panose="02020603050405020304" pitchFamily="18" charset="0"/>
              </a:rPr>
              <a:t>Respublika</a:t>
            </a:r>
            <a:r>
              <a:rPr lang="uk-UA" sz="3200" b="1" dirty="0">
                <a:highlight>
                  <a:srgbClr val="808000"/>
                </a:highlight>
                <a:latin typeface="Times New Roman" panose="02020603050405020304" pitchFamily="18" charset="0"/>
                <a:cs typeface="Times New Roman" panose="02020603050405020304" pitchFamily="18" charset="0"/>
              </a:rPr>
              <a:t> </a:t>
            </a:r>
            <a:r>
              <a:rPr lang="uk-UA" sz="3200" b="1" dirty="0" err="1">
                <a:highlight>
                  <a:srgbClr val="808000"/>
                </a:highlight>
                <a:latin typeface="Times New Roman" panose="02020603050405020304" pitchFamily="18" charset="0"/>
                <a:cs typeface="Times New Roman" panose="02020603050405020304" pitchFamily="18" charset="0"/>
              </a:rPr>
              <a:t>christiana</a:t>
            </a:r>
            <a:r>
              <a:rPr lang="uk-UA"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p>
            <a:pPr marL="0" indent="0" algn="just">
              <a:buNone/>
            </a:pPr>
            <a:r>
              <a:rPr lang="uk-UA" sz="3200" b="1" dirty="0">
                <a:latin typeface="Times New Roman" panose="02020603050405020304" pitchFamily="18" charset="0"/>
                <a:cs typeface="Times New Roman" panose="02020603050405020304" pitchFamily="18" charset="0"/>
              </a:rPr>
              <a:t> Для нього поняття «християнство» і «Європа» були рівнозначними, тому він запропонував використовувати поняття «європейські народи», «європейський світ» замість термінів «християнські народи», «християнський світ». При цьому «європейський світ», на його думку, мав включати і Візантію, що означало створення </a:t>
            </a:r>
            <a:r>
              <a:rPr lang="uk-UA" sz="3200" b="1" dirty="0">
                <a:solidFill>
                  <a:srgbClr val="FF0000"/>
                </a:solidFill>
                <a:highlight>
                  <a:srgbClr val="FFFF00"/>
                </a:highlight>
                <a:latin typeface="Times New Roman" panose="02020603050405020304" pitchFamily="18" charset="0"/>
                <a:cs typeface="Times New Roman" panose="02020603050405020304" pitchFamily="18" charset="0"/>
              </a:rPr>
              <a:t>Європейської християнської мега цивілізації.</a:t>
            </a:r>
          </a:p>
        </p:txBody>
      </p:sp>
    </p:spTree>
    <p:extLst>
      <p:ext uri="{BB962C8B-B14F-4D97-AF65-F5344CB8AC3E}">
        <p14:creationId xmlns:p14="http://schemas.microsoft.com/office/powerpoint/2010/main" val="1868680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normAutofit/>
          </a:bodyPr>
          <a:lstStyle/>
          <a:p>
            <a:pPr marL="0" indent="0" algn="just">
              <a:buNone/>
            </a:pPr>
            <a:r>
              <a:rPr lang="uk-UA" sz="3000" b="1" dirty="0">
                <a:latin typeface="Times New Roman" panose="02020603050405020304" pitchFamily="18" charset="0"/>
                <a:cs typeface="Times New Roman" panose="02020603050405020304" pitchFamily="18" charset="0"/>
              </a:rPr>
              <a:t>Союз мав становити конфедерацію з 15 європейських держав, приблизно однакових за територіями й ресурсами, аби забезпечити максимально можливу рівновагу між ними. В основу проекту було покладено принцип рівноваги і балансу політичних сил і держав, що мали увійти до Ліги.</a:t>
            </a:r>
          </a:p>
          <a:p>
            <a:pPr marL="0" indent="0" algn="just">
              <a:buNone/>
            </a:pPr>
            <a:r>
              <a:rPr lang="uk-UA" sz="3000" b="1" dirty="0">
                <a:latin typeface="Times New Roman" panose="02020603050405020304" pitchFamily="18" charset="0"/>
                <a:cs typeface="Times New Roman" panose="02020603050405020304" pitchFamily="18" charset="0"/>
              </a:rPr>
              <a:t> </a:t>
            </a:r>
            <a:r>
              <a:rPr lang="uk-UA" sz="3000" b="1" dirty="0">
                <a:solidFill>
                  <a:srgbClr val="FF0000"/>
                </a:solidFill>
                <a:highlight>
                  <a:srgbClr val="FFFF00"/>
                </a:highlight>
                <a:latin typeface="Times New Roman" panose="02020603050405020304" pitchFamily="18" charset="0"/>
                <a:cs typeface="Times New Roman" panose="02020603050405020304" pitchFamily="18" charset="0"/>
              </a:rPr>
              <a:t>Європа повинна була стати «єдиною християнською республікою». </a:t>
            </a:r>
            <a:r>
              <a:rPr lang="uk-UA" sz="3000" b="1" dirty="0">
                <a:latin typeface="Times New Roman" panose="02020603050405020304" pitchFamily="18" charset="0"/>
                <a:cs typeface="Times New Roman" panose="02020603050405020304" pitchFamily="18" charset="0"/>
              </a:rPr>
              <a:t>Християнський принцип побудови федерації мав забезпечити єдність Європи проти наступу турків та інших нехристиянських держав Азії та Африки. Сюллі навіть пропонував завоювати ці території і у такий спосіб гарантувати безпеку союзу. Поряд з політичними і релігійними принципами такого об’єднання важливе значення відводилося створенню економічної системи, зокрема пропонувалося ввести у межах союзу вільну торгівлю.</a:t>
            </a:r>
          </a:p>
        </p:txBody>
      </p:sp>
    </p:spTree>
    <p:extLst>
      <p:ext uri="{BB962C8B-B14F-4D97-AF65-F5344CB8AC3E}">
        <p14:creationId xmlns:p14="http://schemas.microsoft.com/office/powerpoint/2010/main" val="3224106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lstStyle/>
          <a:p>
            <a:pPr marL="0" indent="0" algn="just">
              <a:buNone/>
            </a:pPr>
            <a:r>
              <a:rPr lang="uk-UA" sz="3000" b="1" dirty="0">
                <a:latin typeface="Times New Roman" panose="02020603050405020304" pitchFamily="18" charset="0"/>
                <a:cs typeface="Times New Roman" panose="02020603050405020304" pitchFamily="18" charset="0"/>
              </a:rPr>
              <a:t>Республіканський принцип Сюллі трактує як федеративний, що передбачає союз країн з різним політичним устроєм. Ідея християнського об’єднання держав надалі буде використовуватися в інших проектах і буде втілена у Священному Союзі на початку </a:t>
            </a:r>
            <a:r>
              <a:rPr lang="uk-UA" sz="3000" b="1" dirty="0" err="1">
                <a:latin typeface="Times New Roman" panose="02020603050405020304" pitchFamily="18" charset="0"/>
                <a:cs typeface="Times New Roman" panose="02020603050405020304" pitchFamily="18" charset="0"/>
              </a:rPr>
              <a:t>ХІХст</a:t>
            </a:r>
            <a:r>
              <a:rPr lang="uk-UA" sz="3000" b="1" dirty="0">
                <a:latin typeface="Times New Roman" panose="02020603050405020304" pitchFamily="18" charset="0"/>
                <a:cs typeface="Times New Roman" panose="02020603050405020304" pitchFamily="18" charset="0"/>
              </a:rPr>
              <a:t>.</a:t>
            </a:r>
          </a:p>
          <a:p>
            <a:pPr marL="0" indent="0" algn="just">
              <a:buNone/>
            </a:pPr>
            <a:r>
              <a:rPr lang="uk-UA" sz="3000" b="1" dirty="0">
                <a:latin typeface="Times New Roman" panose="02020603050405020304" pitchFamily="18" charset="0"/>
                <a:cs typeface="Times New Roman" panose="02020603050405020304" pitchFamily="18" charset="0"/>
              </a:rPr>
              <a:t>Кордони держав-учасниць мали здобути колективне визнання й бути проголошені недоторканими. Це були б </a:t>
            </a:r>
            <a:r>
              <a:rPr lang="uk-UA" sz="3000" b="1" dirty="0">
                <a:highlight>
                  <a:srgbClr val="FF00FF"/>
                </a:highlight>
                <a:latin typeface="Times New Roman" panose="02020603050405020304" pitchFamily="18" charset="0"/>
                <a:cs typeface="Times New Roman" panose="02020603050405020304" pitchFamily="18" charset="0"/>
              </a:rPr>
              <a:t>шість спадкових монархій (Франція, Іспанія, Англія, Швеція, Данія і Люксембург)</a:t>
            </a:r>
            <a:r>
              <a:rPr lang="uk-UA" sz="3000" b="1" dirty="0">
                <a:latin typeface="Times New Roman" panose="02020603050405020304" pitchFamily="18" charset="0"/>
                <a:cs typeface="Times New Roman" panose="02020603050405020304" pitchFamily="18" charset="0"/>
              </a:rPr>
              <a:t>, </a:t>
            </a:r>
            <a:r>
              <a:rPr lang="uk-UA" sz="3000" b="1" dirty="0">
                <a:highlight>
                  <a:srgbClr val="0000FF"/>
                </a:highlight>
                <a:latin typeface="Times New Roman" panose="02020603050405020304" pitchFamily="18" charset="0"/>
                <a:cs typeface="Times New Roman" panose="02020603050405020304" pitchFamily="18" charset="0"/>
              </a:rPr>
              <a:t>п’ять виборних монархій (імперія, папство, Польща, Угорщина і Богемія)</a:t>
            </a:r>
            <a:r>
              <a:rPr lang="uk-UA" sz="3000" b="1" dirty="0">
                <a:latin typeface="Times New Roman" panose="02020603050405020304" pitchFamily="18" charset="0"/>
                <a:cs typeface="Times New Roman" panose="02020603050405020304" pitchFamily="18" charset="0"/>
              </a:rPr>
              <a:t>, </a:t>
            </a:r>
            <a:r>
              <a:rPr lang="uk-UA" sz="3000" b="1" dirty="0">
                <a:highlight>
                  <a:srgbClr val="800000"/>
                </a:highlight>
                <a:latin typeface="Times New Roman" panose="02020603050405020304" pitchFamily="18" charset="0"/>
                <a:cs typeface="Times New Roman" panose="02020603050405020304" pitchFamily="18" charset="0"/>
              </a:rPr>
              <a:t>чотири республіки (Венеція, Італія, Швейцарія і Бельгія)</a:t>
            </a:r>
            <a:r>
              <a:rPr lang="uk-UA" sz="3000" b="1" dirty="0">
                <a:latin typeface="Times New Roman" panose="02020603050405020304" pitchFamily="18" charset="0"/>
                <a:cs typeface="Times New Roman" panose="02020603050405020304" pitchFamily="18" charset="0"/>
              </a:rPr>
              <a:t> за умов, якщо вони визнають існування інших християнських релігій і припинять боротьбу з ними. Ці 15 держав мали укласти між собою союз, що гарантував би і свободу торгівлі в Європі.</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3505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lstStyle/>
          <a:p>
            <a:pPr marL="0" indent="0" algn="just">
              <a:buNone/>
            </a:pPr>
            <a:r>
              <a:rPr lang="uk-UA" sz="3200" b="1" dirty="0">
                <a:latin typeface="Times New Roman" panose="02020603050405020304" pitchFamily="18" charset="0"/>
                <a:cs typeface="Times New Roman" panose="02020603050405020304" pitchFamily="18" charset="0"/>
              </a:rPr>
              <a:t>Основними цілями загальноєвропейського союзу мали стати загальний мир, внутрішня безпека, а також успішна спільна війна проти «невірних» і, в такий спосіб, поступове розширення християнської цивілізації. </a:t>
            </a:r>
          </a:p>
          <a:p>
            <a:pPr marL="0" indent="0" algn="just">
              <a:buNone/>
            </a:pPr>
            <a:r>
              <a:rPr lang="uk-UA" sz="3200" b="1" dirty="0">
                <a:latin typeface="Times New Roman" panose="02020603050405020304" pitchFamily="18" charset="0"/>
                <a:cs typeface="Times New Roman" panose="02020603050405020304" pitchFamily="18" charset="0"/>
              </a:rPr>
              <a:t>В основу функціонування конфедерації пропонували покласти такі принципи: пріоритет спільних європейських інтересів над національно-державними, недопущення війн між державами – учасницями союзу, досягнення рівноваги між ними за розмірами й силами, рівноправного юридичного статусу, цілковитої свободи морської та суходільної торгівлі в межах усього союзу, рівноправності релігій католицької і протестантської.</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0096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normAutofit/>
          </a:bodyPr>
          <a:lstStyle/>
          <a:p>
            <a:pPr marL="0" indent="0" algn="just">
              <a:buNone/>
            </a:pPr>
            <a:r>
              <a:rPr lang="uk-UA" sz="3600" b="1" dirty="0">
                <a:latin typeface="Times New Roman" panose="02020603050405020304" pitchFamily="18" charset="0"/>
                <a:cs typeface="Times New Roman" panose="02020603050405020304" pitchFamily="18" charset="0"/>
              </a:rPr>
              <a:t>Головним завданням союзу, згідно з проектом, було підтримання рівноваги в Європі та розгляд і залагодження можливих конфліктів. </a:t>
            </a:r>
          </a:p>
          <a:p>
            <a:pPr marL="0" indent="0" algn="just">
              <a:buNone/>
            </a:pPr>
            <a:r>
              <a:rPr lang="uk-UA" sz="3600" b="1" dirty="0">
                <a:latin typeface="Times New Roman" panose="02020603050405020304" pitchFamily="18" charset="0"/>
                <a:cs typeface="Times New Roman" panose="02020603050405020304" pitchFamily="18" charset="0"/>
              </a:rPr>
              <a:t>В інтересах вічного миру Сюллі планував створити Європейську лігу монархів і вперше висунув пропозицію про створення політичної інституції під назвою «</a:t>
            </a:r>
            <a:r>
              <a:rPr lang="uk-UA" sz="3600" b="1" dirty="0">
                <a:highlight>
                  <a:srgbClr val="800000"/>
                </a:highlight>
                <a:latin typeface="Times New Roman" panose="02020603050405020304" pitchFamily="18" charset="0"/>
                <a:cs typeface="Times New Roman" panose="02020603050405020304" pitchFamily="18" charset="0"/>
              </a:rPr>
              <a:t>Рада Європи</a:t>
            </a:r>
            <a:r>
              <a:rPr lang="uk-UA" sz="3600" b="1" dirty="0">
                <a:latin typeface="Times New Roman" panose="02020603050405020304" pitchFamily="18" charset="0"/>
                <a:cs typeface="Times New Roman" panose="02020603050405020304" pitchFamily="18" charset="0"/>
              </a:rPr>
              <a:t>». </a:t>
            </a:r>
          </a:p>
          <a:p>
            <a:pPr marL="0" indent="0" algn="just">
              <a:buNone/>
            </a:pPr>
            <a:r>
              <a:rPr lang="uk-UA" sz="3600" b="1" dirty="0">
                <a:latin typeface="Times New Roman" panose="02020603050405020304" pitchFamily="18" charset="0"/>
                <a:cs typeface="Times New Roman" panose="02020603050405020304" pitchFamily="18" charset="0"/>
              </a:rPr>
              <a:t>У Раді сильніші держави мали б по 4 місця, а решта – по 2. Передбачалося проведення ротації голови цього міждержавного органу.</a:t>
            </a:r>
          </a:p>
        </p:txBody>
      </p:sp>
    </p:spTree>
    <p:extLst>
      <p:ext uri="{BB962C8B-B14F-4D97-AF65-F5344CB8AC3E}">
        <p14:creationId xmlns:p14="http://schemas.microsoft.com/office/powerpoint/2010/main" val="282225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noAutofit/>
          </a:bodyPr>
          <a:lstStyle/>
          <a:p>
            <a:pPr marL="0" indent="0" algn="just">
              <a:buNone/>
            </a:pPr>
            <a:r>
              <a:rPr lang="uk-UA" sz="3000" b="1" dirty="0">
                <a:latin typeface="Times New Roman" panose="02020603050405020304" pitchFamily="18" charset="0"/>
                <a:cs typeface="Times New Roman" panose="02020603050405020304" pitchFamily="18" charset="0"/>
              </a:rPr>
              <a:t>Для управління союзом Сюллі пропонував створити Вищу (Генеральну раду) з міністрів, комісарів чи представників урядів усіх країн-учасниць. Її мали скликати </a:t>
            </a:r>
            <a:r>
              <a:rPr lang="uk-UA" sz="3000" b="1" dirty="0" err="1">
                <a:latin typeface="Times New Roman" panose="02020603050405020304" pitchFamily="18" charset="0"/>
                <a:cs typeface="Times New Roman" panose="02020603050405020304" pitchFamily="18" charset="0"/>
              </a:rPr>
              <a:t>щотри</a:t>
            </a:r>
            <a:r>
              <a:rPr lang="uk-UA" sz="3000" b="1" dirty="0">
                <a:latin typeface="Times New Roman" panose="02020603050405020304" pitchFamily="18" charset="0"/>
                <a:cs typeface="Times New Roman" panose="02020603050405020304" pitchFamily="18" charset="0"/>
              </a:rPr>
              <a:t> роки й вона мала включати по чотири комісари від папи, імператора, королів Франції, Іспанії, Англії, Швеції, Ломбардії, Польщі, і по два – від кожної республіки. </a:t>
            </a:r>
          </a:p>
          <a:p>
            <a:pPr marL="0" indent="0" algn="just">
              <a:buNone/>
            </a:pPr>
            <a:r>
              <a:rPr lang="uk-UA" sz="3000" b="1" dirty="0">
                <a:latin typeface="Times New Roman" panose="02020603050405020304" pitchFamily="18" charset="0"/>
                <a:cs typeface="Times New Roman" panose="02020603050405020304" pitchFamily="18" charset="0"/>
              </a:rPr>
              <a:t>Раді було надано повноваження верховного арбітра в будь-яких суперечках, як між державами-учасницями, так і між правителями та їхніми підданими. Рішення Ради були обов’язковими й остаточними. Її засідання з міркувань рівноправності проводились би щороку в одному з 15 міст кожної держави-учасниці. Крім того, було передбачено створення шести Рад нижчої інстанції, чия компетенція поширювалась би на окремі частини союзу.</a:t>
            </a:r>
          </a:p>
        </p:txBody>
      </p:sp>
    </p:spTree>
    <p:extLst>
      <p:ext uri="{BB962C8B-B14F-4D97-AF65-F5344CB8AC3E}">
        <p14:creationId xmlns:p14="http://schemas.microsoft.com/office/powerpoint/2010/main" val="3918475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lstStyle/>
          <a:p>
            <a:pPr marL="0" indent="0" algn="just">
              <a:buNone/>
            </a:pPr>
            <a:r>
              <a:rPr lang="uk-UA" sz="3200" b="1" dirty="0">
                <a:latin typeface="Times New Roman" panose="02020603050405020304" pitchFamily="18" charset="0"/>
                <a:cs typeface="Times New Roman" panose="02020603050405020304" pitchFamily="18" charset="0"/>
              </a:rPr>
              <a:t>Вищій раді було надано загальну законодавчу владу, здійснення судової влади над окремими частинами союзу, загальну виконавчу владу, функцію розпорядження спільною армією та контроль над внесками держав-учасниць до союзного бюджету. Рішення в Раді було передбачено ухвалювати більшістю голосів. Держави, що вступали до союзу, втрачали права виходу з нього. </a:t>
            </a:r>
          </a:p>
          <a:p>
            <a:pPr marL="0" indent="0" algn="just">
              <a:buNone/>
            </a:pPr>
            <a:r>
              <a:rPr lang="uk-UA" sz="3200" b="1" dirty="0">
                <a:latin typeface="Times New Roman" panose="02020603050405020304" pitchFamily="18" charset="0"/>
                <a:cs typeface="Times New Roman" panose="02020603050405020304" pitchFamily="18" charset="0"/>
              </a:rPr>
              <a:t>В проекті Сюллі було заплановано створення </a:t>
            </a:r>
            <a:r>
              <a:rPr lang="uk-UA" sz="3200" b="1" dirty="0">
                <a:highlight>
                  <a:srgbClr val="800000"/>
                </a:highlight>
                <a:latin typeface="Times New Roman" panose="02020603050405020304" pitchFamily="18" charset="0"/>
                <a:cs typeface="Times New Roman" panose="02020603050405020304" pitchFamily="18" charset="0"/>
              </a:rPr>
              <a:t>об’єднаної коаліційної армії</a:t>
            </a:r>
            <a:r>
              <a:rPr lang="uk-UA" sz="3200" b="1" dirty="0">
                <a:latin typeface="Times New Roman" panose="02020603050405020304" pitchFamily="18" charset="0"/>
                <a:cs typeface="Times New Roman" panose="02020603050405020304" pitchFamily="18" charset="0"/>
              </a:rPr>
              <a:t> з національних контингентів; визначено її чисельність, озброєння й утримання за рахунок союзників. Сполучені військові сили Ліги могли бути використані для залагодження конфліктів і здійснення спільної зовнішньої політики.</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0865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normAutofit/>
          </a:bodyPr>
          <a:lstStyle/>
          <a:p>
            <a:pPr marL="0" indent="0" algn="just">
              <a:buNone/>
            </a:pPr>
            <a:r>
              <a:rPr lang="uk-UA" sz="3000" b="1" dirty="0">
                <a:latin typeface="Times New Roman" panose="02020603050405020304" pitchFamily="18" charset="0"/>
                <a:cs typeface="Times New Roman" panose="02020603050405020304" pitchFamily="18" charset="0"/>
              </a:rPr>
              <a:t>Для досягнення приблизної рівноправності між державами-учасницями Сюллі вважав за необхідне проведення радикальних територіальних змін і перекроювання кордонів багатьох європейських держав. Насамперед це було спрямовано проти Габсбургів, аби позбавити їх володінь у Німеччині, в Італії та в Нідерландах і цим послабити їхній вплив у Європі. </a:t>
            </a:r>
          </a:p>
          <a:p>
            <a:pPr marL="0" indent="0" algn="just">
              <a:buNone/>
            </a:pPr>
            <a:r>
              <a:rPr lang="uk-UA" sz="3000" b="1" dirty="0">
                <a:latin typeface="Times New Roman" panose="02020603050405020304" pitchFamily="18" charset="0"/>
                <a:cs typeface="Times New Roman" panose="02020603050405020304" pitchFamily="18" charset="0"/>
              </a:rPr>
              <a:t>Центральним пунктом проекту було відокремлення Габсбургів від Імперії. Для вирішення цього завдання він пропонував розподілити іспанські Нідерланди між Англією і Францією або передати Сполученим провінціям, Угорщину відновити як незалежну монархію. Замість колегії курфюрстів пропонувалося проводити вільні вибори на імператорський трон, захистивши їх від монопольного впливу однієї династії. </a:t>
            </a:r>
          </a:p>
        </p:txBody>
      </p:sp>
    </p:spTree>
    <p:extLst>
      <p:ext uri="{BB962C8B-B14F-4D97-AF65-F5344CB8AC3E}">
        <p14:creationId xmlns:p14="http://schemas.microsoft.com/office/powerpoint/2010/main" val="231923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lstStyle/>
          <a:p>
            <a:pPr marL="0" indent="0" algn="just">
              <a:buNone/>
            </a:pPr>
            <a:r>
              <a:rPr lang="uk-UA" sz="3600" b="1" dirty="0">
                <a:latin typeface="Times New Roman" panose="02020603050405020304" pitchFamily="18" charset="0"/>
                <a:cs typeface="Times New Roman" panose="02020603050405020304" pitchFamily="18" charset="0"/>
              </a:rPr>
              <a:t>Габсбурзьку державу Сюллі вважав головною перепоною для здійснення свого проекту. Це, звісно, вносило суперечності в міжнародні відносини, і план не мав перспектив реалізації. До того ж, Європу було </a:t>
            </a:r>
            <a:r>
              <a:rPr lang="uk-UA" sz="3600" b="1" dirty="0" err="1">
                <a:latin typeface="Times New Roman" panose="02020603050405020304" pitchFamily="18" charset="0"/>
                <a:cs typeface="Times New Roman" panose="02020603050405020304" pitchFamily="18" charset="0"/>
              </a:rPr>
              <a:t>втягнено</a:t>
            </a:r>
            <a:r>
              <a:rPr lang="uk-UA" sz="3600" b="1" dirty="0">
                <a:latin typeface="Times New Roman" panose="02020603050405020304" pitchFamily="18" charset="0"/>
                <a:cs typeface="Times New Roman" panose="02020603050405020304" pitchFamily="18" charset="0"/>
              </a:rPr>
              <a:t> у кровопролитну 30-річну війну. </a:t>
            </a:r>
          </a:p>
          <a:p>
            <a:pPr marL="0" indent="0" algn="just">
              <a:buNone/>
            </a:pPr>
            <a:r>
              <a:rPr lang="uk-UA" sz="3600" b="1" dirty="0">
                <a:latin typeface="Times New Roman" panose="02020603050405020304" pitchFamily="18" charset="0"/>
                <a:cs typeface="Times New Roman" panose="02020603050405020304" pitchFamily="18" charset="0"/>
              </a:rPr>
              <a:t>На думку дослідників, </a:t>
            </a:r>
            <a:r>
              <a:rPr lang="uk-UA" sz="3600" b="1" dirty="0">
                <a:highlight>
                  <a:srgbClr val="800000"/>
                </a:highlight>
                <a:latin typeface="Times New Roman" panose="02020603050405020304" pitchFamily="18" charset="0"/>
                <a:cs typeface="Times New Roman" panose="02020603050405020304" pitchFamily="18" charset="0"/>
              </a:rPr>
              <a:t>проєкт Сюллі був однією з перших спроб перевлаштування Європи на федеративних основах</a:t>
            </a:r>
            <a:r>
              <a:rPr lang="uk-UA" sz="3600" b="1" dirty="0">
                <a:latin typeface="Times New Roman" panose="02020603050405020304" pitchFamily="18" charset="0"/>
                <a:cs typeface="Times New Roman" panose="02020603050405020304" pitchFamily="18" charset="0"/>
              </a:rPr>
              <a:t>. Однак він витлумачував європейську ідею так, що об’єднання Європи й досягнення «європейської рівноваги» підносив під кутом зору інтересів однієї держави, а саме Франції.</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3664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normAutofit lnSpcReduction="10000"/>
          </a:bodyPr>
          <a:lstStyle/>
          <a:p>
            <a:pPr marL="0" indent="0" algn="just">
              <a:buNone/>
            </a:pPr>
            <a:r>
              <a:rPr lang="uk-UA" sz="3000" b="1" dirty="0">
                <a:latin typeface="Times New Roman" panose="02020603050405020304" pitchFamily="18" charset="0"/>
                <a:cs typeface="Times New Roman" panose="02020603050405020304" pitchFamily="18" charset="0"/>
              </a:rPr>
              <a:t>Цікаві погляди на питання війни і миру висловлював у ХVІІ ст. викладач паризького ліцею </a:t>
            </a:r>
            <a:r>
              <a:rPr lang="uk-UA" sz="3000" b="1" dirty="0" err="1">
                <a:solidFill>
                  <a:srgbClr val="FF0000"/>
                </a:solidFill>
                <a:highlight>
                  <a:srgbClr val="FFFF00"/>
                </a:highlight>
                <a:latin typeface="Times New Roman" panose="02020603050405020304" pitchFamily="18" charset="0"/>
                <a:cs typeface="Times New Roman" panose="02020603050405020304" pitchFamily="18" charset="0"/>
              </a:rPr>
              <a:t>Емеріх</a:t>
            </a:r>
            <a:r>
              <a:rPr lang="uk-UA" sz="3000" b="1" dirty="0">
                <a:solidFill>
                  <a:srgbClr val="FF0000"/>
                </a:solidFill>
                <a:highlight>
                  <a:srgbClr val="FFFF00"/>
                </a:highlight>
                <a:latin typeface="Times New Roman" panose="02020603050405020304" pitchFamily="18" charset="0"/>
                <a:cs typeface="Times New Roman" panose="02020603050405020304" pitchFamily="18" charset="0"/>
              </a:rPr>
              <a:t> (</a:t>
            </a:r>
            <a:r>
              <a:rPr lang="uk-UA" sz="3000" b="1" dirty="0" err="1">
                <a:solidFill>
                  <a:srgbClr val="FF0000"/>
                </a:solidFill>
                <a:highlight>
                  <a:srgbClr val="FFFF00"/>
                </a:highlight>
                <a:latin typeface="Times New Roman" panose="02020603050405020304" pitchFamily="18" charset="0"/>
                <a:cs typeface="Times New Roman" panose="02020603050405020304" pitchFamily="18" charset="0"/>
              </a:rPr>
              <a:t>Емерік</a:t>
            </a:r>
            <a:r>
              <a:rPr lang="uk-UA" sz="3000" b="1" dirty="0">
                <a:solidFill>
                  <a:srgbClr val="FF0000"/>
                </a:solidFill>
                <a:highlight>
                  <a:srgbClr val="FFFF00"/>
                </a:highlight>
                <a:latin typeface="Times New Roman" panose="02020603050405020304" pitchFamily="18" charset="0"/>
                <a:cs typeface="Times New Roman" panose="02020603050405020304" pitchFamily="18" charset="0"/>
              </a:rPr>
              <a:t>) </a:t>
            </a:r>
            <a:r>
              <a:rPr lang="uk-UA" sz="3000" b="1" dirty="0" err="1">
                <a:solidFill>
                  <a:srgbClr val="FF0000"/>
                </a:solidFill>
                <a:highlight>
                  <a:srgbClr val="FFFF00"/>
                </a:highlight>
                <a:latin typeface="Times New Roman" panose="02020603050405020304" pitchFamily="18" charset="0"/>
                <a:cs typeface="Times New Roman" panose="02020603050405020304" pitchFamily="18" charset="0"/>
              </a:rPr>
              <a:t>Крюсе</a:t>
            </a:r>
            <a:r>
              <a:rPr lang="uk-UA" sz="3000" b="1" dirty="0">
                <a:latin typeface="Times New Roman" panose="02020603050405020304" pitchFamily="18" charset="0"/>
                <a:cs typeface="Times New Roman" panose="02020603050405020304" pitchFamily="18" charset="0"/>
              </a:rPr>
              <a:t> (1590–1648 рр.) – автор низки праць на історичні теми. У 1623 р. в Парижі вийшла його книга «</a:t>
            </a:r>
            <a:r>
              <a:rPr lang="uk-UA" sz="3000" b="1" dirty="0">
                <a:highlight>
                  <a:srgbClr val="FF0000"/>
                </a:highlight>
                <a:latin typeface="Times New Roman" panose="02020603050405020304" pitchFamily="18" charset="0"/>
                <a:cs typeface="Times New Roman" panose="02020603050405020304" pitchFamily="18" charset="0"/>
              </a:rPr>
              <a:t>Новий </a:t>
            </a:r>
            <a:r>
              <a:rPr lang="uk-UA" sz="3000" b="1" dirty="0" err="1">
                <a:highlight>
                  <a:srgbClr val="FF0000"/>
                </a:highlight>
                <a:latin typeface="Times New Roman" panose="02020603050405020304" pitchFamily="18" charset="0"/>
                <a:cs typeface="Times New Roman" panose="02020603050405020304" pitchFamily="18" charset="0"/>
              </a:rPr>
              <a:t>Кіней</a:t>
            </a:r>
            <a:r>
              <a:rPr lang="uk-UA" sz="3000" b="1" dirty="0">
                <a:highlight>
                  <a:srgbClr val="FF0000"/>
                </a:highlight>
                <a:latin typeface="Times New Roman" panose="02020603050405020304" pitchFamily="18" charset="0"/>
                <a:cs typeface="Times New Roman" panose="02020603050405020304" pitchFamily="18" charset="0"/>
              </a:rPr>
              <a:t>, чи Міркування про стан, що надає можливості й засоби для встановлення загального миру і свободи торгівлі в усьому світі</a:t>
            </a:r>
            <a:r>
              <a:rPr lang="uk-UA" sz="3000" b="1" dirty="0">
                <a:latin typeface="Times New Roman" panose="02020603050405020304" pitchFamily="18" charset="0"/>
                <a:cs typeface="Times New Roman" panose="02020603050405020304" pitchFamily="18" charset="0"/>
              </a:rPr>
              <a:t>».</a:t>
            </a:r>
          </a:p>
          <a:p>
            <a:pPr marL="0" indent="0" algn="just">
              <a:buNone/>
            </a:pPr>
            <a:r>
              <a:rPr lang="uk-UA" sz="3000" b="1" dirty="0" err="1">
                <a:latin typeface="Times New Roman" panose="02020603050405020304" pitchFamily="18" charset="0"/>
                <a:cs typeface="Times New Roman" panose="02020603050405020304" pitchFamily="18" charset="0"/>
              </a:rPr>
              <a:t>Кіней</a:t>
            </a:r>
            <a:r>
              <a:rPr lang="uk-UA" sz="3000" b="1" dirty="0">
                <a:latin typeface="Times New Roman" panose="02020603050405020304" pitchFamily="18" charset="0"/>
                <a:cs typeface="Times New Roman" panose="02020603050405020304" pitchFamily="18" charset="0"/>
              </a:rPr>
              <a:t> – давньогрецькій оратор і дипломат ІV–ІІІ ст. до н.е., був радником </a:t>
            </a:r>
            <a:r>
              <a:rPr lang="uk-UA" sz="3000" b="1" dirty="0" err="1">
                <a:latin typeface="Times New Roman" panose="02020603050405020304" pitchFamily="18" charset="0"/>
                <a:cs typeface="Times New Roman" panose="02020603050405020304" pitchFamily="18" charset="0"/>
              </a:rPr>
              <a:t>епірського</a:t>
            </a:r>
            <a:r>
              <a:rPr lang="uk-UA" sz="3000" b="1" dirty="0">
                <a:latin typeface="Times New Roman" panose="02020603050405020304" pitchFamily="18" charset="0"/>
                <a:cs typeface="Times New Roman" panose="02020603050405020304" pitchFamily="18" charset="0"/>
              </a:rPr>
              <a:t> царя </a:t>
            </a:r>
            <a:r>
              <a:rPr lang="uk-UA" sz="3000" b="1" dirty="0" err="1">
                <a:latin typeface="Times New Roman" panose="02020603050405020304" pitchFamily="18" charset="0"/>
                <a:cs typeface="Times New Roman" panose="02020603050405020304" pitchFamily="18" charset="0"/>
              </a:rPr>
              <a:t>Пірра</a:t>
            </a:r>
            <a:r>
              <a:rPr lang="uk-UA" sz="3000" b="1" dirty="0">
                <a:latin typeface="Times New Roman" panose="02020603050405020304" pitchFamily="18" charset="0"/>
                <a:cs typeface="Times New Roman" panose="02020603050405020304" pitchFamily="18" charset="0"/>
              </a:rPr>
              <a:t> (319–273 рр. до н.е.), який у боротьбі з римлянами здобув перемогу в битві при </a:t>
            </a:r>
            <a:r>
              <a:rPr lang="uk-UA" sz="3000" b="1" dirty="0" err="1">
                <a:latin typeface="Times New Roman" panose="02020603050405020304" pitchFamily="18" charset="0"/>
                <a:cs typeface="Times New Roman" panose="02020603050405020304" pitchFamily="18" charset="0"/>
              </a:rPr>
              <a:t>Аускулі</a:t>
            </a:r>
            <a:r>
              <a:rPr lang="uk-UA" sz="3000" b="1" dirty="0">
                <a:latin typeface="Times New Roman" panose="02020603050405020304" pitchFamily="18" charset="0"/>
                <a:cs typeface="Times New Roman" panose="02020603050405020304" pitchFamily="18" charset="0"/>
              </a:rPr>
              <a:t> 279 р. до н.е. з такими великими втратами, що після неї вигукнув: «Ще одна така перемога, і я залишусь без війська!». Вислів «</a:t>
            </a:r>
            <a:r>
              <a:rPr lang="uk-UA" sz="3000" b="1" dirty="0">
                <a:highlight>
                  <a:srgbClr val="000080"/>
                </a:highlight>
                <a:latin typeface="Times New Roman" panose="02020603050405020304" pitchFamily="18" charset="0"/>
                <a:cs typeface="Times New Roman" panose="02020603050405020304" pitchFamily="18" charset="0"/>
              </a:rPr>
              <a:t>піррова перемога</a:t>
            </a:r>
            <a:r>
              <a:rPr lang="uk-UA" sz="3000" b="1" dirty="0">
                <a:latin typeface="Times New Roman" panose="02020603050405020304" pitchFamily="18" charset="0"/>
                <a:cs typeface="Times New Roman" panose="02020603050405020304" pitchFamily="18" charset="0"/>
              </a:rPr>
              <a:t>» ввійшов в історію як символ невиправданих жертв. </a:t>
            </a:r>
            <a:r>
              <a:rPr lang="uk-UA" sz="3000" b="1" dirty="0" err="1">
                <a:latin typeface="Times New Roman" panose="02020603050405020304" pitchFamily="18" charset="0"/>
                <a:cs typeface="Times New Roman" panose="02020603050405020304" pitchFamily="18" charset="0"/>
              </a:rPr>
              <a:t>Кіней</a:t>
            </a:r>
            <a:r>
              <a:rPr lang="uk-UA" sz="3000" b="1" dirty="0">
                <a:latin typeface="Times New Roman" panose="02020603050405020304" pitchFamily="18" charset="0"/>
                <a:cs typeface="Times New Roman" panose="02020603050405020304" pitchFamily="18" charset="0"/>
              </a:rPr>
              <a:t> радив Піррові дотримуватись політики миру і не встрявати у війну з римлянами, оскільки втрати, що їх спричинила війна, не варті перемоги.</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29751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339273"/>
            <a:ext cx="12192000" cy="5518725"/>
          </a:xfrm>
        </p:spPr>
        <p:txBody>
          <a:bodyPr>
            <a:noAutofit/>
          </a:bodyPr>
          <a:lstStyle/>
          <a:p>
            <a:pPr marL="0" indent="0" algn="just">
              <a:buNone/>
            </a:pPr>
            <a:r>
              <a:rPr lang="uk-UA" sz="2900" b="1" dirty="0">
                <a:latin typeface="Times New Roman" panose="02020603050405020304" pitchFamily="18" charset="0"/>
                <a:cs typeface="Times New Roman" panose="02020603050405020304" pitchFamily="18" charset="0"/>
              </a:rPr>
              <a:t>Цим історичним прикладом </a:t>
            </a:r>
            <a:r>
              <a:rPr lang="uk-UA" sz="2900" b="1" dirty="0" err="1">
                <a:latin typeface="Times New Roman" panose="02020603050405020304" pitchFamily="18" charset="0"/>
                <a:cs typeface="Times New Roman" panose="02020603050405020304" pitchFamily="18" charset="0"/>
              </a:rPr>
              <a:t>Крюсе</a:t>
            </a:r>
            <a:r>
              <a:rPr lang="uk-UA" sz="2900" b="1" dirty="0">
                <a:latin typeface="Times New Roman" panose="02020603050405020304" pitchFamily="18" charset="0"/>
                <a:cs typeface="Times New Roman" panose="02020603050405020304" pitchFamily="18" charset="0"/>
              </a:rPr>
              <a:t> доводив безглуздість війн через будь-які причини, зокрема й через релігійні, та необхідність відмови від них. Він виступив з ідеєю створення всесвітнього союзу, заснованого на релігійній толерантності й об’єднанні держав світу заради припинення війн і забезпечення благоденства всіх людей світу. </a:t>
            </a:r>
          </a:p>
          <a:p>
            <a:pPr marL="0" indent="0" algn="just">
              <a:buNone/>
            </a:pPr>
            <a:r>
              <a:rPr lang="uk-UA" sz="2900" b="1" dirty="0">
                <a:latin typeface="Times New Roman" panose="02020603050405020304" pitchFamily="18" charset="0"/>
                <a:cs typeface="Times New Roman" panose="02020603050405020304" pitchFamily="18" charset="0"/>
              </a:rPr>
              <a:t>Керівним органом союзу, на думку </a:t>
            </a:r>
            <a:r>
              <a:rPr lang="uk-UA" sz="2900" b="1" dirty="0" err="1">
                <a:latin typeface="Times New Roman" panose="02020603050405020304" pitchFamily="18" charset="0"/>
                <a:cs typeface="Times New Roman" panose="02020603050405020304" pitchFamily="18" charset="0"/>
              </a:rPr>
              <a:t>Крюсе</a:t>
            </a:r>
            <a:r>
              <a:rPr lang="uk-UA" sz="2900" b="1" dirty="0">
                <a:latin typeface="Times New Roman" panose="02020603050405020304" pitchFamily="18" charset="0"/>
                <a:cs typeface="Times New Roman" panose="02020603050405020304" pitchFamily="18" charset="0"/>
              </a:rPr>
              <a:t>, могла б стати </a:t>
            </a:r>
            <a:r>
              <a:rPr lang="uk-UA" sz="2900" b="1" dirty="0">
                <a:highlight>
                  <a:srgbClr val="000080"/>
                </a:highlight>
                <a:latin typeface="Times New Roman" panose="02020603050405020304" pitchFamily="18" charset="0"/>
                <a:cs typeface="Times New Roman" panose="02020603050405020304" pitchFamily="18" charset="0"/>
              </a:rPr>
              <a:t>Міждержавна Асамблея (чи парламент)</a:t>
            </a:r>
            <a:r>
              <a:rPr lang="uk-UA" sz="2900" b="1" dirty="0">
                <a:latin typeface="Times New Roman" panose="02020603050405020304" pitchFamily="18" charset="0"/>
                <a:cs typeface="Times New Roman" panose="02020603050405020304" pitchFamily="18" charset="0"/>
              </a:rPr>
              <a:t>, де були б представлені держави Європи, Азії та Африки, як монархії, так і республіки, й незалежно від віросповідання. </a:t>
            </a:r>
            <a:r>
              <a:rPr lang="uk-UA" sz="2900" b="1" dirty="0" err="1">
                <a:latin typeface="Times New Roman" panose="02020603050405020304" pitchFamily="18" charset="0"/>
                <a:cs typeface="Times New Roman" panose="02020603050405020304" pitchFamily="18" charset="0"/>
              </a:rPr>
              <a:t>Крюсе</a:t>
            </a:r>
            <a:r>
              <a:rPr lang="uk-UA" sz="2900" b="1" dirty="0">
                <a:latin typeface="Times New Roman" panose="02020603050405020304" pitchFamily="18" charset="0"/>
                <a:cs typeface="Times New Roman" panose="02020603050405020304" pitchFamily="18" charset="0"/>
              </a:rPr>
              <a:t> був прихильником збереження суверенності національних держав. Рішення в Асамблеї мали ухвалювати більшістю голосів, а їх виконання було обов’язковим, навіть із застосуванням зброї проти кожного, хто не став би їх виконувати.</a:t>
            </a:r>
          </a:p>
        </p:txBody>
      </p:sp>
    </p:spTree>
    <p:extLst>
      <p:ext uri="{BB962C8B-B14F-4D97-AF65-F5344CB8AC3E}">
        <p14:creationId xmlns:p14="http://schemas.microsoft.com/office/powerpoint/2010/main" val="3690341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a:bodyPr>
          <a:lstStyle/>
          <a:p>
            <a:pPr algn="ctr"/>
            <a:r>
              <a:rPr lang="uk-UA" sz="2600" b="1" dirty="0">
                <a:highlight>
                  <a:srgbClr val="FF0000"/>
                </a:highlight>
                <a:latin typeface="Times New Roman" panose="02020603050405020304" pitchFamily="18" charset="0"/>
                <a:cs typeface="Times New Roman" panose="02020603050405020304" pitchFamily="18" charset="0"/>
              </a:rPr>
              <a:t>1.</a:t>
            </a:r>
            <a:r>
              <a:rPr lang="en-US" sz="2600" b="1" dirty="0">
                <a:highlight>
                  <a:srgbClr val="FF0000"/>
                </a:highlight>
                <a:latin typeface="Times New Roman" panose="02020603050405020304" pitchFamily="18" charset="0"/>
                <a:cs typeface="Times New Roman" panose="02020603050405020304" pitchFamily="18" charset="0"/>
              </a:rPr>
              <a:t> </a:t>
            </a:r>
            <a:r>
              <a:rPr lang="uk-UA" sz="2600" b="1" dirty="0">
                <a:highlight>
                  <a:srgbClr val="FF0000"/>
                </a:highlight>
                <a:latin typeface="Times New Roman" panose="02020603050405020304" pitchFamily="18" charset="0"/>
                <a:cs typeface="Times New Roman" panose="02020603050405020304" pitchFamily="18" charset="0"/>
              </a:rPr>
              <a:t>Ренесанс, Реформація і Просвітництво і формулювання гуманістичної парадигми гідності людини, громадянина і громадянських прав. </a:t>
            </a:r>
            <a:br>
              <a:rPr lang="en-US" sz="2600" b="1" dirty="0">
                <a:highlight>
                  <a:srgbClr val="FF0000"/>
                </a:highlight>
                <a:latin typeface="Times New Roman" panose="02020603050405020304" pitchFamily="18" charset="0"/>
                <a:cs typeface="Times New Roman" panose="02020603050405020304" pitchFamily="18" charset="0"/>
              </a:rPr>
            </a:br>
            <a:r>
              <a:rPr lang="uk-UA" sz="2600" b="1" dirty="0">
                <a:highlight>
                  <a:srgbClr val="FF0000"/>
                </a:highlight>
                <a:latin typeface="Times New Roman" panose="02020603050405020304" pitchFamily="18" charset="0"/>
                <a:cs typeface="Times New Roman" panose="02020603050405020304" pitchFamily="18" charset="0"/>
              </a:rPr>
              <a:t>Реформація Х</a:t>
            </a:r>
            <a:r>
              <a:rPr lang="lt-LT" sz="2600" b="1" dirty="0">
                <a:highlight>
                  <a:srgbClr val="FF0000"/>
                </a:highlight>
                <a:latin typeface="Times New Roman" panose="02020603050405020304" pitchFamily="18" charset="0"/>
                <a:cs typeface="Times New Roman" panose="02020603050405020304" pitchFamily="18" charset="0"/>
              </a:rPr>
              <a:t>VI </a:t>
            </a:r>
            <a:r>
              <a:rPr lang="uk-UA" sz="2600" b="1" dirty="0">
                <a:highlight>
                  <a:srgbClr val="FF0000"/>
                </a:highlight>
                <a:latin typeface="Times New Roman" panose="02020603050405020304" pitchFamily="18" charset="0"/>
                <a:cs typeface="Times New Roman" panose="02020603050405020304" pitchFamily="18" charset="0"/>
              </a:rPr>
              <a:t>ст.: між універсалізмом і націоналізмом</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64656" y="1200727"/>
            <a:ext cx="7612522" cy="5657271"/>
          </a:xfrm>
        </p:spPr>
        <p:txBody>
          <a:bodyPr>
            <a:normAutofit/>
          </a:bodyPr>
          <a:lstStyle/>
          <a:p>
            <a:pPr marL="0" indent="0" algn="just">
              <a:buNone/>
            </a:pPr>
            <a:r>
              <a:rPr lang="uk-UA" sz="3200" b="1" dirty="0">
                <a:latin typeface="Times New Roman" panose="02020603050405020304" pitchFamily="18" charset="0"/>
                <a:cs typeface="Times New Roman" panose="02020603050405020304" pitchFamily="18" charset="0"/>
              </a:rPr>
              <a:t>На порозі Нового часу система універсальної європейської держави, основою якої була католицька церква і Священна Римська імперія, зазнала глибокої кризи. </a:t>
            </a:r>
            <a:endParaRPr lang="en-US" sz="3200" b="1" dirty="0">
              <a:latin typeface="Times New Roman" panose="02020603050405020304" pitchFamily="18" charset="0"/>
              <a:cs typeface="Times New Roman" panose="02020603050405020304" pitchFamily="18" charset="0"/>
            </a:endParaRPr>
          </a:p>
          <a:p>
            <a:pPr marL="0" indent="0" algn="just">
              <a:buNone/>
            </a:pPr>
            <a:r>
              <a:rPr lang="uk-UA" sz="3200" b="1" dirty="0">
                <a:latin typeface="Times New Roman" panose="02020603050405020304" pitchFamily="18" charset="0"/>
                <a:cs typeface="Times New Roman" panose="02020603050405020304" pitchFamily="18" charset="0"/>
              </a:rPr>
              <a:t>Слід врахувати, що обидві структури були взаємозалежні і мали претензії на духовну і світську владу. У середині </a:t>
            </a:r>
            <a:r>
              <a:rPr lang="uk-UA" sz="3200" b="1" dirty="0" err="1">
                <a:latin typeface="Times New Roman" panose="02020603050405020304" pitchFamily="18" charset="0"/>
                <a:cs typeface="Times New Roman" panose="02020603050405020304" pitchFamily="18" charset="0"/>
              </a:rPr>
              <a:t>ХVст</a:t>
            </a:r>
            <a:r>
              <a:rPr lang="uk-UA" sz="3200" b="1" dirty="0">
                <a:latin typeface="Times New Roman" panose="02020603050405020304" pitchFamily="18" charset="0"/>
                <a:cs typeface="Times New Roman" panose="02020603050405020304" pitchFamily="18" charset="0"/>
              </a:rPr>
              <a:t>. здійснювалися спроби врегулювати взаємини і розподілити функції та повноваження Риму та Імперії в церковній сфері.</a:t>
            </a:r>
          </a:p>
        </p:txBody>
      </p:sp>
      <p:pic>
        <p:nvPicPr>
          <p:cNvPr id="2" name="Рисунок 1">
            <a:extLst>
              <a:ext uri="{FF2B5EF4-FFF2-40B4-BE49-F238E27FC236}">
                <a16:creationId xmlns:a16="http://schemas.microsoft.com/office/drawing/2014/main" id="{2D832728-48CC-A64E-3167-DFA10741C5CA}"/>
              </a:ext>
            </a:extLst>
          </p:cNvPr>
          <p:cNvPicPr>
            <a:picLocks noChangeAspect="1"/>
          </p:cNvPicPr>
          <p:nvPr/>
        </p:nvPicPr>
        <p:blipFill>
          <a:blip r:embed="rId2"/>
          <a:stretch>
            <a:fillRect/>
          </a:stretch>
        </p:blipFill>
        <p:spPr>
          <a:xfrm>
            <a:off x="7677179" y="1173023"/>
            <a:ext cx="4450164" cy="5657272"/>
          </a:xfrm>
          <a:prstGeom prst="rect">
            <a:avLst/>
          </a:prstGeom>
        </p:spPr>
      </p:pic>
    </p:spTree>
    <p:extLst>
      <p:ext uri="{BB962C8B-B14F-4D97-AF65-F5344CB8AC3E}">
        <p14:creationId xmlns:p14="http://schemas.microsoft.com/office/powerpoint/2010/main" val="331168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524000"/>
            <a:ext cx="12192000" cy="5333998"/>
          </a:xfrm>
        </p:spPr>
        <p:txBody>
          <a:bodyPr>
            <a:normAutofit/>
          </a:bodyPr>
          <a:lstStyle/>
          <a:p>
            <a:pPr marL="0" indent="0" algn="just">
              <a:buNone/>
            </a:pPr>
            <a:r>
              <a:rPr lang="uk-UA" sz="3600" b="1" dirty="0">
                <a:latin typeface="Times New Roman" panose="02020603050405020304" pitchFamily="18" charset="0"/>
                <a:cs typeface="Times New Roman" panose="02020603050405020304" pitchFamily="18" charset="0"/>
              </a:rPr>
              <a:t>Головним моментом у книзі </a:t>
            </a:r>
            <a:r>
              <a:rPr lang="uk-UA" sz="3600" b="1" dirty="0" err="1">
                <a:latin typeface="Times New Roman" panose="02020603050405020304" pitchFamily="18" charset="0"/>
                <a:cs typeface="Times New Roman" panose="02020603050405020304" pitchFamily="18" charset="0"/>
              </a:rPr>
              <a:t>Крюсе</a:t>
            </a:r>
            <a:r>
              <a:rPr lang="uk-UA" sz="3600" b="1" dirty="0">
                <a:latin typeface="Times New Roman" panose="02020603050405020304" pitchFamily="18" charset="0"/>
                <a:cs typeface="Times New Roman" panose="02020603050405020304" pitchFamily="18" charset="0"/>
              </a:rPr>
              <a:t> була пропаганда ідеї розвитку міжнародної торгівлі як головної умови «вічного миру» і справедливого світового порядку. Він навіть запропонував ввести єдину валюту. </a:t>
            </a:r>
          </a:p>
          <a:p>
            <a:pPr marL="0" indent="0" algn="just">
              <a:buNone/>
            </a:pPr>
            <a:r>
              <a:rPr lang="uk-UA" sz="3600" b="1" dirty="0" err="1">
                <a:latin typeface="Times New Roman" panose="02020603050405020304" pitchFamily="18" charset="0"/>
                <a:cs typeface="Times New Roman" panose="02020603050405020304" pitchFamily="18" charset="0"/>
              </a:rPr>
              <a:t>Емеріх</a:t>
            </a:r>
            <a:r>
              <a:rPr lang="uk-UA" sz="3600" b="1" dirty="0">
                <a:latin typeface="Times New Roman" panose="02020603050405020304" pitchFamily="18" charset="0"/>
                <a:cs typeface="Times New Roman" panose="02020603050405020304" pitchFamily="18" charset="0"/>
              </a:rPr>
              <a:t> </a:t>
            </a:r>
            <a:r>
              <a:rPr lang="uk-UA" sz="3600" b="1" dirty="0" err="1">
                <a:latin typeface="Times New Roman" panose="02020603050405020304" pitchFamily="18" charset="0"/>
                <a:cs typeface="Times New Roman" panose="02020603050405020304" pitchFamily="18" charset="0"/>
              </a:rPr>
              <a:t>Крюсе</a:t>
            </a:r>
            <a:r>
              <a:rPr lang="uk-UA" sz="3600" b="1" dirty="0">
                <a:latin typeface="Times New Roman" panose="02020603050405020304" pitchFamily="18" charset="0"/>
                <a:cs typeface="Times New Roman" panose="02020603050405020304" pitchFamily="18" charset="0"/>
              </a:rPr>
              <a:t> першим висловив пропозицію про створення універсальної міжнародної організації, що стала б гарантом збереження миру. Прогресивність ідеї </a:t>
            </a:r>
            <a:r>
              <a:rPr lang="uk-UA" sz="3600" b="1" dirty="0" err="1">
                <a:latin typeface="Times New Roman" panose="02020603050405020304" pitchFamily="18" charset="0"/>
                <a:cs typeface="Times New Roman" panose="02020603050405020304" pitchFamily="18" charset="0"/>
              </a:rPr>
              <a:t>Крюсе</a:t>
            </a:r>
            <a:r>
              <a:rPr lang="uk-UA" sz="3600" b="1" dirty="0">
                <a:latin typeface="Times New Roman" panose="02020603050405020304" pitchFamily="18" charset="0"/>
                <a:cs typeface="Times New Roman" panose="02020603050405020304" pitchFamily="18" charset="0"/>
              </a:rPr>
              <a:t> про створення міжнародної організації особливо проявилась в утверджені рівності її членів.</a:t>
            </a:r>
          </a:p>
        </p:txBody>
      </p:sp>
    </p:spTree>
    <p:extLst>
      <p:ext uri="{BB962C8B-B14F-4D97-AF65-F5344CB8AC3E}">
        <p14:creationId xmlns:p14="http://schemas.microsoft.com/office/powerpoint/2010/main" val="33654747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normAutofit/>
          </a:bodyPr>
          <a:lstStyle/>
          <a:p>
            <a:pPr marL="0" indent="0" algn="just">
              <a:buNone/>
            </a:pPr>
            <a:r>
              <a:rPr lang="uk-UA" sz="3600" b="1" dirty="0" err="1">
                <a:latin typeface="Times New Roman" panose="02020603050405020304" pitchFamily="18" charset="0"/>
                <a:cs typeface="Times New Roman" panose="02020603050405020304" pitchFamily="18" charset="0"/>
              </a:rPr>
              <a:t>Аугсбурзький</a:t>
            </a:r>
            <a:r>
              <a:rPr lang="uk-UA" sz="3600" b="1" dirty="0">
                <a:latin typeface="Times New Roman" panose="02020603050405020304" pitchFamily="18" charset="0"/>
                <a:cs typeface="Times New Roman" panose="02020603050405020304" pitchFamily="18" charset="0"/>
              </a:rPr>
              <a:t> релігійний мир виявився тимчасовим компромісом. Подальше поглиблення кризи Імперії історики вбачають у </a:t>
            </a:r>
            <a:r>
              <a:rPr lang="uk-UA" sz="3600" b="1" dirty="0" err="1">
                <a:latin typeface="Times New Roman" panose="02020603050405020304" pitchFamily="18" charset="0"/>
                <a:cs typeface="Times New Roman" panose="02020603050405020304" pitchFamily="18" charset="0"/>
              </a:rPr>
              <a:t>конфесіоналізації</a:t>
            </a:r>
            <a:r>
              <a:rPr lang="uk-UA" sz="3600" b="1" dirty="0">
                <a:latin typeface="Times New Roman" panose="02020603050405020304" pitchFamily="18" charset="0"/>
                <a:cs typeface="Times New Roman" panose="02020603050405020304" pitchFamily="18" charset="0"/>
              </a:rPr>
              <a:t> європейського суспільства, яка стала наслідком релігійного розколу.</a:t>
            </a:r>
          </a:p>
          <a:p>
            <a:pPr marL="0" indent="0" algn="just">
              <a:buNone/>
            </a:pPr>
            <a:r>
              <a:rPr lang="uk-UA" sz="3600" b="1" dirty="0">
                <a:latin typeface="Times New Roman" panose="02020603050405020304" pitchFamily="18" charset="0"/>
                <a:cs typeface="Times New Roman" panose="02020603050405020304" pitchFamily="18" charset="0"/>
              </a:rPr>
              <a:t> Владні еліти активно використовували релігійно-конфесійний чинник у проведенні внутрішньої і зовнішньої політики. Сепаратистські тенденції всередині Імперії, конфлікт між протестантами і католиками стали причиною послаблення імперських інститутів, протистояння між різними німецькими державами.</a:t>
            </a:r>
          </a:p>
        </p:txBody>
      </p:sp>
    </p:spTree>
    <p:extLst>
      <p:ext uri="{BB962C8B-B14F-4D97-AF65-F5344CB8AC3E}">
        <p14:creationId xmlns:p14="http://schemas.microsoft.com/office/powerpoint/2010/main" val="36014304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noAutofit/>
          </a:bodyPr>
          <a:lstStyle/>
          <a:p>
            <a:pPr marL="0" indent="0" algn="just">
              <a:buNone/>
            </a:pPr>
            <a:r>
              <a:rPr lang="uk-UA" sz="3100" b="1" dirty="0">
                <a:latin typeface="Times New Roman" panose="02020603050405020304" pitchFamily="18" charset="0"/>
                <a:cs typeface="Times New Roman" panose="02020603050405020304" pitchFamily="18" charset="0"/>
              </a:rPr>
              <a:t>Кульмінацією релігійно-політичного протистояння стала </a:t>
            </a:r>
            <a:r>
              <a:rPr lang="uk-UA" sz="3100" b="1" dirty="0">
                <a:solidFill>
                  <a:srgbClr val="FF0000"/>
                </a:solidFill>
                <a:highlight>
                  <a:srgbClr val="FFFF00"/>
                </a:highlight>
                <a:latin typeface="Times New Roman" panose="02020603050405020304" pitchFamily="18" charset="0"/>
                <a:cs typeface="Times New Roman" panose="02020603050405020304" pitchFamily="18" charset="0"/>
              </a:rPr>
              <a:t>Тридцятилітня війна (1618–1648)</a:t>
            </a:r>
            <a:r>
              <a:rPr lang="uk-UA" sz="3100" b="1" dirty="0">
                <a:latin typeface="Times New Roman" panose="02020603050405020304" pitchFamily="18" charset="0"/>
                <a:cs typeface="Times New Roman" panose="02020603050405020304" pitchFamily="18" charset="0"/>
              </a:rPr>
              <a:t>, яка набула загальноєвропейського масштабу. Певним чином вона підвела підсумки релігійно-політичного розколу європейського континенту і визначила нові принципи міжконфесійних відносин. </a:t>
            </a:r>
          </a:p>
          <a:p>
            <a:pPr marL="0" indent="0" algn="just">
              <a:buNone/>
            </a:pPr>
            <a:r>
              <a:rPr lang="uk-UA" sz="3100" b="1" dirty="0">
                <a:latin typeface="Times New Roman" panose="02020603050405020304" pitchFamily="18" charset="0"/>
                <a:cs typeface="Times New Roman" panose="02020603050405020304" pitchFamily="18" charset="0"/>
              </a:rPr>
              <a:t>Після війни релігійно-конфесійний чинник втратив своє значення. Папський Рим став одним із центрів релігійно-конфесійного розмаїття Європи. Тридцятилітня війна поставила Європу на межу виживання (наприклад, деякі області Німеччини знелюдніли на 80%). Політичні еліти великих держав скористались ідеями </a:t>
            </a:r>
            <a:r>
              <a:rPr lang="uk-UA" sz="3100" b="1" dirty="0" err="1">
                <a:latin typeface="Times New Roman" panose="02020603050405020304" pitchFamily="18" charset="0"/>
                <a:cs typeface="Times New Roman" panose="02020603050405020304" pitchFamily="18" charset="0"/>
              </a:rPr>
              <a:t>Іржи</a:t>
            </a:r>
            <a:r>
              <a:rPr lang="uk-UA" sz="3100" b="1" dirty="0">
                <a:latin typeface="Times New Roman" panose="02020603050405020304" pitchFamily="18" charset="0"/>
                <a:cs typeface="Times New Roman" panose="02020603050405020304" pitchFamily="18" charset="0"/>
              </a:rPr>
              <a:t> </a:t>
            </a:r>
            <a:r>
              <a:rPr lang="uk-UA" sz="3100" b="1" dirty="0" err="1">
                <a:latin typeface="Times New Roman" panose="02020603050405020304" pitchFamily="18" charset="0"/>
                <a:cs typeface="Times New Roman" panose="02020603050405020304" pitchFamily="18" charset="0"/>
              </a:rPr>
              <a:t>Подебрада</a:t>
            </a:r>
            <a:r>
              <a:rPr lang="uk-UA" sz="3100" b="1" dirty="0">
                <a:latin typeface="Times New Roman" panose="02020603050405020304" pitchFamily="18" charset="0"/>
                <a:cs typeface="Times New Roman" panose="02020603050405020304" pitchFamily="18" charset="0"/>
              </a:rPr>
              <a:t>, Еразма Роттердамського, Максиміліана Сюллі і вперше привели Європу до стану балансу сил.</a:t>
            </a:r>
          </a:p>
        </p:txBody>
      </p:sp>
    </p:spTree>
    <p:extLst>
      <p:ext uri="{BB962C8B-B14F-4D97-AF65-F5344CB8AC3E}">
        <p14:creationId xmlns:p14="http://schemas.microsoft.com/office/powerpoint/2010/main" val="27155957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normAutofit/>
          </a:bodyPr>
          <a:lstStyle/>
          <a:p>
            <a:pPr marL="0" indent="0" algn="just">
              <a:buNone/>
            </a:pPr>
            <a:r>
              <a:rPr lang="uk-UA" sz="2900" b="1" dirty="0">
                <a:latin typeface="Times New Roman" panose="02020603050405020304" pitchFamily="18" charset="0"/>
                <a:cs typeface="Times New Roman" panose="02020603050405020304" pitchFamily="18" charset="0"/>
              </a:rPr>
              <a:t>У 1648 р. (рік смерті </a:t>
            </a:r>
            <a:r>
              <a:rPr lang="uk-UA" sz="2900" b="1" dirty="0" err="1">
                <a:latin typeface="Times New Roman" panose="02020603050405020304" pitchFamily="18" charset="0"/>
                <a:cs typeface="Times New Roman" panose="02020603050405020304" pitchFamily="18" charset="0"/>
              </a:rPr>
              <a:t>Крюсе</a:t>
            </a:r>
            <a:r>
              <a:rPr lang="uk-UA" sz="2900" b="1" dirty="0">
                <a:latin typeface="Times New Roman" panose="02020603050405020304" pitchFamily="18" charset="0"/>
                <a:cs typeface="Times New Roman" panose="02020603050405020304" pitchFamily="18" charset="0"/>
              </a:rPr>
              <a:t>) завершився перший в історії міжнародний конгрес – </a:t>
            </a:r>
            <a:r>
              <a:rPr lang="uk-UA" sz="2900" b="1" dirty="0">
                <a:highlight>
                  <a:srgbClr val="FF0000"/>
                </a:highlight>
                <a:latin typeface="Times New Roman" panose="02020603050405020304" pitchFamily="18" charset="0"/>
                <a:cs typeface="Times New Roman" panose="02020603050405020304" pitchFamily="18" charset="0"/>
              </a:rPr>
              <a:t>Вестфальський</a:t>
            </a:r>
            <a:r>
              <a:rPr lang="uk-UA" sz="2900" b="1" dirty="0">
                <a:latin typeface="Times New Roman" panose="02020603050405020304" pitchFamily="18" charset="0"/>
                <a:cs typeface="Times New Roman" panose="02020603050405020304" pitchFamily="18" charset="0"/>
              </a:rPr>
              <a:t>, що поклав край Тридцятилітній війні (1618–1648) й оформив принципи юридичної рівності цивілізованих держав. Вестфальський мир дав початок рухові до створення міжнародної організації, що її запропонував </a:t>
            </a:r>
            <a:r>
              <a:rPr lang="uk-UA" sz="2900" b="1" dirty="0" err="1">
                <a:latin typeface="Times New Roman" panose="02020603050405020304" pitchFamily="18" charset="0"/>
                <a:cs typeface="Times New Roman" panose="02020603050405020304" pitchFamily="18" charset="0"/>
              </a:rPr>
              <a:t>Крюсе</a:t>
            </a:r>
            <a:r>
              <a:rPr lang="uk-UA" sz="2900" b="1" dirty="0">
                <a:latin typeface="Times New Roman" panose="02020603050405020304" pitchFamily="18" charset="0"/>
                <a:cs typeface="Times New Roman" panose="02020603050405020304" pitchFamily="18" charset="0"/>
              </a:rPr>
              <a:t>. </a:t>
            </a:r>
          </a:p>
          <a:p>
            <a:pPr marL="0" indent="0" algn="just">
              <a:buNone/>
            </a:pPr>
            <a:r>
              <a:rPr lang="uk-UA" sz="2900" b="1" dirty="0">
                <a:latin typeface="Times New Roman" panose="02020603050405020304" pitchFamily="18" charset="0"/>
                <a:cs typeface="Times New Roman" panose="02020603050405020304" pitchFamily="18" charset="0"/>
              </a:rPr>
              <a:t>Вестфальський мир, який закріпив результати Тридцятилітньої війни, став </a:t>
            </a:r>
            <a:r>
              <a:rPr lang="uk-UA" sz="2900" b="1" dirty="0">
                <a:highlight>
                  <a:srgbClr val="FF00FF"/>
                </a:highlight>
                <a:latin typeface="Times New Roman" panose="02020603050405020304" pitchFamily="18" charset="0"/>
                <a:cs typeface="Times New Roman" panose="02020603050405020304" pitchFamily="18" charset="0"/>
              </a:rPr>
              <a:t>важливою межею у розвитку ідеї єдності Європи</a:t>
            </a:r>
            <a:r>
              <a:rPr lang="uk-UA" sz="2900" b="1" dirty="0">
                <a:latin typeface="Times New Roman" panose="02020603050405020304" pitchFamily="18" charset="0"/>
                <a:cs typeface="Times New Roman" panose="02020603050405020304" pitchFamily="18" charset="0"/>
              </a:rPr>
              <a:t>. У жовтні 1648 р. у містах </a:t>
            </a:r>
            <a:r>
              <a:rPr lang="uk-UA" sz="2900" b="1" dirty="0" err="1">
                <a:latin typeface="Times New Roman" panose="02020603050405020304" pitchFamily="18" charset="0"/>
                <a:cs typeface="Times New Roman" panose="02020603050405020304" pitchFamily="18" charset="0"/>
              </a:rPr>
              <a:t>Мюнстер</a:t>
            </a:r>
            <a:r>
              <a:rPr lang="uk-UA" sz="2900" b="1" dirty="0">
                <a:latin typeface="Times New Roman" panose="02020603050405020304" pitchFamily="18" charset="0"/>
                <a:cs typeface="Times New Roman" panose="02020603050405020304" pitchFamily="18" charset="0"/>
              </a:rPr>
              <a:t> та </a:t>
            </a:r>
            <a:r>
              <a:rPr lang="uk-UA" sz="2900" b="1" dirty="0" err="1">
                <a:latin typeface="Times New Roman" panose="02020603050405020304" pitchFamily="18" charset="0"/>
                <a:cs typeface="Times New Roman" panose="02020603050405020304" pitchFamily="18" charset="0"/>
              </a:rPr>
              <a:t>Оснабрюк</a:t>
            </a:r>
            <a:r>
              <a:rPr lang="uk-UA" sz="2900" b="1" dirty="0">
                <a:latin typeface="Times New Roman" panose="02020603050405020304" pitchFamily="18" charset="0"/>
                <a:cs typeface="Times New Roman" panose="02020603050405020304" pitchFamily="18" charset="0"/>
              </a:rPr>
              <a:t> були підписані мирні договори, які на півтора століття визначили міжнародне становище німецьких земель. Вестфальський мир як юридичний документ був найбільш вдалою формою врегулювання міжнародних відносин в Європі. Надалі він буде використовуватися в якості взірця, ідеальної моделі для врегулювання міжнародних відносин.</a:t>
            </a:r>
          </a:p>
        </p:txBody>
      </p:sp>
    </p:spTree>
    <p:extLst>
      <p:ext uri="{BB962C8B-B14F-4D97-AF65-F5344CB8AC3E}">
        <p14:creationId xmlns:p14="http://schemas.microsoft.com/office/powerpoint/2010/main" val="20868394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normAutofit/>
          </a:bodyPr>
          <a:lstStyle/>
          <a:p>
            <a:pPr marL="0" indent="0" algn="just">
              <a:buNone/>
            </a:pPr>
            <a:r>
              <a:rPr lang="uk-UA" sz="3600" b="1" dirty="0">
                <a:latin typeface="Times New Roman" panose="02020603050405020304" pitchFamily="18" charset="0"/>
                <a:cs typeface="Times New Roman" panose="02020603050405020304" pitchFamily="18" charset="0"/>
              </a:rPr>
              <a:t>Мирними угодами були підведені підсумки релігійно-політичних війн і чвар, які точилися впродовж ХVІ – першої половини ХVІІ ст. Зокрема, було визнано рівноправність протестантських і католицької конфесій.</a:t>
            </a:r>
          </a:p>
          <a:p>
            <a:pPr marL="0" indent="0" algn="just">
              <a:buNone/>
            </a:pPr>
            <a:r>
              <a:rPr lang="uk-UA" sz="3600" b="1" dirty="0">
                <a:latin typeface="Times New Roman" panose="02020603050405020304" pitchFamily="18" charset="0"/>
                <a:cs typeface="Times New Roman" panose="02020603050405020304" pitchFamily="18" charset="0"/>
              </a:rPr>
              <a:t> Головним принципом, що народився у процесі подолання конфесійного протиборства, стало </a:t>
            </a:r>
            <a:r>
              <a:rPr lang="uk-UA" sz="3600" b="1" dirty="0">
                <a:highlight>
                  <a:srgbClr val="FF00FF"/>
                </a:highlight>
                <a:latin typeface="Times New Roman" panose="02020603050405020304" pitchFamily="18" charset="0"/>
                <a:cs typeface="Times New Roman" panose="02020603050405020304" pitchFamily="18" charset="0"/>
              </a:rPr>
              <a:t>утвердження ідей толерантності та віротерпимості</a:t>
            </a:r>
            <a:r>
              <a:rPr lang="uk-UA" sz="3600" b="1" dirty="0">
                <a:latin typeface="Times New Roman" panose="02020603050405020304" pitchFamily="18" charset="0"/>
                <a:cs typeface="Times New Roman" panose="02020603050405020304" pitchFamily="18" charset="0"/>
              </a:rPr>
              <a:t>, що будуть надалі визначати розвиток європейського суспільства. У дискусії навколо ідеї миру і у самих </a:t>
            </a:r>
            <a:r>
              <a:rPr lang="uk-UA" sz="3600" b="1" dirty="0" err="1">
                <a:latin typeface="Times New Roman" panose="02020603050405020304" pitchFamily="18" charset="0"/>
                <a:cs typeface="Times New Roman" panose="02020603050405020304" pitchFamily="18" charset="0"/>
              </a:rPr>
              <a:t>вестфальських</a:t>
            </a:r>
            <a:r>
              <a:rPr lang="uk-UA" sz="3600" b="1" dirty="0">
                <a:latin typeface="Times New Roman" panose="02020603050405020304" pitchFamily="18" charset="0"/>
                <a:cs typeface="Times New Roman" panose="02020603050405020304" pitchFamily="18" charset="0"/>
              </a:rPr>
              <a:t> документах було закладено основи секуляризації міждержавних відносин.</a:t>
            </a:r>
          </a:p>
        </p:txBody>
      </p:sp>
    </p:spTree>
    <p:extLst>
      <p:ext uri="{BB962C8B-B14F-4D97-AF65-F5344CB8AC3E}">
        <p14:creationId xmlns:p14="http://schemas.microsoft.com/office/powerpoint/2010/main" val="18933121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normAutofit/>
          </a:bodyPr>
          <a:lstStyle/>
          <a:p>
            <a:pPr marL="0" indent="0" algn="just">
              <a:buNone/>
            </a:pPr>
            <a:r>
              <a:rPr lang="uk-UA" sz="3600" b="1" dirty="0">
                <a:latin typeface="Times New Roman" panose="02020603050405020304" pitchFamily="18" charset="0"/>
                <a:cs typeface="Times New Roman" panose="02020603050405020304" pitchFamily="18" charset="0"/>
              </a:rPr>
              <a:t>Результатом миру стало послаблення Священної Римської імперії, а тим самим австрійських Габсбургів, подальше роздроблення Німеччини на окремі князівства і визнання незалежності Швейцарії і Голландії.</a:t>
            </a:r>
          </a:p>
          <a:p>
            <a:pPr marL="0" indent="0" algn="just">
              <a:buNone/>
            </a:pPr>
            <a:r>
              <a:rPr lang="uk-UA" sz="3600" b="1" dirty="0">
                <a:latin typeface="Times New Roman" panose="02020603050405020304" pitchFamily="18" charset="0"/>
                <a:cs typeface="Times New Roman" panose="02020603050405020304" pitchFamily="18" charset="0"/>
              </a:rPr>
              <a:t> Внаслідок територіальних придбань Франція і Швеція стали наймогутнішими державами Європи. </a:t>
            </a:r>
          </a:p>
          <a:p>
            <a:pPr marL="0" indent="0" algn="just">
              <a:buNone/>
            </a:pPr>
            <a:r>
              <a:rPr lang="uk-UA" sz="3600" b="1" dirty="0">
                <a:latin typeface="Times New Roman" panose="02020603050405020304" pitchFamily="18" charset="0"/>
                <a:cs typeface="Times New Roman" panose="02020603050405020304" pitchFamily="18" charset="0"/>
              </a:rPr>
              <a:t>Розширення території князівства Бранденбург сприяло перетворенню його на початку XVIII ст. у королівство Прусське.</a:t>
            </a:r>
          </a:p>
        </p:txBody>
      </p:sp>
    </p:spTree>
    <p:extLst>
      <p:ext uri="{BB962C8B-B14F-4D97-AF65-F5344CB8AC3E}">
        <p14:creationId xmlns:p14="http://schemas.microsoft.com/office/powerpoint/2010/main" val="20723920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lstStyle/>
          <a:p>
            <a:pPr marL="0" indent="0" algn="just">
              <a:buNone/>
            </a:pPr>
            <a:r>
              <a:rPr lang="uk-UA" b="1" dirty="0">
                <a:latin typeface="Times New Roman" panose="02020603050405020304" pitchFamily="18" charset="0"/>
                <a:cs typeface="Times New Roman" panose="02020603050405020304" pitchFamily="18" charset="0"/>
              </a:rPr>
              <a:t>Під впливом тривалих релігійно-політичних війн й особливо Тридцятилітньої війни провідну роль у пошуках «вічного миру» починає відігравати концепція «балансу сил», що не допускала гегемонії однієї країни. </a:t>
            </a:r>
          </a:p>
          <a:p>
            <a:pPr marL="0" indent="0" algn="just">
              <a:buNone/>
            </a:pPr>
            <a:r>
              <a:rPr lang="uk-UA" b="1" dirty="0">
                <a:latin typeface="Times New Roman" panose="02020603050405020304" pitchFamily="18" charset="0"/>
                <a:cs typeface="Times New Roman" panose="02020603050405020304" pitchFamily="18" charset="0"/>
              </a:rPr>
              <a:t>Ставало очевидним, що порушення цієї рівноваги однією з держав призводить до конфлікту загальноєвропейського масштабу. Політичний баланс сил у Європі визначали декілька країн і монархій. Особливе значення для міжнародних відносин мали три країни – </a:t>
            </a:r>
            <a:r>
              <a:rPr lang="uk-UA" b="1" dirty="0">
                <a:highlight>
                  <a:srgbClr val="FF00FF"/>
                </a:highlight>
                <a:latin typeface="Times New Roman" panose="02020603050405020304" pitchFamily="18" charset="0"/>
                <a:cs typeface="Times New Roman" panose="02020603050405020304" pitchFamily="18" charset="0"/>
              </a:rPr>
              <a:t>Франція, Австрія і Англія</a:t>
            </a:r>
            <a:r>
              <a:rPr lang="uk-UA" b="1" dirty="0">
                <a:latin typeface="Times New Roman" panose="02020603050405020304" pitchFamily="18" charset="0"/>
                <a:cs typeface="Times New Roman" panose="02020603050405020304" pitchFamily="18" charset="0"/>
              </a:rPr>
              <a:t>. Головним конкурентом французької монархії виступали австрійські Габсбурги, представники яких, завдяки своїй впливовості серед курфюрстів, мали титул імператорів. Попри несприятливі умови, імператори зберігали першість місце у становій піраміді й мали усі колишні преференції. Правовий статус Імперії не зазнав суттєвих змін.</a:t>
            </a:r>
          </a:p>
        </p:txBody>
      </p:sp>
    </p:spTree>
    <p:extLst>
      <p:ext uri="{BB962C8B-B14F-4D97-AF65-F5344CB8AC3E}">
        <p14:creationId xmlns:p14="http://schemas.microsoft.com/office/powerpoint/2010/main" val="27155143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normAutofit/>
          </a:bodyPr>
          <a:lstStyle/>
          <a:p>
            <a:pPr marL="0" indent="0" algn="just">
              <a:buNone/>
            </a:pPr>
            <a:r>
              <a:rPr lang="uk-UA" sz="3000" b="1" dirty="0">
                <a:latin typeface="Times New Roman" panose="02020603050405020304" pitchFamily="18" charset="0"/>
                <a:cs typeface="Times New Roman" panose="02020603050405020304" pitchFamily="18" charset="0"/>
              </a:rPr>
              <a:t>Чеський мислитель і педагог </a:t>
            </a:r>
            <a:r>
              <a:rPr lang="uk-UA" sz="3000" b="1" dirty="0">
                <a:highlight>
                  <a:srgbClr val="0000FF"/>
                </a:highlight>
                <a:latin typeface="Times New Roman" panose="02020603050405020304" pitchFamily="18" charset="0"/>
                <a:cs typeface="Times New Roman" panose="02020603050405020304" pitchFamily="18" charset="0"/>
              </a:rPr>
              <a:t>Ян Амос Коменський</a:t>
            </a:r>
            <a:r>
              <a:rPr lang="uk-UA" sz="3000" b="1" dirty="0">
                <a:latin typeface="Times New Roman" panose="02020603050405020304" pitchFamily="18" charset="0"/>
                <a:cs typeface="Times New Roman" panose="02020603050405020304" pitchFamily="18" charset="0"/>
              </a:rPr>
              <a:t> (1592–1670 рр.) запропонував переглянути й цілком реформувати філософію, політику та релігію, тобто самі основи людських взаємин, і на цій оновленій основі створити всесвітній добровільний союз рівноправних незалежних держав. Він пропонував доручити охорону нового справедливого суспільного порядку видатним особистостям. </a:t>
            </a:r>
          </a:p>
          <a:p>
            <a:pPr marL="0" indent="0" algn="just">
              <a:buNone/>
            </a:pPr>
            <a:r>
              <a:rPr lang="uk-UA" sz="3000" b="1" dirty="0">
                <a:latin typeface="Times New Roman" panose="02020603050405020304" pitchFamily="18" charset="0"/>
                <a:cs typeface="Times New Roman" panose="02020603050405020304" pitchFamily="18" charset="0"/>
              </a:rPr>
              <a:t>Проект Яна Амоса Коменського поєднував три теми: духовне довершення людства шляхом просвітництва і морального виховання; утвердження нових релігійних відносин на основі принципу віротерпимості; створення федеративного об’єднання держав. Коменський присвятив один із трактатів міжнародній конференції у </a:t>
            </a:r>
            <a:r>
              <a:rPr lang="uk-UA" sz="3000" b="1" dirty="0" err="1">
                <a:latin typeface="Times New Roman" panose="02020603050405020304" pitchFamily="18" charset="0"/>
                <a:cs typeface="Times New Roman" panose="02020603050405020304" pitchFamily="18" charset="0"/>
              </a:rPr>
              <a:t>Бредах</a:t>
            </a:r>
            <a:r>
              <a:rPr lang="uk-UA" sz="3000" b="1" dirty="0">
                <a:latin typeface="Times New Roman" panose="02020603050405020304" pitchFamily="18" charset="0"/>
                <a:cs typeface="Times New Roman" panose="02020603050405020304" pitchFamily="18" charset="0"/>
              </a:rPr>
              <a:t>, яка вирішувала питання миру між Англією та Голландією.</a:t>
            </a:r>
          </a:p>
        </p:txBody>
      </p:sp>
    </p:spTree>
    <p:extLst>
      <p:ext uri="{BB962C8B-B14F-4D97-AF65-F5344CB8AC3E}">
        <p14:creationId xmlns:p14="http://schemas.microsoft.com/office/powerpoint/2010/main" val="39521872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normAutofit/>
          </a:bodyPr>
          <a:lstStyle/>
          <a:p>
            <a:pPr marL="0" indent="0" algn="just">
              <a:buNone/>
            </a:pPr>
            <a:r>
              <a:rPr lang="uk-UA" sz="3300" b="1" dirty="0">
                <a:latin typeface="Times New Roman" panose="02020603050405020304" pitchFamily="18" charset="0"/>
                <a:cs typeface="Times New Roman" panose="02020603050405020304" pitchFamily="18" charset="0"/>
              </a:rPr>
              <a:t>Моральне виховання і просвітництво мали на меті звільнити шлях до загального виправлення людства. Вище згадувалося про те, що Вестфальський мир утвердив принцип толерантності у релігійних питаннях і відносинах між католиками і протестантами. Коменський підносить цей принцип на рівень нового віросповідання, згідно з яким кожна людина обирає свій шлях до Бога. Така релігія має виключати війни і розбрат. </a:t>
            </a:r>
          </a:p>
          <a:p>
            <a:pPr marL="0" indent="0" algn="just">
              <a:buNone/>
            </a:pPr>
            <a:r>
              <a:rPr lang="uk-UA" sz="3300" b="1" dirty="0">
                <a:latin typeface="Times New Roman" panose="02020603050405020304" pitchFamily="18" charset="0"/>
                <a:cs typeface="Times New Roman" panose="02020603050405020304" pitchFamily="18" charset="0"/>
              </a:rPr>
              <a:t>За його словами, нова «релігія або теологія має бути такою, щоб ніхто не міг не визнати її чистою і єдиною дорогою до Бога і вічного блаженства, прихильник будь-якого віросповідання або секти – християнин, єврей, мусульманин».</a:t>
            </a:r>
          </a:p>
        </p:txBody>
      </p:sp>
    </p:spTree>
    <p:extLst>
      <p:ext uri="{BB962C8B-B14F-4D97-AF65-F5344CB8AC3E}">
        <p14:creationId xmlns:p14="http://schemas.microsoft.com/office/powerpoint/2010/main" val="20182525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394691"/>
            <a:ext cx="12192000" cy="5463307"/>
          </a:xfrm>
        </p:spPr>
        <p:txBody>
          <a:bodyPr>
            <a:normAutofit/>
          </a:bodyPr>
          <a:lstStyle/>
          <a:p>
            <a:pPr marL="0" indent="0" algn="just">
              <a:buNone/>
            </a:pPr>
            <a:r>
              <a:rPr lang="uk-UA" sz="3200" b="1" dirty="0">
                <a:latin typeface="Times New Roman" panose="02020603050405020304" pitchFamily="18" charset="0"/>
                <a:cs typeface="Times New Roman" panose="02020603050405020304" pitchFamily="18" charset="0"/>
              </a:rPr>
              <a:t>У новому політичному устрої автор пропонував передбачити створення спеціальних наддержавних органів, які мали б забезпечувати мир і стабільність у світовому масштабі. На його думку, «</a:t>
            </a:r>
            <a:r>
              <a:rPr lang="uk-UA" sz="3200" b="1" dirty="0">
                <a:solidFill>
                  <a:srgbClr val="FF0000"/>
                </a:solidFill>
                <a:highlight>
                  <a:srgbClr val="00FF00"/>
                </a:highlight>
                <a:latin typeface="Times New Roman" panose="02020603050405020304" pitchFamily="18" charset="0"/>
                <a:cs typeface="Times New Roman" panose="02020603050405020304" pitchFamily="18" charset="0"/>
              </a:rPr>
              <a:t>доречно створити триголовий третейський собор, де розбиралися б усі спори, які можуть виникати між просвітителями, священнослужителями і світськими владиками</a:t>
            </a:r>
            <a:r>
              <a:rPr lang="uk-UA" sz="3200" b="1" dirty="0">
                <a:latin typeface="Times New Roman" panose="02020603050405020304" pitchFamily="18" charset="0"/>
                <a:cs typeface="Times New Roman" panose="02020603050405020304" pitchFamily="18" charset="0"/>
              </a:rPr>
              <a:t>». </a:t>
            </a:r>
          </a:p>
          <a:p>
            <a:pPr marL="0" indent="0" algn="just">
              <a:buNone/>
            </a:pPr>
            <a:r>
              <a:rPr lang="uk-UA" sz="3200" b="1" dirty="0">
                <a:latin typeface="Times New Roman" panose="02020603050405020304" pitchFamily="18" charset="0"/>
                <a:cs typeface="Times New Roman" panose="02020603050405020304" pitchFamily="18" charset="0"/>
              </a:rPr>
              <a:t>У такий спосіб він сподівався вирішити проблему, яку свого часу поставив Еразм, – припинити «розлади і чвари», досягти злагоди і миру у всіх сферах суспільного життя, філософії, політиці, релігії.</a:t>
            </a:r>
          </a:p>
        </p:txBody>
      </p:sp>
    </p:spTree>
    <p:extLst>
      <p:ext uri="{BB962C8B-B14F-4D97-AF65-F5344CB8AC3E}">
        <p14:creationId xmlns:p14="http://schemas.microsoft.com/office/powerpoint/2010/main" val="3078626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a:bodyPr>
          <a:lstStyle/>
          <a:p>
            <a:pPr algn="ctr"/>
            <a:r>
              <a:rPr lang="uk-UA" sz="2600" b="1" dirty="0">
                <a:highlight>
                  <a:srgbClr val="FF0000"/>
                </a:highlight>
                <a:latin typeface="Times New Roman" panose="02020603050405020304" pitchFamily="18" charset="0"/>
                <a:cs typeface="Times New Roman" panose="02020603050405020304" pitchFamily="18" charset="0"/>
              </a:rPr>
              <a:t>1.</a:t>
            </a:r>
            <a:r>
              <a:rPr lang="en-US" sz="2600" b="1" dirty="0">
                <a:highlight>
                  <a:srgbClr val="FF0000"/>
                </a:highlight>
                <a:latin typeface="Times New Roman" panose="02020603050405020304" pitchFamily="18" charset="0"/>
                <a:cs typeface="Times New Roman" panose="02020603050405020304" pitchFamily="18" charset="0"/>
              </a:rPr>
              <a:t> </a:t>
            </a:r>
            <a:r>
              <a:rPr lang="uk-UA" sz="2600" b="1" dirty="0">
                <a:highlight>
                  <a:srgbClr val="FF0000"/>
                </a:highlight>
                <a:latin typeface="Times New Roman" panose="02020603050405020304" pitchFamily="18" charset="0"/>
                <a:cs typeface="Times New Roman" panose="02020603050405020304" pitchFamily="18" charset="0"/>
              </a:rPr>
              <a:t>Ренесанс, Реформація і Просвітництво і формулювання гуманістичної парадигми гідності людини, громадянина і громадянських прав. </a:t>
            </a:r>
            <a:br>
              <a:rPr lang="en-US" sz="2600" b="1" dirty="0">
                <a:highlight>
                  <a:srgbClr val="FF0000"/>
                </a:highlight>
                <a:latin typeface="Times New Roman" panose="02020603050405020304" pitchFamily="18" charset="0"/>
                <a:cs typeface="Times New Roman" panose="02020603050405020304" pitchFamily="18" charset="0"/>
              </a:rPr>
            </a:br>
            <a:r>
              <a:rPr lang="uk-UA" sz="2600" b="1" dirty="0">
                <a:highlight>
                  <a:srgbClr val="FF0000"/>
                </a:highlight>
                <a:latin typeface="Times New Roman" panose="02020603050405020304" pitchFamily="18" charset="0"/>
                <a:cs typeface="Times New Roman" panose="02020603050405020304" pitchFamily="18" charset="0"/>
              </a:rPr>
              <a:t>Реформація Х</a:t>
            </a:r>
            <a:r>
              <a:rPr lang="lt-LT" sz="2600" b="1" dirty="0">
                <a:highlight>
                  <a:srgbClr val="FF0000"/>
                </a:highlight>
                <a:latin typeface="Times New Roman" panose="02020603050405020304" pitchFamily="18" charset="0"/>
                <a:cs typeface="Times New Roman" panose="02020603050405020304" pitchFamily="18" charset="0"/>
              </a:rPr>
              <a:t>VI </a:t>
            </a:r>
            <a:r>
              <a:rPr lang="uk-UA" sz="2600" b="1" dirty="0">
                <a:highlight>
                  <a:srgbClr val="FF0000"/>
                </a:highlight>
                <a:latin typeface="Times New Roman" panose="02020603050405020304" pitchFamily="18" charset="0"/>
                <a:cs typeface="Times New Roman" panose="02020603050405020304" pitchFamily="18" charset="0"/>
              </a:rPr>
              <a:t>ст.: між універсалізмом і націоналізмом</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200727"/>
            <a:ext cx="12192000" cy="5657271"/>
          </a:xfrm>
        </p:spPr>
        <p:txBody>
          <a:bodyPr>
            <a:normAutofit/>
          </a:bodyPr>
          <a:lstStyle/>
          <a:p>
            <a:pPr marL="0" indent="0" algn="just">
              <a:buNone/>
            </a:pPr>
            <a:r>
              <a:rPr lang="uk-UA" sz="2900" b="1" dirty="0">
                <a:latin typeface="Times New Roman" panose="02020603050405020304" pitchFamily="18" charset="0"/>
                <a:cs typeface="Times New Roman" panose="02020603050405020304" pitchFamily="18" charset="0"/>
              </a:rPr>
              <a:t>Результатом переговорів стало укладання 1448 р. </a:t>
            </a:r>
            <a:r>
              <a:rPr lang="uk-UA" sz="2900" b="1" dirty="0">
                <a:highlight>
                  <a:srgbClr val="FF00FF"/>
                </a:highlight>
                <a:latin typeface="Times New Roman" panose="02020603050405020304" pitchFamily="18" charset="0"/>
                <a:cs typeface="Times New Roman" panose="02020603050405020304" pitchFamily="18" charset="0"/>
              </a:rPr>
              <a:t>Конкордату</a:t>
            </a:r>
            <a:r>
              <a:rPr lang="uk-UA" sz="2900" b="1" dirty="0">
                <a:latin typeface="Times New Roman" panose="02020603050405020304" pitchFamily="18" charset="0"/>
                <a:cs typeface="Times New Roman" panose="02020603050405020304" pitchFamily="18" charset="0"/>
              </a:rPr>
              <a:t> між папою та імператором Фрідріхом ІІІ. Документом було врегульовано права папи на надання церковних ленів, заміщення вищих церковних посад, фінансових надходжень до курії. </a:t>
            </a:r>
            <a:endParaRPr lang="en-US" sz="2900" b="1" dirty="0">
              <a:latin typeface="Times New Roman" panose="02020603050405020304" pitchFamily="18" charset="0"/>
              <a:cs typeface="Times New Roman" panose="02020603050405020304" pitchFamily="18" charset="0"/>
            </a:endParaRPr>
          </a:p>
          <a:p>
            <a:pPr marL="0" indent="0" algn="just">
              <a:buNone/>
            </a:pPr>
            <a:r>
              <a:rPr lang="uk-UA" sz="2900" b="1" dirty="0">
                <a:latin typeface="Times New Roman" panose="02020603050405020304" pitchFamily="18" charset="0"/>
                <a:cs typeface="Times New Roman" panose="02020603050405020304" pitchFamily="18" charset="0"/>
              </a:rPr>
              <a:t>Однак Конкордат викликав невдоволення імперських станів, які висловлювали претензії до папської курії. За часів правління імператора Максиміліана І у 1497 і 1500 рр. рейхстаг двічі обговорював скарги князів та імперських міст. </a:t>
            </a:r>
            <a:endParaRPr lang="en-US" sz="2900" b="1" dirty="0">
              <a:latin typeface="Times New Roman" panose="02020603050405020304" pitchFamily="18" charset="0"/>
              <a:cs typeface="Times New Roman" panose="02020603050405020304" pitchFamily="18" charset="0"/>
            </a:endParaRPr>
          </a:p>
          <a:p>
            <a:pPr marL="0" indent="0" algn="just">
              <a:buNone/>
            </a:pPr>
            <a:r>
              <a:rPr lang="uk-UA" sz="2900" b="1" dirty="0">
                <a:latin typeface="Times New Roman" panose="02020603050405020304" pitchFamily="18" charset="0"/>
                <a:cs typeface="Times New Roman" panose="02020603050405020304" pitchFamily="18" charset="0"/>
              </a:rPr>
              <a:t>У 1509 році було сформульовано розлогий документ проти Риму зі звинуваченнями його у гнобленні німецьких земель. «Скарги» стали свого роду прологом </a:t>
            </a:r>
            <a:r>
              <a:rPr lang="uk-UA" sz="2900" b="1" dirty="0">
                <a:highlight>
                  <a:srgbClr val="808000"/>
                </a:highlight>
                <a:latin typeface="Times New Roman" panose="02020603050405020304" pitchFamily="18" charset="0"/>
                <a:cs typeface="Times New Roman" panose="02020603050405020304" pitchFamily="18" charset="0"/>
              </a:rPr>
              <a:t>Реформації</a:t>
            </a:r>
            <a:r>
              <a:rPr lang="uk-UA" sz="2900" b="1" dirty="0">
                <a:latin typeface="Times New Roman" panose="02020603050405020304" pitchFamily="18" charset="0"/>
                <a:cs typeface="Times New Roman" panose="02020603050405020304" pitchFamily="18" charset="0"/>
              </a:rPr>
              <a:t> та релігійного розколу, який докорінним чином змінить політичну ситуацію на європейському континенті.</a:t>
            </a:r>
          </a:p>
        </p:txBody>
      </p:sp>
    </p:spTree>
    <p:extLst>
      <p:ext uri="{BB962C8B-B14F-4D97-AF65-F5344CB8AC3E}">
        <p14:creationId xmlns:p14="http://schemas.microsoft.com/office/powerpoint/2010/main" val="14882760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normAutofit/>
          </a:bodyPr>
          <a:lstStyle/>
          <a:p>
            <a:pPr marL="0" indent="0" algn="just">
              <a:buNone/>
            </a:pPr>
            <a:r>
              <a:rPr lang="uk-UA" sz="3200" b="1" dirty="0">
                <a:latin typeface="Times New Roman" panose="02020603050405020304" pitchFamily="18" charset="0"/>
                <a:cs typeface="Times New Roman" panose="02020603050405020304" pitchFamily="18" charset="0"/>
              </a:rPr>
              <a:t>Він запропонував дати новим органам влади різні назви. Трибунал просвітителів назвати Собором світла, церковний трибунал – консисторією, трибунал політиків – судовою палатою. </a:t>
            </a:r>
          </a:p>
          <a:p>
            <a:pPr marL="0" indent="0" algn="just">
              <a:buNone/>
            </a:pPr>
            <a:r>
              <a:rPr lang="uk-UA" sz="3200" b="1" dirty="0">
                <a:latin typeface="Times New Roman" panose="02020603050405020304" pitchFamily="18" charset="0"/>
                <a:cs typeface="Times New Roman" panose="02020603050405020304" pitchFamily="18" charset="0"/>
              </a:rPr>
              <a:t>Новий міждержавний уряд, «собор держав міг би називатися також Директорією держав світу, сенатом світу або ареопагом світу, а його члени – правителями світу (верховними суддями світу)». Досягнення злагоди і загального миру просвітник і гуманіст поєднував із встановлення соціальної справедливості, головною турботою будь-якої союзної держави має бути «народне благо» і мир між усіма народами.</a:t>
            </a:r>
          </a:p>
        </p:txBody>
      </p:sp>
    </p:spTree>
    <p:extLst>
      <p:ext uri="{BB962C8B-B14F-4D97-AF65-F5344CB8AC3E}">
        <p14:creationId xmlns:p14="http://schemas.microsoft.com/office/powerpoint/2010/main" val="6447745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normAutofit/>
          </a:bodyPr>
          <a:lstStyle/>
          <a:p>
            <a:pPr marL="0" indent="0" algn="just">
              <a:buNone/>
            </a:pPr>
            <a:r>
              <a:rPr lang="uk-UA" sz="4000" b="1" dirty="0">
                <a:latin typeface="Times New Roman" panose="02020603050405020304" pitchFamily="18" charset="0"/>
                <a:cs typeface="Times New Roman" panose="02020603050405020304" pitchFamily="18" charset="0"/>
              </a:rPr>
              <a:t>У свої конкретних пропозиціях Коменській, як й інші автори проектів «вічного миру», вбачав головне завдання у подоланні релігійного і політичного розколу та протистояння на європейському континенті.</a:t>
            </a:r>
          </a:p>
          <a:p>
            <a:pPr marL="0" indent="0" algn="just">
              <a:buNone/>
            </a:pPr>
            <a:r>
              <a:rPr lang="uk-UA" sz="4000" b="1" dirty="0">
                <a:latin typeface="Times New Roman" panose="02020603050405020304" pitchFamily="18" charset="0"/>
                <a:cs typeface="Times New Roman" panose="02020603050405020304" pitchFamily="18" charset="0"/>
              </a:rPr>
              <a:t> Натомість він найбільш послідовно проводив релігійно-пацифістську ідею, відмову від застосування зброї, утвердження нової багатоконфесійної релігії, моральне вдосконалення людства.</a:t>
            </a:r>
          </a:p>
        </p:txBody>
      </p:sp>
    </p:spTree>
    <p:extLst>
      <p:ext uri="{BB962C8B-B14F-4D97-AF65-F5344CB8AC3E}">
        <p14:creationId xmlns:p14="http://schemas.microsoft.com/office/powerpoint/2010/main" val="6562671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normAutofit/>
          </a:bodyPr>
          <a:lstStyle/>
          <a:p>
            <a:pPr marL="0" indent="0" algn="just">
              <a:buNone/>
            </a:pPr>
            <a:r>
              <a:rPr lang="uk-UA" sz="3200" b="1" dirty="0">
                <a:latin typeface="Times New Roman" panose="02020603050405020304" pitchFamily="18" charset="0"/>
                <a:cs typeface="Times New Roman" panose="02020603050405020304" pitchFamily="18" charset="0"/>
              </a:rPr>
              <a:t>Певний вплив на подальшу еволюцію ідеї європейської єдності справив досвід окремих розвинених європейських країн. </a:t>
            </a:r>
          </a:p>
          <a:p>
            <a:pPr marL="0" indent="0" algn="just">
              <a:buNone/>
            </a:pPr>
            <a:r>
              <a:rPr lang="uk-UA" sz="3200" b="1" dirty="0">
                <a:latin typeface="Times New Roman" panose="02020603050405020304" pitchFamily="18" charset="0"/>
                <a:cs typeface="Times New Roman" panose="02020603050405020304" pitchFamily="18" charset="0"/>
              </a:rPr>
              <a:t>Зокрема, англійський автор </a:t>
            </a:r>
            <a:r>
              <a:rPr lang="uk-UA" sz="3200" b="1" dirty="0">
                <a:highlight>
                  <a:srgbClr val="000080"/>
                </a:highlight>
                <a:latin typeface="Times New Roman" panose="02020603050405020304" pitchFamily="18" charset="0"/>
                <a:cs typeface="Times New Roman" panose="02020603050405020304" pitchFamily="18" charset="0"/>
              </a:rPr>
              <a:t>Вільям (Уільям) </a:t>
            </a:r>
            <a:r>
              <a:rPr lang="uk-UA" sz="3200" b="1" dirty="0" err="1">
                <a:highlight>
                  <a:srgbClr val="000080"/>
                </a:highlight>
                <a:latin typeface="Times New Roman" panose="02020603050405020304" pitchFamily="18" charset="0"/>
                <a:cs typeface="Times New Roman" panose="02020603050405020304" pitchFamily="18" charset="0"/>
              </a:rPr>
              <a:t>Пенн</a:t>
            </a:r>
            <a:r>
              <a:rPr lang="uk-UA" sz="3200" b="1" dirty="0">
                <a:latin typeface="Times New Roman" panose="02020603050405020304" pitchFamily="18" charset="0"/>
                <a:cs typeface="Times New Roman" panose="02020603050405020304" pitchFamily="18" charset="0"/>
              </a:rPr>
              <a:t> (1644–1718 рр.) у трактаті «Досвід про сучасне і майбутнє миру в Європі» («Есе про сучасне і майбутнє миру в Європі» (1692-1694)), посилаючись на успішну діяльність англійського парламенту, пропонував заснувати організацію європейських держав на основі єдиного представницького органу (Верховної ради, Конгресу, Парламенту чи Палати держав Європи), що мав стати органом влади, вповноваженим ухвалювати правові норми для Європи, залагоджувати суперечки між державами, запроваджувати санкції.</a:t>
            </a:r>
          </a:p>
        </p:txBody>
      </p:sp>
    </p:spTree>
    <p:extLst>
      <p:ext uri="{BB962C8B-B14F-4D97-AF65-F5344CB8AC3E}">
        <p14:creationId xmlns:p14="http://schemas.microsoft.com/office/powerpoint/2010/main" val="37392241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normAutofit fontScale="92500" lnSpcReduction="10000"/>
          </a:bodyPr>
          <a:lstStyle/>
          <a:p>
            <a:pPr marL="0" indent="0" algn="just">
              <a:buNone/>
            </a:pPr>
            <a:r>
              <a:rPr lang="uk-UA" b="1" dirty="0">
                <a:latin typeface="Times New Roman" panose="02020603050405020304" pitchFamily="18" charset="0"/>
                <a:cs typeface="Times New Roman" panose="02020603050405020304" pitchFamily="18" charset="0"/>
              </a:rPr>
              <a:t>Свої пропозиції щодо встановлення миру в Європі він сформулював під впливом війни Франції з </a:t>
            </a:r>
            <a:r>
              <a:rPr lang="uk-UA" b="1" dirty="0" err="1">
                <a:latin typeface="Times New Roman" panose="02020603050405020304" pitchFamily="18" charset="0"/>
                <a:cs typeface="Times New Roman" panose="02020603050405020304" pitchFamily="18" charset="0"/>
              </a:rPr>
              <a:t>Аугзбурзькою</a:t>
            </a:r>
            <a:r>
              <a:rPr lang="uk-UA" b="1" dirty="0">
                <a:latin typeface="Times New Roman" panose="02020603050405020304" pitchFamily="18" charset="0"/>
                <a:cs typeface="Times New Roman" panose="02020603050405020304" pitchFamily="18" charset="0"/>
              </a:rPr>
              <a:t> Лігою, в яку була втягнута вся Європа. </a:t>
            </a:r>
          </a:p>
          <a:p>
            <a:pPr marL="0" indent="0" algn="just">
              <a:buNone/>
            </a:pPr>
            <a:r>
              <a:rPr lang="uk-UA" b="1" dirty="0">
                <a:latin typeface="Times New Roman" panose="02020603050405020304" pitchFamily="18" charset="0"/>
                <a:cs typeface="Times New Roman" panose="02020603050405020304" pitchFamily="18" charset="0"/>
              </a:rPr>
              <a:t>Особливість </a:t>
            </a:r>
            <a:r>
              <a:rPr lang="uk-UA" b="1" dirty="0" err="1">
                <a:latin typeface="Times New Roman" panose="02020603050405020304" pitchFamily="18" charset="0"/>
                <a:cs typeface="Times New Roman" panose="02020603050405020304" pitchFamily="18" charset="0"/>
              </a:rPr>
              <a:t>проєкту</a:t>
            </a:r>
            <a:r>
              <a:rPr lang="uk-UA" b="1" dirty="0">
                <a:latin typeface="Times New Roman" panose="02020603050405020304" pitchFamily="18" charset="0"/>
                <a:cs typeface="Times New Roman" panose="02020603050405020304" pitchFamily="18" charset="0"/>
              </a:rPr>
              <a:t> </a:t>
            </a:r>
            <a:r>
              <a:rPr lang="uk-UA" b="1" dirty="0" err="1">
                <a:latin typeface="Times New Roman" panose="02020603050405020304" pitchFamily="18" charset="0"/>
                <a:cs typeface="Times New Roman" panose="02020603050405020304" pitchFamily="18" charset="0"/>
              </a:rPr>
              <a:t>Пенна</a:t>
            </a:r>
            <a:r>
              <a:rPr lang="uk-UA" b="1" dirty="0">
                <a:latin typeface="Times New Roman" panose="02020603050405020304" pitchFamily="18" charset="0"/>
                <a:cs typeface="Times New Roman" panose="02020603050405020304" pitchFamily="18" charset="0"/>
              </a:rPr>
              <a:t> полягала в тому, що в ньому зроблено </a:t>
            </a:r>
            <a:r>
              <a:rPr lang="uk-UA" b="1" i="1" dirty="0">
                <a:highlight>
                  <a:srgbClr val="FF0000"/>
                </a:highlight>
                <a:latin typeface="Times New Roman" panose="02020603050405020304" pitchFamily="18" charset="0"/>
                <a:cs typeface="Times New Roman" panose="02020603050405020304" pitchFamily="18" charset="0"/>
              </a:rPr>
              <a:t>одну з перших спроб деталізувати умови функціонування загальноєвропейського механізму.</a:t>
            </a:r>
            <a:r>
              <a:rPr lang="uk-UA" b="1" dirty="0">
                <a:latin typeface="Times New Roman" panose="02020603050405020304" pitchFamily="18" charset="0"/>
                <a:cs typeface="Times New Roman" panose="02020603050405020304" pitchFamily="18" charset="0"/>
              </a:rPr>
              <a:t> Він уперше висловив думку, про те, що об’єднані інститути загальноєвропейського союзу мусять мати певні права відносно певних європейських держав. </a:t>
            </a:r>
          </a:p>
          <a:p>
            <a:pPr marL="0" indent="0" algn="just">
              <a:buNone/>
            </a:pPr>
            <a:r>
              <a:rPr lang="uk-UA" b="1" dirty="0">
                <a:latin typeface="Times New Roman" panose="02020603050405020304" pitchFamily="18" charset="0"/>
                <a:cs typeface="Times New Roman" panose="02020603050405020304" pitchFamily="18" charset="0"/>
              </a:rPr>
              <a:t>Для забезпечення миру й  безпеки Вільям </a:t>
            </a:r>
            <a:r>
              <a:rPr lang="uk-UA" b="1" dirty="0" err="1">
                <a:latin typeface="Times New Roman" panose="02020603050405020304" pitchFamily="18" charset="0"/>
                <a:cs typeface="Times New Roman" panose="02020603050405020304" pitchFamily="18" charset="0"/>
              </a:rPr>
              <a:t>Пенн</a:t>
            </a:r>
            <a:r>
              <a:rPr lang="uk-UA" b="1" dirty="0">
                <a:latin typeface="Times New Roman" panose="02020603050405020304" pitchFamily="18" charset="0"/>
                <a:cs typeface="Times New Roman" panose="02020603050405020304" pitchFamily="18" charset="0"/>
              </a:rPr>
              <a:t> пропонував створити </a:t>
            </a:r>
            <a:r>
              <a:rPr lang="uk-UA" b="1" dirty="0">
                <a:highlight>
                  <a:srgbClr val="000080"/>
                </a:highlight>
                <a:latin typeface="Times New Roman" panose="02020603050405020304" pitchFamily="18" charset="0"/>
                <a:cs typeface="Times New Roman" panose="02020603050405020304" pitchFamily="18" charset="0"/>
              </a:rPr>
              <a:t>Європейську лігу</a:t>
            </a:r>
            <a:r>
              <a:rPr lang="uk-UA" b="1" dirty="0">
                <a:latin typeface="Times New Roman" panose="02020603050405020304" pitchFamily="18" charset="0"/>
                <a:cs typeface="Times New Roman" panose="02020603050405020304" pitchFamily="18" charset="0"/>
              </a:rPr>
              <a:t>, чи конфедерацію (</a:t>
            </a:r>
            <a:r>
              <a:rPr lang="uk-UA" b="1" dirty="0">
                <a:solidFill>
                  <a:srgbClr val="FF0000"/>
                </a:solidFill>
                <a:highlight>
                  <a:srgbClr val="FFFF00"/>
                </a:highlight>
                <a:latin typeface="Times New Roman" panose="02020603050405020304" pitchFamily="18" charset="0"/>
                <a:cs typeface="Times New Roman" panose="02020603050405020304" pitchFamily="18" charset="0"/>
              </a:rPr>
              <a:t>Сполучені Штати Європи</a:t>
            </a:r>
            <a:r>
              <a:rPr lang="uk-UA" b="1" dirty="0">
                <a:latin typeface="Times New Roman" panose="02020603050405020304" pitchFamily="18" charset="0"/>
                <a:cs typeface="Times New Roman" panose="02020603050405020304" pitchFamily="18" charset="0"/>
              </a:rPr>
              <a:t>), до якої увійшли б усі європейські держави, зокрема Туреччина й Росія. Вищим її органом мав стати Парламент, якому слід було надати права арбітражу, а також примусу до миру й виконання колективних  рішень. </a:t>
            </a:r>
            <a:r>
              <a:rPr lang="uk-UA" b="1" dirty="0" err="1">
                <a:latin typeface="Times New Roman" panose="02020603050405020304" pitchFamily="18" charset="0"/>
                <a:cs typeface="Times New Roman" panose="02020603050405020304" pitchFamily="18" charset="0"/>
              </a:rPr>
              <a:t>Пенн</a:t>
            </a:r>
            <a:r>
              <a:rPr lang="uk-UA" b="1" dirty="0">
                <a:latin typeface="Times New Roman" panose="02020603050405020304" pitchFamily="18" charset="0"/>
                <a:cs typeface="Times New Roman" panose="02020603050405020304" pitchFamily="18" charset="0"/>
              </a:rPr>
              <a:t> вважав, що така система мала б абсолютний стримуючий потенціал. </a:t>
            </a:r>
          </a:p>
          <a:p>
            <a:pPr marL="0" indent="0" algn="just">
              <a:buNone/>
            </a:pPr>
            <a:r>
              <a:rPr lang="uk-UA" b="1" dirty="0">
                <a:latin typeface="Times New Roman" panose="02020603050405020304" pitchFamily="18" charset="0"/>
                <a:cs typeface="Times New Roman" panose="02020603050405020304" pitchFamily="18" charset="0"/>
              </a:rPr>
              <a:t>Він висловлював думку, що слід усіляко запобігати всім спробам порушити «рівновагу», що склалась у Європі, й головна турбота об’єднання полягає в захисті європейського статус-кво.</a:t>
            </a:r>
          </a:p>
        </p:txBody>
      </p:sp>
    </p:spTree>
    <p:extLst>
      <p:ext uri="{BB962C8B-B14F-4D97-AF65-F5344CB8AC3E}">
        <p14:creationId xmlns:p14="http://schemas.microsoft.com/office/powerpoint/2010/main" val="25856941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fontScale="90000"/>
          </a:bodyPr>
          <a:lstStyle/>
          <a:p>
            <a:pPr algn="ctr"/>
            <a:r>
              <a:rPr lang="uk-UA" sz="2600" b="1" dirty="0">
                <a:highlight>
                  <a:srgbClr val="008080"/>
                </a:highlight>
                <a:latin typeface="Times New Roman" panose="02020603050405020304" pitchFamily="18" charset="0"/>
                <a:cs typeface="Times New Roman" panose="02020603050405020304" pitchFamily="18" charset="0"/>
              </a:rPr>
              <a:t>2.	Еразм Роттердамський і його трактат «Скарга миру» 1517 р. </a:t>
            </a:r>
            <a:r>
              <a:rPr lang="uk-UA" sz="2600" b="1" dirty="0" err="1">
                <a:highlight>
                  <a:srgbClr val="008080"/>
                </a:highlight>
                <a:latin typeface="Times New Roman" panose="02020603050405020304" pitchFamily="18" charset="0"/>
                <a:cs typeface="Times New Roman" panose="02020603050405020304" pitchFamily="18" charset="0"/>
              </a:rPr>
              <a:t>Вестфальська</a:t>
            </a:r>
            <a:r>
              <a:rPr lang="uk-UA" sz="2600" b="1" dirty="0">
                <a:highlight>
                  <a:srgbClr val="008080"/>
                </a:highlight>
                <a:latin typeface="Times New Roman" panose="02020603050405020304" pitchFamily="18" charset="0"/>
                <a:cs typeface="Times New Roman" panose="02020603050405020304" pitchFamily="18" charset="0"/>
              </a:rPr>
              <a:t> Європа. Реалії та проекти вічного миру. Релігійний розкол Європи Х</a:t>
            </a:r>
            <a:r>
              <a:rPr lang="lt-LT" sz="2600" b="1" dirty="0">
                <a:highlight>
                  <a:srgbClr val="008080"/>
                </a:highlight>
                <a:latin typeface="Times New Roman" panose="02020603050405020304" pitchFamily="18" charset="0"/>
                <a:cs typeface="Times New Roman" panose="02020603050405020304" pitchFamily="18" charset="0"/>
              </a:rPr>
              <a:t>V</a:t>
            </a:r>
            <a:r>
              <a:rPr lang="uk-UA" sz="2600" b="1" dirty="0">
                <a:highlight>
                  <a:srgbClr val="008080"/>
                </a:highlight>
                <a:latin typeface="Times New Roman" panose="02020603050405020304" pitchFamily="18" charset="0"/>
                <a:cs typeface="Times New Roman" panose="02020603050405020304" pitchFamily="18" charset="0"/>
              </a:rPr>
              <a:t>І століття. </a:t>
            </a:r>
            <a:br>
              <a:rPr lang="uk-UA" sz="2600" b="1" dirty="0">
                <a:highlight>
                  <a:srgbClr val="008080"/>
                </a:highlight>
                <a:latin typeface="Times New Roman" panose="02020603050405020304" pitchFamily="18" charset="0"/>
                <a:cs typeface="Times New Roman" panose="02020603050405020304" pitchFamily="18" charset="0"/>
              </a:rPr>
            </a:br>
            <a:r>
              <a:rPr lang="uk-UA" sz="2600" b="1" dirty="0">
                <a:highlight>
                  <a:srgbClr val="008080"/>
                </a:highlight>
                <a:latin typeface="Times New Roman" panose="02020603050405020304" pitchFamily="18" charset="0"/>
                <a:cs typeface="Times New Roman" panose="02020603050405020304" pitchFamily="18" charset="0"/>
              </a:rPr>
              <a:t>Проєкт герцога де Сюллі і його Європейська ліга монархів</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normAutofit lnSpcReduction="10000"/>
          </a:bodyPr>
          <a:lstStyle/>
          <a:p>
            <a:pPr marL="0" indent="0" algn="just">
              <a:buNone/>
            </a:pPr>
            <a:r>
              <a:rPr lang="uk-UA" b="1" dirty="0">
                <a:latin typeface="Times New Roman" panose="02020603050405020304" pitchFamily="18" charset="0"/>
                <a:cs typeface="Times New Roman" panose="02020603050405020304" pitchFamily="18" charset="0"/>
              </a:rPr>
              <a:t>Жодна держава не посміла б порушити мир, знаючи, що вона неминуче зіштовхнеться з об’єднаними силами решти держав. Водночас, </a:t>
            </a:r>
            <a:r>
              <a:rPr lang="uk-UA" b="1" dirty="0" err="1">
                <a:latin typeface="Times New Roman" panose="02020603050405020304" pitchFamily="18" charset="0"/>
                <a:cs typeface="Times New Roman" panose="02020603050405020304" pitchFamily="18" charset="0"/>
              </a:rPr>
              <a:t>Пенн</a:t>
            </a:r>
            <a:r>
              <a:rPr lang="uk-UA" b="1" dirty="0">
                <a:latin typeface="Times New Roman" panose="02020603050405020304" pitchFamily="18" charset="0"/>
                <a:cs typeface="Times New Roman" panose="02020603050405020304" pitchFamily="18" charset="0"/>
              </a:rPr>
              <a:t> підкреслював необхідність захисту свободи національних держав, їхній суверенітет мало бути обмежено в питаннях підтримання миру. </a:t>
            </a:r>
          </a:p>
          <a:p>
            <a:pPr marL="0" indent="0" algn="just">
              <a:buNone/>
            </a:pPr>
            <a:r>
              <a:rPr lang="uk-UA" b="1" dirty="0">
                <a:latin typeface="Times New Roman" panose="02020603050405020304" pitchFamily="18" charset="0"/>
                <a:cs typeface="Times New Roman" panose="02020603050405020304" pitchFamily="18" charset="0"/>
              </a:rPr>
              <a:t>В інших сферах повноваження держав не мали б жодних обмежень. </a:t>
            </a:r>
            <a:r>
              <a:rPr lang="uk-UA" b="1" dirty="0" err="1">
                <a:latin typeface="Times New Roman" panose="02020603050405020304" pitchFamily="18" charset="0"/>
                <a:cs typeface="Times New Roman" panose="02020603050405020304" pitchFamily="18" charset="0"/>
              </a:rPr>
              <a:t>Пенн</a:t>
            </a:r>
            <a:r>
              <a:rPr lang="uk-UA" b="1" dirty="0">
                <a:latin typeface="Times New Roman" panose="02020603050405020304" pitchFamily="18" charset="0"/>
                <a:cs typeface="Times New Roman" panose="02020603050405020304" pitchFamily="18" charset="0"/>
              </a:rPr>
              <a:t> детально розробив порядок функціонування запропонованих органів, джерела їх фінансування, норми представництва, порядок ухвалення рішень тощо. Однак він вважав, що наднаціональні органи мають обмежувати суверенітет держав лише в питаннях підтримання миру, тоді як в інших сферах їхня компетенція лишатиметься недоторканою. </a:t>
            </a:r>
          </a:p>
          <a:p>
            <a:pPr marL="0" indent="0" algn="just">
              <a:buNone/>
            </a:pPr>
            <a:r>
              <a:rPr lang="uk-UA" b="1" dirty="0">
                <a:latin typeface="Times New Roman" panose="02020603050405020304" pitchFamily="18" charset="0"/>
                <a:cs typeface="Times New Roman" panose="02020603050405020304" pitchFamily="18" charset="0"/>
              </a:rPr>
              <a:t>В основу проекту було покладено принцип договірного утворення держави, згідно з яким народ віддає частку своїх прав урядам та правителям, які мають діяти на підставі відповідних законів. Правова система забезпечує мир і злагоду в суспільстві і у міждержавних відносинах.</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25593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089890"/>
          </a:xfrm>
        </p:spPr>
        <p:txBody>
          <a:bodyPr>
            <a:norm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3.	Народження слова: Шарль-Ірині де Сен-П’єр і його проєкт Європейського союзу 1713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97527"/>
            <a:ext cx="12192000" cy="5860471"/>
          </a:xfrm>
        </p:spPr>
        <p:txBody>
          <a:bodyPr>
            <a:normAutofit/>
          </a:bodyPr>
          <a:lstStyle/>
          <a:p>
            <a:pPr marL="0" indent="0" algn="just">
              <a:buNone/>
            </a:pPr>
            <a:r>
              <a:rPr lang="uk-UA" sz="3600" b="1" dirty="0" err="1">
                <a:latin typeface="Times New Roman" panose="02020603050405020304" pitchFamily="18" charset="0"/>
                <a:cs typeface="Times New Roman" panose="02020603050405020304" pitchFamily="18" charset="0"/>
              </a:rPr>
              <a:t>Вестфальська</a:t>
            </a:r>
            <a:r>
              <a:rPr lang="uk-UA" sz="3600" b="1" dirty="0">
                <a:latin typeface="Times New Roman" panose="02020603050405020304" pitchFamily="18" charset="0"/>
                <a:cs typeface="Times New Roman" panose="02020603050405020304" pitchFamily="18" charset="0"/>
              </a:rPr>
              <a:t> система міжнародних відносин проіснувала півстоліття. Нове ХVІІІ ст. розпочиналося великою європейською війною, яка внесла значні зміни у </a:t>
            </a:r>
            <a:r>
              <a:rPr lang="uk-UA" sz="3600" b="1" dirty="0" err="1">
                <a:latin typeface="Times New Roman" panose="02020603050405020304" pitchFamily="18" charset="0"/>
                <a:cs typeface="Times New Roman" panose="02020603050405020304" pitchFamily="18" charset="0"/>
              </a:rPr>
              <a:t>вестфальський</a:t>
            </a:r>
            <a:r>
              <a:rPr lang="uk-UA" sz="3600" b="1" dirty="0">
                <a:latin typeface="Times New Roman" panose="02020603050405020304" pitchFamily="18" charset="0"/>
                <a:cs typeface="Times New Roman" panose="02020603050405020304" pitchFamily="18" charset="0"/>
              </a:rPr>
              <a:t> поділ політичних сил у Європі. </a:t>
            </a:r>
          </a:p>
          <a:p>
            <a:pPr marL="0" indent="0" algn="just">
              <a:buNone/>
            </a:pPr>
            <a:r>
              <a:rPr lang="uk-UA" sz="3600" b="1" dirty="0">
                <a:latin typeface="Times New Roman" panose="02020603050405020304" pitchFamily="18" charset="0"/>
                <a:cs typeface="Times New Roman" panose="02020603050405020304" pitchFamily="18" charset="0"/>
              </a:rPr>
              <a:t>Війна за іспанську спадщину (</a:t>
            </a:r>
            <a:r>
              <a:rPr lang="uk-UA" sz="3600" b="1" dirty="0">
                <a:highlight>
                  <a:srgbClr val="008080"/>
                </a:highlight>
                <a:latin typeface="Times New Roman" panose="02020603050405020304" pitchFamily="18" charset="0"/>
                <a:cs typeface="Times New Roman" panose="02020603050405020304" pitchFamily="18" charset="0"/>
              </a:rPr>
              <a:t>1701–1714</a:t>
            </a:r>
            <a:r>
              <a:rPr lang="uk-UA" sz="3600" b="1" dirty="0">
                <a:latin typeface="Times New Roman" panose="02020603050405020304" pitchFamily="18" charset="0"/>
                <a:cs typeface="Times New Roman" panose="02020603050405020304" pitchFamily="18" charset="0"/>
              </a:rPr>
              <a:t>) була викликана претензіями Франції на гегемонію в Європі шляхом послаблення Габсбургів. Приводом для війни стала смерть Карла ІІ Габсбурга Іспанського, який не залишив після себе прямого нащадку. Претендували на іспанський престол Франція, Священна Римська імперія, Баварія і Пруссія.</a:t>
            </a:r>
          </a:p>
        </p:txBody>
      </p:sp>
    </p:spTree>
    <p:extLst>
      <p:ext uri="{BB962C8B-B14F-4D97-AF65-F5344CB8AC3E}">
        <p14:creationId xmlns:p14="http://schemas.microsoft.com/office/powerpoint/2010/main" val="26835632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089890"/>
          </a:xfrm>
        </p:spPr>
        <p:txBody>
          <a:bodyPr>
            <a:norm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3.	Народження слова: Шарль-Ірині де Сен-П’єр і його проєкт Європейського союзу 1713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97527"/>
            <a:ext cx="12192000" cy="5860471"/>
          </a:xfrm>
        </p:spPr>
        <p:txBody>
          <a:bodyPr>
            <a:normAutofit/>
          </a:bodyPr>
          <a:lstStyle/>
          <a:p>
            <a:pPr marL="0" indent="0" algn="just">
              <a:buNone/>
            </a:pPr>
            <a:r>
              <a:rPr lang="uk-UA" sz="3400" b="1" dirty="0">
                <a:latin typeface="Times New Roman" panose="02020603050405020304" pitchFamily="18" charset="0"/>
                <a:cs typeface="Times New Roman" panose="02020603050405020304" pitchFamily="18" charset="0"/>
              </a:rPr>
              <a:t>Зрештою трон дістався онуку Людовика ХІV Філіпові, який став новим королем Іспанії. Умовою такого рішення була заборона об’єднання Франції та Іспанії в одну державу. Однак Франція не стала виконувати цю умову. </a:t>
            </a:r>
          </a:p>
          <a:p>
            <a:pPr marL="0" indent="0" algn="just">
              <a:buNone/>
            </a:pPr>
            <a:r>
              <a:rPr lang="uk-UA" sz="3400" b="1" dirty="0">
                <a:solidFill>
                  <a:srgbClr val="FFFF00"/>
                </a:solidFill>
                <a:latin typeface="Times New Roman" panose="02020603050405020304" pitchFamily="18" charset="0"/>
                <a:cs typeface="Times New Roman" panose="02020603050405020304" pitchFamily="18" charset="0"/>
              </a:rPr>
              <a:t>Якщо б новий король успадкував французький престол, то могла утворитися велика франко-іспанська імперія, що порушувало баланс сил у Європі</a:t>
            </a:r>
            <a:r>
              <a:rPr lang="uk-UA" sz="3400" b="1" dirty="0">
                <a:latin typeface="Times New Roman" panose="02020603050405020304" pitchFamily="18" charset="0"/>
                <a:cs typeface="Times New Roman" panose="02020603050405020304" pitchFamily="18" charset="0"/>
              </a:rPr>
              <a:t>. Претензії Людовіка ХІV на об’єднання Іспанії та Франції викликали протидію з боку європейських держав. Проти Франції сформувався великий альянс, головними учасниками якого були Великобританія, Нідерланди, Австрія, Пруссія, Португалія.</a:t>
            </a:r>
          </a:p>
        </p:txBody>
      </p:sp>
    </p:spTree>
    <p:extLst>
      <p:ext uri="{BB962C8B-B14F-4D97-AF65-F5344CB8AC3E}">
        <p14:creationId xmlns:p14="http://schemas.microsoft.com/office/powerpoint/2010/main" val="15497327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089890"/>
          </a:xfrm>
        </p:spPr>
        <p:txBody>
          <a:bodyPr>
            <a:norm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3.	Народження слова: Шарль-Ірині де Сен-П’єр і його проєкт Європейського союзу 1713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97527"/>
            <a:ext cx="12192000" cy="5860471"/>
          </a:xfrm>
        </p:spPr>
        <p:txBody>
          <a:bodyPr/>
          <a:lstStyle/>
          <a:p>
            <a:pPr marL="0" indent="0" algn="just">
              <a:buNone/>
            </a:pPr>
            <a:r>
              <a:rPr lang="uk-UA" sz="3200" b="1" dirty="0">
                <a:latin typeface="Times New Roman" panose="02020603050405020304" pitchFamily="18" charset="0"/>
                <a:cs typeface="Times New Roman" panose="02020603050405020304" pitchFamily="18" charset="0"/>
              </a:rPr>
              <a:t>Після тривалих військових дій у січні 1712 р. в голландському місті </a:t>
            </a:r>
            <a:r>
              <a:rPr lang="uk-UA" sz="3200" b="1" dirty="0">
                <a:highlight>
                  <a:srgbClr val="008080"/>
                </a:highlight>
                <a:latin typeface="Times New Roman" panose="02020603050405020304" pitchFamily="18" charset="0"/>
                <a:cs typeface="Times New Roman" panose="02020603050405020304" pitchFamily="18" charset="0"/>
              </a:rPr>
              <a:t>Утрехт</a:t>
            </a:r>
            <a:r>
              <a:rPr lang="uk-UA" sz="3200" b="1" dirty="0">
                <a:latin typeface="Times New Roman" panose="02020603050405020304" pitchFamily="18" charset="0"/>
                <a:cs typeface="Times New Roman" panose="02020603050405020304" pitchFamily="18" charset="0"/>
              </a:rPr>
              <a:t> відкрився мирний конгрес за участю Франції, Англії, Голландії, Савойї, Португалії, Пруссії та інших країн. Конгрес тривав декілька років, і результатом його роботи стало підписання з 11 квітня 1713 р. по 6 лютого 1715 р. серії договорів, які отримали загальну назву «</a:t>
            </a:r>
            <a:r>
              <a:rPr lang="uk-UA" sz="3200" b="1" dirty="0">
                <a:highlight>
                  <a:srgbClr val="FF0000"/>
                </a:highlight>
                <a:latin typeface="Times New Roman" panose="02020603050405020304" pitchFamily="18" charset="0"/>
                <a:cs typeface="Times New Roman" panose="02020603050405020304" pitchFamily="18" charset="0"/>
              </a:rPr>
              <a:t>Утрехтський мир</a:t>
            </a:r>
            <a:r>
              <a:rPr lang="uk-UA" sz="3200" b="1" dirty="0">
                <a:latin typeface="Times New Roman" panose="02020603050405020304" pitchFamily="18" charset="0"/>
                <a:cs typeface="Times New Roman" panose="02020603050405020304" pitchFamily="18" charset="0"/>
              </a:rPr>
              <a:t>».</a:t>
            </a:r>
          </a:p>
          <a:p>
            <a:pPr marL="0" indent="0" algn="just">
              <a:buNone/>
            </a:pPr>
            <a:r>
              <a:rPr lang="uk-UA" sz="3200" b="1" dirty="0">
                <a:latin typeface="Times New Roman" panose="02020603050405020304" pitchFamily="18" charset="0"/>
                <a:cs typeface="Times New Roman" panose="02020603050405020304" pitchFamily="18" charset="0"/>
              </a:rPr>
              <a:t>За Утрехтським миром Філіп V був визнаний іспанським королем, але відмовився від прав на французький престол; імператор Священної Римської імперії Карл VI отримав іспанські володіння в Нідерландах та Італії; Пруссію визнали королівством. Англія здобула окремі іспанські володіння у Північній Америці та контроль над іспанським Гібралтаром.</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18582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089890"/>
          </a:xfrm>
        </p:spPr>
        <p:txBody>
          <a:bodyPr>
            <a:norm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3.	Народження слова: Шарль-Ірині де Сен-П’єр і його проєкт Європейського союзу 1713 р. </a:t>
            </a:r>
          </a:p>
        </p:txBody>
      </p:sp>
      <p:pic>
        <p:nvPicPr>
          <p:cNvPr id="2" name="Объект 1">
            <a:extLst>
              <a:ext uri="{FF2B5EF4-FFF2-40B4-BE49-F238E27FC236}">
                <a16:creationId xmlns:a16="http://schemas.microsoft.com/office/drawing/2014/main" id="{3AB85E85-438B-49C2-8049-3EAEAB3990EB}"/>
              </a:ext>
            </a:extLst>
          </p:cNvPr>
          <p:cNvPicPr>
            <a:picLocks noGrp="1" noChangeAspect="1"/>
          </p:cNvPicPr>
          <p:nvPr>
            <p:ph idx="1"/>
          </p:nvPr>
        </p:nvPicPr>
        <p:blipFill>
          <a:blip r:embed="rId2"/>
          <a:stretch>
            <a:fillRect/>
          </a:stretch>
        </p:blipFill>
        <p:spPr>
          <a:xfrm>
            <a:off x="1856543" y="971388"/>
            <a:ext cx="8515893" cy="5886611"/>
          </a:xfrm>
          <a:prstGeom prst="rect">
            <a:avLst/>
          </a:prstGeom>
        </p:spPr>
      </p:pic>
    </p:spTree>
    <p:extLst>
      <p:ext uri="{BB962C8B-B14F-4D97-AF65-F5344CB8AC3E}">
        <p14:creationId xmlns:p14="http://schemas.microsoft.com/office/powerpoint/2010/main" val="42237951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089890"/>
          </a:xfrm>
        </p:spPr>
        <p:txBody>
          <a:bodyPr>
            <a:norm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3.	Народження слова: Шарль-Ірині де Сен-П’єр і його проєкт Європейського союзу 1713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97527"/>
            <a:ext cx="12192000" cy="5860471"/>
          </a:xfrm>
        </p:spPr>
        <p:txBody>
          <a:bodyPr/>
          <a:lstStyle/>
          <a:p>
            <a:pPr marL="0" indent="0" algn="just">
              <a:buNone/>
            </a:pPr>
            <a:r>
              <a:rPr lang="uk-UA" sz="3300" b="1" dirty="0">
                <a:latin typeface="Times New Roman" panose="02020603050405020304" pitchFamily="18" charset="0"/>
                <a:cs typeface="Times New Roman" panose="02020603050405020304" pitchFamily="18" charset="0"/>
              </a:rPr>
              <a:t>Ще одним результатом війни став поділ величезної Іспанської держави, яка остаточно втратила статус великої, і послаблення Франції, яка домінувала в Європі в другій половині XVII ст. У той же час значно зросла морська і колоніальна могутність Великобританії, зміцнилися позиції австрійських Габсбургів, а серед німецьких держав найбільш впливовою стала Пруссія.</a:t>
            </a:r>
          </a:p>
          <a:p>
            <a:pPr marL="0" indent="0" algn="just">
              <a:buNone/>
            </a:pPr>
            <a:r>
              <a:rPr lang="uk-UA" sz="3300" b="1" dirty="0">
                <a:latin typeface="Times New Roman" panose="02020603050405020304" pitchFamily="18" charset="0"/>
                <a:cs typeface="Times New Roman" panose="02020603050405020304" pitchFamily="18" charset="0"/>
              </a:rPr>
              <a:t>Суттєві зміни у міжнародні відносини внесла також Північна війна (</a:t>
            </a:r>
            <a:r>
              <a:rPr lang="uk-UA" sz="3300" b="1" dirty="0">
                <a:highlight>
                  <a:srgbClr val="FF0000"/>
                </a:highlight>
                <a:latin typeface="Times New Roman" panose="02020603050405020304" pitchFamily="18" charset="0"/>
                <a:cs typeface="Times New Roman" panose="02020603050405020304" pitchFamily="18" charset="0"/>
              </a:rPr>
              <a:t>1700–1721</a:t>
            </a:r>
            <a:r>
              <a:rPr lang="uk-UA" sz="3300" b="1" dirty="0">
                <a:latin typeface="Times New Roman" panose="02020603050405020304" pitchFamily="18" charset="0"/>
                <a:cs typeface="Times New Roman" panose="02020603050405020304" pitchFamily="18" charset="0"/>
              </a:rPr>
              <a:t>). Наслідком її стала втрата провідних позицій Швеції та посилення Росії. Північна війна відбувалася паралельно з війною за іспанську спадщину й сприяла перетворенню Європи у театр військових дій.</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0321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a:bodyPr>
          <a:lstStyle/>
          <a:p>
            <a:pPr algn="ctr"/>
            <a:r>
              <a:rPr lang="uk-UA" sz="2600" b="1" dirty="0">
                <a:highlight>
                  <a:srgbClr val="FF0000"/>
                </a:highlight>
                <a:latin typeface="Times New Roman" panose="02020603050405020304" pitchFamily="18" charset="0"/>
                <a:cs typeface="Times New Roman" panose="02020603050405020304" pitchFamily="18" charset="0"/>
              </a:rPr>
              <a:t>1.</a:t>
            </a:r>
            <a:r>
              <a:rPr lang="en-US" sz="2600" b="1" dirty="0">
                <a:highlight>
                  <a:srgbClr val="FF0000"/>
                </a:highlight>
                <a:latin typeface="Times New Roman" panose="02020603050405020304" pitchFamily="18" charset="0"/>
                <a:cs typeface="Times New Roman" panose="02020603050405020304" pitchFamily="18" charset="0"/>
              </a:rPr>
              <a:t> </a:t>
            </a:r>
            <a:r>
              <a:rPr lang="uk-UA" sz="2600" b="1" dirty="0">
                <a:highlight>
                  <a:srgbClr val="FF0000"/>
                </a:highlight>
                <a:latin typeface="Times New Roman" panose="02020603050405020304" pitchFamily="18" charset="0"/>
                <a:cs typeface="Times New Roman" panose="02020603050405020304" pitchFamily="18" charset="0"/>
              </a:rPr>
              <a:t>Ренесанс, Реформація і Просвітництво і формулювання гуманістичної парадигми гідності людини, громадянина і громадянських прав. </a:t>
            </a:r>
            <a:br>
              <a:rPr lang="en-US" sz="2600" b="1" dirty="0">
                <a:highlight>
                  <a:srgbClr val="FF0000"/>
                </a:highlight>
                <a:latin typeface="Times New Roman" panose="02020603050405020304" pitchFamily="18" charset="0"/>
                <a:cs typeface="Times New Roman" panose="02020603050405020304" pitchFamily="18" charset="0"/>
              </a:rPr>
            </a:br>
            <a:r>
              <a:rPr lang="uk-UA" sz="2600" b="1" dirty="0">
                <a:highlight>
                  <a:srgbClr val="FF0000"/>
                </a:highlight>
                <a:latin typeface="Times New Roman" panose="02020603050405020304" pitchFamily="18" charset="0"/>
                <a:cs typeface="Times New Roman" panose="02020603050405020304" pitchFamily="18" charset="0"/>
              </a:rPr>
              <a:t>Реформація Х</a:t>
            </a:r>
            <a:r>
              <a:rPr lang="lt-LT" sz="2600" b="1" dirty="0">
                <a:highlight>
                  <a:srgbClr val="FF0000"/>
                </a:highlight>
                <a:latin typeface="Times New Roman" panose="02020603050405020304" pitchFamily="18" charset="0"/>
                <a:cs typeface="Times New Roman" panose="02020603050405020304" pitchFamily="18" charset="0"/>
              </a:rPr>
              <a:t>VI </a:t>
            </a:r>
            <a:r>
              <a:rPr lang="uk-UA" sz="2600" b="1" dirty="0">
                <a:highlight>
                  <a:srgbClr val="FF0000"/>
                </a:highlight>
                <a:latin typeface="Times New Roman" panose="02020603050405020304" pitchFamily="18" charset="0"/>
                <a:cs typeface="Times New Roman" panose="02020603050405020304" pitchFamily="18" charset="0"/>
              </a:rPr>
              <a:t>ст.: між універсалізмом і націоналізмом</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200727"/>
            <a:ext cx="8605796" cy="5657271"/>
          </a:xfrm>
        </p:spPr>
        <p:txBody>
          <a:bodyPr>
            <a:normAutofit fontScale="92500" lnSpcReduction="20000"/>
          </a:bodyPr>
          <a:lstStyle/>
          <a:p>
            <a:pPr marL="0" indent="0" algn="just">
              <a:buNone/>
            </a:pPr>
            <a:r>
              <a:rPr lang="uk-UA" sz="3600" b="1" dirty="0">
                <a:highlight>
                  <a:srgbClr val="008080"/>
                </a:highlight>
                <a:latin typeface="Times New Roman" panose="02020603050405020304" pitchFamily="18" charset="0"/>
                <a:cs typeface="Times New Roman" panose="02020603050405020304" pitchFamily="18" charset="0"/>
              </a:rPr>
              <a:t>Реформація</a:t>
            </a:r>
            <a:r>
              <a:rPr lang="uk-UA" sz="3600" b="1" dirty="0">
                <a:latin typeface="Times New Roman" panose="02020603050405020304" pitchFamily="18" charset="0"/>
                <a:cs typeface="Times New Roman" panose="02020603050405020304" pitchFamily="18" charset="0"/>
              </a:rPr>
              <a:t> (від лат. </a:t>
            </a:r>
            <a:r>
              <a:rPr lang="uk-UA" sz="3600" b="1" dirty="0" err="1">
                <a:latin typeface="Times New Roman" panose="02020603050405020304" pitchFamily="18" charset="0"/>
                <a:cs typeface="Times New Roman" panose="02020603050405020304" pitchFamily="18" charset="0"/>
              </a:rPr>
              <a:t>reformatio</a:t>
            </a:r>
            <a:r>
              <a:rPr lang="uk-UA" sz="3600" b="1" dirty="0">
                <a:latin typeface="Times New Roman" panose="02020603050405020304" pitchFamily="18" charset="0"/>
                <a:cs typeface="Times New Roman" panose="02020603050405020304" pitchFamily="18" charset="0"/>
              </a:rPr>
              <a:t> – перетворення, виправлення) – релігійно-суспільний рух в Європі XVI – середини XVII ст. Його формальний початок пов’язують із виступом німецького реформатора </a:t>
            </a:r>
            <a:r>
              <a:rPr lang="uk-UA" sz="3600" b="1" dirty="0">
                <a:solidFill>
                  <a:srgbClr val="FF0000"/>
                </a:solidFill>
                <a:highlight>
                  <a:srgbClr val="FFFF00"/>
                </a:highlight>
                <a:latin typeface="Times New Roman" panose="02020603050405020304" pitchFamily="18" charset="0"/>
                <a:cs typeface="Times New Roman" panose="02020603050405020304" pitchFamily="18" charset="0"/>
              </a:rPr>
              <a:t>Мартіна Лютера </a:t>
            </a:r>
            <a:r>
              <a:rPr lang="uk-UA" sz="3600" b="1" dirty="0">
                <a:latin typeface="Times New Roman" panose="02020603050405020304" pitchFamily="18" charset="0"/>
                <a:cs typeface="Times New Roman" panose="02020603050405020304" pitchFamily="18" charset="0"/>
              </a:rPr>
              <a:t>проти практики індульгенції (1517), завершення – з Вестфальським миром 1648</a:t>
            </a:r>
            <a:r>
              <a:rPr lang="en-US" sz="3600" b="1" dirty="0">
                <a:latin typeface="Times New Roman" panose="02020603050405020304" pitchFamily="18" charset="0"/>
                <a:cs typeface="Times New Roman" panose="02020603050405020304" pitchFamily="18" charset="0"/>
              </a:rPr>
              <a:t> </a:t>
            </a:r>
            <a:r>
              <a:rPr lang="uk-UA" sz="3600" b="1" dirty="0">
                <a:latin typeface="Times New Roman" panose="02020603050405020304" pitchFamily="18" charset="0"/>
                <a:cs typeface="Times New Roman" panose="02020603050405020304" pitchFamily="18" charset="0"/>
              </a:rPr>
              <a:t>р. </a:t>
            </a:r>
          </a:p>
          <a:p>
            <a:pPr marL="0" indent="0" algn="just">
              <a:buNone/>
            </a:pPr>
            <a:r>
              <a:rPr lang="uk-UA" sz="3600" b="1" dirty="0">
                <a:latin typeface="Times New Roman" panose="02020603050405020304" pitchFamily="18" charset="0"/>
                <a:cs typeface="Times New Roman" panose="02020603050405020304" pitchFamily="18" charset="0"/>
              </a:rPr>
              <a:t>Реформація утверджує ідею рівності й відповідальності людей перед Богом, культивує низку християнських якостей і чеснот, які визначатимуть </a:t>
            </a:r>
            <a:r>
              <a:rPr lang="uk-UA" sz="3600" b="1" dirty="0">
                <a:highlight>
                  <a:srgbClr val="FF00FF"/>
                </a:highlight>
                <a:latin typeface="Times New Roman" panose="02020603050405020304" pitchFamily="18" charset="0"/>
                <a:cs typeface="Times New Roman" panose="02020603050405020304" pitchFamily="18" charset="0"/>
              </a:rPr>
              <a:t>ментальні особливості європейського суспільства Нового часу.</a:t>
            </a:r>
          </a:p>
        </p:txBody>
      </p:sp>
      <p:pic>
        <p:nvPicPr>
          <p:cNvPr id="2" name="Рисунок 1">
            <a:extLst>
              <a:ext uri="{FF2B5EF4-FFF2-40B4-BE49-F238E27FC236}">
                <a16:creationId xmlns:a16="http://schemas.microsoft.com/office/drawing/2014/main" id="{BFF5036B-D5E1-CCF5-F77D-6BD903D8DDE0}"/>
              </a:ext>
            </a:extLst>
          </p:cNvPr>
          <p:cNvPicPr>
            <a:picLocks noChangeAspect="1"/>
          </p:cNvPicPr>
          <p:nvPr/>
        </p:nvPicPr>
        <p:blipFill>
          <a:blip r:embed="rId2"/>
          <a:stretch>
            <a:fillRect/>
          </a:stretch>
        </p:blipFill>
        <p:spPr>
          <a:xfrm>
            <a:off x="8670452" y="1200727"/>
            <a:ext cx="3521548" cy="5574145"/>
          </a:xfrm>
          <a:prstGeom prst="rect">
            <a:avLst/>
          </a:prstGeom>
        </p:spPr>
      </p:pic>
    </p:spTree>
    <p:extLst>
      <p:ext uri="{BB962C8B-B14F-4D97-AF65-F5344CB8AC3E}">
        <p14:creationId xmlns:p14="http://schemas.microsoft.com/office/powerpoint/2010/main" val="32421120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089890"/>
          </a:xfrm>
        </p:spPr>
        <p:txBody>
          <a:bodyPr>
            <a:norm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3.	Народження слова: Шарль-Ірині де Сен-П’єр і його проєкт Європейського союзу 1713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97527"/>
            <a:ext cx="12192000" cy="5860471"/>
          </a:xfrm>
        </p:spPr>
        <p:txBody>
          <a:bodyPr/>
          <a:lstStyle/>
          <a:p>
            <a:pPr marL="0" indent="0" algn="just">
              <a:buNone/>
            </a:pPr>
            <a:r>
              <a:rPr lang="uk-UA" sz="3800" b="1" dirty="0">
                <a:latin typeface="Times New Roman" panose="02020603050405020304" pitchFamily="18" charset="0"/>
                <a:cs typeface="Times New Roman" panose="02020603050405020304" pitchFamily="18" charset="0"/>
              </a:rPr>
              <a:t>Загальноєвропейські війни дали поштовх для пошуку дієвих інструментів та інститутів, які б забезпечили мир на європейському континенті. Більшість авторів нових проектів найбільш ефективним інститутом вважали створення універсальної європейської держави.</a:t>
            </a:r>
          </a:p>
          <a:p>
            <a:pPr marL="0" indent="0" algn="just">
              <a:buNone/>
            </a:pPr>
            <a:r>
              <a:rPr lang="uk-UA" sz="3800" b="1" dirty="0">
                <a:latin typeface="Times New Roman" panose="02020603050405020304" pitchFamily="18" charset="0"/>
                <a:cs typeface="Times New Roman" panose="02020603050405020304" pitchFamily="18" charset="0"/>
              </a:rPr>
              <a:t>В епоху Просвітництва (кінець ХVІІ – середина ХVІІІ ст., називають також період 1715–1789 рр.) </a:t>
            </a:r>
            <a:r>
              <a:rPr lang="uk-UA" sz="3800" b="1" dirty="0">
                <a:highlight>
                  <a:srgbClr val="FF0000"/>
                </a:highlight>
                <a:latin typeface="Times New Roman" panose="02020603050405020304" pitchFamily="18" charset="0"/>
                <a:cs typeface="Times New Roman" panose="02020603050405020304" pitchFamily="18" charset="0"/>
              </a:rPr>
              <a:t>ідея єдиної Європи</a:t>
            </a:r>
            <a:r>
              <a:rPr lang="uk-UA" sz="3800" b="1" dirty="0">
                <a:latin typeface="Times New Roman" panose="02020603050405020304" pitchFamily="18" charset="0"/>
                <a:cs typeface="Times New Roman" panose="02020603050405020304" pitchFamily="18" charset="0"/>
              </a:rPr>
              <a:t>, що до цього звучала лише від небагатьох мислителів, починає набувати загального поширення.</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20307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089890"/>
          </a:xfrm>
        </p:spPr>
        <p:txBody>
          <a:bodyPr>
            <a:norm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3.	Народження слова: Шарль-Ірині де Сен-П’єр і його проєкт Європейського союзу 1713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1" y="997527"/>
            <a:ext cx="8608292" cy="5860471"/>
          </a:xfrm>
        </p:spPr>
        <p:txBody>
          <a:bodyPr>
            <a:normAutofit lnSpcReduction="10000"/>
          </a:bodyPr>
          <a:lstStyle/>
          <a:p>
            <a:pPr marL="0" indent="0" algn="just">
              <a:buNone/>
            </a:pPr>
            <a:r>
              <a:rPr lang="uk-UA" b="1" dirty="0">
                <a:latin typeface="Times New Roman" panose="02020603050405020304" pitchFamily="18" charset="0"/>
                <a:cs typeface="Times New Roman" panose="02020603050405020304" pitchFamily="18" charset="0"/>
              </a:rPr>
              <a:t>Слід особливо відзначити французького абата, дипломата й філософа </a:t>
            </a:r>
            <a:r>
              <a:rPr lang="uk-UA" b="1" dirty="0">
                <a:highlight>
                  <a:srgbClr val="FF0000"/>
                </a:highlight>
                <a:latin typeface="Times New Roman" panose="02020603050405020304" pitchFamily="18" charset="0"/>
                <a:cs typeface="Times New Roman" panose="02020603050405020304" pitchFamily="18" charset="0"/>
              </a:rPr>
              <a:t>Шарля Ірине де Сен-П’єра </a:t>
            </a:r>
            <a:r>
              <a:rPr lang="uk-UA" b="1" dirty="0">
                <a:latin typeface="Times New Roman" panose="02020603050405020304" pitchFamily="18" charset="0"/>
                <a:cs typeface="Times New Roman" panose="02020603050405020304" pitchFamily="18" charset="0"/>
              </a:rPr>
              <a:t>(1658–1743 рр.), котрий усе життя присвятив активній пропаганді ідей об’єднання європейських країн. Вони стали відомі широким верствам громадськості і справили значний вплив на переконання й ідеали багатьох наступних поколінь мислителів. </a:t>
            </a:r>
          </a:p>
          <a:p>
            <a:pPr marL="0" indent="0" algn="just">
              <a:buNone/>
            </a:pPr>
            <a:r>
              <a:rPr lang="uk-UA" b="1" dirty="0">
                <a:latin typeface="Times New Roman" panose="02020603050405020304" pitchFamily="18" charset="0"/>
                <a:cs typeface="Times New Roman" panose="02020603050405020304" pitchFamily="18" charset="0"/>
              </a:rPr>
              <a:t>Будучи французьким представником на мирній конференції в м. Утрехт (Нідерланди), де 1713–1715 рр. було підписано низку мирних договорів, що поклали край війні між європейськими державами за іспанську спадщину, він 1712 р. опублікував перший том «</a:t>
            </a:r>
            <a:r>
              <a:rPr lang="uk-UA" b="1" dirty="0" err="1">
                <a:solidFill>
                  <a:srgbClr val="FFFF00"/>
                </a:solidFill>
                <a:highlight>
                  <a:srgbClr val="FF00FF"/>
                </a:highlight>
                <a:latin typeface="Times New Roman" panose="02020603050405020304" pitchFamily="18" charset="0"/>
                <a:cs typeface="Times New Roman" panose="02020603050405020304" pitchFamily="18" charset="0"/>
              </a:rPr>
              <a:t>Проєкту</a:t>
            </a:r>
            <a:r>
              <a:rPr lang="uk-UA" b="1" dirty="0">
                <a:solidFill>
                  <a:srgbClr val="FFFF00"/>
                </a:solidFill>
                <a:highlight>
                  <a:srgbClr val="FF00FF"/>
                </a:highlight>
                <a:latin typeface="Times New Roman" panose="02020603050405020304" pitchFamily="18" charset="0"/>
                <a:cs typeface="Times New Roman" panose="02020603050405020304" pitchFamily="18" charset="0"/>
              </a:rPr>
              <a:t> вічного миру в Європі</a:t>
            </a:r>
            <a:r>
              <a:rPr lang="uk-UA" b="1" dirty="0">
                <a:latin typeface="Times New Roman" panose="02020603050405020304" pitchFamily="18" charset="0"/>
                <a:cs typeface="Times New Roman" panose="02020603050405020304" pitchFamily="18" charset="0"/>
              </a:rPr>
              <a:t>», доповнений 1713 р. й 1716 р. другим і третім томами.</a:t>
            </a:r>
          </a:p>
        </p:txBody>
      </p:sp>
      <p:pic>
        <p:nvPicPr>
          <p:cNvPr id="2" name="Рисунок 1">
            <a:extLst>
              <a:ext uri="{FF2B5EF4-FFF2-40B4-BE49-F238E27FC236}">
                <a16:creationId xmlns:a16="http://schemas.microsoft.com/office/drawing/2014/main" id="{35BA1BF7-4F46-7C05-C5C2-8FF1779BAD62}"/>
              </a:ext>
            </a:extLst>
          </p:cNvPr>
          <p:cNvPicPr>
            <a:picLocks noChangeAspect="1"/>
          </p:cNvPicPr>
          <p:nvPr/>
        </p:nvPicPr>
        <p:blipFill>
          <a:blip r:embed="rId2"/>
          <a:stretch>
            <a:fillRect/>
          </a:stretch>
        </p:blipFill>
        <p:spPr>
          <a:xfrm>
            <a:off x="8673590" y="1366982"/>
            <a:ext cx="3416806" cy="5176979"/>
          </a:xfrm>
          <a:prstGeom prst="rect">
            <a:avLst/>
          </a:prstGeom>
        </p:spPr>
      </p:pic>
    </p:spTree>
    <p:extLst>
      <p:ext uri="{BB962C8B-B14F-4D97-AF65-F5344CB8AC3E}">
        <p14:creationId xmlns:p14="http://schemas.microsoft.com/office/powerpoint/2010/main" val="9029048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089890"/>
          </a:xfrm>
        </p:spPr>
        <p:txBody>
          <a:bodyPr>
            <a:norm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3.	Народження слова: Шарль-Ірині де Сен-П’єр і його проєкт Європейського союзу 1713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97527"/>
            <a:ext cx="12192000" cy="5860471"/>
          </a:xfrm>
        </p:spPr>
        <p:txBody>
          <a:bodyPr>
            <a:normAutofit/>
          </a:bodyPr>
          <a:lstStyle/>
          <a:p>
            <a:pPr marL="0" indent="0" algn="just">
              <a:buNone/>
            </a:pPr>
            <a:r>
              <a:rPr lang="uk-UA" sz="3600" b="1" dirty="0">
                <a:latin typeface="Times New Roman" panose="02020603050405020304" pitchFamily="18" charset="0"/>
                <a:cs typeface="Times New Roman" panose="02020603050405020304" pitchFamily="18" charset="0"/>
              </a:rPr>
              <a:t>Характерними для вирішення проблем миру в Європі у Сен-П’єра є поєднання гуманістичного й політичного підходів. Як і решта гуманістів, джерела війни він бачив у політичних претензіях, в авантюрах і в територіальних зазіханнях європейських володарів, та водночас – в агресивних рисах людської натури. </a:t>
            </a:r>
          </a:p>
          <a:p>
            <a:pPr marL="0" indent="0" algn="just">
              <a:buNone/>
            </a:pPr>
            <a:r>
              <a:rPr lang="uk-UA" sz="3600" b="1" dirty="0">
                <a:latin typeface="Times New Roman" panose="02020603050405020304" pitchFamily="18" charset="0"/>
                <a:cs typeface="Times New Roman" panose="02020603050405020304" pitchFamily="18" charset="0"/>
              </a:rPr>
              <a:t>Проте французький дипломат вважав, що в Європі існують сприятливі передумови для встановлення тривкого миру. Він аргументовано й чітко схарактеризував особливості європейської історії та географії, а також їхні об’єднавчі мотиви.</a:t>
            </a:r>
          </a:p>
        </p:txBody>
      </p:sp>
    </p:spTree>
    <p:extLst>
      <p:ext uri="{BB962C8B-B14F-4D97-AF65-F5344CB8AC3E}">
        <p14:creationId xmlns:p14="http://schemas.microsoft.com/office/powerpoint/2010/main" val="39172864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089890"/>
          </a:xfrm>
        </p:spPr>
        <p:txBody>
          <a:bodyPr>
            <a:norm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3.	Народження слова: Шарль-Ірині де Сен-П’єр і його проєкт Європейського союзу 1713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97527"/>
            <a:ext cx="12192000" cy="5860471"/>
          </a:xfrm>
        </p:spPr>
        <p:txBody>
          <a:bodyPr>
            <a:normAutofit/>
          </a:bodyPr>
          <a:lstStyle/>
          <a:p>
            <a:pPr marL="0" indent="0" algn="just">
              <a:buNone/>
            </a:pPr>
            <a:r>
              <a:rPr lang="uk-UA" sz="2900" b="1" dirty="0">
                <a:latin typeface="Times New Roman" panose="02020603050405020304" pitchFamily="18" charset="0"/>
                <a:cs typeface="Times New Roman" panose="02020603050405020304" pitchFamily="18" charset="0"/>
              </a:rPr>
              <a:t>На відміну від інших континентів, Європа, на думку Сен-П’єра, – це «</a:t>
            </a:r>
            <a:r>
              <a:rPr lang="uk-UA" sz="2900" b="1" dirty="0">
                <a:highlight>
                  <a:srgbClr val="800000"/>
                </a:highlight>
                <a:latin typeface="Times New Roman" panose="02020603050405020304" pitchFamily="18" charset="0"/>
                <a:cs typeface="Times New Roman" panose="02020603050405020304" pitchFamily="18" charset="0"/>
              </a:rPr>
              <a:t>ідеальне зібрання народів, об’єднаних не лише одним іменем у справжню спільноту, що має власні релігію, мораль, звичаї і навіть закони, від яких жоден народ, що входить до цієї спільноти, не може відступити, не порушивши відразу загального спокою</a:t>
            </a:r>
            <a:r>
              <a:rPr lang="uk-UA" sz="2900" b="1" dirty="0">
                <a:latin typeface="Times New Roman" panose="02020603050405020304" pitchFamily="18" charset="0"/>
                <a:cs typeface="Times New Roman" panose="02020603050405020304" pitchFamily="18" charset="0"/>
              </a:rPr>
              <a:t>». </a:t>
            </a:r>
          </a:p>
          <a:p>
            <a:pPr marL="0" indent="0" algn="just">
              <a:buNone/>
            </a:pPr>
            <a:r>
              <a:rPr lang="uk-UA" sz="2900" b="1" dirty="0">
                <a:latin typeface="Times New Roman" panose="02020603050405020304" pitchFamily="18" charset="0"/>
                <a:cs typeface="Times New Roman" panose="02020603050405020304" pitchFamily="18" charset="0"/>
              </a:rPr>
              <a:t>Особливо французький мислитель підкреслював значення основи, що об’єднує європейські народи – </a:t>
            </a:r>
            <a:r>
              <a:rPr lang="uk-UA" sz="2900" b="1" dirty="0">
                <a:solidFill>
                  <a:srgbClr val="FFFF00"/>
                </a:solidFill>
                <a:latin typeface="Times New Roman" panose="02020603050405020304" pitchFamily="18" charset="0"/>
                <a:cs typeface="Times New Roman" panose="02020603050405020304" pitchFamily="18" charset="0"/>
              </a:rPr>
              <a:t>християнства</a:t>
            </a:r>
            <a:r>
              <a:rPr lang="uk-UA" sz="2900" b="1" dirty="0">
                <a:latin typeface="Times New Roman" panose="02020603050405020304" pitchFamily="18" charset="0"/>
                <a:cs typeface="Times New Roman" panose="02020603050405020304" pitchFamily="18" charset="0"/>
              </a:rPr>
              <a:t>, а також того, що зв’язки між ними виникли в Європі – «більш рівномірно населеній, більш рівномірно родючій, краще об’єднаній у всіх своїх частинах», пов’язаній легкими шляхами сполучення, книгодрукуванням, «спільністю наук і знань». Всі ці особливості й досягнення розвитку Європи, згідно з «Проєктом» Сен-П’єра, й роблять її, на відміну від Азії чи Африки, зібранням народів, ідеальними для об’єднання в справжню співдружність.</a:t>
            </a:r>
          </a:p>
        </p:txBody>
      </p:sp>
    </p:spTree>
    <p:extLst>
      <p:ext uri="{BB962C8B-B14F-4D97-AF65-F5344CB8AC3E}">
        <p14:creationId xmlns:p14="http://schemas.microsoft.com/office/powerpoint/2010/main" val="18644802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089890"/>
          </a:xfrm>
        </p:spPr>
        <p:txBody>
          <a:bodyPr>
            <a:norm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3.	Народження слова: Шарль-Ірині де Сен-П’єр і його проєкт Європейського союзу 1713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089891"/>
            <a:ext cx="12192000" cy="5768107"/>
          </a:xfrm>
        </p:spPr>
        <p:txBody>
          <a:bodyPr>
            <a:normAutofit/>
          </a:bodyPr>
          <a:lstStyle/>
          <a:p>
            <a:pPr marL="0" indent="0" algn="just">
              <a:buNone/>
            </a:pPr>
            <a:r>
              <a:rPr lang="uk-UA" sz="3200" b="1" dirty="0">
                <a:latin typeface="Times New Roman" panose="02020603050405020304" pitchFamily="18" charset="0"/>
                <a:cs typeface="Times New Roman" panose="02020603050405020304" pitchFamily="18" charset="0"/>
              </a:rPr>
              <a:t>Оригінальною була думка мислителя про те, що основою «вічного миру» в Європі має стати європейська рівновага як наріжний принцип мирного устрою. Тому одне з головних завдань розвитку європейських держав полягає в тому, аби ввести положення про європейську рівновагу в рамки закону, міжнародних угод і спеціальних сталих інститутів. </a:t>
            </a:r>
          </a:p>
          <a:p>
            <a:pPr marL="0" indent="0" algn="just">
              <a:buNone/>
            </a:pPr>
            <a:r>
              <a:rPr lang="uk-UA" sz="3200" b="1" dirty="0">
                <a:latin typeface="Times New Roman" panose="02020603050405020304" pitchFamily="18" charset="0"/>
                <a:cs typeface="Times New Roman" panose="02020603050405020304" pitchFamily="18" charset="0"/>
              </a:rPr>
              <a:t>Тому, за Сен-П’єром, особливо важлива роль у створенні й підтримці європейської рівноваги має належати дипломатії та дипломатичним переговорам. Він підкреслював важливу роль мирного залагодження конфліктів через дипломатичні переговори, «які майже завжди врівноважують один одного».</a:t>
            </a:r>
          </a:p>
        </p:txBody>
      </p:sp>
    </p:spTree>
    <p:extLst>
      <p:ext uri="{BB962C8B-B14F-4D97-AF65-F5344CB8AC3E}">
        <p14:creationId xmlns:p14="http://schemas.microsoft.com/office/powerpoint/2010/main" val="41754536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089890"/>
          </a:xfrm>
        </p:spPr>
        <p:txBody>
          <a:bodyPr>
            <a:norm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3.	Народження слова: Шарль-Ірині де Сен-П’єр і його проєкт Європейського союзу 1713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97527"/>
            <a:ext cx="12192000" cy="5860471"/>
          </a:xfrm>
        </p:spPr>
        <p:txBody>
          <a:bodyPr>
            <a:normAutofit lnSpcReduction="10000"/>
          </a:bodyPr>
          <a:lstStyle/>
          <a:p>
            <a:pPr marL="0" indent="0" algn="just">
              <a:buNone/>
            </a:pPr>
            <a:r>
              <a:rPr lang="uk-UA" b="1" dirty="0">
                <a:latin typeface="Times New Roman" panose="02020603050405020304" pitchFamily="18" charset="0"/>
                <a:cs typeface="Times New Roman" panose="02020603050405020304" pitchFamily="18" charset="0"/>
              </a:rPr>
              <a:t>Він критикував систему абсолютизму Людовика ХІV, наголошуючи на необхідності створення широкого представництва, яке б обмежувало владу короля. Сен-П’єр відкидав думку про створення «</a:t>
            </a:r>
            <a:r>
              <a:rPr lang="uk-UA" b="1" dirty="0">
                <a:solidFill>
                  <a:srgbClr val="FFFF00"/>
                </a:solidFill>
                <a:latin typeface="Times New Roman" panose="02020603050405020304" pitchFamily="18" charset="0"/>
                <a:cs typeface="Times New Roman" panose="02020603050405020304" pitchFamily="18" charset="0"/>
              </a:rPr>
              <a:t>загальноєвропейської монархії</a:t>
            </a:r>
            <a:r>
              <a:rPr lang="uk-UA" b="1" dirty="0">
                <a:latin typeface="Times New Roman" panose="02020603050405020304" pitchFamily="18" charset="0"/>
                <a:cs typeface="Times New Roman" panose="02020603050405020304" pitchFamily="18" charset="0"/>
              </a:rPr>
              <a:t>», оскільки вважав, що попередній історичний досвід довів безплідність і неприйнятність об’єднання Європи під владою будь-якого монарха. </a:t>
            </a:r>
            <a:r>
              <a:rPr lang="uk-UA" b="1" dirty="0">
                <a:highlight>
                  <a:srgbClr val="800000"/>
                </a:highlight>
                <a:latin typeface="Times New Roman" panose="02020603050405020304" pitchFamily="18" charset="0"/>
                <a:cs typeface="Times New Roman" panose="02020603050405020304" pitchFamily="18" charset="0"/>
              </a:rPr>
              <a:t>Її об’єднати можна лише на конфедеративних засадах у формі «великої християнської республіки».</a:t>
            </a:r>
            <a:r>
              <a:rPr lang="uk-UA" b="1" dirty="0">
                <a:latin typeface="Times New Roman" panose="02020603050405020304" pitchFamily="18" charset="0"/>
                <a:cs typeface="Times New Roman" panose="02020603050405020304" pitchFamily="18" charset="0"/>
              </a:rPr>
              <a:t> </a:t>
            </a:r>
          </a:p>
          <a:p>
            <a:pPr marL="0" indent="0" algn="just">
              <a:buNone/>
            </a:pPr>
            <a:r>
              <a:rPr lang="uk-UA" b="1" dirty="0">
                <a:latin typeface="Times New Roman" panose="02020603050405020304" pitchFamily="18" charset="0"/>
                <a:cs typeface="Times New Roman" panose="02020603050405020304" pitchFamily="18" charset="0"/>
              </a:rPr>
              <a:t>У своєму проєкті Сен-П’єр уперше використав словосполучення </a:t>
            </a:r>
            <a:r>
              <a:rPr lang="uk-UA" b="1" dirty="0">
                <a:highlight>
                  <a:srgbClr val="FF0000"/>
                </a:highlight>
                <a:latin typeface="Times New Roman" panose="02020603050405020304" pitchFamily="18" charset="0"/>
                <a:cs typeface="Times New Roman" panose="02020603050405020304" pitchFamily="18" charset="0"/>
              </a:rPr>
              <a:t>Європейський союз – </a:t>
            </a:r>
            <a:r>
              <a:rPr lang="uk-UA" b="1" dirty="0" err="1">
                <a:highlight>
                  <a:srgbClr val="FF0000"/>
                </a:highlight>
                <a:latin typeface="Times New Roman" panose="02020603050405020304" pitchFamily="18" charset="0"/>
                <a:cs typeface="Times New Roman" panose="02020603050405020304" pitchFamily="18" charset="0"/>
              </a:rPr>
              <a:t>Union</a:t>
            </a:r>
            <a:r>
              <a:rPr lang="uk-UA" b="1" dirty="0">
                <a:highlight>
                  <a:srgbClr val="FF0000"/>
                </a:highlight>
                <a:latin typeface="Times New Roman" panose="02020603050405020304" pitchFamily="18" charset="0"/>
                <a:cs typeface="Times New Roman" panose="02020603050405020304" pitchFamily="18" charset="0"/>
              </a:rPr>
              <a:t> </a:t>
            </a:r>
            <a:r>
              <a:rPr lang="uk-UA" b="1" dirty="0" err="1">
                <a:highlight>
                  <a:srgbClr val="FF0000"/>
                </a:highlight>
                <a:latin typeface="Times New Roman" panose="02020603050405020304" pitchFamily="18" charset="0"/>
                <a:cs typeface="Times New Roman" panose="02020603050405020304" pitchFamily="18" charset="0"/>
              </a:rPr>
              <a:t>Europеenne</a:t>
            </a:r>
            <a:r>
              <a:rPr lang="uk-UA" b="1" dirty="0">
                <a:latin typeface="Times New Roman" panose="02020603050405020304" pitchFamily="18" charset="0"/>
                <a:cs typeface="Times New Roman" panose="02020603050405020304" pitchFamily="18" charset="0"/>
              </a:rPr>
              <a:t>. На відміну від авторів попередніх проектів, Сен-П’єр вважав, що до майбутнього союзу мають увійти </a:t>
            </a:r>
            <a:r>
              <a:rPr lang="uk-UA" b="1" dirty="0">
                <a:highlight>
                  <a:srgbClr val="FF00FF"/>
                </a:highlight>
                <a:latin typeface="Times New Roman" panose="02020603050405020304" pitchFamily="18" charset="0"/>
                <a:cs typeface="Times New Roman" panose="02020603050405020304" pitchFamily="18" charset="0"/>
              </a:rPr>
              <a:t>Туреччина й Росія</a:t>
            </a:r>
            <a:r>
              <a:rPr lang="uk-UA" b="1" dirty="0">
                <a:latin typeface="Times New Roman" panose="02020603050405020304" pitchFamily="18" charset="0"/>
                <a:cs typeface="Times New Roman" panose="02020603050405020304" pitchFamily="18" charset="0"/>
              </a:rPr>
              <a:t>. </a:t>
            </a:r>
          </a:p>
          <a:p>
            <a:pPr marL="0" indent="0" algn="just">
              <a:buNone/>
            </a:pPr>
            <a:r>
              <a:rPr lang="uk-UA" b="1" dirty="0">
                <a:latin typeface="Times New Roman" panose="02020603050405020304" pitchFamily="18" charset="0"/>
                <a:cs typeface="Times New Roman" panose="02020603050405020304" pitchFamily="18" charset="0"/>
              </a:rPr>
              <a:t>У «Проєкті вічного миру в Європі» докладно розроблено договір про європейську конфедерацію через створення «вічного союзу» всіх європейських монархій, визначено його цілі, склад, завдання, компетенцію, механізм ухвалення рішень, насамперед регулювання суперечок між державами, фінансування спільних витрат.</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02353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089890"/>
          </a:xfrm>
        </p:spPr>
        <p:txBody>
          <a:bodyPr>
            <a:norm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3.	Народження слова: Шарль-Ірині де Сен-П’єр і його проєкт Європейського союзу 1713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97527"/>
            <a:ext cx="12192000" cy="5860471"/>
          </a:xfrm>
        </p:spPr>
        <p:txBody>
          <a:bodyPr>
            <a:normAutofit/>
          </a:bodyPr>
          <a:lstStyle/>
          <a:p>
            <a:pPr marL="0" indent="0" algn="just">
              <a:buNone/>
            </a:pPr>
            <a:r>
              <a:rPr lang="uk-UA" sz="3200" b="1" dirty="0">
                <a:latin typeface="Times New Roman" panose="02020603050405020304" pitchFamily="18" charset="0"/>
                <a:cs typeface="Times New Roman" panose="02020603050405020304" pitchFamily="18" charset="0"/>
              </a:rPr>
              <a:t>В основу єдиного європейського союзу, він пропонував покласти 12 принципів, що передбачали єдність, гарантію суверенітету і територіальної цілісності держав, нерушимість кордонів, невтручання у внутрішні справи. </a:t>
            </a:r>
          </a:p>
          <a:p>
            <a:pPr marL="0" indent="0" algn="just">
              <a:buNone/>
            </a:pPr>
            <a:r>
              <a:rPr lang="uk-UA" sz="3200" b="1" dirty="0">
                <a:latin typeface="Times New Roman" panose="02020603050405020304" pitchFamily="18" charset="0"/>
                <a:cs typeface="Times New Roman" panose="02020603050405020304" pitchFamily="18" charset="0"/>
              </a:rPr>
              <a:t>У проєкті було передбачено створення Конгресу, в якому мали бути представлені 40 делегатів із усіх країн союзу. Він як постійно діючий орган мав займатися улагодженням конфліктів і не допускати війни. Спеціальний суд одержував право покарання порушників законів. У проекті було передбачено статті про відповідальність держав за підготовку і розв’язування війн, право застосування колективних санкцій, включаючи військову силу.</a:t>
            </a:r>
          </a:p>
        </p:txBody>
      </p:sp>
    </p:spTree>
    <p:extLst>
      <p:ext uri="{BB962C8B-B14F-4D97-AF65-F5344CB8AC3E}">
        <p14:creationId xmlns:p14="http://schemas.microsoft.com/office/powerpoint/2010/main" val="40585182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089890"/>
          </a:xfrm>
        </p:spPr>
        <p:txBody>
          <a:bodyPr>
            <a:norm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3.	Народження слова: Шарль-Ірині де Сен-П’єр і його проєкт Європейського союзу 1713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97527"/>
            <a:ext cx="12192000" cy="5860471"/>
          </a:xfrm>
        </p:spPr>
        <p:txBody>
          <a:bodyPr>
            <a:normAutofit/>
          </a:bodyPr>
          <a:lstStyle/>
          <a:p>
            <a:pPr marL="0" indent="0" algn="just">
              <a:buNone/>
            </a:pPr>
            <a:r>
              <a:rPr lang="uk-UA" sz="3600" b="1" dirty="0">
                <a:latin typeface="Times New Roman" panose="02020603050405020304" pitchFamily="18" charset="0"/>
                <a:cs typeface="Times New Roman" panose="02020603050405020304" pitchFamily="18" charset="0"/>
              </a:rPr>
              <a:t>Функції керівних органів союзного утворення за «Проєктом» було надано Європейському Сенатові та спеціальній Комісії. Сенат представляв би всі держави Європи і європейські монархи делегували б йому частину своїх повноважень. </a:t>
            </a:r>
          </a:p>
          <a:p>
            <a:pPr marL="0" indent="0" algn="just">
              <a:buNone/>
            </a:pPr>
            <a:r>
              <a:rPr lang="uk-UA" sz="3600" b="1" dirty="0">
                <a:latin typeface="Times New Roman" panose="02020603050405020304" pitchFamily="18" charset="0"/>
                <a:cs typeface="Times New Roman" panose="02020603050405020304" pitchFamily="18" charset="0"/>
              </a:rPr>
              <a:t>Головним призначенням Сенату було б розв’язання найважливіших політичних, фінансових і військових питань і взаємних суперечок, що могли загрожувати стабільності й мирному розвиткові держав-учасниць. Спеціальна Комісія з п’яти сенаторів мала виконувати роль європейського уряду.</a:t>
            </a:r>
          </a:p>
        </p:txBody>
      </p:sp>
    </p:spTree>
    <p:extLst>
      <p:ext uri="{BB962C8B-B14F-4D97-AF65-F5344CB8AC3E}">
        <p14:creationId xmlns:p14="http://schemas.microsoft.com/office/powerpoint/2010/main" val="30555773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089890"/>
          </a:xfrm>
        </p:spPr>
        <p:txBody>
          <a:bodyPr>
            <a:norm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3.	Народження слова: Шарль-Ірині де Сен-П’єр і його проєкт Європейського союзу 1713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97527"/>
            <a:ext cx="12192000" cy="5860471"/>
          </a:xfrm>
        </p:spPr>
        <p:txBody>
          <a:bodyPr>
            <a:normAutofit/>
          </a:bodyPr>
          <a:lstStyle/>
          <a:p>
            <a:pPr marL="0" indent="0" algn="just">
              <a:buNone/>
            </a:pPr>
            <a:r>
              <a:rPr lang="uk-UA" sz="3200" b="1" dirty="0">
                <a:latin typeface="Times New Roman" panose="02020603050405020304" pitchFamily="18" charset="0"/>
                <a:cs typeface="Times New Roman" panose="02020603050405020304" pitchFamily="18" charset="0"/>
              </a:rPr>
              <a:t>Проектом передбачалося, що в </a:t>
            </a:r>
            <a:r>
              <a:rPr lang="uk-UA" sz="3200" b="1" dirty="0">
                <a:highlight>
                  <a:srgbClr val="FF00FF"/>
                </a:highlight>
                <a:latin typeface="Times New Roman" panose="02020603050405020304" pitchFamily="18" charset="0"/>
                <a:cs typeface="Times New Roman" panose="02020603050405020304" pitchFamily="18" charset="0"/>
              </a:rPr>
              <a:t>раді Європейського союзу </a:t>
            </a:r>
            <a:r>
              <a:rPr lang="uk-UA" sz="3200" b="1" dirty="0">
                <a:latin typeface="Times New Roman" panose="02020603050405020304" pitchFamily="18" charset="0"/>
                <a:cs typeface="Times New Roman" panose="02020603050405020304" pitchFamily="18" charset="0"/>
              </a:rPr>
              <a:t>менш могутні государі матимуть один голос у союзі з більш могутніми, загалом </a:t>
            </a:r>
            <a:r>
              <a:rPr lang="uk-UA" sz="3200" b="1" dirty="0">
                <a:highlight>
                  <a:srgbClr val="FF00FF"/>
                </a:highlight>
                <a:latin typeface="Times New Roman" panose="02020603050405020304" pitchFamily="18" charset="0"/>
                <a:cs typeface="Times New Roman" panose="02020603050405020304" pitchFamily="18" charset="0"/>
              </a:rPr>
              <a:t>19 голосів</a:t>
            </a:r>
            <a:r>
              <a:rPr lang="uk-UA" sz="3200" b="1" dirty="0">
                <a:latin typeface="Times New Roman" panose="02020603050405020304" pitchFamily="18" charset="0"/>
                <a:cs typeface="Times New Roman" panose="02020603050405020304" pitchFamily="18" charset="0"/>
              </a:rPr>
              <a:t>: Імператор Римський; Імператор Росії; Король Франції; Король Іспанії; Король Англії; Генеральні штати (тобто Республіка Сполучених провінцій Нідерландів); Король Данії; Швеція; Польща; Король Португалії; Самодержець Риму (тобто Римський Папа); Король Пруссії; Курфюрст Баварський, який представляє також своїх союзників; Курфюрст </a:t>
            </a:r>
            <a:r>
              <a:rPr lang="uk-UA" sz="3200" b="1" dirty="0" err="1">
                <a:latin typeface="Times New Roman" panose="02020603050405020304" pitchFamily="18" charset="0"/>
                <a:cs typeface="Times New Roman" panose="02020603050405020304" pitchFamily="18" charset="0"/>
              </a:rPr>
              <a:t>Пфальцський</a:t>
            </a:r>
            <a:r>
              <a:rPr lang="uk-UA" sz="3200" b="1" dirty="0">
                <a:latin typeface="Times New Roman" panose="02020603050405020304" pitchFamily="18" charset="0"/>
                <a:cs typeface="Times New Roman" panose="02020603050405020304" pitchFamily="18" charset="0"/>
              </a:rPr>
              <a:t>, що представляє також своїх союзників; Швейцарці і їх союзники; Князі церкви і ті, що входять до них; Венеціанська республіка та їхні союзники; Король Неаполітанський; Король Сардинії.</a:t>
            </a:r>
          </a:p>
        </p:txBody>
      </p:sp>
    </p:spTree>
    <p:extLst>
      <p:ext uri="{BB962C8B-B14F-4D97-AF65-F5344CB8AC3E}">
        <p14:creationId xmlns:p14="http://schemas.microsoft.com/office/powerpoint/2010/main" val="1707543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089890"/>
          </a:xfrm>
        </p:spPr>
        <p:txBody>
          <a:bodyPr>
            <a:norm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3.	Народження слова: Шарль-Ірині де Сен-П’єр і його проєкт Європейського союзу 1713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97527"/>
            <a:ext cx="12192000" cy="5860471"/>
          </a:xfrm>
        </p:spPr>
        <p:txBody>
          <a:bodyPr/>
          <a:lstStyle/>
          <a:p>
            <a:pPr marL="0" indent="0" algn="just">
              <a:buNone/>
            </a:pPr>
            <a:r>
              <a:rPr lang="uk-UA" sz="3000" b="1" dirty="0">
                <a:latin typeface="Times New Roman" panose="02020603050405020304" pitchFamily="18" charset="0"/>
                <a:cs typeface="Times New Roman" panose="02020603050405020304" pitchFamily="18" charset="0"/>
              </a:rPr>
              <a:t>Європейський союз з єдиною конституцією та інституціями мав стати ефективним засобом забезпечення стабільності, інтересів народів, їхнього «благополуччя», «щастя і прогресу», вільного обігу товарів, ідей і людей. Для доведення реальності свого плану Сен-П’єр посилався на Священну Римську імперію німецької нації, схвально відгукувався про таке довготривале універсальне державне утворення. Однак, на його думку, в реальності воно є поганим прикладом реалізації гарного задуму.</a:t>
            </a:r>
          </a:p>
          <a:p>
            <a:pPr marL="0" indent="0" algn="just">
              <a:buNone/>
            </a:pPr>
            <a:r>
              <a:rPr lang="uk-UA" sz="3000" b="1" dirty="0">
                <a:latin typeface="Times New Roman" panose="02020603050405020304" pitchFamily="18" charset="0"/>
                <a:cs typeface="Times New Roman" panose="02020603050405020304" pitchFamily="18" charset="0"/>
              </a:rPr>
              <a:t>Головну ваду Імперії він вбачав у тому, що імператор перебуває у Відні, а рейхстаг у </a:t>
            </a:r>
            <a:r>
              <a:rPr lang="uk-UA" sz="3000" b="1" dirty="0" err="1">
                <a:latin typeface="Times New Roman" panose="02020603050405020304" pitchFamily="18" charset="0"/>
                <a:cs typeface="Times New Roman" panose="02020603050405020304" pitchFamily="18" charset="0"/>
              </a:rPr>
              <a:t>Регензбурзі</a:t>
            </a:r>
            <a:r>
              <a:rPr lang="uk-UA" sz="3000" b="1" dirty="0">
                <a:latin typeface="Times New Roman" panose="02020603050405020304" pitchFamily="18" charset="0"/>
                <a:cs typeface="Times New Roman" panose="02020603050405020304" pitchFamily="18" charset="0"/>
              </a:rPr>
              <a:t> і маніпулює імператорським двором, окремі держави переслідують свої династичні інтереси, а імперський суд недієздатний. Натомість при всіх недоліках принципи федеративного устрою можуть бути використані у новому союзі.</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3209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a:bodyPr>
          <a:lstStyle/>
          <a:p>
            <a:pPr algn="ctr"/>
            <a:r>
              <a:rPr lang="uk-UA" sz="2600" b="1" dirty="0">
                <a:highlight>
                  <a:srgbClr val="FF0000"/>
                </a:highlight>
                <a:latin typeface="Times New Roman" panose="02020603050405020304" pitchFamily="18" charset="0"/>
                <a:cs typeface="Times New Roman" panose="02020603050405020304" pitchFamily="18" charset="0"/>
              </a:rPr>
              <a:t>1.</a:t>
            </a:r>
            <a:r>
              <a:rPr lang="en-US" sz="2600" b="1" dirty="0">
                <a:highlight>
                  <a:srgbClr val="FF0000"/>
                </a:highlight>
                <a:latin typeface="Times New Roman" panose="02020603050405020304" pitchFamily="18" charset="0"/>
                <a:cs typeface="Times New Roman" panose="02020603050405020304" pitchFamily="18" charset="0"/>
              </a:rPr>
              <a:t> </a:t>
            </a:r>
            <a:r>
              <a:rPr lang="uk-UA" sz="2600" b="1" dirty="0">
                <a:highlight>
                  <a:srgbClr val="FF0000"/>
                </a:highlight>
                <a:latin typeface="Times New Roman" panose="02020603050405020304" pitchFamily="18" charset="0"/>
                <a:cs typeface="Times New Roman" panose="02020603050405020304" pitchFamily="18" charset="0"/>
              </a:rPr>
              <a:t>Ренесанс, Реформація і Просвітництво і формулювання гуманістичної парадигми гідності людини, громадянина і громадянських прав. </a:t>
            </a:r>
            <a:br>
              <a:rPr lang="en-US" sz="2600" b="1" dirty="0">
                <a:highlight>
                  <a:srgbClr val="FF0000"/>
                </a:highlight>
                <a:latin typeface="Times New Roman" panose="02020603050405020304" pitchFamily="18" charset="0"/>
                <a:cs typeface="Times New Roman" panose="02020603050405020304" pitchFamily="18" charset="0"/>
              </a:rPr>
            </a:br>
            <a:r>
              <a:rPr lang="uk-UA" sz="2600" b="1" dirty="0">
                <a:highlight>
                  <a:srgbClr val="FF0000"/>
                </a:highlight>
                <a:latin typeface="Times New Roman" panose="02020603050405020304" pitchFamily="18" charset="0"/>
                <a:cs typeface="Times New Roman" panose="02020603050405020304" pitchFamily="18" charset="0"/>
              </a:rPr>
              <a:t>Реформація Х</a:t>
            </a:r>
            <a:r>
              <a:rPr lang="lt-LT" sz="2600" b="1" dirty="0">
                <a:highlight>
                  <a:srgbClr val="FF0000"/>
                </a:highlight>
                <a:latin typeface="Times New Roman" panose="02020603050405020304" pitchFamily="18" charset="0"/>
                <a:cs typeface="Times New Roman" panose="02020603050405020304" pitchFamily="18" charset="0"/>
              </a:rPr>
              <a:t>VI </a:t>
            </a:r>
            <a:r>
              <a:rPr lang="uk-UA" sz="2600" b="1" dirty="0">
                <a:highlight>
                  <a:srgbClr val="FF0000"/>
                </a:highlight>
                <a:latin typeface="Times New Roman" panose="02020603050405020304" pitchFamily="18" charset="0"/>
                <a:cs typeface="Times New Roman" panose="02020603050405020304" pitchFamily="18" charset="0"/>
              </a:rPr>
              <a:t>ст.: між універсалізмом і націоналізмом</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117601"/>
            <a:ext cx="12192000" cy="5740398"/>
          </a:xfrm>
        </p:spPr>
        <p:txBody>
          <a:bodyPr>
            <a:normAutofit/>
          </a:bodyPr>
          <a:lstStyle/>
          <a:p>
            <a:pPr marL="0" indent="0" algn="just">
              <a:buNone/>
            </a:pPr>
            <a:r>
              <a:rPr lang="uk-UA" sz="3300" b="1" dirty="0">
                <a:latin typeface="Times New Roman" panose="02020603050405020304" pitchFamily="18" charset="0"/>
                <a:cs typeface="Times New Roman" panose="02020603050405020304" pitchFamily="18" charset="0"/>
              </a:rPr>
              <a:t>Питання про роль Реформації у становленні національних держав і націй, утвердженні нових європейських цінностей є одним із центральних. Утвердилася думка про суто національний характер реформаційного руху, його </a:t>
            </a:r>
            <a:r>
              <a:rPr lang="uk-UA" sz="3300" b="1" i="1" dirty="0">
                <a:latin typeface="Times New Roman" panose="02020603050405020304" pitchFamily="18" charset="0"/>
                <a:cs typeface="Times New Roman" panose="02020603050405020304" pitchFamily="18" charset="0"/>
              </a:rPr>
              <a:t>спрямованість на руйнацію вселенської папської церкви і створення незалежних від Риму релігійних організацій</a:t>
            </a:r>
            <a:r>
              <a:rPr lang="uk-UA" sz="3300" b="1" dirty="0">
                <a:latin typeface="Times New Roman" panose="02020603050405020304" pitchFamily="18" charset="0"/>
                <a:cs typeface="Times New Roman" panose="02020603050405020304" pitchFamily="18" charset="0"/>
              </a:rPr>
              <a:t>. </a:t>
            </a:r>
          </a:p>
          <a:p>
            <a:pPr marL="0" indent="0" algn="just">
              <a:buNone/>
            </a:pPr>
            <a:r>
              <a:rPr lang="uk-UA" sz="3300" b="1" dirty="0">
                <a:latin typeface="Times New Roman" panose="02020603050405020304" pitchFamily="18" charset="0"/>
                <a:cs typeface="Times New Roman" panose="02020603050405020304" pitchFamily="18" charset="0"/>
              </a:rPr>
              <a:t>Головну причину Реформації автори вбачали в «національному антагонізмі між германськими і романськими расами», ненависті німців до папського Риму. За таких умов міста і князі «скористалися злиттям національної ідеї з релігійною реформою і повели боротьбу проти габсбурзького універсалізму».</a:t>
            </a:r>
          </a:p>
        </p:txBody>
      </p:sp>
    </p:spTree>
    <p:extLst>
      <p:ext uri="{BB962C8B-B14F-4D97-AF65-F5344CB8AC3E}">
        <p14:creationId xmlns:p14="http://schemas.microsoft.com/office/powerpoint/2010/main" val="28687087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089890"/>
          </a:xfrm>
        </p:spPr>
        <p:txBody>
          <a:bodyPr>
            <a:norm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3.	Народження слова: Шарль-Ірині де Сен-П’єр і його проєкт Європейського союзу 1713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97527"/>
            <a:ext cx="12192000" cy="5860471"/>
          </a:xfrm>
        </p:spPr>
        <p:txBody>
          <a:bodyPr>
            <a:normAutofit/>
          </a:bodyPr>
          <a:lstStyle/>
          <a:p>
            <a:pPr marL="0" indent="0" algn="just">
              <a:buNone/>
            </a:pPr>
            <a:r>
              <a:rPr lang="uk-UA" sz="3400" b="1" dirty="0">
                <a:latin typeface="Times New Roman" panose="02020603050405020304" pitchFamily="18" charset="0"/>
                <a:cs typeface="Times New Roman" panose="02020603050405020304" pitchFamily="18" charset="0"/>
              </a:rPr>
              <a:t>Одним із головних мотивів «</a:t>
            </a:r>
            <a:r>
              <a:rPr lang="uk-UA" sz="3400" b="1" dirty="0" err="1">
                <a:latin typeface="Times New Roman" panose="02020603050405020304" pitchFamily="18" charset="0"/>
                <a:cs typeface="Times New Roman" panose="02020603050405020304" pitchFamily="18" charset="0"/>
              </a:rPr>
              <a:t>Проєкту</a:t>
            </a:r>
            <a:r>
              <a:rPr lang="uk-UA" sz="3400" b="1" dirty="0">
                <a:latin typeface="Times New Roman" panose="02020603050405020304" pitchFamily="18" charset="0"/>
                <a:cs typeface="Times New Roman" panose="02020603050405020304" pitchFamily="18" charset="0"/>
              </a:rPr>
              <a:t>» було забезпечення прав держав – учасниць конфедерації. Для цього він передбачав створення арбітражу й суду та навіть можливість колективного застосування сили проти порушника союзного договору. </a:t>
            </a:r>
            <a:r>
              <a:rPr lang="uk-UA" sz="3400" b="1" dirty="0">
                <a:highlight>
                  <a:srgbClr val="FF00FF"/>
                </a:highlight>
                <a:latin typeface="Times New Roman" panose="02020603050405020304" pitchFamily="18" charset="0"/>
                <a:cs typeface="Times New Roman" panose="02020603050405020304" pitchFamily="18" charset="0"/>
              </a:rPr>
              <a:t>Столицю союзу Сен-П’єр пропонував розташувати в м. Утрехті</a:t>
            </a:r>
            <a:r>
              <a:rPr lang="uk-UA" sz="3400" b="1" dirty="0">
                <a:latin typeface="Times New Roman" panose="02020603050405020304" pitchFamily="18" charset="0"/>
                <a:cs typeface="Times New Roman" panose="02020603050405020304" pitchFamily="18" charset="0"/>
              </a:rPr>
              <a:t>. У «Проєкті» висловлено думку про те, що важливим об’єднавчим чинником європейських держав має стати розвиток торгівлі, що вимагатиме створення відповідних координаційних інститутів. План Сен-П’єра був першим «європейським проектом», що викликав значний інтерес у європейських учених, політиків і державних діячів.</a:t>
            </a:r>
          </a:p>
        </p:txBody>
      </p:sp>
    </p:spTree>
    <p:extLst>
      <p:ext uri="{BB962C8B-B14F-4D97-AF65-F5344CB8AC3E}">
        <p14:creationId xmlns:p14="http://schemas.microsoft.com/office/powerpoint/2010/main" val="9055507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089890"/>
          </a:xfrm>
        </p:spPr>
        <p:txBody>
          <a:bodyPr>
            <a:normAutofit/>
          </a:bodyPr>
          <a:lstStyle/>
          <a:p>
            <a:pPr algn="ctr"/>
            <a:r>
              <a:rPr lang="uk-UA" sz="2800" b="1" dirty="0">
                <a:solidFill>
                  <a:srgbClr val="FFFF00"/>
                </a:solidFill>
                <a:highlight>
                  <a:srgbClr val="0000FF"/>
                </a:highlight>
                <a:latin typeface="Times New Roman" panose="02020603050405020304" pitchFamily="18" charset="0"/>
                <a:cs typeface="Times New Roman" panose="02020603050405020304" pitchFamily="18" charset="0"/>
              </a:rPr>
              <a:t>3.	Народження слова: Шарль-Ірині де Сен-П’єр і його проєкт Європейського союзу 1713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97527"/>
            <a:ext cx="12192000" cy="5860471"/>
          </a:xfrm>
        </p:spPr>
        <p:txBody>
          <a:bodyPr>
            <a:normAutofit/>
          </a:bodyPr>
          <a:lstStyle/>
          <a:p>
            <a:pPr marL="0" indent="0" algn="just">
              <a:buNone/>
            </a:pPr>
            <a:r>
              <a:rPr lang="uk-UA" sz="3200" b="1" dirty="0">
                <a:latin typeface="Times New Roman" panose="02020603050405020304" pitchFamily="18" charset="0"/>
                <a:cs typeface="Times New Roman" panose="02020603050405020304" pitchFamily="18" charset="0"/>
              </a:rPr>
              <a:t>Історики, які звертаються до проекту Сен-П’єра, наголошують на тому, що більшість його пропозицій і принципів реалізовані в рамках сучасного Європейського Союзу, НАТО або ООН. Такі твердження не викликають заперечень. Цілком логічною є постановка питання про те, наскільки проєкт Сен-П’єра був реальним на той час. </a:t>
            </a:r>
          </a:p>
          <a:p>
            <a:pPr marL="0" indent="0" algn="just">
              <a:buNone/>
            </a:pPr>
            <a:r>
              <a:rPr lang="uk-UA" sz="3200" b="1" dirty="0">
                <a:latin typeface="Times New Roman" panose="02020603050405020304" pitchFamily="18" charset="0"/>
                <a:cs typeface="Times New Roman" panose="02020603050405020304" pitchFamily="18" charset="0"/>
              </a:rPr>
              <a:t>Очевидним є те, що французький абат готував реальний політичний план встановлення миру після загальноєвропейської війни. Війна за іспанську спадщину була другою за масштабами після Тридцятилітньої війни загальноєвропейською війною, й відповідно, передбачала досягнення миру і консенсусу між провідними державами.</a:t>
            </a:r>
          </a:p>
        </p:txBody>
      </p:sp>
    </p:spTree>
    <p:extLst>
      <p:ext uri="{BB962C8B-B14F-4D97-AF65-F5344CB8AC3E}">
        <p14:creationId xmlns:p14="http://schemas.microsoft.com/office/powerpoint/2010/main" val="774485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572654"/>
          </a:xfrm>
        </p:spPr>
        <p:txBody>
          <a:bodyPr>
            <a:normAutofit/>
          </a:bodyPr>
          <a:lstStyle/>
          <a:p>
            <a:pPr algn="ctr"/>
            <a:r>
              <a:rPr lang="uk-UA" sz="2800" b="1" dirty="0">
                <a:highlight>
                  <a:srgbClr val="800080"/>
                </a:highlight>
                <a:latin typeface="Times New Roman" panose="02020603050405020304" pitchFamily="18" charset="0"/>
                <a:cs typeface="Times New Roman" panose="02020603050405020304" pitchFamily="18" charset="0"/>
              </a:rPr>
              <a:t>4.	Війна і мир в ідеях просвітників: від Руссо до </a:t>
            </a:r>
            <a:r>
              <a:rPr lang="uk-UA" sz="2800" b="1" dirty="0" err="1">
                <a:highlight>
                  <a:srgbClr val="800080"/>
                </a:highlight>
                <a:latin typeface="Times New Roman" panose="02020603050405020304" pitchFamily="18" charset="0"/>
                <a:cs typeface="Times New Roman" panose="02020603050405020304" pitchFamily="18" charset="0"/>
              </a:rPr>
              <a:t>Бентама</a:t>
            </a:r>
            <a:endParaRPr lang="uk-UA" sz="2800" b="1" dirty="0">
              <a:highlight>
                <a:srgbClr val="80008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572655"/>
            <a:ext cx="12192000" cy="6285343"/>
          </a:xfrm>
        </p:spPr>
        <p:txBody>
          <a:bodyPr/>
          <a:lstStyle/>
          <a:p>
            <a:pPr marL="0" indent="0" algn="just">
              <a:buNone/>
            </a:pPr>
            <a:r>
              <a:rPr lang="uk-UA" sz="2900" b="1" dirty="0">
                <a:latin typeface="Times New Roman" panose="02020603050405020304" pitchFamily="18" charset="0"/>
                <a:cs typeface="Times New Roman" panose="02020603050405020304" pitchFamily="18" charset="0"/>
              </a:rPr>
              <a:t>Значні зміни у політичному балансі сил на європейському континенті внесла війна за австрійську спадщину (1740–1748). Протягом двох попередніх століть вісь європейської політики складала боротьба Франції (Бурбонів) і Австрії (Габсбургів) за гегемонію в Європі. Поява Прусського королівства змінила розстановку сил на європейському континенті. Причиною війни були спроби Пруссії та інших держав здійснити поділ володінь австрійських Габсбургів.</a:t>
            </a:r>
          </a:p>
          <a:p>
            <a:pPr marL="0" indent="0" algn="just">
              <a:buNone/>
            </a:pPr>
            <a:r>
              <a:rPr lang="uk-UA" sz="2900" b="1" dirty="0">
                <a:latin typeface="Times New Roman" panose="02020603050405020304" pitchFamily="18" charset="0"/>
                <a:cs typeface="Times New Roman" panose="02020603050405020304" pitchFamily="18" charset="0"/>
              </a:rPr>
              <a:t>Приводом до розв’язання війни були використані особливості престолонаслідування у Священній Римській імперії німецької нації. Згідно з указом імператора Карла VI, усі спадкові землі Габсбургів були нероздільні, а престол у разі відсутності у нього синів мав перейти до його старшої доньки Марії Терезії (1717–1780). Однак коли Карл VI помер (1740), права на імператорський престол заявили государі Баварії, Саксонії та Іспанії.</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39473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572654"/>
          </a:xfrm>
        </p:spPr>
        <p:txBody>
          <a:bodyPr>
            <a:normAutofit/>
          </a:bodyPr>
          <a:lstStyle/>
          <a:p>
            <a:pPr algn="ctr"/>
            <a:r>
              <a:rPr lang="uk-UA" sz="2800" b="1" dirty="0">
                <a:highlight>
                  <a:srgbClr val="800080"/>
                </a:highlight>
                <a:latin typeface="Times New Roman" panose="02020603050405020304" pitchFamily="18" charset="0"/>
                <a:cs typeface="Times New Roman" panose="02020603050405020304" pitchFamily="18" charset="0"/>
              </a:rPr>
              <a:t>4.	Війна і мир в ідеях просвітників: від Руссо до </a:t>
            </a:r>
            <a:r>
              <a:rPr lang="uk-UA" sz="2800" b="1" dirty="0" err="1">
                <a:highlight>
                  <a:srgbClr val="800080"/>
                </a:highlight>
                <a:latin typeface="Times New Roman" panose="02020603050405020304" pitchFamily="18" charset="0"/>
                <a:cs typeface="Times New Roman" panose="02020603050405020304" pitchFamily="18" charset="0"/>
              </a:rPr>
              <a:t>Бентама</a:t>
            </a:r>
            <a:endParaRPr lang="uk-UA" sz="2800" b="1" dirty="0">
              <a:highlight>
                <a:srgbClr val="800080"/>
              </a:highlight>
              <a:latin typeface="Times New Roman" panose="02020603050405020304" pitchFamily="18" charset="0"/>
              <a:cs typeface="Times New Roman" panose="02020603050405020304" pitchFamily="18" charset="0"/>
            </a:endParaRPr>
          </a:p>
        </p:txBody>
      </p:sp>
      <p:pic>
        <p:nvPicPr>
          <p:cNvPr id="2" name="Объект 1">
            <a:extLst>
              <a:ext uri="{FF2B5EF4-FFF2-40B4-BE49-F238E27FC236}">
                <a16:creationId xmlns:a16="http://schemas.microsoft.com/office/drawing/2014/main" id="{1DAF0361-D3C6-EAF4-DC0E-624E8AF65816}"/>
              </a:ext>
            </a:extLst>
          </p:cNvPr>
          <p:cNvPicPr>
            <a:picLocks noGrp="1" noChangeAspect="1"/>
          </p:cNvPicPr>
          <p:nvPr>
            <p:ph idx="1"/>
          </p:nvPr>
        </p:nvPicPr>
        <p:blipFill>
          <a:blip r:embed="rId2"/>
          <a:stretch>
            <a:fillRect/>
          </a:stretch>
        </p:blipFill>
        <p:spPr>
          <a:xfrm>
            <a:off x="1738098" y="573088"/>
            <a:ext cx="8715804" cy="6284912"/>
          </a:xfrm>
          <a:prstGeom prst="rect">
            <a:avLst/>
          </a:prstGeom>
        </p:spPr>
      </p:pic>
    </p:spTree>
    <p:extLst>
      <p:ext uri="{BB962C8B-B14F-4D97-AF65-F5344CB8AC3E}">
        <p14:creationId xmlns:p14="http://schemas.microsoft.com/office/powerpoint/2010/main" val="37172098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572654"/>
          </a:xfrm>
        </p:spPr>
        <p:txBody>
          <a:bodyPr>
            <a:normAutofit/>
          </a:bodyPr>
          <a:lstStyle/>
          <a:p>
            <a:pPr algn="ctr"/>
            <a:r>
              <a:rPr lang="uk-UA" sz="2800" b="1" dirty="0">
                <a:highlight>
                  <a:srgbClr val="800080"/>
                </a:highlight>
                <a:latin typeface="Times New Roman" panose="02020603050405020304" pitchFamily="18" charset="0"/>
                <a:cs typeface="Times New Roman" panose="02020603050405020304" pitchFamily="18" charset="0"/>
              </a:rPr>
              <a:t>4.	Війна і мир в ідеях просвітників: від Руссо до </a:t>
            </a:r>
            <a:r>
              <a:rPr lang="uk-UA" sz="2800" b="1" dirty="0" err="1">
                <a:highlight>
                  <a:srgbClr val="800080"/>
                </a:highlight>
                <a:latin typeface="Times New Roman" panose="02020603050405020304" pitchFamily="18" charset="0"/>
                <a:cs typeface="Times New Roman" panose="02020603050405020304" pitchFamily="18" charset="0"/>
              </a:rPr>
              <a:t>Бентама</a:t>
            </a:r>
            <a:endParaRPr lang="uk-UA" sz="2800" b="1" dirty="0">
              <a:highlight>
                <a:srgbClr val="80008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572655"/>
            <a:ext cx="12192000" cy="6285343"/>
          </a:xfrm>
        </p:spPr>
        <p:txBody>
          <a:bodyPr>
            <a:noAutofit/>
          </a:bodyPr>
          <a:lstStyle/>
          <a:p>
            <a:pPr marL="0" indent="0" algn="just">
              <a:buNone/>
            </a:pPr>
            <a:r>
              <a:rPr lang="uk-UA" sz="2900" b="1" dirty="0">
                <a:latin typeface="Times New Roman" panose="02020603050405020304" pitchFamily="18" charset="0"/>
                <a:cs typeface="Times New Roman" panose="02020603050405020304" pitchFamily="18" charset="0"/>
              </a:rPr>
              <a:t>Пруссія, скориставшись тимчасовим союзом з Англією, захопила частину Сілезії. Надалі у війні протистояли дві коаліції: франко-пруссько-</a:t>
            </a:r>
            <a:r>
              <a:rPr lang="uk-UA" sz="2900" b="1" dirty="0" err="1">
                <a:latin typeface="Times New Roman" panose="02020603050405020304" pitchFamily="18" charset="0"/>
                <a:cs typeface="Times New Roman" panose="02020603050405020304" pitchFamily="18" charset="0"/>
              </a:rPr>
              <a:t>баварсько</a:t>
            </a:r>
            <a:r>
              <a:rPr lang="uk-UA" sz="2900" b="1" dirty="0">
                <a:latin typeface="Times New Roman" panose="02020603050405020304" pitchFamily="18" charset="0"/>
                <a:cs typeface="Times New Roman" panose="02020603050405020304" pitchFamily="18" charset="0"/>
              </a:rPr>
              <a:t>-іспанська та австро-англо-голландська, на боці якої з 1746 р. виступала Росія. Габсбургам вдалося зберегти частину своїх володінь, за винятком Сілезії, що відійшла до Пруссії, і частини італійських земель, що були приєднані до Іспанії та Сардинії. Однак Австрія і надалі залишилася серйозним політичним гравцем в Європі.</a:t>
            </a:r>
          </a:p>
          <a:p>
            <a:pPr marL="0" indent="0" algn="just">
              <a:buNone/>
            </a:pPr>
            <a:r>
              <a:rPr lang="uk-UA" sz="2900" b="1" dirty="0">
                <a:latin typeface="Times New Roman" panose="02020603050405020304" pitchFamily="18" charset="0"/>
                <a:cs typeface="Times New Roman" panose="02020603050405020304" pitchFamily="18" charset="0"/>
              </a:rPr>
              <a:t>Після 1748 р. фокус основного конфлікту перемістився в німецькі землі, де особливої гостроти набуло протистояння Пруссії та Австрії. У результаті цього виник австро-прусський дуалізм, який став головним чинником поглиблення кризи Священної Римської імперії. Франція після 1748 р. основну увагу приділяла зміцненню своєї військової сили та підготовці до боротьби за колонії у Північній Америці, що загострювало її протистояння з Великобританією.</a:t>
            </a:r>
          </a:p>
        </p:txBody>
      </p:sp>
    </p:spTree>
    <p:extLst>
      <p:ext uri="{BB962C8B-B14F-4D97-AF65-F5344CB8AC3E}">
        <p14:creationId xmlns:p14="http://schemas.microsoft.com/office/powerpoint/2010/main" val="4375092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572654"/>
          </a:xfrm>
        </p:spPr>
        <p:txBody>
          <a:bodyPr>
            <a:normAutofit/>
          </a:bodyPr>
          <a:lstStyle/>
          <a:p>
            <a:pPr algn="ctr"/>
            <a:r>
              <a:rPr lang="uk-UA" sz="2800" b="1" dirty="0">
                <a:highlight>
                  <a:srgbClr val="800080"/>
                </a:highlight>
                <a:latin typeface="Times New Roman" panose="02020603050405020304" pitchFamily="18" charset="0"/>
                <a:cs typeface="Times New Roman" panose="02020603050405020304" pitchFamily="18" charset="0"/>
              </a:rPr>
              <a:t>4.	Війна і мир в ідеях просвітників: від Руссо до </a:t>
            </a:r>
            <a:r>
              <a:rPr lang="uk-UA" sz="2800" b="1" dirty="0" err="1">
                <a:highlight>
                  <a:srgbClr val="800080"/>
                </a:highlight>
                <a:latin typeface="Times New Roman" panose="02020603050405020304" pitchFamily="18" charset="0"/>
                <a:cs typeface="Times New Roman" panose="02020603050405020304" pitchFamily="18" charset="0"/>
              </a:rPr>
              <a:t>Бентама</a:t>
            </a:r>
            <a:endParaRPr lang="uk-UA" sz="2800" b="1" dirty="0">
              <a:highlight>
                <a:srgbClr val="800080"/>
              </a:highlight>
              <a:latin typeface="Times New Roman" panose="02020603050405020304" pitchFamily="18" charset="0"/>
              <a:cs typeface="Times New Roman" panose="02020603050405020304" pitchFamily="18" charset="0"/>
            </a:endParaRPr>
          </a:p>
        </p:txBody>
      </p:sp>
      <p:pic>
        <p:nvPicPr>
          <p:cNvPr id="2" name="Объект 1">
            <a:extLst>
              <a:ext uri="{FF2B5EF4-FFF2-40B4-BE49-F238E27FC236}">
                <a16:creationId xmlns:a16="http://schemas.microsoft.com/office/drawing/2014/main" id="{8DE8B85B-1282-2D78-ABE3-689495E90A3F}"/>
              </a:ext>
            </a:extLst>
          </p:cNvPr>
          <p:cNvPicPr>
            <a:picLocks noGrp="1" noChangeAspect="1"/>
          </p:cNvPicPr>
          <p:nvPr>
            <p:ph idx="1"/>
          </p:nvPr>
        </p:nvPicPr>
        <p:blipFill>
          <a:blip r:embed="rId2"/>
          <a:stretch>
            <a:fillRect/>
          </a:stretch>
        </p:blipFill>
        <p:spPr>
          <a:xfrm>
            <a:off x="424874" y="737931"/>
            <a:ext cx="11333018" cy="5960082"/>
          </a:xfrm>
          <a:prstGeom prst="rect">
            <a:avLst/>
          </a:prstGeom>
        </p:spPr>
      </p:pic>
    </p:spTree>
    <p:extLst>
      <p:ext uri="{BB962C8B-B14F-4D97-AF65-F5344CB8AC3E}">
        <p14:creationId xmlns:p14="http://schemas.microsoft.com/office/powerpoint/2010/main" val="27433093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572654"/>
          </a:xfrm>
        </p:spPr>
        <p:txBody>
          <a:bodyPr>
            <a:normAutofit/>
          </a:bodyPr>
          <a:lstStyle/>
          <a:p>
            <a:pPr algn="ctr"/>
            <a:r>
              <a:rPr lang="uk-UA" sz="2800" b="1" dirty="0">
                <a:highlight>
                  <a:srgbClr val="800080"/>
                </a:highlight>
                <a:latin typeface="Times New Roman" panose="02020603050405020304" pitchFamily="18" charset="0"/>
                <a:cs typeface="Times New Roman" panose="02020603050405020304" pitchFamily="18" charset="0"/>
              </a:rPr>
              <a:t>4.	Війна і мир в ідеях просвітників: від Руссо до </a:t>
            </a:r>
            <a:r>
              <a:rPr lang="uk-UA" sz="2800" b="1" dirty="0" err="1">
                <a:highlight>
                  <a:srgbClr val="800080"/>
                </a:highlight>
                <a:latin typeface="Times New Roman" panose="02020603050405020304" pitchFamily="18" charset="0"/>
                <a:cs typeface="Times New Roman" panose="02020603050405020304" pitchFamily="18" charset="0"/>
              </a:rPr>
              <a:t>Бентама</a:t>
            </a:r>
            <a:endParaRPr lang="uk-UA" sz="2800" b="1" dirty="0">
              <a:highlight>
                <a:srgbClr val="80008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572655"/>
            <a:ext cx="5735782" cy="6206836"/>
          </a:xfrm>
        </p:spPr>
        <p:txBody>
          <a:bodyPr>
            <a:normAutofit/>
          </a:bodyPr>
          <a:lstStyle/>
          <a:p>
            <a:pPr marL="0" indent="0" algn="just">
              <a:buNone/>
            </a:pPr>
            <a:r>
              <a:rPr lang="uk-UA" sz="3300" b="1" dirty="0">
                <a:latin typeface="Times New Roman" panose="02020603050405020304" pitchFamily="18" charset="0"/>
                <a:cs typeface="Times New Roman" panose="02020603050405020304" pitchFamily="18" charset="0"/>
              </a:rPr>
              <a:t>За цих умов відбулося те, що одержало назву «дипломатичної революції». Версальський договір 1756 р. заклав основи союзу </a:t>
            </a:r>
            <a:r>
              <a:rPr lang="uk-UA" sz="3300" b="1" dirty="0">
                <a:highlight>
                  <a:srgbClr val="FF0000"/>
                </a:highlight>
                <a:latin typeface="Times New Roman" panose="02020603050405020304" pitchFamily="18" charset="0"/>
                <a:cs typeface="Times New Roman" panose="02020603050405020304" pitchFamily="18" charset="0"/>
              </a:rPr>
              <a:t>Австрії, Франції та Росії</a:t>
            </a:r>
            <a:r>
              <a:rPr lang="uk-UA" sz="3300" b="1" dirty="0">
                <a:latin typeface="Times New Roman" panose="02020603050405020304" pitchFamily="18" charset="0"/>
                <a:cs typeface="Times New Roman" panose="02020603050405020304" pitchFamily="18" charset="0"/>
              </a:rPr>
              <a:t>. Водночас відбулося зближення Пруссії та Великобританії. </a:t>
            </a:r>
          </a:p>
          <a:p>
            <a:pPr marL="0" indent="0" algn="just">
              <a:buNone/>
            </a:pPr>
            <a:r>
              <a:rPr lang="uk-UA" sz="3300" b="1" dirty="0">
                <a:latin typeface="Times New Roman" panose="02020603050405020304" pitchFamily="18" charset="0"/>
                <a:cs typeface="Times New Roman" panose="02020603050405020304" pitchFamily="18" charset="0"/>
              </a:rPr>
              <a:t>«Зміна союзів» була пов’язана зі становленням Пруссії і Росії як впливових європейських держав.</a:t>
            </a:r>
          </a:p>
        </p:txBody>
      </p:sp>
      <p:pic>
        <p:nvPicPr>
          <p:cNvPr id="3" name="Рисунок 2">
            <a:extLst>
              <a:ext uri="{FF2B5EF4-FFF2-40B4-BE49-F238E27FC236}">
                <a16:creationId xmlns:a16="http://schemas.microsoft.com/office/drawing/2014/main" id="{669E94EF-C290-5755-16E1-C5B0BF338BB7}"/>
              </a:ext>
            </a:extLst>
          </p:cNvPr>
          <p:cNvPicPr>
            <a:picLocks noChangeAspect="1"/>
          </p:cNvPicPr>
          <p:nvPr/>
        </p:nvPicPr>
        <p:blipFill>
          <a:blip r:embed="rId2"/>
          <a:stretch>
            <a:fillRect/>
          </a:stretch>
        </p:blipFill>
        <p:spPr>
          <a:xfrm>
            <a:off x="5836730" y="1353132"/>
            <a:ext cx="6271279" cy="4562757"/>
          </a:xfrm>
          <a:prstGeom prst="rect">
            <a:avLst/>
          </a:prstGeom>
        </p:spPr>
      </p:pic>
    </p:spTree>
    <p:extLst>
      <p:ext uri="{BB962C8B-B14F-4D97-AF65-F5344CB8AC3E}">
        <p14:creationId xmlns:p14="http://schemas.microsoft.com/office/powerpoint/2010/main" val="27295148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572654"/>
          </a:xfrm>
        </p:spPr>
        <p:txBody>
          <a:bodyPr>
            <a:normAutofit/>
          </a:bodyPr>
          <a:lstStyle/>
          <a:p>
            <a:pPr algn="ctr"/>
            <a:r>
              <a:rPr lang="uk-UA" sz="2800" b="1" dirty="0">
                <a:highlight>
                  <a:srgbClr val="800080"/>
                </a:highlight>
                <a:latin typeface="Times New Roman" panose="02020603050405020304" pitchFamily="18" charset="0"/>
                <a:cs typeface="Times New Roman" panose="02020603050405020304" pitchFamily="18" charset="0"/>
              </a:rPr>
              <a:t>4.	Війна і мир в ідеях просвітників: від Руссо до </a:t>
            </a:r>
            <a:r>
              <a:rPr lang="uk-UA" sz="2800" b="1" dirty="0" err="1">
                <a:highlight>
                  <a:srgbClr val="800080"/>
                </a:highlight>
                <a:latin typeface="Times New Roman" panose="02020603050405020304" pitchFamily="18" charset="0"/>
                <a:cs typeface="Times New Roman" panose="02020603050405020304" pitchFamily="18" charset="0"/>
              </a:rPr>
              <a:t>Бентама</a:t>
            </a:r>
            <a:endParaRPr lang="uk-UA" sz="2800" b="1" dirty="0">
              <a:highlight>
                <a:srgbClr val="80008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572655"/>
            <a:ext cx="12192000" cy="6285343"/>
          </a:xfrm>
        </p:spPr>
        <p:txBody>
          <a:bodyPr>
            <a:normAutofit/>
          </a:bodyPr>
          <a:lstStyle/>
          <a:p>
            <a:pPr marL="0" indent="0" algn="just">
              <a:buNone/>
            </a:pPr>
            <a:r>
              <a:rPr lang="uk-UA" sz="3300" b="1" dirty="0">
                <a:latin typeface="Times New Roman" panose="02020603050405020304" pitchFamily="18" charset="0"/>
                <a:cs typeface="Times New Roman" panose="02020603050405020304" pitchFamily="18" charset="0"/>
              </a:rPr>
              <a:t>Мирний договір став лише інструментом підготовки до нової масштабної війни, яка за своєю тривалістю отримала назву </a:t>
            </a:r>
            <a:r>
              <a:rPr lang="uk-UA" sz="3300" b="1" dirty="0">
                <a:highlight>
                  <a:srgbClr val="FF0000"/>
                </a:highlight>
                <a:latin typeface="Times New Roman" panose="02020603050405020304" pitchFamily="18" charset="0"/>
                <a:cs typeface="Times New Roman" panose="02020603050405020304" pitchFamily="18" charset="0"/>
              </a:rPr>
              <a:t>Семирічної (1756–1763)</a:t>
            </a:r>
            <a:r>
              <a:rPr lang="uk-UA" sz="3300" b="1" dirty="0">
                <a:latin typeface="Times New Roman" panose="02020603050405020304" pitchFamily="18" charset="0"/>
                <a:cs typeface="Times New Roman" panose="02020603050405020304" pitchFamily="18" charset="0"/>
              </a:rPr>
              <a:t>. До війні призвели протиріччя між Англією та Францією, пов’язані колоніями у Північній Америці та Ост-Індії. </a:t>
            </a:r>
          </a:p>
          <a:p>
            <a:pPr marL="0" indent="0" algn="just">
              <a:buNone/>
            </a:pPr>
            <a:r>
              <a:rPr lang="uk-UA" sz="3300" b="1" dirty="0">
                <a:latin typeface="Times New Roman" panose="02020603050405020304" pitchFamily="18" charset="0"/>
                <a:cs typeface="Times New Roman" panose="02020603050405020304" pitchFamily="18" charset="0"/>
              </a:rPr>
              <a:t>Поряд з цим відбулося загострення інтересів Австрії, Франції та Росії, з одного боку, і Пруссії – з іншого. Посилення Пруссії, захоплення нею Сілезії і намагання продовжити агресію викликали занепокоєння Австрії, яка знайшла нових союзників – Росію та Францію. У листопаді 1762 р. було підписано мир між Пруссією і Францією, перемир’я між Пруссією і Австрією, а в січні 1763 р. – мирний договір між Францією і Англією. </a:t>
            </a:r>
          </a:p>
        </p:txBody>
      </p:sp>
    </p:spTree>
    <p:extLst>
      <p:ext uri="{BB962C8B-B14F-4D97-AF65-F5344CB8AC3E}">
        <p14:creationId xmlns:p14="http://schemas.microsoft.com/office/powerpoint/2010/main" val="12804659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572654"/>
          </a:xfrm>
        </p:spPr>
        <p:txBody>
          <a:bodyPr>
            <a:normAutofit/>
          </a:bodyPr>
          <a:lstStyle/>
          <a:p>
            <a:pPr algn="ctr"/>
            <a:r>
              <a:rPr lang="uk-UA" sz="2800" b="1" dirty="0">
                <a:highlight>
                  <a:srgbClr val="800080"/>
                </a:highlight>
                <a:latin typeface="Times New Roman" panose="02020603050405020304" pitchFamily="18" charset="0"/>
                <a:cs typeface="Times New Roman" panose="02020603050405020304" pitchFamily="18" charset="0"/>
              </a:rPr>
              <a:t>4.	Війна і мир в ідеях просвітників: від Руссо до </a:t>
            </a:r>
            <a:r>
              <a:rPr lang="uk-UA" sz="2800" b="1" dirty="0" err="1">
                <a:highlight>
                  <a:srgbClr val="800080"/>
                </a:highlight>
                <a:latin typeface="Times New Roman" panose="02020603050405020304" pitchFamily="18" charset="0"/>
                <a:cs typeface="Times New Roman" panose="02020603050405020304" pitchFamily="18" charset="0"/>
              </a:rPr>
              <a:t>Бентама</a:t>
            </a:r>
            <a:endParaRPr lang="uk-UA" sz="2800" b="1" dirty="0">
              <a:highlight>
                <a:srgbClr val="80008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572655"/>
            <a:ext cx="12192000" cy="6285343"/>
          </a:xfrm>
        </p:spPr>
        <p:txBody>
          <a:bodyPr>
            <a:normAutofit lnSpcReduction="10000"/>
          </a:bodyPr>
          <a:lstStyle/>
          <a:p>
            <a:pPr marL="0" indent="0" algn="just">
              <a:buNone/>
            </a:pPr>
            <a:r>
              <a:rPr lang="uk-UA" sz="3200" b="1" dirty="0">
                <a:latin typeface="Times New Roman" panose="02020603050405020304" pitchFamily="18" charset="0"/>
                <a:cs typeface="Times New Roman" panose="02020603050405020304" pitchFamily="18" charset="0"/>
              </a:rPr>
              <a:t>Кордони європейських держав залишилися без змін. Переділу підлягали колонії: Англія захопила у Франції Канаду, Східну Луїзіану, острови у Вест-Індії та її володіння в Індії, а в Іспанії – Флориду. Франція позбулася усіх своїх володінь у Північній Америці. </a:t>
            </a:r>
          </a:p>
          <a:p>
            <a:pPr marL="0" indent="0" algn="just">
              <a:buNone/>
            </a:pPr>
            <a:r>
              <a:rPr lang="uk-UA" sz="3200" b="1" dirty="0">
                <a:latin typeface="Times New Roman" panose="02020603050405020304" pitchFamily="18" charset="0"/>
                <a:cs typeface="Times New Roman" panose="02020603050405020304" pitchFamily="18" charset="0"/>
              </a:rPr>
              <a:t>В результаті складного процесу боротьби європейських країн і низки поділів впливу сформувалася система міжнародних відносин, яку визначають як </a:t>
            </a:r>
            <a:r>
              <a:rPr lang="uk-UA" sz="3200" b="1" dirty="0">
                <a:highlight>
                  <a:srgbClr val="FF0000"/>
                </a:highlight>
                <a:latin typeface="Times New Roman" panose="02020603050405020304" pitchFamily="18" charset="0"/>
                <a:cs typeface="Times New Roman" panose="02020603050405020304" pitchFamily="18" charset="0"/>
              </a:rPr>
              <a:t>пентархію</a:t>
            </a:r>
            <a:r>
              <a:rPr lang="uk-UA" sz="3200" b="1" dirty="0">
                <a:latin typeface="Times New Roman" panose="02020603050405020304" pitchFamily="18" charset="0"/>
                <a:cs typeface="Times New Roman" panose="02020603050405020304" pitchFamily="18" charset="0"/>
              </a:rPr>
              <a:t>. </a:t>
            </a:r>
            <a:r>
              <a:rPr lang="uk-UA" sz="3200" b="1" dirty="0">
                <a:solidFill>
                  <a:srgbClr val="FFFF00"/>
                </a:solidFill>
                <a:latin typeface="Times New Roman" panose="02020603050405020304" pitchFamily="18" charset="0"/>
                <a:cs typeface="Times New Roman" panose="02020603050405020304" pitchFamily="18" charset="0"/>
              </a:rPr>
              <a:t>П’ять країн, –Великобританія, Франція, Австрія, Пруссія, Росія, значною мірою визначали характер міжнародних відносин на завершенні раннього Нового часу. </a:t>
            </a:r>
          </a:p>
          <a:p>
            <a:pPr marL="0" indent="0" algn="just">
              <a:buNone/>
            </a:pPr>
            <a:r>
              <a:rPr lang="uk-UA" sz="3200" b="1" dirty="0">
                <a:latin typeface="Times New Roman" panose="02020603050405020304" pitchFamily="18" charset="0"/>
                <a:cs typeface="Times New Roman" panose="02020603050405020304" pitchFamily="18" charset="0"/>
              </a:rPr>
              <a:t>Війна за австрійську спадщину та Семирічна війна активізували пошуки інструментів для врегулювання конфліктів. Значною мірою, це сприяло реанімації і поширенню ідей і проекту Сен-П’єра.</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52413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572654"/>
          </a:xfrm>
        </p:spPr>
        <p:txBody>
          <a:bodyPr>
            <a:normAutofit/>
          </a:bodyPr>
          <a:lstStyle/>
          <a:p>
            <a:pPr algn="ctr"/>
            <a:r>
              <a:rPr lang="uk-UA" sz="2800" b="1" dirty="0">
                <a:highlight>
                  <a:srgbClr val="800080"/>
                </a:highlight>
                <a:latin typeface="Times New Roman" panose="02020603050405020304" pitchFamily="18" charset="0"/>
                <a:cs typeface="Times New Roman" panose="02020603050405020304" pitchFamily="18" charset="0"/>
              </a:rPr>
              <a:t>4.	Війна і мир в ідеях просвітників: від Руссо до </a:t>
            </a:r>
            <a:r>
              <a:rPr lang="uk-UA" sz="2800" b="1" dirty="0" err="1">
                <a:highlight>
                  <a:srgbClr val="800080"/>
                </a:highlight>
                <a:latin typeface="Times New Roman" panose="02020603050405020304" pitchFamily="18" charset="0"/>
                <a:cs typeface="Times New Roman" panose="02020603050405020304" pitchFamily="18" charset="0"/>
              </a:rPr>
              <a:t>Бентама</a:t>
            </a:r>
            <a:endParaRPr lang="uk-UA" sz="2800" b="1" dirty="0">
              <a:highlight>
                <a:srgbClr val="80008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1" y="572655"/>
            <a:ext cx="8211127" cy="6285343"/>
          </a:xfrm>
        </p:spPr>
        <p:txBody>
          <a:bodyPr>
            <a:normAutofit/>
          </a:bodyPr>
          <a:lstStyle/>
          <a:p>
            <a:pPr marL="0" indent="0" algn="just">
              <a:buNone/>
            </a:pPr>
            <a:r>
              <a:rPr lang="uk-UA" sz="3600" b="1" dirty="0">
                <a:latin typeface="Times New Roman" panose="02020603050405020304" pitchFamily="18" charset="0"/>
                <a:cs typeface="Times New Roman" panose="02020603050405020304" pitchFamily="18" charset="0"/>
              </a:rPr>
              <a:t>Нові ідеї щодо майбутнього Європи сформулював видатний французький філософ епохи Просвітництва </a:t>
            </a:r>
            <a:r>
              <a:rPr lang="uk-UA" sz="3600" b="1" dirty="0">
                <a:highlight>
                  <a:srgbClr val="FF0000"/>
                </a:highlight>
                <a:latin typeface="Times New Roman" panose="02020603050405020304" pitchFamily="18" charset="0"/>
                <a:cs typeface="Times New Roman" panose="02020603050405020304" pitchFamily="18" charset="0"/>
              </a:rPr>
              <a:t>Жан Жак Руссо</a:t>
            </a:r>
            <a:r>
              <a:rPr lang="uk-UA" sz="3600" b="1" dirty="0">
                <a:latin typeface="Times New Roman" panose="02020603050405020304" pitchFamily="18" charset="0"/>
                <a:cs typeface="Times New Roman" panose="02020603050405020304" pitchFamily="18" charset="0"/>
              </a:rPr>
              <a:t> (1712–1778 рр.).</a:t>
            </a:r>
          </a:p>
          <a:p>
            <a:pPr marL="0" indent="0" algn="just">
              <a:buNone/>
            </a:pPr>
            <a:r>
              <a:rPr lang="uk-UA" sz="3600" b="1" dirty="0">
                <a:latin typeface="Times New Roman" panose="02020603050405020304" pitchFamily="18" charset="0"/>
                <a:cs typeface="Times New Roman" panose="02020603050405020304" pitchFamily="18" charset="0"/>
              </a:rPr>
              <a:t>Він виступав за союз європейських держав, хоча і вкрай скептично оцінював таку можливість у рамках монархій. Руссо вважав, що союз монархів є неможливим уже в силу природи монархічних держав, а тому виникає альтернативна концепція </a:t>
            </a:r>
            <a:r>
              <a:rPr lang="uk-UA" sz="3600" b="1" dirty="0">
                <a:solidFill>
                  <a:srgbClr val="FFFF00"/>
                </a:solidFill>
                <a:latin typeface="Times New Roman" panose="02020603050405020304" pitchFamily="18" charset="0"/>
                <a:cs typeface="Times New Roman" panose="02020603050405020304" pitchFamily="18" charset="0"/>
              </a:rPr>
              <a:t>об’єднання європейських держав</a:t>
            </a:r>
            <a:r>
              <a:rPr lang="uk-UA" sz="3600" b="1" dirty="0">
                <a:latin typeface="Times New Roman" panose="02020603050405020304" pitchFamily="18" charset="0"/>
                <a:cs typeface="Times New Roman" panose="02020603050405020304" pitchFamily="18" charset="0"/>
              </a:rPr>
              <a:t>.  </a:t>
            </a:r>
          </a:p>
        </p:txBody>
      </p:sp>
      <p:pic>
        <p:nvPicPr>
          <p:cNvPr id="2" name="Рисунок 1">
            <a:extLst>
              <a:ext uri="{FF2B5EF4-FFF2-40B4-BE49-F238E27FC236}">
                <a16:creationId xmlns:a16="http://schemas.microsoft.com/office/drawing/2014/main" id="{5E2A654E-39B2-E02A-9DEC-C80043DB5636}"/>
              </a:ext>
            </a:extLst>
          </p:cNvPr>
          <p:cNvPicPr>
            <a:picLocks noChangeAspect="1"/>
          </p:cNvPicPr>
          <p:nvPr/>
        </p:nvPicPr>
        <p:blipFill>
          <a:blip r:embed="rId2"/>
          <a:stretch>
            <a:fillRect/>
          </a:stretch>
        </p:blipFill>
        <p:spPr>
          <a:xfrm>
            <a:off x="8328600" y="1577398"/>
            <a:ext cx="3798744" cy="4852410"/>
          </a:xfrm>
          <a:prstGeom prst="rect">
            <a:avLst/>
          </a:prstGeom>
        </p:spPr>
      </p:pic>
    </p:spTree>
    <p:extLst>
      <p:ext uri="{BB962C8B-B14F-4D97-AF65-F5344CB8AC3E}">
        <p14:creationId xmlns:p14="http://schemas.microsoft.com/office/powerpoint/2010/main" val="2322047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a:bodyPr>
          <a:lstStyle/>
          <a:p>
            <a:pPr algn="ctr"/>
            <a:r>
              <a:rPr lang="uk-UA" sz="2600" b="1" dirty="0">
                <a:highlight>
                  <a:srgbClr val="FF0000"/>
                </a:highlight>
                <a:latin typeface="Times New Roman" panose="02020603050405020304" pitchFamily="18" charset="0"/>
                <a:cs typeface="Times New Roman" panose="02020603050405020304" pitchFamily="18" charset="0"/>
              </a:rPr>
              <a:t>1.</a:t>
            </a:r>
            <a:r>
              <a:rPr lang="en-US" sz="2600" b="1" dirty="0">
                <a:highlight>
                  <a:srgbClr val="FF0000"/>
                </a:highlight>
                <a:latin typeface="Times New Roman" panose="02020603050405020304" pitchFamily="18" charset="0"/>
                <a:cs typeface="Times New Roman" panose="02020603050405020304" pitchFamily="18" charset="0"/>
              </a:rPr>
              <a:t> </a:t>
            </a:r>
            <a:r>
              <a:rPr lang="uk-UA" sz="2600" b="1" dirty="0">
                <a:highlight>
                  <a:srgbClr val="FF0000"/>
                </a:highlight>
                <a:latin typeface="Times New Roman" panose="02020603050405020304" pitchFamily="18" charset="0"/>
                <a:cs typeface="Times New Roman" panose="02020603050405020304" pitchFamily="18" charset="0"/>
              </a:rPr>
              <a:t>Ренесанс, Реформація і Просвітництво і формулювання гуманістичної парадигми гідності людини, громадянина і громадянських прав. </a:t>
            </a:r>
            <a:br>
              <a:rPr lang="en-US" sz="2600" b="1" dirty="0">
                <a:highlight>
                  <a:srgbClr val="FF0000"/>
                </a:highlight>
                <a:latin typeface="Times New Roman" panose="02020603050405020304" pitchFamily="18" charset="0"/>
                <a:cs typeface="Times New Roman" panose="02020603050405020304" pitchFamily="18" charset="0"/>
              </a:rPr>
            </a:br>
            <a:r>
              <a:rPr lang="uk-UA" sz="2600" b="1" dirty="0">
                <a:highlight>
                  <a:srgbClr val="FF0000"/>
                </a:highlight>
                <a:latin typeface="Times New Roman" panose="02020603050405020304" pitchFamily="18" charset="0"/>
                <a:cs typeface="Times New Roman" panose="02020603050405020304" pitchFamily="18" charset="0"/>
              </a:rPr>
              <a:t>Реформація Х</a:t>
            </a:r>
            <a:r>
              <a:rPr lang="lt-LT" sz="2600" b="1" dirty="0">
                <a:highlight>
                  <a:srgbClr val="FF0000"/>
                </a:highlight>
                <a:latin typeface="Times New Roman" panose="02020603050405020304" pitchFamily="18" charset="0"/>
                <a:cs typeface="Times New Roman" panose="02020603050405020304" pitchFamily="18" charset="0"/>
              </a:rPr>
              <a:t>VI </a:t>
            </a:r>
            <a:r>
              <a:rPr lang="uk-UA" sz="2600" b="1" dirty="0">
                <a:highlight>
                  <a:srgbClr val="FF0000"/>
                </a:highlight>
                <a:latin typeface="Times New Roman" panose="02020603050405020304" pitchFamily="18" charset="0"/>
                <a:cs typeface="Times New Roman" panose="02020603050405020304" pitchFamily="18" charset="0"/>
              </a:rPr>
              <a:t>ст.: між універсалізмом і націоналізмом</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1" y="1200727"/>
            <a:ext cx="12192001" cy="5657271"/>
          </a:xfrm>
        </p:spPr>
        <p:txBody>
          <a:bodyPr>
            <a:normAutofit/>
          </a:bodyPr>
          <a:lstStyle/>
          <a:p>
            <a:pPr marL="0" indent="0" algn="just">
              <a:buNone/>
            </a:pPr>
            <a:r>
              <a:rPr lang="uk-UA" sz="3200" b="1" dirty="0">
                <a:latin typeface="Times New Roman" panose="02020603050405020304" pitchFamily="18" charset="0"/>
                <a:cs typeface="Times New Roman" panose="02020603050405020304" pitchFamily="18" charset="0"/>
              </a:rPr>
              <a:t>Епоха </a:t>
            </a:r>
            <a:r>
              <a:rPr lang="uk-UA" sz="3200" b="1" dirty="0">
                <a:highlight>
                  <a:srgbClr val="FF00FF"/>
                </a:highlight>
                <a:latin typeface="Times New Roman" panose="02020603050405020304" pitchFamily="18" charset="0"/>
                <a:cs typeface="Times New Roman" panose="02020603050405020304" pitchFamily="18" charset="0"/>
              </a:rPr>
              <a:t>Просвітництва</a:t>
            </a:r>
            <a:r>
              <a:rPr lang="uk-UA" sz="3200" b="1" dirty="0">
                <a:latin typeface="Times New Roman" panose="02020603050405020304" pitchFamily="18" charset="0"/>
                <a:cs typeface="Times New Roman" panose="02020603050405020304" pitchFamily="18" charset="0"/>
              </a:rPr>
              <a:t> розпочалася в другій половині XVII ст. й тривала до Великої французької революції. Просвітництво активно впроваджує ідею побудови суспільства, держави і </a:t>
            </a:r>
            <a:r>
              <a:rPr lang="uk-UA" sz="3200" b="1" i="1" u="sng" dirty="0">
                <a:latin typeface="Times New Roman" panose="02020603050405020304" pitchFamily="18" charset="0"/>
                <a:cs typeface="Times New Roman" panose="02020603050405020304" pitchFamily="18" charset="0"/>
              </a:rPr>
              <a:t>міжнародних відносин</a:t>
            </a:r>
            <a:r>
              <a:rPr lang="uk-UA" sz="3200" b="1" dirty="0">
                <a:latin typeface="Times New Roman" panose="02020603050405020304" pitchFamily="18" charset="0"/>
                <a:cs typeface="Times New Roman" panose="02020603050405020304" pitchFamily="18" charset="0"/>
              </a:rPr>
              <a:t> на основі демократії, раціоналізму і права. </a:t>
            </a:r>
          </a:p>
          <a:p>
            <a:pPr marL="0" indent="0" algn="just">
              <a:buNone/>
            </a:pPr>
            <a:r>
              <a:rPr lang="uk-UA" sz="3200" b="1" dirty="0">
                <a:latin typeface="Times New Roman" panose="02020603050405020304" pitchFamily="18" charset="0"/>
                <a:cs typeface="Times New Roman" panose="02020603050405020304" pitchFamily="18" charset="0"/>
              </a:rPr>
              <a:t>Представники цієї течії вважали метою суспільства людське щастя, шлях до якого — перебудова суспільства відповідно до принципів, продиктованих розумом, були прихильниками теорії природного права. Своїм завданням вільнодумці проголошували утвердження свободи, розвиток природних здібностей кожного, громадянське виховання та поширення освіти.</a:t>
            </a:r>
          </a:p>
        </p:txBody>
      </p:sp>
    </p:spTree>
    <p:extLst>
      <p:ext uri="{BB962C8B-B14F-4D97-AF65-F5344CB8AC3E}">
        <p14:creationId xmlns:p14="http://schemas.microsoft.com/office/powerpoint/2010/main" val="9893794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572654"/>
          </a:xfrm>
        </p:spPr>
        <p:txBody>
          <a:bodyPr>
            <a:normAutofit/>
          </a:bodyPr>
          <a:lstStyle/>
          <a:p>
            <a:pPr algn="ctr"/>
            <a:r>
              <a:rPr lang="uk-UA" sz="2800" b="1" dirty="0">
                <a:highlight>
                  <a:srgbClr val="800080"/>
                </a:highlight>
                <a:latin typeface="Times New Roman" panose="02020603050405020304" pitchFamily="18" charset="0"/>
                <a:cs typeface="Times New Roman" panose="02020603050405020304" pitchFamily="18" charset="0"/>
              </a:rPr>
              <a:t>4.	Війна і мир в ідеях просвітників: від Руссо до </a:t>
            </a:r>
            <a:r>
              <a:rPr lang="uk-UA" sz="2800" b="1" dirty="0" err="1">
                <a:highlight>
                  <a:srgbClr val="800080"/>
                </a:highlight>
                <a:latin typeface="Times New Roman" panose="02020603050405020304" pitchFamily="18" charset="0"/>
                <a:cs typeface="Times New Roman" panose="02020603050405020304" pitchFamily="18" charset="0"/>
              </a:rPr>
              <a:t>Бентама</a:t>
            </a:r>
            <a:endParaRPr lang="uk-UA" sz="2800" b="1" dirty="0">
              <a:highlight>
                <a:srgbClr val="80008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434109"/>
            <a:ext cx="12192000" cy="6423889"/>
          </a:xfrm>
        </p:spPr>
        <p:txBody>
          <a:bodyPr/>
          <a:lstStyle/>
          <a:p>
            <a:pPr marL="0" indent="0" algn="just">
              <a:buNone/>
            </a:pPr>
            <a:r>
              <a:rPr lang="uk-UA" b="1" dirty="0">
                <a:latin typeface="Times New Roman" panose="02020603050405020304" pitchFamily="18" charset="0"/>
                <a:cs typeface="Times New Roman" panose="02020603050405020304" pitchFamily="18" charset="0"/>
              </a:rPr>
              <a:t>Спираючись на принципи суспільного договору, Руссо виступав за </a:t>
            </a:r>
            <a:r>
              <a:rPr lang="uk-UA" b="1" dirty="0">
                <a:solidFill>
                  <a:srgbClr val="FFFF00"/>
                </a:solidFill>
                <a:latin typeface="Times New Roman" panose="02020603050405020304" pitchFamily="18" charset="0"/>
                <a:cs typeface="Times New Roman" panose="02020603050405020304" pitchFamily="18" charset="0"/>
              </a:rPr>
              <a:t>створення союзу вільних народів</a:t>
            </a:r>
            <a:r>
              <a:rPr lang="uk-UA" b="1" dirty="0">
                <a:latin typeface="Times New Roman" panose="02020603050405020304" pitchFamily="18" charset="0"/>
                <a:cs typeface="Times New Roman" panose="02020603050405020304" pitchFamily="18" charset="0"/>
              </a:rPr>
              <a:t> відповідно до спеціальної угоди жителів Європи. Розв’язання спірних питань між ними він вважав можливим через укладення договорів, а влаштування європейських справ уявляв за зразком кантонів Швейцарії. </a:t>
            </a:r>
          </a:p>
          <a:p>
            <a:pPr marL="0" indent="0" algn="just">
              <a:buNone/>
            </a:pPr>
            <a:r>
              <a:rPr lang="uk-UA" b="1" dirty="0">
                <a:latin typeface="Times New Roman" panose="02020603050405020304" pitchFamily="18" charset="0"/>
                <a:cs typeface="Times New Roman" panose="02020603050405020304" pitchFamily="18" charset="0"/>
              </a:rPr>
              <a:t>Сталося так, що племінник абата Шарля Ірине де Сен-П’єра звернувся до Жан-Жака Руссо з проханням підготувати твори свого дядька для нового видання. «Проект вічного миру» Руссо виокремив як найбільш значний і найбільш досконалий з усіх творів Сен-П’єра. Він прийняв рішення «викласти ідеї автора і свої окремо, висвітлити, розвинути і зробити все, щоб їх можна було гідно оцінити». У 1761 р. Руссо опублікував проект Сен-П’єра і написав короткий виклад тритомного твору абата під назвами «</a:t>
            </a:r>
            <a:r>
              <a:rPr lang="uk-UA" b="1" dirty="0">
                <a:highlight>
                  <a:srgbClr val="FF0000"/>
                </a:highlight>
                <a:latin typeface="Times New Roman" panose="02020603050405020304" pitchFamily="18" charset="0"/>
                <a:cs typeface="Times New Roman" panose="02020603050405020304" pitchFamily="18" charset="0"/>
              </a:rPr>
              <a:t>Витяг з Проекту вічного миру</a:t>
            </a:r>
            <a:r>
              <a:rPr lang="uk-UA" b="1" dirty="0">
                <a:latin typeface="Times New Roman" panose="02020603050405020304" pitchFamily="18" charset="0"/>
                <a:cs typeface="Times New Roman" panose="02020603050405020304" pitchFamily="18" charset="0"/>
              </a:rPr>
              <a:t>» і «</a:t>
            </a:r>
            <a:r>
              <a:rPr lang="uk-UA" b="1" dirty="0">
                <a:highlight>
                  <a:srgbClr val="FF0000"/>
                </a:highlight>
                <a:latin typeface="Times New Roman" panose="02020603050405020304" pitchFamily="18" charset="0"/>
                <a:cs typeface="Times New Roman" panose="02020603050405020304" pitchFamily="18" charset="0"/>
              </a:rPr>
              <a:t>Судження про вічний мир» («Міркування про вічний мир»)</a:t>
            </a:r>
            <a:r>
              <a:rPr lang="uk-UA" b="1" dirty="0">
                <a:latin typeface="Times New Roman" panose="02020603050405020304" pitchFamily="18" charset="0"/>
                <a:cs typeface="Times New Roman" panose="02020603050405020304" pitchFamily="18" charset="0"/>
              </a:rPr>
              <a:t>, опублікований 1782 р., вже після смерті автора. Руссо підтримав основну ідею Сен-П’єра про створення конфедерації.</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74800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572654"/>
          </a:xfrm>
        </p:spPr>
        <p:txBody>
          <a:bodyPr>
            <a:normAutofit/>
          </a:bodyPr>
          <a:lstStyle/>
          <a:p>
            <a:pPr algn="ctr"/>
            <a:r>
              <a:rPr lang="uk-UA" sz="2800" b="1" dirty="0">
                <a:highlight>
                  <a:srgbClr val="800080"/>
                </a:highlight>
                <a:latin typeface="Times New Roman" panose="02020603050405020304" pitchFamily="18" charset="0"/>
                <a:cs typeface="Times New Roman" panose="02020603050405020304" pitchFamily="18" charset="0"/>
              </a:rPr>
              <a:t>4.	Війна і мир в ідеях просвітників: від Руссо до </a:t>
            </a:r>
            <a:r>
              <a:rPr lang="uk-UA" sz="2800" b="1" dirty="0" err="1">
                <a:highlight>
                  <a:srgbClr val="800080"/>
                </a:highlight>
                <a:latin typeface="Times New Roman" panose="02020603050405020304" pitchFamily="18" charset="0"/>
                <a:cs typeface="Times New Roman" panose="02020603050405020304" pitchFamily="18" charset="0"/>
              </a:rPr>
              <a:t>Бентама</a:t>
            </a:r>
            <a:endParaRPr lang="uk-UA" sz="2800" b="1" dirty="0">
              <a:highlight>
                <a:srgbClr val="80008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572655"/>
            <a:ext cx="12192000" cy="6285343"/>
          </a:xfrm>
        </p:spPr>
        <p:txBody>
          <a:bodyPr>
            <a:noAutofit/>
          </a:bodyPr>
          <a:lstStyle/>
          <a:p>
            <a:pPr marL="0" indent="0" algn="just">
              <a:buNone/>
            </a:pPr>
            <a:r>
              <a:rPr lang="uk-UA" sz="3400" b="1" dirty="0">
                <a:latin typeface="Times New Roman" panose="02020603050405020304" pitchFamily="18" charset="0"/>
                <a:cs typeface="Times New Roman" panose="02020603050405020304" pitchFamily="18" charset="0"/>
              </a:rPr>
              <a:t>Для Руссо тема мирного співіснування держав була однією з центральних у його теорії суспільного договору. На його думку, прагнення усіх держав до збільшення своїх територій за рахунок сусідів змушує докладати зусиль для свого збереження. Відтак французький філософ вважав корисними пошуки механізмів встановлення миру, які пропонував його попередник. </a:t>
            </a:r>
          </a:p>
          <a:p>
            <a:pPr marL="0" indent="0" algn="just">
              <a:buNone/>
            </a:pPr>
            <a:r>
              <a:rPr lang="uk-UA" sz="3400" b="1" dirty="0">
                <a:latin typeface="Times New Roman" panose="02020603050405020304" pitchFamily="18" charset="0"/>
                <a:cs typeface="Times New Roman" panose="02020603050405020304" pitchFamily="18" charset="0"/>
              </a:rPr>
              <a:t>Разом з тим, реальний мир можливий лише за умови утвердження принципів свободи і демократії, найбільш досконалим втіленням яких може бути республіканський устрій як держав, так і їх союзів. Натомість такий шлях до миру пролягав через революцію, якої не хочуть опоненти Сен-П’єра.</a:t>
            </a:r>
          </a:p>
        </p:txBody>
      </p:sp>
    </p:spTree>
    <p:extLst>
      <p:ext uri="{BB962C8B-B14F-4D97-AF65-F5344CB8AC3E}">
        <p14:creationId xmlns:p14="http://schemas.microsoft.com/office/powerpoint/2010/main" val="27237709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572654"/>
          </a:xfrm>
        </p:spPr>
        <p:txBody>
          <a:bodyPr>
            <a:normAutofit/>
          </a:bodyPr>
          <a:lstStyle/>
          <a:p>
            <a:pPr algn="ctr"/>
            <a:r>
              <a:rPr lang="uk-UA" sz="2800" b="1" dirty="0">
                <a:highlight>
                  <a:srgbClr val="800080"/>
                </a:highlight>
                <a:latin typeface="Times New Roman" panose="02020603050405020304" pitchFamily="18" charset="0"/>
                <a:cs typeface="Times New Roman" panose="02020603050405020304" pitchFamily="18" charset="0"/>
              </a:rPr>
              <a:t>4.	Війна і мир в ідеях просвітників: від Руссо до </a:t>
            </a:r>
            <a:r>
              <a:rPr lang="uk-UA" sz="2800" b="1" dirty="0" err="1">
                <a:highlight>
                  <a:srgbClr val="800080"/>
                </a:highlight>
                <a:latin typeface="Times New Roman" panose="02020603050405020304" pitchFamily="18" charset="0"/>
                <a:cs typeface="Times New Roman" panose="02020603050405020304" pitchFamily="18" charset="0"/>
              </a:rPr>
              <a:t>Бентама</a:t>
            </a:r>
            <a:endParaRPr lang="uk-UA" sz="2800" b="1" dirty="0">
              <a:highlight>
                <a:srgbClr val="80008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572655"/>
            <a:ext cx="12192000" cy="6285343"/>
          </a:xfrm>
        </p:spPr>
        <p:txBody>
          <a:bodyPr>
            <a:noAutofit/>
          </a:bodyPr>
          <a:lstStyle/>
          <a:p>
            <a:pPr marL="0" indent="0" algn="just">
              <a:buNone/>
            </a:pPr>
            <a:r>
              <a:rPr lang="uk-UA" sz="3400" b="1" dirty="0">
                <a:latin typeface="Times New Roman" panose="02020603050405020304" pitchFamily="18" charset="0"/>
                <a:cs typeface="Times New Roman" panose="02020603050405020304" pitchFamily="18" charset="0"/>
              </a:rPr>
              <a:t>Цікавим є висновок Руссо про те, що європейська федерація взагалі є можливою лише як результат і наслідок революційної боротьби. Цим він ніби передрікав дії революційної Франції та Наполеона Бонапарта. </a:t>
            </a:r>
          </a:p>
          <a:p>
            <a:pPr marL="0" indent="0" algn="just">
              <a:buNone/>
            </a:pPr>
            <a:r>
              <a:rPr lang="uk-UA" sz="3400" b="1" dirty="0">
                <a:latin typeface="Times New Roman" panose="02020603050405020304" pitchFamily="18" charset="0"/>
                <a:cs typeface="Times New Roman" panose="02020603050405020304" pitchFamily="18" charset="0"/>
              </a:rPr>
              <a:t>Надії на політико-правове вирішення загально-європейських інтересів давало те, що після Паризького миру 1763 р. на протягом майже трьох десятиліть континент був позбавлений загальноєвропейських війн і масштабних військових дій. Це було наслідком встановлення мирних відносин між Росією і Пруссією, до них приєдналася Австрія, яка зберегла тісні зв’язки з Францією. Така відносна «злагода» була скріплена участю цих країн у поділах Польщі.</a:t>
            </a:r>
          </a:p>
        </p:txBody>
      </p:sp>
    </p:spTree>
    <p:extLst>
      <p:ext uri="{BB962C8B-B14F-4D97-AF65-F5344CB8AC3E}">
        <p14:creationId xmlns:p14="http://schemas.microsoft.com/office/powerpoint/2010/main" val="2979434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572654"/>
          </a:xfrm>
        </p:spPr>
        <p:txBody>
          <a:bodyPr>
            <a:normAutofit/>
          </a:bodyPr>
          <a:lstStyle/>
          <a:p>
            <a:pPr algn="ctr"/>
            <a:r>
              <a:rPr lang="uk-UA" sz="2800" b="1" dirty="0">
                <a:highlight>
                  <a:srgbClr val="800080"/>
                </a:highlight>
                <a:latin typeface="Times New Roman" panose="02020603050405020304" pitchFamily="18" charset="0"/>
                <a:cs typeface="Times New Roman" panose="02020603050405020304" pitchFamily="18" charset="0"/>
              </a:rPr>
              <a:t>4.	Війна і мир в ідеях просвітників: від Руссо до </a:t>
            </a:r>
            <a:r>
              <a:rPr lang="uk-UA" sz="2800" b="1" dirty="0" err="1">
                <a:highlight>
                  <a:srgbClr val="800080"/>
                </a:highlight>
                <a:latin typeface="Times New Roman" panose="02020603050405020304" pitchFamily="18" charset="0"/>
                <a:cs typeface="Times New Roman" panose="02020603050405020304" pitchFamily="18" charset="0"/>
              </a:rPr>
              <a:t>Бентама</a:t>
            </a:r>
            <a:endParaRPr lang="uk-UA" sz="2800" b="1" dirty="0">
              <a:highlight>
                <a:srgbClr val="80008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572655"/>
            <a:ext cx="7607452" cy="6285343"/>
          </a:xfrm>
        </p:spPr>
        <p:txBody>
          <a:bodyPr>
            <a:normAutofit/>
          </a:bodyPr>
          <a:lstStyle/>
          <a:p>
            <a:pPr marL="0" indent="0" algn="just">
              <a:buNone/>
            </a:pPr>
            <a:r>
              <a:rPr lang="uk-UA" sz="3000" b="1" dirty="0">
                <a:latin typeface="Times New Roman" panose="02020603050405020304" pitchFamily="18" charset="0"/>
                <a:cs typeface="Times New Roman" panose="02020603050405020304" pitchFamily="18" charset="0"/>
              </a:rPr>
              <a:t>На межі XVIII—XIX ст. у Німеччині спостерігається бурхливе піднесення політичної думки й ідеї «вічного миру», найяскравішим представником якої був </a:t>
            </a:r>
            <a:r>
              <a:rPr lang="uk-UA" sz="3000" b="1" dirty="0" err="1">
                <a:highlight>
                  <a:srgbClr val="FF0000"/>
                </a:highlight>
                <a:latin typeface="Times New Roman" panose="02020603050405020304" pitchFamily="18" charset="0"/>
                <a:cs typeface="Times New Roman" panose="02020603050405020304" pitchFamily="18" charset="0"/>
              </a:rPr>
              <a:t>Іммануїл</a:t>
            </a:r>
            <a:r>
              <a:rPr lang="uk-UA" sz="3000" b="1" dirty="0">
                <a:highlight>
                  <a:srgbClr val="FF0000"/>
                </a:highlight>
                <a:latin typeface="Times New Roman" panose="02020603050405020304" pitchFamily="18" charset="0"/>
                <a:cs typeface="Times New Roman" panose="02020603050405020304" pitchFamily="18" charset="0"/>
              </a:rPr>
              <a:t> Кант</a:t>
            </a:r>
            <a:r>
              <a:rPr lang="uk-UA" sz="3000" b="1" dirty="0">
                <a:latin typeface="Times New Roman" panose="02020603050405020304" pitchFamily="18" charset="0"/>
                <a:cs typeface="Times New Roman" panose="02020603050405020304" pitchFamily="18" charset="0"/>
              </a:rPr>
              <a:t> (1770—1831). </a:t>
            </a:r>
          </a:p>
          <a:p>
            <a:pPr marL="0" indent="0" algn="just">
              <a:buNone/>
            </a:pPr>
            <a:r>
              <a:rPr lang="uk-UA" sz="3000" b="1" dirty="0">
                <a:latin typeface="Times New Roman" panose="02020603050405020304" pitchFamily="18" charset="0"/>
                <a:cs typeface="Times New Roman" panose="02020603050405020304" pitchFamily="18" charset="0"/>
              </a:rPr>
              <a:t>Більшість проектів «вічного миру» і союзного устрою Європи виникли не у Франції, а в Німеччині. Значною мірою це обумовлено, з одного боку, прагненням інтелектуальних кіл німецьких земель до проведення демократичних перетворень, а з іншого – пошуком механізмів, які б забезпечили реформи, мир і стабільність на континенті.</a:t>
            </a:r>
          </a:p>
        </p:txBody>
      </p:sp>
      <p:pic>
        <p:nvPicPr>
          <p:cNvPr id="2" name="Рисунок 1">
            <a:extLst>
              <a:ext uri="{FF2B5EF4-FFF2-40B4-BE49-F238E27FC236}">
                <a16:creationId xmlns:a16="http://schemas.microsoft.com/office/drawing/2014/main" id="{7F0ABFA5-EEF0-B78C-52F7-E8D5AC7B45A2}"/>
              </a:ext>
            </a:extLst>
          </p:cNvPr>
          <p:cNvPicPr>
            <a:picLocks noChangeAspect="1"/>
          </p:cNvPicPr>
          <p:nvPr/>
        </p:nvPicPr>
        <p:blipFill>
          <a:blip r:embed="rId2"/>
          <a:stretch>
            <a:fillRect/>
          </a:stretch>
        </p:blipFill>
        <p:spPr>
          <a:xfrm>
            <a:off x="7702116" y="572653"/>
            <a:ext cx="4330564" cy="6142183"/>
          </a:xfrm>
          <a:prstGeom prst="rect">
            <a:avLst/>
          </a:prstGeom>
        </p:spPr>
      </p:pic>
    </p:spTree>
    <p:extLst>
      <p:ext uri="{BB962C8B-B14F-4D97-AF65-F5344CB8AC3E}">
        <p14:creationId xmlns:p14="http://schemas.microsoft.com/office/powerpoint/2010/main" val="9737097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572654"/>
          </a:xfrm>
        </p:spPr>
        <p:txBody>
          <a:bodyPr>
            <a:normAutofit/>
          </a:bodyPr>
          <a:lstStyle/>
          <a:p>
            <a:pPr algn="ctr"/>
            <a:r>
              <a:rPr lang="uk-UA" sz="2800" b="1" dirty="0">
                <a:highlight>
                  <a:srgbClr val="800080"/>
                </a:highlight>
                <a:latin typeface="Times New Roman" panose="02020603050405020304" pitchFamily="18" charset="0"/>
                <a:cs typeface="Times New Roman" panose="02020603050405020304" pitchFamily="18" charset="0"/>
              </a:rPr>
              <a:t>4.	Війна і мир в ідеях просвітників: від Руссо до </a:t>
            </a:r>
            <a:r>
              <a:rPr lang="uk-UA" sz="2800" b="1" dirty="0" err="1">
                <a:highlight>
                  <a:srgbClr val="800080"/>
                </a:highlight>
                <a:latin typeface="Times New Roman" panose="02020603050405020304" pitchFamily="18" charset="0"/>
                <a:cs typeface="Times New Roman" panose="02020603050405020304" pitchFamily="18" charset="0"/>
              </a:rPr>
              <a:t>Бентама</a:t>
            </a:r>
            <a:endParaRPr lang="uk-UA" sz="2800" b="1" dirty="0">
              <a:highlight>
                <a:srgbClr val="80008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572655"/>
            <a:ext cx="12192000" cy="6285343"/>
          </a:xfrm>
        </p:spPr>
        <p:txBody>
          <a:bodyPr/>
          <a:lstStyle/>
          <a:p>
            <a:pPr marL="0" indent="0" algn="just">
              <a:buNone/>
            </a:pPr>
            <a:r>
              <a:rPr lang="uk-UA" b="1" dirty="0">
                <a:latin typeface="Times New Roman" panose="02020603050405020304" pitchFamily="18" charset="0"/>
                <a:cs typeface="Times New Roman" panose="02020603050405020304" pitchFamily="18" charset="0"/>
              </a:rPr>
              <a:t>Основною заслугою </a:t>
            </a:r>
            <a:r>
              <a:rPr lang="uk-UA" b="1" dirty="0" err="1">
                <a:latin typeface="Times New Roman" panose="02020603050405020304" pitchFamily="18" charset="0"/>
                <a:cs typeface="Times New Roman" panose="02020603050405020304" pitchFamily="18" charset="0"/>
              </a:rPr>
              <a:t>Імануїла</a:t>
            </a:r>
            <a:r>
              <a:rPr lang="uk-UA" b="1" dirty="0">
                <a:latin typeface="Times New Roman" panose="02020603050405020304" pitchFamily="18" charset="0"/>
                <a:cs typeface="Times New Roman" panose="02020603050405020304" pitchFamily="18" charset="0"/>
              </a:rPr>
              <a:t> Канта стало те, що він </a:t>
            </a:r>
            <a:r>
              <a:rPr lang="uk-UA" b="1" dirty="0">
                <a:solidFill>
                  <a:srgbClr val="FFFF00"/>
                </a:solidFill>
                <a:latin typeface="Times New Roman" panose="02020603050405020304" pitchFamily="18" charset="0"/>
                <a:cs typeface="Times New Roman" panose="02020603050405020304" pitchFamily="18" charset="0"/>
              </a:rPr>
              <a:t>розробив концепцію об’єднання європейських держав і встановлення загального миру</a:t>
            </a:r>
            <a:r>
              <a:rPr lang="uk-UA" b="1" dirty="0">
                <a:latin typeface="Times New Roman" panose="02020603050405020304" pitchFamily="18" charset="0"/>
                <a:cs typeface="Times New Roman" panose="02020603050405020304" pitchFamily="18" charset="0"/>
              </a:rPr>
              <a:t>, що до нього було цілковитою утопією, науково аргументував, методологічно обґрунтував і так зробив її чітко означеною правовою проблемою. </a:t>
            </a:r>
          </a:p>
          <a:p>
            <a:pPr marL="0" indent="0" algn="just">
              <a:buNone/>
            </a:pPr>
            <a:r>
              <a:rPr lang="uk-UA" b="1" dirty="0">
                <a:latin typeface="Times New Roman" panose="02020603050405020304" pitchFamily="18" charset="0"/>
                <a:cs typeface="Times New Roman" panose="02020603050405020304" pitchFamily="18" charset="0"/>
              </a:rPr>
              <a:t>Саме Кант першим надав ідеї союзу держав цілком нового трактування: таке об’єднання має бути утворене на принципах «федералізму вільних держав», тобто союзу рівноправних народів. </a:t>
            </a:r>
          </a:p>
          <a:p>
            <a:pPr marL="0" indent="0" algn="just">
              <a:buNone/>
            </a:pPr>
            <a:r>
              <a:rPr lang="uk-UA" b="1" dirty="0">
                <a:latin typeface="Times New Roman" panose="02020603050405020304" pitchFamily="18" charset="0"/>
                <a:cs typeface="Times New Roman" panose="02020603050405020304" pitchFamily="18" charset="0"/>
              </a:rPr>
              <a:t>Тому маємо підставу для принципового твердження, що від Канта походить ідея </a:t>
            </a:r>
            <a:r>
              <a:rPr lang="uk-UA" b="1" dirty="0">
                <a:highlight>
                  <a:srgbClr val="FF0000"/>
                </a:highlight>
                <a:latin typeface="Times New Roman" panose="02020603050405020304" pitchFamily="18" charset="0"/>
                <a:cs typeface="Times New Roman" panose="02020603050405020304" pitchFamily="18" charset="0"/>
              </a:rPr>
              <a:t>Сполучених Штатів Європи</a:t>
            </a:r>
            <a:r>
              <a:rPr lang="uk-UA" b="1" dirty="0">
                <a:latin typeface="Times New Roman" panose="02020603050405020304" pitchFamily="18" charset="0"/>
                <a:cs typeface="Times New Roman" panose="02020603050405020304" pitchFamily="18" charset="0"/>
              </a:rPr>
              <a:t> (термін, що з’явився водночас із виникненням Сполучених Штатів Америки й початком Великої французької революції, як альтернатива конгломерату розрізнених, взаємно ворожих монархій). Отже, в епоху Просвітництва відбувається докорінне переосмислення ідеї союзу держав. Ідеалом об’єднання держав Європи стає створення не монархічного, а республіканського союзу.</a:t>
            </a:r>
          </a:p>
        </p:txBody>
      </p:sp>
    </p:spTree>
    <p:extLst>
      <p:ext uri="{BB962C8B-B14F-4D97-AF65-F5344CB8AC3E}">
        <p14:creationId xmlns:p14="http://schemas.microsoft.com/office/powerpoint/2010/main" val="36589233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572654"/>
          </a:xfrm>
        </p:spPr>
        <p:txBody>
          <a:bodyPr>
            <a:normAutofit/>
          </a:bodyPr>
          <a:lstStyle/>
          <a:p>
            <a:pPr algn="ctr"/>
            <a:r>
              <a:rPr lang="uk-UA" sz="2800" b="1" dirty="0">
                <a:highlight>
                  <a:srgbClr val="800080"/>
                </a:highlight>
                <a:latin typeface="Times New Roman" panose="02020603050405020304" pitchFamily="18" charset="0"/>
                <a:cs typeface="Times New Roman" panose="02020603050405020304" pitchFamily="18" charset="0"/>
              </a:rPr>
              <a:t>4.	Війна і мир в ідеях просвітників: від Руссо до </a:t>
            </a:r>
            <a:r>
              <a:rPr lang="uk-UA" sz="2800" b="1" dirty="0" err="1">
                <a:highlight>
                  <a:srgbClr val="800080"/>
                </a:highlight>
                <a:latin typeface="Times New Roman" panose="02020603050405020304" pitchFamily="18" charset="0"/>
                <a:cs typeface="Times New Roman" panose="02020603050405020304" pitchFamily="18" charset="0"/>
              </a:rPr>
              <a:t>Бентама</a:t>
            </a:r>
            <a:endParaRPr lang="uk-UA" sz="2800" b="1" dirty="0">
              <a:highlight>
                <a:srgbClr val="80008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572655"/>
            <a:ext cx="12192000" cy="6285343"/>
          </a:xfrm>
        </p:spPr>
        <p:txBody>
          <a:bodyPr>
            <a:normAutofit/>
          </a:bodyPr>
          <a:lstStyle/>
          <a:p>
            <a:pPr marL="0" indent="0" algn="just">
              <a:buNone/>
            </a:pPr>
            <a:r>
              <a:rPr lang="uk-UA" sz="3600" b="1" dirty="0">
                <a:latin typeface="Times New Roman" panose="02020603050405020304" pitchFamily="18" charset="0"/>
                <a:cs typeface="Times New Roman" panose="02020603050405020304" pitchFamily="18" charset="0"/>
              </a:rPr>
              <a:t>Вихід із війни (1792–1814 р.) Пруссії і підписання нею Базельського миру з Францією у 1795 р. дали привід німецькому філософу </a:t>
            </a:r>
            <a:r>
              <a:rPr lang="uk-UA" sz="3600" b="1" dirty="0" err="1">
                <a:latin typeface="Times New Roman" panose="02020603050405020304" pitchFamily="18" charset="0"/>
                <a:cs typeface="Times New Roman" panose="02020603050405020304" pitchFamily="18" charset="0"/>
              </a:rPr>
              <a:t>Іммануїлу</a:t>
            </a:r>
            <a:r>
              <a:rPr lang="uk-UA" sz="3600" b="1" dirty="0">
                <a:latin typeface="Times New Roman" panose="02020603050405020304" pitchFamily="18" charset="0"/>
                <a:cs typeface="Times New Roman" panose="02020603050405020304" pitchFamily="18" charset="0"/>
              </a:rPr>
              <a:t> Канту для оприлюднення своїх роздумів на тему «вічного миру». </a:t>
            </a:r>
          </a:p>
          <a:p>
            <a:pPr marL="0" indent="0" algn="just">
              <a:buNone/>
            </a:pPr>
            <a:r>
              <a:rPr lang="uk-UA" sz="3600" b="1" dirty="0">
                <a:latin typeface="Times New Roman" panose="02020603050405020304" pitchFamily="18" charset="0"/>
                <a:cs typeface="Times New Roman" panose="02020603050405020304" pitchFamily="18" charset="0"/>
              </a:rPr>
              <a:t>У праці «До вічного миру» (1795 р.) посилався на федерацію держав як на засіб забезпечення миру, на своєрідній перехідний етап, головною метою якого мало стати становлення спільнот, заснованих на традиціях республіканізму, федералізму й панування права. «Вічний мир», за Кантом, не може виникнути сам собою, оскільки природним станом людства є війна. </a:t>
            </a:r>
          </a:p>
        </p:txBody>
      </p:sp>
    </p:spTree>
    <p:extLst>
      <p:ext uri="{BB962C8B-B14F-4D97-AF65-F5344CB8AC3E}">
        <p14:creationId xmlns:p14="http://schemas.microsoft.com/office/powerpoint/2010/main" val="39781062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572654"/>
          </a:xfrm>
        </p:spPr>
        <p:txBody>
          <a:bodyPr>
            <a:normAutofit/>
          </a:bodyPr>
          <a:lstStyle/>
          <a:p>
            <a:pPr algn="ctr"/>
            <a:r>
              <a:rPr lang="uk-UA" sz="2800" b="1" dirty="0">
                <a:highlight>
                  <a:srgbClr val="800080"/>
                </a:highlight>
                <a:latin typeface="Times New Roman" panose="02020603050405020304" pitchFamily="18" charset="0"/>
                <a:cs typeface="Times New Roman" panose="02020603050405020304" pitchFamily="18" charset="0"/>
              </a:rPr>
              <a:t>4.	Війна і мир в ідеях просвітників: від Руссо до </a:t>
            </a:r>
            <a:r>
              <a:rPr lang="uk-UA" sz="2800" b="1" dirty="0" err="1">
                <a:highlight>
                  <a:srgbClr val="800080"/>
                </a:highlight>
                <a:latin typeface="Times New Roman" panose="02020603050405020304" pitchFamily="18" charset="0"/>
                <a:cs typeface="Times New Roman" panose="02020603050405020304" pitchFamily="18" charset="0"/>
              </a:rPr>
              <a:t>Бентама</a:t>
            </a:r>
            <a:endParaRPr lang="uk-UA" sz="2800" b="1" dirty="0">
              <a:highlight>
                <a:srgbClr val="80008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572655"/>
            <a:ext cx="12192000" cy="6285343"/>
          </a:xfrm>
        </p:spPr>
        <p:txBody>
          <a:bodyPr>
            <a:normAutofit/>
          </a:bodyPr>
          <a:lstStyle/>
          <a:p>
            <a:pPr marL="0" indent="0" algn="just">
              <a:buNone/>
            </a:pPr>
            <a:r>
              <a:rPr lang="uk-UA" sz="3800" b="1" dirty="0">
                <a:latin typeface="Times New Roman" panose="02020603050405020304" pitchFamily="18" charset="0"/>
                <a:cs typeface="Times New Roman" panose="02020603050405020304" pitchFamily="18" charset="0"/>
              </a:rPr>
              <a:t>Тому мир слід «встановлювати». Задля гарантування його дотримання, в усіх країнах слід запровадити республіканське правління, засноване на принципах свободи й рівності всіх громадян перед законом. </a:t>
            </a:r>
          </a:p>
          <a:p>
            <a:pPr marL="0" indent="0" algn="just">
              <a:buNone/>
            </a:pPr>
            <a:r>
              <a:rPr lang="uk-UA" sz="3800" b="1" dirty="0">
                <a:latin typeface="Times New Roman" panose="02020603050405020304" pitchFamily="18" charset="0"/>
                <a:cs typeface="Times New Roman" panose="02020603050405020304" pitchFamily="18" charset="0"/>
              </a:rPr>
              <a:t>Договір між державами слід підкріпити союзом між народами. Якщо питання про мир і війну буде передано до компетенції громадян, це вкрай ускладнить розв’язання війн. </a:t>
            </a:r>
          </a:p>
          <a:p>
            <a:pPr marL="0" indent="0" algn="just">
              <a:buNone/>
            </a:pPr>
            <a:r>
              <a:rPr lang="uk-UA" sz="3800" b="1" dirty="0">
                <a:latin typeface="Times New Roman" panose="02020603050405020304" pitchFamily="18" charset="0"/>
                <a:cs typeface="Times New Roman" panose="02020603050405020304" pitchFamily="18" charset="0"/>
              </a:rPr>
              <a:t>Кант був проти революційних методів боротьби за владу, визнаючи тільки поступові реформи «згори».</a:t>
            </a:r>
          </a:p>
        </p:txBody>
      </p:sp>
    </p:spTree>
    <p:extLst>
      <p:ext uri="{BB962C8B-B14F-4D97-AF65-F5344CB8AC3E}">
        <p14:creationId xmlns:p14="http://schemas.microsoft.com/office/powerpoint/2010/main" val="45205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572654"/>
          </a:xfrm>
        </p:spPr>
        <p:txBody>
          <a:bodyPr>
            <a:normAutofit/>
          </a:bodyPr>
          <a:lstStyle/>
          <a:p>
            <a:pPr algn="ctr"/>
            <a:r>
              <a:rPr lang="uk-UA" sz="2800" b="1" dirty="0">
                <a:highlight>
                  <a:srgbClr val="800080"/>
                </a:highlight>
                <a:latin typeface="Times New Roman" panose="02020603050405020304" pitchFamily="18" charset="0"/>
                <a:cs typeface="Times New Roman" panose="02020603050405020304" pitchFamily="18" charset="0"/>
              </a:rPr>
              <a:t>4.	Війна і мир в ідеях просвітників: від Руссо до </a:t>
            </a:r>
            <a:r>
              <a:rPr lang="uk-UA" sz="2800" b="1" dirty="0" err="1">
                <a:highlight>
                  <a:srgbClr val="800080"/>
                </a:highlight>
                <a:latin typeface="Times New Roman" panose="02020603050405020304" pitchFamily="18" charset="0"/>
                <a:cs typeface="Times New Roman" panose="02020603050405020304" pitchFamily="18" charset="0"/>
              </a:rPr>
              <a:t>Бентама</a:t>
            </a:r>
            <a:endParaRPr lang="uk-UA" sz="2800" b="1" dirty="0">
              <a:highlight>
                <a:srgbClr val="80008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572655"/>
            <a:ext cx="12192000" cy="6285343"/>
          </a:xfrm>
        </p:spPr>
        <p:txBody>
          <a:bodyPr>
            <a:normAutofit lnSpcReduction="10000"/>
          </a:bodyPr>
          <a:lstStyle/>
          <a:p>
            <a:pPr marL="0" indent="0" algn="just">
              <a:buNone/>
            </a:pPr>
            <a:r>
              <a:rPr lang="uk-UA" b="1" dirty="0">
                <a:latin typeface="Times New Roman" panose="02020603050405020304" pitchFamily="18" charset="0"/>
                <a:cs typeface="Times New Roman" panose="02020603050405020304" pitchFamily="18" charset="0"/>
              </a:rPr>
              <a:t>Сьогодні багато хто з політиків та істориків вважають, що саме в ньому сформульована філософія Європейського Союзу та ООН. Збереження миру для Канта стало темою прикладного Просвітництва. </a:t>
            </a:r>
          </a:p>
          <a:p>
            <a:pPr marL="0" indent="0" algn="just">
              <a:buNone/>
            </a:pPr>
            <a:r>
              <a:rPr lang="uk-UA" b="1" dirty="0">
                <a:latin typeface="Times New Roman" panose="02020603050405020304" pitchFamily="18" charset="0"/>
                <a:cs typeface="Times New Roman" panose="02020603050405020304" pitchFamily="18" charset="0"/>
              </a:rPr>
              <a:t>Слід зауважити, що він не пропонував конкретних деталей створення певного союзу держав. Свої думки, починаючи з самої назви трактату, філософ формулював у відверто вираженій іронічній формі. Навіть сам текст побудований як пародія на міжнародні мирні договори з їх «прелімінарними», «кінцевими» і «таємними» статтями. </a:t>
            </a:r>
          </a:p>
          <a:p>
            <a:pPr marL="0" indent="0" algn="just">
              <a:buNone/>
            </a:pPr>
            <a:r>
              <a:rPr lang="uk-UA" b="1" dirty="0">
                <a:latin typeface="Times New Roman" panose="02020603050405020304" pitchFamily="18" charset="0"/>
                <a:cs typeface="Times New Roman" panose="02020603050405020304" pitchFamily="18" charset="0"/>
              </a:rPr>
              <a:t>Іронія філософа обмовлена тим, що всі попередні спроби встановлення вічного миру залишились утопіями, хоча автори проектів адресували їх главам держав і сильним світу усього. Кант не хотів бути серед тих мудреців, котрі, за словами Фіхте, при черговій війни позіхають і мріють про вічний мир. Головне завдання він вбачав у тому, щоб вказати на історичну необхідність припинення війн і досягнення миру на основі міжнародних договорів. Альтернативою в такому випадку може бути «вічний мир на гігантському кладовищі людства».</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7639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572654"/>
          </a:xfrm>
        </p:spPr>
        <p:txBody>
          <a:bodyPr>
            <a:normAutofit/>
          </a:bodyPr>
          <a:lstStyle/>
          <a:p>
            <a:pPr algn="ctr"/>
            <a:r>
              <a:rPr lang="uk-UA" sz="2800" b="1" dirty="0">
                <a:highlight>
                  <a:srgbClr val="800080"/>
                </a:highlight>
                <a:latin typeface="Times New Roman" panose="02020603050405020304" pitchFamily="18" charset="0"/>
                <a:cs typeface="Times New Roman" panose="02020603050405020304" pitchFamily="18" charset="0"/>
              </a:rPr>
              <a:t>4.	Війна і мир в ідеях просвітників: від Руссо до </a:t>
            </a:r>
            <a:r>
              <a:rPr lang="uk-UA" sz="2800" b="1" dirty="0" err="1">
                <a:highlight>
                  <a:srgbClr val="800080"/>
                </a:highlight>
                <a:latin typeface="Times New Roman" panose="02020603050405020304" pitchFamily="18" charset="0"/>
                <a:cs typeface="Times New Roman" panose="02020603050405020304" pitchFamily="18" charset="0"/>
              </a:rPr>
              <a:t>Бентама</a:t>
            </a:r>
            <a:endParaRPr lang="uk-UA" sz="2800" b="1" dirty="0">
              <a:highlight>
                <a:srgbClr val="80008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572655"/>
            <a:ext cx="12192000" cy="6285343"/>
          </a:xfrm>
        </p:spPr>
        <p:txBody>
          <a:bodyPr/>
          <a:lstStyle/>
          <a:p>
            <a:pPr marL="0" indent="0" algn="just">
              <a:buNone/>
            </a:pPr>
            <a:r>
              <a:rPr lang="uk-UA" b="1" dirty="0">
                <a:latin typeface="Times New Roman" panose="02020603050405020304" pitchFamily="18" charset="0"/>
                <a:cs typeface="Times New Roman" panose="02020603050405020304" pitchFamily="18" charset="0"/>
              </a:rPr>
              <a:t>Нагадаємо, що ранній Новий час починався «Скаргою миру» Еразма напередодні великої і тривалої релігійно-політичної «війни всіх проти всіх». </a:t>
            </a:r>
            <a:r>
              <a:rPr lang="uk-UA" b="1" dirty="0">
                <a:highlight>
                  <a:srgbClr val="FF0000"/>
                </a:highlight>
                <a:latin typeface="Times New Roman" panose="02020603050405020304" pitchFamily="18" charset="0"/>
                <a:cs typeface="Times New Roman" panose="02020603050405020304" pitchFamily="18" charset="0"/>
              </a:rPr>
              <a:t>Кант своїм трактатом завершує цю епоху і попереджує про небезпеку нових воєн, які за своїми масштабами і жертвами перевершуватимуть всі попередні</a:t>
            </a:r>
            <a:r>
              <a:rPr lang="uk-UA" b="1" dirty="0">
                <a:latin typeface="Times New Roman" panose="02020603050405020304" pitchFamily="18" charset="0"/>
                <a:cs typeface="Times New Roman" panose="02020603050405020304" pitchFamily="18" charset="0"/>
              </a:rPr>
              <a:t>. Крім того, німецький філософ висловлює недовіру тим механізмам забезпечення миру і мирних угод між державами, які мають місце у світовій практиці.</a:t>
            </a:r>
          </a:p>
          <a:p>
            <a:pPr marL="0" indent="0" algn="just">
              <a:buNone/>
            </a:pPr>
            <a:r>
              <a:rPr lang="uk-UA" b="1" dirty="0">
                <a:latin typeface="Times New Roman" panose="02020603050405020304" pitchFamily="18" charset="0"/>
                <a:cs typeface="Times New Roman" panose="02020603050405020304" pitchFamily="18" charset="0"/>
              </a:rPr>
              <a:t>Проект Канта був продовженням </a:t>
            </a:r>
            <a:r>
              <a:rPr lang="uk-UA" b="1" dirty="0" err="1">
                <a:latin typeface="Times New Roman" panose="02020603050405020304" pitchFamily="18" charset="0"/>
                <a:cs typeface="Times New Roman" panose="02020603050405020304" pitchFamily="18" charset="0"/>
              </a:rPr>
              <a:t>гуманістично</a:t>
            </a:r>
            <a:r>
              <a:rPr lang="uk-UA" b="1" dirty="0">
                <a:latin typeface="Times New Roman" panose="02020603050405020304" pitchFamily="18" charset="0"/>
                <a:cs typeface="Times New Roman" panose="02020603050405020304" pitchFamily="18" charset="0"/>
              </a:rPr>
              <a:t>-просвітницької дискусії навколо проблеми загального миру, припинення чергової європейської війни. Оптимізм філософа базувався на перетвореннях, які розпочала Французька революція шляхом утвердженням ідеї прав людини, громадянина і республіки. Крім того, він підтверджував раціоналістичні підходи до єдності та злагоди між народами за допомогою провіденціалізму, який він вбачав у загальному розвитку людства в напрямі мирного співіснування.</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79802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572654"/>
          </a:xfrm>
        </p:spPr>
        <p:txBody>
          <a:bodyPr>
            <a:normAutofit/>
          </a:bodyPr>
          <a:lstStyle/>
          <a:p>
            <a:pPr algn="ctr"/>
            <a:r>
              <a:rPr lang="uk-UA" sz="2800" b="1" dirty="0">
                <a:highlight>
                  <a:srgbClr val="800080"/>
                </a:highlight>
                <a:latin typeface="Times New Roman" panose="02020603050405020304" pitchFamily="18" charset="0"/>
                <a:cs typeface="Times New Roman" panose="02020603050405020304" pitchFamily="18" charset="0"/>
              </a:rPr>
              <a:t>4.	Війна і мир в ідеях просвітників: від Руссо до </a:t>
            </a:r>
            <a:r>
              <a:rPr lang="uk-UA" sz="2800" b="1" dirty="0" err="1">
                <a:highlight>
                  <a:srgbClr val="800080"/>
                </a:highlight>
                <a:latin typeface="Times New Roman" panose="02020603050405020304" pitchFamily="18" charset="0"/>
                <a:cs typeface="Times New Roman" panose="02020603050405020304" pitchFamily="18" charset="0"/>
              </a:rPr>
              <a:t>Бентама</a:t>
            </a:r>
            <a:endParaRPr lang="uk-UA" sz="2800" b="1" dirty="0">
              <a:highlight>
                <a:srgbClr val="80008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572655"/>
            <a:ext cx="12192000" cy="6285343"/>
          </a:xfrm>
        </p:spPr>
        <p:txBody>
          <a:bodyPr/>
          <a:lstStyle/>
          <a:p>
            <a:pPr marL="0" indent="0" algn="just">
              <a:buNone/>
            </a:pPr>
            <a:r>
              <a:rPr lang="uk-UA" b="1" dirty="0">
                <a:latin typeface="Times New Roman" panose="02020603050405020304" pitchFamily="18" charset="0"/>
                <a:cs typeface="Times New Roman" panose="02020603050405020304" pitchFamily="18" charset="0"/>
              </a:rPr>
              <a:t>Поряд із філософськими міркуванням Кант сформулював низку принципів, які, на його переконання, мали бути покладені в основу загального миру і гарантували його дотримання. Перш за все, на його думку, слід зробити так, щоб «жоден мирний договір не міг вважатися таким, якщо при його укладенні була збережена прихована можливість нової війни». Новий мирний план передбачав незалежність і самостійність держав, які ніхто не може порушувати у будь-який спосіб.</a:t>
            </a:r>
          </a:p>
          <a:p>
            <a:pPr marL="0" indent="0" algn="just">
              <a:buNone/>
            </a:pPr>
            <a:r>
              <a:rPr lang="uk-UA" b="1" dirty="0">
                <a:latin typeface="Times New Roman" panose="02020603050405020304" pitchFamily="18" charset="0"/>
                <a:cs typeface="Times New Roman" panose="02020603050405020304" pitchFamily="18" charset="0"/>
              </a:rPr>
              <a:t> При цьому німецький філософ заперечував використання зовнішніх боргів у зовнішньополітичній боротьбі. Ще однією умовою вічного миру він вважав ліквідацію постійних армій. Загрозу миру Кант вбачав і у таких ворожих акціях, які сьогодні кваліфікуються як тероризм. Навіть у період війни, за його словами, жодна держава «не повинна вдаватися до підступних дій, які б зробили неможливою взаємну довіру в майбутньому, в мирний час. Такими можуть бути підсилання вбивць, порушення умов капітуляції, підбурювання до зради в державі ворога».</a:t>
            </a:r>
          </a:p>
        </p:txBody>
      </p:sp>
    </p:spTree>
    <p:extLst>
      <p:ext uri="{BB962C8B-B14F-4D97-AF65-F5344CB8AC3E}">
        <p14:creationId xmlns:p14="http://schemas.microsoft.com/office/powerpoint/2010/main" val="3299179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1200726"/>
          </a:xfrm>
        </p:spPr>
        <p:txBody>
          <a:bodyPr>
            <a:normAutofit/>
          </a:bodyPr>
          <a:lstStyle/>
          <a:p>
            <a:pPr algn="ctr"/>
            <a:r>
              <a:rPr lang="uk-UA" sz="2600" b="1" dirty="0">
                <a:highlight>
                  <a:srgbClr val="FF0000"/>
                </a:highlight>
                <a:latin typeface="Times New Roman" panose="02020603050405020304" pitchFamily="18" charset="0"/>
                <a:cs typeface="Times New Roman" panose="02020603050405020304" pitchFamily="18" charset="0"/>
              </a:rPr>
              <a:t>1.</a:t>
            </a:r>
            <a:r>
              <a:rPr lang="en-US" sz="2600" b="1" dirty="0">
                <a:highlight>
                  <a:srgbClr val="FF0000"/>
                </a:highlight>
                <a:latin typeface="Times New Roman" panose="02020603050405020304" pitchFamily="18" charset="0"/>
                <a:cs typeface="Times New Roman" panose="02020603050405020304" pitchFamily="18" charset="0"/>
              </a:rPr>
              <a:t> </a:t>
            </a:r>
            <a:r>
              <a:rPr lang="uk-UA" sz="2600" b="1" dirty="0">
                <a:highlight>
                  <a:srgbClr val="FF0000"/>
                </a:highlight>
                <a:latin typeface="Times New Roman" panose="02020603050405020304" pitchFamily="18" charset="0"/>
                <a:cs typeface="Times New Roman" panose="02020603050405020304" pitchFamily="18" charset="0"/>
              </a:rPr>
              <a:t>Ренесанс, Реформація і Просвітництво і формулювання гуманістичної парадигми гідності людини, громадянина і громадянських прав. </a:t>
            </a:r>
            <a:br>
              <a:rPr lang="en-US" sz="2600" b="1" dirty="0">
                <a:highlight>
                  <a:srgbClr val="FF0000"/>
                </a:highlight>
                <a:latin typeface="Times New Roman" panose="02020603050405020304" pitchFamily="18" charset="0"/>
                <a:cs typeface="Times New Roman" panose="02020603050405020304" pitchFamily="18" charset="0"/>
              </a:rPr>
            </a:br>
            <a:r>
              <a:rPr lang="uk-UA" sz="2600" b="1" dirty="0">
                <a:highlight>
                  <a:srgbClr val="FF0000"/>
                </a:highlight>
                <a:latin typeface="Times New Roman" panose="02020603050405020304" pitchFamily="18" charset="0"/>
                <a:cs typeface="Times New Roman" panose="02020603050405020304" pitchFamily="18" charset="0"/>
              </a:rPr>
              <a:t>Реформація Х</a:t>
            </a:r>
            <a:r>
              <a:rPr lang="lt-LT" sz="2600" b="1" dirty="0">
                <a:highlight>
                  <a:srgbClr val="FF0000"/>
                </a:highlight>
                <a:latin typeface="Times New Roman" panose="02020603050405020304" pitchFamily="18" charset="0"/>
                <a:cs typeface="Times New Roman" panose="02020603050405020304" pitchFamily="18" charset="0"/>
              </a:rPr>
              <a:t>VI </a:t>
            </a:r>
            <a:r>
              <a:rPr lang="uk-UA" sz="2600" b="1" dirty="0">
                <a:highlight>
                  <a:srgbClr val="FF0000"/>
                </a:highlight>
                <a:latin typeface="Times New Roman" panose="02020603050405020304" pitchFamily="18" charset="0"/>
                <a:cs typeface="Times New Roman" panose="02020603050405020304" pitchFamily="18" charset="0"/>
              </a:rPr>
              <a:t>ст.: між універсалізмом і націоналізмом</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1200727"/>
            <a:ext cx="12192000" cy="5657271"/>
          </a:xfrm>
        </p:spPr>
        <p:txBody>
          <a:bodyPr>
            <a:normAutofit/>
          </a:bodyPr>
          <a:lstStyle/>
          <a:p>
            <a:pPr marL="0" indent="0" algn="just">
              <a:buNone/>
            </a:pPr>
            <a:r>
              <a:rPr lang="uk-UA" sz="2900" b="1" dirty="0">
                <a:latin typeface="Times New Roman" panose="02020603050405020304" pitchFamily="18" charset="0"/>
                <a:cs typeface="Times New Roman" panose="02020603050405020304" pitchFamily="18" charset="0"/>
              </a:rPr>
              <a:t>У 1689 р. в Англії в результаті революції парламент прийняв </a:t>
            </a:r>
            <a:r>
              <a:rPr lang="uk-UA" sz="2900" b="1" dirty="0">
                <a:highlight>
                  <a:srgbClr val="FF00FF"/>
                </a:highlight>
                <a:latin typeface="Times New Roman" panose="02020603050405020304" pitchFamily="18" charset="0"/>
                <a:cs typeface="Times New Roman" panose="02020603050405020304" pitchFamily="18" charset="0"/>
              </a:rPr>
              <a:t>Білль про права</a:t>
            </a:r>
            <a:r>
              <a:rPr lang="uk-UA" sz="2900" b="1" dirty="0">
                <a:latin typeface="Times New Roman" panose="02020603050405020304" pitchFamily="18" charset="0"/>
                <a:cs typeface="Times New Roman" panose="02020603050405020304" pitchFamily="18" charset="0"/>
              </a:rPr>
              <a:t>. Монарх був позбавлений найважливіших привілеїв, а саме: припиняти дію законів або їх виконання, встановлювати й стягувати податки на потреби корони, а також формувати й утримувати армію в мирний час. </a:t>
            </a:r>
            <a:r>
              <a:rPr lang="uk-UA" sz="2900" b="1" u="sng" dirty="0">
                <a:highlight>
                  <a:srgbClr val="008000"/>
                </a:highlight>
                <a:latin typeface="Times New Roman" panose="02020603050405020304" pitchFamily="18" charset="0"/>
                <a:cs typeface="Times New Roman" panose="02020603050405020304" pitchFamily="18" charset="0"/>
              </a:rPr>
              <a:t>Ключовим для Білля про права було поняття «свобода».</a:t>
            </a:r>
          </a:p>
          <a:p>
            <a:pPr marL="0" indent="0" algn="just">
              <a:buNone/>
            </a:pPr>
            <a:endParaRPr lang="uk-UA" sz="2900" b="1" u="sng" dirty="0">
              <a:highlight>
                <a:srgbClr val="008000"/>
              </a:highlight>
              <a:latin typeface="Times New Roman" panose="02020603050405020304" pitchFamily="18" charset="0"/>
              <a:cs typeface="Times New Roman" panose="02020603050405020304" pitchFamily="18" charset="0"/>
            </a:endParaRPr>
          </a:p>
          <a:p>
            <a:pPr marL="0" indent="0" algn="just">
              <a:buNone/>
            </a:pPr>
            <a:r>
              <a:rPr lang="uk-UA" sz="2900" b="1" dirty="0">
                <a:latin typeface="Times New Roman" panose="02020603050405020304" pitchFamily="18" charset="0"/>
                <a:cs typeface="Times New Roman" panose="02020603050405020304" pitchFamily="18" charset="0"/>
              </a:rPr>
              <a:t>Вклад Просвітництва в систему «європейських цінностей» полягав саме в розвитку цілого комплексу принципів суспільного устрою. Хоча найчастіше вони не були реалізовані в практичній площині, але вплинули на подальший історичний етап становлення європейських держав. </a:t>
            </a:r>
            <a:r>
              <a:rPr lang="uk-UA" sz="2900" b="1" dirty="0">
                <a:highlight>
                  <a:srgbClr val="000080"/>
                </a:highlight>
                <a:latin typeface="Times New Roman" panose="02020603050405020304" pitchFamily="18" charset="0"/>
                <a:cs typeface="Times New Roman" panose="02020603050405020304" pitchFamily="18" charset="0"/>
              </a:rPr>
              <a:t>Пріоритет індивідуальної свободи на основі принципу природного права від народження – головний компонент системи «європейських цінностей», який дістався їй від епохи Просвітництва.</a:t>
            </a:r>
            <a:endParaRPr lang="ru-RU" sz="2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95565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572654"/>
          </a:xfrm>
        </p:spPr>
        <p:txBody>
          <a:bodyPr>
            <a:normAutofit/>
          </a:bodyPr>
          <a:lstStyle/>
          <a:p>
            <a:pPr algn="ctr"/>
            <a:r>
              <a:rPr lang="uk-UA" sz="2800" b="1" dirty="0">
                <a:highlight>
                  <a:srgbClr val="800080"/>
                </a:highlight>
                <a:latin typeface="Times New Roman" panose="02020603050405020304" pitchFamily="18" charset="0"/>
                <a:cs typeface="Times New Roman" panose="02020603050405020304" pitchFamily="18" charset="0"/>
              </a:rPr>
              <a:t>4.	Війна і мир в ідеях просвітників: від Руссо до </a:t>
            </a:r>
            <a:r>
              <a:rPr lang="uk-UA" sz="2800" b="1" dirty="0" err="1">
                <a:highlight>
                  <a:srgbClr val="800080"/>
                </a:highlight>
                <a:latin typeface="Times New Roman" panose="02020603050405020304" pitchFamily="18" charset="0"/>
                <a:cs typeface="Times New Roman" panose="02020603050405020304" pitchFamily="18" charset="0"/>
              </a:rPr>
              <a:t>Бентама</a:t>
            </a:r>
            <a:endParaRPr lang="uk-UA" sz="2800" b="1" dirty="0">
              <a:highlight>
                <a:srgbClr val="80008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572655"/>
            <a:ext cx="12192000" cy="6285343"/>
          </a:xfrm>
        </p:spPr>
        <p:txBody>
          <a:bodyPr>
            <a:normAutofit lnSpcReduction="10000"/>
          </a:bodyPr>
          <a:lstStyle/>
          <a:p>
            <a:pPr marL="0" indent="0" algn="just">
              <a:buNone/>
            </a:pPr>
            <a:r>
              <a:rPr lang="uk-UA" sz="3200" b="1" dirty="0">
                <a:latin typeface="Times New Roman" panose="02020603050405020304" pitchFamily="18" charset="0"/>
                <a:cs typeface="Times New Roman" panose="02020603050405020304" pitchFamily="18" charset="0"/>
              </a:rPr>
              <a:t>Основу мирного союзу вільних держав філософ вбачав у республіканському устрої, який він вважав «єдиним таким, що цілком відповідає праву людей». </a:t>
            </a:r>
          </a:p>
          <a:p>
            <a:pPr marL="0" indent="0" algn="just">
              <a:buNone/>
            </a:pPr>
            <a:r>
              <a:rPr lang="uk-UA" sz="3200" b="1" dirty="0">
                <a:latin typeface="Times New Roman" panose="02020603050405020304" pitchFamily="18" charset="0"/>
                <a:cs typeface="Times New Roman" panose="02020603050405020304" pitchFamily="18" charset="0"/>
              </a:rPr>
              <a:t>Таким чином, він повертався до ідеї Руссо про демократичні підвалини такого союзу. Однак, якщо Руссо попереджав про те, що шлях до цього лежить через революцію, то Кант намагався спрямувати політичний розвиток Європи у правове річище. Ідея республіки тісно пов’язана з ідеєю громадянства. </a:t>
            </a:r>
          </a:p>
          <a:p>
            <a:pPr marL="0" indent="0" algn="just">
              <a:buNone/>
            </a:pPr>
            <a:r>
              <a:rPr lang="uk-UA" sz="3200" b="1" dirty="0">
                <a:latin typeface="Times New Roman" panose="02020603050405020304" pitchFamily="18" charset="0"/>
                <a:cs typeface="Times New Roman" panose="02020603050405020304" pitchFamily="18" charset="0"/>
              </a:rPr>
              <a:t>Причому філософ поряд із національним громадянством вводить принцип світового громадянства. На його думку, вільний громадяни здатен вирішувати проблеми як внутрішнього державного життя, так і міждержавних відносин. Громадянський устрій і права людини перетворювалися у важливий інструмент дотримання суспільного договору.</a:t>
            </a:r>
          </a:p>
        </p:txBody>
      </p:sp>
    </p:spTree>
    <p:extLst>
      <p:ext uri="{BB962C8B-B14F-4D97-AF65-F5344CB8AC3E}">
        <p14:creationId xmlns:p14="http://schemas.microsoft.com/office/powerpoint/2010/main" val="33643517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572654"/>
          </a:xfrm>
        </p:spPr>
        <p:txBody>
          <a:bodyPr>
            <a:normAutofit/>
          </a:bodyPr>
          <a:lstStyle/>
          <a:p>
            <a:pPr algn="ctr"/>
            <a:r>
              <a:rPr lang="uk-UA" sz="2800" b="1" dirty="0">
                <a:highlight>
                  <a:srgbClr val="800080"/>
                </a:highlight>
                <a:latin typeface="Times New Roman" panose="02020603050405020304" pitchFamily="18" charset="0"/>
                <a:cs typeface="Times New Roman" panose="02020603050405020304" pitchFamily="18" charset="0"/>
              </a:rPr>
              <a:t>4.	Війна і мир в ідеях просвітників: від Руссо до </a:t>
            </a:r>
            <a:r>
              <a:rPr lang="uk-UA" sz="2800" b="1" dirty="0" err="1">
                <a:highlight>
                  <a:srgbClr val="800080"/>
                </a:highlight>
                <a:latin typeface="Times New Roman" panose="02020603050405020304" pitchFamily="18" charset="0"/>
                <a:cs typeface="Times New Roman" panose="02020603050405020304" pitchFamily="18" charset="0"/>
              </a:rPr>
              <a:t>Бентама</a:t>
            </a:r>
            <a:endParaRPr lang="uk-UA" sz="2800" b="1" dirty="0">
              <a:highlight>
                <a:srgbClr val="80008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572655"/>
            <a:ext cx="12192000" cy="6285343"/>
          </a:xfrm>
        </p:spPr>
        <p:txBody>
          <a:bodyPr>
            <a:normAutofit lnSpcReduction="10000"/>
          </a:bodyPr>
          <a:lstStyle/>
          <a:p>
            <a:pPr marL="0" indent="0" algn="just">
              <a:buNone/>
            </a:pPr>
            <a:r>
              <a:rPr lang="uk-UA" sz="2900" b="1" dirty="0">
                <a:latin typeface="Times New Roman" panose="02020603050405020304" pitchFamily="18" charset="0"/>
                <a:cs typeface="Times New Roman" panose="02020603050405020304" pitchFamily="18" charset="0"/>
              </a:rPr>
              <a:t>Згідно з проектом Канта, міжнародне право має базуватися на принципах федералізму вільних держав. Таким чином, ідея Канта щодо устрою Європи на основі федерації національних, вільних держав впродовж наступного століття буде покладена в основу національно-демократичного руху.</a:t>
            </a:r>
          </a:p>
          <a:p>
            <a:pPr marL="0" indent="0" algn="just">
              <a:buNone/>
            </a:pPr>
            <a:r>
              <a:rPr lang="uk-UA" sz="2900" b="1" dirty="0">
                <a:latin typeface="Times New Roman" panose="02020603050405020304" pitchFamily="18" charset="0"/>
                <a:cs typeface="Times New Roman" panose="02020603050405020304" pitchFamily="18" charset="0"/>
              </a:rPr>
              <a:t>Кант, добре обізнаний у численних спробах встановлення вічного миру, вбачав вади багатьох проектів у відсутності чітких гарантій їх дотримання. Відтак, левову частину свого трактату він присвячує пошуку інструментів і механізмів дотримання мирних угод. На його думку, таку гарантію дає перш за все «природа, в механічному процесі якої з очевидністю виявляється доцільність того, щоб досягти згоди людей через розбіжності навіть проти їх волі». Такий закон природи не підлягає раціональному поясненню, тому він називає його долею, в якій прихована вища мудрість. Саме вона «зумовлює хід світових подій, спрямований на досягненні об'єктивної кінцевої мети людського роду, яка називається провидінням».</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6492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572654"/>
          </a:xfrm>
        </p:spPr>
        <p:txBody>
          <a:bodyPr>
            <a:normAutofit/>
          </a:bodyPr>
          <a:lstStyle/>
          <a:p>
            <a:pPr algn="ctr"/>
            <a:r>
              <a:rPr lang="uk-UA" sz="2800" b="1" dirty="0">
                <a:highlight>
                  <a:srgbClr val="800080"/>
                </a:highlight>
                <a:latin typeface="Times New Roman" panose="02020603050405020304" pitchFamily="18" charset="0"/>
                <a:cs typeface="Times New Roman" panose="02020603050405020304" pitchFamily="18" charset="0"/>
              </a:rPr>
              <a:t>4.	Війна і мир в ідеях просвітників: від Руссо до </a:t>
            </a:r>
            <a:r>
              <a:rPr lang="uk-UA" sz="2800" b="1" dirty="0" err="1">
                <a:highlight>
                  <a:srgbClr val="800080"/>
                </a:highlight>
                <a:latin typeface="Times New Roman" panose="02020603050405020304" pitchFamily="18" charset="0"/>
                <a:cs typeface="Times New Roman" panose="02020603050405020304" pitchFamily="18" charset="0"/>
              </a:rPr>
              <a:t>Бентама</a:t>
            </a:r>
            <a:endParaRPr lang="uk-UA" sz="2800" b="1" dirty="0">
              <a:highlight>
                <a:srgbClr val="80008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572655"/>
            <a:ext cx="12192000" cy="6285343"/>
          </a:xfrm>
        </p:spPr>
        <p:txBody>
          <a:bodyPr>
            <a:normAutofit/>
          </a:bodyPr>
          <a:lstStyle/>
          <a:p>
            <a:pPr marL="0" indent="0" algn="just">
              <a:buNone/>
            </a:pPr>
            <a:r>
              <a:rPr lang="uk-UA" sz="2900" b="1" dirty="0">
                <a:latin typeface="Times New Roman" panose="02020603050405020304" pitchFamily="18" charset="0"/>
                <a:cs typeface="Times New Roman" panose="02020603050405020304" pitchFamily="18" charset="0"/>
              </a:rPr>
              <a:t>На заваді справедливого устрою постають егоїстичні інтереси. Натомість сама «природа надає підтримку за допомогою саме тих же егоїстичних </a:t>
            </a:r>
            <a:r>
              <a:rPr lang="uk-UA" sz="2900" b="1" dirty="0" err="1">
                <a:latin typeface="Times New Roman" panose="02020603050405020304" pitchFamily="18" charset="0"/>
                <a:cs typeface="Times New Roman" panose="02020603050405020304" pitchFamily="18" charset="0"/>
              </a:rPr>
              <a:t>схильностей</a:t>
            </a:r>
            <a:r>
              <a:rPr lang="uk-UA" sz="2900" b="1" dirty="0">
                <a:latin typeface="Times New Roman" panose="02020603050405020304" pitchFamily="18" charset="0"/>
                <a:cs typeface="Times New Roman" panose="02020603050405020304" pitchFamily="18" charset="0"/>
              </a:rPr>
              <a:t>». Він запропонував за допомогою раціональної організації державного життя спрямувати сили егоїзму так, щоб кожна з них стримувала руйнівну дію іншої. </a:t>
            </a:r>
          </a:p>
          <a:p>
            <a:pPr marL="0" indent="0" algn="just">
              <a:buNone/>
            </a:pPr>
            <a:r>
              <a:rPr lang="uk-UA" sz="2900" b="1" dirty="0">
                <a:latin typeface="Times New Roman" panose="02020603050405020304" pitchFamily="18" charset="0"/>
                <a:cs typeface="Times New Roman" panose="02020603050405020304" pitchFamily="18" charset="0"/>
              </a:rPr>
              <a:t>По суті, він пропонував будувати державу на основі принципів, які б примушували людину, навіть морально недосконалу, бути гарним громадянином. Міждержавні відносини мають формуватися на основі міжнародного права, яке здатне приборкати й врегулювати сили «взаємного користолюбства» й спрямувати їх для забезпечення миру. За словами філософа, </a:t>
            </a:r>
            <a:r>
              <a:rPr lang="uk-UA" sz="2900" b="1" dirty="0">
                <a:highlight>
                  <a:srgbClr val="FF0000"/>
                </a:highlight>
                <a:latin typeface="Times New Roman" panose="02020603050405020304" pitchFamily="18" charset="0"/>
                <a:cs typeface="Times New Roman" panose="02020603050405020304" pitchFamily="18" charset="0"/>
              </a:rPr>
              <a:t>утвердження «права всесвітнього громадянства» – один із шляхів забезпечення загального миру</a:t>
            </a:r>
            <a:r>
              <a:rPr lang="uk-UA" sz="2900" b="1" dirty="0">
                <a:latin typeface="Times New Roman" panose="02020603050405020304" pitchFamily="18" charset="0"/>
                <a:cs typeface="Times New Roman" panose="02020603050405020304" pitchFamily="18" charset="0"/>
              </a:rPr>
              <a:t>. Всесвітнє громадянство не може співіснувати із загарбанням чужих територій і перетворенням їх на колонії.</a:t>
            </a:r>
          </a:p>
        </p:txBody>
      </p:sp>
    </p:spTree>
    <p:extLst>
      <p:ext uri="{BB962C8B-B14F-4D97-AF65-F5344CB8AC3E}">
        <p14:creationId xmlns:p14="http://schemas.microsoft.com/office/powerpoint/2010/main" val="8648588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572654"/>
          </a:xfrm>
        </p:spPr>
        <p:txBody>
          <a:bodyPr>
            <a:normAutofit/>
          </a:bodyPr>
          <a:lstStyle/>
          <a:p>
            <a:pPr algn="ctr"/>
            <a:r>
              <a:rPr lang="uk-UA" sz="2800" b="1" dirty="0">
                <a:highlight>
                  <a:srgbClr val="800080"/>
                </a:highlight>
                <a:latin typeface="Times New Roman" panose="02020603050405020304" pitchFamily="18" charset="0"/>
                <a:cs typeface="Times New Roman" panose="02020603050405020304" pitchFamily="18" charset="0"/>
              </a:rPr>
              <a:t>4.	Війна і мир в ідеях просвітників: від Руссо до </a:t>
            </a:r>
            <a:r>
              <a:rPr lang="uk-UA" sz="2800" b="1" dirty="0" err="1">
                <a:highlight>
                  <a:srgbClr val="800080"/>
                </a:highlight>
                <a:latin typeface="Times New Roman" panose="02020603050405020304" pitchFamily="18" charset="0"/>
                <a:cs typeface="Times New Roman" panose="02020603050405020304" pitchFamily="18" charset="0"/>
              </a:rPr>
              <a:t>Бентама</a:t>
            </a:r>
            <a:endParaRPr lang="uk-UA" sz="2800" b="1" dirty="0">
              <a:highlight>
                <a:srgbClr val="80008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572655"/>
            <a:ext cx="12192000" cy="6285343"/>
          </a:xfrm>
        </p:spPr>
        <p:txBody>
          <a:bodyPr>
            <a:normAutofit/>
          </a:bodyPr>
          <a:lstStyle/>
          <a:p>
            <a:pPr marL="0" indent="0" algn="just">
              <a:buNone/>
            </a:pPr>
            <a:r>
              <a:rPr lang="uk-UA" sz="3000" b="1" dirty="0">
                <a:latin typeface="Times New Roman" panose="02020603050405020304" pitchFamily="18" charset="0"/>
                <a:cs typeface="Times New Roman" panose="02020603050405020304" pitchFamily="18" charset="0"/>
              </a:rPr>
              <a:t>До об’єднання і забезпечення миру, за словами Канта, спонукає «дух торгівлі, який рано чи пізно підпорядковує собі кожен народ, – ось що не може існувати поряд з війною. Оскільки з усіх сил (засобів), підпорядкованих державній владі, сила грошей є, мабуть, найбільш надійною, відтак держави вимушені (звичайно, не з моральних мотивів) сприяти благородному миру і всюди, де загрожує спалахнути війна, запобігати їй своїм посередництвом». </a:t>
            </a:r>
          </a:p>
          <a:p>
            <a:pPr marL="0" indent="0" algn="just">
              <a:buNone/>
            </a:pPr>
            <a:r>
              <a:rPr lang="uk-UA" sz="3000" b="1" dirty="0">
                <a:latin typeface="Times New Roman" panose="02020603050405020304" pitchFamily="18" charset="0"/>
                <a:cs typeface="Times New Roman" panose="02020603050405020304" pitchFamily="18" charset="0"/>
              </a:rPr>
              <a:t>Раціональні та прагматичні засоби встановлення і збереження миру неможливі, на думку філософа, без моральних норм і цінностей. Нормами моралі мають керуватися політики. Він вводить при цьому поняття «моральний політик». У своїй діяльності такий політик, а особливо глава держави, керується принципом постійного виправлення недоліків, які мають місце у державі або у міждержавних відносинах. </a:t>
            </a:r>
          </a:p>
        </p:txBody>
      </p:sp>
    </p:spTree>
    <p:extLst>
      <p:ext uri="{BB962C8B-B14F-4D97-AF65-F5344CB8AC3E}">
        <p14:creationId xmlns:p14="http://schemas.microsoft.com/office/powerpoint/2010/main" val="8729547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572654"/>
          </a:xfrm>
        </p:spPr>
        <p:txBody>
          <a:bodyPr>
            <a:normAutofit/>
          </a:bodyPr>
          <a:lstStyle/>
          <a:p>
            <a:pPr algn="ctr"/>
            <a:r>
              <a:rPr lang="uk-UA" sz="2800" b="1" dirty="0">
                <a:highlight>
                  <a:srgbClr val="800080"/>
                </a:highlight>
                <a:latin typeface="Times New Roman" panose="02020603050405020304" pitchFamily="18" charset="0"/>
                <a:cs typeface="Times New Roman" panose="02020603050405020304" pitchFamily="18" charset="0"/>
              </a:rPr>
              <a:t>4.	Війна і мир в ідеях просвітників: від Руссо до </a:t>
            </a:r>
            <a:r>
              <a:rPr lang="uk-UA" sz="2800" b="1" dirty="0" err="1">
                <a:highlight>
                  <a:srgbClr val="800080"/>
                </a:highlight>
                <a:latin typeface="Times New Roman" panose="02020603050405020304" pitchFamily="18" charset="0"/>
                <a:cs typeface="Times New Roman" panose="02020603050405020304" pitchFamily="18" charset="0"/>
              </a:rPr>
              <a:t>Бентама</a:t>
            </a:r>
            <a:endParaRPr lang="uk-UA" sz="2800" b="1" dirty="0">
              <a:highlight>
                <a:srgbClr val="80008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572655"/>
            <a:ext cx="12192000" cy="6285343"/>
          </a:xfrm>
        </p:spPr>
        <p:txBody>
          <a:bodyPr>
            <a:normAutofit/>
          </a:bodyPr>
          <a:lstStyle/>
          <a:p>
            <a:pPr marL="0" indent="0" algn="just">
              <a:buNone/>
            </a:pPr>
            <a:r>
              <a:rPr lang="uk-UA" sz="3400" b="1" dirty="0">
                <a:latin typeface="Times New Roman" panose="02020603050405020304" pitchFamily="18" charset="0"/>
                <a:cs typeface="Times New Roman" panose="02020603050405020304" pitchFamily="18" charset="0"/>
              </a:rPr>
              <a:t>Для перебудови міжнародних відносин Кант пропонував при укладенні миру залучати філософів. Вони мали виступати в якості моральних авторитетів і визначати шляхи та механізми забезпечення миру і злагоди. Щоправда, Кант іронічно ставився до думки, що політики, навіть «моральні», будуть дослухатися до авторитетної думки філософів. У всіх випадках гарантувати моральність можуть лише право, гласність і відкритість. </a:t>
            </a:r>
          </a:p>
          <a:p>
            <a:pPr marL="0" indent="0" algn="just">
              <a:buNone/>
            </a:pPr>
            <a:r>
              <a:rPr lang="uk-UA" sz="3400" b="1" dirty="0">
                <a:latin typeface="Times New Roman" panose="02020603050405020304" pitchFamily="18" charset="0"/>
                <a:cs typeface="Times New Roman" panose="02020603050405020304" pitchFamily="18" charset="0"/>
              </a:rPr>
              <a:t>Попри свою іронічність, Кант виступав як оптиміст, і своє завдання вбачав у тому, щоб довести закономірність переходу до мирного спілкування. Держави мають стати на шлях створення мирного союзу, подібно до того, як свого часу люди стали на шлях створення держави.</a:t>
            </a:r>
          </a:p>
        </p:txBody>
      </p:sp>
    </p:spTree>
    <p:extLst>
      <p:ext uri="{BB962C8B-B14F-4D97-AF65-F5344CB8AC3E}">
        <p14:creationId xmlns:p14="http://schemas.microsoft.com/office/powerpoint/2010/main" val="5655810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572654"/>
          </a:xfrm>
        </p:spPr>
        <p:txBody>
          <a:bodyPr>
            <a:normAutofit/>
          </a:bodyPr>
          <a:lstStyle/>
          <a:p>
            <a:pPr algn="ctr"/>
            <a:r>
              <a:rPr lang="uk-UA" sz="2800" b="1" dirty="0">
                <a:highlight>
                  <a:srgbClr val="800080"/>
                </a:highlight>
                <a:latin typeface="Times New Roman" panose="02020603050405020304" pitchFamily="18" charset="0"/>
                <a:cs typeface="Times New Roman" panose="02020603050405020304" pitchFamily="18" charset="0"/>
              </a:rPr>
              <a:t>4.	Війна і мир в ідеях просвітників: від Руссо до </a:t>
            </a:r>
            <a:r>
              <a:rPr lang="uk-UA" sz="2800" b="1" dirty="0" err="1">
                <a:highlight>
                  <a:srgbClr val="800080"/>
                </a:highlight>
                <a:latin typeface="Times New Roman" panose="02020603050405020304" pitchFamily="18" charset="0"/>
                <a:cs typeface="Times New Roman" panose="02020603050405020304" pitchFamily="18" charset="0"/>
              </a:rPr>
              <a:t>Бентама</a:t>
            </a:r>
            <a:endParaRPr lang="uk-UA" sz="2800" b="1" dirty="0">
              <a:highlight>
                <a:srgbClr val="80008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572655"/>
            <a:ext cx="7777018" cy="6285343"/>
          </a:xfrm>
        </p:spPr>
        <p:txBody>
          <a:bodyPr/>
          <a:lstStyle/>
          <a:p>
            <a:pPr marL="0" indent="0" algn="just">
              <a:buNone/>
            </a:pPr>
            <a:r>
              <a:rPr lang="uk-UA" b="1" dirty="0">
                <a:latin typeface="Times New Roman" panose="02020603050405020304" pitchFamily="18" charset="0"/>
                <a:cs typeface="Times New Roman" panose="02020603050405020304" pitchFamily="18" charset="0"/>
              </a:rPr>
              <a:t>У період відносного мирного затишшя англійський філософ і юрист </a:t>
            </a:r>
            <a:r>
              <a:rPr lang="uk-UA" b="1" dirty="0">
                <a:highlight>
                  <a:srgbClr val="FF0000"/>
                </a:highlight>
                <a:latin typeface="Times New Roman" panose="02020603050405020304" pitchFamily="18" charset="0"/>
                <a:cs typeface="Times New Roman" panose="02020603050405020304" pitchFamily="18" charset="0"/>
              </a:rPr>
              <a:t>Ієремія </a:t>
            </a:r>
            <a:r>
              <a:rPr lang="uk-UA" b="1" dirty="0" err="1">
                <a:highlight>
                  <a:srgbClr val="FF0000"/>
                </a:highlight>
                <a:latin typeface="Times New Roman" panose="02020603050405020304" pitchFamily="18" charset="0"/>
                <a:cs typeface="Times New Roman" panose="02020603050405020304" pitchFamily="18" charset="0"/>
              </a:rPr>
              <a:t>Бентам</a:t>
            </a:r>
            <a:r>
              <a:rPr lang="uk-UA" b="1" dirty="0">
                <a:highlight>
                  <a:srgbClr val="FF0000"/>
                </a:highlight>
                <a:latin typeface="Times New Roman" panose="02020603050405020304" pitchFamily="18" charset="0"/>
                <a:cs typeface="Times New Roman" panose="02020603050405020304" pitchFamily="18" charset="0"/>
              </a:rPr>
              <a:t> </a:t>
            </a:r>
            <a:r>
              <a:rPr lang="uk-UA" b="1" dirty="0">
                <a:latin typeface="Times New Roman" panose="02020603050405020304" pitchFamily="18" charset="0"/>
                <a:cs typeface="Times New Roman" panose="02020603050405020304" pitchFamily="18" charset="0"/>
              </a:rPr>
              <a:t>(1748–1832) запропонував план встановлення міжнародного миру на основі права і економічних інтересів європейських країн. </a:t>
            </a:r>
          </a:p>
          <a:p>
            <a:pPr marL="0" indent="0" algn="just">
              <a:buNone/>
            </a:pPr>
            <a:r>
              <a:rPr lang="uk-UA" b="1" dirty="0">
                <a:latin typeface="Times New Roman" panose="02020603050405020304" pitchFamily="18" charset="0"/>
                <a:cs typeface="Times New Roman" panose="02020603050405020304" pitchFamily="18" charset="0"/>
              </a:rPr>
              <a:t>Проект європейського миру </a:t>
            </a:r>
            <a:r>
              <a:rPr lang="uk-UA" b="1" dirty="0" err="1">
                <a:latin typeface="Times New Roman" panose="02020603050405020304" pitchFamily="18" charset="0"/>
                <a:cs typeface="Times New Roman" panose="02020603050405020304" pitchFamily="18" charset="0"/>
              </a:rPr>
              <a:t>Бентама</a:t>
            </a:r>
            <a:r>
              <a:rPr lang="uk-UA" b="1" dirty="0">
                <a:latin typeface="Times New Roman" panose="02020603050405020304" pitchFamily="18" charset="0"/>
                <a:cs typeface="Times New Roman" panose="02020603050405020304" pitchFamily="18" charset="0"/>
              </a:rPr>
              <a:t> багато в чому схожий з проектом Сен-П’єра. Однак, якщо французький абат покладав надії на політичні механізми встановлення довготривалого миру, то </a:t>
            </a:r>
            <a:r>
              <a:rPr lang="uk-UA" b="1" dirty="0" err="1">
                <a:latin typeface="Times New Roman" panose="02020603050405020304" pitchFamily="18" charset="0"/>
                <a:cs typeface="Times New Roman" panose="02020603050405020304" pitchFamily="18" charset="0"/>
              </a:rPr>
              <a:t>Бентам</a:t>
            </a:r>
            <a:r>
              <a:rPr lang="uk-UA" b="1" dirty="0">
                <a:latin typeface="Times New Roman" panose="02020603050405020304" pitchFamily="18" charset="0"/>
                <a:cs typeface="Times New Roman" panose="02020603050405020304" pitchFamily="18" charset="0"/>
              </a:rPr>
              <a:t> апелював до інших мотивів, які б спонукали держави до мирного союзу. Зокрема він відстоював ідею вільної торгівлі та конкуренції, що, на його думку, має забезпечити спокій, справедливість і рівність.</a:t>
            </a:r>
          </a:p>
        </p:txBody>
      </p:sp>
      <p:pic>
        <p:nvPicPr>
          <p:cNvPr id="2" name="Рисунок 1">
            <a:extLst>
              <a:ext uri="{FF2B5EF4-FFF2-40B4-BE49-F238E27FC236}">
                <a16:creationId xmlns:a16="http://schemas.microsoft.com/office/drawing/2014/main" id="{56AF1A25-D95B-0422-E85B-4AB55D9A43A5}"/>
              </a:ext>
            </a:extLst>
          </p:cNvPr>
          <p:cNvPicPr>
            <a:picLocks noChangeAspect="1"/>
          </p:cNvPicPr>
          <p:nvPr/>
        </p:nvPicPr>
        <p:blipFill>
          <a:blip r:embed="rId2"/>
          <a:stretch>
            <a:fillRect/>
          </a:stretch>
        </p:blipFill>
        <p:spPr>
          <a:xfrm>
            <a:off x="7846492" y="808180"/>
            <a:ext cx="4280852" cy="5814291"/>
          </a:xfrm>
          <a:prstGeom prst="rect">
            <a:avLst/>
          </a:prstGeom>
        </p:spPr>
      </p:pic>
    </p:spTree>
    <p:extLst>
      <p:ext uri="{BB962C8B-B14F-4D97-AF65-F5344CB8AC3E}">
        <p14:creationId xmlns:p14="http://schemas.microsoft.com/office/powerpoint/2010/main" val="39870989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572654"/>
          </a:xfrm>
        </p:spPr>
        <p:txBody>
          <a:bodyPr>
            <a:normAutofit/>
          </a:bodyPr>
          <a:lstStyle/>
          <a:p>
            <a:pPr algn="ctr"/>
            <a:r>
              <a:rPr lang="uk-UA" sz="2800" b="1" dirty="0">
                <a:highlight>
                  <a:srgbClr val="800080"/>
                </a:highlight>
                <a:latin typeface="Times New Roman" panose="02020603050405020304" pitchFamily="18" charset="0"/>
                <a:cs typeface="Times New Roman" panose="02020603050405020304" pitchFamily="18" charset="0"/>
              </a:rPr>
              <a:t>4.	Війна і мир в ідеях просвітників: від Руссо до </a:t>
            </a:r>
            <a:r>
              <a:rPr lang="uk-UA" sz="2800" b="1" dirty="0" err="1">
                <a:highlight>
                  <a:srgbClr val="800080"/>
                </a:highlight>
                <a:latin typeface="Times New Roman" panose="02020603050405020304" pitchFamily="18" charset="0"/>
                <a:cs typeface="Times New Roman" panose="02020603050405020304" pitchFamily="18" charset="0"/>
              </a:rPr>
              <a:t>Бентама</a:t>
            </a:r>
            <a:endParaRPr lang="uk-UA" sz="2800" b="1" dirty="0">
              <a:highlight>
                <a:srgbClr val="80008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572655"/>
            <a:ext cx="12192000" cy="6285343"/>
          </a:xfrm>
        </p:spPr>
        <p:txBody>
          <a:bodyPr>
            <a:normAutofit/>
          </a:bodyPr>
          <a:lstStyle/>
          <a:p>
            <a:pPr marL="0" indent="0" algn="just">
              <a:buNone/>
            </a:pPr>
            <a:r>
              <a:rPr lang="uk-UA" sz="3400" b="1" dirty="0">
                <a:latin typeface="Times New Roman" panose="02020603050405020304" pitchFamily="18" charset="0"/>
                <a:cs typeface="Times New Roman" panose="02020603050405020304" pitchFamily="18" charset="0"/>
              </a:rPr>
              <a:t>Ще одним важливим принципом європейської інтеграції англієць вважав морально-релігійний. Він запропонував вважати головним критерієм моралі «досягнення користі, вигоди, задоволення, добра і щастя». </a:t>
            </a:r>
            <a:r>
              <a:rPr lang="uk-UA" sz="3400" b="1" dirty="0" err="1">
                <a:latin typeface="Times New Roman" panose="02020603050405020304" pitchFamily="18" charset="0"/>
                <a:cs typeface="Times New Roman" panose="02020603050405020304" pitchFamily="18" charset="0"/>
              </a:rPr>
              <a:t>Бентама</a:t>
            </a:r>
            <a:r>
              <a:rPr lang="uk-UA" sz="3400" b="1" dirty="0">
                <a:latin typeface="Times New Roman" panose="02020603050405020304" pitchFamily="18" charset="0"/>
                <a:cs typeface="Times New Roman" panose="02020603050405020304" pitchFamily="18" charset="0"/>
              </a:rPr>
              <a:t> небезпідставно вважають засновником принципу утилітаризму. </a:t>
            </a:r>
          </a:p>
          <a:p>
            <a:pPr marL="0" indent="0" algn="just">
              <a:buNone/>
            </a:pPr>
            <a:r>
              <a:rPr lang="uk-UA" sz="3400" b="1" dirty="0">
                <a:latin typeface="Times New Roman" panose="02020603050405020304" pitchFamily="18" charset="0"/>
                <a:cs typeface="Times New Roman" panose="02020603050405020304" pitchFamily="18" charset="0"/>
              </a:rPr>
              <a:t>Зокрема, у питаннях прав людини він радив керуватися не теорією природних невідчужуваних прав, а принципом корисності. Потрібно закріплювати в законі лише ті права, які були б корисні суспільству, і відмовитися від шкідливих прав. </a:t>
            </a:r>
            <a:r>
              <a:rPr lang="uk-UA" sz="3400" b="1" dirty="0" err="1">
                <a:latin typeface="Times New Roman" panose="02020603050405020304" pitchFamily="18" charset="0"/>
                <a:cs typeface="Times New Roman" panose="02020603050405020304" pitchFamily="18" charset="0"/>
              </a:rPr>
              <a:t>Бентам</a:t>
            </a:r>
            <a:r>
              <a:rPr lang="uk-UA" sz="3400" b="1" dirty="0">
                <a:latin typeface="Times New Roman" panose="02020603050405020304" pitchFamily="18" charset="0"/>
                <a:cs typeface="Times New Roman" panose="02020603050405020304" pitchFamily="18" charset="0"/>
              </a:rPr>
              <a:t> говорив про можливість раціональної політики, що поєднувала б власну користь з інтересами інших за допомогою моральності.</a:t>
            </a:r>
          </a:p>
        </p:txBody>
      </p:sp>
    </p:spTree>
    <p:extLst>
      <p:ext uri="{BB962C8B-B14F-4D97-AF65-F5344CB8AC3E}">
        <p14:creationId xmlns:p14="http://schemas.microsoft.com/office/powerpoint/2010/main" val="12480584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572654"/>
          </a:xfrm>
        </p:spPr>
        <p:txBody>
          <a:bodyPr>
            <a:normAutofit/>
          </a:bodyPr>
          <a:lstStyle/>
          <a:p>
            <a:pPr algn="ctr"/>
            <a:r>
              <a:rPr lang="uk-UA" sz="2800" b="1" dirty="0">
                <a:highlight>
                  <a:srgbClr val="800080"/>
                </a:highlight>
                <a:latin typeface="Times New Roman" panose="02020603050405020304" pitchFamily="18" charset="0"/>
                <a:cs typeface="Times New Roman" panose="02020603050405020304" pitchFamily="18" charset="0"/>
              </a:rPr>
              <a:t>4.	Війна і мир в ідеях просвітників: від Руссо до </a:t>
            </a:r>
            <a:r>
              <a:rPr lang="uk-UA" sz="2800" b="1" dirty="0" err="1">
                <a:highlight>
                  <a:srgbClr val="800080"/>
                </a:highlight>
                <a:latin typeface="Times New Roman" panose="02020603050405020304" pitchFamily="18" charset="0"/>
                <a:cs typeface="Times New Roman" panose="02020603050405020304" pitchFamily="18" charset="0"/>
              </a:rPr>
              <a:t>Бентама</a:t>
            </a:r>
            <a:endParaRPr lang="uk-UA" sz="2800" b="1" dirty="0">
              <a:highlight>
                <a:srgbClr val="80008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572655"/>
            <a:ext cx="12192000" cy="6285343"/>
          </a:xfrm>
        </p:spPr>
        <p:txBody>
          <a:bodyPr/>
          <a:lstStyle/>
          <a:p>
            <a:pPr marL="0" indent="0" algn="just">
              <a:buNone/>
            </a:pPr>
            <a:r>
              <a:rPr lang="uk-UA" sz="3000" b="1" dirty="0">
                <a:latin typeface="Times New Roman" panose="02020603050405020304" pitchFamily="18" charset="0"/>
                <a:cs typeface="Times New Roman" panose="02020603050405020304" pitchFamily="18" charset="0"/>
              </a:rPr>
              <a:t>Як і багато інших ліберальних мислителів, </a:t>
            </a:r>
            <a:r>
              <a:rPr lang="uk-UA" sz="3000" b="1" dirty="0" err="1">
                <a:latin typeface="Times New Roman" panose="02020603050405020304" pitchFamily="18" charset="0"/>
                <a:cs typeface="Times New Roman" panose="02020603050405020304" pitchFamily="18" charset="0"/>
              </a:rPr>
              <a:t>Бентам</a:t>
            </a:r>
            <a:r>
              <a:rPr lang="uk-UA" sz="3000" b="1" dirty="0">
                <a:latin typeface="Times New Roman" panose="02020603050405020304" pitchFamily="18" charset="0"/>
                <a:cs typeface="Times New Roman" panose="02020603050405020304" pitchFamily="18" charset="0"/>
              </a:rPr>
              <a:t> розробляв проекти міжнародних організацій для запобігання війнам, мирного вирішення міждержавних проблем. У праці «</a:t>
            </a:r>
            <a:r>
              <a:rPr lang="uk-UA" sz="3000" b="1" dirty="0">
                <a:highlight>
                  <a:srgbClr val="FF0000"/>
                </a:highlight>
                <a:latin typeface="Times New Roman" panose="02020603050405020304" pitchFamily="18" charset="0"/>
                <a:cs typeface="Times New Roman" panose="02020603050405020304" pitchFamily="18" charset="0"/>
              </a:rPr>
              <a:t>Про загальний і вічний мир» (1789 р.)</a:t>
            </a:r>
            <a:r>
              <a:rPr lang="uk-UA" sz="3000" b="1" dirty="0">
                <a:latin typeface="Times New Roman" panose="02020603050405020304" pitchFamily="18" charset="0"/>
                <a:cs typeface="Times New Roman" panose="02020603050405020304" pitchFamily="18" charset="0"/>
              </a:rPr>
              <a:t>, що стала заключною частиною його відомого трактату «</a:t>
            </a:r>
            <a:r>
              <a:rPr lang="uk-UA" sz="3000" b="1" dirty="0">
                <a:solidFill>
                  <a:srgbClr val="FFFF00"/>
                </a:solidFill>
                <a:latin typeface="Times New Roman" panose="02020603050405020304" pitchFamily="18" charset="0"/>
                <a:cs typeface="Times New Roman" panose="02020603050405020304" pitchFamily="18" charset="0"/>
              </a:rPr>
              <a:t>Принципи міжнародного права</a:t>
            </a:r>
            <a:r>
              <a:rPr lang="uk-UA" sz="3000" b="1" dirty="0">
                <a:latin typeface="Times New Roman" panose="02020603050405020304" pitchFamily="18" charset="0"/>
                <a:cs typeface="Times New Roman" panose="02020603050405020304" pitchFamily="18" charset="0"/>
              </a:rPr>
              <a:t>», розмірковуючи про «загальний добробут цивілізованих націй», філософ запропонував європейським державам відмовитися від надмірних військових ресурсів, претензій на чужі території, натомість укладати міжнародні договори, які б передбачали економічні преференції.</a:t>
            </a:r>
          </a:p>
          <a:p>
            <a:pPr marL="0" indent="0" algn="just">
              <a:buNone/>
            </a:pPr>
            <a:r>
              <a:rPr lang="uk-UA" sz="3000" b="1" dirty="0" err="1">
                <a:latin typeface="Times New Roman" panose="02020603050405020304" pitchFamily="18" charset="0"/>
                <a:cs typeface="Times New Roman" panose="02020603050405020304" pitchFamily="18" charset="0"/>
              </a:rPr>
              <a:t>Бентам</a:t>
            </a:r>
            <a:r>
              <a:rPr lang="uk-UA" sz="3000" b="1" dirty="0">
                <a:latin typeface="Times New Roman" panose="02020603050405020304" pitchFamily="18" charset="0"/>
                <a:cs typeface="Times New Roman" panose="02020603050405020304" pitchFamily="18" charset="0"/>
              </a:rPr>
              <a:t> радив у рамках союзної організації заснувати постійний Конгрес на основі рівноправного представництва держав, загальний суд і міжнародні збройні сили, скоротити національні армії. Він закликав відмовитися від колоній, встановити загальну свободу торгівлі, долати національну і релігійну нетерпимість.</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19096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1"/>
            <a:ext cx="12127345" cy="572654"/>
          </a:xfrm>
        </p:spPr>
        <p:txBody>
          <a:bodyPr>
            <a:normAutofit/>
          </a:bodyPr>
          <a:lstStyle/>
          <a:p>
            <a:pPr algn="ctr"/>
            <a:r>
              <a:rPr lang="uk-UA" sz="2800" b="1" dirty="0">
                <a:highlight>
                  <a:srgbClr val="800080"/>
                </a:highlight>
                <a:latin typeface="Times New Roman" panose="02020603050405020304" pitchFamily="18" charset="0"/>
                <a:cs typeface="Times New Roman" panose="02020603050405020304" pitchFamily="18" charset="0"/>
              </a:rPr>
              <a:t>4.	Війна і мир в ідеях просвітників: від Руссо до </a:t>
            </a:r>
            <a:r>
              <a:rPr lang="uk-UA" sz="2800" b="1" dirty="0" err="1">
                <a:highlight>
                  <a:srgbClr val="800080"/>
                </a:highlight>
                <a:latin typeface="Times New Roman" panose="02020603050405020304" pitchFamily="18" charset="0"/>
                <a:cs typeface="Times New Roman" panose="02020603050405020304" pitchFamily="18" charset="0"/>
              </a:rPr>
              <a:t>Бентама</a:t>
            </a:r>
            <a:endParaRPr lang="uk-UA" sz="2800" b="1" dirty="0">
              <a:highlight>
                <a:srgbClr val="80008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572655"/>
            <a:ext cx="12192000" cy="6285343"/>
          </a:xfrm>
        </p:spPr>
        <p:txBody>
          <a:bodyPr>
            <a:normAutofit/>
          </a:bodyPr>
          <a:lstStyle/>
          <a:p>
            <a:pPr marL="0" indent="0" algn="just">
              <a:buNone/>
            </a:pPr>
            <a:r>
              <a:rPr lang="uk-UA" sz="3100" b="1" dirty="0">
                <a:latin typeface="Times New Roman" panose="02020603050405020304" pitchFamily="18" charset="0"/>
                <a:cs typeface="Times New Roman" panose="02020603050405020304" pitchFamily="18" charset="0"/>
              </a:rPr>
              <a:t>При всій нейтральності проекту і пропозицій </a:t>
            </a:r>
            <a:r>
              <a:rPr lang="uk-UA" sz="3100" b="1" dirty="0" err="1">
                <a:latin typeface="Times New Roman" panose="02020603050405020304" pitchFamily="18" charset="0"/>
                <a:cs typeface="Times New Roman" panose="02020603050405020304" pitchFamily="18" charset="0"/>
              </a:rPr>
              <a:t>Бентама</a:t>
            </a:r>
            <a:r>
              <a:rPr lang="uk-UA" sz="3100" b="1" dirty="0">
                <a:latin typeface="Times New Roman" panose="02020603050405020304" pitchFamily="18" charset="0"/>
                <a:cs typeface="Times New Roman" panose="02020603050405020304" pitchFamily="18" charset="0"/>
              </a:rPr>
              <a:t> історики небезпідставно вбачають у них відображення у першу чергу національні інтереси Великобританії. Просування подібних принципів у реальній політиці було прихованою та досконалою формою вираження економічних інтересів. </a:t>
            </a:r>
          </a:p>
          <a:p>
            <a:pPr marL="0" indent="0" algn="just">
              <a:buNone/>
            </a:pPr>
            <a:r>
              <a:rPr lang="uk-UA" sz="3100" b="1" dirty="0">
                <a:latin typeface="Times New Roman" panose="02020603050405020304" pitchFamily="18" charset="0"/>
                <a:cs typeface="Times New Roman" panose="02020603050405020304" pitchFamily="18" charset="0"/>
              </a:rPr>
              <a:t>Англія, яка пережила революційну кризу у ХVІІ ст., створила велику колоніальну імперію, стала флагманом </a:t>
            </a:r>
            <a:r>
              <a:rPr lang="uk-UA" sz="3100" b="1" dirty="0" err="1">
                <a:latin typeface="Times New Roman" panose="02020603050405020304" pitchFamily="18" charset="0"/>
                <a:cs typeface="Times New Roman" panose="02020603050405020304" pitchFamily="18" charset="0"/>
              </a:rPr>
              <a:t>консервативно</a:t>
            </a:r>
            <a:r>
              <a:rPr lang="uk-UA" sz="3100" b="1" dirty="0">
                <a:latin typeface="Times New Roman" panose="02020603050405020304" pitchFamily="18" charset="0"/>
                <a:cs typeface="Times New Roman" panose="02020603050405020304" pitchFamily="18" charset="0"/>
              </a:rPr>
              <a:t>-поміркованого політичного розвитку, здатного за допомогою реформ уникати революційних криз. Політичний ідеї і проекти </a:t>
            </a:r>
            <a:r>
              <a:rPr lang="uk-UA" sz="3100" b="1" dirty="0" err="1">
                <a:latin typeface="Times New Roman" panose="02020603050405020304" pitchFamily="18" charset="0"/>
                <a:cs typeface="Times New Roman" panose="02020603050405020304" pitchFamily="18" charset="0"/>
              </a:rPr>
              <a:t>Бентама</a:t>
            </a:r>
            <a:r>
              <a:rPr lang="uk-UA" sz="3100" b="1" dirty="0">
                <a:latin typeface="Times New Roman" panose="02020603050405020304" pitchFamily="18" charset="0"/>
                <a:cs typeface="Times New Roman" panose="02020603050405020304" pitchFamily="18" charset="0"/>
              </a:rPr>
              <a:t> відображали намагання Англії правовим шляхом врегулювати внутрішні проблеми і перенести ці принципи на міжнародні відносини. Проект побачив світ у рік, коли почалася Французька революція, яка унеможливила реалізацію ідей англійця.</a:t>
            </a:r>
          </a:p>
        </p:txBody>
      </p:sp>
    </p:spTree>
    <p:extLst>
      <p:ext uri="{BB962C8B-B14F-4D97-AF65-F5344CB8AC3E}">
        <p14:creationId xmlns:p14="http://schemas.microsoft.com/office/powerpoint/2010/main" val="35938533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D1A583-6A92-28E3-CF82-86F42968090B}"/>
              </a:ext>
            </a:extLst>
          </p:cNvPr>
          <p:cNvSpPr>
            <a:spLocks noGrp="1"/>
          </p:cNvSpPr>
          <p:nvPr>
            <p:ph type="title"/>
          </p:nvPr>
        </p:nvSpPr>
        <p:spPr>
          <a:xfrm>
            <a:off x="-1" y="0"/>
            <a:ext cx="12127345" cy="914399"/>
          </a:xfrm>
        </p:spPr>
        <p:txBody>
          <a:bodyPr>
            <a:normAutofit/>
          </a:bodyPr>
          <a:lstStyle/>
          <a:p>
            <a:pPr algn="ctr"/>
            <a:r>
              <a:rPr lang="uk-UA" sz="2800" b="1" dirty="0">
                <a:highlight>
                  <a:srgbClr val="FF0000"/>
                </a:highlight>
                <a:latin typeface="Times New Roman" panose="02020603050405020304" pitchFamily="18" charset="0"/>
                <a:cs typeface="Times New Roman" panose="02020603050405020304" pitchFamily="18" charset="0"/>
              </a:rPr>
              <a:t>5. Республіканська ідея єдності Європи в епоху Французької революції. Протистояння і Священний Союз імперій. Віденський конгрес 1815 р. </a:t>
            </a:r>
          </a:p>
        </p:txBody>
      </p:sp>
      <p:sp>
        <p:nvSpPr>
          <p:cNvPr id="5" name="Объект 4">
            <a:extLst>
              <a:ext uri="{FF2B5EF4-FFF2-40B4-BE49-F238E27FC236}">
                <a16:creationId xmlns:a16="http://schemas.microsoft.com/office/drawing/2014/main" id="{F4CE7973-278D-C57F-5260-A56434E910B8}"/>
              </a:ext>
            </a:extLst>
          </p:cNvPr>
          <p:cNvSpPr>
            <a:spLocks noGrp="1"/>
          </p:cNvSpPr>
          <p:nvPr>
            <p:ph idx="1"/>
          </p:nvPr>
        </p:nvSpPr>
        <p:spPr>
          <a:xfrm>
            <a:off x="0" y="914399"/>
            <a:ext cx="12192000" cy="5943599"/>
          </a:xfrm>
        </p:spPr>
        <p:txBody>
          <a:bodyPr>
            <a:normAutofit fontScale="92500" lnSpcReduction="10000"/>
          </a:bodyPr>
          <a:lstStyle/>
          <a:p>
            <a:pPr marL="0" indent="0" algn="just">
              <a:buNone/>
            </a:pPr>
            <a:r>
              <a:rPr lang="uk-UA" b="1" dirty="0">
                <a:latin typeface="Times New Roman" panose="02020603050405020304" pitchFamily="18" charset="0"/>
                <a:cs typeface="Times New Roman" panose="02020603050405020304" pitchFamily="18" charset="0"/>
              </a:rPr>
              <a:t>Значний внесок у розвиток «ідеї Європи» було зроблено в ХІХ ст. Це було століття значних соціальних змін, бурхливого розвитку капіталізму, колоніальних захоплень, зародження визвольних рухів і стрімкого розвитку технічного прогресу. Величезний вплив на світовий розвиток справила </a:t>
            </a:r>
            <a:r>
              <a:rPr lang="uk-UA" b="1" dirty="0">
                <a:solidFill>
                  <a:srgbClr val="FFFF00"/>
                </a:solidFill>
                <a:latin typeface="Times New Roman" panose="02020603050405020304" pitchFamily="18" charset="0"/>
                <a:cs typeface="Times New Roman" panose="02020603050405020304" pitchFamily="18" charset="0"/>
              </a:rPr>
              <a:t>Велика Французька революція (1789–1794 рр.)</a:t>
            </a:r>
            <a:r>
              <a:rPr lang="uk-UA" b="1" dirty="0">
                <a:latin typeface="Times New Roman" panose="02020603050405020304" pitchFamily="18" charset="0"/>
                <a:cs typeface="Times New Roman" panose="02020603050405020304" pitchFamily="18" charset="0"/>
              </a:rPr>
              <a:t>. </a:t>
            </a:r>
            <a:r>
              <a:rPr lang="uk-UA" b="1" dirty="0">
                <a:highlight>
                  <a:srgbClr val="FF00FF"/>
                </a:highlight>
                <a:latin typeface="Times New Roman" panose="02020603050405020304" pitchFamily="18" charset="0"/>
                <a:cs typeface="Times New Roman" panose="02020603050405020304" pitchFamily="18" charset="0"/>
              </a:rPr>
              <a:t>На «ідею Європи» він був істотним, однак украй суперечливим.</a:t>
            </a:r>
          </a:p>
          <a:p>
            <a:pPr marL="0" indent="0" algn="just">
              <a:buNone/>
            </a:pPr>
            <a:r>
              <a:rPr lang="uk-UA" b="1" dirty="0">
                <a:latin typeface="Times New Roman" panose="02020603050405020304" pitchFamily="18" charset="0"/>
                <a:cs typeface="Times New Roman" panose="02020603050405020304" pitchFamily="18" charset="0"/>
              </a:rPr>
              <a:t>Французька революція відбувалась під гаслами братерства й рівності народів і водночас – вона значно поновила поняття суверенітету, сприяла становленню легітимності національних держав і визнанню правомірності визвольних та ідеологічних війн. У час революції виникли такі універсальні ідеали, як «права людини», «політична рівність», поняття «громадянство» тощо. </a:t>
            </a:r>
          </a:p>
          <a:p>
            <a:pPr marL="0" indent="0" algn="just">
              <a:buNone/>
            </a:pPr>
            <a:r>
              <a:rPr lang="uk-UA" b="1" dirty="0">
                <a:latin typeface="Times New Roman" panose="02020603050405020304" pitchFamily="18" charset="0"/>
                <a:cs typeface="Times New Roman" panose="02020603050405020304" pitchFamily="18" charset="0"/>
              </a:rPr>
              <a:t>Носієм суверенітету віднині стала нація, а не монарх. Народ ставав повноправним учасником соціального й політичного життя. Революція внесла елемент історизму в трактування власне поняття «Європа». В результаті, саме в ХІХ ст. трактування «</a:t>
            </a:r>
            <a:r>
              <a:rPr lang="uk-UA" b="1" dirty="0">
                <a:highlight>
                  <a:srgbClr val="0000FF"/>
                </a:highlight>
                <a:latin typeface="Times New Roman" panose="02020603050405020304" pitchFamily="18" charset="0"/>
                <a:cs typeface="Times New Roman" panose="02020603050405020304" pitchFamily="18" charset="0"/>
              </a:rPr>
              <a:t>ідеї Європи</a:t>
            </a:r>
            <a:r>
              <a:rPr lang="uk-UA" b="1" dirty="0">
                <a:latin typeface="Times New Roman" panose="02020603050405020304" pitchFamily="18" charset="0"/>
                <a:cs typeface="Times New Roman" panose="02020603050405020304" pitchFamily="18" charset="0"/>
              </a:rPr>
              <a:t>» набуває політичного, економічного, культурного й соціального характеру. </a:t>
            </a:r>
            <a:r>
              <a:rPr lang="uk-UA" b="1" dirty="0">
                <a:solidFill>
                  <a:srgbClr val="FFFF00"/>
                </a:solidFill>
                <a:latin typeface="Times New Roman" panose="02020603050405020304" pitchFamily="18" charset="0"/>
                <a:cs typeface="Times New Roman" panose="02020603050405020304" pitchFamily="18" charset="0"/>
              </a:rPr>
              <a:t>«Ідея єдиної християнської Європи» хоч і не зникає, однак остаточно відходить на другий план.</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6917179"/>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2013 - 2022 Theme</Template>
  <TotalTime>287</TotalTime>
  <Words>16913</Words>
  <Application>Microsoft Office PowerPoint</Application>
  <PresentationFormat>Широкоэкранный</PresentationFormat>
  <Paragraphs>415</Paragraphs>
  <Slides>134</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134</vt:i4>
      </vt:variant>
    </vt:vector>
  </HeadingPairs>
  <TitlesOfParts>
    <vt:vector size="140" baseType="lpstr">
      <vt:lpstr>Arial</vt:lpstr>
      <vt:lpstr>Calibri</vt:lpstr>
      <vt:lpstr>Calibri Light</vt:lpstr>
      <vt:lpstr>Segoe UI Symbol</vt:lpstr>
      <vt:lpstr>Times New Roman</vt:lpstr>
      <vt:lpstr>Тема Office</vt:lpstr>
      <vt:lpstr>Лекція 3.  Європейська ідея у проєктах Нового часу</vt:lpstr>
      <vt:lpstr>1. Ренесанс, Реформація і Просвітництво і формулювання гуманістичної парадигми гідності людини, громадянина і громадянських прав.  Реформація ХVI ст.: між універсалізмом і націоналізмом</vt:lpstr>
      <vt:lpstr>1. Ренесанс, Реформація і Просвітництво і формулювання гуманістичної парадигми гідності людини, громадянина і громадянських прав.  Реформація ХVI ст.: між універсалізмом і націоналізмом</vt:lpstr>
      <vt:lpstr>1. Ренесанс, Реформація і Просвітництво і формулювання гуманістичної парадигми гідності людини, громадянина і громадянських прав.  Реформація ХVI ст.: між універсалізмом і націоналізмом</vt:lpstr>
      <vt:lpstr>1. Ренесанс, Реформація і Просвітництво і формулювання гуманістичної парадигми гідності людини, громадянина і громадянських прав.  Реформація ХVI ст.: між універсалізмом і націоналізмом</vt:lpstr>
      <vt:lpstr>1. Ренесанс, Реформація і Просвітництво і формулювання гуманістичної парадигми гідності людини, громадянина і громадянських прав.  Реформація ХVI ст.: між універсалізмом і націоналізмом</vt:lpstr>
      <vt:lpstr>1. Ренесанс, Реформація і Просвітництво і формулювання гуманістичної парадигми гідності людини, громадянина і громадянських прав.  Реформація ХVI ст.: між універсалізмом і націоналізмом</vt:lpstr>
      <vt:lpstr>1. Ренесанс, Реформація і Просвітництво і формулювання гуманістичної парадигми гідності людини, громадянина і громадянських прав.  Реформація ХVI ст.: між універсалізмом і націоналізмом</vt:lpstr>
      <vt:lpstr>1. Ренесанс, Реформація і Просвітництво і формулювання гуманістичної парадигми гідності людини, громадянина і громадянських прав.  Реформація ХVI ст.: між універсалізмом і націоналізмом</vt:lpstr>
      <vt:lpstr>1. Ренесанс, Реформація і Просвітництво і формулювання гуманістичної парадигми гідності людини, громадянина і громадянських прав.  Реформація ХVI ст.: між універсалізмом і націоналізмом</vt:lpstr>
      <vt:lpstr>1. Ренесанс, Реформація і Просвітництво і формулювання гуманістичної парадигми гідності людини, громадянина і громадянських прав.  Реформація ХVI ст.: між універсалізмом і націоналізмом</vt:lpstr>
      <vt:lpstr>1. Ренесанс, Реформація і Просвітництво і формулювання гуманістичної парадигми гідності людини, громадянина і громадянських прав.  Реформація ХVI ст.: між універсалізмом і націоналізмом</vt:lpstr>
      <vt:lpstr>1. Ренесанс, Реформація і Просвітництво і формулювання гуманістичної парадигми гідності людини, громадянина і громадянських прав.  Реформація ХVI ст.: між універсалізмом і націоналізмом</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2. Еразм Роттердамський і його трактат «Скарга миру» 1517 р. Вестфальська Європа. Реалії та проекти вічного миру. Релігійний розкол Європи ХVІ століття.  Проєкт герцога де Сюллі і його Європейська ліга монархів</vt:lpstr>
      <vt:lpstr>3. Народження слова: Шарль-Ірині де Сен-П’єр і його проєкт Європейського союзу 1713 р. </vt:lpstr>
      <vt:lpstr>3. Народження слова: Шарль-Ірині де Сен-П’єр і його проєкт Європейського союзу 1713 р. </vt:lpstr>
      <vt:lpstr>3. Народження слова: Шарль-Ірині де Сен-П’єр і його проєкт Європейського союзу 1713 р. </vt:lpstr>
      <vt:lpstr>3. Народження слова: Шарль-Ірині де Сен-П’єр і його проєкт Європейського союзу 1713 р. </vt:lpstr>
      <vt:lpstr>3. Народження слова: Шарль-Ірині де Сен-П’єр і його проєкт Європейського союзу 1713 р. </vt:lpstr>
      <vt:lpstr>3. Народження слова: Шарль-Ірині де Сен-П’єр і його проєкт Європейського союзу 1713 р. </vt:lpstr>
      <vt:lpstr>3. Народження слова: Шарль-Ірині де Сен-П’єр і його проєкт Європейського союзу 1713 р. </vt:lpstr>
      <vt:lpstr>3. Народження слова: Шарль-Ірині де Сен-П’єр і його проєкт Європейського союзу 1713 р. </vt:lpstr>
      <vt:lpstr>3. Народження слова: Шарль-Ірині де Сен-П’єр і його проєкт Європейського союзу 1713 р. </vt:lpstr>
      <vt:lpstr>3. Народження слова: Шарль-Ірині де Сен-П’єр і його проєкт Європейського союзу 1713 р. </vt:lpstr>
      <vt:lpstr>3. Народження слова: Шарль-Ірині де Сен-П’єр і його проєкт Європейського союзу 1713 р. </vt:lpstr>
      <vt:lpstr>3. Народження слова: Шарль-Ірині де Сен-П’єр і його проєкт Європейського союзу 1713 р. </vt:lpstr>
      <vt:lpstr>3. Народження слова: Шарль-Ірині де Сен-П’єр і його проєкт Європейського союзу 1713 р. </vt:lpstr>
      <vt:lpstr>3. Народження слова: Шарль-Ірині де Сен-П’єр і його проєкт Європейського союзу 1713 р. </vt:lpstr>
      <vt:lpstr>3. Народження слова: Шарль-Ірині де Сен-П’єр і його проєкт Європейського союзу 1713 р. </vt:lpstr>
      <vt:lpstr>3. Народження слова: Шарль-Ірині де Сен-П’єр і його проєкт Європейського союзу 1713 р. </vt:lpstr>
      <vt:lpstr>3. Народження слова: Шарль-Ірині де Сен-П’єр і його проєкт Європейського союзу 1713 р. </vt:lpstr>
      <vt:lpstr>4. Війна і мир в ідеях просвітників: від Руссо до Бентама</vt:lpstr>
      <vt:lpstr>4. Війна і мир в ідеях просвітників: від Руссо до Бентама</vt:lpstr>
      <vt:lpstr>4. Війна і мир в ідеях просвітників: від Руссо до Бентама</vt:lpstr>
      <vt:lpstr>4. Війна і мир в ідеях просвітників: від Руссо до Бентама</vt:lpstr>
      <vt:lpstr>4. Війна і мир в ідеях просвітників: від Руссо до Бентама</vt:lpstr>
      <vt:lpstr>4. Війна і мир в ідеях просвітників: від Руссо до Бентама</vt:lpstr>
      <vt:lpstr>4. Війна і мир в ідеях просвітників: від Руссо до Бентама</vt:lpstr>
      <vt:lpstr>4. Війна і мир в ідеях просвітників: від Руссо до Бентама</vt:lpstr>
      <vt:lpstr>4. Війна і мир в ідеях просвітників: від Руссо до Бентама</vt:lpstr>
      <vt:lpstr>4. Війна і мир в ідеях просвітників: від Руссо до Бентама</vt:lpstr>
      <vt:lpstr>4. Війна і мир в ідеях просвітників: від Руссо до Бентама</vt:lpstr>
      <vt:lpstr>4. Війна і мир в ідеях просвітників: від Руссо до Бентама</vt:lpstr>
      <vt:lpstr>4. Війна і мир в ідеях просвітників: від Руссо до Бентама</vt:lpstr>
      <vt:lpstr>4. Війна і мир в ідеях просвітників: від Руссо до Бентама</vt:lpstr>
      <vt:lpstr>4. Війна і мир в ідеях просвітників: від Руссо до Бентама</vt:lpstr>
      <vt:lpstr>4. Війна і мир в ідеях просвітників: від Руссо до Бентама</vt:lpstr>
      <vt:lpstr>4. Війна і мир в ідеях просвітників: від Руссо до Бентама</vt:lpstr>
      <vt:lpstr>4. Війна і мир в ідеях просвітників: від Руссо до Бентама</vt:lpstr>
      <vt:lpstr>4. Війна і мир в ідеях просвітників: від Руссо до Бентама</vt:lpstr>
      <vt:lpstr>4. Війна і мир в ідеях просвітників: від Руссо до Бентама</vt:lpstr>
      <vt:lpstr>4. Війна і мир в ідеях просвітників: від Руссо до Бентама</vt:lpstr>
      <vt:lpstr>4. Війна і мир в ідеях просвітників: від Руссо до Бентама</vt:lpstr>
      <vt:lpstr>4. Війна і мир в ідеях просвітників: від Руссо до Бентама</vt:lpstr>
      <vt:lpstr>4. Війна і мир в ідеях просвітників: від Руссо до Бентама</vt:lpstr>
      <vt:lpstr>4. Війна і мир в ідеях просвітників: від Руссо до Бентама</vt:lpstr>
      <vt:lpstr>4. Війна і мир в ідеях просвітників: від Руссо до Бентама</vt:lpstr>
      <vt:lpstr>4. Війна і мир в ідеях просвітників: від Руссо до Бентама</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lpstr>5. Республіканська ідея єдності Європи в епоху Французької революції. Протистояння і Священний Союз імперій. Віденський конгрес 1815 р.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Лекція 3.  Європейська ідея у проєктах Нового часу</dc:title>
  <dc:creator>admin</dc:creator>
  <cp:lastModifiedBy>admin</cp:lastModifiedBy>
  <cp:revision>17</cp:revision>
  <dcterms:created xsi:type="dcterms:W3CDTF">2024-02-27T12:53:36Z</dcterms:created>
  <dcterms:modified xsi:type="dcterms:W3CDTF">2024-03-01T08:05:51Z</dcterms:modified>
</cp:coreProperties>
</file>