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28"/>
  </p:notesMasterIdLst>
  <p:sldIdLst>
    <p:sldId id="441" r:id="rId2"/>
    <p:sldId id="527" r:id="rId3"/>
    <p:sldId id="457" r:id="rId4"/>
    <p:sldId id="447" r:id="rId5"/>
    <p:sldId id="330" r:id="rId6"/>
    <p:sldId id="310" r:id="rId7"/>
    <p:sldId id="458" r:id="rId8"/>
    <p:sldId id="309" r:id="rId9"/>
    <p:sldId id="442" r:id="rId10"/>
    <p:sldId id="545" r:id="rId11"/>
    <p:sldId id="546" r:id="rId12"/>
    <p:sldId id="265" r:id="rId13"/>
    <p:sldId id="473" r:id="rId14"/>
    <p:sldId id="470" r:id="rId15"/>
    <p:sldId id="471" r:id="rId16"/>
    <p:sldId id="472" r:id="rId17"/>
    <p:sldId id="548" r:id="rId18"/>
    <p:sldId id="549" r:id="rId19"/>
    <p:sldId id="463" r:id="rId20"/>
    <p:sldId id="464" r:id="rId21"/>
    <p:sldId id="349" r:id="rId22"/>
    <p:sldId id="455" r:id="rId23"/>
    <p:sldId id="449" r:id="rId24"/>
    <p:sldId id="465" r:id="rId25"/>
    <p:sldId id="466" r:id="rId26"/>
    <p:sldId id="47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5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EAC3E4-7B69-4749-9858-32EBBF20CCEE}" type="doc">
      <dgm:prSet loTypeId="urn:microsoft.com/office/officeart/2005/8/layout/pyramid3" loCatId="pyramid" qsTypeId="urn:microsoft.com/office/officeart/2005/8/quickstyle/3d4" qsCatId="3D" csTypeId="urn:microsoft.com/office/officeart/2005/8/colors/colorful5" csCatId="colorful" phldr="1"/>
      <dgm:spPr/>
    </dgm:pt>
    <dgm:pt modelId="{381D280B-FF33-408D-8280-EE2CE50FE872}">
      <dgm:prSet phldrT="[Текст]" custT="1"/>
      <dgm:spPr>
        <a:xfrm rot="10800000">
          <a:off x="0" y="0"/>
          <a:ext cx="5486400" cy="640080"/>
        </a:xfrm>
      </dgm:spPr>
      <dgm:t>
        <a:bodyPr/>
        <a:lstStyle/>
        <a:p>
          <a:r>
            <a:rPr lang="ru-RU" sz="1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Реєстрація відвідувачів сайту </a:t>
          </a:r>
        </a:p>
        <a:p>
          <a:r>
            <a:rPr lang="ru-RU" sz="1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(сайт, телефон)</a:t>
          </a:r>
        </a:p>
      </dgm:t>
    </dgm:pt>
    <dgm:pt modelId="{B1A2288E-D43B-41A9-A645-372E13F949F0}" type="parTrans" cxnId="{A86FFC6C-2466-46AB-981D-C6C287DDFFA3}">
      <dgm:prSet/>
      <dgm:spPr/>
      <dgm:t>
        <a:bodyPr/>
        <a:lstStyle/>
        <a:p>
          <a:endParaRPr lang="ru-RU"/>
        </a:p>
      </dgm:t>
    </dgm:pt>
    <dgm:pt modelId="{3DEAB70C-EDDF-4E96-9BF3-6D3111267358}" type="sibTrans" cxnId="{A86FFC6C-2466-46AB-981D-C6C287DDFFA3}">
      <dgm:prSet/>
      <dgm:spPr/>
      <dgm:t>
        <a:bodyPr/>
        <a:lstStyle/>
        <a:p>
          <a:endParaRPr lang="ru-RU"/>
        </a:p>
      </dgm:t>
    </dgm:pt>
    <dgm:pt modelId="{B7AB42BF-985D-4C57-B32E-8FB356A31A89}">
      <dgm:prSet phldrT="[Текст]" custT="1"/>
      <dgm:spPr>
        <a:xfrm rot="10800000">
          <a:off x="548640" y="640080"/>
          <a:ext cx="4389120" cy="640080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Перегляд сайту (моніторинг інтерфейсту, функціоналу тощо)</a:t>
          </a:r>
        </a:p>
      </dgm:t>
    </dgm:pt>
    <dgm:pt modelId="{1DBAAE30-A55E-4E2F-8715-3603D50F3D97}" type="parTrans" cxnId="{41FDC84B-3AE7-43DB-9FA0-15D85438BA81}">
      <dgm:prSet/>
      <dgm:spPr/>
      <dgm:t>
        <a:bodyPr/>
        <a:lstStyle/>
        <a:p>
          <a:endParaRPr lang="ru-RU"/>
        </a:p>
      </dgm:t>
    </dgm:pt>
    <dgm:pt modelId="{635EB0BB-12C9-4842-A309-911F80C633D5}" type="sibTrans" cxnId="{41FDC84B-3AE7-43DB-9FA0-15D85438BA81}">
      <dgm:prSet/>
      <dgm:spPr/>
      <dgm:t>
        <a:bodyPr/>
        <a:lstStyle/>
        <a:p>
          <a:endParaRPr lang="ru-RU"/>
        </a:p>
      </dgm:t>
    </dgm:pt>
    <dgm:pt modelId="{FCF50A9E-C8B0-4B1E-B599-5A1C2EEBC264}">
      <dgm:prSet phldrT="[Текст]" custT="1"/>
      <dgm:spPr>
        <a:xfrm rot="10800000">
          <a:off x="2194560" y="2560320"/>
          <a:ext cx="1097280" cy="640080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Співпраця,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продажі</a:t>
          </a:r>
        </a:p>
      </dgm:t>
    </dgm:pt>
    <dgm:pt modelId="{52360A09-3FEC-4E57-89CD-313EACD1BCCA}" type="parTrans" cxnId="{F9F1CD0D-DA53-4FC1-B0AE-F04C3B8245CC}">
      <dgm:prSet/>
      <dgm:spPr/>
      <dgm:t>
        <a:bodyPr/>
        <a:lstStyle/>
        <a:p>
          <a:endParaRPr lang="ru-RU"/>
        </a:p>
      </dgm:t>
    </dgm:pt>
    <dgm:pt modelId="{D56791CF-1093-4F5C-84C0-C86C23FCD028}" type="sibTrans" cxnId="{F9F1CD0D-DA53-4FC1-B0AE-F04C3B8245CC}">
      <dgm:prSet/>
      <dgm:spPr/>
      <dgm:t>
        <a:bodyPr/>
        <a:lstStyle/>
        <a:p>
          <a:endParaRPr lang="ru-RU"/>
        </a:p>
      </dgm:t>
    </dgm:pt>
    <dgm:pt modelId="{827C786D-851E-404D-84F2-17FB81492EFA}">
      <dgm:prSet phldrT="[Текст]" custT="1"/>
      <dgm:spPr>
        <a:xfrm rot="10800000">
          <a:off x="1645920" y="1920240"/>
          <a:ext cx="2194560" cy="640080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Додавання товару в корзину</a:t>
          </a:r>
        </a:p>
      </dgm:t>
    </dgm:pt>
    <dgm:pt modelId="{64B998A2-E06F-43B1-AB4B-6742036580C0}" type="parTrans" cxnId="{F92B04FD-4BBD-4014-A5D3-B7A311C0FB46}">
      <dgm:prSet/>
      <dgm:spPr/>
      <dgm:t>
        <a:bodyPr/>
        <a:lstStyle/>
        <a:p>
          <a:endParaRPr lang="ru-RU"/>
        </a:p>
      </dgm:t>
    </dgm:pt>
    <dgm:pt modelId="{3D6669D6-FE68-4141-8F8C-5EEAEC0F0633}" type="sibTrans" cxnId="{F92B04FD-4BBD-4014-A5D3-B7A311C0FB46}">
      <dgm:prSet/>
      <dgm:spPr/>
      <dgm:t>
        <a:bodyPr/>
        <a:lstStyle/>
        <a:p>
          <a:endParaRPr lang="ru-RU"/>
        </a:p>
      </dgm:t>
    </dgm:pt>
    <dgm:pt modelId="{13167994-68FB-4678-B969-4FBE0B67B643}">
      <dgm:prSet phldrT="[Текст]" custT="1"/>
      <dgm:spPr>
        <a:xfrm rot="10800000">
          <a:off x="1097280" y="1280160"/>
          <a:ext cx="3291840" cy="640080"/>
        </a:xfrm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Пошук товарів на сайту (опис товару, асортимент)</a:t>
          </a:r>
        </a:p>
      </dgm:t>
    </dgm:pt>
    <dgm:pt modelId="{5834D281-7C65-447B-8501-F91CD4B44981}" type="parTrans" cxnId="{A0438D01-7EB3-440F-9F6D-06572B6D923E}">
      <dgm:prSet/>
      <dgm:spPr/>
      <dgm:t>
        <a:bodyPr/>
        <a:lstStyle/>
        <a:p>
          <a:endParaRPr lang="ru-RU"/>
        </a:p>
      </dgm:t>
    </dgm:pt>
    <dgm:pt modelId="{3EE22E0E-6D3E-4915-93A6-D40037B887D4}" type="sibTrans" cxnId="{A0438D01-7EB3-440F-9F6D-06572B6D923E}">
      <dgm:prSet/>
      <dgm:spPr/>
      <dgm:t>
        <a:bodyPr/>
        <a:lstStyle/>
        <a:p>
          <a:endParaRPr lang="ru-RU"/>
        </a:p>
      </dgm:t>
    </dgm:pt>
    <dgm:pt modelId="{7F483613-32B3-B248-A501-116E0C047F38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⇅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3BD058-1825-C247-BA3B-8ABA7763A5EB}" type="parTrans" cxnId="{19AC4829-EFDC-DB48-B390-8634EBFEFF37}">
      <dgm:prSet/>
      <dgm:spPr/>
      <dgm:t>
        <a:bodyPr/>
        <a:lstStyle/>
        <a:p>
          <a:endParaRPr lang="ru-RU"/>
        </a:p>
      </dgm:t>
    </dgm:pt>
    <dgm:pt modelId="{3CDB27B8-9DB9-BB45-8180-02CA9CAD62C2}" type="sibTrans" cxnId="{19AC4829-EFDC-DB48-B390-8634EBFEFF37}">
      <dgm:prSet/>
      <dgm:spPr/>
      <dgm:t>
        <a:bodyPr/>
        <a:lstStyle/>
        <a:p>
          <a:endParaRPr lang="ru-RU"/>
        </a:p>
      </dgm:t>
    </dgm:pt>
    <dgm:pt modelId="{5A035692-6B59-470C-B66C-3EE71BA0F4DF}" type="pres">
      <dgm:prSet presAssocID="{24EAC3E4-7B69-4749-9858-32EBBF20CCEE}" presName="Name0" presStyleCnt="0">
        <dgm:presLayoutVars>
          <dgm:dir/>
          <dgm:animLvl val="lvl"/>
          <dgm:resizeHandles val="exact"/>
        </dgm:presLayoutVars>
      </dgm:prSet>
      <dgm:spPr/>
    </dgm:pt>
    <dgm:pt modelId="{C02537FB-7C79-42D2-9AF8-D47A569B0095}" type="pres">
      <dgm:prSet presAssocID="{381D280B-FF33-408D-8280-EE2CE50FE872}" presName="Name8" presStyleCnt="0"/>
      <dgm:spPr/>
    </dgm:pt>
    <dgm:pt modelId="{367BD634-B9B4-4A76-B80B-687BD3D3B613}" type="pres">
      <dgm:prSet presAssocID="{381D280B-FF33-408D-8280-EE2CE50FE872}" presName="level" presStyleLbl="node1" presStyleIdx="0" presStyleCnt="6">
        <dgm:presLayoutVars>
          <dgm:chMax val="1"/>
          <dgm:bulletEnabled val="1"/>
        </dgm:presLayoutVars>
      </dgm:prSet>
      <dgm:spPr>
        <a:prstGeom prst="trapezoid">
          <a:avLst>
            <a:gd name="adj" fmla="val 85714"/>
          </a:avLst>
        </a:prstGeom>
      </dgm:spPr>
    </dgm:pt>
    <dgm:pt modelId="{78AD37A0-65FD-4520-9054-1268F67EF244}" type="pres">
      <dgm:prSet presAssocID="{381D280B-FF33-408D-8280-EE2CE50FE8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D94618A-D703-431F-9DF5-852B1EFBF464}" type="pres">
      <dgm:prSet presAssocID="{B7AB42BF-985D-4C57-B32E-8FB356A31A89}" presName="Name8" presStyleCnt="0"/>
      <dgm:spPr/>
    </dgm:pt>
    <dgm:pt modelId="{2F76CC51-263D-4D14-B03B-C69A54334E6A}" type="pres">
      <dgm:prSet presAssocID="{B7AB42BF-985D-4C57-B32E-8FB356A31A89}" presName="level" presStyleLbl="node1" presStyleIdx="1" presStyleCnt="6" custScaleX="97503" custScaleY="98006">
        <dgm:presLayoutVars>
          <dgm:chMax val="1"/>
          <dgm:bulletEnabled val="1"/>
        </dgm:presLayoutVars>
      </dgm:prSet>
      <dgm:spPr>
        <a:prstGeom prst="trapezoid">
          <a:avLst>
            <a:gd name="adj" fmla="val 85714"/>
          </a:avLst>
        </a:prstGeom>
      </dgm:spPr>
    </dgm:pt>
    <dgm:pt modelId="{FD1983CD-DFBE-45F8-8C15-F7DC03DF006C}" type="pres">
      <dgm:prSet presAssocID="{B7AB42BF-985D-4C57-B32E-8FB356A31A8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EFF02A7-5CB6-4A57-BD0E-98211B1C5D03}" type="pres">
      <dgm:prSet presAssocID="{13167994-68FB-4678-B969-4FBE0B67B643}" presName="Name8" presStyleCnt="0"/>
      <dgm:spPr/>
    </dgm:pt>
    <dgm:pt modelId="{1E5550BF-D612-4290-92A8-35603A91623A}" type="pres">
      <dgm:prSet presAssocID="{13167994-68FB-4678-B969-4FBE0B67B643}" presName="level" presStyleLbl="node1" presStyleIdx="2" presStyleCnt="6">
        <dgm:presLayoutVars>
          <dgm:chMax val="1"/>
          <dgm:bulletEnabled val="1"/>
        </dgm:presLayoutVars>
      </dgm:prSet>
      <dgm:spPr>
        <a:prstGeom prst="trapezoid">
          <a:avLst>
            <a:gd name="adj" fmla="val 85714"/>
          </a:avLst>
        </a:prstGeom>
      </dgm:spPr>
    </dgm:pt>
    <dgm:pt modelId="{5ED6DA72-04E5-4468-9A11-6268ECD5D4C9}" type="pres">
      <dgm:prSet presAssocID="{13167994-68FB-4678-B969-4FBE0B67B6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36F97F9-ED8B-48EA-8A9E-62D30D03E99D}" type="pres">
      <dgm:prSet presAssocID="{827C786D-851E-404D-84F2-17FB81492EFA}" presName="Name8" presStyleCnt="0"/>
      <dgm:spPr/>
    </dgm:pt>
    <dgm:pt modelId="{8C46752C-C13C-4419-B18D-D91DD8C7CC0C}" type="pres">
      <dgm:prSet presAssocID="{827C786D-851E-404D-84F2-17FB81492EFA}" presName="level" presStyleLbl="node1" presStyleIdx="3" presStyleCnt="6" custScaleX="105957" custScaleY="68671">
        <dgm:presLayoutVars>
          <dgm:chMax val="1"/>
          <dgm:bulletEnabled val="1"/>
        </dgm:presLayoutVars>
      </dgm:prSet>
      <dgm:spPr>
        <a:prstGeom prst="trapezoid">
          <a:avLst>
            <a:gd name="adj" fmla="val 85714"/>
          </a:avLst>
        </a:prstGeom>
      </dgm:spPr>
    </dgm:pt>
    <dgm:pt modelId="{16A3C249-36E7-4E33-A628-E801B6FB4989}" type="pres">
      <dgm:prSet presAssocID="{827C786D-851E-404D-84F2-17FB81492EF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726B04B-6623-4FDB-97A2-70189C91ED57}" type="pres">
      <dgm:prSet presAssocID="{FCF50A9E-C8B0-4B1E-B599-5A1C2EEBC264}" presName="Name8" presStyleCnt="0"/>
      <dgm:spPr/>
    </dgm:pt>
    <dgm:pt modelId="{736616DD-484F-4938-88AF-C727CDA25377}" type="pres">
      <dgm:prSet presAssocID="{FCF50A9E-C8B0-4B1E-B599-5A1C2EEBC264}" presName="level" presStyleLbl="node1" presStyleIdx="4" presStyleCnt="6" custScaleX="108680" custScaleY="74729">
        <dgm:presLayoutVars>
          <dgm:chMax val="1"/>
          <dgm:bulletEnabled val="1"/>
        </dgm:presLayoutVars>
      </dgm:prSet>
      <dgm:spPr>
        <a:prstGeom prst="trapezoid">
          <a:avLst>
            <a:gd name="adj" fmla="val 85714"/>
          </a:avLst>
        </a:prstGeom>
      </dgm:spPr>
    </dgm:pt>
    <dgm:pt modelId="{B45B00CD-23AC-48EB-9BB9-98C24E7C10CC}" type="pres">
      <dgm:prSet presAssocID="{FCF50A9E-C8B0-4B1E-B599-5A1C2EEBC26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F8D967-05AC-0D43-81C7-378FD3A71D8E}" type="pres">
      <dgm:prSet presAssocID="{7F483613-32B3-B248-A501-116E0C047F38}" presName="Name8" presStyleCnt="0"/>
      <dgm:spPr/>
    </dgm:pt>
    <dgm:pt modelId="{A874CE77-2DA5-B643-B275-99B88036EFE7}" type="pres">
      <dgm:prSet presAssocID="{7F483613-32B3-B248-A501-116E0C047F38}" presName="level" presStyleLbl="node1" presStyleIdx="5" presStyleCnt="6">
        <dgm:presLayoutVars>
          <dgm:chMax val="1"/>
          <dgm:bulletEnabled val="1"/>
        </dgm:presLayoutVars>
      </dgm:prSet>
      <dgm:spPr/>
    </dgm:pt>
    <dgm:pt modelId="{147455FF-CE83-7C4D-A815-4627AB936933}" type="pres">
      <dgm:prSet presAssocID="{7F483613-32B3-B248-A501-116E0C047F3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0438D01-7EB3-440F-9F6D-06572B6D923E}" srcId="{24EAC3E4-7B69-4749-9858-32EBBF20CCEE}" destId="{13167994-68FB-4678-B969-4FBE0B67B643}" srcOrd="2" destOrd="0" parTransId="{5834D281-7C65-447B-8501-F91CD4B44981}" sibTransId="{3EE22E0E-6D3E-4915-93A6-D40037B887D4}"/>
    <dgm:cxn modelId="{9F08A204-AE2C-438B-BDA7-8C5BE757E948}" type="presOf" srcId="{24EAC3E4-7B69-4749-9858-32EBBF20CCEE}" destId="{5A035692-6B59-470C-B66C-3EE71BA0F4DF}" srcOrd="0" destOrd="0" presId="urn:microsoft.com/office/officeart/2005/8/layout/pyramid3"/>
    <dgm:cxn modelId="{F9F1CD0D-DA53-4FC1-B0AE-F04C3B8245CC}" srcId="{24EAC3E4-7B69-4749-9858-32EBBF20CCEE}" destId="{FCF50A9E-C8B0-4B1E-B599-5A1C2EEBC264}" srcOrd="4" destOrd="0" parTransId="{52360A09-3FEC-4E57-89CD-313EACD1BCCA}" sibTransId="{D56791CF-1093-4F5C-84C0-C86C23FCD028}"/>
    <dgm:cxn modelId="{876E9822-5636-4A2E-91DE-C2271A18FC6C}" type="presOf" srcId="{FCF50A9E-C8B0-4B1E-B599-5A1C2EEBC264}" destId="{736616DD-484F-4938-88AF-C727CDA25377}" srcOrd="0" destOrd="0" presId="urn:microsoft.com/office/officeart/2005/8/layout/pyramid3"/>
    <dgm:cxn modelId="{19AC4829-EFDC-DB48-B390-8634EBFEFF37}" srcId="{24EAC3E4-7B69-4749-9858-32EBBF20CCEE}" destId="{7F483613-32B3-B248-A501-116E0C047F38}" srcOrd="5" destOrd="0" parTransId="{193BD058-1825-C247-BA3B-8ABA7763A5EB}" sibTransId="{3CDB27B8-9DB9-BB45-8180-02CA9CAD62C2}"/>
    <dgm:cxn modelId="{0E96784A-79BC-4414-8124-6E58350AD532}" type="presOf" srcId="{381D280B-FF33-408D-8280-EE2CE50FE872}" destId="{367BD634-B9B4-4A76-B80B-687BD3D3B613}" srcOrd="0" destOrd="0" presId="urn:microsoft.com/office/officeart/2005/8/layout/pyramid3"/>
    <dgm:cxn modelId="{41FDC84B-3AE7-43DB-9FA0-15D85438BA81}" srcId="{24EAC3E4-7B69-4749-9858-32EBBF20CCEE}" destId="{B7AB42BF-985D-4C57-B32E-8FB356A31A89}" srcOrd="1" destOrd="0" parTransId="{1DBAAE30-A55E-4E2F-8715-3603D50F3D97}" sibTransId="{635EB0BB-12C9-4842-A309-911F80C633D5}"/>
    <dgm:cxn modelId="{1B401156-F89E-4636-890A-F776B419D6C5}" type="presOf" srcId="{827C786D-851E-404D-84F2-17FB81492EFA}" destId="{16A3C249-36E7-4E33-A628-E801B6FB4989}" srcOrd="1" destOrd="0" presId="urn:microsoft.com/office/officeart/2005/8/layout/pyramid3"/>
    <dgm:cxn modelId="{A2B05166-F922-4262-AD98-A2886D458A4C}" type="presOf" srcId="{827C786D-851E-404D-84F2-17FB81492EFA}" destId="{8C46752C-C13C-4419-B18D-D91DD8C7CC0C}" srcOrd="0" destOrd="0" presId="urn:microsoft.com/office/officeart/2005/8/layout/pyramid3"/>
    <dgm:cxn modelId="{CE0C5D69-B4B7-4D6D-A811-F52D55CEDE2E}" type="presOf" srcId="{FCF50A9E-C8B0-4B1E-B599-5A1C2EEBC264}" destId="{B45B00CD-23AC-48EB-9BB9-98C24E7C10CC}" srcOrd="1" destOrd="0" presId="urn:microsoft.com/office/officeart/2005/8/layout/pyramid3"/>
    <dgm:cxn modelId="{A86FFC6C-2466-46AB-981D-C6C287DDFFA3}" srcId="{24EAC3E4-7B69-4749-9858-32EBBF20CCEE}" destId="{381D280B-FF33-408D-8280-EE2CE50FE872}" srcOrd="0" destOrd="0" parTransId="{B1A2288E-D43B-41A9-A645-372E13F949F0}" sibTransId="{3DEAB70C-EDDF-4E96-9BF3-6D3111267358}"/>
    <dgm:cxn modelId="{3BEB9D94-E6E4-4DA1-BF38-895EAAA82F5E}" type="presOf" srcId="{13167994-68FB-4678-B969-4FBE0B67B643}" destId="{5ED6DA72-04E5-4468-9A11-6268ECD5D4C9}" srcOrd="1" destOrd="0" presId="urn:microsoft.com/office/officeart/2005/8/layout/pyramid3"/>
    <dgm:cxn modelId="{43B2CF9A-61A1-478A-9739-F01717BEA43C}" type="presOf" srcId="{B7AB42BF-985D-4C57-B32E-8FB356A31A89}" destId="{FD1983CD-DFBE-45F8-8C15-F7DC03DF006C}" srcOrd="1" destOrd="0" presId="urn:microsoft.com/office/officeart/2005/8/layout/pyramid3"/>
    <dgm:cxn modelId="{7AE9BCE5-D667-4A5A-94DA-0A2989D81725}" type="presOf" srcId="{13167994-68FB-4678-B969-4FBE0B67B643}" destId="{1E5550BF-D612-4290-92A8-35603A91623A}" srcOrd="0" destOrd="0" presId="urn:microsoft.com/office/officeart/2005/8/layout/pyramid3"/>
    <dgm:cxn modelId="{40FFA7E8-2260-42F4-8317-B749DD1F4B2F}" type="presOf" srcId="{381D280B-FF33-408D-8280-EE2CE50FE872}" destId="{78AD37A0-65FD-4520-9054-1268F67EF244}" srcOrd="1" destOrd="0" presId="urn:microsoft.com/office/officeart/2005/8/layout/pyramid3"/>
    <dgm:cxn modelId="{E7014EF0-777C-B940-A9A3-1D99D30F2CE1}" type="presOf" srcId="{7F483613-32B3-B248-A501-116E0C047F38}" destId="{A874CE77-2DA5-B643-B275-99B88036EFE7}" srcOrd="0" destOrd="0" presId="urn:microsoft.com/office/officeart/2005/8/layout/pyramid3"/>
    <dgm:cxn modelId="{8D5774F3-3C08-5D49-B282-506A7F00582E}" type="presOf" srcId="{7F483613-32B3-B248-A501-116E0C047F38}" destId="{147455FF-CE83-7C4D-A815-4627AB936933}" srcOrd="1" destOrd="0" presId="urn:microsoft.com/office/officeart/2005/8/layout/pyramid3"/>
    <dgm:cxn modelId="{85F5FEFA-EBE4-422C-ADBC-71774DC932F8}" type="presOf" srcId="{B7AB42BF-985D-4C57-B32E-8FB356A31A89}" destId="{2F76CC51-263D-4D14-B03B-C69A54334E6A}" srcOrd="0" destOrd="0" presId="urn:microsoft.com/office/officeart/2005/8/layout/pyramid3"/>
    <dgm:cxn modelId="{F92B04FD-4BBD-4014-A5D3-B7A311C0FB46}" srcId="{24EAC3E4-7B69-4749-9858-32EBBF20CCEE}" destId="{827C786D-851E-404D-84F2-17FB81492EFA}" srcOrd="3" destOrd="0" parTransId="{64B998A2-E06F-43B1-AB4B-6742036580C0}" sibTransId="{3D6669D6-FE68-4141-8F8C-5EEAEC0F0633}"/>
    <dgm:cxn modelId="{BE3FA80F-5372-417E-AD22-6FB77A029D65}" type="presParOf" srcId="{5A035692-6B59-470C-B66C-3EE71BA0F4DF}" destId="{C02537FB-7C79-42D2-9AF8-D47A569B0095}" srcOrd="0" destOrd="0" presId="urn:microsoft.com/office/officeart/2005/8/layout/pyramid3"/>
    <dgm:cxn modelId="{C7FF61DD-DE0D-47CC-B286-13AA17436646}" type="presParOf" srcId="{C02537FB-7C79-42D2-9AF8-D47A569B0095}" destId="{367BD634-B9B4-4A76-B80B-687BD3D3B613}" srcOrd="0" destOrd="0" presId="urn:microsoft.com/office/officeart/2005/8/layout/pyramid3"/>
    <dgm:cxn modelId="{8B7EDDF1-DC30-4CBE-B4C0-CC36388067E5}" type="presParOf" srcId="{C02537FB-7C79-42D2-9AF8-D47A569B0095}" destId="{78AD37A0-65FD-4520-9054-1268F67EF244}" srcOrd="1" destOrd="0" presId="urn:microsoft.com/office/officeart/2005/8/layout/pyramid3"/>
    <dgm:cxn modelId="{C56E3E68-D9C4-47B0-8C33-C4A2CA6563D7}" type="presParOf" srcId="{5A035692-6B59-470C-B66C-3EE71BA0F4DF}" destId="{1D94618A-D703-431F-9DF5-852B1EFBF464}" srcOrd="1" destOrd="0" presId="urn:microsoft.com/office/officeart/2005/8/layout/pyramid3"/>
    <dgm:cxn modelId="{8406CCAD-59E1-4684-B8D8-F5742746B121}" type="presParOf" srcId="{1D94618A-D703-431F-9DF5-852B1EFBF464}" destId="{2F76CC51-263D-4D14-B03B-C69A54334E6A}" srcOrd="0" destOrd="0" presId="urn:microsoft.com/office/officeart/2005/8/layout/pyramid3"/>
    <dgm:cxn modelId="{0B4BD7E3-1727-4B4F-A598-78B4021C0E3B}" type="presParOf" srcId="{1D94618A-D703-431F-9DF5-852B1EFBF464}" destId="{FD1983CD-DFBE-45F8-8C15-F7DC03DF006C}" srcOrd="1" destOrd="0" presId="urn:microsoft.com/office/officeart/2005/8/layout/pyramid3"/>
    <dgm:cxn modelId="{709CD10B-2144-4655-9A00-9C2EABF79CF5}" type="presParOf" srcId="{5A035692-6B59-470C-B66C-3EE71BA0F4DF}" destId="{8EFF02A7-5CB6-4A57-BD0E-98211B1C5D03}" srcOrd="2" destOrd="0" presId="urn:microsoft.com/office/officeart/2005/8/layout/pyramid3"/>
    <dgm:cxn modelId="{D558C37A-D000-45BD-A1CE-14B50884A724}" type="presParOf" srcId="{8EFF02A7-5CB6-4A57-BD0E-98211B1C5D03}" destId="{1E5550BF-D612-4290-92A8-35603A91623A}" srcOrd="0" destOrd="0" presId="urn:microsoft.com/office/officeart/2005/8/layout/pyramid3"/>
    <dgm:cxn modelId="{EE8F1E42-EBC3-4ECE-98C6-C7275CE9EF9A}" type="presParOf" srcId="{8EFF02A7-5CB6-4A57-BD0E-98211B1C5D03}" destId="{5ED6DA72-04E5-4468-9A11-6268ECD5D4C9}" srcOrd="1" destOrd="0" presId="urn:microsoft.com/office/officeart/2005/8/layout/pyramid3"/>
    <dgm:cxn modelId="{F8B90B92-0C6E-4944-AAF4-D37C1857691E}" type="presParOf" srcId="{5A035692-6B59-470C-B66C-3EE71BA0F4DF}" destId="{C36F97F9-ED8B-48EA-8A9E-62D30D03E99D}" srcOrd="3" destOrd="0" presId="urn:microsoft.com/office/officeart/2005/8/layout/pyramid3"/>
    <dgm:cxn modelId="{223C1DDB-D620-47C9-A7AA-2DB45589E7EF}" type="presParOf" srcId="{C36F97F9-ED8B-48EA-8A9E-62D30D03E99D}" destId="{8C46752C-C13C-4419-B18D-D91DD8C7CC0C}" srcOrd="0" destOrd="0" presId="urn:microsoft.com/office/officeart/2005/8/layout/pyramid3"/>
    <dgm:cxn modelId="{F6C33E70-E8F7-4364-8553-D5D9A0551598}" type="presParOf" srcId="{C36F97F9-ED8B-48EA-8A9E-62D30D03E99D}" destId="{16A3C249-36E7-4E33-A628-E801B6FB4989}" srcOrd="1" destOrd="0" presId="urn:microsoft.com/office/officeart/2005/8/layout/pyramid3"/>
    <dgm:cxn modelId="{2925F17D-14A7-40C2-B66E-4F955F821C73}" type="presParOf" srcId="{5A035692-6B59-470C-B66C-3EE71BA0F4DF}" destId="{0726B04B-6623-4FDB-97A2-70189C91ED57}" srcOrd="4" destOrd="0" presId="urn:microsoft.com/office/officeart/2005/8/layout/pyramid3"/>
    <dgm:cxn modelId="{EC4DE54F-8239-4E07-B365-CFE70F3BA53A}" type="presParOf" srcId="{0726B04B-6623-4FDB-97A2-70189C91ED57}" destId="{736616DD-484F-4938-88AF-C727CDA25377}" srcOrd="0" destOrd="0" presId="urn:microsoft.com/office/officeart/2005/8/layout/pyramid3"/>
    <dgm:cxn modelId="{7F78DEE9-EB4C-44ED-8C14-B334B4A6CFE0}" type="presParOf" srcId="{0726B04B-6623-4FDB-97A2-70189C91ED57}" destId="{B45B00CD-23AC-48EB-9BB9-98C24E7C10CC}" srcOrd="1" destOrd="0" presId="urn:microsoft.com/office/officeart/2005/8/layout/pyramid3"/>
    <dgm:cxn modelId="{5B7B61DE-2526-2D42-9A10-F93A3EEE3945}" type="presParOf" srcId="{5A035692-6B59-470C-B66C-3EE71BA0F4DF}" destId="{1EF8D967-05AC-0D43-81C7-378FD3A71D8E}" srcOrd="5" destOrd="0" presId="urn:microsoft.com/office/officeart/2005/8/layout/pyramid3"/>
    <dgm:cxn modelId="{7020A300-A74A-2D41-8ACA-E0C9B7145235}" type="presParOf" srcId="{1EF8D967-05AC-0D43-81C7-378FD3A71D8E}" destId="{A874CE77-2DA5-B643-B275-99B88036EFE7}" srcOrd="0" destOrd="0" presId="urn:microsoft.com/office/officeart/2005/8/layout/pyramid3"/>
    <dgm:cxn modelId="{4FDD4655-9AF6-8449-950E-FF8BAA273A75}" type="presParOf" srcId="{1EF8D967-05AC-0D43-81C7-378FD3A71D8E}" destId="{147455FF-CE83-7C4D-A815-4627AB936933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BD634-B9B4-4A76-B80B-687BD3D3B613}">
      <dsp:nvSpPr>
        <dsp:cNvPr id="0" name=""/>
        <dsp:cNvSpPr/>
      </dsp:nvSpPr>
      <dsp:spPr>
        <a:xfrm rot="10800000">
          <a:off x="0" y="0"/>
          <a:ext cx="8927023" cy="987598"/>
        </a:xfrm>
        <a:prstGeom prst="trapezoid">
          <a:avLst>
            <a:gd name="adj" fmla="val 8571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Реєстрація відвідувачів сайту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(сайт, телефон)</a:t>
          </a:r>
        </a:p>
      </dsp:txBody>
      <dsp:txXfrm rot="-10800000">
        <a:off x="1562229" y="0"/>
        <a:ext cx="5802565" cy="987598"/>
      </dsp:txXfrm>
    </dsp:sp>
    <dsp:sp modelId="{2F76CC51-263D-4D14-B03B-C69A54334E6A}">
      <dsp:nvSpPr>
        <dsp:cNvPr id="0" name=""/>
        <dsp:cNvSpPr/>
      </dsp:nvSpPr>
      <dsp:spPr>
        <a:xfrm rot="10800000">
          <a:off x="915297" y="987598"/>
          <a:ext cx="7096428" cy="967905"/>
        </a:xfrm>
        <a:prstGeom prst="trapezoid">
          <a:avLst>
            <a:gd name="adj" fmla="val 85714"/>
          </a:avLst>
        </a:prstGeom>
        <a:solidFill>
          <a:schemeClr val="accent5">
            <a:hueOff val="-4045670"/>
            <a:satOff val="0"/>
            <a:lumOff val="623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Перегляд сайту (моніторинг інтерфейсту, функціоналу тощо)</a:t>
          </a:r>
        </a:p>
      </dsp:txBody>
      <dsp:txXfrm rot="-10800000">
        <a:off x="2157172" y="987598"/>
        <a:ext cx="4612678" cy="967905"/>
      </dsp:txXfrm>
    </dsp:sp>
    <dsp:sp modelId="{1E5550BF-D612-4290-92A8-35603A91623A}">
      <dsp:nvSpPr>
        <dsp:cNvPr id="0" name=""/>
        <dsp:cNvSpPr/>
      </dsp:nvSpPr>
      <dsp:spPr>
        <a:xfrm rot="10800000">
          <a:off x="1632420" y="1955503"/>
          <a:ext cx="5662183" cy="987598"/>
        </a:xfrm>
        <a:prstGeom prst="trapezoid">
          <a:avLst>
            <a:gd name="adj" fmla="val 85714"/>
          </a:avLst>
        </a:prstGeom>
        <a:solidFill>
          <a:schemeClr val="accent5">
            <a:hueOff val="-8091339"/>
            <a:satOff val="0"/>
            <a:lumOff val="12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Пошук товарів на сайту (опис товару, асортимент)</a:t>
          </a:r>
        </a:p>
      </dsp:txBody>
      <dsp:txXfrm rot="-10800000">
        <a:off x="2623302" y="1955503"/>
        <a:ext cx="3680419" cy="987598"/>
      </dsp:txXfrm>
    </dsp:sp>
    <dsp:sp modelId="{8C46752C-C13C-4419-B18D-D91DD8C7CC0C}">
      <dsp:nvSpPr>
        <dsp:cNvPr id="0" name=""/>
        <dsp:cNvSpPr/>
      </dsp:nvSpPr>
      <dsp:spPr>
        <a:xfrm rot="10800000">
          <a:off x="2337313" y="2943101"/>
          <a:ext cx="4252397" cy="678193"/>
        </a:xfrm>
        <a:prstGeom prst="trapezoid">
          <a:avLst>
            <a:gd name="adj" fmla="val 85714"/>
          </a:avLst>
        </a:prstGeom>
        <a:solidFill>
          <a:schemeClr val="accent5">
            <a:hueOff val="-12137010"/>
            <a:satOff val="0"/>
            <a:lumOff val="18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Додавання товару в корзину</a:t>
          </a:r>
        </a:p>
      </dsp:txBody>
      <dsp:txXfrm rot="-10800000">
        <a:off x="3081482" y="2943101"/>
        <a:ext cx="2764058" cy="678193"/>
      </dsp:txXfrm>
    </dsp:sp>
    <dsp:sp modelId="{736616DD-484F-4938-88AF-C727CDA25377}">
      <dsp:nvSpPr>
        <dsp:cNvPr id="0" name=""/>
        <dsp:cNvSpPr/>
      </dsp:nvSpPr>
      <dsp:spPr>
        <a:xfrm rot="10800000">
          <a:off x="2897957" y="3621294"/>
          <a:ext cx="3131109" cy="738022"/>
        </a:xfrm>
        <a:prstGeom prst="trapezoid">
          <a:avLst>
            <a:gd name="adj" fmla="val 85714"/>
          </a:avLst>
        </a:prstGeom>
        <a:solidFill>
          <a:schemeClr val="accent5">
            <a:hueOff val="-16182678"/>
            <a:satOff val="0"/>
            <a:lumOff val="249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Співпраця,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продажі</a:t>
          </a:r>
        </a:p>
      </dsp:txBody>
      <dsp:txXfrm rot="-10800000">
        <a:off x="3445901" y="3621294"/>
        <a:ext cx="2035221" cy="738022"/>
      </dsp:txXfrm>
    </dsp:sp>
    <dsp:sp modelId="{A874CE77-2DA5-B643-B275-99B88036EFE7}">
      <dsp:nvSpPr>
        <dsp:cNvPr id="0" name=""/>
        <dsp:cNvSpPr/>
      </dsp:nvSpPr>
      <dsp:spPr>
        <a:xfrm rot="10800000">
          <a:off x="3639082" y="4359316"/>
          <a:ext cx="1648859" cy="987598"/>
        </a:xfrm>
        <a:prstGeom prst="trapezoid">
          <a:avLst>
            <a:gd name="adj" fmla="val 83478"/>
          </a:avLst>
        </a:prstGeom>
        <a:solidFill>
          <a:schemeClr val="accent5">
            <a:hueOff val="-20228348"/>
            <a:satOff val="0"/>
            <a:lumOff val="3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⇅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3639082" y="4359316"/>
        <a:ext cx="1648859" cy="987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3T05:01:18.512"/>
    </inkml:context>
    <inkml:brush xml:id="br0">
      <inkml:brushProperty name="width" value="0.35" units="cm"/>
      <inkml:brushProperty name="height" value="0.35" units="cm"/>
      <inkml:brushProperty name="color" value="#F6F2EF"/>
    </inkml:brush>
  </inkml:definitions>
  <inkml:trace contextRef="#ctx0" brushRef="#br0">0 1 24575,'25'16'0,"-2"0"0,-14 0 0,-2 0 0,-7 0 0,0 7 0,0-6 0,0 6 0,0-7 0,0 0 0,0 0 0,0 0 0,0 0 0,0 0 0,0 0 0,0 0 0,7 0 0,2 0 0,7 0 0,-7 0 0,-2-7 0,-7-2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4C447-759C-6E4B-80DF-FE48DC612665}" type="datetimeFigureOut">
              <a:rPr lang="ru-UA" smtClean="0"/>
              <a:t>26.01.2026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E3D3F-82AF-804A-BCF7-B90981AF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566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4425-9A6A-31E5-C5EC-AFBD14D8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82803-0B56-20FC-AB44-DEAFC1572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CD672-80E7-3E5E-2EAA-1F32E09B9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B0548-DA60-46F7-93E2-AB926C24B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4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98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Автор и дата"/>
          <p:cNvSpPr txBox="1">
            <a:spLocks noGrp="1"/>
          </p:cNvSpPr>
          <p:nvPr>
            <p:ph type="body" sz="quarter" idx="13"/>
          </p:nvPr>
        </p:nvSpPr>
        <p:spPr>
          <a:xfrm>
            <a:off x="647701" y="6477944"/>
            <a:ext cx="10934700" cy="214631"/>
          </a:xfrm>
          <a:prstGeom prst="rect">
            <a:avLst/>
          </a:prstGeom>
        </p:spPr>
        <p:txBody>
          <a:bodyPr/>
          <a:lstStyle>
            <a:lvl1pPr defTabSz="212503">
              <a:spcBef>
                <a:spcPts val="1163"/>
              </a:spcBef>
              <a:defRPr sz="728" spc="-2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0" name="Подзаголовок повестки дня"/>
          <p:cNvSpPr txBox="1">
            <a:spLocks noGrp="1"/>
          </p:cNvSpPr>
          <p:nvPr>
            <p:ph type="body" sz="quarter" idx="14"/>
          </p:nvPr>
        </p:nvSpPr>
        <p:spPr>
          <a:xfrm>
            <a:off x="647701" y="1771727"/>
            <a:ext cx="10934700" cy="347028"/>
          </a:xfrm>
          <a:prstGeom prst="rect">
            <a:avLst/>
          </a:prstGeom>
        </p:spPr>
        <p:txBody>
          <a:bodyPr/>
          <a:lstStyle>
            <a:lvl1pPr defTabSz="214694">
              <a:defRPr sz="1286" spc="-38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47701" y="2559050"/>
            <a:ext cx="10934700" cy="3568700"/>
          </a:xfrm>
          <a:prstGeom prst="rect">
            <a:avLst/>
          </a:prstGeom>
        </p:spPr>
        <p:txBody>
          <a:bodyPr/>
          <a:lstStyle>
            <a:lvl1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1pPr>
            <a:lvl2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2pPr>
            <a:lvl3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3pPr>
            <a:lvl4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4pPr>
            <a:lvl5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04" name="Заголовок повестки дня"/>
          <p:cNvSpPr txBox="1">
            <a:spLocks noGrp="1"/>
          </p:cNvSpPr>
          <p:nvPr>
            <p:ph type="title"/>
          </p:nvPr>
        </p:nvSpPr>
        <p:spPr>
          <a:xfrm>
            <a:off x="647701" y="810350"/>
            <a:ext cx="10934700" cy="889001"/>
          </a:xfrm>
          <a:prstGeom prst="rect">
            <a:avLst/>
          </a:prstGeom>
        </p:spPr>
        <p:txBody>
          <a:bodyPr anchor="t"/>
          <a:lstStyle>
            <a:lvl1pPr defTabSz="219075">
              <a:defRPr sz="3750" spc="-15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" name="Номер слайда">
            <a:extLst>
              <a:ext uri="{FF2B5EF4-FFF2-40B4-BE49-F238E27FC236}">
                <a16:creationId xmlns:a16="http://schemas.microsoft.com/office/drawing/2014/main" id="{4B4D3388-ABC6-410B-91C7-9BA3170956FA}"/>
              </a:ext>
            </a:extLst>
          </p:cNvPr>
          <p:cNvSpPr txBox="1"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BBF4-E93C-43EC-B6B1-F09A8AB2AF8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27186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6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0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7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2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January 26,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January 26, 2026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9095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66" r:id="rId6"/>
    <p:sldLayoutId id="2147483762" r:id="rId7"/>
    <p:sldLayoutId id="2147483763" r:id="rId8"/>
    <p:sldLayoutId id="2147483764" r:id="rId9"/>
    <p:sldLayoutId id="2147483765" r:id="rId10"/>
    <p:sldLayoutId id="2147483767" r:id="rId11"/>
    <p:sldLayoutId id="2147483774" r:id="rId12"/>
    <p:sldLayoutId id="2147483779" r:id="rId1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3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info@uniclinic.ua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info@uniclinic.ua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1771EF15-542A-95BD-D1F2-401AE0DC9044}"/>
                  </a:ext>
                </a:extLst>
              </p14:cNvPr>
              <p14:cNvContentPartPr/>
              <p14:nvPr/>
            </p14:nvContentPartPr>
            <p14:xfrm>
              <a:off x="7416360" y="3819120"/>
              <a:ext cx="40680" cy="12708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1771EF15-542A-95BD-D1F2-401AE0DC90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3360" y="3756480"/>
                <a:ext cx="166320" cy="252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AD4490D-128F-4198-27AB-025EDC0EC099}"/>
              </a:ext>
            </a:extLst>
          </p:cNvPr>
          <p:cNvSpPr txBox="1"/>
          <p:nvPr/>
        </p:nvSpPr>
        <p:spPr>
          <a:xfrm>
            <a:off x="298773" y="353077"/>
            <a:ext cx="11594454" cy="5966739"/>
          </a:xfrm>
          <a:prstGeom prst="rect">
            <a:avLst/>
          </a:prstGeom>
          <a:solidFill>
            <a:srgbClr val="F5F8FE"/>
          </a:solidFill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0EA256-FAEF-8EE3-1E3F-6B493C661E51}"/>
              </a:ext>
            </a:extLst>
          </p:cNvPr>
          <p:cNvSpPr txBox="1"/>
          <p:nvPr/>
        </p:nvSpPr>
        <p:spPr>
          <a:xfrm>
            <a:off x="1416899" y="1917557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dirty="0">
                <a:latin typeface="Arial Black" panose="020B0A04020102020204" pitchFamily="34" charset="0"/>
              </a:rPr>
              <a:t>В</a:t>
            </a:r>
            <a:r>
              <a:rPr lang="uk-UA" dirty="0">
                <a:latin typeface="Arial Black" panose="020B0A04020102020204" pitchFamily="34" charset="0"/>
              </a:rPr>
              <a:t>оронка продажів.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uk-UA" sz="5500" dirty="0">
                <a:latin typeface="Arial Black" panose="020B0A04020102020204" pitchFamily="34" charset="0"/>
              </a:rPr>
              <a:t>В</a:t>
            </a:r>
            <a:r>
              <a:rPr lang="uk-UA" dirty="0">
                <a:latin typeface="Arial Black" panose="020B0A04020102020204" pitchFamily="34" charset="0"/>
              </a:rPr>
              <a:t>заємодія з цільовою аудиторією.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94A9D5-164C-F608-9A3F-1CC5CF7F1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27" y="643287"/>
            <a:ext cx="47752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6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153FF-C157-238C-C395-892C58909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AC95EC-CA73-0879-F34A-DC63EA23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3" y="383408"/>
            <a:ext cx="4819225" cy="2843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B4411A-E839-FF61-B766-9DF74CB2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93" y="3326490"/>
            <a:ext cx="3892776" cy="3231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32D3E7-C74F-BC03-A77C-9E852385F955}"/>
              </a:ext>
            </a:extLst>
          </p:cNvPr>
          <p:cNvSpPr txBox="1"/>
          <p:nvPr/>
        </p:nvSpPr>
        <p:spPr>
          <a:xfrm>
            <a:off x="5540243" y="835353"/>
            <a:ext cx="65466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Доброго ранку, вас вітає служба таксі </a:t>
            </a:r>
            <a:r>
              <a:rPr lang="en-US" b="1" dirty="0">
                <a:solidFill>
                  <a:srgbClr val="323232"/>
                </a:solidFill>
                <a:highlight>
                  <a:srgbClr val="FFFF00"/>
                </a:highlight>
                <a:latin typeface="Geometria"/>
              </a:rPr>
              <a:t>SHARK</a:t>
            </a:r>
            <a:endParaRPr lang="uk-UA" b="1" dirty="0">
              <a:solidFill>
                <a:srgbClr val="323232"/>
              </a:solidFill>
              <a:highlight>
                <a:srgbClr val="FFFF00"/>
              </a:highlight>
              <a:latin typeface="Geometria"/>
            </a:endParaRPr>
          </a:p>
          <a:p>
            <a:pPr algn="ctr"/>
            <a:r>
              <a:rPr lang="uk-UA" b="1" i="1" u="none" strike="noStrike" dirty="0">
                <a:solidFill>
                  <a:srgbClr val="323232"/>
                </a:solidFill>
                <a:effectLst/>
                <a:latin typeface="Geometria"/>
              </a:rPr>
              <a:t>Пан </a:t>
            </a:r>
            <a:r>
              <a:rPr lang="uk-UA" b="1" i="1" dirty="0">
                <a:solidFill>
                  <a:srgbClr val="323232"/>
                </a:solidFill>
                <a:latin typeface="Geometria"/>
              </a:rPr>
              <a:t>Андрій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</a:t>
            </a: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Наразі в вашому районі є доступні авто, можемо підвезти вас на роботу. </a:t>
            </a: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Нагадуймо, кожна </a:t>
            </a:r>
            <a:r>
              <a:rPr lang="uk-UA" sz="2800" b="1" i="0" u="none" strike="noStrike" dirty="0">
                <a:effectLst/>
                <a:highlight>
                  <a:srgbClr val="FFFF00"/>
                </a:highlight>
                <a:latin typeface="Geometria"/>
              </a:rPr>
              <a:t>10-та</a:t>
            </a:r>
            <a:r>
              <a:rPr lang="uk-UA" sz="2800" b="1" i="0" u="none" strike="noStrike" dirty="0">
                <a:solidFill>
                  <a:srgbClr val="FF0000"/>
                </a:solidFill>
                <a:effectLst/>
                <a:latin typeface="Geometria"/>
              </a:rPr>
              <a:t> 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поїздка з нами -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highlight>
                  <a:srgbClr val="FFFF00"/>
                </a:highlight>
                <a:latin typeface="Geometria"/>
              </a:rPr>
              <a:t>безкоштовна.</a:t>
            </a:r>
            <a:endParaRPr lang="en" b="1" i="0" u="none" strike="noStrike" dirty="0">
              <a:solidFill>
                <a:srgbClr val="323232"/>
              </a:solidFill>
              <a:effectLst/>
              <a:highlight>
                <a:srgbClr val="FFFF00"/>
              </a:highlight>
              <a:latin typeface="Geomet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2D589-5287-DBBB-F442-79B2B9F237CD}"/>
              </a:ext>
            </a:extLst>
          </p:cNvPr>
          <p:cNvSpPr txBox="1"/>
          <p:nvPr/>
        </p:nvSpPr>
        <p:spPr>
          <a:xfrm>
            <a:off x="409247" y="3929767"/>
            <a:ext cx="65466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Доброго дня, вас вітає ресторан «Прага»</a:t>
            </a:r>
            <a:endParaRPr lang="uk-UA" b="1" dirty="0">
              <a:solidFill>
                <a:srgbClr val="323232"/>
              </a:solidFill>
              <a:highlight>
                <a:srgbClr val="FFFF00"/>
              </a:highlight>
              <a:latin typeface="Geometria"/>
            </a:endParaRPr>
          </a:p>
          <a:p>
            <a:pPr algn="ctr"/>
            <a:r>
              <a:rPr lang="uk-UA" b="1" i="1" u="none" strike="noStrike" dirty="0">
                <a:solidFill>
                  <a:srgbClr val="323232"/>
                </a:solidFill>
                <a:effectLst/>
                <a:latin typeface="Geometria"/>
              </a:rPr>
              <a:t>Пані </a:t>
            </a:r>
            <a:r>
              <a:rPr lang="uk-UA" b="1" i="1" dirty="0">
                <a:solidFill>
                  <a:srgbClr val="323232"/>
                </a:solidFill>
                <a:latin typeface="Geometria"/>
              </a:rPr>
              <a:t>Оксано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</a:t>
            </a:r>
          </a:p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п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ропонуємо замовити бізнес-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ланч зі знижкою 5%</a:t>
            </a:r>
          </a:p>
          <a:p>
            <a:pPr algn="ctr"/>
            <a:endParaRPr lang="uk-UA" b="1" dirty="0">
              <a:solidFill>
                <a:srgbClr val="323232"/>
              </a:solidFill>
              <a:latin typeface="Geometria"/>
            </a:endParaRP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highlight>
                  <a:srgbClr val="FF00FF"/>
                </a:highlight>
                <a:latin typeface="Geometria"/>
              </a:rPr>
              <a:t>Акція діє з 12:00 до 13:00</a:t>
            </a:r>
            <a:endParaRPr lang="en" b="1" i="0" u="none" strike="noStrike" dirty="0">
              <a:solidFill>
                <a:srgbClr val="323232"/>
              </a:solidFill>
              <a:effectLst/>
              <a:highlight>
                <a:srgbClr val="FF00FF"/>
              </a:highlight>
              <a:latin typeface="Geometria"/>
            </a:endParaRPr>
          </a:p>
        </p:txBody>
      </p:sp>
    </p:spTree>
    <p:extLst>
      <p:ext uri="{BB962C8B-B14F-4D97-AF65-F5344CB8AC3E}">
        <p14:creationId xmlns:p14="http://schemas.microsoft.com/office/powerpoint/2010/main" val="928516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18CC9-31FB-EC9E-CAC7-437B9C798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BC7223-50BA-4D5A-B1D1-7F068E764982}"/>
              </a:ext>
            </a:extLst>
          </p:cNvPr>
          <p:cNvSpPr txBox="1"/>
          <p:nvPr/>
        </p:nvSpPr>
        <p:spPr>
          <a:xfrm>
            <a:off x="2418670" y="3268262"/>
            <a:ext cx="654665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Доброго дня, вас вітає клініка </a:t>
            </a:r>
            <a:r>
              <a:rPr lang="uk-UA" b="1" dirty="0" err="1">
                <a:solidFill>
                  <a:srgbClr val="323232"/>
                </a:solidFill>
                <a:latin typeface="Geometria"/>
              </a:rPr>
              <a:t>майбутного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 </a:t>
            </a:r>
            <a:r>
              <a:rPr lang="en" b="1" i="0" u="sng" strike="noStrike" dirty="0">
                <a:solidFill>
                  <a:srgbClr val="FF0000"/>
                </a:solidFill>
                <a:effectLst/>
                <a:latin typeface="Geometri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uniclinic</a:t>
            </a:r>
            <a:r>
              <a:rPr lang="uk-UA" dirty="0">
                <a:solidFill>
                  <a:srgbClr val="505A64"/>
                </a:solidFill>
                <a:latin typeface="Geometria"/>
              </a:rPr>
              <a:t> 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 .</a:t>
            </a:r>
          </a:p>
          <a:p>
            <a:pPr algn="ctr"/>
            <a:r>
              <a:rPr lang="uk-UA" b="1" i="1" u="none" strike="noStrike" dirty="0">
                <a:solidFill>
                  <a:srgbClr val="323232"/>
                </a:solidFill>
                <a:effectLst/>
                <a:latin typeface="Geometria"/>
              </a:rPr>
              <a:t>Пані Анно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</a:t>
            </a: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минулого року ви користувалися послугою </a:t>
            </a:r>
            <a:r>
              <a:rPr lang="en" b="1" i="1" u="sng" strike="noStrike" dirty="0">
                <a:solidFill>
                  <a:srgbClr val="323232"/>
                </a:solidFill>
                <a:effectLst/>
                <a:latin typeface="Geometria"/>
              </a:rPr>
              <a:t>check-up</a:t>
            </a:r>
            <a:endParaRPr lang="uk-UA" b="1" i="1" u="sng" strike="noStrike" dirty="0">
              <a:solidFill>
                <a:srgbClr val="323232"/>
              </a:solidFill>
              <a:effectLst/>
              <a:latin typeface="Geometria"/>
            </a:endParaRPr>
          </a:p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Нагадуємо, що прийшов час повторно перевірити стан вашого </a:t>
            </a:r>
            <a:r>
              <a:rPr lang="uk-UA" b="1" dirty="0" err="1">
                <a:solidFill>
                  <a:srgbClr val="323232"/>
                </a:solidFill>
                <a:latin typeface="Geometria"/>
              </a:rPr>
              <a:t>здоров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’</a:t>
            </a:r>
            <a:r>
              <a:rPr lang="en-US" b="1" dirty="0" err="1">
                <a:solidFill>
                  <a:srgbClr val="323232"/>
                </a:solidFill>
                <a:latin typeface="Geometria"/>
              </a:rPr>
              <a:t>я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. Запрошуємо вас на </a:t>
            </a:r>
            <a:r>
              <a:rPr lang="en" b="1" i="1" u="sng" strike="noStrike" dirty="0">
                <a:solidFill>
                  <a:srgbClr val="323232"/>
                </a:solidFill>
                <a:effectLst/>
                <a:latin typeface="Geometria"/>
              </a:rPr>
              <a:t>check-up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та даруємо </a:t>
            </a:r>
            <a:r>
              <a:rPr lang="uk-UA" sz="2800" b="1" i="0" u="none" strike="noStrike" dirty="0">
                <a:solidFill>
                  <a:srgbClr val="FF0000"/>
                </a:solidFill>
                <a:effectLst/>
                <a:latin typeface="Geometria"/>
              </a:rPr>
              <a:t>5%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 знижки на повторний візит.</a:t>
            </a:r>
            <a:endParaRPr lang="en" b="1" i="0" u="none" strike="noStrike" dirty="0">
              <a:solidFill>
                <a:srgbClr val="323232"/>
              </a:solidFill>
              <a:effectLst/>
              <a:latin typeface="Geometri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C76CF-8274-E7D4-DC30-39CE84194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/>
          <a:stretch/>
        </p:blipFill>
        <p:spPr>
          <a:xfrm>
            <a:off x="397143" y="457199"/>
            <a:ext cx="9460839" cy="24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Існує кілька способів збору даних для сегментації.…">
            <a:extLst>
              <a:ext uri="{FF2B5EF4-FFF2-40B4-BE49-F238E27FC236}">
                <a16:creationId xmlns:a16="http://schemas.microsoft.com/office/drawing/2014/main" id="{123E33AE-234A-43CA-95D2-F2119096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40" y="350272"/>
            <a:ext cx="10401966" cy="1023357"/>
          </a:xfrm>
          <a:prstGeom prst="rect">
            <a:avLst/>
          </a:prstGeom>
          <a:solidFill>
            <a:srgbClr val="E3FDE3"/>
          </a:solidFill>
          <a:ln>
            <a:noFill/>
          </a:ln>
        </p:spPr>
        <p:txBody>
          <a:bodyPr wrap="square" lIns="19050" tIns="19050" rIns="19050" bIns="19050" anchor="ctr">
            <a:spAutoFit/>
          </a:bodyPr>
          <a:lstStyle>
            <a:lvl1pPr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Існує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кілька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способів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збору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даних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для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сегментації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 </a:t>
            </a:r>
          </a:p>
          <a:p>
            <a:pPr algn="just"/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Можно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звернутися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до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своєї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аудиторії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безпосередньо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за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допомогою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опитувань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соціальних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мережах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через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опитувач</a:t>
            </a:r>
            <a:r>
              <a:rPr lang="uk-UA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і у соціальних мережах ,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спеціальну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форму на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сайті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або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 e-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mail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розсилці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 До ваших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послуг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також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аналітика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з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Google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Analytics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і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Яндекс.Метрики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</a:t>
            </a:r>
          </a:p>
        </p:txBody>
      </p:sp>
      <p:sp>
        <p:nvSpPr>
          <p:cNvPr id="226" name="Дуже інформативним, хоча і досить трудомістким виявиться збір інформації з тематичних форумів, моніторинг всіляких груп із загальною тематикою, читання відгуків на аналогічні продукти конкурентів, аналіз їх дій.">
            <a:extLst>
              <a:ext uri="{FF2B5EF4-FFF2-40B4-BE49-F238E27FC236}">
                <a16:creationId xmlns:a16="http://schemas.microsoft.com/office/drawing/2014/main" id="{2E9EC6A9-09F7-4B18-882D-8CD37BD2C688}"/>
              </a:ext>
            </a:extLst>
          </p:cNvPr>
          <p:cNvSpPr txBox="1"/>
          <p:nvPr/>
        </p:nvSpPr>
        <p:spPr>
          <a:xfrm>
            <a:off x="1005840" y="1483276"/>
            <a:ext cx="10591065" cy="502445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Що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вам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важливо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знати як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власнику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бізнесу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про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свій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сегмент з метою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ефективного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ведення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бізнесу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подальшому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Стать,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вік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 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професія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статок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статус (студент, директор, мама в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декреті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).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Проблеми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і потреби.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Геолокація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(робота,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проживання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).</a:t>
            </a:r>
          </a:p>
          <a:p>
            <a:pPr algn="just">
              <a:defRPr/>
            </a:pP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just">
              <a:defRPr/>
            </a:pP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Є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таке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поняття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–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закрити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заперечення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!</a:t>
            </a:r>
          </a:p>
          <a:p>
            <a:pPr algn="just"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Інтернет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клієнт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має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страх: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Переплатити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Купити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не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вдалу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річ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(не за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розміром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Бути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обманутим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Не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отримати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товар</a:t>
            </a:r>
          </a:p>
          <a:p>
            <a:pPr algn="just">
              <a:defRPr/>
            </a:pP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just">
              <a:defRPr/>
            </a:pP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допомогою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реклами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ви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як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власник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бізнесу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можете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закрити</a:t>
            </a:r>
            <a:endParaRPr lang="ru-RU" altLang="ru-RU" dirty="0">
              <a:solidFill>
                <a:srgbClr val="00B050"/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just">
              <a:defRPr/>
            </a:pP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ці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заперечення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! (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знайдете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дешевше-повернемо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гроші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не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підійде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розмір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–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обміняємо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/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повертайте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без проблем, оплата при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отриманні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</a:t>
            </a:r>
          </a:p>
        </p:txBody>
      </p:sp>
      <p:pic>
        <p:nvPicPr>
          <p:cNvPr id="19462" name="Изображение" descr="Изображение">
            <a:extLst>
              <a:ext uri="{FF2B5EF4-FFF2-40B4-BE49-F238E27FC236}">
                <a16:creationId xmlns:a16="http://schemas.microsoft.com/office/drawing/2014/main" id="{8C1A29DE-5E14-44F2-9ABC-1B2417D1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47" y="2905295"/>
            <a:ext cx="37576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0BC01-0799-0F75-36ED-1F8F7A647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0" y="740145"/>
            <a:ext cx="9975850" cy="537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17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A2D14E-E16E-51FD-9177-BA1904C42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565150"/>
            <a:ext cx="7772400" cy="56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83239-FBF1-853F-A28A-7171043E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556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E3DD9-AAE1-F7C2-F016-52F183D4926C}"/>
              </a:ext>
            </a:extLst>
          </p:cNvPr>
          <p:cNvSpPr txBox="1"/>
          <p:nvPr/>
        </p:nvSpPr>
        <p:spPr>
          <a:xfrm>
            <a:off x="145212" y="5699960"/>
            <a:ext cx="120467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 err="1"/>
              <a:t>Оберіть</a:t>
            </a:r>
            <a:r>
              <a:rPr lang="ru-RU" sz="1100" i="1" dirty="0"/>
              <a:t> товар </a:t>
            </a:r>
            <a:r>
              <a:rPr lang="ru-RU" sz="1100" i="1" dirty="0" err="1"/>
              <a:t>або</a:t>
            </a:r>
            <a:r>
              <a:rPr lang="ru-RU" sz="1100" i="1" dirty="0"/>
              <a:t> </a:t>
            </a:r>
            <a:r>
              <a:rPr lang="ru-RU" sz="1100" i="1" dirty="0" err="1"/>
              <a:t>послугу</a:t>
            </a:r>
            <a:r>
              <a:rPr lang="ru-RU" sz="1100" i="1" dirty="0"/>
              <a:t> та </a:t>
            </a:r>
            <a:r>
              <a:rPr lang="ru-RU" sz="1100" i="1" dirty="0" err="1"/>
              <a:t>спробуйте</a:t>
            </a:r>
            <a:r>
              <a:rPr lang="ru-RU" sz="1100" i="1" dirty="0"/>
              <a:t> </a:t>
            </a:r>
          </a:p>
          <a:p>
            <a:r>
              <a:rPr lang="ru-RU" sz="1100" i="1" dirty="0" err="1"/>
              <a:t>її</a:t>
            </a:r>
            <a:r>
              <a:rPr lang="ru-RU" sz="1100" i="1" dirty="0"/>
              <a:t> </a:t>
            </a:r>
            <a:r>
              <a:rPr lang="ru-RU" sz="1100" i="1" dirty="0" err="1"/>
              <a:t>продати</a:t>
            </a:r>
            <a:r>
              <a:rPr lang="ru-RU" sz="1100" i="1" dirty="0"/>
              <a:t> </a:t>
            </a:r>
            <a:r>
              <a:rPr lang="ru-RU" sz="1100" i="1" dirty="0" err="1"/>
              <a:t>закривши</a:t>
            </a:r>
            <a:r>
              <a:rPr lang="ru-RU" sz="1100" i="1" dirty="0"/>
              <a:t> </a:t>
            </a:r>
            <a:r>
              <a:rPr lang="ru-RU" sz="1100" i="1" dirty="0" err="1"/>
              <a:t>заперечення</a:t>
            </a:r>
            <a:r>
              <a:rPr lang="ru-RU" sz="1100" i="1" dirty="0"/>
              <a:t>.</a:t>
            </a:r>
          </a:p>
          <a:p>
            <a:r>
              <a:rPr lang="ru-RU" sz="1100" i="1" dirty="0" err="1"/>
              <a:t>Сформувати</a:t>
            </a:r>
            <a:r>
              <a:rPr lang="ru-RU" sz="1100" i="1" dirty="0"/>
              <a:t> </a:t>
            </a:r>
            <a:r>
              <a:rPr lang="ru-RU" sz="1100" i="1" dirty="0" err="1"/>
              <a:t>відповідь</a:t>
            </a:r>
            <a:r>
              <a:rPr lang="ru-RU" sz="1100" i="1" dirty="0"/>
              <a:t> на на </a:t>
            </a:r>
            <a:r>
              <a:rPr lang="ru-RU" sz="1100" i="1" dirty="0" err="1"/>
              <a:t>кожен</a:t>
            </a:r>
            <a:r>
              <a:rPr lang="ru-RU" sz="1100" i="1" dirty="0"/>
              <a:t> вид </a:t>
            </a:r>
            <a:r>
              <a:rPr lang="ru-RU" sz="1100" i="1" dirty="0" err="1"/>
              <a:t>заперечення</a:t>
            </a:r>
            <a:r>
              <a:rPr lang="ru-RU" sz="1100" i="1" dirty="0"/>
              <a:t>)</a:t>
            </a:r>
            <a:endParaRPr lang="ru-UA" sz="1100" i="1" dirty="0"/>
          </a:p>
        </p:txBody>
      </p:sp>
    </p:spTree>
    <p:extLst>
      <p:ext uri="{BB962C8B-B14F-4D97-AF65-F5344CB8AC3E}">
        <p14:creationId xmlns:p14="http://schemas.microsoft.com/office/powerpoint/2010/main" val="330472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DFD2B8-7D18-224B-18E7-4D26242C5AC2}"/>
              </a:ext>
            </a:extLst>
          </p:cNvPr>
          <p:cNvSpPr txBox="1"/>
          <p:nvPr/>
        </p:nvSpPr>
        <p:spPr>
          <a:xfrm>
            <a:off x="271733" y="5303145"/>
            <a:ext cx="120467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Ретеншн</a:t>
            </a:r>
            <a:r>
              <a:rPr lang="ru-RU" dirty="0"/>
              <a:t>-маркетингу </a:t>
            </a:r>
            <a:r>
              <a:rPr lang="ru-RU" dirty="0" err="1"/>
              <a:t>відображає</a:t>
            </a:r>
            <a:r>
              <a:rPr lang="ru-RU" dirty="0"/>
              <a:t> </a:t>
            </a:r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залучення</a:t>
            </a:r>
            <a:r>
              <a:rPr lang="ru-RU" dirty="0"/>
              <a:t> та </a:t>
            </a:r>
            <a:r>
              <a:rPr lang="ru-RU" dirty="0" err="1"/>
              <a:t>утримання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. Вона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напрямки, як </a:t>
            </a:r>
            <a:r>
              <a:rPr lang="ru-RU" dirty="0" err="1"/>
              <a:t>персоналізовані</a:t>
            </a:r>
            <a:r>
              <a:rPr lang="ru-RU" dirty="0"/>
              <a:t> </a:t>
            </a:r>
            <a:r>
              <a:rPr lang="ru-RU" dirty="0" err="1"/>
              <a:t>пропозиції</a:t>
            </a:r>
            <a:r>
              <a:rPr lang="ru-RU" dirty="0"/>
              <a:t>, </a:t>
            </a:r>
            <a:r>
              <a:rPr lang="ru-RU" dirty="0" err="1"/>
              <a:t>залучаючий</a:t>
            </a:r>
            <a:r>
              <a:rPr lang="ru-RU" dirty="0"/>
              <a:t> контент,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лояльності</a:t>
            </a:r>
            <a:r>
              <a:rPr lang="ru-RU" dirty="0"/>
              <a:t> та </a:t>
            </a:r>
            <a:r>
              <a:rPr lang="ru-RU" dirty="0" err="1"/>
              <a:t>якісна</a:t>
            </a:r>
            <a:r>
              <a:rPr lang="ru-RU" dirty="0"/>
              <a:t> </a:t>
            </a:r>
            <a:r>
              <a:rPr lang="ru-RU" dirty="0" err="1"/>
              <a:t>підтримка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</a:t>
            </a:r>
            <a:r>
              <a:rPr lang="ru-RU" dirty="0" err="1"/>
              <a:t>довготривалі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з </a:t>
            </a:r>
            <a:r>
              <a:rPr lang="ru-RU" dirty="0" err="1"/>
              <a:t>аудиторією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D8DB-51D6-12A8-0D4E-7300989F4DCC}"/>
              </a:ext>
            </a:extLst>
          </p:cNvPr>
          <p:cNvSpPr txBox="1"/>
          <p:nvPr/>
        </p:nvSpPr>
        <p:spPr>
          <a:xfrm>
            <a:off x="271733" y="4656814"/>
            <a:ext cx="11463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b="1" dirty="0">
                <a:solidFill>
                  <a:srgbClr val="0432FF"/>
                </a:solidFill>
              </a:rPr>
              <a:t>https://marsh-steam-644.notion.site/122bc8cc0708814eb0e4d4a3962eb37e#122bc8cc07088067b944f4b25614b540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0ADE97-D209-0B71-F799-0B250255A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5" y="118671"/>
            <a:ext cx="5013809" cy="449992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31334-4DBF-52B0-0B7E-E04E36E27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2" y="0"/>
            <a:ext cx="5634663" cy="49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0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F8A94-6833-1A18-8271-7A4A4AF9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7066741-F2A2-45FD-7179-306F8E44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08E63CD-4C8B-42CF-B75D-1751DD6C8C29}"/>
              </a:ext>
            </a:extLst>
          </p:cNvPr>
          <p:cNvSpPr/>
          <p:nvPr/>
        </p:nvSpPr>
        <p:spPr>
          <a:xfrm>
            <a:off x="661492" y="1432719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Ретеншн маркетинг: Утримання клієнтів</a:t>
            </a:r>
            <a:endParaRPr lang="en-US" sz="3708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5089030A-39B3-57A1-7BB0-3E83C8FA63AF}"/>
              </a:ext>
            </a:extLst>
          </p:cNvPr>
          <p:cNvSpPr/>
          <p:nvPr/>
        </p:nvSpPr>
        <p:spPr>
          <a:xfrm>
            <a:off x="661491" y="2897485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CD86164D-BE8C-99AE-9503-FFB90D64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83" y="2932907"/>
            <a:ext cx="283468" cy="354409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3C868B2D-3BC1-2DDB-CAC5-AD184F0E4404}"/>
              </a:ext>
            </a:extLst>
          </p:cNvPr>
          <p:cNvSpPr/>
          <p:nvPr/>
        </p:nvSpPr>
        <p:spPr>
          <a:xfrm>
            <a:off x="1275755" y="2962374"/>
            <a:ext cx="2416175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Персоналізовані листи</a:t>
            </a:r>
            <a:endParaRPr lang="en-US" sz="1833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B670B79E-5B14-E788-D472-E2268AEA5B00}"/>
              </a:ext>
            </a:extLst>
          </p:cNvPr>
          <p:cNvSpPr/>
          <p:nvPr/>
        </p:nvSpPr>
        <p:spPr>
          <a:xfrm>
            <a:off x="1275755" y="3666332"/>
            <a:ext cx="241617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Залучення через індивідуальні пропозиції</a:t>
            </a:r>
            <a:endParaRPr lang="en-US" sz="1458" dirty="0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2FBB10F1-C3FA-91A4-37AA-098F0ADBCC24}"/>
              </a:ext>
            </a:extLst>
          </p:cNvPr>
          <p:cNvSpPr/>
          <p:nvPr/>
        </p:nvSpPr>
        <p:spPr>
          <a:xfrm>
            <a:off x="3928169" y="2897485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D7BC9621-9015-77F7-B8F4-52B98EB14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062" y="2932907"/>
            <a:ext cx="283468" cy="354409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5E62EE8A-B8C7-CF47-6766-9BD9114331D5}"/>
              </a:ext>
            </a:extLst>
          </p:cNvPr>
          <p:cNvSpPr/>
          <p:nvPr/>
        </p:nvSpPr>
        <p:spPr>
          <a:xfrm>
            <a:off x="4542433" y="2962374"/>
            <a:ext cx="2416175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Програми лояльності</a:t>
            </a:r>
            <a:endParaRPr lang="en-US" sz="1833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BFCE3EDE-5B98-AD5E-ADBC-134F86CF0274}"/>
              </a:ext>
            </a:extLst>
          </p:cNvPr>
          <p:cNvSpPr/>
          <p:nvPr/>
        </p:nvSpPr>
        <p:spPr>
          <a:xfrm>
            <a:off x="4542433" y="3666332"/>
            <a:ext cx="241617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Нагороди за повторні покупки</a:t>
            </a:r>
            <a:endParaRPr lang="en-US" sz="1458" dirty="0"/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D8BE90DC-0328-1261-D8EC-F3C81A5CA9AE}"/>
              </a:ext>
            </a:extLst>
          </p:cNvPr>
          <p:cNvSpPr/>
          <p:nvPr/>
        </p:nvSpPr>
        <p:spPr>
          <a:xfrm>
            <a:off x="661491" y="4649192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FB0EF8F8-1E74-6628-3373-390B5DA2A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83" y="4684614"/>
            <a:ext cx="283468" cy="354409"/>
          </a:xfrm>
          <a:prstGeom prst="rect">
            <a:avLst/>
          </a:prstGeom>
        </p:spPr>
      </p:pic>
      <p:sp>
        <p:nvSpPr>
          <p:cNvPr id="14" name="Text 8">
            <a:extLst>
              <a:ext uri="{FF2B5EF4-FFF2-40B4-BE49-F238E27FC236}">
                <a16:creationId xmlns:a16="http://schemas.microsoft.com/office/drawing/2014/main" id="{44A5ECB3-B836-1BF4-A2C2-58D7FE3FC884}"/>
              </a:ext>
            </a:extLst>
          </p:cNvPr>
          <p:cNvSpPr/>
          <p:nvPr/>
        </p:nvSpPr>
        <p:spPr>
          <a:xfrm>
            <a:off x="1275755" y="471408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Зворотній зв'язок</a:t>
            </a:r>
            <a:endParaRPr lang="en-US" sz="1833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2E6607A8-DBFA-6658-BCBC-D1B9DEA37311}"/>
              </a:ext>
            </a:extLst>
          </p:cNvPr>
          <p:cNvSpPr/>
          <p:nvPr/>
        </p:nvSpPr>
        <p:spPr>
          <a:xfrm>
            <a:off x="1275756" y="5122764"/>
            <a:ext cx="568275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Активне слухання і реагування на клієнтів</a:t>
            </a:r>
            <a:endParaRPr lang="en-US" sz="1458" dirty="0"/>
          </a:p>
        </p:txBody>
      </p:sp>
    </p:spTree>
    <p:extLst>
      <p:ext uri="{BB962C8B-B14F-4D97-AF65-F5344CB8AC3E}">
        <p14:creationId xmlns:p14="http://schemas.microsoft.com/office/powerpoint/2010/main" val="1976049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DFC4-6636-2D70-0311-167259D58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63AF48-A868-0C10-18A0-B1420E8EC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7"/>
            <a:ext cx="12192000" cy="67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16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CE93F6-8430-6EDB-E6D9-B4F09A02E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3" y="383408"/>
            <a:ext cx="4819225" cy="2843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365B05-1315-16C5-C053-E92F90191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93" y="3326490"/>
            <a:ext cx="3892776" cy="3231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6869AE-A046-0DD2-D89E-331C79CA76A0}"/>
              </a:ext>
            </a:extLst>
          </p:cNvPr>
          <p:cNvSpPr txBox="1"/>
          <p:nvPr/>
        </p:nvSpPr>
        <p:spPr>
          <a:xfrm>
            <a:off x="5540243" y="835353"/>
            <a:ext cx="65466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Доброго ранку, вас вітає служба таксі </a:t>
            </a:r>
            <a:r>
              <a:rPr lang="en-US" b="1" dirty="0">
                <a:solidFill>
                  <a:srgbClr val="323232"/>
                </a:solidFill>
                <a:highlight>
                  <a:srgbClr val="FFFF00"/>
                </a:highlight>
                <a:latin typeface="Geometria"/>
              </a:rPr>
              <a:t>SHARK</a:t>
            </a:r>
            <a:endParaRPr lang="uk-UA" b="1" dirty="0">
              <a:solidFill>
                <a:srgbClr val="323232"/>
              </a:solidFill>
              <a:highlight>
                <a:srgbClr val="FFFF00"/>
              </a:highlight>
              <a:latin typeface="Geometria"/>
            </a:endParaRPr>
          </a:p>
          <a:p>
            <a:pPr algn="ctr"/>
            <a:r>
              <a:rPr lang="uk-UA" b="1" i="1" u="none" strike="noStrike" dirty="0">
                <a:solidFill>
                  <a:srgbClr val="323232"/>
                </a:solidFill>
                <a:effectLst/>
                <a:latin typeface="Geometria"/>
              </a:rPr>
              <a:t>Пан </a:t>
            </a:r>
            <a:r>
              <a:rPr lang="uk-UA" b="1" i="1" dirty="0">
                <a:solidFill>
                  <a:srgbClr val="323232"/>
                </a:solidFill>
                <a:latin typeface="Geometria"/>
              </a:rPr>
              <a:t>Андрій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</a:t>
            </a: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Наразі в вашому районі є доступні авто, можемо підвезти вас на роботу. </a:t>
            </a: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Нагадуймо, кожна </a:t>
            </a:r>
            <a:r>
              <a:rPr lang="uk-UA" sz="2800" b="1" i="0" u="none" strike="noStrike" dirty="0">
                <a:effectLst/>
                <a:highlight>
                  <a:srgbClr val="FFFF00"/>
                </a:highlight>
                <a:latin typeface="Geometria"/>
              </a:rPr>
              <a:t>10-та</a:t>
            </a:r>
            <a:r>
              <a:rPr lang="uk-UA" sz="2800" b="1" i="0" u="none" strike="noStrike" dirty="0">
                <a:solidFill>
                  <a:srgbClr val="FF0000"/>
                </a:solidFill>
                <a:effectLst/>
                <a:latin typeface="Geometria"/>
              </a:rPr>
              <a:t> 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поїздка з нами -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highlight>
                  <a:srgbClr val="FFFF00"/>
                </a:highlight>
                <a:latin typeface="Geometria"/>
              </a:rPr>
              <a:t>безкоштовна.</a:t>
            </a:r>
            <a:endParaRPr lang="en" b="1" i="0" u="none" strike="noStrike" dirty="0">
              <a:solidFill>
                <a:srgbClr val="323232"/>
              </a:solidFill>
              <a:effectLst/>
              <a:highlight>
                <a:srgbClr val="FFFF00"/>
              </a:highlight>
              <a:latin typeface="Geomet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9E216-B0E0-9FEA-C73A-E1C26D38B472}"/>
              </a:ext>
            </a:extLst>
          </p:cNvPr>
          <p:cNvSpPr txBox="1"/>
          <p:nvPr/>
        </p:nvSpPr>
        <p:spPr>
          <a:xfrm>
            <a:off x="409247" y="3929767"/>
            <a:ext cx="65466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Доброго дня, вас вітає ресторан «Прага»</a:t>
            </a:r>
            <a:endParaRPr lang="uk-UA" b="1" dirty="0">
              <a:solidFill>
                <a:srgbClr val="323232"/>
              </a:solidFill>
              <a:highlight>
                <a:srgbClr val="FFFF00"/>
              </a:highlight>
              <a:latin typeface="Geometria"/>
            </a:endParaRPr>
          </a:p>
          <a:p>
            <a:pPr algn="ctr"/>
            <a:r>
              <a:rPr lang="uk-UA" b="1" i="1" u="none" strike="noStrike" dirty="0">
                <a:solidFill>
                  <a:srgbClr val="323232"/>
                </a:solidFill>
                <a:effectLst/>
                <a:latin typeface="Geometria"/>
              </a:rPr>
              <a:t>Пані </a:t>
            </a:r>
            <a:r>
              <a:rPr lang="uk-UA" b="1" i="1" dirty="0">
                <a:solidFill>
                  <a:srgbClr val="323232"/>
                </a:solidFill>
                <a:latin typeface="Geometria"/>
              </a:rPr>
              <a:t>Оксано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</a:t>
            </a:r>
          </a:p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п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ропонуємо замовити бізнес-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ланч зі знижкою 5%</a:t>
            </a:r>
          </a:p>
          <a:p>
            <a:pPr algn="ctr"/>
            <a:endParaRPr lang="uk-UA" b="1" dirty="0">
              <a:solidFill>
                <a:srgbClr val="323232"/>
              </a:solidFill>
              <a:latin typeface="Geometria"/>
            </a:endParaRP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highlight>
                  <a:srgbClr val="FF00FF"/>
                </a:highlight>
                <a:latin typeface="Geometria"/>
              </a:rPr>
              <a:t>Акція діє з 12:00 до 13:00</a:t>
            </a:r>
            <a:endParaRPr lang="en" b="1" i="0" u="none" strike="noStrike" dirty="0">
              <a:solidFill>
                <a:srgbClr val="323232"/>
              </a:solidFill>
              <a:effectLst/>
              <a:highlight>
                <a:srgbClr val="FF00FF"/>
              </a:highlight>
              <a:latin typeface="Geometria"/>
            </a:endParaRPr>
          </a:p>
        </p:txBody>
      </p:sp>
    </p:spTree>
    <p:extLst>
      <p:ext uri="{BB962C8B-B14F-4D97-AF65-F5344CB8AC3E}">
        <p14:creationId xmlns:p14="http://schemas.microsoft.com/office/powerpoint/2010/main" val="26646676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741D50-FE79-0F00-727A-168E50427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4" y="0"/>
            <a:ext cx="9775371" cy="61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CE9FFF-66CD-747C-C60A-07C5C2F49020}"/>
              </a:ext>
            </a:extLst>
          </p:cNvPr>
          <p:cNvSpPr txBox="1"/>
          <p:nvPr/>
        </p:nvSpPr>
        <p:spPr>
          <a:xfrm>
            <a:off x="2418670" y="3268262"/>
            <a:ext cx="654665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Доброго дня, вас вітає клініка </a:t>
            </a:r>
            <a:r>
              <a:rPr lang="uk-UA" b="1" dirty="0" err="1">
                <a:solidFill>
                  <a:srgbClr val="323232"/>
                </a:solidFill>
                <a:latin typeface="Geometria"/>
              </a:rPr>
              <a:t>майбутного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 </a:t>
            </a:r>
            <a:r>
              <a:rPr lang="en" b="1" i="0" u="sng" strike="noStrike" dirty="0">
                <a:solidFill>
                  <a:srgbClr val="FF0000"/>
                </a:solidFill>
                <a:effectLst/>
                <a:latin typeface="Geometri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uniclinic</a:t>
            </a:r>
            <a:r>
              <a:rPr lang="uk-UA" dirty="0">
                <a:solidFill>
                  <a:srgbClr val="505A64"/>
                </a:solidFill>
                <a:latin typeface="Geometria"/>
              </a:rPr>
              <a:t> 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 .</a:t>
            </a:r>
          </a:p>
          <a:p>
            <a:pPr algn="ctr"/>
            <a:r>
              <a:rPr lang="uk-UA" b="1" i="1" u="none" strike="noStrike" dirty="0">
                <a:solidFill>
                  <a:srgbClr val="323232"/>
                </a:solidFill>
                <a:effectLst/>
                <a:latin typeface="Geometria"/>
              </a:rPr>
              <a:t>Пані Анно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</a:t>
            </a:r>
          </a:p>
          <a:p>
            <a:pPr algn="ctr"/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минулого року ви користувалися послугою </a:t>
            </a:r>
            <a:r>
              <a:rPr lang="en" b="1" i="1" u="sng" strike="noStrike" dirty="0">
                <a:solidFill>
                  <a:srgbClr val="323232"/>
                </a:solidFill>
                <a:effectLst/>
                <a:latin typeface="Geometria"/>
              </a:rPr>
              <a:t>check-up</a:t>
            </a:r>
            <a:endParaRPr lang="uk-UA" b="1" i="1" u="sng" strike="noStrike" dirty="0">
              <a:solidFill>
                <a:srgbClr val="323232"/>
              </a:solidFill>
              <a:effectLst/>
              <a:latin typeface="Geometria"/>
            </a:endParaRPr>
          </a:p>
          <a:p>
            <a:pPr algn="ctr"/>
            <a:r>
              <a:rPr lang="uk-UA" b="1" dirty="0">
                <a:solidFill>
                  <a:srgbClr val="323232"/>
                </a:solidFill>
                <a:latin typeface="Geometria"/>
              </a:rPr>
              <a:t>Нагадуємо, що прийшов час повторно перевірити стан вашого </a:t>
            </a:r>
            <a:r>
              <a:rPr lang="uk-UA" b="1" dirty="0" err="1">
                <a:solidFill>
                  <a:srgbClr val="323232"/>
                </a:solidFill>
                <a:latin typeface="Geometria"/>
              </a:rPr>
              <a:t>здоров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’</a:t>
            </a:r>
            <a:r>
              <a:rPr lang="en-US" b="1" dirty="0" err="1">
                <a:solidFill>
                  <a:srgbClr val="323232"/>
                </a:solidFill>
                <a:latin typeface="Geometria"/>
              </a:rPr>
              <a:t>я</a:t>
            </a:r>
            <a:r>
              <a:rPr lang="uk-UA" b="1" dirty="0">
                <a:solidFill>
                  <a:srgbClr val="323232"/>
                </a:solidFill>
                <a:latin typeface="Geometria"/>
              </a:rPr>
              <a:t>. Запрошуємо вас на </a:t>
            </a:r>
            <a:r>
              <a:rPr lang="en" b="1" i="1" u="sng" strike="noStrike" dirty="0">
                <a:solidFill>
                  <a:srgbClr val="323232"/>
                </a:solidFill>
                <a:effectLst/>
                <a:latin typeface="Geometria"/>
              </a:rPr>
              <a:t>check-up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, та даруємо </a:t>
            </a:r>
            <a:r>
              <a:rPr lang="uk-UA" sz="2800" b="1" i="0" u="none" strike="noStrike" dirty="0">
                <a:solidFill>
                  <a:srgbClr val="FF0000"/>
                </a:solidFill>
                <a:effectLst/>
                <a:latin typeface="Geometria"/>
              </a:rPr>
              <a:t>5%</a:t>
            </a:r>
            <a:r>
              <a:rPr lang="uk-UA" b="1" i="0" u="none" strike="noStrike" dirty="0">
                <a:solidFill>
                  <a:srgbClr val="323232"/>
                </a:solidFill>
                <a:effectLst/>
                <a:latin typeface="Geometria"/>
              </a:rPr>
              <a:t> знижки на повторний візит.</a:t>
            </a:r>
            <a:endParaRPr lang="en" b="1" i="0" u="none" strike="noStrike" dirty="0">
              <a:solidFill>
                <a:srgbClr val="323232"/>
              </a:solidFill>
              <a:effectLst/>
              <a:latin typeface="Geometri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08118D-FD09-02B7-CE79-D48C19605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/>
          <a:stretch/>
        </p:blipFill>
        <p:spPr>
          <a:xfrm>
            <a:off x="397143" y="457199"/>
            <a:ext cx="9460839" cy="24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96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60BB-2C4C-4765-B1AE-801E3E85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81" y="0"/>
            <a:ext cx="10241280" cy="123444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C000"/>
                </a:solidFill>
              </a:rPr>
              <a:t>Формула успішної реклами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31ED0-4379-4D12-8743-54F3630A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33765"/>
            <a:ext cx="10241280" cy="395935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Offer</a:t>
            </a:r>
            <a:r>
              <a:rPr lang="en-US" sz="3000" b="1" dirty="0"/>
              <a:t> + </a:t>
            </a:r>
            <a:r>
              <a:rPr lang="en-US" sz="3000" b="1" dirty="0">
                <a:solidFill>
                  <a:srgbClr val="7030A0"/>
                </a:solidFill>
              </a:rPr>
              <a:t>Deadline</a:t>
            </a:r>
            <a:r>
              <a:rPr lang="en-US" sz="3000" b="1" dirty="0"/>
              <a:t>+ </a:t>
            </a:r>
            <a:r>
              <a:rPr lang="en-US" sz="3000" b="1" dirty="0">
                <a:solidFill>
                  <a:srgbClr val="00B050"/>
                </a:solidFill>
              </a:rPr>
              <a:t>Call to action</a:t>
            </a:r>
          </a:p>
          <a:p>
            <a:pPr algn="ctr"/>
            <a:endParaRPr lang="en-US" sz="30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uk-UA" sz="3000" b="1" dirty="0">
                <a:solidFill>
                  <a:srgbClr val="FF0000"/>
                </a:solidFill>
              </a:rPr>
              <a:t>Сильна пропозиція (перевага) </a:t>
            </a:r>
            <a:r>
              <a:rPr lang="uk-UA" sz="3000" b="1" dirty="0">
                <a:solidFill>
                  <a:schemeClr val="tx1"/>
                </a:solidFill>
              </a:rPr>
              <a:t>+</a:t>
            </a:r>
            <a:r>
              <a:rPr lang="uk-UA" sz="3000" b="1" dirty="0">
                <a:solidFill>
                  <a:srgbClr val="00B050"/>
                </a:solidFill>
              </a:rPr>
              <a:t> </a:t>
            </a:r>
            <a:r>
              <a:rPr lang="uk-UA" sz="3000" b="1" dirty="0">
                <a:solidFill>
                  <a:srgbClr val="7030A0"/>
                </a:solidFill>
              </a:rPr>
              <a:t>по часу, розміру, кількості </a:t>
            </a:r>
            <a:r>
              <a:rPr lang="uk-UA" sz="3000" b="1" dirty="0">
                <a:solidFill>
                  <a:schemeClr val="tx1"/>
                </a:solidFill>
              </a:rPr>
              <a:t>+</a:t>
            </a:r>
            <a:r>
              <a:rPr lang="uk-UA" sz="3000" b="1" dirty="0">
                <a:solidFill>
                  <a:srgbClr val="00B050"/>
                </a:solidFill>
              </a:rPr>
              <a:t> призив до дії</a:t>
            </a:r>
            <a:endParaRPr lang="ru-RU" sz="3000" b="1" dirty="0">
              <a:solidFill>
                <a:srgbClr val="00B050"/>
              </a:solidFill>
            </a:endParaRPr>
          </a:p>
          <a:p>
            <a:endParaRPr lang="ru-RU" sz="3000" dirty="0"/>
          </a:p>
          <a:p>
            <a:r>
              <a:rPr lang="ru-RU" sz="3000" dirty="0" err="1"/>
              <a:t>Безкоштована</a:t>
            </a:r>
            <a:r>
              <a:rPr lang="ru-RU" sz="3000" dirty="0"/>
              <a:t> доставка + </a:t>
            </a:r>
            <a:r>
              <a:rPr lang="ru-RU" sz="3000" dirty="0" err="1"/>
              <a:t>тільки</a:t>
            </a:r>
            <a:r>
              <a:rPr lang="ru-RU" sz="3000" dirty="0"/>
              <a:t> </a:t>
            </a:r>
            <a:r>
              <a:rPr lang="ru-RU" sz="3000" dirty="0" err="1"/>
              <a:t>сьогодні</a:t>
            </a:r>
            <a:r>
              <a:rPr lang="ru-RU" sz="3000" dirty="0"/>
              <a:t> (</a:t>
            </a:r>
            <a:r>
              <a:rPr lang="ru-RU" sz="3000" dirty="0" err="1"/>
              <a:t>останній</a:t>
            </a:r>
            <a:r>
              <a:rPr lang="ru-RU" sz="3000" dirty="0"/>
              <a:t> </a:t>
            </a:r>
            <a:r>
              <a:rPr lang="ru-RU" sz="3000" dirty="0" err="1"/>
              <a:t>розмір</a:t>
            </a:r>
            <a:r>
              <a:rPr lang="ru-RU" sz="3000" dirty="0"/>
              <a:t>, доставка </a:t>
            </a:r>
            <a:r>
              <a:rPr lang="ru-RU" sz="3000" dirty="0" err="1"/>
              <a:t>тільки</a:t>
            </a:r>
            <a:r>
              <a:rPr lang="ru-RU" sz="3000" dirty="0"/>
              <a:t> до…) + </a:t>
            </a:r>
            <a:r>
              <a:rPr lang="ru-RU" sz="3000" dirty="0" err="1"/>
              <a:t>зареєструйся</a:t>
            </a:r>
            <a:r>
              <a:rPr lang="ru-RU" sz="3000" dirty="0"/>
              <a:t>! </a:t>
            </a:r>
            <a:r>
              <a:rPr lang="ru-RU" sz="3000" dirty="0" err="1"/>
              <a:t>Кількість</a:t>
            </a:r>
            <a:r>
              <a:rPr lang="ru-RU" sz="3000" dirty="0"/>
              <a:t> </a:t>
            </a:r>
            <a:r>
              <a:rPr lang="ru-RU" sz="3000" dirty="0" err="1"/>
              <a:t>обмежена</a:t>
            </a:r>
            <a:r>
              <a:rPr lang="ru-RU" sz="3000" dirty="0"/>
              <a:t>, </a:t>
            </a:r>
            <a:r>
              <a:rPr lang="ru-RU" sz="3000" dirty="0" err="1"/>
              <a:t>поспіши</a:t>
            </a:r>
            <a:r>
              <a:rPr lang="ru-RU" sz="3000" dirty="0"/>
              <a:t> </a:t>
            </a:r>
            <a:r>
              <a:rPr lang="ru-RU" sz="3000" dirty="0" err="1"/>
              <a:t>замовити</a:t>
            </a:r>
            <a:r>
              <a:rPr lang="ru-RU" sz="3000" dirty="0"/>
              <a:t>, внеси предоплату…</a:t>
            </a:r>
          </a:p>
        </p:txBody>
      </p:sp>
    </p:spTree>
    <p:extLst>
      <p:ext uri="{BB962C8B-B14F-4D97-AF65-F5344CB8AC3E}">
        <p14:creationId xmlns:p14="http://schemas.microsoft.com/office/powerpoint/2010/main" val="399434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5FE94F-5DD3-F8B7-83AF-E4428963A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810826"/>
            <a:ext cx="9903417" cy="46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0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5F510C-2D18-3D0E-AA6B-6240FDB4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68" y="0"/>
            <a:ext cx="3734608" cy="6620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2E43EA-3C4D-5AB3-A07C-DB0A66CF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25"/>
            <a:ext cx="3460965" cy="61528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9E9978-5A9C-E9C8-95E4-EBD28683A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79" y="418454"/>
            <a:ext cx="3784916" cy="47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954704-E8E6-9F28-DB11-3ED5D0B2C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11111"/>
          <a:stretch/>
        </p:blipFill>
        <p:spPr>
          <a:xfrm>
            <a:off x="4756230" y="0"/>
            <a:ext cx="3508393" cy="6223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724707-0563-E64E-266A-7353D4B8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6" y="304800"/>
            <a:ext cx="4166138" cy="5269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70A8FD-A7C5-2868-1C49-00C43A067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811" y="0"/>
            <a:ext cx="3237904" cy="62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20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CAD9A-52D4-AC31-4A7D-680974CFA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0741"/>
          <a:stretch/>
        </p:blipFill>
        <p:spPr>
          <a:xfrm>
            <a:off x="508000" y="0"/>
            <a:ext cx="3784600" cy="67813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8F4C8E-B854-586A-779B-10B35D40D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b="11507"/>
          <a:stretch/>
        </p:blipFill>
        <p:spPr>
          <a:xfrm>
            <a:off x="4496296" y="0"/>
            <a:ext cx="3889653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659BA3-B9FF-32C3-4E16-B9CAAA56A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45" y="0"/>
            <a:ext cx="315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1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7E31CB-D26C-6686-87E5-5DE2E2BA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12728"/>
          <a:stretch/>
        </p:blipFill>
        <p:spPr>
          <a:xfrm>
            <a:off x="4230965" y="0"/>
            <a:ext cx="3716111" cy="640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628E6C-4C40-514C-31B3-FBE25B98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12728"/>
          <a:stretch/>
        </p:blipFill>
        <p:spPr>
          <a:xfrm>
            <a:off x="211234" y="0"/>
            <a:ext cx="3703515" cy="640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6EAB4-3A01-A5E3-4F65-9B8385877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12694"/>
          <a:stretch/>
        </p:blipFill>
        <p:spPr>
          <a:xfrm>
            <a:off x="8475889" y="-1"/>
            <a:ext cx="3703516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BB067C-E1C3-08C8-59A8-49A880DEB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68" y="230590"/>
            <a:ext cx="8551631" cy="60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D71B241-F74E-4642-9592-A2B4D846D633}"/>
              </a:ext>
            </a:extLst>
          </p:cNvPr>
          <p:cNvGraphicFramePr>
            <a:graphicFrameLocks noGrp="1"/>
          </p:cNvGraphicFramePr>
          <p:nvPr/>
        </p:nvGraphicFramePr>
        <p:xfrm>
          <a:off x="1631952" y="1202934"/>
          <a:ext cx="8006998" cy="503078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73571">
                  <a:extLst>
                    <a:ext uri="{9D8B030D-6E8A-4147-A177-3AD203B41FA5}">
                      <a16:colId xmlns:a16="http://schemas.microsoft.com/office/drawing/2014/main" val="435195245"/>
                    </a:ext>
                  </a:extLst>
                </a:gridCol>
                <a:gridCol w="6333427">
                  <a:extLst>
                    <a:ext uri="{9D8B030D-6E8A-4147-A177-3AD203B41FA5}">
                      <a16:colId xmlns:a16="http://schemas.microsoft.com/office/drawing/2014/main" val="725958197"/>
                    </a:ext>
                  </a:extLst>
                </a:gridCol>
              </a:tblGrid>
              <a:tr h="397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Задачі служби маркетингу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3331281992"/>
                  </a:ext>
                </a:extLst>
              </a:tr>
              <a:tr h="758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Поінформованість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Значна частина аудиторії недостатньо інформована. Завдання виробника (рекламодавця) – інформувати споживачів за допомогою простих звернень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796638038"/>
                  </a:ext>
                </a:extLst>
              </a:tr>
              <a:tr h="541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Обізнаність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Аудиторія знайома з товаром. Завдання маркетингу – розширити уявлення про товар і компанію-виробника.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675351122"/>
                  </a:ext>
                </a:extLst>
              </a:tr>
              <a:tr h="541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Симпатія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Якщо ставлення аудиторії несприятливе, слід з’ясувати його причину і усунути її. При сприятливому відношенні – підсилити це відчуття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4096477738"/>
                  </a:ext>
                </a:extLst>
              </a:tr>
              <a:tr h="758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Перевага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Якщо аудиторія не віддає товару переваги, але водночас він їй подобається, доцільно пропагувати його якість, цінність, ефективність тощо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3983049111"/>
                  </a:ext>
                </a:extLst>
              </a:tr>
              <a:tr h="820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Лояльність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Перевагу вже віддано товару, але покупка його ще не здійснилася. Завдання маркетингу – переконати цільового покупця в тому, що найкраще рішення в його житті – це покупка саме цього товару. Зазначити основні переваги.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4115941453"/>
                  </a:ext>
                </a:extLst>
              </a:tr>
              <a:tr h="1212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Купівля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ще не зроблена, але покупець готовий до неї. Він хоче купити товар, але пізніше. Завдання маркетингу – запропонувати товар за нижчою ціною, провести акцію або дозволити споживачу випробувати товар. Наголосити на гарантії і можливості повернення товару в товарному вигляді на протязі 14 днів.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205523760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904BCCD2-0407-4B4F-915C-CB7638C32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682" y="8221"/>
            <a:ext cx="872960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ru-RU" sz="2200" dirty="0"/>
          </a:p>
          <a:p>
            <a:pPr algn="ctr">
              <a:defRPr/>
            </a:pPr>
            <a:r>
              <a:rPr lang="uk-UA" alt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Стадії прийняття споживачем рішення про придбання товару</a:t>
            </a:r>
            <a:r>
              <a:rPr lang="en-US" alt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alt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побудова комунікації</a:t>
            </a:r>
            <a:endParaRPr lang="ru-RU" altLang="ru-RU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altLang="ru-RU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039C4-4492-4A80-B957-EED9E3BE7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711" y="413573"/>
            <a:ext cx="7499758" cy="791930"/>
          </a:xfrm>
        </p:spPr>
        <p:txBody>
          <a:bodyPr>
            <a:noAutofit/>
          </a:bodyPr>
          <a:lstStyle/>
          <a:p>
            <a:r>
              <a:rPr lang="uk-UA" sz="2500" dirty="0">
                <a:solidFill>
                  <a:srgbClr val="FF0000"/>
                </a:solidFill>
                <a:latin typeface="Arial Black" panose="020B0A04020102020204" pitchFamily="34" charset="0"/>
              </a:rPr>
              <a:t>Воронка </a:t>
            </a:r>
            <a:r>
              <a:rPr lang="uk-UA" sz="25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продажІВ</a:t>
            </a:r>
            <a:endParaRPr lang="ru-RU" sz="25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22FADA-5D24-4B3B-8974-93A16A6AB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394" y="1514041"/>
            <a:ext cx="6932103" cy="30837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один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дієвих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бізнес-інструментів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демонструє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особливості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руху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клієнта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моменту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зацікавленості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продуктом до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покупки. Модель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працює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незалежно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сфери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продажів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– в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Інтернеті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або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офлайні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Власник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сайту (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бізнесу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) повинен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чітко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уявляти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розуміти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всі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особливості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проходження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шляху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відвідувача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придбання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товару.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</a:rPr>
              <a:t>Воронку починаємо будувати на території бізнесу, коли потенційний клієнт увійшов на ваш сайт (увійшов в магазин, підійшов на ринку тощо…..).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B8810D-A932-4D51-AE2A-A564D284B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79" y="1655996"/>
            <a:ext cx="4268817" cy="38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6E06B-4A96-486C-9A29-890A0160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Воронка </a:t>
            </a:r>
            <a:r>
              <a:rPr lang="uk-UA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продажІВ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44BBA0-25ED-4170-8FB1-8CA4746D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000" dirty="0" err="1"/>
              <a:t>Це</a:t>
            </a:r>
            <a:r>
              <a:rPr lang="ru-RU" sz="3000" dirty="0"/>
              <a:t> </a:t>
            </a:r>
            <a:r>
              <a:rPr lang="ru-RU" sz="3000" dirty="0" err="1"/>
              <a:t>потрібно</a:t>
            </a:r>
            <a:r>
              <a:rPr lang="ru-RU" sz="3000" dirty="0"/>
              <a:t> не </a:t>
            </a:r>
            <a:r>
              <a:rPr lang="ru-RU" sz="3000" dirty="0" err="1"/>
              <a:t>тільки</a:t>
            </a:r>
            <a:r>
              <a:rPr lang="ru-RU" sz="3000" dirty="0"/>
              <a:t> для статистики. </a:t>
            </a:r>
            <a:r>
              <a:rPr lang="ru-RU" sz="3000" dirty="0" err="1"/>
              <a:t>Адже</a:t>
            </a:r>
            <a:r>
              <a:rPr lang="ru-RU" sz="3000" dirty="0"/>
              <a:t> для </a:t>
            </a:r>
            <a:r>
              <a:rPr lang="ru-RU" sz="3000" dirty="0" err="1"/>
              <a:t>отримання</a:t>
            </a:r>
            <a:r>
              <a:rPr lang="ru-RU" sz="3000" dirty="0"/>
              <a:t> </a:t>
            </a:r>
            <a:r>
              <a:rPr lang="ru-RU" sz="3000" dirty="0" err="1"/>
              <a:t>прибутку</a:t>
            </a:r>
            <a:r>
              <a:rPr lang="ru-RU" sz="3000" dirty="0"/>
              <a:t> повинна бути </a:t>
            </a:r>
            <a:r>
              <a:rPr lang="ru-RU" sz="3000" dirty="0" err="1"/>
              <a:t>зроблена</a:t>
            </a:r>
            <a:r>
              <a:rPr lang="ru-RU" sz="3000" dirty="0"/>
              <a:t> </a:t>
            </a:r>
            <a:r>
              <a:rPr lang="ru-RU" sz="3000" dirty="0" err="1"/>
              <a:t>певна</a:t>
            </a:r>
            <a:r>
              <a:rPr lang="ru-RU" sz="3000" dirty="0"/>
              <a:t> </a:t>
            </a:r>
            <a:r>
              <a:rPr lang="ru-RU" sz="3000" dirty="0" err="1"/>
              <a:t>кількість</a:t>
            </a:r>
            <a:r>
              <a:rPr lang="ru-RU" sz="3000" dirty="0"/>
              <a:t> покупок, але </a:t>
            </a:r>
            <a:r>
              <a:rPr lang="ru-RU" sz="3000" dirty="0" err="1"/>
              <a:t>клієнти</a:t>
            </a:r>
            <a:r>
              <a:rPr lang="ru-RU" sz="3000" dirty="0"/>
              <a:t> </a:t>
            </a:r>
            <a:r>
              <a:rPr lang="ru-RU" sz="3000" dirty="0" err="1"/>
              <a:t>відсіюються</a:t>
            </a:r>
            <a:r>
              <a:rPr lang="ru-RU" sz="3000" dirty="0"/>
              <a:t> на будь-</a:t>
            </a:r>
            <a:r>
              <a:rPr lang="ru-RU" sz="3000" dirty="0" err="1"/>
              <a:t>яких</a:t>
            </a:r>
            <a:r>
              <a:rPr lang="ru-RU" sz="3000" dirty="0"/>
              <a:t> </a:t>
            </a:r>
            <a:r>
              <a:rPr lang="ru-RU" sz="3000" dirty="0" err="1"/>
              <a:t>етапах</a:t>
            </a:r>
            <a:r>
              <a:rPr lang="ru-RU" sz="3000" dirty="0"/>
              <a:t>. Воронка </a:t>
            </a:r>
            <a:r>
              <a:rPr lang="ru-RU" sz="3000" dirty="0" err="1"/>
              <a:t>продажів</a:t>
            </a:r>
            <a:r>
              <a:rPr lang="ru-RU" sz="3000" dirty="0"/>
              <a:t>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дозволить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проаналізувати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якість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маркетингового менеджменту,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виявити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своєчасно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усунути</a:t>
            </a:r>
            <a:r>
              <a:rPr lang="ru-RU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40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12F57EF-4E96-E9B4-0B71-383D5E731F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965105"/>
              </p:ext>
            </p:extLst>
          </p:nvPr>
        </p:nvGraphicFramePr>
        <p:xfrm>
          <a:off x="1270861" y="898901"/>
          <a:ext cx="8927024" cy="5346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332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57BB5-F348-47D6-A655-18B6F7D1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Мета воронки продажу – </a:t>
            </a:r>
            <a:r>
              <a:rPr lang="uk-U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визначити місце у воронці потенційного клієнта, надати на кожному витку воронки актуальну інформацію клієнтові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185DE-B906-493E-93FA-D1C6FDDA5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пошук сайту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запропонувати завітати до сайту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цікава пропозиція, проблема)</a:t>
            </a:r>
          </a:p>
          <a:p>
            <a:r>
              <a:rPr lang="uk-UA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пошук товару на сайті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запропонувати реєстрацію, підписку на розсилку….</a:t>
            </a:r>
          </a:p>
          <a:p>
            <a:r>
              <a:rPr lang="uk-UA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3. зацікавленість товаром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(перегляд товару) – надання знижки, вказати на переваги, порівняти цін з іншими магазинами, порівняти функції товару з аналогічними, демонстрація ефекту. Обмеженість акції, штучний дефіцит, тощо.</a:t>
            </a:r>
          </a:p>
          <a:p>
            <a:r>
              <a:rPr lang="uk-UA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4.додавання товару в корзину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знижка для нового (постійного) клієнта, безкоштовна (особливості доставки) доставка, сервіс, можливість повернення товару, гарантія.</a:t>
            </a:r>
          </a:p>
          <a:p>
            <a:r>
              <a:rPr lang="uk-UA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5.придбання товару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відсутність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предоплати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знижка на наступний товар, подарунок, статус постійного клієнта, клієнтська база, надання сертифікатів для друзів…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2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C89D58-B745-6DE7-9664-0D68836E6681}"/>
              </a:ext>
            </a:extLst>
          </p:cNvPr>
          <p:cNvSpPr txBox="1"/>
          <p:nvPr/>
        </p:nvSpPr>
        <p:spPr>
          <a:xfrm>
            <a:off x="1658471" y="1614935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5500" dirty="0">
                <a:latin typeface="Arial Black" panose="020B0A04020102020204" pitchFamily="34" charset="0"/>
              </a:rPr>
              <a:t>С</a:t>
            </a:r>
            <a:r>
              <a:rPr lang="uk-UA" dirty="0">
                <a:latin typeface="Arial Black" panose="020B0A04020102020204" pitchFamily="34" charset="0"/>
              </a:rPr>
              <a:t>пілкування з цільовою аудиторією.</a:t>
            </a:r>
          </a:p>
          <a:p>
            <a:r>
              <a:rPr lang="uk-UA" sz="5500" dirty="0">
                <a:latin typeface="Arial Black" panose="020B0A04020102020204" pitchFamily="34" charset="0"/>
              </a:rPr>
              <a:t>С</a:t>
            </a:r>
            <a:r>
              <a:rPr lang="uk-UA" dirty="0">
                <a:latin typeface="Arial Black" panose="020B0A04020102020204" pitchFamily="34" charset="0"/>
              </a:rPr>
              <a:t>крипти. </a:t>
            </a:r>
            <a:endParaRPr lang="ru-RU" dirty="0"/>
          </a:p>
        </p:txBody>
      </p:sp>
      <p:pic>
        <p:nvPicPr>
          <p:cNvPr id="4" name="Picture 3" descr="Цветная лампочка с бизнес-значками">
            <a:extLst>
              <a:ext uri="{FF2B5EF4-FFF2-40B4-BE49-F238E27FC236}">
                <a16:creationId xmlns:a16="http://schemas.microsoft.com/office/drawing/2014/main" id="{1908ED2A-73CD-14D1-E94E-2C12E9C2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3" r="20805" b="-2"/>
          <a:stretch/>
        </p:blipFill>
        <p:spPr>
          <a:xfrm>
            <a:off x="7512899" y="1210235"/>
            <a:ext cx="3859216" cy="3859216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890258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158880</TotalTime>
  <Words>1004</Words>
  <Application>Microsoft Macintosh PowerPoint</Application>
  <PresentationFormat>Широкоэкранный</PresentationFormat>
  <Paragraphs>102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Avenir Next LT Pro</vt:lpstr>
      <vt:lpstr>Avenir Next Medium</vt:lpstr>
      <vt:lpstr>Calibri</vt:lpstr>
      <vt:lpstr>Geometria</vt:lpstr>
      <vt:lpstr>Helvetica</vt:lpstr>
      <vt:lpstr>Instrument Sans Medium</vt:lpstr>
      <vt:lpstr>Instrument Sans Semi Bold</vt:lpstr>
      <vt:lpstr>Times New Roman</vt:lpstr>
      <vt:lpstr>GradientRiseVTI</vt:lpstr>
      <vt:lpstr>Презентация PowerPoint</vt:lpstr>
      <vt:lpstr>Презентация PowerPoint</vt:lpstr>
      <vt:lpstr>Презентация PowerPoint</vt:lpstr>
      <vt:lpstr>Презентация PowerPoint</vt:lpstr>
      <vt:lpstr>Воронка продажІВ</vt:lpstr>
      <vt:lpstr>Воронка продажІВ</vt:lpstr>
      <vt:lpstr>Презентация PowerPoint</vt:lpstr>
      <vt:lpstr>Мета воронки продажу – визначити місце у воронці потенційного клієнта, надати на кожному витку воронки актуальну інформацію клієнтові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Формула успішної реклами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ЦІЛЬОВА АУДИТОРІЯ</dc:title>
  <dc:creator>Komp</dc:creator>
  <cp:lastModifiedBy>Виктория Малтиз</cp:lastModifiedBy>
  <cp:revision>96</cp:revision>
  <dcterms:created xsi:type="dcterms:W3CDTF">2022-08-21T13:33:18Z</dcterms:created>
  <dcterms:modified xsi:type="dcterms:W3CDTF">2026-01-26T13:22:08Z</dcterms:modified>
</cp:coreProperties>
</file>