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68" r:id="rId4"/>
    <p:sldId id="298" r:id="rId5"/>
    <p:sldId id="299" r:id="rId6"/>
    <p:sldId id="300" r:id="rId7"/>
    <p:sldId id="301" r:id="rId8"/>
    <p:sldId id="302" r:id="rId9"/>
    <p:sldId id="303" r:id="rId10"/>
    <p:sldId id="329" r:id="rId11"/>
    <p:sldId id="304" r:id="rId12"/>
    <p:sldId id="305" r:id="rId13"/>
    <p:sldId id="306" r:id="rId14"/>
    <p:sldId id="332" r:id="rId15"/>
    <p:sldId id="307" r:id="rId16"/>
    <p:sldId id="308" r:id="rId17"/>
    <p:sldId id="309" r:id="rId18"/>
    <p:sldId id="310" r:id="rId19"/>
    <p:sldId id="311" r:id="rId20"/>
    <p:sldId id="312" r:id="rId21"/>
    <p:sldId id="331" r:id="rId22"/>
    <p:sldId id="313" r:id="rId23"/>
    <p:sldId id="326" r:id="rId24"/>
    <p:sldId id="318" r:id="rId25"/>
    <p:sldId id="319" r:id="rId26"/>
    <p:sldId id="320" r:id="rId27"/>
    <p:sldId id="321" r:id="rId28"/>
    <p:sldId id="322" r:id="rId29"/>
    <p:sldId id="327" r:id="rId30"/>
    <p:sldId id="323" r:id="rId31"/>
    <p:sldId id="328" r:id="rId32"/>
    <p:sldId id="324" r:id="rId33"/>
    <p:sldId id="333" r:id="rId34"/>
    <p:sldId id="325" r:id="rId35"/>
    <p:sldId id="297" r:id="rId36"/>
    <p:sldId id="265" r:id="rId37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8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44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0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3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6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90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3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5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3/2/2024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5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17/06/relationships/model3d" Target="../media/model3d1.glb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17/06/relationships/model3d" Target="../media/model3d3.glb"/><Relationship Id="rId5" Type="http://schemas.openxmlformats.org/officeDocument/2006/relationships/image" Target="../media/image35.png"/><Relationship Id="rId4" Type="http://schemas.microsoft.com/office/2017/06/relationships/model3d" Target="../media/model3d1.glb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708" b="10009"/>
          <a:stretch/>
        </p:blipFill>
        <p:spPr>
          <a:xfrm>
            <a:off x="0" y="-1119"/>
            <a:ext cx="12191982" cy="68591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307170"/>
            <a:ext cx="12191982" cy="3558767"/>
          </a:xfrm>
          <a:prstGeom prst="rect">
            <a:avLst/>
          </a:prstGeom>
          <a:gradFill>
            <a:gsLst>
              <a:gs pos="89000">
                <a:srgbClr val="000000">
                  <a:alpha val="0"/>
                </a:srgbClr>
              </a:gs>
              <a:gs pos="0">
                <a:schemeClr val="tx1"/>
              </a:gs>
              <a:gs pos="56000">
                <a:srgbClr val="000000">
                  <a:alpha val="26000"/>
                </a:srgbClr>
              </a:gs>
              <a:gs pos="14000">
                <a:srgbClr val="000000">
                  <a:alpha val="37000"/>
                </a:srgbClr>
              </a:gs>
              <a:gs pos="0">
                <a:srgbClr val="000000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BFBE5-B286-7872-76E9-6227DE2D0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2393" y="2727679"/>
            <a:ext cx="8625385" cy="2729554"/>
          </a:xfrm>
        </p:spPr>
        <p:txBody>
          <a:bodyPr>
            <a:normAutofit/>
          </a:bodyPr>
          <a:lstStyle/>
          <a:p>
            <a:r>
              <a:rPr lang="uk-UA" sz="3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Статеві клітини та запліднення </a:t>
            </a:r>
            <a:endParaRPr lang="ru-UA" sz="3200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3EA6E4-3E71-89CF-F290-17C3E9881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260" y="5786651"/>
            <a:ext cx="5909481" cy="811373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FFFF"/>
                </a:solidFill>
              </a:rPr>
              <a:t>Лекція 4</a:t>
            </a:r>
          </a:p>
        </p:txBody>
      </p:sp>
      <p:pic>
        <p:nvPicPr>
          <p:cNvPr id="6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25A4422-97EA-3820-ED39-12BA3C105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89101425-E1CD-9C95-891C-0ABF9DB2E90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43587563"/>
                  </p:ext>
                </p:extLst>
              </p:nvPr>
            </p:nvGraphicFramePr>
            <p:xfrm>
              <a:off x="-1129749" y="2230016"/>
              <a:ext cx="4989503" cy="446200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989503" cy="4462006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7568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89101425-E1CD-9C95-891C-0ABF9DB2E9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29749" y="2230016"/>
                <a:ext cx="4989503" cy="44620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79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F4520-F056-FCFA-327C-05FF16F10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67ED45A3-ACDC-A9C2-8729-E887EB340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1E78EDB-23B6-6E69-F83C-2E786ED90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9218" name="Picture 2" descr="Стокова ілюстрація Будова Сперматозоїда — Завантажте зображення зараз -  Ілюстрація, Безпліддя, Векторне зображення - iStock">
            <a:extLst>
              <a:ext uri="{FF2B5EF4-FFF2-40B4-BE49-F238E27FC236}">
                <a16:creationId xmlns:a16="http://schemas.microsoft.com/office/drawing/2014/main" id="{DEF469C6-444E-FD75-46F7-1567E4BF8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7" y="263260"/>
            <a:ext cx="8427623" cy="556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Будова та функції репродуктивної системи. Статеві клітини. Запліднення. - 8  клас - Біологія - Каталог статей - Cайт учителя биологии и географии">
            <a:extLst>
              <a:ext uri="{FF2B5EF4-FFF2-40B4-BE49-F238E27FC236}">
                <a16:creationId xmlns:a16="http://schemas.microsoft.com/office/drawing/2014/main" id="{A5322B0E-F3B2-1936-1F50-186D6A9B9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957" y="263260"/>
            <a:ext cx="3106977" cy="499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204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6641D-6059-685C-24B4-062FC5AF8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4135F1D-C3CF-511F-E79B-8B6C9A7EF5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71A535F-9063-034C-CE72-3DCC9BC39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16CF0F-F5F7-AEA2-1238-DC4285E629A4}"/>
              </a:ext>
            </a:extLst>
          </p:cNvPr>
          <p:cNvSpPr txBox="1"/>
          <p:nvPr/>
        </p:nvSpPr>
        <p:spPr>
          <a:xfrm>
            <a:off x="245706" y="1271328"/>
            <a:ext cx="11700588" cy="4024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Жіноча статева клітина – яйцеклітина – найбільша клітина організму. Нерухлива, має круглу або овальну форм, діаметр якої 140-160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Яйцеклітина має типові риси клітинної будови, містить ті самі структури, що й соматичні клітини, але внутрішня організація яйцеклітини дуже специфічна. Ця специфічність визначається тим, що яйцеклітина є середовищем, яке забезпечує розвиток зиготи. Вона значно більша (у 1000 разів) за сперматозоїд. Великі розміри яйцеклітини зумовлені тим, що в ній містяться цитоплазма, всі органели і головне – запас поживних речовин, необхідний для розвитку зародка.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62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BB5BC-4B94-C347-A3B7-B5E944311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7F5F933D-4BF3-9275-CDCB-94468511E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F191BB5-8B89-8523-8E4C-66F2B54F4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DDA883-6103-7D7A-F698-703F54EC16F0}"/>
              </a:ext>
            </a:extLst>
          </p:cNvPr>
          <p:cNvSpPr txBox="1"/>
          <p:nvPr/>
        </p:nvSpPr>
        <p:spPr>
          <a:xfrm>
            <a:off x="8023860" y="0"/>
            <a:ext cx="4080275" cy="5605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Зовні яйцеклітина вкрита оболонкою, поверх якої є шар клітин яйцевого фолікулу. Ця оболонка називається променистим вінцем. Клітини вінця тісно пов’язані між собою особливою слизистою речовиною. Всередині яйцеклітини міститься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гаплоїдне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(23 хромосоми) ядро.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9E444B9-5C3E-84E1-0726-C1069AF02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5" y="991475"/>
            <a:ext cx="7760284" cy="42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667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8BF8F-1652-D153-1E5C-2BB69DF26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EBE63CAD-D109-CB3E-EE64-83D958185C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8A13EF2-4A37-5D62-2348-9CCC42615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BC759-AE2D-FCD6-B858-4B845E6C6EB9}"/>
              </a:ext>
            </a:extLst>
          </p:cNvPr>
          <p:cNvSpPr txBox="1"/>
          <p:nvPr/>
        </p:nvSpPr>
        <p:spPr>
          <a:xfrm>
            <a:off x="119742" y="261828"/>
            <a:ext cx="11952515" cy="5605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Яйцеклітина розвивається у жіночих статевих залозах – яєчниках, у фолікулі (у пухирці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Граафа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Через 5 місяців після початку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внутришньоутробного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розвитку дівчинки в її яєчниках уже міститься близько 6 млн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гоноцитів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первинних клітин, з яких потім можуть сформуватися зрілі яйцеклітини. До моменту народження їх залишається близько 2 млн. У віці 7 років у яєчниках дівчинки міститься приблизно 90 тисяч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овоцитів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за весь період статевої активності в жінок дозріває не більше ніж 400 яйцеклітин. Інші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овоцити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гинуть унаслідок дегенеративних змін, які відбуваються в процесі формування жіночого фенотипу під час статевого дозрівання. Таким чином,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овоцити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тривалий час залишаються недозрілими і використовуються поступово, протягом усього життя жінки – від періоду статевого дозрівання до припинення репродуктивної функції.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824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3BDBE-370F-F546-ADA8-996129C40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1A0DCD95-7710-A54D-E282-3D9331BC7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6A387F7-FF38-BE65-BEB3-DDA1DAD90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18434" name="Picture 2" descr="Будова й утворення гамет » Біологія">
            <a:extLst>
              <a:ext uri="{FF2B5EF4-FFF2-40B4-BE49-F238E27FC236}">
                <a16:creationId xmlns:a16="http://schemas.microsoft.com/office/drawing/2014/main" id="{119888AB-7F35-FC58-C126-2EDC3F827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32405"/>
            <a:ext cx="9221152" cy="553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035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B369C-D173-1189-F04C-7343B11F4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8CEB44EC-5A76-C31B-23C7-5CC28926D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63393E1-D6C3-1D61-63B3-D9348E811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CECD54-1ADD-222E-8063-D4DEC8714E26}"/>
              </a:ext>
            </a:extLst>
          </p:cNvPr>
          <p:cNvSpPr txBox="1"/>
          <p:nvPr/>
        </p:nvSpPr>
        <p:spPr>
          <a:xfrm>
            <a:off x="279917" y="1435524"/>
            <a:ext cx="11812555" cy="4127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початку статевого життя в яєчниках жінки міститься 40-90 тисяч яйцеклітин. У період з 15 до 50 років дозрівають майже 400-450 яйцеклітин і лише близько 20 з них запліднюються. Після дозрівання яйцеклітина живе недовго, зазвичай декілька годин, її фертильність (здатність зливатися зі сперматозоїдом) зберігається до 24 годин.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Овогенез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процес розвитку і дозрівання жіночих статевих клітин. Виділяють три періоди цього процесу: розмноження, ріст і дозрівання. Відбувається аналогічно до сперматогенезу, але має деякі особливості.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06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4B811-03BF-B954-1EAA-86F2C787A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0DDA76C-F0EE-0B50-C1DE-38F57008D9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E0940D5-D353-726B-AD52-A1AA51397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416473-B6D2-3DAB-6510-9118B1496117}"/>
              </a:ext>
            </a:extLst>
          </p:cNvPr>
          <p:cNvSpPr txBox="1"/>
          <p:nvPr/>
        </p:nvSpPr>
        <p:spPr>
          <a:xfrm>
            <a:off x="205273" y="1322359"/>
            <a:ext cx="11644604" cy="4127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період – розмноження відбувається в яєчниках жінки протягом внутрішньоутробного розвитку і в перші місяці постнатального життя. Клітини на цій стадії розвитку називаються оогоніями. Вони диплоїдні, розмножуються шляхом мітозу (2</a:t>
            </a:r>
            <a:r>
              <a:rPr lang="en-US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46).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 період – росту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овогонія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росте, збільшується в об’ємі, в її цитоплазмі накопичуються трофічні включення (жовток), поступово збільшується активність процесів обміну й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овогонія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перетворюється на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овоцит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першого порядку. Він також диплоїдний (2</a:t>
            </a:r>
            <a:r>
              <a:rPr lang="en-US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46).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48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6DC29-4417-7133-0D2D-F9EF25B64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AC673B9-0F00-D0BE-04F8-4FE52A268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62564D0-C503-D570-E09F-A85611DB5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0E72F9-9E4B-1F51-0166-8886728D8733}"/>
              </a:ext>
            </a:extLst>
          </p:cNvPr>
          <p:cNvSpPr txBox="1"/>
          <p:nvPr/>
        </p:nvSpPr>
        <p:spPr>
          <a:xfrm>
            <a:off x="326571" y="495138"/>
            <a:ext cx="11775233" cy="541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ІІІ період – дозрівання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овоцит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першого порядку, вступаючи в період дозрівання, зазнає два послідовних поділи (редукційний та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екваційний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період І (редукційний) поділу завдяки розходженню кожної пари гомологічних хромосом утворюються дві різні за розмірами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гаплоїдні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клітини: велика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овоцит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другого порядку, він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гаплоїдний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(n = 23), і дрібна – перше напряме тільце, також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гаплоїдне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Унаслідок ІІ поділу завдяки розходженню сестринських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хроматид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овоцита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другого порядку утворюються також дві неоднакові за розмірами клітини: велика – зріла яйцеклітина (містить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гаплоїдне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число хромосом – 23); дрібна – друге напрямне тільце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полоцит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(також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гаплоїдне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Перше напрямне тільце також поділяється шляхом мітозу на дві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гаплоїдні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клітини.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436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2ACC3-8990-12F4-E336-E26653E3A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AF5ADC24-4A96-DB94-781A-1EBC54486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CEAA9A1-FBCE-0B2B-2580-2F6CDCC8B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F2D08E-1B94-2A26-106A-8013FF58376B}"/>
              </a:ext>
            </a:extLst>
          </p:cNvPr>
          <p:cNvSpPr txBox="1"/>
          <p:nvPr/>
        </p:nvSpPr>
        <p:spPr>
          <a:xfrm>
            <a:off x="6350228" y="1435620"/>
            <a:ext cx="5377997" cy="362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чином, з одного диплоїдного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овоцита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першого порядку утворюються чотири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гаплоїдні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клітини, і лише одна з них є зрілою яйцеклітиною. Три інші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полоцити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(напрямні тільця) руйнуються й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фагоцитуються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лейкоцитами в яєчнику.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Сперматогенез И Оогенеза. Оогенеза Или Овогенез Является Создание  Яйцеклетки, Это Женская Форма Гаметогенеза. Мужчина Эквивалент  Сперматогенез. Клипарты, SVG, векторы, и Набор Иллюстраций Без Оплаты  Отчислений. Image 39756651">
            <a:extLst>
              <a:ext uri="{FF2B5EF4-FFF2-40B4-BE49-F238E27FC236}">
                <a16:creationId xmlns:a16="http://schemas.microsoft.com/office/drawing/2014/main" id="{DB27C89B-5F24-E1C1-16AA-F7F60E974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96" y="228897"/>
            <a:ext cx="4726078" cy="64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460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71042-4A9B-BF11-F78F-EB1A396D3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C5DDFD9A-CEB9-CA77-46B9-A355E00E94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A05C02A-6CE9-2D92-46A4-E0477FF0B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8338C7-3D33-35B6-98B8-31E3B7671445}"/>
              </a:ext>
            </a:extLst>
          </p:cNvPr>
          <p:cNvSpPr txBox="1"/>
          <p:nvPr/>
        </p:nvSpPr>
        <p:spPr>
          <a:xfrm>
            <a:off x="160020" y="613321"/>
            <a:ext cx="11916902" cy="333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Запліднення – це процес злиття чоловічої репродуктивної клітини (сперматозоїду) з жіночою (яйцеклітиною), що приводить до формування зиготи і подальшого її розвитку в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органіізмі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Кожна гамета має одинарний 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гаплоїдний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набір хромосом. Під час з’єднання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ядер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цих клітин у зиготі поновлюється диплоїдний (подвійний) набір хромосом. Зустріч сперматозоїда і яйцеклітини визначає абсолютно випадкове поєднання ознак матері та батька, що збільшує спадкову мінливість.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Овогенез — это процесс формирования яйцеклеток. Сперматогенез и овогенез">
            <a:extLst>
              <a:ext uri="{FF2B5EF4-FFF2-40B4-BE49-F238E27FC236}">
                <a16:creationId xmlns:a16="http://schemas.microsoft.com/office/drawing/2014/main" id="{A22416AD-FDDE-BD04-DD89-93859D3FC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" y="3950325"/>
            <a:ext cx="3525241" cy="264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Особенности развития яйцеклеток и сперматозоидов: анализ сперматогенеза и  овогенеза. Сравнительные характеристики сперматогенеза и овогенеза Признаки  характерные для сперматогенеза человека">
            <a:extLst>
              <a:ext uri="{FF2B5EF4-FFF2-40B4-BE49-F238E27FC236}">
                <a16:creationId xmlns:a16="http://schemas.microsoft.com/office/drawing/2014/main" id="{B45E09E7-9E93-65F1-E9F1-8833E5185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30" y="3877056"/>
            <a:ext cx="3352983" cy="274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081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D1A7C5-39E6-AD30-FC6C-1B95B739959F}"/>
              </a:ext>
            </a:extLst>
          </p:cNvPr>
          <p:cNvSpPr txBox="1"/>
          <p:nvPr/>
        </p:nvSpPr>
        <p:spPr>
          <a:xfrm>
            <a:off x="146957" y="312825"/>
            <a:ext cx="11236389" cy="3112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План: </a:t>
            </a:r>
            <a:endParaRPr lang="ru-UA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uk-UA" sz="3200" b="1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Чоловічі гамети</a:t>
            </a:r>
            <a:endParaRPr lang="ru-UA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Жіночі гамети</a:t>
            </a:r>
            <a:endParaRPr lang="ru-UA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Запліднення</a:t>
            </a:r>
            <a:endParaRPr lang="ru-UA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Порушення запліднення та його наслідки</a:t>
            </a:r>
            <a:endParaRPr lang="ru-UA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Любопытный скелет">
                <a:extLst>
                  <a:ext uri="{FF2B5EF4-FFF2-40B4-BE49-F238E27FC236}">
                    <a16:creationId xmlns:a16="http://schemas.microsoft.com/office/drawing/2014/main" id="{52A533E7-5EB4-BE48-971F-22A22843AD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2161358"/>
                  </p:ext>
                </p:extLst>
              </p:nvPr>
            </p:nvGraphicFramePr>
            <p:xfrm>
              <a:off x="9644865" y="124848"/>
              <a:ext cx="2245898" cy="532485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245898" cy="5324859"/>
                    </a:xfrm>
                    <a:prstGeom prst="rect">
                      <a:avLst/>
                    </a:prstGeom>
                  </am3d:spPr>
                  <am3d:camera>
                    <am3d:pos x="0" y="0" z="523310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5075" d="1000000"/>
                    <am3d:preTrans dx="-1174283" dy="-17668201" dz="-147857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905" ay="-1780521" az="53433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Любопытный скелет">
                <a:extLst>
                  <a:ext uri="{FF2B5EF4-FFF2-40B4-BE49-F238E27FC236}">
                    <a16:creationId xmlns:a16="http://schemas.microsoft.com/office/drawing/2014/main" id="{52A533E7-5EB4-BE48-971F-22A22843AD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44865" y="124848"/>
                <a:ext cx="2245898" cy="5324859"/>
              </a:xfrm>
              <a:prstGeom prst="rect">
                <a:avLst/>
              </a:prstGeom>
            </p:spPr>
          </p:pic>
        </mc:Fallback>
      </mc:AlternateContent>
      <p:pic>
        <p:nvPicPr>
          <p:cNvPr id="5122" name="Picture 2">
            <a:extLst>
              <a:ext uri="{FF2B5EF4-FFF2-40B4-BE49-F238E27FC236}">
                <a16:creationId xmlns:a16="http://schemas.microsoft.com/office/drawing/2014/main" id="{B40F0CF5-7E41-2411-5F1C-3D3327D36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37" y="3613257"/>
            <a:ext cx="4013756" cy="288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B7D4048-58FF-A457-C92E-2A942590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190" y="3645813"/>
            <a:ext cx="3825240" cy="277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03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63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A499B-C4BB-1453-2FC3-F6BE6D89C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42DAA779-AFD2-EA4D-16F7-43C4B75B5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750EB01-A19C-051D-22A0-FD8B09580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FCA7D4-A002-E06A-5C46-2EEBA33BBC3E}"/>
              </a:ext>
            </a:extLst>
          </p:cNvPr>
          <p:cNvSpPr txBox="1"/>
          <p:nvPr/>
        </p:nvSpPr>
        <p:spPr>
          <a:xfrm>
            <a:off x="236375" y="224352"/>
            <a:ext cx="11719249" cy="4127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Після дозрівання фолікул лопається, і з нього виходить незріла яйцеклітина. Це явище має назву овуляція. Клітина на стадії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овоциту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другого порядку потрапляє в черевну порожнину, звідти – в маткову трубу. Час, коли яйцеклітина може запліднитися, нетривалий, і якщо в цей період вона не зустріне сперматозоїда, то через кілька годин гине.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Зустріч яйцеклітини зі сперматозоїдом відбувається в матковій трубі, після чого вона перебуває там близько 4-5 діб, рухаючись до матки. На 6-ту добу після запліднення зародок уже прикріплюється до стінки матки, де продовжується його розвиток.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Слайд 1">
            <a:extLst>
              <a:ext uri="{FF2B5EF4-FFF2-40B4-BE49-F238E27FC236}">
                <a16:creationId xmlns:a16="http://schemas.microsoft.com/office/drawing/2014/main" id="{DF6DB4B9-E6C3-7A2D-A706-E03579A29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4351700"/>
            <a:ext cx="2804160" cy="230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Запліднення — урок. Біологія, 8 клас.">
            <a:extLst>
              <a:ext uri="{FF2B5EF4-FFF2-40B4-BE49-F238E27FC236}">
                <a16:creationId xmlns:a16="http://schemas.microsoft.com/office/drawing/2014/main" id="{39EC6F09-E6B1-24E8-8E02-A3D4DCD7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206" y="4283305"/>
            <a:ext cx="3101331" cy="244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Запліднення - процес злиття... - Біологія для всіх і кожного | Facebook">
            <a:extLst>
              <a:ext uri="{FF2B5EF4-FFF2-40B4-BE49-F238E27FC236}">
                <a16:creationId xmlns:a16="http://schemas.microsoft.com/office/drawing/2014/main" id="{D607FBA4-4A35-90C2-8D67-B229C25AB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049" y="4270017"/>
            <a:ext cx="2538820" cy="253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632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3C1A9-17C4-BFE2-4654-22986D90D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1E57F7F9-E887-D7AB-1F1E-388B0327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58BCEB3-C203-FDCB-A8D4-5365B4FDD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15362" name="Picture 2" descr="Запліднення — урок. Біологія, 8 клас.">
            <a:extLst>
              <a:ext uri="{FF2B5EF4-FFF2-40B4-BE49-F238E27FC236}">
                <a16:creationId xmlns:a16="http://schemas.microsoft.com/office/drawing/2014/main" id="{A0F9BF98-4A5A-536C-2EFA-E1095B106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377597"/>
            <a:ext cx="8831580" cy="628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039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CA865-73C7-E5DE-F1EE-372808CD8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2A99459E-FE27-A1D5-EEBF-CD0CA1169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93BB19D-2E41-0EAE-2958-44DE6D92C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573F6B-7FD8-E39A-F825-4938EBC60A58}"/>
              </a:ext>
            </a:extLst>
          </p:cNvPr>
          <p:cNvSpPr txBox="1"/>
          <p:nvPr/>
        </p:nvSpPr>
        <p:spPr>
          <a:xfrm>
            <a:off x="177282" y="354669"/>
            <a:ext cx="11569959" cy="5674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яйцеклітину зазвичай проникає лише один сперматозоїд. Це забезпечується тим, що коли сперматозоїд розчиняє мембрану жіночої гамети, вона миттєво реагує утворенням щільної оболонки запліднення, перешкоджаючи таким чином проникненню інших сперматозоїдів. З проникненням сперматозоїда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овоцит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завершує другий мітотичний поділ з утворенням зрілої яйцеклітини і другого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полоцита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який дегенерує. Ядра сперматозоїда і яйцеклітини перетворюються відповідно на чоловічий і жіночий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пронуклеуси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які рухаються назустріч один одному і зливаються. Редупліковані материнські і батьківські хромосоми утворюють спільну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метафазну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пластинку. Через кілька годин після запліднення яйцеклітина починає ділитися шляхом мітозу, утворюючи новий організм, який несе половину інформації від матері й половину – від батька. Випадкове злиття генетично унікальних гамет утворює генетично унікальну зиготу, з якої розвивається генетично унікальний організм. На І стадії розвитку зародка (бластули) може відбуватись відокремлення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бластомерів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один від одного, що призводить до розвитку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монозиготних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однояйцевих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близнюків, генотипи яких однакові, тому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монозиготні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близнюки завжди схожі і завжди однієї статі.</a:t>
            </a:r>
            <a:endParaRPr lang="ru-UA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08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087A7-9693-A842-A8EE-69EDDEB4C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26197E85-C663-E2E5-534C-7277ECBAB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1B6B508-C18D-1D16-F83F-2AF283821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1026" name="Picture 2" descr="Акросомна реакція - Wikiwand">
            <a:extLst>
              <a:ext uri="{FF2B5EF4-FFF2-40B4-BE49-F238E27FC236}">
                <a16:creationId xmlns:a16="http://schemas.microsoft.com/office/drawing/2014/main" id="{C85B689E-EB6A-2EAD-037A-316C39A59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2" y="338724"/>
            <a:ext cx="9305498" cy="617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29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632B5-380C-142D-16DD-9DC1AD845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BABD6CE6-9B9A-6883-AE5E-9C1806D74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A48818E-D7AE-968E-0CB4-1F639F471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32784D-D63C-301C-4A4D-F8E8CD172CFA}"/>
              </a:ext>
            </a:extLst>
          </p:cNvPr>
          <p:cNvSpPr txBox="1"/>
          <p:nvPr/>
        </p:nvSpPr>
        <p:spPr>
          <a:xfrm>
            <a:off x="161731" y="226079"/>
            <a:ext cx="11868538" cy="362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Відоме народження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двояйцевих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близнюків 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дизиготних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Вони розвиваються з двох різних яйцеклітин, що запліднюються двома різними сперматозоїдами. Оскільки статеві клітини всі генетично унікальні, то й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дизиготні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близнюки будуть також генетично унікальними, тому що генотипи в них різні. Вони можуть бути як однієї, так і різної статі. Розбіжності в ознаках у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дизиготних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близнюків зумовлена генотипом та впливом умов навколишнього середовища, а у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монозиготних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близнюків – тільки впливом умов навколишнього середовища.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CB78ED-25BE-69A2-BD8B-F3426EE12C0B}"/>
              </a:ext>
            </a:extLst>
          </p:cNvPr>
          <p:cNvSpPr txBox="1"/>
          <p:nvPr/>
        </p:nvSpPr>
        <p:spPr>
          <a:xfrm>
            <a:off x="161731" y="4082860"/>
            <a:ext cx="8497032" cy="2444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Двійні з’являються в світі з частотою приблизно 1:90; трійні – 1:8100, а четверо близнюків з частотою 1:729000. Помічено, що у темношкірого населення близнюки народжуються приблизно в 25 разів частіше, ніж у європейців.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За півтори доби у Львові народилося дві трійні - ZAXID.NET">
            <a:extLst>
              <a:ext uri="{FF2B5EF4-FFF2-40B4-BE49-F238E27FC236}">
                <a16:creationId xmlns:a16="http://schemas.microsoft.com/office/drawing/2014/main" id="{60C7DA8F-C1ED-D0A3-B013-AF4FE6EEF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485" y="3505843"/>
            <a:ext cx="3290645" cy="185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463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C091F-58F4-20AB-5513-4E187D6A2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C9F5D507-3E5C-0F48-74D6-C234B9A8E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9EE59A0-BDBA-89AD-42C9-E4644A1EC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DBF5C8-A65A-C835-2587-F62375C68410}"/>
              </a:ext>
            </a:extLst>
          </p:cNvPr>
          <p:cNvSpPr txBox="1"/>
          <p:nvPr/>
        </p:nvSpPr>
        <p:spPr>
          <a:xfrm>
            <a:off x="158621" y="446688"/>
            <a:ext cx="11737910" cy="2839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Перші порушення які стосуються статевого розмноження можуть виникнути ще на стадії мейозу – утворення статевих клітин. Найпоширеніше з них нерозходження хромосом, при якому утворюються гамети із зайвою, чи з відсутньою певною хромосомою. І це в подальшому призводить до утворення нежиттєздатної зиготи, або зиготи з вродженими вадами чи захворюваннями.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2. Життєвий цикл клітини. Поділ клітини - Стр 3">
            <a:extLst>
              <a:ext uri="{FF2B5EF4-FFF2-40B4-BE49-F238E27FC236}">
                <a16:creationId xmlns:a16="http://schemas.microsoft.com/office/drawing/2014/main" id="{1CDC9C81-6E52-9096-27E9-B44B8373E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1" y="3353835"/>
            <a:ext cx="4428571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Хромосомні хвороби. Цитогенетичний метод їх діагностики - презентация онлайн">
            <a:extLst>
              <a:ext uri="{FF2B5EF4-FFF2-40B4-BE49-F238E27FC236}">
                <a16:creationId xmlns:a16="http://schemas.microsoft.com/office/drawing/2014/main" id="{3BE0FD9A-ADD4-4C7E-E6D7-3EDFA1D6D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67" y="3139423"/>
            <a:ext cx="4769379" cy="357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374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E2303-9F13-9250-B42C-1E5AB7493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853BB8F6-C31D-A48C-CC00-9793A5C41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17B8E39-F93D-DDA0-3645-60C799341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6DAD01-7B8F-8AF8-9B14-0E7C8DF06286}"/>
              </a:ext>
            </a:extLst>
          </p:cNvPr>
          <p:cNvSpPr txBox="1"/>
          <p:nvPr/>
        </p:nvSpPr>
        <p:spPr>
          <a:xfrm>
            <a:off x="264367" y="372687"/>
            <a:ext cx="11663265" cy="5210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процес запліднення впливає багато чинників. Сперматозоїд у статевих шляхах жінки залишається рухомим понад 4 доби, але здатність до запліднення сперматозоїди зберігають лише до 24-48 годин після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еякуляції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Під час статевого акту у піхву жінки потрапляє в середньому 3 мл сперми, що містить близько 350 млн сперматозоїдів. Якщо кількість їх падає нижче за 60 млн на 1 мл, запліднювальна здатність сперми знижується. Порушення запліднення виникає при патологічних змінах морфології сперматозоїдів та захворюванні статевих органів жінок. Запліднення порушується і при зміні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рН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середовища піхви : у кислому середовищі сперматозоїди швидко втрачають здатність до руху і склеюються. Оптимальний час, протягом якого яйцеклітина може бути запліднена, - близько 12-24 годин.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09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860D5-F7B5-2A5D-9C23-91000627E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3EE787AF-9A84-4500-16BD-6EBF8C4B8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6FAEBCA-2D43-07FF-5401-E0FF0266B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C01919-A6AD-80EF-3578-447A89B80B64}"/>
              </a:ext>
            </a:extLst>
          </p:cNvPr>
          <p:cNvSpPr txBox="1"/>
          <p:nvPr/>
        </p:nvSpPr>
        <p:spPr>
          <a:xfrm>
            <a:off x="410546" y="473573"/>
            <a:ext cx="11504645" cy="2444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 запліднення часто призводить до безплідності. Причин безплідності буває декілька. Якщо його лікування традиційними методами протягом року виявляється неефективним, необхідно змінювати лікарську тактику. Універсальним і найефективнішим із способів її подолання є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екстракорпоральне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запліднення яйцеклітини (ЕКО)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vitro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ІКСІ і ЕКЗ - в чому відмінність і які ціни?- HealthApple">
            <a:extLst>
              <a:ext uri="{FF2B5EF4-FFF2-40B4-BE49-F238E27FC236}">
                <a16:creationId xmlns:a16="http://schemas.microsoft.com/office/drawing/2014/main" id="{ABD55C41-F30A-928E-2BE0-4E5BCC180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179" y="3073872"/>
            <a:ext cx="6287924" cy="352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887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A3552-407D-D9BC-C723-9DF4B6992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C63E7C95-3954-9235-4AE9-DC90C4118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31C05AE-CE40-12C1-0E8D-0F8A47B4D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C40770-DE0E-1C32-37FD-B49898BAC90A}"/>
              </a:ext>
            </a:extLst>
          </p:cNvPr>
          <p:cNvSpPr txBox="1"/>
          <p:nvPr/>
        </p:nvSpPr>
        <p:spPr>
          <a:xfrm>
            <a:off x="273698" y="590617"/>
            <a:ext cx="11644604" cy="4815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Овоцити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отримують шляхом аспірації після гормональної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суперовуляції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яєчників або під час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лапароскопії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мінілапаротомії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Овоцит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вміщують в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культуральне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середовище і поміщають до інкубатора з температурою 37</a:t>
            </a:r>
            <a:r>
              <a:rPr lang="uk-UA" sz="2400" b="1" baseline="30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і 5% концентрацією СО</a:t>
            </a:r>
            <a:r>
              <a:rPr lang="uk-UA" sz="2400" b="1" baseline="-25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газовому середовищі, через 4-6 хвилин додають сперму. Наявність запліднення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овоцитів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зазвичай оцінюють через 12-18 годин, </a:t>
            </a:r>
            <a:r>
              <a:rPr lang="uk-UA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 чоловічий і жіночий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пронуклеотид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чітко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візуалізується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Потім зиготу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переносять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свіже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культуральне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середовище, де відбувається початковий розвиток ембріонів. Приблизно через 48-72 години за допомогою спеціальних катетерів зародок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переносять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матку жінки через цервікальний канал, де зародок і розвивається до народження.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880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75924-E18F-46B6-5B75-2DD7073AD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3D22BC29-9E4A-74C3-1D28-D75C0AE548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20D4EBF-0509-BC92-AD72-4C3D18344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3074" name="Picture 2" descr="Запліднення">
            <a:extLst>
              <a:ext uri="{FF2B5EF4-FFF2-40B4-BE49-F238E27FC236}">
                <a16:creationId xmlns:a16="http://schemas.microsoft.com/office/drawing/2014/main" id="{1CCFA9DA-2FFD-ED66-5AB9-AECFE96D5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4" y="176543"/>
            <a:ext cx="5861686" cy="639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ЕКЗ (екстракорпоральне запліднення) | Безкоштовний довідник клінік в Ізраїлі">
            <a:extLst>
              <a:ext uri="{FF2B5EF4-FFF2-40B4-BE49-F238E27FC236}">
                <a16:creationId xmlns:a16="http://schemas.microsoft.com/office/drawing/2014/main" id="{3B19F350-F1F3-30AE-F1BE-E1D16074A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020" y="426708"/>
            <a:ext cx="5103019" cy="383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349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2A1221-CB65-25CC-D0F8-744A9B6C4D72}"/>
              </a:ext>
            </a:extLst>
          </p:cNvPr>
          <p:cNvSpPr txBox="1"/>
          <p:nvPr/>
        </p:nvSpPr>
        <p:spPr>
          <a:xfrm>
            <a:off x="166395" y="495138"/>
            <a:ext cx="11859209" cy="5375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</a:pPr>
            <a:r>
              <a:rPr lang="uk-UA" sz="23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Чоловічі гамети – сперматозоїди, розвиваються і дозрівають у чоловічих статевих залозах – сім’яниках. Місце утворення – сім’яні канальці.</a:t>
            </a:r>
            <a:endParaRPr lang="ru-UA" sz="23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uk-UA" sz="23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Сперматозоїди після досягнення чоловіком статевої зрілості утворюються практично протягом усього життя. Доказом цього є факти з історії медицини, які свідчать про те, що чоловіки похилого віку можуть мати дітей. Наприклад, у Танзанії жив Самсон </a:t>
            </a:r>
            <a:r>
              <a:rPr lang="uk-UA" sz="23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Шако-Рагоро</a:t>
            </a:r>
            <a:r>
              <a:rPr lang="uk-UA" sz="23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який народився у 1809 році. Коли померла його дружина він у віці 125 років знову одружився. Від цього шлюбу у нього було троє дітей, останній з яких народився у 1845 році. Іранець </a:t>
            </a:r>
            <a:r>
              <a:rPr lang="uk-UA" sz="23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Асседолла</a:t>
            </a:r>
            <a:r>
              <a:rPr lang="uk-UA" sz="23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Зонді </a:t>
            </a:r>
            <a:r>
              <a:rPr lang="uk-UA" sz="23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Черкхестані</a:t>
            </a:r>
            <a:r>
              <a:rPr lang="uk-UA" sz="23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став батьком здорового малюка коли йому було 106 років. </a:t>
            </a:r>
            <a:endParaRPr lang="ru-UA" sz="23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uk-UA" sz="23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1989 році американські вчені встановили, що сперма чоловіка поновлюється кожні 6 тижнів, тому вона однаково повноцінна і у 90-річного старика і у 17-річного хлопця. </a:t>
            </a:r>
            <a:endParaRPr lang="ru-UA" sz="23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58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BFE72-25F4-D8F0-4C17-066F0B12D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FFBFADB9-EE85-EB04-6195-1969A2319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76E8AA-02E0-4EB2-68CE-407EBD603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7BA062-37BC-813B-E573-64D2D57DDCC1}"/>
              </a:ext>
            </a:extLst>
          </p:cNvPr>
          <p:cNvSpPr txBox="1"/>
          <p:nvPr/>
        </p:nvSpPr>
        <p:spPr>
          <a:xfrm>
            <a:off x="172621" y="676210"/>
            <a:ext cx="11846758" cy="4625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того щоб підвищити ймовірність настання вагітності, зазвичай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переносять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матку 2-3 ембріони. Діагностику вагітності проводять через 12-14 днів після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перенесеня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ембріонів за рівнем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хоріонічного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гонадотропіну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Запліднення можна проводити шляхом ін’єкції сперматозоїда в цитоплазму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овоцита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(ІКСІ) за допомогою спеціального мікроскопа, оснащеного мікроманіпуляторами, з використанням спеціальних мікроінструментів.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Безплідність деяких жінок пов’язана з тим, що в їхніх яєчниках не відбувається ріст фолікулів і дозрівання яйцеклітин. У таких випадках яйцеклітини одержують від іншої здорової жінки.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340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B7DA0-82F0-6D0A-8EF5-ECE7D373F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E9B081BE-3BF2-1390-938C-67A475846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AC98916-FBD0-7484-A6C2-C57B52406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4100" name="Picture 4" descr="≡ Підготовка до еко для чоловіків та жінок ≻ підготовка до еко у Києві |  клініка Доброго Доктора">
            <a:extLst>
              <a:ext uri="{FF2B5EF4-FFF2-40B4-BE49-F238E27FC236}">
                <a16:creationId xmlns:a16="http://schemas.microsoft.com/office/drawing/2014/main" id="{EE91C048-4163-FB08-8AF5-7CA7F6933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63" y="1777509"/>
            <a:ext cx="4148536" cy="248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ІКСІ-запліднення: що це таке, ризики, ведення вагітності після ІКСІ | Діалог">
            <a:extLst>
              <a:ext uri="{FF2B5EF4-FFF2-40B4-BE49-F238E27FC236}">
                <a16:creationId xmlns:a16="http://schemas.microsoft.com/office/drawing/2014/main" id="{F3C7C638-5D3A-7DCE-0F59-C82048501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0" y="617220"/>
            <a:ext cx="7484052" cy="516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99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1B863-5DFC-8074-4F3E-54BC98B95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5844FE53-FD3A-2DDB-6058-EE532B909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6091FC6-08A2-4866-9FB9-21B8250D2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D09524-632C-B580-D15A-41318BA5A7AF}"/>
              </a:ext>
            </a:extLst>
          </p:cNvPr>
          <p:cNvSpPr txBox="1"/>
          <p:nvPr/>
        </p:nvSpPr>
        <p:spPr>
          <a:xfrm>
            <a:off x="149290" y="246104"/>
            <a:ext cx="11700588" cy="2941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Тютюновий дим крім нікотину містить приблизно 200 токсичних речовин, які негативно впливають на здоров’я. Паління помітно знижує потенцію. У жінок, які палять народжуються ослаблені, з малою масою тіла діти. Досить часто спостерігаються аномалії та затримка росту.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Алкоголь є причиною народження розумово неповноцінних дітей та появи тяжких, а іноді невиліковних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хвороб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Тютюнопаління та його шкідливі наслідки | Блоги БДМУ">
            <a:extLst>
              <a:ext uri="{FF2B5EF4-FFF2-40B4-BE49-F238E27FC236}">
                <a16:creationId xmlns:a16="http://schemas.microsoft.com/office/drawing/2014/main" id="{FAC0E4C4-EB80-0FF5-70F6-584751C1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1" y="3300238"/>
            <a:ext cx="4389120" cy="344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Алкоголь и его воздействие на человека">
            <a:extLst>
              <a:ext uri="{FF2B5EF4-FFF2-40B4-BE49-F238E27FC236}">
                <a16:creationId xmlns:a16="http://schemas.microsoft.com/office/drawing/2014/main" id="{4974EFD3-A607-3C90-128D-F9918C07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54" y="3670066"/>
            <a:ext cx="4254975" cy="28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165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E150F-310C-3BC8-CDDF-90756EF71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BAEE274C-FF6E-5825-2EAD-E7C81BE31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23EE0D4-1C7D-52E3-5716-2D11373DC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22530" name="Picture 2" descr="ФЕТАЛЬНИЙ АЛКОГОЛЬ">
            <a:extLst>
              <a:ext uri="{FF2B5EF4-FFF2-40B4-BE49-F238E27FC236}">
                <a16:creationId xmlns:a16="http://schemas.microsoft.com/office/drawing/2014/main" id="{E9A1F3E5-A6AD-0C96-E269-F29631CB0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12" y="528032"/>
            <a:ext cx="9114228" cy="548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761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6A39F-8D4B-A9E8-B37C-07BA0E9BD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ED0B191C-EBCB-A2D7-9514-3899968D1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75E76F6-8D22-32C1-099F-71BF567C3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D7A155-98A0-9FB5-4989-3B6EBE6B88A5}"/>
              </a:ext>
            </a:extLst>
          </p:cNvPr>
          <p:cNvSpPr txBox="1"/>
          <p:nvPr/>
        </p:nvSpPr>
        <p:spPr>
          <a:xfrm>
            <a:off x="363893" y="998740"/>
            <a:ext cx="11719249" cy="3732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 впливом нікотину та алкоголю яйцеклітини змінюють свою форму, вигляд, структуру. Найбільш ушкоджується ядро та хромосоми.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Сперматозоїди також під впливом цих речовин змінюють форму, порушується процес їх дозрівання, в деяких випадках відбувається зупинка росту. У спермі з’являється багато незрілих форм сперматозоїдів: нерухливих, зі зміненою структурою головки, шийки, хвостика, а також з ушкодженням структури хромосом, генів, зі зміненою кількістю хромосом.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F3D138-E3AF-B111-6363-FA2F0C13341F}"/>
              </a:ext>
            </a:extLst>
          </p:cNvPr>
          <p:cNvSpPr txBox="1"/>
          <p:nvPr/>
        </p:nvSpPr>
        <p:spPr>
          <a:xfrm>
            <a:off x="534178" y="4973512"/>
            <a:ext cx="6762360" cy="1653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Алкогольна інтоксикація призводить до порушення менструального циклу. У чоловіків алкоголізм призводить до імпотенції.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014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9530-91A1-C902-65DC-EE0676249879}"/>
              </a:ext>
            </a:extLst>
          </p:cNvPr>
          <p:cNvSpPr txBox="1"/>
          <p:nvPr/>
        </p:nvSpPr>
        <p:spPr>
          <a:xfrm>
            <a:off x="227044" y="1549790"/>
            <a:ext cx="11737911" cy="295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Використані джерела: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Путинцева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 Г.Й. Медична генетика : підручник. 2-е вид., перероб. та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доп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. Київ : Медицина, 2008. 392 с. ISBN 978-966-8144-60-8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Запорожан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 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В. М. Та ін. 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Медична 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генетика: Підручник для вузів. Одеса: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Одес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.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держ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. мед. ун-т, 2005. 260 с. 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ISBN 966-7733-66-1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Бужієвська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 T.I. Основи медичної генетики. Київ : Здоров'я, 2001. 136 с. ISBN 5-311-01204-8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2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Фотографії з відкритих інтернет-джерел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910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18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Ссылки">
                <a:extLst>
                  <a:ext uri="{FF2B5EF4-FFF2-40B4-BE49-F238E27FC236}">
                    <a16:creationId xmlns:a16="http://schemas.microsoft.com/office/drawing/2014/main" id="{B23EF59C-C427-1505-F9CF-F19B0234287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4942300"/>
                  </p:ext>
                </p:extLst>
              </p:nvPr>
            </p:nvGraphicFramePr>
            <p:xfrm>
              <a:off x="-1129749" y="2230016"/>
              <a:ext cx="4989503" cy="446200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989503" cy="4462006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7568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Ссылки">
                <a:extLst>
                  <a:ext uri="{FF2B5EF4-FFF2-40B4-BE49-F238E27FC236}">
                    <a16:creationId xmlns:a16="http://schemas.microsoft.com/office/drawing/2014/main" id="{B23EF59C-C427-1505-F9CF-F19B023428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29749" y="2230016"/>
                <a:ext cx="4989503" cy="4462006"/>
              </a:xfrm>
              <a:prstGeom prst="rect">
                <a:avLst/>
              </a:prstGeom>
            </p:spPr>
          </p:pic>
        </mc:Fallback>
      </mc:AlternateContent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04F633-7429-9973-907D-BBD604CBD275}"/>
              </a:ext>
            </a:extLst>
          </p:cNvPr>
          <p:cNvSpPr/>
          <p:nvPr/>
        </p:nvSpPr>
        <p:spPr>
          <a:xfrm>
            <a:off x="2772458" y="1906538"/>
            <a:ext cx="59704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Дякую за увагу!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Грядка фиолетовых цветов">
                <a:extLst>
                  <a:ext uri="{FF2B5EF4-FFF2-40B4-BE49-F238E27FC236}">
                    <a16:creationId xmlns:a16="http://schemas.microsoft.com/office/drawing/2014/main" id="{6C723790-845C-97B9-B553-484391825D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3345252"/>
                  </p:ext>
                </p:extLst>
              </p:nvPr>
            </p:nvGraphicFramePr>
            <p:xfrm>
              <a:off x="4168227" y="2975982"/>
              <a:ext cx="3178958" cy="336931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178958" cy="3369315"/>
                    </a:xfrm>
                    <a:prstGeom prst="rect">
                      <a:avLst/>
                    </a:prstGeom>
                  </am3d:spPr>
                  <am3d:camera>
                    <am3d:pos x="0" y="0" z="760800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8878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426919" ay="-670225" az="-56269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3109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Грядка фиолетовых цветов">
                <a:extLst>
                  <a:ext uri="{FF2B5EF4-FFF2-40B4-BE49-F238E27FC236}">
                    <a16:creationId xmlns:a16="http://schemas.microsoft.com/office/drawing/2014/main" id="{6C723790-845C-97B9-B553-484391825D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68227" y="2975982"/>
                <a:ext cx="3178958" cy="33693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624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1E1B0-41C1-6AE2-BF2F-AF7D4D172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96D9F1AD-7465-44B8-3DE0-C6D18B28CA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E64B908-1356-5BDF-3A7F-9AE2BA510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BA327F-3B2E-EB5C-9038-582CD40CCB10}"/>
              </a:ext>
            </a:extLst>
          </p:cNvPr>
          <p:cNvSpPr txBox="1"/>
          <p:nvPr/>
        </p:nvSpPr>
        <p:spPr>
          <a:xfrm>
            <a:off x="171061" y="242102"/>
            <a:ext cx="11849878" cy="4229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Сперматозоїди вперше відкрив А.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Левенгук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1677 році. Морфологічна організація сперматозоїда досить складна.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Головка вкрита тонким шаром цитоплазми (чохликом). Діаметр головки 1,5-2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 голівці міститься ядро 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акросома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Ядро має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гаплоїдну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кількість хромосом (у людини 23).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Акросома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забезпечує контакт сперматозоїда з яйцеклітиною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Шийка складається з двох центріолей і мітохондріальної спіралі, яка охоплює шийку. У шийці міститься цитоплазма й АТФ. Під час запліднення мітохондрії сперматозоїда не потрапляють до яйцеклітини, вони забезпечують лише рух сперматозоїда.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22.3: Структура сформованих сперматозоїдів - LibreTexts - Ukrayinska">
            <a:extLst>
              <a:ext uri="{FF2B5EF4-FFF2-40B4-BE49-F238E27FC236}">
                <a16:creationId xmlns:a16="http://schemas.microsoft.com/office/drawing/2014/main" id="{1507C2D1-2D0D-5E43-72BE-81CD86C73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3" y="4640273"/>
            <a:ext cx="7619047" cy="20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459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3B74F-51BD-6333-70E5-3D583511E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F072C262-190C-5FCD-82F5-CE4C786EB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1F43903-39D1-259F-C5BA-81A8B8EA5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C0E5EE-E4AD-8216-E597-F08BBD116A34}"/>
              </a:ext>
            </a:extLst>
          </p:cNvPr>
          <p:cNvSpPr txBox="1"/>
          <p:nvPr/>
        </p:nvSpPr>
        <p:spPr>
          <a:xfrm>
            <a:off x="228599" y="806633"/>
            <a:ext cx="7649469" cy="5605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Хвостик, завдовжки приблизно 60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має тонкі волокна, що криті цитоплазматичним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цидіндром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завдяки волокнам сперматозоїд рухається. У центрі хвостика – осьова нитка. Швидкість руху сперматозоїду досить велика – 2 мм/хв, приблизно 7,5 см/год. Завдяки руху і властивостям слизу, що міститься в шийці матки, сперматозоїд за кілька хвилин потрапляє до порожнини матки. На рухливість сперматозоїдів впливають хімічні чинники,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слабколужний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секрет шийки матки створює сприятливі умови для їхнього пересування.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D3D79A1-FF3F-A6F1-159E-36FEF9B9A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3"/>
          <a:stretch/>
        </p:blipFill>
        <p:spPr bwMode="auto">
          <a:xfrm>
            <a:off x="8051335" y="1296858"/>
            <a:ext cx="4083340" cy="357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8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6846E-C975-F507-1182-62ACDD9E6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D21851CA-9F56-6D36-E1E7-C341818AA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7AACA64-F1C4-E36B-A5BA-E015A1B52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BDDC5A-3F61-376E-BE13-93B3228B0FDB}"/>
              </a:ext>
            </a:extLst>
          </p:cNvPr>
          <p:cNvSpPr txBox="1"/>
          <p:nvPr/>
        </p:nvSpPr>
        <p:spPr>
          <a:xfrm>
            <a:off x="381700" y="349529"/>
            <a:ext cx="11588620" cy="3234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Живі та рухливі сперматозоїди можна виявити в статевих органах жінок навіть через 3-4 доби після статевого контакту. Здатність до запліднення зберігається протягом 2 діб. Нормальна здатність до запліднення забезпечується за наявності 40-50 млн сперматозоїдів в 1 мл сім’яної рідини. З 200-300 млн сперматозоїдів що потрапляють до організму жінки, лише 300-500 досягають яйцеклітини і лише один занурюється в оболонку. Усі інші гинуть.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Овогенез - це процес формування яйцеклітин. Сперматогенез і овогенез">
            <a:extLst>
              <a:ext uri="{FF2B5EF4-FFF2-40B4-BE49-F238E27FC236}">
                <a16:creationId xmlns:a16="http://schemas.microsoft.com/office/drawing/2014/main" id="{B71A5FDC-3AA2-FF50-CAFB-D61F98D1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0" y="3751347"/>
            <a:ext cx="4408870" cy="293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Овогенез — это процесс формирования яйцеклеток. Сперматогенез и овогенез">
            <a:extLst>
              <a:ext uri="{FF2B5EF4-FFF2-40B4-BE49-F238E27FC236}">
                <a16:creationId xmlns:a16="http://schemas.microsoft.com/office/drawing/2014/main" id="{6374C152-0280-5EC6-AB3B-9FA94A4B3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78" y="3244747"/>
            <a:ext cx="3554991" cy="344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241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EE532-71A8-217C-3ECA-817288CD1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D397712E-1752-C27A-5BC6-C918AD562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CB78E02-7D5A-3F86-002B-F1572BF77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C2DACA-A8C2-A8C2-A4C4-E9E47BE90D7A}"/>
              </a:ext>
            </a:extLst>
          </p:cNvPr>
          <p:cNvSpPr txBox="1"/>
          <p:nvPr/>
        </p:nvSpPr>
        <p:spPr>
          <a:xfrm>
            <a:off x="186612" y="1087865"/>
            <a:ext cx="11887200" cy="4625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Сперматогенез – це формування чоловічих статевих (генеративних) клітин – гамет; має чотири періоди: розмноження, ріст, дозрівання та формування.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Період розмноження. Відбувається в зоні розмноження сім’яників на периферії сім’яних канальців. Клітини, які містяться в цій зоні, називаються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сперматогоніями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Вони диплоїдні та містять 46 хромосом і розмножуються шляхом мітозу.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Період росту відбувається в зоні росту сім’яних канальців, яка розташована під зоною розмноження. Клітини на цій стадії називаються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сперматоцитами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першого порядку. Вони ростуть і стають значно більшими за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сперматогонії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140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CB450-0887-8C37-1379-D5074D653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94CDEEC5-BD90-8065-E8C3-4CE287B1F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FE7697F-9C99-F4F2-3734-963D7BDAA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151445-20C0-DA42-EAF6-24E7D2D3F122}"/>
              </a:ext>
            </a:extLst>
          </p:cNvPr>
          <p:cNvSpPr txBox="1"/>
          <p:nvPr/>
        </p:nvSpPr>
        <p:spPr>
          <a:xfrm>
            <a:off x="119743" y="636415"/>
            <a:ext cx="11952514" cy="4917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Період дозрівання.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Сперматоцити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першого порядку також диплоїдні. У цій зоні, яка розташована ще ближче до центру, і відбувається мейоз. Унаслідок І (редукційного) поділу мейозу утворюються два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сперматоцити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другого порядку; вони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гаплоїдні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містять 23 хромосоми та 46 молекул ДНК. Потім настає ІІ поділ дозрівання 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екваційний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і з двох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гаплоїдних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сперматоцитів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другого порядку утворюються чотири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сперматиди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що містять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гаплоїдну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кількість хромосом – 23 та 23 молекули ДНК.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Період формування. Під час цієї стадії змінюється лише форма клітин.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Сперматиди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розташовуються ближче до центру сім’яного канальця і поступово перетворюються на зрілі сперматозоїди, здатні самостійно рухатись.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551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C8A8A-53EE-27BB-D785-ECC4F976A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79AB7088-41E5-FE45-B0DE-74674BB62C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CBC45B9-497E-51DA-35FE-4977D2DAD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FEB022-8EBF-7EDE-11E7-3BAD4D200413}"/>
              </a:ext>
            </a:extLst>
          </p:cNvPr>
          <p:cNvSpPr txBox="1"/>
          <p:nvPr/>
        </p:nvSpPr>
        <p:spPr>
          <a:xfrm>
            <a:off x="7748120" y="1125631"/>
            <a:ext cx="4285585" cy="4024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чином, з однієї диплоїдної клітини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сперматоциту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першого порядку – утворюються чотири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гаплоїдніклітини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сперматиди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які перетворюються на чотири зрілих сперматозоїди.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50" name="Picture 10" descr="spermatogenesis | Repropedia">
            <a:extLst>
              <a:ext uri="{FF2B5EF4-FFF2-40B4-BE49-F238E27FC236}">
                <a16:creationId xmlns:a16="http://schemas.microsoft.com/office/drawing/2014/main" id="{7B45C5FD-27BB-C5DC-C999-3975870B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9" y="223174"/>
            <a:ext cx="7375495" cy="64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611115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2315</Words>
  <Application>Microsoft Office PowerPoint</Application>
  <PresentationFormat>Широкоэкранный</PresentationFormat>
  <Paragraphs>57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Avenir Next LT Pro</vt:lpstr>
      <vt:lpstr>Bookman Old Style</vt:lpstr>
      <vt:lpstr>Calibri</vt:lpstr>
      <vt:lpstr>Modern Love</vt:lpstr>
      <vt:lpstr>BohemianVTI</vt:lpstr>
      <vt:lpstr>Статеві клітини та запліднення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 та завдання медичної генетики</dc:title>
  <dc:creator>Елена Бойкая</dc:creator>
  <cp:lastModifiedBy>Olena Boika</cp:lastModifiedBy>
  <cp:revision>18</cp:revision>
  <dcterms:created xsi:type="dcterms:W3CDTF">2023-02-19T16:14:39Z</dcterms:created>
  <dcterms:modified xsi:type="dcterms:W3CDTF">2024-03-02T19:26:12Z</dcterms:modified>
</cp:coreProperties>
</file>