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2" y="-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1997075" y="1095856"/>
            <a:ext cx="6400799" cy="1102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4800" b="1"/>
            </a:lvl1pPr>
            <a:lvl2pPr>
              <a:spcBef>
                <a:spcPts val="0"/>
              </a:spcBef>
              <a:buSzPct val="100000"/>
              <a:defRPr sz="4800" b="1"/>
            </a:lvl2pPr>
            <a:lvl3pPr>
              <a:spcBef>
                <a:spcPts val="0"/>
              </a:spcBef>
              <a:buSzPct val="100000"/>
              <a:defRPr sz="4800" b="1"/>
            </a:lvl3pPr>
            <a:lvl4pPr>
              <a:spcBef>
                <a:spcPts val="0"/>
              </a:spcBef>
              <a:buSzPct val="100000"/>
              <a:defRPr sz="4800" b="1"/>
            </a:lvl4pPr>
            <a:lvl5pPr>
              <a:spcBef>
                <a:spcPts val="0"/>
              </a:spcBef>
              <a:buSzPct val="100000"/>
              <a:defRPr sz="4800" b="1"/>
            </a:lvl5pPr>
            <a:lvl6pPr>
              <a:spcBef>
                <a:spcPts val="0"/>
              </a:spcBef>
              <a:buSzPct val="100000"/>
              <a:defRPr sz="4800" b="1"/>
            </a:lvl6pPr>
            <a:lvl7pPr>
              <a:spcBef>
                <a:spcPts val="0"/>
              </a:spcBef>
              <a:buSzPct val="100000"/>
              <a:defRPr sz="4800" b="1"/>
            </a:lvl7pPr>
            <a:lvl8pPr>
              <a:spcBef>
                <a:spcPts val="0"/>
              </a:spcBef>
              <a:buSzPct val="100000"/>
              <a:defRPr sz="4800" b="1"/>
            </a:lvl8pPr>
            <a:lvl9pPr>
              <a:spcBef>
                <a:spcPts val="0"/>
              </a:spcBef>
              <a:buSzPct val="100000"/>
              <a:defRPr sz="4800" b="1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ubTitle" idx="1"/>
          </p:nvPr>
        </p:nvSpPr>
        <p:spPr>
          <a:xfrm>
            <a:off x="1997075" y="2251802"/>
            <a:ext cx="6400799" cy="871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rgbClr val="FFFFFF"/>
              </a:buClr>
              <a:buNone/>
              <a:defRPr>
                <a:solidFill>
                  <a:srgbClr val="FFFFFF"/>
                </a:solidFill>
              </a:defRPr>
            </a:lvl1pPr>
            <a:lvl2pPr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2pPr>
            <a:lvl3pPr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3pPr>
            <a:lvl4pPr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4pPr>
            <a:lvl5pPr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5pPr>
            <a:lvl6pPr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6pPr>
            <a:lvl7pPr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7pPr>
            <a:lvl8pPr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8pPr>
            <a:lvl9pPr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6" name="Shape 16"/>
          <p:cNvSpPr/>
          <p:nvPr/>
        </p:nvSpPr>
        <p:spPr>
          <a:xfrm>
            <a:off x="0" y="0"/>
            <a:ext cx="3135299" cy="51434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/>
          <p:nvPr/>
        </p:nvSpPr>
        <p:spPr>
          <a:xfrm>
            <a:off x="3175" y="0"/>
            <a:ext cx="635000" cy="6096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512"/>
                </a:moveTo>
                <a:lnTo>
                  <a:pt x="2" y="0"/>
                </a:lnTo>
                <a:lnTo>
                  <a:pt x="0" y="0"/>
                </a:lnTo>
                <a:lnTo>
                  <a:pt x="0" y="512"/>
                </a:lnTo>
                <a:lnTo>
                  <a:pt x="400" y="51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" name="Shape 18"/>
          <p:cNvSpPr/>
          <p:nvPr/>
        </p:nvSpPr>
        <p:spPr>
          <a:xfrm>
            <a:off x="3175" y="1916906"/>
            <a:ext cx="635000" cy="611981"/>
          </a:xfrm>
          <a:custGeom>
            <a:avLst/>
            <a:gdLst/>
            <a:ahLst/>
            <a:cxnLst/>
            <a:rect l="0" t="0" r="0" b="0"/>
            <a:pathLst>
              <a:path w="400" h="514" extrusionOk="0">
                <a:moveTo>
                  <a:pt x="400" y="0"/>
                </a:moveTo>
                <a:lnTo>
                  <a:pt x="0" y="0"/>
                </a:lnTo>
                <a:lnTo>
                  <a:pt x="0" y="514"/>
                </a:lnTo>
                <a:lnTo>
                  <a:pt x="2" y="514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" name="Shape 19"/>
          <p:cNvSpPr/>
          <p:nvPr/>
        </p:nvSpPr>
        <p:spPr>
          <a:xfrm>
            <a:off x="3175" y="1307306"/>
            <a:ext cx="635000" cy="6096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512"/>
                </a:moveTo>
                <a:lnTo>
                  <a:pt x="2" y="0"/>
                </a:lnTo>
                <a:lnTo>
                  <a:pt x="0" y="0"/>
                </a:lnTo>
                <a:lnTo>
                  <a:pt x="0" y="512"/>
                </a:lnTo>
                <a:lnTo>
                  <a:pt x="400" y="512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152400" y="1307306"/>
            <a:ext cx="1317625" cy="6096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512"/>
                </a:moveTo>
                <a:lnTo>
                  <a:pt x="830" y="512"/>
                </a:lnTo>
                <a:lnTo>
                  <a:pt x="432" y="0"/>
                </a:lnTo>
                <a:lnTo>
                  <a:pt x="0" y="0"/>
                </a:lnTo>
                <a:lnTo>
                  <a:pt x="398" y="51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21"/>
          <p:cNvSpPr/>
          <p:nvPr/>
        </p:nvSpPr>
        <p:spPr>
          <a:xfrm>
            <a:off x="152400" y="3226593"/>
            <a:ext cx="1317625" cy="6096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830" y="0"/>
                </a:moveTo>
                <a:lnTo>
                  <a:pt x="398" y="0"/>
                </a:lnTo>
                <a:lnTo>
                  <a:pt x="0" y="512"/>
                </a:lnTo>
                <a:lnTo>
                  <a:pt x="432" y="512"/>
                </a:lnTo>
                <a:lnTo>
                  <a:pt x="830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22"/>
          <p:cNvSpPr/>
          <p:nvPr/>
        </p:nvSpPr>
        <p:spPr>
          <a:xfrm>
            <a:off x="152400" y="2614612"/>
            <a:ext cx="1317625" cy="611981"/>
          </a:xfrm>
          <a:custGeom>
            <a:avLst/>
            <a:gdLst/>
            <a:ahLst/>
            <a:cxnLst/>
            <a:rect l="0" t="0" r="0" b="0"/>
            <a:pathLst>
              <a:path w="830" h="514" extrusionOk="0">
                <a:moveTo>
                  <a:pt x="432" y="0"/>
                </a:moveTo>
                <a:lnTo>
                  <a:pt x="0" y="0"/>
                </a:lnTo>
                <a:lnTo>
                  <a:pt x="398" y="514"/>
                </a:lnTo>
                <a:lnTo>
                  <a:pt x="830" y="514"/>
                </a:lnTo>
                <a:lnTo>
                  <a:pt x="432" y="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3" name="Shape 23"/>
          <p:cNvSpPr/>
          <p:nvPr/>
        </p:nvSpPr>
        <p:spPr>
          <a:xfrm>
            <a:off x="984250" y="2614612"/>
            <a:ext cx="1322387" cy="611981"/>
          </a:xfrm>
          <a:custGeom>
            <a:avLst/>
            <a:gdLst/>
            <a:ahLst/>
            <a:cxnLst/>
            <a:rect l="0" t="0" r="0" b="0"/>
            <a:pathLst>
              <a:path w="833" h="514" extrusionOk="0">
                <a:moveTo>
                  <a:pt x="399" y="514"/>
                </a:moveTo>
                <a:lnTo>
                  <a:pt x="833" y="514"/>
                </a:lnTo>
                <a:lnTo>
                  <a:pt x="435" y="0"/>
                </a:lnTo>
                <a:lnTo>
                  <a:pt x="0" y="0"/>
                </a:lnTo>
                <a:lnTo>
                  <a:pt x="399" y="514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4" name="Shape 24"/>
          <p:cNvSpPr/>
          <p:nvPr/>
        </p:nvSpPr>
        <p:spPr>
          <a:xfrm>
            <a:off x="3175" y="2614612"/>
            <a:ext cx="635000" cy="611981"/>
          </a:xfrm>
          <a:custGeom>
            <a:avLst/>
            <a:gdLst/>
            <a:ahLst/>
            <a:cxnLst/>
            <a:rect l="0" t="0" r="0" b="0"/>
            <a:pathLst>
              <a:path w="400" h="514" extrusionOk="0">
                <a:moveTo>
                  <a:pt x="2" y="0"/>
                </a:moveTo>
                <a:lnTo>
                  <a:pt x="0" y="0"/>
                </a:lnTo>
                <a:lnTo>
                  <a:pt x="0" y="514"/>
                </a:lnTo>
                <a:lnTo>
                  <a:pt x="400" y="514"/>
                </a:lnTo>
                <a:lnTo>
                  <a:pt x="2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25"/>
          <p:cNvSpPr/>
          <p:nvPr/>
        </p:nvSpPr>
        <p:spPr>
          <a:xfrm>
            <a:off x="984250" y="4533900"/>
            <a:ext cx="1322387" cy="609600"/>
          </a:xfrm>
          <a:custGeom>
            <a:avLst/>
            <a:gdLst/>
            <a:ahLst/>
            <a:cxnLst/>
            <a:rect l="0" t="0" r="0" b="0"/>
            <a:pathLst>
              <a:path w="833" h="512" extrusionOk="0">
                <a:moveTo>
                  <a:pt x="399" y="0"/>
                </a:moveTo>
                <a:lnTo>
                  <a:pt x="0" y="512"/>
                </a:lnTo>
                <a:lnTo>
                  <a:pt x="435" y="512"/>
                </a:lnTo>
                <a:lnTo>
                  <a:pt x="833" y="0"/>
                </a:lnTo>
                <a:lnTo>
                  <a:pt x="399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/>
          <p:nvPr/>
        </p:nvSpPr>
        <p:spPr>
          <a:xfrm>
            <a:off x="984250" y="3924300"/>
            <a:ext cx="1322387" cy="609600"/>
          </a:xfrm>
          <a:custGeom>
            <a:avLst/>
            <a:gdLst/>
            <a:ahLst/>
            <a:cxnLst/>
            <a:rect l="0" t="0" r="0" b="0"/>
            <a:pathLst>
              <a:path w="833" h="512" extrusionOk="0">
                <a:moveTo>
                  <a:pt x="435" y="0"/>
                </a:moveTo>
                <a:lnTo>
                  <a:pt x="0" y="0"/>
                </a:lnTo>
                <a:lnTo>
                  <a:pt x="399" y="512"/>
                </a:lnTo>
                <a:lnTo>
                  <a:pt x="833" y="512"/>
                </a:lnTo>
                <a:lnTo>
                  <a:pt x="435" y="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" name="Shape 27"/>
          <p:cNvSpPr/>
          <p:nvPr/>
        </p:nvSpPr>
        <p:spPr>
          <a:xfrm>
            <a:off x="1820863" y="3924300"/>
            <a:ext cx="1317625" cy="6096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434" y="0"/>
                </a:moveTo>
                <a:lnTo>
                  <a:pt x="0" y="0"/>
                </a:lnTo>
                <a:lnTo>
                  <a:pt x="398" y="512"/>
                </a:lnTo>
                <a:lnTo>
                  <a:pt x="830" y="512"/>
                </a:lnTo>
                <a:lnTo>
                  <a:pt x="434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" name="Shape 28"/>
          <p:cNvSpPr/>
          <p:nvPr/>
        </p:nvSpPr>
        <p:spPr>
          <a:xfrm>
            <a:off x="3175" y="609600"/>
            <a:ext cx="635000" cy="6096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9" name="Shape 29"/>
          <p:cNvSpPr/>
          <p:nvPr/>
        </p:nvSpPr>
        <p:spPr>
          <a:xfrm>
            <a:off x="152400" y="1916906"/>
            <a:ext cx="1317625" cy="611981"/>
          </a:xfrm>
          <a:custGeom>
            <a:avLst/>
            <a:gdLst/>
            <a:ahLst/>
            <a:cxnLst/>
            <a:rect l="0" t="0" r="0" b="0"/>
            <a:pathLst>
              <a:path w="830" h="514" extrusionOk="0">
                <a:moveTo>
                  <a:pt x="0" y="514"/>
                </a:moveTo>
                <a:lnTo>
                  <a:pt x="432" y="514"/>
                </a:lnTo>
                <a:lnTo>
                  <a:pt x="830" y="0"/>
                </a:lnTo>
                <a:lnTo>
                  <a:pt x="398" y="0"/>
                </a:lnTo>
                <a:lnTo>
                  <a:pt x="0" y="514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0" name="Shape 30"/>
          <p:cNvSpPr/>
          <p:nvPr/>
        </p:nvSpPr>
        <p:spPr>
          <a:xfrm>
            <a:off x="984250" y="3226593"/>
            <a:ext cx="1322387" cy="609600"/>
          </a:xfrm>
          <a:custGeom>
            <a:avLst/>
            <a:gdLst/>
            <a:ahLst/>
            <a:cxnLst/>
            <a:rect l="0" t="0" r="0" b="0"/>
            <a:pathLst>
              <a:path w="833" h="512" extrusionOk="0">
                <a:moveTo>
                  <a:pt x="0" y="512"/>
                </a:moveTo>
                <a:lnTo>
                  <a:pt x="435" y="512"/>
                </a:lnTo>
                <a:lnTo>
                  <a:pt x="833" y="0"/>
                </a:lnTo>
                <a:lnTo>
                  <a:pt x="399" y="0"/>
                </a:lnTo>
                <a:lnTo>
                  <a:pt x="0" y="512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1" name="Shape 31"/>
          <p:cNvSpPr/>
          <p:nvPr/>
        </p:nvSpPr>
        <p:spPr>
          <a:xfrm>
            <a:off x="3175" y="3226593"/>
            <a:ext cx="635000" cy="6096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2" name="Shape 32"/>
          <p:cNvSpPr/>
          <p:nvPr/>
        </p:nvSpPr>
        <p:spPr>
          <a:xfrm>
            <a:off x="1820863" y="4533900"/>
            <a:ext cx="1317625" cy="6096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0"/>
                </a:moveTo>
                <a:lnTo>
                  <a:pt x="0" y="512"/>
                </a:lnTo>
                <a:lnTo>
                  <a:pt x="434" y="512"/>
                </a:lnTo>
                <a:lnTo>
                  <a:pt x="830" y="0"/>
                </a:lnTo>
                <a:lnTo>
                  <a:pt x="398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3" name="Shape 33"/>
          <p:cNvSpPr/>
          <p:nvPr/>
        </p:nvSpPr>
        <p:spPr>
          <a:xfrm>
            <a:off x="152400" y="4533900"/>
            <a:ext cx="1317625" cy="6096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0"/>
                </a:moveTo>
                <a:lnTo>
                  <a:pt x="0" y="512"/>
                </a:lnTo>
                <a:lnTo>
                  <a:pt x="432" y="512"/>
                </a:lnTo>
                <a:lnTo>
                  <a:pt x="830" y="0"/>
                </a:lnTo>
                <a:lnTo>
                  <a:pt x="398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4" name="Shape 34"/>
          <p:cNvSpPr/>
          <p:nvPr/>
        </p:nvSpPr>
        <p:spPr>
          <a:xfrm>
            <a:off x="3175" y="4533900"/>
            <a:ext cx="635000" cy="6096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5" name="Shape 35"/>
          <p:cNvSpPr/>
          <p:nvPr/>
        </p:nvSpPr>
        <p:spPr>
          <a:xfrm>
            <a:off x="3175" y="3924300"/>
            <a:ext cx="635000" cy="6096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512"/>
                </a:moveTo>
                <a:lnTo>
                  <a:pt x="2" y="0"/>
                </a:lnTo>
                <a:lnTo>
                  <a:pt x="0" y="0"/>
                </a:lnTo>
                <a:lnTo>
                  <a:pt x="0" y="512"/>
                </a:lnTo>
                <a:lnTo>
                  <a:pt x="400" y="512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6" name="Shape 36"/>
          <p:cNvSpPr/>
          <p:nvPr/>
        </p:nvSpPr>
        <p:spPr>
          <a:xfrm>
            <a:off x="152400" y="3924300"/>
            <a:ext cx="1317625" cy="6096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512"/>
                </a:moveTo>
                <a:lnTo>
                  <a:pt x="830" y="512"/>
                </a:lnTo>
                <a:lnTo>
                  <a:pt x="432" y="0"/>
                </a:lnTo>
                <a:lnTo>
                  <a:pt x="0" y="0"/>
                </a:lnTo>
                <a:lnTo>
                  <a:pt x="398" y="51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/>
          <p:nvPr/>
        </p:nvSpPr>
        <p:spPr>
          <a:xfrm>
            <a:off x="7415211" y="0"/>
            <a:ext cx="1555750" cy="612226"/>
          </a:xfrm>
          <a:custGeom>
            <a:avLst/>
            <a:gdLst/>
            <a:ahLst/>
            <a:cxnLst/>
            <a:rect l="0" t="0" r="0" b="0"/>
            <a:pathLst>
              <a:path w="980" h="607" extrusionOk="0">
                <a:moveTo>
                  <a:pt x="510" y="607"/>
                </a:moveTo>
                <a:lnTo>
                  <a:pt x="980" y="0"/>
                </a:lnTo>
                <a:lnTo>
                  <a:pt x="470" y="0"/>
                </a:lnTo>
                <a:lnTo>
                  <a:pt x="0" y="607"/>
                </a:lnTo>
                <a:lnTo>
                  <a:pt x="510" y="607"/>
                </a:lnTo>
                <a:lnTo>
                  <a:pt x="510" y="607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/>
          <p:nvPr/>
        </p:nvSpPr>
        <p:spPr>
          <a:xfrm>
            <a:off x="8397875" y="1310183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/>
          <p:nvPr/>
        </p:nvSpPr>
        <p:spPr>
          <a:xfrm>
            <a:off x="8397875" y="1920392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0" y="0"/>
                </a:moveTo>
                <a:lnTo>
                  <a:pt x="470" y="605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0" name="Shape 40"/>
          <p:cNvSpPr/>
          <p:nvPr/>
        </p:nvSpPr>
        <p:spPr>
          <a:xfrm>
            <a:off x="8397875" y="2017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1" name="Shape 41"/>
          <p:cNvSpPr/>
          <p:nvPr/>
        </p:nvSpPr>
        <p:spPr>
          <a:xfrm>
            <a:off x="8397875" y="612225"/>
            <a:ext cx="746125" cy="607183"/>
          </a:xfrm>
          <a:custGeom>
            <a:avLst/>
            <a:gdLst/>
            <a:ahLst/>
            <a:cxnLst/>
            <a:rect l="0" t="0" r="0" b="0"/>
            <a:pathLst>
              <a:path w="470" h="602" extrusionOk="0">
                <a:moveTo>
                  <a:pt x="0" y="0"/>
                </a:moveTo>
                <a:lnTo>
                  <a:pt x="470" y="602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2" name="Shape 42"/>
          <p:cNvSpPr/>
          <p:nvPr/>
        </p:nvSpPr>
        <p:spPr>
          <a:xfrm>
            <a:off x="7415211" y="612225"/>
            <a:ext cx="1555750" cy="610209"/>
          </a:xfrm>
          <a:custGeom>
            <a:avLst/>
            <a:gdLst/>
            <a:ahLst/>
            <a:cxnLst/>
            <a:rect l="0" t="0" r="0" b="0"/>
            <a:pathLst>
              <a:path w="980" h="605" extrusionOk="0">
                <a:moveTo>
                  <a:pt x="510" y="0"/>
                </a:moveTo>
                <a:lnTo>
                  <a:pt x="980" y="605"/>
                </a:lnTo>
                <a:lnTo>
                  <a:pt x="470" y="605"/>
                </a:lnTo>
                <a:lnTo>
                  <a:pt x="0" y="0"/>
                </a:lnTo>
                <a:lnTo>
                  <a:pt x="510" y="0"/>
                </a:lnTo>
                <a:lnTo>
                  <a:pt x="51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/>
          <p:nvPr/>
        </p:nvSpPr>
        <p:spPr>
          <a:xfrm>
            <a:off x="7415211" y="0"/>
            <a:ext cx="1555750" cy="612226"/>
          </a:xfrm>
          <a:custGeom>
            <a:avLst/>
            <a:gdLst/>
            <a:ahLst/>
            <a:cxnLst/>
            <a:rect l="0" t="0" r="0" b="0"/>
            <a:pathLst>
              <a:path w="980" h="607" extrusionOk="0">
                <a:moveTo>
                  <a:pt x="510" y="607"/>
                </a:moveTo>
                <a:lnTo>
                  <a:pt x="980" y="0"/>
                </a:lnTo>
                <a:lnTo>
                  <a:pt x="470" y="0"/>
                </a:lnTo>
                <a:lnTo>
                  <a:pt x="0" y="607"/>
                </a:lnTo>
                <a:lnTo>
                  <a:pt x="510" y="607"/>
                </a:lnTo>
                <a:lnTo>
                  <a:pt x="510" y="607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8" name="Shape 48"/>
          <p:cNvSpPr/>
          <p:nvPr/>
        </p:nvSpPr>
        <p:spPr>
          <a:xfrm>
            <a:off x="8397875" y="1310183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9" name="Shape 49"/>
          <p:cNvSpPr/>
          <p:nvPr/>
        </p:nvSpPr>
        <p:spPr>
          <a:xfrm>
            <a:off x="8397875" y="1920392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0" y="0"/>
                </a:moveTo>
                <a:lnTo>
                  <a:pt x="470" y="605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0" name="Shape 50"/>
          <p:cNvSpPr/>
          <p:nvPr/>
        </p:nvSpPr>
        <p:spPr>
          <a:xfrm>
            <a:off x="7415211" y="612225"/>
            <a:ext cx="1555750" cy="610209"/>
          </a:xfrm>
          <a:custGeom>
            <a:avLst/>
            <a:gdLst/>
            <a:ahLst/>
            <a:cxnLst/>
            <a:rect l="0" t="0" r="0" b="0"/>
            <a:pathLst>
              <a:path w="980" h="605" extrusionOk="0">
                <a:moveTo>
                  <a:pt x="510" y="0"/>
                </a:moveTo>
                <a:lnTo>
                  <a:pt x="980" y="605"/>
                </a:lnTo>
                <a:lnTo>
                  <a:pt x="470" y="605"/>
                </a:lnTo>
                <a:lnTo>
                  <a:pt x="0" y="0"/>
                </a:lnTo>
                <a:lnTo>
                  <a:pt x="510" y="0"/>
                </a:lnTo>
                <a:lnTo>
                  <a:pt x="51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599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2800"/>
            </a:lvl1pPr>
            <a:lvl2pPr>
              <a:spcBef>
                <a:spcPts val="0"/>
              </a:spcBef>
              <a:defRPr sz="2400"/>
            </a:lvl2pPr>
            <a:lvl3pPr>
              <a:spcBef>
                <a:spcPts val="0"/>
              </a:spcBef>
              <a:defRPr sz="2000"/>
            </a:lvl3pPr>
            <a:lvl4pPr>
              <a:spcBef>
                <a:spcPts val="0"/>
              </a:spcBef>
              <a:defRPr sz="1800"/>
            </a:lvl4pPr>
            <a:lvl5pPr>
              <a:spcBef>
                <a:spcPts val="0"/>
              </a:spcBef>
              <a:defRPr sz="1800"/>
            </a:lvl5pPr>
            <a:lvl6pPr>
              <a:spcBef>
                <a:spcPts val="0"/>
              </a:spcBef>
              <a:defRPr sz="1800"/>
            </a:lvl6pPr>
            <a:lvl7pPr>
              <a:spcBef>
                <a:spcPts val="0"/>
              </a:spcBef>
              <a:defRPr sz="1800"/>
            </a:lvl7pPr>
            <a:lvl8pPr>
              <a:spcBef>
                <a:spcPts val="0"/>
              </a:spcBef>
              <a:defRPr sz="1800"/>
            </a:lvl8pPr>
            <a:lvl9pPr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599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2800"/>
            </a:lvl1pPr>
            <a:lvl2pPr>
              <a:spcBef>
                <a:spcPts val="0"/>
              </a:spcBef>
              <a:defRPr sz="2400"/>
            </a:lvl2pPr>
            <a:lvl3pPr>
              <a:spcBef>
                <a:spcPts val="0"/>
              </a:spcBef>
              <a:defRPr sz="2000"/>
            </a:lvl3pPr>
            <a:lvl4pPr>
              <a:spcBef>
                <a:spcPts val="0"/>
              </a:spcBef>
              <a:defRPr sz="1800"/>
            </a:lvl4pPr>
            <a:lvl5pPr>
              <a:spcBef>
                <a:spcPts val="0"/>
              </a:spcBef>
              <a:defRPr sz="1800"/>
            </a:lvl5pPr>
            <a:lvl6pPr>
              <a:spcBef>
                <a:spcPts val="0"/>
              </a:spcBef>
              <a:defRPr sz="1800"/>
            </a:lvl6pPr>
            <a:lvl7pPr>
              <a:spcBef>
                <a:spcPts val="0"/>
              </a:spcBef>
              <a:defRPr sz="1800"/>
            </a:lvl7pPr>
            <a:lvl8pPr>
              <a:spcBef>
                <a:spcPts val="0"/>
              </a:spcBef>
              <a:defRPr sz="1800"/>
            </a:lvl8pPr>
            <a:lvl9pPr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56" name="Shape 56"/>
          <p:cNvSpPr/>
          <p:nvPr/>
        </p:nvSpPr>
        <p:spPr>
          <a:xfrm>
            <a:off x="7415211" y="0"/>
            <a:ext cx="1555750" cy="612226"/>
          </a:xfrm>
          <a:custGeom>
            <a:avLst/>
            <a:gdLst/>
            <a:ahLst/>
            <a:cxnLst/>
            <a:rect l="0" t="0" r="0" b="0"/>
            <a:pathLst>
              <a:path w="980" h="607" extrusionOk="0">
                <a:moveTo>
                  <a:pt x="510" y="607"/>
                </a:moveTo>
                <a:lnTo>
                  <a:pt x="980" y="0"/>
                </a:lnTo>
                <a:lnTo>
                  <a:pt x="470" y="0"/>
                </a:lnTo>
                <a:lnTo>
                  <a:pt x="0" y="607"/>
                </a:lnTo>
                <a:lnTo>
                  <a:pt x="510" y="607"/>
                </a:lnTo>
                <a:lnTo>
                  <a:pt x="510" y="607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7" name="Shape 57"/>
          <p:cNvSpPr/>
          <p:nvPr/>
        </p:nvSpPr>
        <p:spPr>
          <a:xfrm>
            <a:off x="8397875" y="1310183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8" name="Shape 58"/>
          <p:cNvSpPr/>
          <p:nvPr/>
        </p:nvSpPr>
        <p:spPr>
          <a:xfrm>
            <a:off x="8397875" y="1920392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0" y="0"/>
                </a:moveTo>
                <a:lnTo>
                  <a:pt x="470" y="605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9" name="Shape 59"/>
          <p:cNvSpPr/>
          <p:nvPr/>
        </p:nvSpPr>
        <p:spPr>
          <a:xfrm>
            <a:off x="7415211" y="612225"/>
            <a:ext cx="1555750" cy="610209"/>
          </a:xfrm>
          <a:custGeom>
            <a:avLst/>
            <a:gdLst/>
            <a:ahLst/>
            <a:cxnLst/>
            <a:rect l="0" t="0" r="0" b="0"/>
            <a:pathLst>
              <a:path w="980" h="605" extrusionOk="0">
                <a:moveTo>
                  <a:pt x="510" y="0"/>
                </a:moveTo>
                <a:lnTo>
                  <a:pt x="980" y="605"/>
                </a:lnTo>
                <a:lnTo>
                  <a:pt x="470" y="605"/>
                </a:lnTo>
                <a:lnTo>
                  <a:pt x="0" y="0"/>
                </a:lnTo>
                <a:lnTo>
                  <a:pt x="510" y="0"/>
                </a:lnTo>
                <a:lnTo>
                  <a:pt x="51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/>
          <p:nvPr/>
        </p:nvSpPr>
        <p:spPr>
          <a:xfrm>
            <a:off x="3175" y="2614612"/>
            <a:ext cx="635000" cy="611981"/>
          </a:xfrm>
          <a:custGeom>
            <a:avLst/>
            <a:gdLst/>
            <a:ahLst/>
            <a:cxnLst/>
            <a:rect l="0" t="0" r="0" b="0"/>
            <a:pathLst>
              <a:path w="400" h="514" extrusionOk="0">
                <a:moveTo>
                  <a:pt x="2" y="0"/>
                </a:moveTo>
                <a:lnTo>
                  <a:pt x="0" y="0"/>
                </a:lnTo>
                <a:lnTo>
                  <a:pt x="0" y="514"/>
                </a:lnTo>
                <a:lnTo>
                  <a:pt x="400" y="514"/>
                </a:lnTo>
                <a:lnTo>
                  <a:pt x="2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4" name="Shape 64"/>
          <p:cNvSpPr/>
          <p:nvPr/>
        </p:nvSpPr>
        <p:spPr>
          <a:xfrm>
            <a:off x="3175" y="3226593"/>
            <a:ext cx="635000" cy="6096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5" name="Shape 65"/>
          <p:cNvSpPr/>
          <p:nvPr/>
        </p:nvSpPr>
        <p:spPr>
          <a:xfrm>
            <a:off x="152400" y="4533900"/>
            <a:ext cx="1317625" cy="6096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0"/>
                </a:moveTo>
                <a:lnTo>
                  <a:pt x="0" y="512"/>
                </a:lnTo>
                <a:lnTo>
                  <a:pt x="432" y="512"/>
                </a:lnTo>
                <a:lnTo>
                  <a:pt x="830" y="0"/>
                </a:lnTo>
                <a:lnTo>
                  <a:pt x="398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6" name="Shape 66"/>
          <p:cNvSpPr/>
          <p:nvPr/>
        </p:nvSpPr>
        <p:spPr>
          <a:xfrm>
            <a:off x="152400" y="3924300"/>
            <a:ext cx="1317625" cy="6096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512"/>
                </a:moveTo>
                <a:lnTo>
                  <a:pt x="830" y="512"/>
                </a:lnTo>
                <a:lnTo>
                  <a:pt x="432" y="0"/>
                </a:lnTo>
                <a:lnTo>
                  <a:pt x="0" y="0"/>
                </a:lnTo>
                <a:lnTo>
                  <a:pt x="398" y="51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7" name="Shape 67"/>
          <p:cNvSpPr/>
          <p:nvPr/>
        </p:nvSpPr>
        <p:spPr>
          <a:xfrm>
            <a:off x="7415211" y="0"/>
            <a:ext cx="1555750" cy="612226"/>
          </a:xfrm>
          <a:custGeom>
            <a:avLst/>
            <a:gdLst/>
            <a:ahLst/>
            <a:cxnLst/>
            <a:rect l="0" t="0" r="0" b="0"/>
            <a:pathLst>
              <a:path w="980" h="607" extrusionOk="0">
                <a:moveTo>
                  <a:pt x="510" y="607"/>
                </a:moveTo>
                <a:lnTo>
                  <a:pt x="980" y="0"/>
                </a:lnTo>
                <a:lnTo>
                  <a:pt x="470" y="0"/>
                </a:lnTo>
                <a:lnTo>
                  <a:pt x="0" y="607"/>
                </a:lnTo>
                <a:lnTo>
                  <a:pt x="510" y="607"/>
                </a:lnTo>
                <a:lnTo>
                  <a:pt x="510" y="607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8" name="Shape 68"/>
          <p:cNvSpPr/>
          <p:nvPr/>
        </p:nvSpPr>
        <p:spPr>
          <a:xfrm>
            <a:off x="8397875" y="1310183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9" name="Shape 69"/>
          <p:cNvSpPr/>
          <p:nvPr/>
        </p:nvSpPr>
        <p:spPr>
          <a:xfrm>
            <a:off x="8397875" y="1920392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0" y="0"/>
                </a:moveTo>
                <a:lnTo>
                  <a:pt x="470" y="605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0" name="Shape 70"/>
          <p:cNvSpPr/>
          <p:nvPr/>
        </p:nvSpPr>
        <p:spPr>
          <a:xfrm>
            <a:off x="7415211" y="612225"/>
            <a:ext cx="1555750" cy="610209"/>
          </a:xfrm>
          <a:custGeom>
            <a:avLst/>
            <a:gdLst/>
            <a:ahLst/>
            <a:cxnLst/>
            <a:rect l="0" t="0" r="0" b="0"/>
            <a:pathLst>
              <a:path w="980" h="605" extrusionOk="0">
                <a:moveTo>
                  <a:pt x="510" y="0"/>
                </a:moveTo>
                <a:lnTo>
                  <a:pt x="980" y="605"/>
                </a:lnTo>
                <a:lnTo>
                  <a:pt x="470" y="605"/>
                </a:lnTo>
                <a:lnTo>
                  <a:pt x="0" y="0"/>
                </a:lnTo>
                <a:lnTo>
                  <a:pt x="510" y="0"/>
                </a:lnTo>
                <a:lnTo>
                  <a:pt x="51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1574800" y="3320653"/>
            <a:ext cx="5486399" cy="513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sp>
        <p:nvSpPr>
          <p:cNvPr id="74" name="Shape 74"/>
          <p:cNvSpPr/>
          <p:nvPr/>
        </p:nvSpPr>
        <p:spPr>
          <a:xfrm>
            <a:off x="3175" y="2614612"/>
            <a:ext cx="635000" cy="611981"/>
          </a:xfrm>
          <a:custGeom>
            <a:avLst/>
            <a:gdLst/>
            <a:ahLst/>
            <a:cxnLst/>
            <a:rect l="0" t="0" r="0" b="0"/>
            <a:pathLst>
              <a:path w="400" h="514" extrusionOk="0">
                <a:moveTo>
                  <a:pt x="2" y="0"/>
                </a:moveTo>
                <a:lnTo>
                  <a:pt x="0" y="0"/>
                </a:lnTo>
                <a:lnTo>
                  <a:pt x="0" y="514"/>
                </a:lnTo>
                <a:lnTo>
                  <a:pt x="400" y="514"/>
                </a:lnTo>
                <a:lnTo>
                  <a:pt x="2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5" name="Shape 75"/>
          <p:cNvSpPr/>
          <p:nvPr/>
        </p:nvSpPr>
        <p:spPr>
          <a:xfrm>
            <a:off x="3175" y="3226593"/>
            <a:ext cx="635000" cy="6096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6" name="Shape 76"/>
          <p:cNvSpPr/>
          <p:nvPr/>
        </p:nvSpPr>
        <p:spPr>
          <a:xfrm>
            <a:off x="152400" y="4533900"/>
            <a:ext cx="1317625" cy="6096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0"/>
                </a:moveTo>
                <a:lnTo>
                  <a:pt x="0" y="512"/>
                </a:lnTo>
                <a:lnTo>
                  <a:pt x="432" y="512"/>
                </a:lnTo>
                <a:lnTo>
                  <a:pt x="830" y="0"/>
                </a:lnTo>
                <a:lnTo>
                  <a:pt x="398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7" name="Shape 77"/>
          <p:cNvSpPr/>
          <p:nvPr/>
        </p:nvSpPr>
        <p:spPr>
          <a:xfrm>
            <a:off x="152400" y="3924300"/>
            <a:ext cx="1317625" cy="6096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512"/>
                </a:moveTo>
                <a:lnTo>
                  <a:pt x="830" y="512"/>
                </a:lnTo>
                <a:lnTo>
                  <a:pt x="432" y="0"/>
                </a:lnTo>
                <a:lnTo>
                  <a:pt x="0" y="0"/>
                </a:lnTo>
                <a:lnTo>
                  <a:pt x="398" y="51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8" name="Shape 78"/>
          <p:cNvSpPr/>
          <p:nvPr/>
        </p:nvSpPr>
        <p:spPr>
          <a:xfrm>
            <a:off x="7415211" y="0"/>
            <a:ext cx="1555750" cy="612226"/>
          </a:xfrm>
          <a:custGeom>
            <a:avLst/>
            <a:gdLst/>
            <a:ahLst/>
            <a:cxnLst/>
            <a:rect l="0" t="0" r="0" b="0"/>
            <a:pathLst>
              <a:path w="980" h="607" extrusionOk="0">
                <a:moveTo>
                  <a:pt x="510" y="607"/>
                </a:moveTo>
                <a:lnTo>
                  <a:pt x="980" y="0"/>
                </a:lnTo>
                <a:lnTo>
                  <a:pt x="470" y="0"/>
                </a:lnTo>
                <a:lnTo>
                  <a:pt x="0" y="607"/>
                </a:lnTo>
                <a:lnTo>
                  <a:pt x="510" y="607"/>
                </a:lnTo>
                <a:lnTo>
                  <a:pt x="510" y="607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/>
          <p:nvPr/>
        </p:nvSpPr>
        <p:spPr>
          <a:xfrm>
            <a:off x="8397875" y="1310183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0" name="Shape 80"/>
          <p:cNvSpPr/>
          <p:nvPr/>
        </p:nvSpPr>
        <p:spPr>
          <a:xfrm>
            <a:off x="8397875" y="1920392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0" y="0"/>
                </a:moveTo>
                <a:lnTo>
                  <a:pt x="470" y="605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1" name="Shape 81"/>
          <p:cNvSpPr/>
          <p:nvPr/>
        </p:nvSpPr>
        <p:spPr>
          <a:xfrm>
            <a:off x="7415211" y="612225"/>
            <a:ext cx="1555750" cy="610209"/>
          </a:xfrm>
          <a:custGeom>
            <a:avLst/>
            <a:gdLst/>
            <a:ahLst/>
            <a:cxnLst/>
            <a:rect l="0" t="0" r="0" b="0"/>
            <a:pathLst>
              <a:path w="980" h="605" extrusionOk="0">
                <a:moveTo>
                  <a:pt x="510" y="0"/>
                </a:moveTo>
                <a:lnTo>
                  <a:pt x="980" y="605"/>
                </a:lnTo>
                <a:lnTo>
                  <a:pt x="470" y="605"/>
                </a:lnTo>
                <a:lnTo>
                  <a:pt x="0" y="0"/>
                </a:lnTo>
                <a:lnTo>
                  <a:pt x="510" y="0"/>
                </a:lnTo>
                <a:lnTo>
                  <a:pt x="51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890DA"/>
            </a:gs>
            <a:gs pos="100000">
              <a:schemeClr val="dk2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687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defRPr sz="3200">
                <a:solidFill>
                  <a:schemeClr val="lt1"/>
                </a:solidFill>
              </a:defRPr>
            </a:lvl1pPr>
            <a:lvl2pPr>
              <a:spcBef>
                <a:spcPts val="560"/>
              </a:spcBef>
              <a:buClr>
                <a:schemeClr val="lt1"/>
              </a:buClr>
              <a:buSzPct val="100000"/>
              <a:defRPr sz="2800">
                <a:solidFill>
                  <a:schemeClr val="lt1"/>
                </a:solidFill>
              </a:defRPr>
            </a:lvl2pPr>
            <a:lvl3pPr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3pPr>
            <a:lvl4pPr>
              <a:spcBef>
                <a:spcPts val="400"/>
              </a:spcBef>
              <a:buClr>
                <a:schemeClr val="lt1"/>
              </a:buClr>
              <a:buSzPct val="100000"/>
              <a:defRPr sz="2000">
                <a:solidFill>
                  <a:schemeClr val="lt1"/>
                </a:solidFill>
              </a:defRPr>
            </a:lvl4pPr>
            <a:lvl5pPr>
              <a:spcBef>
                <a:spcPts val="400"/>
              </a:spcBef>
              <a:buClr>
                <a:schemeClr val="lt1"/>
              </a:buClr>
              <a:buSzPct val="100000"/>
              <a:defRPr sz="2000">
                <a:solidFill>
                  <a:schemeClr val="lt1"/>
                </a:solidFill>
              </a:defRPr>
            </a:lvl5pPr>
            <a:lvl6pPr>
              <a:spcBef>
                <a:spcPts val="400"/>
              </a:spcBef>
              <a:buClr>
                <a:schemeClr val="lt1"/>
              </a:buClr>
              <a:buSzPct val="100000"/>
              <a:defRPr sz="2000">
                <a:solidFill>
                  <a:schemeClr val="lt1"/>
                </a:solidFill>
              </a:defRPr>
            </a:lvl6pPr>
            <a:lvl7pPr>
              <a:spcBef>
                <a:spcPts val="400"/>
              </a:spcBef>
              <a:buClr>
                <a:schemeClr val="lt1"/>
              </a:buClr>
              <a:buSzPct val="100000"/>
              <a:defRPr sz="2000">
                <a:solidFill>
                  <a:schemeClr val="lt1"/>
                </a:solidFill>
              </a:defRPr>
            </a:lvl7pPr>
            <a:lvl8pPr>
              <a:spcBef>
                <a:spcPts val="400"/>
              </a:spcBef>
              <a:buClr>
                <a:schemeClr val="lt1"/>
              </a:buClr>
              <a:buSzPct val="100000"/>
              <a:defRPr sz="2000">
                <a:solidFill>
                  <a:schemeClr val="lt1"/>
                </a:solidFill>
              </a:defRPr>
            </a:lvl8pPr>
            <a:lvl9pPr>
              <a:spcBef>
                <a:spcPts val="400"/>
              </a:spcBef>
              <a:buClr>
                <a:schemeClr val="lt1"/>
              </a:buClr>
              <a:buSzPct val="100000"/>
              <a:defRPr sz="2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/>
          <p:nvPr/>
        </p:nvSpPr>
        <p:spPr>
          <a:xfrm>
            <a:off x="0" y="0"/>
            <a:ext cx="3135299" cy="51434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" name="Shape 8"/>
          <p:cNvSpPr/>
          <p:nvPr/>
        </p:nvSpPr>
        <p:spPr>
          <a:xfrm>
            <a:off x="3175" y="4533900"/>
            <a:ext cx="635000" cy="6096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" name="Shape 9"/>
          <p:cNvSpPr/>
          <p:nvPr/>
        </p:nvSpPr>
        <p:spPr>
          <a:xfrm>
            <a:off x="3175" y="3924300"/>
            <a:ext cx="635000" cy="6096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512"/>
                </a:moveTo>
                <a:lnTo>
                  <a:pt x="2" y="0"/>
                </a:lnTo>
                <a:lnTo>
                  <a:pt x="0" y="0"/>
                </a:lnTo>
                <a:lnTo>
                  <a:pt x="0" y="512"/>
                </a:lnTo>
                <a:lnTo>
                  <a:pt x="400" y="512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" name="Shape 10"/>
          <p:cNvSpPr/>
          <p:nvPr/>
        </p:nvSpPr>
        <p:spPr>
          <a:xfrm>
            <a:off x="8397875" y="2017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188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/>
          <p:nvPr/>
        </p:nvSpPr>
        <p:spPr>
          <a:xfrm>
            <a:off x="8397875" y="612225"/>
            <a:ext cx="746125" cy="607183"/>
          </a:xfrm>
          <a:custGeom>
            <a:avLst/>
            <a:gdLst/>
            <a:ahLst/>
            <a:cxnLst/>
            <a:rect l="0" t="0" r="0" b="0"/>
            <a:pathLst>
              <a:path w="470" h="602" extrusionOk="0">
                <a:moveTo>
                  <a:pt x="0" y="0"/>
                </a:moveTo>
                <a:lnTo>
                  <a:pt x="470" y="602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lt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ctrTitle"/>
          </p:nvPr>
        </p:nvSpPr>
        <p:spPr>
          <a:xfrm>
            <a:off x="1980625" y="284306"/>
            <a:ext cx="6400799" cy="1102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>
                <a:latin typeface="Trebuchet MS"/>
                <a:ea typeface="Trebuchet MS"/>
                <a:cs typeface="Trebuchet MS"/>
                <a:sym typeface="Trebuchet MS"/>
              </a:rPr>
              <a:t>Медіапланування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subTitle" idx="1"/>
          </p:nvPr>
        </p:nvSpPr>
        <p:spPr>
          <a:xfrm>
            <a:off x="1607025" y="1481207"/>
            <a:ext cx="7772400" cy="666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180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-"/>
            </a:pPr>
            <a:r>
              <a:rPr lang="ru">
                <a:latin typeface="Trebuchet MS"/>
                <a:ea typeface="Trebuchet MS"/>
                <a:cs typeface="Trebuchet MS"/>
                <a:sym typeface="Trebuchet MS"/>
              </a:rPr>
              <a:t>це процес вибора необхіднох методів та засобів (оптимальних каналов комунікацій), які будутьвикористовуватися в ході рекламної кампанії і розробка плана їх викоритання.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1038450" y="151128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">
                <a:latin typeface="Trebuchet MS"/>
                <a:ea typeface="Trebuchet MS"/>
                <a:cs typeface="Trebuchet MS"/>
                <a:sym typeface="Trebuchet MS"/>
              </a:rPr>
              <a:t>Мета медіапланування</a:t>
            </a:r>
            <a:r>
              <a:rPr lang="ru"/>
              <a:t> 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1800" algn="just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★"/>
            </a:pPr>
            <a:r>
              <a:rPr lang="ru">
                <a:latin typeface="Trebuchet MS"/>
                <a:ea typeface="Trebuchet MS"/>
                <a:cs typeface="Trebuchet MS"/>
                <a:sym typeface="Trebuchet MS"/>
              </a:rPr>
              <a:t>організація роботи рекламної кампанії;</a:t>
            </a:r>
          </a:p>
          <a:p>
            <a:pPr marL="457200" lvl="0" indent="-431800" algn="just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★"/>
            </a:pPr>
            <a:r>
              <a:rPr lang="ru">
                <a:latin typeface="Trebuchet MS"/>
                <a:ea typeface="Trebuchet MS"/>
                <a:cs typeface="Trebuchet MS"/>
                <a:sym typeface="Trebuchet MS"/>
              </a:rPr>
              <a:t>поступове планування заходів;</a:t>
            </a:r>
          </a:p>
          <a:p>
            <a:pPr marL="457200" lvl="0" indent="-431800" algn="just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★"/>
            </a:pPr>
            <a:r>
              <a:rPr lang="ru">
                <a:latin typeface="Trebuchet MS"/>
                <a:ea typeface="Trebuchet MS"/>
                <a:cs typeface="Trebuchet MS"/>
                <a:sym typeface="Trebuchet MS"/>
              </a:rPr>
              <a:t>донесення до цільової аудиторії необхідного рекламного повідомлен</a:t>
            </a:r>
            <a:r>
              <a:rPr lang="ru"/>
              <a:t>ня</a:t>
            </a:r>
          </a:p>
          <a:p>
            <a:pPr marL="457200" lvl="0" indent="-431800" algn="just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★"/>
            </a:pPr>
            <a:r>
              <a:rPr lang="ru"/>
              <a:t>визначення стратегії  маркетиногового планування політичної кампанії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457200" y="545953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"/>
              <a:t>Чинники успішного медіапланування </a:t>
            </a:r>
          </a:p>
        </p:txBody>
      </p:sp>
      <p:sp>
        <p:nvSpPr>
          <p:cNvPr id="99" name="Shape 99"/>
          <p:cNvSpPr/>
          <p:nvPr/>
        </p:nvSpPr>
        <p:spPr>
          <a:xfrm>
            <a:off x="3388750" y="2357850"/>
            <a:ext cx="1765799" cy="1008899"/>
          </a:xfrm>
          <a:prstGeom prst="quadArrow">
            <a:avLst>
              <a:gd name="adj1" fmla="val 22500"/>
              <a:gd name="adj2" fmla="val 22500"/>
              <a:gd name="adj3" fmla="val 22500"/>
            </a:avLst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0" name="Shape 100"/>
          <p:cNvSpPr txBox="1"/>
          <p:nvPr/>
        </p:nvSpPr>
        <p:spPr>
          <a:xfrm>
            <a:off x="1859050" y="1403350"/>
            <a:ext cx="4825199" cy="658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" sz="2400">
                <a:solidFill>
                  <a:srgbClr val="FFFFFF"/>
                </a:solidFill>
              </a:rPr>
              <a:t>Час виходу рекламного повідомлення</a:t>
            </a:r>
          </a:p>
        </p:txBody>
      </p:sp>
      <p:sp>
        <p:nvSpPr>
          <p:cNvPr id="101" name="Shape 101"/>
          <p:cNvSpPr txBox="1"/>
          <p:nvPr/>
        </p:nvSpPr>
        <p:spPr>
          <a:xfrm>
            <a:off x="5472500" y="2357850"/>
            <a:ext cx="3081599" cy="427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" sz="2400">
                <a:solidFill>
                  <a:srgbClr val="FFFFFF"/>
                </a:solidFill>
              </a:rPr>
              <a:t>Якісне визначення цільової аудиторії</a:t>
            </a:r>
          </a:p>
        </p:txBody>
      </p:sp>
      <p:sp>
        <p:nvSpPr>
          <p:cNvPr id="102" name="Shape 102"/>
          <p:cNvSpPr txBox="1"/>
          <p:nvPr/>
        </p:nvSpPr>
        <p:spPr>
          <a:xfrm>
            <a:off x="2314025" y="3465550"/>
            <a:ext cx="3937199" cy="72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" sz="2400">
                <a:solidFill>
                  <a:srgbClr val="FFFFFF"/>
                </a:solidFill>
              </a:rPr>
              <a:t>Частота рекламного повідомлення (на телебаченні\раді,у ЗМІ)</a:t>
            </a:r>
          </a:p>
        </p:txBody>
      </p:sp>
      <p:sp>
        <p:nvSpPr>
          <p:cNvPr id="103" name="Shape 103"/>
          <p:cNvSpPr txBox="1"/>
          <p:nvPr/>
        </p:nvSpPr>
        <p:spPr>
          <a:xfrm>
            <a:off x="471575" y="2379825"/>
            <a:ext cx="2390699" cy="658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4" name="Shape 104"/>
          <p:cNvSpPr txBox="1"/>
          <p:nvPr/>
        </p:nvSpPr>
        <p:spPr>
          <a:xfrm>
            <a:off x="318050" y="2555300"/>
            <a:ext cx="3070799" cy="482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 sz="2400">
                <a:solidFill>
                  <a:srgbClr val="FFFFFF"/>
                </a:solidFill>
              </a:rPr>
              <a:t>Зміст рекламного повідомлення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Цільова аудиторія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2800"/>
              <a:t> Якісне визначення цільової аудиторії дозволить:</a:t>
            </a:r>
          </a:p>
          <a:p>
            <a:pPr marL="457200" lvl="0" indent="-4064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➔"/>
            </a:pPr>
            <a:r>
              <a:rPr lang="ru" sz="2800"/>
              <a:t> виокремити основні пріоритетні напрямки розробки стратегії медіапланування;</a:t>
            </a:r>
          </a:p>
          <a:p>
            <a:pPr marL="457200" lvl="0" indent="-4064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➔"/>
            </a:pPr>
            <a:r>
              <a:rPr lang="ru" sz="2800"/>
              <a:t>написати зміст рекламного повідомлення, який представляє інтереси обраної аудиторії;</a:t>
            </a:r>
          </a:p>
          <a:p>
            <a:pPr marL="457200" lvl="0" indent="-4064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➔"/>
            </a:pPr>
            <a:r>
              <a:rPr lang="ru" sz="2800"/>
              <a:t>обрати необхідний час для рекламування повідомлення. 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Час виходу рекламного </a:t>
            </a:r>
            <a:r>
              <a:rPr lang="ru" sz="3000"/>
              <a:t>повідомлення</a:t>
            </a:r>
            <a:r>
              <a:rPr lang="ru" sz="2400"/>
              <a:t> на радіо та телебаченні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599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ru" sz="1800"/>
              <a:t>01.00 - 8.00 - нічні передачі,фільми\серіали;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ru" sz="1800"/>
              <a:t>08.00 - 11.00 - прайм-тайм: аналітика, новини, музика;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ru" sz="1800"/>
              <a:t>11.00 - 17.00 - музика, передачі,кіно;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ru" sz="1800"/>
              <a:t>17.00 - 20.00 - прайм-тайм: новини, музика;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ru" sz="1800"/>
              <a:t>20.00 - 01.00 - вечірні передачі\новини.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599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 sz="1800"/>
              <a:t>Відповідно до маркетингових досліджень, найбільш ефективними для розміщення рекламних роликів, є програми, що містять важливу і цікаву інформацію, такі як, прогноз погоди, точний час або курс валют.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Час виходу рекламного </a:t>
            </a:r>
            <a:r>
              <a:rPr lang="ru" sz="3000"/>
              <a:t>повідомлення</a:t>
            </a:r>
            <a:r>
              <a:rPr lang="ru" sz="2400"/>
              <a:t> на радіо та телебаченні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830075" y="1244025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2000"/>
              <a:t>Доцільним є співвідношення ефірного часу і потенційної аудиторії слухачів:</a:t>
            </a:r>
          </a:p>
          <a:p>
            <a:pPr lvl="0" rtl="0">
              <a:spcBef>
                <a:spcPts val="0"/>
              </a:spcBef>
              <a:buNone/>
            </a:pPr>
            <a:endParaRPr sz="2000"/>
          </a:p>
          <a:p>
            <a:pPr lvl="0" rtl="0">
              <a:spcBef>
                <a:spcPts val="0"/>
              </a:spcBef>
              <a:buNone/>
            </a:pPr>
            <a:r>
              <a:rPr lang="ru" sz="2000"/>
              <a:t>- Ранок і після 12 години дня по буднях - домогосподарки;</a:t>
            </a:r>
          </a:p>
          <a:p>
            <a:pPr lvl="0" rtl="0">
              <a:spcBef>
                <a:spcPts val="0"/>
              </a:spcBef>
              <a:buNone/>
            </a:pPr>
            <a:endParaRPr sz="2000"/>
          </a:p>
          <a:p>
            <a:pPr lvl="0" rtl="0">
              <a:spcBef>
                <a:spcPts val="0"/>
              </a:spcBef>
              <a:buNone/>
            </a:pPr>
            <a:r>
              <a:rPr lang="ru" sz="2000"/>
              <a:t>  -вечірні час - молодь;</a:t>
            </a:r>
          </a:p>
          <a:p>
            <a:pPr lvl="0" rtl="0">
              <a:spcBef>
                <a:spcPts val="0"/>
              </a:spcBef>
              <a:buNone/>
            </a:pPr>
            <a:endParaRPr sz="2000"/>
          </a:p>
          <a:p>
            <a:pPr lvl="0" rtl="0">
              <a:spcBef>
                <a:spcPts val="0"/>
              </a:spcBef>
              <a:buNone/>
            </a:pPr>
            <a:r>
              <a:rPr lang="ru" sz="2000"/>
              <a:t>  -після 12:00 у вихідні дні - спортсмени;</a:t>
            </a:r>
          </a:p>
          <a:p>
            <a:pPr lvl="0" rtl="0">
              <a:spcBef>
                <a:spcPts val="0"/>
              </a:spcBef>
              <a:buNone/>
            </a:pPr>
            <a:endParaRPr sz="2000"/>
          </a:p>
          <a:p>
            <a:pPr lvl="0" rtl="0">
              <a:spcBef>
                <a:spcPts val="0"/>
              </a:spcBef>
              <a:buNone/>
            </a:pPr>
            <a:r>
              <a:rPr lang="ru" sz="2000"/>
              <a:t>  -близько 8 вечора - офісні службовці, працівники</a:t>
            </a:r>
          </a:p>
          <a:p>
            <a:pPr lvl="0" rtl="0">
              <a:spcBef>
                <a:spcPts val="0"/>
              </a:spcBef>
              <a:buNone/>
            </a:pPr>
            <a:endParaRPr sz="2000"/>
          </a:p>
          <a:p>
            <a:pPr lvl="0">
              <a:spcBef>
                <a:spcPts val="0"/>
              </a:spcBef>
              <a:buNone/>
            </a:pPr>
            <a:r>
              <a:rPr lang="ru" sz="2000"/>
              <a:t>  -нічний час  - працівники транспорту, студенти,молодь.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 dirty="0" smtClean="0"/>
              <a:t>Текст </a:t>
            </a:r>
            <a:r>
              <a:rPr lang="ru" dirty="0"/>
              <a:t>рекламного повідомлення </a:t>
            </a:r>
          </a:p>
        </p:txBody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ru" sz="2400" dirty="0"/>
              <a:t>Найважливіший фактор ефективності реклами - грамотно підготовлений текст.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ru" sz="2400" dirty="0"/>
              <a:t>Зміст рекламного повідомлення повинен відповідати цільовій аудиторії кандидата.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ru" sz="2400" dirty="0"/>
              <a:t>Близько 80% всієї нової інформації запам'ятовується людиною візуально. Тому доцільним є використання зображень, схем та інфографіки в ЗМІ та інших друкованих джерелах.</a:t>
            </a:r>
          </a:p>
          <a:p>
            <a:pPr lvl="0" rtl="0">
              <a:spcBef>
                <a:spcPts val="0"/>
              </a:spcBef>
              <a:buNone/>
            </a:pPr>
            <a:endParaRPr sz="2400" dirty="0"/>
          </a:p>
          <a:p>
            <a:pPr>
              <a:spcBef>
                <a:spcPts val="0"/>
              </a:spcBef>
              <a:buNone/>
            </a:pPr>
            <a:r>
              <a:rPr lang="ru" sz="2400" dirty="0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"/>
              <a:t>Викладення рекламного повідомлення </a:t>
            </a:r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457200" y="1206375"/>
            <a:ext cx="8042100" cy="3623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ru" sz="2400"/>
              <a:t>Можна сказати, що для людини найбільш зручним є сприйняття словесної, а саме візуальної інформації. Її елементами в рекламі є: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2400"/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★"/>
            </a:pPr>
            <a:r>
              <a:rPr lang="ru" sz="2400"/>
              <a:t> ілюстрація;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★"/>
            </a:pPr>
            <a:r>
              <a:rPr lang="ru" sz="2400"/>
              <a:t> політична символіка (заклик, слоган і т.д.);</a:t>
            </a:r>
          </a:p>
          <a:p>
            <a:pPr marL="457200" lvl="0" indent="-3810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★"/>
            </a:pPr>
            <a:r>
              <a:rPr lang="ru" sz="2400"/>
              <a:t> спеціально графічно оформлений заголовок і інші частини тексту;</a:t>
            </a:r>
          </a:p>
          <a:p>
            <a:pPr marL="457200" lvl="0" indent="-3810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★"/>
            </a:pPr>
            <a:r>
              <a:rPr lang="ru" sz="2400"/>
              <a:t> різні додаткові елементи (рамки, банери і т.д.).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380425" y="107278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Частота повторення рекламного повідомлення</a:t>
            </a:r>
          </a:p>
        </p:txBody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599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ru" sz="2600"/>
              <a:t>Для того щоб ефективно впливати на потенційних виборців, рекламодавцям доводиться повторювати рекламу.</a:t>
            </a:r>
          </a:p>
          <a:p>
            <a:pPr>
              <a:spcBef>
                <a:spcPts val="0"/>
              </a:spcBef>
              <a:buNone/>
            </a:pPr>
            <a:r>
              <a:rPr lang="ru" sz="2600"/>
              <a:t>На частоту реклами впливають такі фактори, як: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type="body" idx="2"/>
          </p:nvPr>
        </p:nvSpPr>
        <p:spPr>
          <a:xfrm>
            <a:off x="4823675" y="745750"/>
            <a:ext cx="4038599" cy="4238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18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14285"/>
              <a:buFont typeface="Arial"/>
              <a:buChar char="❏"/>
            </a:pPr>
            <a:r>
              <a:rPr lang="ru"/>
              <a:t> </a:t>
            </a:r>
            <a:r>
              <a:rPr lang="ru" sz="2200"/>
              <a:t>кумулятивний ефект;</a:t>
            </a:r>
          </a:p>
          <a:p>
            <a:pPr marL="457200" lvl="0" indent="-3683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❏"/>
            </a:pPr>
            <a:r>
              <a:rPr lang="ru" sz="2200"/>
              <a:t> цілі реклами;</a:t>
            </a:r>
          </a:p>
          <a:p>
            <a:pPr marL="457200" lvl="0" indent="-3683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❏"/>
            </a:pPr>
            <a:r>
              <a:rPr lang="ru" sz="2200"/>
              <a:t> специфіка аудиторії;</a:t>
            </a:r>
          </a:p>
          <a:p>
            <a:pPr marL="457200" lvl="0" indent="-3683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❏"/>
            </a:pPr>
            <a:r>
              <a:rPr lang="ru" sz="2200"/>
              <a:t> зміст реклами;</a:t>
            </a:r>
          </a:p>
          <a:p>
            <a:pPr marL="457200" lvl="0" indent="-3683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❏"/>
            </a:pPr>
            <a:r>
              <a:rPr lang="ru" sz="2200"/>
              <a:t> розмір реклами;</a:t>
            </a:r>
          </a:p>
          <a:p>
            <a:pPr marL="457200" lvl="0" indent="-3683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❏"/>
            </a:pPr>
            <a:r>
              <a:rPr lang="ru" sz="2200"/>
              <a:t> вид рекламоносія;</a:t>
            </a:r>
          </a:p>
          <a:p>
            <a:pPr marL="457200" lvl="0" indent="-3683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❏"/>
            </a:pPr>
            <a:r>
              <a:rPr lang="ru" sz="2200"/>
              <a:t> рекламний шум;</a:t>
            </a:r>
          </a:p>
          <a:p>
            <a:pPr marL="457200" lvl="0" indent="-3683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❏"/>
            </a:pPr>
            <a:r>
              <a:rPr lang="ru" sz="2200"/>
              <a:t> конкуренція;</a:t>
            </a:r>
          </a:p>
          <a:p>
            <a:pPr marL="457200" lvl="0" indent="-3683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❏"/>
            </a:pPr>
            <a:r>
              <a:rPr lang="ru" sz="2200"/>
              <a:t> охоплення;</a:t>
            </a:r>
          </a:p>
          <a:p>
            <a:pPr marL="457200" lvl="0" indent="-431800" rtl="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45454"/>
              <a:buFont typeface="Arial"/>
              <a:buChar char="❏"/>
            </a:pPr>
            <a:r>
              <a:rPr lang="ru" sz="2200"/>
              <a:t> інтенсивність</a:t>
            </a:r>
            <a:r>
              <a:rPr lang="ru"/>
              <a:t>.</a:t>
            </a:r>
          </a:p>
          <a:p>
            <a:pPr>
              <a:spcBef>
                <a:spcPts val="0"/>
              </a:spcBef>
              <a:buNone/>
            </a:pPr>
            <a:r>
              <a:rPr lang="ru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teps">
  <a:themeElements>
    <a:clrScheme name="Custom 46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FFD80C"/>
      </a:accent1>
      <a:accent2>
        <a:srgbClr val="CD108C"/>
      </a:accent2>
      <a:accent3>
        <a:srgbClr val="0990DB"/>
      </a:accent3>
      <a:accent4>
        <a:srgbClr val="AAAAAA"/>
      </a:accent4>
      <a:accent5>
        <a:srgbClr val="C3F180"/>
      </a:accent5>
      <a:accent6>
        <a:srgbClr val="FF986D"/>
      </a:accent6>
      <a:hlink>
        <a:srgbClr val="ABABAB"/>
      </a:hlink>
      <a:folHlink>
        <a:srgbClr val="6666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433</Words>
  <Application>Microsoft Office PowerPoint</Application>
  <PresentationFormat>Экран (16:9)</PresentationFormat>
  <Paragraphs>63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steps</vt:lpstr>
      <vt:lpstr>Медіапланування</vt:lpstr>
      <vt:lpstr>Мета медіапланування </vt:lpstr>
      <vt:lpstr>Чинники успішного медіапланування </vt:lpstr>
      <vt:lpstr>Цільова аудиторія</vt:lpstr>
      <vt:lpstr>Час виходу рекламного повідомлення на радіо та телебаченні</vt:lpstr>
      <vt:lpstr>Час виходу рекламного повідомлення на радіо та телебаченні</vt:lpstr>
      <vt:lpstr>Текст рекламного повідомлення </vt:lpstr>
      <vt:lpstr>Викладення рекламного повідомлення </vt:lpstr>
      <vt:lpstr>Частота повторення рекламного повідомлення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Медіапланування</dc:title>
  <cp:lastModifiedBy>1</cp:lastModifiedBy>
  <cp:revision>2</cp:revision>
  <dcterms:modified xsi:type="dcterms:W3CDTF">2015-11-01T19:58:48Z</dcterms:modified>
</cp:coreProperties>
</file>