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9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628800"/>
            <a:ext cx="8640960" cy="3060126"/>
          </a:xfrm>
        </p:spPr>
        <p:txBody>
          <a:bodyPr>
            <a:noAutofit/>
          </a:bodyPr>
          <a:lstStyle/>
          <a:p>
            <a:pPr algn="ctr"/>
            <a:r>
              <a:rPr lang="ru-RU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ПРИЧИНИ ПОРУШЕННЯ СТІЙКОСТІ БІОСФЕРИ</a:t>
            </a:r>
          </a:p>
        </p:txBody>
      </p:sp>
    </p:spTree>
    <p:extLst>
      <p:ext uri="{BB962C8B-B14F-4D97-AF65-F5344CB8AC3E}">
        <p14:creationId xmlns:p14="http://schemas.microsoft.com/office/powerpoint/2010/main" val="1065047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9505" y="188640"/>
            <a:ext cx="88172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Внаслідок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цієї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революції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людство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перейшло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незрошувального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(богарного)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рослинництва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виведення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стійких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високопродуктивних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сортів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добрив,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пестицидів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генно-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модифікованих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тваринництві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перехід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пасовищного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стійлового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скотарства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3538399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05" y="2216460"/>
            <a:ext cx="47815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0713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92899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початку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XVIII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відбулися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відкриття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дозволили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зробити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стрибок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промисловості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Почали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впроваджуватись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підвищувало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ефективність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землеробства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тваринництва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другій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половині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сторіччя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разом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індустрії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зросла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отримували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рахунок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викопного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органічного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палива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Почали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накопичуватися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відходи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піддаються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біологічному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руйнуванню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перемішуючись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токсичними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залишками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стали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порушувати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життєдіяльність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деструкторів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момент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людство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порозі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третьої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антропогенної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кризи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кризи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редуцентів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Стрімке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накопичення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відходів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побічних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виробництва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виступати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обмежуючим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фактором самого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виробництва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нормальної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життєдіяльності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3789040"/>
            <a:ext cx="4143375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1362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58847"/>
            <a:ext cx="878497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прогресують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кожним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роком і для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indent="457200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скорчується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функціональна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різноманітність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біоценозів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експлуатуються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людиною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indent="457200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порушується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кругообіг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оскільки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відходів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виробництва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майже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розкладаються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деструкторами; </a:t>
            </a:r>
          </a:p>
          <a:p>
            <a:pPr indent="457200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запозичує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земної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ХЕ,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гірські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породи,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потім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кількостях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розсіюються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завдяки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процесам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механічної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фізико-хімічної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біогенної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техногенної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міграції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позицій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подібні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накопичення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залишків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найзгубніші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стати причиною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катастрофічної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деградації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БС. </a:t>
            </a:r>
          </a:p>
          <a:p>
            <a:pPr indent="457200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експансія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промисловості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піднесені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догми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безглуздість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абсурд з точки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зору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500" y="3413927"/>
            <a:ext cx="6677000" cy="34440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400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8569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найважливіших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деградації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БС є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Динаміка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схематично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таким чином: 1 млрд.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1804 р.; 2 млрд.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1927 р.; 3 млрд.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1960 р.; 4 млрд.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1974 р.; 5 млрд.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1987 р.; 6 млрд.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1999 р.; 7 млрд.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2011 р. На 11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липня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2012 р.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Всесвітній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день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народонаселення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жителів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складало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млрд. 57 млн. 608 тис.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Прогноз на 2050 р. – 9,5 млрд.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72" y="2343150"/>
            <a:ext cx="8010847" cy="4514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635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8569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Різке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демографічне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зростання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характерна риса ХХ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сторіччя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названого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епохою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демографічного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вибуху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причини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демографічного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зростання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скорочення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смертності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зростання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тривалості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рахунок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покращення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умов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т.д.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Швидке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зростання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деяких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регіонах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перенаселення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призводить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антропогенного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ЕС,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зокрема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агроекосистеми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5226784"/>
            <a:ext cx="88569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господарюванні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Земля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забезпечити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мінімальний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раціон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30 млрд.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чоловік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обмежуватися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задоволенням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їжі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тому для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повинно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перевищувати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1,5 – 2,0 млрд.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35408"/>
            <a:ext cx="4524375" cy="279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886" y="2435408"/>
            <a:ext cx="4332609" cy="279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9892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25124"/>
            <a:ext cx="331236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Більшість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футурологів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вважають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зменшити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жахливі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відходів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стати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71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економними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бережливими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перейти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раціонального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природокористування.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вважають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треба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коралового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рифу»,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досягнути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успіху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обмежених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18552"/>
            <a:ext cx="3168352" cy="262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7076"/>
            <a:ext cx="5616624" cy="35354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861048"/>
            <a:ext cx="561662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8703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74083"/>
            <a:ext cx="374441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зазначалось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конференціях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-де-Жанейро (1992 р.),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Каїрі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(1994 р.)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Йоганнесбурзі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(2000 р.)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людства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передбачити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розв'язання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комплексу проблем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зростання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ЕС,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доступу до ПР.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Демографічні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широкої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уявлення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життєзабезпечення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60648"/>
            <a:ext cx="5112568" cy="18722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52" y="4843162"/>
            <a:ext cx="2099120" cy="19583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428573"/>
            <a:ext cx="5112568" cy="4240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377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8569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Виробництво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цілому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збільшується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зростає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повільніше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ріст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вимогам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демографічного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зростання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всю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продуктивність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 у наш час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вдається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зняти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агроекосистем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60-70%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потенційних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врожайність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США – 73-78%,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Австрії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- 68-73%,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Швеції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- 70-75%,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Польщі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- 69-74%,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- 40-60%),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родючості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ґрунтів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рахунок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кращого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здатні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утримувати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мільярдів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чоловік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Для того,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прогодувати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яке в 1999 р.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перевищило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6-ти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мільярдний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рубіж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існуючих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площах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агроекосистем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подвоїти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виробництво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01008"/>
            <a:ext cx="4104456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01008"/>
            <a:ext cx="4536504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437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403244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вважав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Рамад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агроекосистеми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спроможні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витримати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6,7 млрд.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чоловік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(як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зазначалось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раніше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існують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оптимістичні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хоча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деякі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вважають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агроекосистеми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розраховані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1,5 млрд.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чоловік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існує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оптимуму.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6632"/>
            <a:ext cx="4732784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45641"/>
            <a:ext cx="4032448" cy="296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845641"/>
            <a:ext cx="4719397" cy="296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2104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72855"/>
            <a:ext cx="89289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стосовно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виконують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поєднати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чотири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[27]: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фізіологічні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підтримують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біологічного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біо-людина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»);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соціо-людина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»);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відтворення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трудового ресурсу («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трудо-людина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»);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регулюють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підтримують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 ЕС,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398400"/>
            <a:ext cx="6286500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635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16632"/>
            <a:ext cx="878497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появою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Homo sapiens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декілька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сотень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тис.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тому)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виник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перший вид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зміг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взяти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верх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конкурентній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ссавцями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справив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руйнівну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біоценози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Виникла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потенційна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загроза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рівновазі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(БС).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прогрес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швидке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зростання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сприяють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нечуваній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руйнівній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НПС. Людина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єдина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деградацію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БС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іще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досяг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апогею.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Зростаюче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виробництво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поширюється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поєднанні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структурами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стійкості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ведуть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зростання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воду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(ПР).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688" y="3089203"/>
            <a:ext cx="48768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39121"/>
            <a:ext cx="3908176" cy="256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68637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374441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Скористаємося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знову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 таки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слушною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порадою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земляка,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уродженця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Немирів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абсольвента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Київського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Володимира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аспіранта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зоології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наук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насамкінець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професора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Каліфорнійського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(США)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Теодозія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Добжанського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розглянемо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проблему в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еволюції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виходячи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еволюційного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функціональної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Всі організми, які населяють Землю, екологи умовно поділяють на </a:t>
            </a: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продуцентів, </a:t>
            </a:r>
            <a:r>
              <a:rPr lang="uk-UA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консументів</a:t>
            </a: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деструкторів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0107"/>
            <a:ext cx="4176464" cy="64392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338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856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Людина за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своєю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біологічною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суттю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за початковою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функцією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типовий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всеїдний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консумент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Як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складалися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взаємини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первісної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Впливала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вона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хоча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якусь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впливала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тварин-консументів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мавп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слонів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жирафів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вовків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людське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жахливим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уявити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собі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звернувшись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художньої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2055624"/>
            <a:ext cx="8208912" cy="478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7245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9289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Ось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замальовка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натури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видатного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письменника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першого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Нобелівського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лауреата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І.О.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Буніна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відвідав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Цейлон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спостерігав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гірських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лісах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людським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серцем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": «как жалок и страшен этот человек, это существо, потаеннее всякого зверя скрывающееся от меня, своего единоутробного брата, в этих древесных притонах! Он и теперь еще не знает ни огня и никаких орудий, кроме лука да каменного топора. Он питается кореньями и плодами, лакомится ящерицами, дохлыми обезьянами» [«Город царя царей»]. Про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Природу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?!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71177"/>
            <a:ext cx="3312368" cy="4140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71177"/>
            <a:ext cx="4023643" cy="410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1574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8569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жалюгідний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консумент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оволодів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вогнем і став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деструктором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спалювачем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(дерев, трав)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Як все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відразу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змінилося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Людина, яка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тримала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палицю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горіла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кінця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могла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змусити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тікати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будь-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звіра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захопити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будь-яку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печеру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підтримуючи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вогнище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входу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змогла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ростити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потомство.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Навчившись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вогонь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користуватися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ним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хижих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полювання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незаперечну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перевагу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найсильнішими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людська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мабуть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зростала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24957"/>
            <a:ext cx="4176464" cy="19596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84572"/>
            <a:ext cx="4176464" cy="24786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140968"/>
            <a:ext cx="4536504" cy="27225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741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2093"/>
            <a:ext cx="89289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Мабуть, не просто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чимало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гарують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особливо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комах), 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вогню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створила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2090"/>
            <a:ext cx="3888432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816" y="1412776"/>
            <a:ext cx="4968552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23" y="4005064"/>
            <a:ext cx="3885613" cy="267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677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92899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Значна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екологічних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порушень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біосфері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стала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наслідком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підкорення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людиною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вогню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результатом того,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людина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консумент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стала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деструктором. Не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обійшлося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без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воду. У тому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числі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неочікуваними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наслідками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особливо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доведений факт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біологічну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ґенезу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ряду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корисних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копалин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нафти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газу метану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перший,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надзвичайно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важливий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вирішальний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багатий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своїми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наслідками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в тому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числі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негативними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етап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взаєминах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проживання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28" y="2040236"/>
            <a:ext cx="6696744" cy="47943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369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9289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-деструктора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судити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того,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вугілля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нафти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спалюється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4,6 млрд. тонн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фотосинтетичною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оцінюється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10-100 млрд. тонн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органічної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Мільйони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тонн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токсичних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оксидів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сірки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азоту,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металів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надходять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димовими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вихлопними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газами,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відбитися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самопочутті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мешканців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98988"/>
            <a:ext cx="4032448" cy="21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033" y="2819874"/>
            <a:ext cx="4783463" cy="3378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46510"/>
            <a:ext cx="4032448" cy="21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93904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9289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істотне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настанням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другого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найважливішого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етапу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взаємин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довкіллям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етап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почався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зовсім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недавно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трохи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тому, коли Людина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розширила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функціональні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набула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властивостей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безпосереднього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синтетика, продуцента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органічних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47848"/>
            <a:ext cx="458232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832" y="1747849"/>
            <a:ext cx="434666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340136"/>
            <a:ext cx="5040560" cy="2504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39391"/>
            <a:ext cx="3888432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78776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Хімічний синтез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риси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по-перше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здійснюватися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абіотично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без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відміну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виробництва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харчових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базі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розвинутого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землеробства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розведення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вилову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по-друге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і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розглядаємо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найголовніше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такого синтезу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утворюються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раніше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природа не знала.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055624"/>
            <a:ext cx="4032448" cy="23945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156" y="2055624"/>
            <a:ext cx="4762500" cy="2857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50218"/>
            <a:ext cx="4032449" cy="23902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156" y="4926331"/>
            <a:ext cx="4762500" cy="19141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7715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58341"/>
            <a:ext cx="3096344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даними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Американського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товариства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хіміками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щорічно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синтезується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мільйона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принаймні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тисяча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(а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цілому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65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тисяч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найменувань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знаходять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практиці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отже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надходять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Ці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раніше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зустрічалися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 брали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еволюції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живого і тому з великими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труднощами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кругообіг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ксенобіотики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чужі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204" y="74614"/>
            <a:ext cx="1728192" cy="163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050" y="1988840"/>
            <a:ext cx="4762500" cy="472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926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аспектів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деградації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БС,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породжених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антропогенними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проблема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обмеженості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викликає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заклопотаність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дискусії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межах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цієї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обговорюються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зростання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чисельності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стабілізації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людства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864" y="4365104"/>
            <a:ext cx="4362568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19856"/>
            <a:ext cx="4680520" cy="2634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8882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9289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Важко, практично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неможливо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уявити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собі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цивілізованого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синтетичних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Синтетичні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полімери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найрізноманітніших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проявах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вигляді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пластмас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волокон,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барвників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плівок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шкірозамінників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т. д. і т. п.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супроводжують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нас усе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Поліетиленову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плівку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підстеляють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нам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підгузки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перші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мотузках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штучного волокна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опускають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землю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труну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нашим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синтетику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одягаємося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синтетикою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насолоджуємося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синтетикою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користуємося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куди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подивимося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візьмемося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всюди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вироблені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хіміками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блага принесла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добута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розумом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здатність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продуцентом. 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346" y="2978952"/>
            <a:ext cx="5010150" cy="38653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2" y="3339658"/>
            <a:ext cx="3918842" cy="31439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078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800" y="116632"/>
            <a:ext cx="898569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Взагалі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важко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дивуватися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безсумнівно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істотний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якісний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стрибок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людства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набуття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здатності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штучного синтезу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вуглецевих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сполук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залишається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практично поза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увагою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дослідників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філософів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Правда,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далекі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двадцяті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роки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минулого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І.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Вернадський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присвятив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статтю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Автотрофность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человечества»], але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розглядав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найактуальнішої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той час (особливо для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Радянської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точки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зору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точніше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нестачі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В. І.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Вернадський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бачив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хімічному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синтезі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звільнитися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вікової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залежності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їжі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перетворитися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автотрофну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здатну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прогодувати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себе,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вдаючись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послуг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хоча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І.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Вернадський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незабаром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зрозумів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ілюзорність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сподівань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автотрофності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водночас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відчував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масштабність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колосальну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значимість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якусь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приховану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того,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сталося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210060"/>
            <a:ext cx="4464496" cy="259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54763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9289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той час, коли В.І.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Вернадський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писав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рядки,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переросло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проблему. Але зараз...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4283689"/>
            <a:ext cx="89289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Пригляньмося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синтезуються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ближче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і не до тих,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мірою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замінити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їжу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Несміянівської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штучної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ікри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ксенобіотиків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зустрічалися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раніше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тканинах,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мікробних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Розглянемо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галоїдовмісні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нітросполуки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фосфорорганічні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сірковмісні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т.п.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синтезує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мільйонами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тонн,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сипле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ллє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розвіює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 треба і де не треба як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пестициди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отрутохімікати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біоциди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дивно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влучні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слова!).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662" y="824518"/>
            <a:ext cx="5715000" cy="34591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7362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Ксенобіотики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ряд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фізіологічно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неприємних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якостей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Вони, як правило,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токсичні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найменш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шкідлива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сказати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«благородна»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властивість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вони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накопичуються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ступінь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кумуляції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трофічному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ланцюзі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різко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зростає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671176"/>
            <a:ext cx="4968552" cy="40701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03" y="116631"/>
            <a:ext cx="4246538" cy="24482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671176"/>
            <a:ext cx="3633961" cy="39261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2550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8569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Цілком очевидно,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надходження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ксенобіотиків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навколишнє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якомога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максимально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обмежити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означає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першу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чергу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ретельно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очищати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них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стічні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води,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руйнувати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ксенобіотики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деструктурувати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011" y="1440071"/>
            <a:ext cx="4985970" cy="24929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79718"/>
            <a:ext cx="4038600" cy="27115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306" y="3979718"/>
            <a:ext cx="4608512" cy="27115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809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345638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Першим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завоюванням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вогонь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наших далеких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предків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обмеженим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одним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біоценозів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беруть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участь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кругообігу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розподілі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подібно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усіх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гетеротрофів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Так,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Західній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покрив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згублено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катастрофічними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пожежами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палеоліті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млн.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тому).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Величезні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лісові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масиви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знищені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тропічних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помірних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широтах, де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вогонь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ловлі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заганяння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дичини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т.д.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514" y="188640"/>
            <a:ext cx="24384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455715"/>
            <a:ext cx="5421018" cy="3288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7" y="188640"/>
            <a:ext cx="2982618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616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9289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/>
              <a:t>Трохи </a:t>
            </a:r>
            <a:r>
              <a:rPr lang="ru-RU" sz="2000" dirty="0" err="1"/>
              <a:t>пізніше</a:t>
            </a:r>
            <a:r>
              <a:rPr lang="ru-RU" sz="2000" dirty="0"/>
              <a:t>, з </a:t>
            </a:r>
            <a:r>
              <a:rPr lang="ru-RU" sz="2000" dirty="0" err="1"/>
              <a:t>появою</a:t>
            </a:r>
            <a:r>
              <a:rPr lang="ru-RU" sz="2000" dirty="0"/>
              <a:t> </a:t>
            </a:r>
            <a:r>
              <a:rPr lang="ru-RU" sz="2000" dirty="0" err="1"/>
              <a:t>землеробства</a:t>
            </a:r>
            <a:r>
              <a:rPr lang="ru-RU" sz="2000" dirty="0"/>
              <a:t> 10 тис. </a:t>
            </a:r>
            <a:r>
              <a:rPr lang="ru-RU" sz="2000" dirty="0" err="1"/>
              <a:t>років</a:t>
            </a:r>
            <a:r>
              <a:rPr lang="ru-RU" sz="2000" dirty="0"/>
              <a:t> тому, </a:t>
            </a:r>
            <a:r>
              <a:rPr lang="ru-RU" sz="2000" dirty="0" err="1"/>
              <a:t>дикорослий</a:t>
            </a:r>
            <a:r>
              <a:rPr lang="ru-RU" sz="2000" dirty="0"/>
              <a:t> </a:t>
            </a:r>
            <a:r>
              <a:rPr lang="ru-RU" sz="2000" dirty="0" err="1"/>
              <a:t>рослинний</a:t>
            </a:r>
            <a:r>
              <a:rPr lang="ru-RU" sz="2000" dirty="0"/>
              <a:t> </a:t>
            </a:r>
            <a:r>
              <a:rPr lang="ru-RU" sz="2000" dirty="0" err="1"/>
              <a:t>покрив</a:t>
            </a:r>
            <a:r>
              <a:rPr lang="ru-RU" sz="2000" dirty="0"/>
              <a:t> у </a:t>
            </a:r>
            <a:r>
              <a:rPr lang="ru-RU" sz="2000" dirty="0" err="1"/>
              <a:t>різних</a:t>
            </a:r>
            <a:r>
              <a:rPr lang="ru-RU" sz="2000" dirty="0"/>
              <a:t> районах Африки, </a:t>
            </a:r>
            <a:r>
              <a:rPr lang="ru-RU" sz="2000" dirty="0" err="1"/>
              <a:t>Азії</a:t>
            </a:r>
            <a:r>
              <a:rPr lang="ru-RU" sz="2000" dirty="0"/>
              <a:t> і Америки </a:t>
            </a:r>
            <a:r>
              <a:rPr lang="ru-RU" sz="2000" dirty="0" err="1"/>
              <a:t>було</a:t>
            </a:r>
            <a:r>
              <a:rPr lang="ru-RU" sz="2000" dirty="0"/>
              <a:t> </a:t>
            </a:r>
            <a:r>
              <a:rPr lang="ru-RU" sz="2000" dirty="0" err="1"/>
              <a:t>згублено</a:t>
            </a:r>
            <a:r>
              <a:rPr lang="ru-RU" sz="2000" dirty="0"/>
              <a:t> </a:t>
            </a:r>
            <a:r>
              <a:rPr lang="ru-RU" sz="2000" dirty="0" err="1"/>
              <a:t>людиною</a:t>
            </a:r>
            <a:r>
              <a:rPr lang="ru-RU" sz="2000" dirty="0"/>
              <a:t> </a:t>
            </a:r>
            <a:r>
              <a:rPr lang="ru-RU" sz="2000" dirty="0" err="1"/>
              <a:t>свідомо</a:t>
            </a:r>
            <a:r>
              <a:rPr lang="ru-RU" sz="2000" dirty="0"/>
              <a:t> </a:t>
            </a:r>
            <a:r>
              <a:rPr lang="ru-RU" sz="2000" dirty="0" err="1"/>
              <a:t>задля</a:t>
            </a:r>
            <a:r>
              <a:rPr lang="ru-RU" sz="2000" dirty="0"/>
              <a:t> </a:t>
            </a:r>
            <a:r>
              <a:rPr lang="ru-RU" sz="2000" dirty="0" err="1"/>
              <a:t>утворення</a:t>
            </a:r>
            <a:r>
              <a:rPr lang="ru-RU" sz="2000" dirty="0"/>
              <a:t> </a:t>
            </a:r>
            <a:r>
              <a:rPr lang="ru-RU" sz="2000" dirty="0" err="1"/>
              <a:t>ланів</a:t>
            </a:r>
            <a:r>
              <a:rPr lang="ru-RU" sz="2000" dirty="0"/>
              <a:t> </a:t>
            </a:r>
            <a:r>
              <a:rPr lang="ru-RU" sz="2000" dirty="0" err="1"/>
              <a:t>злакових</a:t>
            </a:r>
            <a:r>
              <a:rPr lang="ru-RU" sz="2000" dirty="0"/>
              <a:t> і </a:t>
            </a:r>
            <a:r>
              <a:rPr lang="ru-RU" sz="2000" dirty="0" err="1"/>
              <a:t>інших</a:t>
            </a:r>
            <a:r>
              <a:rPr lang="ru-RU" sz="2000" dirty="0"/>
              <a:t> </a:t>
            </a:r>
            <a:r>
              <a:rPr lang="ru-RU" sz="2000" dirty="0" err="1"/>
              <a:t>сільськогосподарських</a:t>
            </a:r>
            <a:r>
              <a:rPr lang="ru-RU" sz="2000" dirty="0"/>
              <a:t> культур; так </a:t>
            </a:r>
            <a:r>
              <a:rPr lang="ru-RU" sz="2000" dirty="0" err="1"/>
              <a:t>були</a:t>
            </a:r>
            <a:r>
              <a:rPr lang="ru-RU" sz="2000" dirty="0"/>
              <a:t> </a:t>
            </a:r>
            <a:r>
              <a:rPr lang="ru-RU" sz="2000" dirty="0" err="1"/>
              <a:t>створені</a:t>
            </a:r>
            <a:r>
              <a:rPr lang="ru-RU" sz="2000" dirty="0"/>
              <a:t> </a:t>
            </a:r>
            <a:r>
              <a:rPr lang="ru-RU" sz="2000" dirty="0" err="1"/>
              <a:t>савани</a:t>
            </a:r>
            <a:r>
              <a:rPr lang="ru-RU" sz="2000" dirty="0"/>
              <a:t> </a:t>
            </a:r>
            <a:r>
              <a:rPr lang="ru-RU" sz="2000" dirty="0" err="1"/>
              <a:t>Західної</a:t>
            </a:r>
            <a:r>
              <a:rPr lang="ru-RU" sz="2000" dirty="0"/>
              <a:t> Африки й </a:t>
            </a:r>
            <a:r>
              <a:rPr lang="ru-RU" sz="2000" dirty="0" err="1"/>
              <a:t>Південно-Східної</a:t>
            </a:r>
            <a:r>
              <a:rPr lang="ru-RU" sz="2000" dirty="0"/>
              <a:t> </a:t>
            </a:r>
            <a:r>
              <a:rPr lang="ru-RU" sz="2000" dirty="0" err="1"/>
              <a:t>Азії</a:t>
            </a:r>
            <a:r>
              <a:rPr lang="ru-RU" sz="2000" dirty="0"/>
              <a:t>, </a:t>
            </a:r>
            <a:r>
              <a:rPr lang="ru-RU" sz="2000" dirty="0" err="1"/>
              <a:t>прерії</a:t>
            </a:r>
            <a:r>
              <a:rPr lang="ru-RU" sz="2000" dirty="0"/>
              <a:t> </a:t>
            </a:r>
            <a:r>
              <a:rPr lang="ru-RU" sz="2000" dirty="0" err="1"/>
              <a:t>Північної</a:t>
            </a:r>
            <a:r>
              <a:rPr lang="ru-RU" sz="2000" dirty="0"/>
              <a:t> Америки. </a:t>
            </a:r>
            <a:r>
              <a:rPr lang="ru-RU" sz="2000" dirty="0" err="1"/>
              <a:t>Мисливці</a:t>
            </a:r>
            <a:r>
              <a:rPr lang="ru-RU" sz="2000" dirty="0"/>
              <a:t> </a:t>
            </a:r>
            <a:r>
              <a:rPr lang="ru-RU" sz="2000" dirty="0" err="1"/>
              <a:t>пізнього</a:t>
            </a:r>
            <a:r>
              <a:rPr lang="ru-RU" sz="2000" dirty="0"/>
              <a:t> </a:t>
            </a:r>
            <a:r>
              <a:rPr lang="ru-RU" sz="2000" dirty="0" err="1"/>
              <a:t>палеоліту</a:t>
            </a:r>
            <a:r>
              <a:rPr lang="ru-RU" sz="2000" dirty="0"/>
              <a:t> (</a:t>
            </a:r>
            <a:r>
              <a:rPr lang="ru-RU" sz="2000" dirty="0" err="1"/>
              <a:t>приблизно</a:t>
            </a:r>
            <a:r>
              <a:rPr lang="ru-RU" sz="2000" dirty="0"/>
              <a:t> 25 тис. </a:t>
            </a:r>
            <a:r>
              <a:rPr lang="ru-RU" sz="2000" dirty="0" err="1"/>
              <a:t>років</a:t>
            </a:r>
            <a:r>
              <a:rPr lang="ru-RU" sz="2000" dirty="0"/>
              <a:t> тому) не </a:t>
            </a:r>
            <a:r>
              <a:rPr lang="ru-RU" sz="2000" dirty="0" err="1"/>
              <a:t>лише</a:t>
            </a:r>
            <a:r>
              <a:rPr lang="ru-RU" sz="2000" dirty="0"/>
              <a:t> </a:t>
            </a:r>
            <a:r>
              <a:rPr lang="ru-RU" sz="2000" dirty="0" err="1"/>
              <a:t>видозмінювали</a:t>
            </a:r>
            <a:r>
              <a:rPr lang="ru-RU" sz="2000" dirty="0"/>
              <a:t> і </a:t>
            </a:r>
            <a:r>
              <a:rPr lang="ru-RU" sz="2000" dirty="0" err="1"/>
              <a:t>руйнували</a:t>
            </a:r>
            <a:r>
              <a:rPr lang="ru-RU" sz="2000" dirty="0"/>
              <a:t> </a:t>
            </a:r>
            <a:r>
              <a:rPr lang="ru-RU" sz="2000" dirty="0" err="1"/>
              <a:t>рослинний</a:t>
            </a:r>
            <a:r>
              <a:rPr lang="ru-RU" sz="2000" dirty="0"/>
              <a:t> </a:t>
            </a:r>
            <a:r>
              <a:rPr lang="ru-RU" sz="2000" dirty="0" err="1"/>
              <a:t>покрив</a:t>
            </a:r>
            <a:r>
              <a:rPr lang="ru-RU" sz="2000" dirty="0"/>
              <a:t> на </a:t>
            </a:r>
            <a:r>
              <a:rPr lang="ru-RU" sz="2000" dirty="0" err="1"/>
              <a:t>значних</a:t>
            </a:r>
            <a:r>
              <a:rPr lang="ru-RU" sz="2000" dirty="0"/>
              <a:t> </a:t>
            </a:r>
            <a:r>
              <a:rPr lang="ru-RU" sz="2000" dirty="0" err="1"/>
              <a:t>площах</a:t>
            </a:r>
            <a:r>
              <a:rPr lang="ru-RU" sz="2000" dirty="0"/>
              <a:t>, а й </a:t>
            </a:r>
            <a:r>
              <a:rPr lang="ru-RU" sz="2000" dirty="0" err="1"/>
              <a:t>збіднювали</a:t>
            </a:r>
            <a:r>
              <a:rPr lang="ru-RU" sz="2000" dirty="0"/>
              <a:t> </a:t>
            </a:r>
            <a:r>
              <a:rPr lang="ru-RU" sz="2000" dirty="0" err="1"/>
              <a:t>видовий</a:t>
            </a:r>
            <a:r>
              <a:rPr lang="ru-RU" sz="2000" dirty="0"/>
              <a:t> склад великих </a:t>
            </a:r>
            <a:r>
              <a:rPr lang="ru-RU" sz="2000" dirty="0" err="1"/>
              <a:t>хребетних</a:t>
            </a:r>
            <a:r>
              <a:rPr lang="ru-RU" sz="2000" dirty="0"/>
              <a:t> (</a:t>
            </a:r>
            <a:r>
              <a:rPr lang="ru-RU" sz="2000" dirty="0" err="1"/>
              <a:t>мамонти</a:t>
            </a:r>
            <a:r>
              <a:rPr lang="ru-RU" sz="2000" dirty="0"/>
              <a:t>, </a:t>
            </a:r>
            <a:r>
              <a:rPr lang="ru-RU" sz="2000" dirty="0" err="1"/>
              <a:t>бізони</a:t>
            </a:r>
            <a:r>
              <a:rPr lang="ru-RU" sz="2000" dirty="0"/>
              <a:t>).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852937"/>
            <a:ext cx="4608941" cy="335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52937"/>
            <a:ext cx="4320480" cy="341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08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36724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Внаслідок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відбулася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перша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антропогенна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криза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палеолітична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криза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консументів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Яскравою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знищення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мамонтової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фауни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велетенських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ссавців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розрахунки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показують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вторинна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продукція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мамонтів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оцінюється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4000 кг/100 км2.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3902284"/>
            <a:ext cx="3744415" cy="256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396" y="260648"/>
            <a:ext cx="5095091" cy="275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397" y="3212976"/>
            <a:ext cx="5095090" cy="3250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154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594"/>
            <a:ext cx="88569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першої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антропогенної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кризи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відбулася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неолітична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сільськогосподарська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революція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перехід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господарства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перш за все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зрошувального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рослинництва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пасовищного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скотарства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Як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наслідок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 початку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неоліту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лісові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стали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замінюватися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пасовищами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потім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ланами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сільськогосподарських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Прискорилась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модифікація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фітоценозів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зооценозів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Розвиток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господарства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супроводжувався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повним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викорінюванням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первинного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покриву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31" y="2524749"/>
            <a:ext cx="23812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173" y="2435363"/>
            <a:ext cx="6192687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96822"/>
            <a:ext cx="2357437" cy="283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335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88569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заміщенням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біомів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культурними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справило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катастрофічний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наземних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ЕС.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Китаї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початку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неоліту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ліси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займали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90%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зараз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5%.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Крім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агроекосистем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обмеженою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приручалося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обмежене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число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відбувалося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їжі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вироблялась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одиниці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надходила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розпорядження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57" y="2463695"/>
            <a:ext cx="6815878" cy="425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16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482453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господарства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дозволив вести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осілий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спосіб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сприяв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демографічному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зростанню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утворенню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перших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пунктів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Одночасно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зростало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антропогенне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ЕС;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необоротні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відбулися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багатьох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початку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опустелювання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Південної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Палестини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Північної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Сирії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Іраку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Східного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Ірану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8000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назад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процвітала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цивілізація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Але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кінцевому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рахунку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стародавні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агроекосистеми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гомеостазу.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занепад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давніх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річкових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цивілізацій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Єгипту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Міжріччя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володіли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здатністю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незначних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умов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Відбулася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друга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антропогенна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криза (криза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продуцентів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появу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найчастіше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пов’язують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засоленням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ґрунтів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перевипасанням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худоби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відбулася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друга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сільськогосподарська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революція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відомо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«зелена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революція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20688"/>
            <a:ext cx="4019600" cy="500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2277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263</TotalTime>
  <Words>2742</Words>
  <Application>Microsoft Office PowerPoint</Application>
  <PresentationFormat>Экран (4:3)</PresentationFormat>
  <Paragraphs>42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Arial</vt:lpstr>
      <vt:lpstr>Franklin Gothic Book</vt:lpstr>
      <vt:lpstr>Franklin Gothic Medium</vt:lpstr>
      <vt:lpstr>Times New Roman</vt:lpstr>
      <vt:lpstr>Wingdings</vt:lpstr>
      <vt:lpstr>Углы</vt:lpstr>
      <vt:lpstr>ОСНОВНІ ПРИЧИНИ ПОРУШЕННЯ СТІЙКОСТІ БІОСФЕРИ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ОСНОВНІ ПРИЧИНИ ПОРУШЕННЯ СТІЙКОСТІ БІОСФЕРИ</dc:title>
  <dc:creator>userznu</dc:creator>
  <cp:lastModifiedBy>Yulia Petrusha</cp:lastModifiedBy>
  <cp:revision>23</cp:revision>
  <dcterms:created xsi:type="dcterms:W3CDTF">2020-10-01T08:29:58Z</dcterms:created>
  <dcterms:modified xsi:type="dcterms:W3CDTF">2025-09-22T07:34:25Z</dcterms:modified>
</cp:coreProperties>
</file>