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7" r:id="rId3"/>
    <p:sldId id="322" r:id="rId4"/>
    <p:sldId id="331" r:id="rId5"/>
    <p:sldId id="319" r:id="rId6"/>
    <p:sldId id="318" r:id="rId7"/>
    <p:sldId id="320" r:id="rId8"/>
    <p:sldId id="321" r:id="rId9"/>
    <p:sldId id="313" r:id="rId10"/>
    <p:sldId id="314" r:id="rId11"/>
    <p:sldId id="315" r:id="rId12"/>
    <p:sldId id="316" r:id="rId13"/>
    <p:sldId id="323" r:id="rId14"/>
    <p:sldId id="325" r:id="rId15"/>
    <p:sldId id="326" r:id="rId16"/>
    <p:sldId id="327" r:id="rId17"/>
    <p:sldId id="324" r:id="rId18"/>
    <p:sldId id="335" r:id="rId19"/>
    <p:sldId id="339" r:id="rId20"/>
    <p:sldId id="328" r:id="rId21"/>
    <p:sldId id="329" r:id="rId22"/>
    <p:sldId id="332" r:id="rId23"/>
    <p:sldId id="333" r:id="rId24"/>
    <p:sldId id="338" r:id="rId25"/>
    <p:sldId id="330" r:id="rId26"/>
    <p:sldId id="340" r:id="rId27"/>
    <p:sldId id="334" r:id="rId28"/>
    <p:sldId id="336" r:id="rId29"/>
    <p:sldId id="341" r:id="rId30"/>
    <p:sldId id="342" r:id="rId31"/>
    <p:sldId id="343" r:id="rId32"/>
    <p:sldId id="344" r:id="rId33"/>
    <p:sldId id="348" r:id="rId34"/>
    <p:sldId id="345" r:id="rId35"/>
    <p:sldId id="352" r:id="rId36"/>
    <p:sldId id="337" r:id="rId37"/>
    <p:sldId id="346" r:id="rId38"/>
    <p:sldId id="349" r:id="rId39"/>
    <p:sldId id="350" r:id="rId40"/>
    <p:sldId id="35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60"/>
  </p:normalViewPr>
  <p:slideViewPr>
    <p:cSldViewPr>
      <p:cViewPr varScale="1">
        <p:scale>
          <a:sx n="69" d="100"/>
          <a:sy n="69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B718D-2820-4F33-8CA2-466646DFEC6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674CC6B-000D-4479-8737-05C28D834DAF}">
      <dgm:prSet/>
      <dgm:spPr/>
      <dgm:t>
        <a:bodyPr/>
        <a:lstStyle/>
        <a:p>
          <a:pPr rtl="0"/>
          <a:r>
            <a:rPr lang="en-US" dirty="0" smtClean="0"/>
            <a:t>grammatical meaning is expressed with the help of the endings, affixes, alternations (sound changing)</a:t>
          </a:r>
          <a:endParaRPr lang="en-US" dirty="0"/>
        </a:p>
      </dgm:t>
    </dgm:pt>
    <dgm:pt modelId="{2DE74524-2DCD-4CB6-A4C9-3583FDD21690}" type="parTrans" cxnId="{840A4AC1-8DDF-4D12-A109-AF0E7B135885}">
      <dgm:prSet/>
      <dgm:spPr/>
      <dgm:t>
        <a:bodyPr/>
        <a:lstStyle/>
        <a:p>
          <a:endParaRPr lang="ru-RU"/>
        </a:p>
      </dgm:t>
    </dgm:pt>
    <dgm:pt modelId="{D9FB5BD8-8BEC-4B82-9087-4038A0A23C54}" type="sibTrans" cxnId="{840A4AC1-8DDF-4D12-A109-AF0E7B135885}">
      <dgm:prSet/>
      <dgm:spPr/>
      <dgm:t>
        <a:bodyPr/>
        <a:lstStyle/>
        <a:p>
          <a:endParaRPr lang="ru-RU"/>
        </a:p>
      </dgm:t>
    </dgm:pt>
    <dgm:pt modelId="{36AADF69-B427-486C-BD59-3D0709391E1B}">
      <dgm:prSet/>
      <dgm:spPr/>
      <dgm:t>
        <a:bodyPr/>
        <a:lstStyle/>
        <a:p>
          <a:pPr rtl="0"/>
          <a:r>
            <a:rPr lang="en-US" dirty="0" smtClean="0"/>
            <a:t>Бачив – masculine, the 3rd person, singular, imperfective ; → he saw</a:t>
          </a:r>
          <a:endParaRPr lang="en-US" dirty="0"/>
        </a:p>
      </dgm:t>
    </dgm:pt>
    <dgm:pt modelId="{C435581E-A8A3-4F74-8459-3319DF91B2C8}" type="parTrans" cxnId="{49A2F97B-AAEC-416E-A7E4-391ABA2A865B}">
      <dgm:prSet/>
      <dgm:spPr/>
      <dgm:t>
        <a:bodyPr/>
        <a:lstStyle/>
        <a:p>
          <a:endParaRPr lang="ru-RU"/>
        </a:p>
      </dgm:t>
    </dgm:pt>
    <dgm:pt modelId="{E7AD7E94-F393-449E-8DAF-59E15E08C2CB}" type="sibTrans" cxnId="{49A2F97B-AAEC-416E-A7E4-391ABA2A865B}">
      <dgm:prSet/>
      <dgm:spPr/>
      <dgm:t>
        <a:bodyPr/>
        <a:lstStyle/>
        <a:p>
          <a:endParaRPr lang="ru-RU"/>
        </a:p>
      </dgm:t>
    </dgm:pt>
    <dgm:pt modelId="{CB519896-B38E-45A7-A7CA-C66630501A80}">
      <dgm:prSet/>
      <dgm:spPr/>
      <dgm:t>
        <a:bodyPr/>
        <a:lstStyle/>
        <a:p>
          <a:pPr rtl="0"/>
          <a:r>
            <a:rPr lang="en-US" dirty="0" smtClean="0"/>
            <a:t>Побачив</a:t>
          </a:r>
          <a:r>
            <a:rPr lang="ru-RU" dirty="0" smtClean="0"/>
            <a:t> </a:t>
          </a:r>
          <a:r>
            <a:rPr lang="en-US" dirty="0" smtClean="0"/>
            <a:t>– </a:t>
          </a:r>
          <a:r>
            <a:rPr lang="en-US" dirty="0" smtClean="0"/>
            <a:t>masculine, the 3rd person, singular, perfective ; → he has seen</a:t>
          </a:r>
          <a:endParaRPr lang="en-US" dirty="0"/>
        </a:p>
      </dgm:t>
    </dgm:pt>
    <dgm:pt modelId="{F34A426F-0B2D-4BFE-A80C-DCC93B16F357}" type="parTrans" cxnId="{07989403-D8D4-40A9-BA96-B00287D9031F}">
      <dgm:prSet/>
      <dgm:spPr/>
      <dgm:t>
        <a:bodyPr/>
        <a:lstStyle/>
        <a:p>
          <a:endParaRPr lang="ru-RU"/>
        </a:p>
      </dgm:t>
    </dgm:pt>
    <dgm:pt modelId="{D2B06611-31D2-434E-AB7B-CB1430DAC074}" type="sibTrans" cxnId="{07989403-D8D4-40A9-BA96-B00287D9031F}">
      <dgm:prSet/>
      <dgm:spPr/>
      <dgm:t>
        <a:bodyPr/>
        <a:lstStyle/>
        <a:p>
          <a:endParaRPr lang="ru-RU"/>
        </a:p>
      </dgm:t>
    </dgm:pt>
    <dgm:pt modelId="{3750ACA7-E119-4457-AC6B-AF2A42679CC6}" type="pres">
      <dgm:prSet presAssocID="{4D1B718D-2820-4F33-8CA2-466646DFEC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6D6F9-DEB7-4714-9B49-F135E0B904B1}" type="pres">
      <dgm:prSet presAssocID="{F674CC6B-000D-4479-8737-05C28D834DA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E1EC3-8C62-4605-9EC2-D3FDBEC052E2}" type="pres">
      <dgm:prSet presAssocID="{D9FB5BD8-8BEC-4B82-9087-4038A0A23C54}" presName="spacer" presStyleCnt="0"/>
      <dgm:spPr/>
    </dgm:pt>
    <dgm:pt modelId="{981571C1-221B-491F-8EEE-77B65CA34D53}" type="pres">
      <dgm:prSet presAssocID="{36AADF69-B427-486C-BD59-3D0709391E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08F76-F8CF-4751-86D1-0D52D76E9047}" type="pres">
      <dgm:prSet presAssocID="{E7AD7E94-F393-449E-8DAF-59E15E08C2CB}" presName="spacer" presStyleCnt="0"/>
      <dgm:spPr/>
    </dgm:pt>
    <dgm:pt modelId="{9E1D32E5-5923-4124-B473-29D771D10062}" type="pres">
      <dgm:prSet presAssocID="{CB519896-B38E-45A7-A7CA-C66630501A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FBE0AA-EF5C-4E3D-A0DB-E4EC18E0B82F}" type="presOf" srcId="{CB519896-B38E-45A7-A7CA-C66630501A80}" destId="{9E1D32E5-5923-4124-B473-29D771D10062}" srcOrd="0" destOrd="0" presId="urn:microsoft.com/office/officeart/2005/8/layout/vList2"/>
    <dgm:cxn modelId="{49A2F97B-AAEC-416E-A7E4-391ABA2A865B}" srcId="{4D1B718D-2820-4F33-8CA2-466646DFEC6A}" destId="{36AADF69-B427-486C-BD59-3D0709391E1B}" srcOrd="1" destOrd="0" parTransId="{C435581E-A8A3-4F74-8459-3319DF91B2C8}" sibTransId="{E7AD7E94-F393-449E-8DAF-59E15E08C2CB}"/>
    <dgm:cxn modelId="{07989403-D8D4-40A9-BA96-B00287D9031F}" srcId="{4D1B718D-2820-4F33-8CA2-466646DFEC6A}" destId="{CB519896-B38E-45A7-A7CA-C66630501A80}" srcOrd="2" destOrd="0" parTransId="{F34A426F-0B2D-4BFE-A80C-DCC93B16F357}" sibTransId="{D2B06611-31D2-434E-AB7B-CB1430DAC074}"/>
    <dgm:cxn modelId="{840A4AC1-8DDF-4D12-A109-AF0E7B135885}" srcId="{4D1B718D-2820-4F33-8CA2-466646DFEC6A}" destId="{F674CC6B-000D-4479-8737-05C28D834DAF}" srcOrd="0" destOrd="0" parTransId="{2DE74524-2DCD-4CB6-A4C9-3583FDD21690}" sibTransId="{D9FB5BD8-8BEC-4B82-9087-4038A0A23C54}"/>
    <dgm:cxn modelId="{0083449F-23C3-43A3-9F4A-B737D181F23F}" type="presOf" srcId="{4D1B718D-2820-4F33-8CA2-466646DFEC6A}" destId="{3750ACA7-E119-4457-AC6B-AF2A42679CC6}" srcOrd="0" destOrd="0" presId="urn:microsoft.com/office/officeart/2005/8/layout/vList2"/>
    <dgm:cxn modelId="{5CB3322D-4789-4136-9AAE-975AB41787C1}" type="presOf" srcId="{F674CC6B-000D-4479-8737-05C28D834DAF}" destId="{1726D6F9-DEB7-4714-9B49-F135E0B904B1}" srcOrd="0" destOrd="0" presId="urn:microsoft.com/office/officeart/2005/8/layout/vList2"/>
    <dgm:cxn modelId="{4A112D57-6983-40D9-88B3-669453D41EF0}" type="presOf" srcId="{36AADF69-B427-486C-BD59-3D0709391E1B}" destId="{981571C1-221B-491F-8EEE-77B65CA34D53}" srcOrd="0" destOrd="0" presId="urn:microsoft.com/office/officeart/2005/8/layout/vList2"/>
    <dgm:cxn modelId="{3CFEABD6-C1F0-4A25-BBF2-43056A37717C}" type="presParOf" srcId="{3750ACA7-E119-4457-AC6B-AF2A42679CC6}" destId="{1726D6F9-DEB7-4714-9B49-F135E0B904B1}" srcOrd="0" destOrd="0" presId="urn:microsoft.com/office/officeart/2005/8/layout/vList2"/>
    <dgm:cxn modelId="{097C4149-8181-4340-9114-24C69734E78D}" type="presParOf" srcId="{3750ACA7-E119-4457-AC6B-AF2A42679CC6}" destId="{4F8E1EC3-8C62-4605-9EC2-D3FDBEC052E2}" srcOrd="1" destOrd="0" presId="urn:microsoft.com/office/officeart/2005/8/layout/vList2"/>
    <dgm:cxn modelId="{4FF35B3B-1AF5-4995-ADBC-C0D7864F2ACB}" type="presParOf" srcId="{3750ACA7-E119-4457-AC6B-AF2A42679CC6}" destId="{981571C1-221B-491F-8EEE-77B65CA34D53}" srcOrd="2" destOrd="0" presId="urn:microsoft.com/office/officeart/2005/8/layout/vList2"/>
    <dgm:cxn modelId="{5E5D9BE0-2B1C-42A5-93CC-746518931001}" type="presParOf" srcId="{3750ACA7-E119-4457-AC6B-AF2A42679CC6}" destId="{D3C08F76-F8CF-4751-86D1-0D52D76E9047}" srcOrd="3" destOrd="0" presId="urn:microsoft.com/office/officeart/2005/8/layout/vList2"/>
    <dgm:cxn modelId="{293B498F-A9C0-42E4-8D67-78A01C23BE69}" type="presParOf" srcId="{3750ACA7-E119-4457-AC6B-AF2A42679CC6}" destId="{9E1D32E5-5923-4124-B473-29D771D100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A0E4E-2D9B-4510-9427-46B9DA3E11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95CD53-ED18-45F1-BD7B-553D64C7000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lexical and grammatical meanings are separated</a:t>
          </a:r>
          <a:endParaRPr lang="en-US" dirty="0"/>
        </a:p>
      </dgm:t>
    </dgm:pt>
    <dgm:pt modelId="{3FFFB8EA-FDB5-4D81-8FCB-D44EB915DAC8}" type="parTrans" cxnId="{77EA13AA-B1B9-4DEB-ABF4-C2893AE8AAE4}">
      <dgm:prSet/>
      <dgm:spPr/>
      <dgm:t>
        <a:bodyPr/>
        <a:lstStyle/>
        <a:p>
          <a:endParaRPr lang="ru-RU"/>
        </a:p>
      </dgm:t>
    </dgm:pt>
    <dgm:pt modelId="{094DC46A-94E5-4750-A6AB-7D1DC35301C5}" type="sibTrans" cxnId="{77EA13AA-B1B9-4DEB-ABF4-C2893AE8AAE4}">
      <dgm:prSet/>
      <dgm:spPr/>
      <dgm:t>
        <a:bodyPr/>
        <a:lstStyle/>
        <a:p>
          <a:endParaRPr lang="ru-RU"/>
        </a:p>
      </dgm:t>
    </dgm:pt>
    <dgm:pt modelId="{A441E754-5C0F-4CCD-88D8-3D9DFCB0CFE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Lexical meaning is expressed with content words</a:t>
          </a:r>
          <a:endParaRPr lang="en-US" dirty="0"/>
        </a:p>
      </dgm:t>
    </dgm:pt>
    <dgm:pt modelId="{D14E5D72-D94E-4B01-8668-54DDB04FFFDB}" type="parTrans" cxnId="{7BA5809D-0414-47EC-8B93-B6A705174154}">
      <dgm:prSet/>
      <dgm:spPr/>
      <dgm:t>
        <a:bodyPr/>
        <a:lstStyle/>
        <a:p>
          <a:endParaRPr lang="ru-RU"/>
        </a:p>
      </dgm:t>
    </dgm:pt>
    <dgm:pt modelId="{F27B59C8-CD8A-4B08-B9C1-D0A0EE6374BB}" type="sibTrans" cxnId="{7BA5809D-0414-47EC-8B93-B6A705174154}">
      <dgm:prSet/>
      <dgm:spPr/>
      <dgm:t>
        <a:bodyPr/>
        <a:lstStyle/>
        <a:p>
          <a:endParaRPr lang="ru-RU"/>
        </a:p>
      </dgm:t>
    </dgm:pt>
    <dgm:pt modelId="{52D6AF78-27EE-4D3E-99C7-6BD0AE35A4A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Grammatical meaning is expressed with functional words (articles, pronouns, conjunctions, particles, auxiliary verbs etc.), word order and intonation.</a:t>
          </a:r>
          <a:endParaRPr lang="en-US" dirty="0"/>
        </a:p>
      </dgm:t>
    </dgm:pt>
    <dgm:pt modelId="{DFCC2939-10C6-4273-893F-F85FDC4FD715}" type="parTrans" cxnId="{C7A9DFF2-4571-4E4E-95C4-9A11B3FEC8C5}">
      <dgm:prSet/>
      <dgm:spPr/>
      <dgm:t>
        <a:bodyPr/>
        <a:lstStyle/>
        <a:p>
          <a:endParaRPr lang="ru-RU"/>
        </a:p>
      </dgm:t>
    </dgm:pt>
    <dgm:pt modelId="{D08C523A-A165-4385-8672-92F24FE4AF74}" type="sibTrans" cxnId="{C7A9DFF2-4571-4E4E-95C4-9A11B3FEC8C5}">
      <dgm:prSet/>
      <dgm:spPr/>
      <dgm:t>
        <a:bodyPr/>
        <a:lstStyle/>
        <a:p>
          <a:endParaRPr lang="ru-RU"/>
        </a:p>
      </dgm:t>
    </dgm:pt>
    <dgm:pt modelId="{4964F8B5-672B-4F8A-B091-46DCEA96A69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кіт – a cat, </a:t>
          </a:r>
          <a:r>
            <a:rPr lang="uk-UA" dirty="0" smtClean="0"/>
            <a:t>к</a:t>
          </a:r>
          <a:r>
            <a:rPr lang="en-US" dirty="0" smtClean="0"/>
            <a:t>оту – to the cat</a:t>
          </a:r>
          <a:endParaRPr lang="en-US" dirty="0"/>
        </a:p>
      </dgm:t>
    </dgm:pt>
    <dgm:pt modelId="{C3A32C8D-FEF1-4DB7-8110-1827052A91D7}" type="parTrans" cxnId="{ED2A3D61-D8EE-4EFD-A355-9E913FF5CFE7}">
      <dgm:prSet/>
      <dgm:spPr/>
      <dgm:t>
        <a:bodyPr/>
        <a:lstStyle/>
        <a:p>
          <a:endParaRPr lang="ru-RU"/>
        </a:p>
      </dgm:t>
    </dgm:pt>
    <dgm:pt modelId="{A30591EC-F1AB-4282-B835-7E9C958B63D3}" type="sibTrans" cxnId="{ED2A3D61-D8EE-4EFD-A355-9E913FF5CFE7}">
      <dgm:prSet/>
      <dgm:spPr/>
      <dgm:t>
        <a:bodyPr/>
        <a:lstStyle/>
        <a:p>
          <a:endParaRPr lang="ru-RU"/>
        </a:p>
      </dgm:t>
    </dgm:pt>
    <dgm:pt modelId="{504966AC-9F70-4F43-B71A-38D0C4E410CC}" type="pres">
      <dgm:prSet presAssocID="{AD2A0E4E-2D9B-4510-9427-46B9DA3E11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ECDCB8-91FD-4D82-9AFC-C5C17F3FC974}" type="pres">
      <dgm:prSet presAssocID="{9595CD53-ED18-45F1-BD7B-553D64C700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AD9F5-A711-4A50-BE2E-77B5D9A05A61}" type="pres">
      <dgm:prSet presAssocID="{094DC46A-94E5-4750-A6AB-7D1DC35301C5}" presName="spacer" presStyleCnt="0"/>
      <dgm:spPr/>
    </dgm:pt>
    <dgm:pt modelId="{E9488F82-A741-461E-A7A8-57C99EE9DA23}" type="pres">
      <dgm:prSet presAssocID="{A441E754-5C0F-4CCD-88D8-3D9DFCB0CFE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423CD-C5E3-41B1-9A06-35A0187EAB28}" type="pres">
      <dgm:prSet presAssocID="{F27B59C8-CD8A-4B08-B9C1-D0A0EE6374BB}" presName="spacer" presStyleCnt="0"/>
      <dgm:spPr/>
    </dgm:pt>
    <dgm:pt modelId="{2EEC0098-668F-47FD-AA82-0616E5797334}" type="pres">
      <dgm:prSet presAssocID="{52D6AF78-27EE-4D3E-99C7-6BD0AE35A4A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35CB3-3A95-4039-8CC5-8209ECB72CDE}" type="pres">
      <dgm:prSet presAssocID="{D08C523A-A165-4385-8672-92F24FE4AF74}" presName="spacer" presStyleCnt="0"/>
      <dgm:spPr/>
    </dgm:pt>
    <dgm:pt modelId="{519D0F47-A491-499B-9FB9-F3A9AD946814}" type="pres">
      <dgm:prSet presAssocID="{4964F8B5-672B-4F8A-B091-46DCEA96A69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0FD2D-695D-4712-94B5-535C721E0E24}" type="presOf" srcId="{A441E754-5C0F-4CCD-88D8-3D9DFCB0CFE7}" destId="{E9488F82-A741-461E-A7A8-57C99EE9DA23}" srcOrd="0" destOrd="0" presId="urn:microsoft.com/office/officeart/2005/8/layout/vList2"/>
    <dgm:cxn modelId="{77EA13AA-B1B9-4DEB-ABF4-C2893AE8AAE4}" srcId="{AD2A0E4E-2D9B-4510-9427-46B9DA3E1111}" destId="{9595CD53-ED18-45F1-BD7B-553D64C70000}" srcOrd="0" destOrd="0" parTransId="{3FFFB8EA-FDB5-4D81-8FCB-D44EB915DAC8}" sibTransId="{094DC46A-94E5-4750-A6AB-7D1DC35301C5}"/>
    <dgm:cxn modelId="{7BA5809D-0414-47EC-8B93-B6A705174154}" srcId="{AD2A0E4E-2D9B-4510-9427-46B9DA3E1111}" destId="{A441E754-5C0F-4CCD-88D8-3D9DFCB0CFE7}" srcOrd="1" destOrd="0" parTransId="{D14E5D72-D94E-4B01-8668-54DDB04FFFDB}" sibTransId="{F27B59C8-CD8A-4B08-B9C1-D0A0EE6374BB}"/>
    <dgm:cxn modelId="{A2FF600D-31FB-442B-94B6-4FA9EB5F1242}" type="presOf" srcId="{52D6AF78-27EE-4D3E-99C7-6BD0AE35A4AD}" destId="{2EEC0098-668F-47FD-AA82-0616E5797334}" srcOrd="0" destOrd="0" presId="urn:microsoft.com/office/officeart/2005/8/layout/vList2"/>
    <dgm:cxn modelId="{ED2A3D61-D8EE-4EFD-A355-9E913FF5CFE7}" srcId="{AD2A0E4E-2D9B-4510-9427-46B9DA3E1111}" destId="{4964F8B5-672B-4F8A-B091-46DCEA96A69D}" srcOrd="3" destOrd="0" parTransId="{C3A32C8D-FEF1-4DB7-8110-1827052A91D7}" sibTransId="{A30591EC-F1AB-4282-B835-7E9C958B63D3}"/>
    <dgm:cxn modelId="{561CF715-8987-449E-842C-B9E4762DAAB2}" type="presOf" srcId="{AD2A0E4E-2D9B-4510-9427-46B9DA3E1111}" destId="{504966AC-9F70-4F43-B71A-38D0C4E410CC}" srcOrd="0" destOrd="0" presId="urn:microsoft.com/office/officeart/2005/8/layout/vList2"/>
    <dgm:cxn modelId="{1D8EC45B-93E0-4C60-BCE9-7BA5CCEB6DAD}" type="presOf" srcId="{4964F8B5-672B-4F8A-B091-46DCEA96A69D}" destId="{519D0F47-A491-499B-9FB9-F3A9AD946814}" srcOrd="0" destOrd="0" presId="urn:microsoft.com/office/officeart/2005/8/layout/vList2"/>
    <dgm:cxn modelId="{C7A9DFF2-4571-4E4E-95C4-9A11B3FEC8C5}" srcId="{AD2A0E4E-2D9B-4510-9427-46B9DA3E1111}" destId="{52D6AF78-27EE-4D3E-99C7-6BD0AE35A4AD}" srcOrd="2" destOrd="0" parTransId="{DFCC2939-10C6-4273-893F-F85FDC4FD715}" sibTransId="{D08C523A-A165-4385-8672-92F24FE4AF74}"/>
    <dgm:cxn modelId="{D546ABEE-BE0A-42C0-98C2-5247D97A132F}" type="presOf" srcId="{9595CD53-ED18-45F1-BD7B-553D64C70000}" destId="{9DECDCB8-91FD-4D82-9AFC-C5C17F3FC974}" srcOrd="0" destOrd="0" presId="urn:microsoft.com/office/officeart/2005/8/layout/vList2"/>
    <dgm:cxn modelId="{19820A0F-65D1-42DD-B261-5C2188C89962}" type="presParOf" srcId="{504966AC-9F70-4F43-B71A-38D0C4E410CC}" destId="{9DECDCB8-91FD-4D82-9AFC-C5C17F3FC974}" srcOrd="0" destOrd="0" presId="urn:microsoft.com/office/officeart/2005/8/layout/vList2"/>
    <dgm:cxn modelId="{30209832-AE01-45F5-A08D-1E16CC1FD641}" type="presParOf" srcId="{504966AC-9F70-4F43-B71A-38D0C4E410CC}" destId="{C6AAD9F5-A711-4A50-BE2E-77B5D9A05A61}" srcOrd="1" destOrd="0" presId="urn:microsoft.com/office/officeart/2005/8/layout/vList2"/>
    <dgm:cxn modelId="{2D006D7D-DE29-421B-8E8B-15ADF4ADF91B}" type="presParOf" srcId="{504966AC-9F70-4F43-B71A-38D0C4E410CC}" destId="{E9488F82-A741-461E-A7A8-57C99EE9DA23}" srcOrd="2" destOrd="0" presId="urn:microsoft.com/office/officeart/2005/8/layout/vList2"/>
    <dgm:cxn modelId="{E0643279-7ADC-4E1E-B6D2-BF08DFF83E0F}" type="presParOf" srcId="{504966AC-9F70-4F43-B71A-38D0C4E410CC}" destId="{0A0423CD-C5E3-41B1-9A06-35A0187EAB28}" srcOrd="3" destOrd="0" presId="urn:microsoft.com/office/officeart/2005/8/layout/vList2"/>
    <dgm:cxn modelId="{F49412B1-A748-405E-8143-EBE5F75E733C}" type="presParOf" srcId="{504966AC-9F70-4F43-B71A-38D0C4E410CC}" destId="{2EEC0098-668F-47FD-AA82-0616E5797334}" srcOrd="4" destOrd="0" presId="urn:microsoft.com/office/officeart/2005/8/layout/vList2"/>
    <dgm:cxn modelId="{FB79C97A-29E3-49A2-B556-83EADB3C1D48}" type="presParOf" srcId="{504966AC-9F70-4F43-B71A-38D0C4E410CC}" destId="{C4835CB3-3A95-4039-8CC5-8209ECB72CDE}" srcOrd="5" destOrd="0" presId="urn:microsoft.com/office/officeart/2005/8/layout/vList2"/>
    <dgm:cxn modelId="{0197F015-B773-4D96-BA97-197850368983}" type="presParOf" srcId="{504966AC-9F70-4F43-B71A-38D0C4E410CC}" destId="{519D0F47-A491-499B-9FB9-F3A9AD9468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B8EB40-2FC0-4AA8-969D-31B0D1AD350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3E98C5-0C23-4AE5-A745-808BD557FB16}">
      <dgm:prSet/>
      <dgm:spPr/>
      <dgm:t>
        <a:bodyPr/>
        <a:lstStyle/>
        <a:p>
          <a:pPr rtl="0"/>
          <a:r>
            <a:rPr lang="en-US" dirty="0" smtClean="0">
              <a:latin typeface="Algerian" panose="04020705040A02060702" pitchFamily="82" charset="0"/>
            </a:rPr>
            <a:t>Morphology</a:t>
          </a:r>
          <a:endParaRPr lang="en-US" dirty="0">
            <a:latin typeface="Algerian" panose="04020705040A02060702" pitchFamily="82" charset="0"/>
          </a:endParaRPr>
        </a:p>
      </dgm:t>
    </dgm:pt>
    <dgm:pt modelId="{F0DDE371-8E84-4130-ABCA-C9C342ABFF26}" type="parTrans" cxnId="{379F728F-B5A5-4946-8D66-621FA96183D0}">
      <dgm:prSet/>
      <dgm:spPr/>
      <dgm:t>
        <a:bodyPr/>
        <a:lstStyle/>
        <a:p>
          <a:endParaRPr lang="ru-RU"/>
        </a:p>
      </dgm:t>
    </dgm:pt>
    <dgm:pt modelId="{71138E66-C5AE-411C-8E74-A2F6D81A6F45}" type="sibTrans" cxnId="{379F728F-B5A5-4946-8D66-621FA96183D0}">
      <dgm:prSet/>
      <dgm:spPr/>
      <dgm:t>
        <a:bodyPr/>
        <a:lstStyle/>
        <a:p>
          <a:endParaRPr lang="ru-RU"/>
        </a:p>
      </dgm:t>
    </dgm:pt>
    <dgm:pt modelId="{29888E74-692C-4914-A729-4D02A1C60B32}">
      <dgm:prSet/>
      <dgm:spPr/>
      <dgm:t>
        <a:bodyPr/>
        <a:lstStyle/>
        <a:p>
          <a:pPr rtl="0"/>
          <a:r>
            <a:rPr lang="en-US" dirty="0" smtClean="0">
              <a:latin typeface="Algerian" panose="04020705040A02060702" pitchFamily="82" charset="0"/>
            </a:rPr>
            <a:t>Syntax</a:t>
          </a:r>
          <a:endParaRPr lang="en-US" dirty="0">
            <a:latin typeface="Algerian" panose="04020705040A02060702" pitchFamily="82" charset="0"/>
          </a:endParaRPr>
        </a:p>
      </dgm:t>
    </dgm:pt>
    <dgm:pt modelId="{DD69D2BE-B9F4-4390-AD65-9DB23E8A9D9E}" type="parTrans" cxnId="{93B26899-273C-45FD-8D38-174C83A46049}">
      <dgm:prSet/>
      <dgm:spPr/>
      <dgm:t>
        <a:bodyPr/>
        <a:lstStyle/>
        <a:p>
          <a:endParaRPr lang="ru-RU"/>
        </a:p>
      </dgm:t>
    </dgm:pt>
    <dgm:pt modelId="{2992F75C-715D-47B8-8BCF-A3399B0625AE}" type="sibTrans" cxnId="{93B26899-273C-45FD-8D38-174C83A46049}">
      <dgm:prSet/>
      <dgm:spPr/>
      <dgm:t>
        <a:bodyPr/>
        <a:lstStyle/>
        <a:p>
          <a:endParaRPr lang="ru-RU"/>
        </a:p>
      </dgm:t>
    </dgm:pt>
    <dgm:pt modelId="{1A2C7B0C-38B8-495F-A88E-3CCC387EBA3F}" type="pres">
      <dgm:prSet presAssocID="{F1B8EB40-2FC0-4AA8-969D-31B0D1AD350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C22D7-3B5A-43D2-9440-BDBD4CDC4BF2}" type="pres">
      <dgm:prSet presAssocID="{8C3E98C5-0C23-4AE5-A745-808BD557FB16}" presName="circle1" presStyleLbl="node1" presStyleIdx="0" presStyleCnt="2"/>
      <dgm:spPr/>
    </dgm:pt>
    <dgm:pt modelId="{41DA2D54-428F-49B1-88F0-FFCF69D3334A}" type="pres">
      <dgm:prSet presAssocID="{8C3E98C5-0C23-4AE5-A745-808BD557FB16}" presName="space" presStyleCnt="0"/>
      <dgm:spPr/>
    </dgm:pt>
    <dgm:pt modelId="{B50B6206-3B3C-4DE5-87B6-6ACC29E084D8}" type="pres">
      <dgm:prSet presAssocID="{8C3E98C5-0C23-4AE5-A745-808BD557FB16}" presName="rect1" presStyleLbl="alignAcc1" presStyleIdx="0" presStyleCnt="2"/>
      <dgm:spPr/>
      <dgm:t>
        <a:bodyPr/>
        <a:lstStyle/>
        <a:p>
          <a:endParaRPr lang="ru-RU"/>
        </a:p>
      </dgm:t>
    </dgm:pt>
    <dgm:pt modelId="{31C06F5D-B18B-4F16-9FE0-B9AF0C0B6A72}" type="pres">
      <dgm:prSet presAssocID="{29888E74-692C-4914-A729-4D02A1C60B32}" presName="vertSpace2" presStyleLbl="node1" presStyleIdx="0" presStyleCnt="2"/>
      <dgm:spPr/>
    </dgm:pt>
    <dgm:pt modelId="{B8ABC87E-BCD8-4549-B4D8-B1AE4D4F798E}" type="pres">
      <dgm:prSet presAssocID="{29888E74-692C-4914-A729-4D02A1C60B32}" presName="circle2" presStyleLbl="node1" presStyleIdx="1" presStyleCnt="2"/>
      <dgm:spPr/>
    </dgm:pt>
    <dgm:pt modelId="{A8F986BA-6536-405F-AE19-9E1B0B3C6CF6}" type="pres">
      <dgm:prSet presAssocID="{29888E74-692C-4914-A729-4D02A1C60B32}" presName="rect2" presStyleLbl="alignAcc1" presStyleIdx="1" presStyleCnt="2" custScaleY="108648" custLinFactNeighborX="-1549" custLinFactNeighborY="-1535"/>
      <dgm:spPr/>
      <dgm:t>
        <a:bodyPr/>
        <a:lstStyle/>
        <a:p>
          <a:endParaRPr lang="ru-RU"/>
        </a:p>
      </dgm:t>
    </dgm:pt>
    <dgm:pt modelId="{BFB7E152-AD79-4488-9167-400B738D51AD}" type="pres">
      <dgm:prSet presAssocID="{8C3E98C5-0C23-4AE5-A745-808BD557FB1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855B6-ADC8-4C6D-94A4-1FFDCDC88A37}" type="pres">
      <dgm:prSet presAssocID="{29888E74-692C-4914-A729-4D02A1C60B3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AA6D5-62FE-46E1-B385-964A08864ECE}" type="presOf" srcId="{8C3E98C5-0C23-4AE5-A745-808BD557FB16}" destId="{BFB7E152-AD79-4488-9167-400B738D51AD}" srcOrd="1" destOrd="0" presId="urn:microsoft.com/office/officeart/2005/8/layout/target3"/>
    <dgm:cxn modelId="{93B26899-273C-45FD-8D38-174C83A46049}" srcId="{F1B8EB40-2FC0-4AA8-969D-31B0D1AD350D}" destId="{29888E74-692C-4914-A729-4D02A1C60B32}" srcOrd="1" destOrd="0" parTransId="{DD69D2BE-B9F4-4390-AD65-9DB23E8A9D9E}" sibTransId="{2992F75C-715D-47B8-8BCF-A3399B0625AE}"/>
    <dgm:cxn modelId="{B194DCD8-543B-43A1-80AF-44991E5EF10B}" type="presOf" srcId="{29888E74-692C-4914-A729-4D02A1C60B32}" destId="{A8F986BA-6536-405F-AE19-9E1B0B3C6CF6}" srcOrd="0" destOrd="0" presId="urn:microsoft.com/office/officeart/2005/8/layout/target3"/>
    <dgm:cxn modelId="{379F728F-B5A5-4946-8D66-621FA96183D0}" srcId="{F1B8EB40-2FC0-4AA8-969D-31B0D1AD350D}" destId="{8C3E98C5-0C23-4AE5-A745-808BD557FB16}" srcOrd="0" destOrd="0" parTransId="{F0DDE371-8E84-4130-ABCA-C9C342ABFF26}" sibTransId="{71138E66-C5AE-411C-8E74-A2F6D81A6F45}"/>
    <dgm:cxn modelId="{2ADAB4F5-2538-42D1-9690-D0ECD9ADCDE4}" type="presOf" srcId="{29888E74-692C-4914-A729-4D02A1C60B32}" destId="{E6F855B6-ADC8-4C6D-94A4-1FFDCDC88A37}" srcOrd="1" destOrd="0" presId="urn:microsoft.com/office/officeart/2005/8/layout/target3"/>
    <dgm:cxn modelId="{93D6B156-DA2D-4E9B-8C9C-1EF3A97CE85C}" type="presOf" srcId="{8C3E98C5-0C23-4AE5-A745-808BD557FB16}" destId="{B50B6206-3B3C-4DE5-87B6-6ACC29E084D8}" srcOrd="0" destOrd="0" presId="urn:microsoft.com/office/officeart/2005/8/layout/target3"/>
    <dgm:cxn modelId="{20C94E2D-0A4E-4DBF-99A1-957F211DB2C5}" type="presOf" srcId="{F1B8EB40-2FC0-4AA8-969D-31B0D1AD350D}" destId="{1A2C7B0C-38B8-495F-A88E-3CCC387EBA3F}" srcOrd="0" destOrd="0" presId="urn:microsoft.com/office/officeart/2005/8/layout/target3"/>
    <dgm:cxn modelId="{7F06DC93-8AA3-4329-97FE-B29DD71B30CA}" type="presParOf" srcId="{1A2C7B0C-38B8-495F-A88E-3CCC387EBA3F}" destId="{A4DC22D7-3B5A-43D2-9440-BDBD4CDC4BF2}" srcOrd="0" destOrd="0" presId="urn:microsoft.com/office/officeart/2005/8/layout/target3"/>
    <dgm:cxn modelId="{299CD920-74AD-413C-9FB3-F858E266ED49}" type="presParOf" srcId="{1A2C7B0C-38B8-495F-A88E-3CCC387EBA3F}" destId="{41DA2D54-428F-49B1-88F0-FFCF69D3334A}" srcOrd="1" destOrd="0" presId="urn:microsoft.com/office/officeart/2005/8/layout/target3"/>
    <dgm:cxn modelId="{B9F7E407-2C4A-4875-AAFE-EA7A725AFA13}" type="presParOf" srcId="{1A2C7B0C-38B8-495F-A88E-3CCC387EBA3F}" destId="{B50B6206-3B3C-4DE5-87B6-6ACC29E084D8}" srcOrd="2" destOrd="0" presId="urn:microsoft.com/office/officeart/2005/8/layout/target3"/>
    <dgm:cxn modelId="{8A3D0607-A195-488B-B464-B4F54A7B256B}" type="presParOf" srcId="{1A2C7B0C-38B8-495F-A88E-3CCC387EBA3F}" destId="{31C06F5D-B18B-4F16-9FE0-B9AF0C0B6A72}" srcOrd="3" destOrd="0" presId="urn:microsoft.com/office/officeart/2005/8/layout/target3"/>
    <dgm:cxn modelId="{A5A551D2-E6CC-48CA-9E0E-4E2F3F33EA2D}" type="presParOf" srcId="{1A2C7B0C-38B8-495F-A88E-3CCC387EBA3F}" destId="{B8ABC87E-BCD8-4549-B4D8-B1AE4D4F798E}" srcOrd="4" destOrd="0" presId="urn:microsoft.com/office/officeart/2005/8/layout/target3"/>
    <dgm:cxn modelId="{C2C473BB-476A-4981-866B-5A2D4EEFA5B1}" type="presParOf" srcId="{1A2C7B0C-38B8-495F-A88E-3CCC387EBA3F}" destId="{A8F986BA-6536-405F-AE19-9E1B0B3C6CF6}" srcOrd="5" destOrd="0" presId="urn:microsoft.com/office/officeart/2005/8/layout/target3"/>
    <dgm:cxn modelId="{F7293A0A-7EE6-474C-BB92-C12C648792A1}" type="presParOf" srcId="{1A2C7B0C-38B8-495F-A88E-3CCC387EBA3F}" destId="{BFB7E152-AD79-4488-9167-400B738D51AD}" srcOrd="6" destOrd="0" presId="urn:microsoft.com/office/officeart/2005/8/layout/target3"/>
    <dgm:cxn modelId="{9D96850D-6FB4-4436-864D-5F35D34B36BD}" type="presParOf" srcId="{1A2C7B0C-38B8-495F-A88E-3CCC387EBA3F}" destId="{E6F855B6-ADC8-4C6D-94A4-1FFDCDC88A3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6D6F9-DEB7-4714-9B49-F135E0B904B1}">
      <dsp:nvSpPr>
        <dsp:cNvPr id="0" name=""/>
        <dsp:cNvSpPr/>
      </dsp:nvSpPr>
      <dsp:spPr>
        <a:xfrm>
          <a:off x="0" y="386481"/>
          <a:ext cx="8229600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grammatical meaning is expressed with the help of the endings, affixes, alternations (sound changing)</a:t>
          </a:r>
          <a:endParaRPr lang="en-US" sz="3000" kern="1200" dirty="0"/>
        </a:p>
      </dsp:txBody>
      <dsp:txXfrm>
        <a:off x="58257" y="444738"/>
        <a:ext cx="8113086" cy="1076886"/>
      </dsp:txXfrm>
    </dsp:sp>
    <dsp:sp modelId="{981571C1-221B-491F-8EEE-77B65CA34D53}">
      <dsp:nvSpPr>
        <dsp:cNvPr id="0" name=""/>
        <dsp:cNvSpPr/>
      </dsp:nvSpPr>
      <dsp:spPr>
        <a:xfrm>
          <a:off x="0" y="1666281"/>
          <a:ext cx="8229600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Бачив – masculine, the 3rd person, singular, imperfective ; → he saw</a:t>
          </a:r>
          <a:endParaRPr lang="en-US" sz="3000" kern="1200" dirty="0"/>
        </a:p>
      </dsp:txBody>
      <dsp:txXfrm>
        <a:off x="58257" y="1724538"/>
        <a:ext cx="8113086" cy="1076886"/>
      </dsp:txXfrm>
    </dsp:sp>
    <dsp:sp modelId="{9E1D32E5-5923-4124-B473-29D771D10062}">
      <dsp:nvSpPr>
        <dsp:cNvPr id="0" name=""/>
        <dsp:cNvSpPr/>
      </dsp:nvSpPr>
      <dsp:spPr>
        <a:xfrm>
          <a:off x="0" y="2946081"/>
          <a:ext cx="8229600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Побачив</a:t>
          </a:r>
          <a:r>
            <a:rPr lang="ru-RU" sz="3000" kern="1200" dirty="0" smtClean="0"/>
            <a:t> </a:t>
          </a:r>
          <a:r>
            <a:rPr lang="en-US" sz="3000" kern="1200" dirty="0" smtClean="0"/>
            <a:t>– </a:t>
          </a:r>
          <a:r>
            <a:rPr lang="en-US" sz="3000" kern="1200" dirty="0" smtClean="0"/>
            <a:t>masculine, the 3rd person, singular, perfective ; → he has seen</a:t>
          </a:r>
          <a:endParaRPr lang="en-US" sz="3000" kern="1200" dirty="0"/>
        </a:p>
      </dsp:txBody>
      <dsp:txXfrm>
        <a:off x="58257" y="3004338"/>
        <a:ext cx="8113086" cy="107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CDCB8-91FD-4D82-9AFC-C5C17F3FC974}">
      <dsp:nvSpPr>
        <dsp:cNvPr id="0" name=""/>
        <dsp:cNvSpPr/>
      </dsp:nvSpPr>
      <dsp:spPr>
        <a:xfrm>
          <a:off x="0" y="37203"/>
          <a:ext cx="8229600" cy="122023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lexical and grammatical meanings are separated</a:t>
          </a:r>
          <a:endParaRPr lang="en-US" sz="2200" kern="1200" dirty="0"/>
        </a:p>
      </dsp:txBody>
      <dsp:txXfrm>
        <a:off x="59567" y="96770"/>
        <a:ext cx="8110466" cy="1101102"/>
      </dsp:txXfrm>
    </dsp:sp>
    <dsp:sp modelId="{E9488F82-A741-461E-A7A8-57C99EE9DA23}">
      <dsp:nvSpPr>
        <dsp:cNvPr id="0" name=""/>
        <dsp:cNvSpPr/>
      </dsp:nvSpPr>
      <dsp:spPr>
        <a:xfrm>
          <a:off x="0" y="1320800"/>
          <a:ext cx="8229600" cy="122023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Lexical meaning is expressed with content words</a:t>
          </a:r>
          <a:endParaRPr lang="en-US" sz="2200" kern="1200" dirty="0"/>
        </a:p>
      </dsp:txBody>
      <dsp:txXfrm>
        <a:off x="59567" y="1380367"/>
        <a:ext cx="8110466" cy="1101102"/>
      </dsp:txXfrm>
    </dsp:sp>
    <dsp:sp modelId="{2EEC0098-668F-47FD-AA82-0616E5797334}">
      <dsp:nvSpPr>
        <dsp:cNvPr id="0" name=""/>
        <dsp:cNvSpPr/>
      </dsp:nvSpPr>
      <dsp:spPr>
        <a:xfrm>
          <a:off x="0" y="2604397"/>
          <a:ext cx="8229600" cy="122023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Grammatical meaning is expressed with functional words (articles, pronouns, conjunctions, particles, auxiliary verbs etc.), word order and intonation.</a:t>
          </a:r>
          <a:endParaRPr lang="en-US" sz="2200" kern="1200" dirty="0"/>
        </a:p>
      </dsp:txBody>
      <dsp:txXfrm>
        <a:off x="59567" y="2663964"/>
        <a:ext cx="8110466" cy="1101102"/>
      </dsp:txXfrm>
    </dsp:sp>
    <dsp:sp modelId="{519D0F47-A491-499B-9FB9-F3A9AD946814}">
      <dsp:nvSpPr>
        <dsp:cNvPr id="0" name=""/>
        <dsp:cNvSpPr/>
      </dsp:nvSpPr>
      <dsp:spPr>
        <a:xfrm>
          <a:off x="0" y="3887994"/>
          <a:ext cx="8229600" cy="122023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кіт – a cat, </a:t>
          </a:r>
          <a:r>
            <a:rPr lang="uk-UA" sz="2200" kern="1200" dirty="0" smtClean="0"/>
            <a:t>к</a:t>
          </a:r>
          <a:r>
            <a:rPr lang="en-US" sz="2200" kern="1200" dirty="0" smtClean="0"/>
            <a:t>оту – to the cat</a:t>
          </a:r>
          <a:endParaRPr lang="en-US" sz="2200" kern="1200" dirty="0"/>
        </a:p>
      </dsp:txBody>
      <dsp:txXfrm>
        <a:off x="59567" y="3947561"/>
        <a:ext cx="8110466" cy="1101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C22D7-3B5A-43D2-9440-BDBD4CDC4BF2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B6206-3B3C-4DE5-87B6-6ACC29E084D8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Algerian" panose="04020705040A02060702" pitchFamily="82" charset="0"/>
            </a:rPr>
            <a:t>Morphology</a:t>
          </a:r>
          <a:endParaRPr lang="en-US" sz="6500" kern="1200" dirty="0">
            <a:latin typeface="Algerian" panose="04020705040A02060702" pitchFamily="82" charset="0"/>
          </a:endParaRPr>
        </a:p>
      </dsp:txBody>
      <dsp:txXfrm>
        <a:off x="2262981" y="0"/>
        <a:ext cx="5966618" cy="2149832"/>
      </dsp:txXfrm>
    </dsp:sp>
    <dsp:sp modelId="{B8ABC87E-BCD8-4549-B4D8-B1AE4D4F798E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986BA-6536-405F-AE19-9E1B0B3C6CF6}">
      <dsp:nvSpPr>
        <dsp:cNvPr id="0" name=""/>
        <dsp:cNvSpPr/>
      </dsp:nvSpPr>
      <dsp:spPr>
        <a:xfrm>
          <a:off x="2170558" y="2023873"/>
          <a:ext cx="5966618" cy="23357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Algerian" panose="04020705040A02060702" pitchFamily="82" charset="0"/>
            </a:rPr>
            <a:t>Syntax</a:t>
          </a:r>
          <a:endParaRPr lang="en-US" sz="6500" kern="1200" dirty="0">
            <a:latin typeface="Algerian" panose="04020705040A02060702" pitchFamily="82" charset="0"/>
          </a:endParaRPr>
        </a:p>
      </dsp:txBody>
      <dsp:txXfrm>
        <a:off x="2170558" y="2023873"/>
        <a:ext cx="5966618" cy="2335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33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90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5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32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14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02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55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7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81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50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02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A4F3-DE09-4B33-A8B1-CCD1315E2E51}" type="datetimeFigureOut">
              <a:rPr lang="ru-RU" smtClean="0"/>
              <a:t>07.05.2019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73F8C-ACD0-4FF2-AD08-B4C9DFF5D4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2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anose="04020705040A02060702" pitchFamily="82" charset="0"/>
              </a:rPr>
              <a:t>Grammatical Challenges</a:t>
            </a:r>
            <a:endParaRPr lang="en-US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rgbClr val="002060"/>
                </a:solidFill>
                <a:latin typeface="Algerian" panose="04020705040A02060702" pitchFamily="82" charset="0"/>
              </a:rPr>
              <a:t>English-Ukrainian Translation</a:t>
            </a:r>
            <a:endParaRPr lang="en-US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04864"/>
            <a:ext cx="6768752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3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Morphology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the study of words, how they are formed, and their relationship to other words in the same </a:t>
            </a:r>
            <a:r>
              <a:rPr lang="en-US" dirty="0" smtClean="0"/>
              <a:t>language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analyzes </a:t>
            </a:r>
            <a:r>
              <a:rPr lang="en-US" dirty="0"/>
              <a:t>the structure of words and parts of words, such as stems, root words, prefixes, and </a:t>
            </a:r>
            <a:r>
              <a:rPr lang="en-US" dirty="0" smtClean="0"/>
              <a:t>suffixes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Considers </a:t>
            </a:r>
            <a:r>
              <a:rPr lang="en-US" dirty="0" smtClean="0"/>
              <a:t>parts </a:t>
            </a:r>
            <a:r>
              <a:rPr lang="en-US" dirty="0" smtClean="0"/>
              <a:t>of speech, intonation and stress, and the ways context can change a word's pronunciation and meaning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Syntax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smtClean="0"/>
              <a:t>the </a:t>
            </a:r>
            <a:r>
              <a:rPr lang="en-US" sz="4400" dirty="0"/>
              <a:t>set of rules, principles, and processes that govern the structure of sentences (sentence structure) in a given language, usually including word </a:t>
            </a:r>
            <a:r>
              <a:rPr lang="en-US" sz="4400" dirty="0" smtClean="0"/>
              <a:t>order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3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Categories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grammatical </a:t>
            </a:r>
            <a:r>
              <a:rPr lang="en-US" dirty="0"/>
              <a:t>choices are obligatory while lexical choices are optional</a:t>
            </a:r>
            <a:endParaRPr lang="en-US" dirty="0" smtClean="0"/>
          </a:p>
          <a:p>
            <a:pPr algn="just"/>
            <a:r>
              <a:rPr lang="en-US" dirty="0" smtClean="0"/>
              <a:t> e.g. ‘He </a:t>
            </a:r>
            <a:r>
              <a:rPr lang="en-US" dirty="0"/>
              <a:t>hired a worker’ </a:t>
            </a:r>
            <a:r>
              <a:rPr lang="en-US" dirty="0" smtClean="0"/>
              <a:t> - no indication </a:t>
            </a:r>
            <a:r>
              <a:rPr lang="en-US" dirty="0"/>
              <a:t>of the gender of a person, </a:t>
            </a:r>
            <a:r>
              <a:rPr lang="en-US" dirty="0" smtClean="0"/>
              <a:t>such </a:t>
            </a:r>
            <a:r>
              <a:rPr lang="en-US" dirty="0"/>
              <a:t>information is obligatory in </a:t>
            </a:r>
            <a:r>
              <a:rPr lang="en-US" dirty="0" smtClean="0"/>
              <a:t>Ukrainian or Russian:</a:t>
            </a:r>
          </a:p>
          <a:p>
            <a:pPr marL="0" indent="0" algn="just">
              <a:buNone/>
            </a:pPr>
            <a:r>
              <a:rPr lang="ru-RU" dirty="0" smtClean="0"/>
              <a:t>Н</a:t>
            </a:r>
            <a:r>
              <a:rPr lang="en-US" dirty="0" smtClean="0"/>
              <a:t>а</a:t>
            </a:r>
            <a:r>
              <a:rPr lang="uk-UA" dirty="0" smtClean="0"/>
              <a:t>йняв працівника/працівницю</a:t>
            </a:r>
          </a:p>
          <a:p>
            <a:pPr marL="0" indent="0" algn="just">
              <a:buNone/>
            </a:pPr>
            <a:r>
              <a:rPr lang="uk-UA" dirty="0" smtClean="0"/>
              <a:t>Нанял </a:t>
            </a:r>
            <a:r>
              <a:rPr lang="en-US" dirty="0" smtClean="0"/>
              <a:t>рабочего </a:t>
            </a:r>
            <a:r>
              <a:rPr lang="en-US" dirty="0"/>
              <a:t>/ </a:t>
            </a:r>
            <a:r>
              <a:rPr lang="en-US" dirty="0" smtClean="0"/>
              <a:t>работницу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9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Category of Number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dirty="0" smtClean="0"/>
              <a:t>Phenomenon - phenomena</a:t>
            </a:r>
            <a:endParaRPr lang="it-IT" sz="4800" dirty="0"/>
          </a:p>
          <a:p>
            <a:pPr marL="0" indent="0">
              <a:buNone/>
            </a:pPr>
            <a:r>
              <a:rPr lang="it-IT" sz="4800" dirty="0" smtClean="0"/>
              <a:t>Criterion - criteria</a:t>
            </a:r>
            <a:endParaRPr lang="it-IT" sz="4800" dirty="0"/>
          </a:p>
          <a:p>
            <a:pPr marL="0" indent="0">
              <a:buNone/>
            </a:pPr>
            <a:r>
              <a:rPr lang="it-IT" sz="4800" dirty="0" smtClean="0"/>
              <a:t>Datum - data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0317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Category of Number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Analysis - </a:t>
            </a:r>
            <a:r>
              <a:rPr lang="en-US" sz="4400" dirty="0"/>
              <a:t>	analyses</a:t>
            </a:r>
          </a:p>
          <a:p>
            <a:pPr marL="0" indent="0">
              <a:buNone/>
            </a:pPr>
            <a:r>
              <a:rPr lang="en-US" sz="4400" dirty="0" smtClean="0"/>
              <a:t>Diagnosis -</a:t>
            </a:r>
            <a:r>
              <a:rPr lang="en-US" sz="4400" dirty="0"/>
              <a:t>	diagnoses</a:t>
            </a:r>
          </a:p>
          <a:p>
            <a:pPr marL="0" indent="0">
              <a:buNone/>
            </a:pPr>
            <a:r>
              <a:rPr lang="en-US" sz="4400" dirty="0" smtClean="0"/>
              <a:t>Oasis - oases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Thesis - theses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Crisis - crises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863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Category of Number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/>
              <a:t>The news is </a:t>
            </a:r>
            <a:r>
              <a:rPr lang="en-US" sz="4400" dirty="0"/>
              <a:t>at 6.30 p.m.</a:t>
            </a:r>
          </a:p>
          <a:p>
            <a:pPr marL="0" indent="0" algn="just">
              <a:buNone/>
            </a:pPr>
            <a:r>
              <a:rPr lang="en-US" sz="4400" b="1" dirty="0" smtClean="0"/>
              <a:t>Athletics </a:t>
            </a:r>
            <a:r>
              <a:rPr lang="en-US" sz="4400" b="1" dirty="0"/>
              <a:t>is </a:t>
            </a:r>
            <a:r>
              <a:rPr lang="en-US" sz="4400" dirty="0"/>
              <a:t>good for young people.</a:t>
            </a:r>
          </a:p>
          <a:p>
            <a:pPr marL="0" indent="0" algn="just">
              <a:buNone/>
            </a:pPr>
            <a:r>
              <a:rPr lang="en-US" sz="4400" b="1" dirty="0" smtClean="0"/>
              <a:t>Linguistics </a:t>
            </a:r>
            <a:r>
              <a:rPr lang="en-US" sz="4400" b="1" dirty="0"/>
              <a:t>is </a:t>
            </a:r>
            <a:r>
              <a:rPr lang="en-US" sz="4400" dirty="0"/>
              <a:t>the study of language.</a:t>
            </a:r>
          </a:p>
          <a:p>
            <a:pPr marL="0" indent="0" algn="just">
              <a:buNone/>
            </a:pPr>
            <a:r>
              <a:rPr lang="en-US" sz="4400" b="1" dirty="0" smtClean="0"/>
              <a:t>Darts </a:t>
            </a:r>
            <a:r>
              <a:rPr lang="en-US" sz="4400" b="1" dirty="0"/>
              <a:t>is </a:t>
            </a:r>
            <a:r>
              <a:rPr lang="en-US" sz="4400" dirty="0"/>
              <a:t>a popular game in England.</a:t>
            </a:r>
          </a:p>
          <a:p>
            <a:pPr marL="0" indent="0" algn="just">
              <a:buNone/>
            </a:pPr>
            <a:r>
              <a:rPr lang="en-US" sz="4400" b="1" dirty="0" smtClean="0"/>
              <a:t>Billiards </a:t>
            </a:r>
            <a:r>
              <a:rPr lang="en-US" sz="4400" b="1" dirty="0"/>
              <a:t>is </a:t>
            </a:r>
            <a:r>
              <a:rPr lang="en-US" sz="4400" dirty="0"/>
              <a:t>played all over the world.</a:t>
            </a:r>
          </a:p>
        </p:txBody>
      </p:sp>
    </p:spTree>
    <p:extLst>
      <p:ext uri="{BB962C8B-B14F-4D97-AF65-F5344CB8AC3E}">
        <p14:creationId xmlns:p14="http://schemas.microsoft.com/office/powerpoint/2010/main" val="169044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Category of Number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073427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I caught </a:t>
            </a:r>
            <a:r>
              <a:rPr lang="en-US" sz="4400" b="1" dirty="0" smtClean="0"/>
              <a:t>three fish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I </a:t>
            </a:r>
            <a:r>
              <a:rPr lang="en-US" sz="4000" dirty="0" smtClean="0"/>
              <a:t>read a book about freshwater </a:t>
            </a:r>
            <a:r>
              <a:rPr lang="en-US" sz="4000" b="1" dirty="0" smtClean="0"/>
              <a:t>fishes</a:t>
            </a:r>
            <a:r>
              <a:rPr lang="en-US" sz="4000" dirty="0" smtClean="0"/>
              <a:t> of New Zealand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268761"/>
            <a:ext cx="3528392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147808"/>
            <a:ext cx="5125988" cy="2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4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Category of Number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sz="4000" dirty="0" smtClean="0"/>
              <a:t>I can give you </a:t>
            </a:r>
            <a:r>
              <a:rPr lang="en-US" sz="4000" b="1" dirty="0" smtClean="0"/>
              <a:t>a piece of advice (some advice)</a:t>
            </a:r>
            <a:endParaRPr lang="en-US" sz="4000" b="1" dirty="0"/>
          </a:p>
          <a:p>
            <a:pPr marL="0" indent="0" algn="just">
              <a:buNone/>
            </a:pPr>
            <a:r>
              <a:rPr lang="en-US" sz="4000" dirty="0" smtClean="0"/>
              <a:t>There </a:t>
            </a:r>
            <a:r>
              <a:rPr lang="en-US" sz="4000" b="1" dirty="0"/>
              <a:t>was some money </a:t>
            </a:r>
            <a:r>
              <a:rPr lang="en-US" sz="4000" dirty="0"/>
              <a:t>on the </a:t>
            </a:r>
            <a:r>
              <a:rPr lang="en-US" sz="4000" dirty="0" smtClean="0"/>
              <a:t>table</a:t>
            </a:r>
          </a:p>
          <a:p>
            <a:pPr marL="0" indent="0" algn="just">
              <a:buNone/>
            </a:pPr>
            <a:r>
              <a:rPr lang="en-US" sz="4000" b="1" dirty="0"/>
              <a:t>The police lack </a:t>
            </a:r>
            <a:r>
              <a:rPr lang="en-US" sz="4000" dirty="0"/>
              <a:t>basic equipment and </a:t>
            </a:r>
            <a:r>
              <a:rPr lang="en-US" sz="4000" dirty="0" smtClean="0"/>
              <a:t>personnel</a:t>
            </a:r>
          </a:p>
          <a:p>
            <a:pPr marL="0" indent="0" algn="just">
              <a:buNone/>
            </a:pPr>
            <a:r>
              <a:rPr lang="en-US" sz="4000" b="1" dirty="0" smtClean="0"/>
              <a:t>Fifteen-year-old </a:t>
            </a:r>
            <a:r>
              <a:rPr lang="en-US" sz="4000" b="1" dirty="0"/>
              <a:t>kids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4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Special Plural Nouns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can use singular or plural with nouns like </a:t>
            </a:r>
            <a:r>
              <a:rPr lang="en-US" b="1" dirty="0"/>
              <a:t>family, class, police, team, army, band, choir, class, club, crew, company, firm, gang, government, orchestra, party, staff, </a:t>
            </a:r>
            <a:r>
              <a:rPr lang="en-US" dirty="0" smtClean="0"/>
              <a:t>etc. In </a:t>
            </a:r>
            <a:r>
              <a:rPr lang="en-US" dirty="0"/>
              <a:t>British English the plural is used more often than in American English.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If </a:t>
            </a:r>
            <a:r>
              <a:rPr lang="en-US" dirty="0">
                <a:solidFill>
                  <a:srgbClr val="C00000"/>
                </a:solidFill>
              </a:rPr>
              <a:t>the group acts in unison (as a group), use a singular verb:</a:t>
            </a:r>
          </a:p>
          <a:p>
            <a:r>
              <a:rPr lang="en-US" dirty="0" smtClean="0"/>
              <a:t>My </a:t>
            </a:r>
            <a:r>
              <a:rPr lang="en-US" dirty="0"/>
              <a:t>family </a:t>
            </a:r>
            <a:r>
              <a:rPr lang="en-US" b="1" dirty="0"/>
              <a:t>lives </a:t>
            </a:r>
            <a:r>
              <a:rPr lang="en-US" dirty="0"/>
              <a:t>in Miami. 	All the members living under one roof.</a:t>
            </a:r>
          </a:p>
          <a:p>
            <a:r>
              <a:rPr lang="en-US" dirty="0"/>
              <a:t>The team </a:t>
            </a:r>
            <a:r>
              <a:rPr lang="en-US" b="1" dirty="0"/>
              <a:t>was </a:t>
            </a:r>
            <a:r>
              <a:rPr lang="en-US" dirty="0"/>
              <a:t>successful. </a:t>
            </a:r>
            <a:r>
              <a:rPr lang="en-US" dirty="0" smtClean="0"/>
              <a:t>You </a:t>
            </a:r>
            <a:r>
              <a:rPr lang="en-US" dirty="0"/>
              <a:t>see the team as a group.</a:t>
            </a:r>
          </a:p>
          <a:p>
            <a:pPr marL="0" indent="0">
              <a:buNone/>
            </a:pPr>
            <a:r>
              <a:rPr lang="en-US" dirty="0"/>
              <a:t>  	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If the group acts individually, use a plural verb</a:t>
            </a:r>
            <a:r>
              <a:rPr lang="en-US" dirty="0" smtClean="0">
                <a:solidFill>
                  <a:srgbClr val="C00000"/>
                </a:solidFill>
              </a:rPr>
              <a:t>:  </a:t>
            </a:r>
          </a:p>
          <a:p>
            <a:r>
              <a:rPr lang="en-US" dirty="0" smtClean="0"/>
              <a:t>My family </a:t>
            </a:r>
            <a:r>
              <a:rPr lang="en-US" b="1" dirty="0" smtClean="0"/>
              <a:t>live</a:t>
            </a:r>
            <a:r>
              <a:rPr lang="en-US" dirty="0" smtClean="0"/>
              <a:t> in towns all over Florida. 	Each individual is living a separate life in a different town.</a:t>
            </a:r>
          </a:p>
          <a:p>
            <a:r>
              <a:rPr lang="en-US" dirty="0" smtClean="0"/>
              <a:t>The </a:t>
            </a:r>
            <a:r>
              <a:rPr lang="en-US" dirty="0"/>
              <a:t>team </a:t>
            </a:r>
            <a:r>
              <a:rPr lang="en-US" b="1" dirty="0"/>
              <a:t>were</a:t>
            </a:r>
            <a:r>
              <a:rPr lang="en-US" dirty="0"/>
              <a:t> successful. </a:t>
            </a:r>
            <a:r>
              <a:rPr lang="en-US" dirty="0" smtClean="0"/>
              <a:t>You </a:t>
            </a:r>
            <a:r>
              <a:rPr lang="en-US" dirty="0"/>
              <a:t>see the single members of the team.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3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Category of Gender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‘How’s </a:t>
            </a:r>
            <a:r>
              <a:rPr lang="en-US" dirty="0"/>
              <a:t>your new </a:t>
            </a:r>
            <a:r>
              <a:rPr lang="en-US" b="1" dirty="0"/>
              <a:t>car</a:t>
            </a:r>
            <a:r>
              <a:rPr lang="en-US" dirty="0"/>
              <a:t>?’ ‘Terrific. </a:t>
            </a:r>
            <a:r>
              <a:rPr lang="en-US" b="1" dirty="0"/>
              <a:t>She</a:t>
            </a:r>
            <a:r>
              <a:rPr lang="en-US" dirty="0"/>
              <a:t>’s running beautifully.’</a:t>
            </a:r>
          </a:p>
          <a:p>
            <a:pPr marL="0" indent="0" algn="just">
              <a:buNone/>
            </a:pPr>
            <a:r>
              <a:rPr lang="en-US" dirty="0"/>
              <a:t>The </a:t>
            </a:r>
            <a:r>
              <a:rPr lang="en-US" b="1" dirty="0"/>
              <a:t>ship</a:t>
            </a:r>
            <a:r>
              <a:rPr lang="en-US" dirty="0"/>
              <a:t>’s struck a rock. </a:t>
            </a:r>
            <a:r>
              <a:rPr lang="en-US" b="1" dirty="0"/>
              <a:t>She</a:t>
            </a:r>
            <a:r>
              <a:rPr lang="en-US" dirty="0"/>
              <a:t>’s sinking.</a:t>
            </a:r>
          </a:p>
          <a:p>
            <a:pPr marL="0" indent="0" algn="just">
              <a:buNone/>
            </a:pPr>
            <a:r>
              <a:rPr lang="en-US" b="1" dirty="0"/>
              <a:t>France</a:t>
            </a:r>
            <a:r>
              <a:rPr lang="en-US" dirty="0"/>
              <a:t> has decided to increase </a:t>
            </a:r>
            <a:r>
              <a:rPr lang="en-US" b="1" dirty="0"/>
              <a:t>her/its</a:t>
            </a:r>
            <a:r>
              <a:rPr lang="en-US" dirty="0"/>
              <a:t> trade with Romania.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came into the room. – Я зайшов / зайшла в кімнату.</a:t>
            </a:r>
          </a:p>
          <a:p>
            <a:pPr marL="0" indent="0">
              <a:buNone/>
            </a:pPr>
            <a:r>
              <a:rPr lang="en-US" dirty="0"/>
              <a:t>It is wonderful. – Він / Вона / Воно прекрасний / прекрасна / прекрасне.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8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KEY WORDS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800" dirty="0"/>
              <a:t>Analytic</a:t>
            </a:r>
          </a:p>
          <a:p>
            <a:pPr marL="0" indent="0">
              <a:buNone/>
            </a:pPr>
            <a:r>
              <a:rPr lang="en-US" sz="4800" dirty="0"/>
              <a:t>Aspect</a:t>
            </a:r>
          </a:p>
          <a:p>
            <a:pPr marL="0" indent="0">
              <a:buNone/>
            </a:pPr>
            <a:r>
              <a:rPr lang="en-US" sz="4800" dirty="0"/>
              <a:t>Case</a:t>
            </a:r>
          </a:p>
          <a:p>
            <a:pPr marL="0" indent="0">
              <a:buNone/>
            </a:pPr>
            <a:r>
              <a:rPr lang="en-US" sz="4800" dirty="0"/>
              <a:t>Gender</a:t>
            </a:r>
          </a:p>
          <a:p>
            <a:pPr marL="0" indent="0">
              <a:buNone/>
            </a:pPr>
            <a:r>
              <a:rPr lang="en-US" sz="4800" dirty="0"/>
              <a:t>Mood</a:t>
            </a:r>
          </a:p>
          <a:p>
            <a:pPr marL="0" indent="0">
              <a:buNone/>
            </a:pPr>
            <a:r>
              <a:rPr lang="en-US" sz="4800" dirty="0"/>
              <a:t>Number</a:t>
            </a:r>
          </a:p>
          <a:p>
            <a:pPr marL="0" indent="0">
              <a:buNone/>
            </a:pPr>
            <a:r>
              <a:rPr lang="en-US" sz="4800" dirty="0"/>
              <a:t>Synthetic</a:t>
            </a:r>
          </a:p>
          <a:p>
            <a:pPr marL="0" indent="0">
              <a:buNone/>
            </a:pPr>
            <a:r>
              <a:rPr lang="en-US" sz="4800" dirty="0"/>
              <a:t>Tense</a:t>
            </a:r>
          </a:p>
          <a:p>
            <a:pPr marL="0" indent="0">
              <a:buNone/>
            </a:pPr>
            <a:r>
              <a:rPr lang="en-US" sz="4800" dirty="0"/>
              <a:t>Voice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Category of </a:t>
            </a:r>
            <a:r>
              <a:rPr lang="en-US" dirty="0" smtClean="0">
                <a:latin typeface="Algerian" panose="04020705040A02060702" pitchFamily="82" charset="0"/>
              </a:rPr>
              <a:t>Gender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One  night  there  </a:t>
            </a:r>
            <a:r>
              <a:rPr lang="en-US" dirty="0" smtClean="0"/>
              <a:t>flew  </a:t>
            </a:r>
            <a:r>
              <a:rPr lang="en-US" dirty="0"/>
              <a:t>over  the  city  a  little  </a:t>
            </a:r>
            <a:r>
              <a:rPr lang="en-US" b="1" dirty="0"/>
              <a:t>Swallow.</a:t>
            </a:r>
            <a:r>
              <a:rPr lang="en-US" dirty="0"/>
              <a:t>  </a:t>
            </a:r>
            <a:r>
              <a:rPr lang="en-US" b="1" dirty="0"/>
              <a:t>His</a:t>
            </a:r>
            <a:r>
              <a:rPr lang="en-US" dirty="0"/>
              <a:t>  friends  had  gone  away  to  Egypt six weeks before, but </a:t>
            </a:r>
            <a:r>
              <a:rPr lang="en-US" b="1" dirty="0"/>
              <a:t>he</a:t>
            </a:r>
            <a:r>
              <a:rPr lang="en-US" dirty="0"/>
              <a:t> had stayed behind, for </a:t>
            </a:r>
            <a:r>
              <a:rPr lang="en-US" b="1" dirty="0"/>
              <a:t>he</a:t>
            </a:r>
            <a:r>
              <a:rPr lang="en-US" dirty="0"/>
              <a:t> was in love with the most beautiful Reed. </a:t>
            </a:r>
            <a:r>
              <a:rPr lang="en-US" b="1" dirty="0"/>
              <a:t>He</a:t>
            </a:r>
            <a:r>
              <a:rPr lang="en-US" dirty="0"/>
              <a:t> had met </a:t>
            </a:r>
            <a:r>
              <a:rPr lang="en-US" b="1" dirty="0"/>
              <a:t>her</a:t>
            </a:r>
            <a:r>
              <a:rPr lang="en-US" dirty="0"/>
              <a:t> early in </a:t>
            </a:r>
            <a:r>
              <a:rPr lang="en-US" dirty="0" smtClean="0"/>
              <a:t>the spring</a:t>
            </a: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en-US" dirty="0" smtClean="0"/>
              <a:t>“The </a:t>
            </a:r>
            <a:r>
              <a:rPr lang="en-US" dirty="0"/>
              <a:t>Happy </a:t>
            </a:r>
            <a:r>
              <a:rPr lang="en-US" dirty="0" smtClean="0"/>
              <a:t>Prince” </a:t>
            </a:r>
            <a:r>
              <a:rPr lang="en-US" dirty="0"/>
              <a:t>by Oscar Wilde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1427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Translation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Одного вечора у місто залетіло </a:t>
            </a:r>
            <a:r>
              <a:rPr lang="ru-RU" b="1" dirty="0"/>
              <a:t>Ластів’я-Серпокрилець.</a:t>
            </a:r>
            <a:r>
              <a:rPr lang="ru-RU" dirty="0"/>
              <a:t> </a:t>
            </a:r>
            <a:r>
              <a:rPr lang="ru-RU" b="1" dirty="0"/>
              <a:t>Його</a:t>
            </a:r>
            <a:r>
              <a:rPr lang="ru-RU" dirty="0"/>
              <a:t> друзів же шість тижнів тому відлетіли у теплі краї, до Єгипту, а </a:t>
            </a:r>
            <a:r>
              <a:rPr lang="ru-RU" b="1" dirty="0"/>
              <a:t>він</a:t>
            </a:r>
            <a:r>
              <a:rPr lang="ru-RU" dirty="0"/>
              <a:t> залишився, бо був закоханий у найпрекраснішу </a:t>
            </a:r>
            <a:r>
              <a:rPr lang="ru-RU" b="1" dirty="0"/>
              <a:t>Очеретинку</a:t>
            </a:r>
            <a:r>
              <a:rPr lang="ru-RU" dirty="0"/>
              <a:t>. </a:t>
            </a:r>
            <a:r>
              <a:rPr lang="ru-RU" b="1" dirty="0"/>
              <a:t>Він</a:t>
            </a:r>
            <a:r>
              <a:rPr lang="ru-RU" dirty="0"/>
              <a:t> побачив </a:t>
            </a:r>
            <a:r>
              <a:rPr lang="ru-RU" b="1" dirty="0"/>
              <a:t>її</a:t>
            </a:r>
            <a:r>
              <a:rPr lang="ru-RU" dirty="0"/>
              <a:t> ще навесні.</a:t>
            </a:r>
          </a:p>
          <a:p>
            <a:pPr marL="0" indent="0" algn="just">
              <a:buNone/>
            </a:pPr>
            <a:r>
              <a:rPr lang="ru-RU" dirty="0" smtClean="0"/>
              <a:t>Якось уночі над містом пролітала </a:t>
            </a:r>
            <a:r>
              <a:rPr lang="ru-RU" b="1" dirty="0" smtClean="0"/>
              <a:t>Ластівка</a:t>
            </a:r>
            <a:r>
              <a:rPr lang="ru-RU" b="1" dirty="0"/>
              <a:t>. </a:t>
            </a:r>
            <a:r>
              <a:rPr lang="ru-RU" b="1" dirty="0" smtClean="0"/>
              <a:t>Її </a:t>
            </a:r>
            <a:r>
              <a:rPr lang="ru-RU" dirty="0" smtClean="0"/>
              <a:t>подруги ось уже шість тижнів як подалися до Єгипту</a:t>
            </a:r>
            <a:r>
              <a:rPr lang="ru-RU" dirty="0"/>
              <a:t>, </a:t>
            </a:r>
            <a:r>
              <a:rPr lang="ru-RU" dirty="0" smtClean="0"/>
              <a:t>а </a:t>
            </a:r>
            <a:r>
              <a:rPr lang="ru-RU" b="1" dirty="0" smtClean="0"/>
              <a:t>вона </a:t>
            </a:r>
            <a:r>
              <a:rPr lang="ru-RU" dirty="0" smtClean="0"/>
              <a:t>відстала</a:t>
            </a:r>
            <a:r>
              <a:rPr lang="ru-RU" dirty="0"/>
              <a:t>, </a:t>
            </a:r>
            <a:r>
              <a:rPr lang="ru-RU" dirty="0" smtClean="0"/>
              <a:t>бо закохалася в чудовий </a:t>
            </a:r>
            <a:r>
              <a:rPr lang="ru-RU" b="1" dirty="0" smtClean="0"/>
              <a:t>Очерет</a:t>
            </a:r>
            <a:r>
              <a:rPr lang="ru-RU" dirty="0"/>
              <a:t>. </a:t>
            </a:r>
            <a:r>
              <a:rPr lang="ru-RU" dirty="0" smtClean="0"/>
              <a:t>Уперше </a:t>
            </a:r>
            <a:r>
              <a:rPr lang="ru-RU" b="1" dirty="0" smtClean="0"/>
              <a:t>вона</a:t>
            </a:r>
            <a:r>
              <a:rPr lang="ru-RU" dirty="0" smtClean="0"/>
              <a:t> зустрілася з Очеретом навесні.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Category of Case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English nouns have only two cases – the common case (the uninflected form) and the possessive case (the 's inflected form). </a:t>
            </a:r>
            <a:endParaRPr lang="en-US" dirty="0" smtClean="0"/>
          </a:p>
          <a:p>
            <a:r>
              <a:rPr lang="en-US" dirty="0" smtClean="0"/>
              <a:t>Ukr</a:t>
            </a:r>
            <a:r>
              <a:rPr lang="en-US" dirty="0"/>
              <a:t>. nouns we may have 6 or 7 cases, marked singular or plural oppositions in the nominative, genitive, dative, accusative, instrumental, locative and vocative case. </a:t>
            </a:r>
          </a:p>
        </p:txBody>
      </p:sp>
    </p:spTree>
    <p:extLst>
      <p:ext uri="{BB962C8B-B14F-4D97-AF65-F5344CB8AC3E}">
        <p14:creationId xmlns:p14="http://schemas.microsoft.com/office/powerpoint/2010/main" val="10595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Category of Case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E.g. Mary and Ann's </a:t>
            </a:r>
            <a:r>
              <a:rPr lang="en-US" sz="5400" dirty="0" smtClean="0"/>
              <a:t>room</a:t>
            </a:r>
          </a:p>
          <a:p>
            <a:pPr marL="0" indent="0">
              <a:buNone/>
            </a:pPr>
            <a:r>
              <a:rPr lang="en-US" sz="5400" dirty="0" smtClean="0"/>
              <a:t>the </a:t>
            </a:r>
            <a:r>
              <a:rPr lang="en-US" sz="5400" dirty="0"/>
              <a:t>man over there's </a:t>
            </a:r>
            <a:r>
              <a:rPr lang="en-US" sz="5400" dirty="0" smtClean="0"/>
              <a:t>dog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221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 Case can mean: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	належність (</a:t>
            </a:r>
            <a:r>
              <a:rPr lang="en-US" dirty="0"/>
              <a:t>Peter’s bicycle);</a:t>
            </a:r>
          </a:p>
          <a:p>
            <a:pPr marL="0" indent="0">
              <a:buNone/>
            </a:pPr>
            <a:r>
              <a:rPr lang="en-US" dirty="0"/>
              <a:t>2)	</a:t>
            </a:r>
            <a:r>
              <a:rPr lang="ru-RU" dirty="0"/>
              <a:t>особисті або суспільні стосунки (</a:t>
            </a:r>
            <a:r>
              <a:rPr lang="en-US" dirty="0"/>
              <a:t>Peter’s wife);</a:t>
            </a:r>
          </a:p>
          <a:p>
            <a:pPr marL="0" indent="0">
              <a:buNone/>
            </a:pPr>
            <a:r>
              <a:rPr lang="en-US" dirty="0"/>
              <a:t>3)	</a:t>
            </a:r>
            <a:r>
              <a:rPr lang="ru-RU" dirty="0"/>
              <a:t>авторство (</a:t>
            </a:r>
            <a:r>
              <a:rPr lang="en-US" dirty="0"/>
              <a:t>Peter’s poem);</a:t>
            </a:r>
          </a:p>
          <a:p>
            <a:pPr marL="0" indent="0">
              <a:buNone/>
            </a:pPr>
            <a:r>
              <a:rPr lang="en-US" dirty="0"/>
              <a:t>4)	</a:t>
            </a:r>
            <a:r>
              <a:rPr lang="ru-RU" dirty="0"/>
              <a:t>походження або джерело (</a:t>
            </a:r>
            <a:r>
              <a:rPr lang="en-US" dirty="0"/>
              <a:t>the sun’s rays);</a:t>
            </a:r>
          </a:p>
          <a:p>
            <a:pPr marL="0" indent="0">
              <a:buNone/>
            </a:pPr>
            <a:r>
              <a:rPr lang="en-US" dirty="0"/>
              <a:t>5)	</a:t>
            </a:r>
            <a:r>
              <a:rPr lang="ru-RU" dirty="0"/>
              <a:t>вид або тип (</a:t>
            </a:r>
            <a:r>
              <a:rPr lang="en-US" dirty="0"/>
              <a:t>ladies’ hats);</a:t>
            </a:r>
          </a:p>
          <a:p>
            <a:pPr marL="0" indent="0">
              <a:buNone/>
            </a:pPr>
            <a:r>
              <a:rPr lang="en-US" dirty="0"/>
              <a:t>6)	</a:t>
            </a:r>
            <a:r>
              <a:rPr lang="ru-RU" dirty="0"/>
              <a:t>відношення цілого до його частини (</a:t>
            </a:r>
            <a:r>
              <a:rPr lang="en-US" dirty="0"/>
              <a:t>Peter’s hand);</a:t>
            </a:r>
          </a:p>
          <a:p>
            <a:pPr marL="0" indent="0">
              <a:buNone/>
            </a:pPr>
            <a:r>
              <a:rPr lang="en-US" dirty="0"/>
              <a:t>7)	</a:t>
            </a:r>
            <a:r>
              <a:rPr lang="ru-RU" dirty="0"/>
              <a:t>відносини суб’єкта дії (</a:t>
            </a:r>
            <a:r>
              <a:rPr lang="en-US" dirty="0"/>
              <a:t>Peter’s arrival);</a:t>
            </a:r>
          </a:p>
          <a:p>
            <a:pPr marL="0" indent="0">
              <a:buNone/>
            </a:pPr>
            <a:r>
              <a:rPr lang="en-US" dirty="0"/>
              <a:t>8)	</a:t>
            </a:r>
            <a:r>
              <a:rPr lang="ru-RU" dirty="0"/>
              <a:t>відносини об’єкта дії (</a:t>
            </a:r>
            <a:r>
              <a:rPr lang="en-US" dirty="0"/>
              <a:t>Peter’s being sent);</a:t>
            </a:r>
          </a:p>
          <a:p>
            <a:pPr marL="0" indent="0">
              <a:buNone/>
            </a:pPr>
            <a:r>
              <a:rPr lang="en-US" dirty="0"/>
              <a:t>9)	</a:t>
            </a:r>
            <a:r>
              <a:rPr lang="ru-RU" dirty="0"/>
              <a:t>характеристика (</a:t>
            </a:r>
            <a:r>
              <a:rPr lang="en-US" dirty="0"/>
              <a:t>her mother’s care);</a:t>
            </a:r>
          </a:p>
          <a:p>
            <a:pPr marL="0" indent="0">
              <a:buNone/>
            </a:pPr>
            <a:r>
              <a:rPr lang="en-US" dirty="0"/>
              <a:t>10)	</a:t>
            </a:r>
            <a:r>
              <a:rPr lang="ru-RU" dirty="0"/>
              <a:t>одиниця виміру (</a:t>
            </a:r>
            <a:r>
              <a:rPr lang="en-US" dirty="0"/>
              <a:t>a night’s reflection; a mile’s distance).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53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Category of Person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 smtClean="0"/>
              <a:t>I                                 We</a:t>
            </a:r>
          </a:p>
          <a:p>
            <a:pPr marL="0" indent="0">
              <a:buNone/>
            </a:pPr>
            <a:r>
              <a:rPr lang="en-US" sz="5400" dirty="0" smtClean="0"/>
              <a:t>You       </a:t>
            </a:r>
            <a:r>
              <a:rPr lang="uk-UA" sz="5400" dirty="0" smtClean="0"/>
              <a:t>Ти</a:t>
            </a:r>
            <a:r>
              <a:rPr lang="en-US" sz="5400" dirty="0" smtClean="0"/>
              <a:t> </a:t>
            </a:r>
            <a:r>
              <a:rPr lang="uk-UA" sz="5400" dirty="0" smtClean="0"/>
              <a:t> </a:t>
            </a:r>
            <a:r>
              <a:rPr lang="en-US" sz="5400" dirty="0" smtClean="0"/>
              <a:t> </a:t>
            </a:r>
            <a:r>
              <a:rPr lang="uk-UA" sz="5400" dirty="0" smtClean="0"/>
              <a:t>Ви</a:t>
            </a:r>
            <a:r>
              <a:rPr lang="en-US" sz="5400" dirty="0" smtClean="0"/>
              <a:t>             </a:t>
            </a:r>
          </a:p>
          <a:p>
            <a:pPr marL="0" indent="0">
              <a:buNone/>
            </a:pPr>
            <a:r>
              <a:rPr lang="en-US" sz="5400" dirty="0" smtClean="0"/>
              <a:t>He</a:t>
            </a:r>
          </a:p>
          <a:p>
            <a:pPr marL="0" indent="0">
              <a:buNone/>
            </a:pPr>
            <a:r>
              <a:rPr lang="en-US" sz="5400" dirty="0" smtClean="0"/>
              <a:t>She                         They</a:t>
            </a:r>
          </a:p>
          <a:p>
            <a:pPr marL="0" indent="0">
              <a:buNone/>
            </a:pPr>
            <a:r>
              <a:rPr lang="en-US" sz="5400" dirty="0" smtClean="0"/>
              <a:t>It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805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Category of Person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John has met </a:t>
            </a:r>
            <a:r>
              <a:rPr lang="en-US" b="1" dirty="0"/>
              <a:t>his</a:t>
            </a:r>
            <a:r>
              <a:rPr lang="en-US" dirty="0"/>
              <a:t> teacher.</a:t>
            </a:r>
          </a:p>
          <a:p>
            <a:pPr marL="0" indent="0">
              <a:buNone/>
            </a:pPr>
            <a:r>
              <a:rPr lang="en-US" dirty="0"/>
              <a:t>(1)	</a:t>
            </a:r>
            <a:r>
              <a:rPr lang="ru-RU" dirty="0"/>
              <a:t>Джон зустрів </a:t>
            </a:r>
            <a:r>
              <a:rPr lang="ru-RU" b="1" dirty="0"/>
              <a:t>свого</a:t>
            </a:r>
            <a:r>
              <a:rPr lang="ru-RU" dirty="0"/>
              <a:t> вчителя.</a:t>
            </a:r>
          </a:p>
          <a:p>
            <a:pPr marL="514350" indent="-514350">
              <a:buAutoNum type="arabicParenBoth" startAt="2"/>
            </a:pPr>
            <a:r>
              <a:rPr lang="ru-RU" dirty="0" smtClean="0"/>
              <a:t>Джон </a:t>
            </a:r>
            <a:r>
              <a:rPr lang="ru-RU" dirty="0"/>
              <a:t>зустрів </a:t>
            </a:r>
            <a:r>
              <a:rPr lang="ru-RU" b="1" dirty="0"/>
              <a:t>його</a:t>
            </a:r>
            <a:r>
              <a:rPr lang="ru-RU" dirty="0"/>
              <a:t> вчителя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 washed </a:t>
            </a:r>
            <a:r>
              <a:rPr lang="en-US" b="1" dirty="0" smtClean="0"/>
              <a:t>his</a:t>
            </a:r>
            <a:r>
              <a:rPr lang="en-US" dirty="0" smtClean="0"/>
              <a:t> face.</a:t>
            </a:r>
          </a:p>
          <a:p>
            <a:pPr marL="0" indent="0">
              <a:buNone/>
            </a:pPr>
            <a:r>
              <a:rPr lang="en-US" dirty="0" smtClean="0"/>
              <a:t>He broke </a:t>
            </a:r>
            <a:r>
              <a:rPr lang="en-US" b="1" dirty="0" smtClean="0"/>
              <a:t>his</a:t>
            </a:r>
            <a:r>
              <a:rPr lang="en-US" dirty="0" smtClean="0"/>
              <a:t> leg.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7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aspects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/>
              <a:t>Tense aspect forms</a:t>
            </a:r>
            <a:endParaRPr lang="ru-RU" dirty="0"/>
          </a:p>
          <a:p>
            <a:r>
              <a:rPr lang="en-US" dirty="0" smtClean="0"/>
              <a:t>Sequence of tenses</a:t>
            </a:r>
            <a:endParaRPr lang="ru-RU" dirty="0"/>
          </a:p>
          <a:p>
            <a:r>
              <a:rPr lang="en-US" dirty="0" smtClean="0"/>
              <a:t>Passive Voice</a:t>
            </a:r>
            <a:endParaRPr lang="ru-RU" dirty="0"/>
          </a:p>
          <a:p>
            <a:r>
              <a:rPr lang="en-US" dirty="0" smtClean="0"/>
              <a:t>Modal verbs</a:t>
            </a:r>
            <a:endParaRPr lang="ru-RU" dirty="0"/>
          </a:p>
          <a:p>
            <a:r>
              <a:rPr lang="en-US" dirty="0" smtClean="0"/>
              <a:t>Conditional sentences</a:t>
            </a:r>
          </a:p>
          <a:p>
            <a:r>
              <a:rPr lang="en-US" dirty="0" smtClean="0"/>
              <a:t>Non-finite constructions</a:t>
            </a:r>
          </a:p>
          <a:p>
            <a:r>
              <a:rPr lang="en-US" dirty="0" smtClean="0"/>
              <a:t>The structure of sentences and 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Tense aspect forms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Though the lethal effects of the latest Middle East war </a:t>
            </a:r>
            <a:r>
              <a:rPr lang="en-US" b="1" dirty="0"/>
              <a:t>have so far been confined </a:t>
            </a:r>
            <a:r>
              <a:rPr lang="en-US" dirty="0"/>
              <a:t>to Lebanon and northern parts of Israel, there are few who imagine it is really a self-contained conflict. </a:t>
            </a:r>
          </a:p>
          <a:p>
            <a:pPr marL="0" indent="0" algn="just">
              <a:buNone/>
            </a:pPr>
            <a:r>
              <a:rPr lang="uk-UA" dirty="0" smtClean="0"/>
              <a:t>Хоча жахливі наслідки останньої війни на Близькому Сході поки-що </a:t>
            </a:r>
            <a:r>
              <a:rPr lang="uk-UA" b="1" dirty="0" smtClean="0"/>
              <a:t>відчутні</a:t>
            </a:r>
            <a:r>
              <a:rPr lang="uk-UA" dirty="0" smtClean="0"/>
              <a:t> тільки в Лівані та північній частині Ізраїлю, однак мало хто вважає, що цей конфлікт має обмежений характер.</a:t>
            </a:r>
          </a:p>
          <a:p>
            <a:pPr marL="0" indent="0" algn="just">
              <a:buNone/>
            </a:pPr>
            <a:endParaRPr lang="uk-U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65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Tense aspect forms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It is implementation of the dozens of UN resolutions that Israel </a:t>
            </a:r>
            <a:r>
              <a:rPr lang="en-US" b="1" dirty="0"/>
              <a:t>has flouted </a:t>
            </a:r>
            <a:r>
              <a:rPr lang="en-US" dirty="0"/>
              <a:t>for more than 50 years with protection from the US – and now from Britain – that will stop this conflict. </a:t>
            </a:r>
          </a:p>
          <a:p>
            <a:r>
              <a:rPr lang="ru-RU" dirty="0"/>
              <a:t>С</a:t>
            </a:r>
            <a:r>
              <a:rPr lang="en-US" dirty="0" smtClean="0"/>
              <a:t>á</a:t>
            </a:r>
            <a:r>
              <a:rPr lang="uk-UA" dirty="0" smtClean="0"/>
              <a:t>ме</a:t>
            </a:r>
            <a:r>
              <a:rPr lang="ru-RU" dirty="0" smtClean="0"/>
              <a:t> </a:t>
            </a:r>
            <a:r>
              <a:rPr lang="uk-UA" dirty="0" smtClean="0"/>
              <a:t>виконання</a:t>
            </a:r>
            <a:r>
              <a:rPr lang="ru-RU" dirty="0" smtClean="0"/>
              <a:t> </a:t>
            </a:r>
            <a:r>
              <a:rPr lang="uk-UA" dirty="0" smtClean="0"/>
              <a:t>чисельних</a:t>
            </a:r>
            <a:r>
              <a:rPr lang="ru-RU" dirty="0" smtClean="0"/>
              <a:t> </a:t>
            </a:r>
            <a:r>
              <a:rPr lang="uk-UA" dirty="0" smtClean="0"/>
              <a:t>резолюцій</a:t>
            </a:r>
            <a:r>
              <a:rPr lang="ru-RU" dirty="0" smtClean="0"/>
              <a:t> </a:t>
            </a:r>
            <a:r>
              <a:rPr lang="ru-RU" dirty="0"/>
              <a:t>Організації Об’єднаних Націй, якими Ізраїль за підтримки США (а зараз і Великобританії) </a:t>
            </a:r>
            <a:r>
              <a:rPr lang="ru-RU" b="1" dirty="0"/>
              <a:t>ігнорує</a:t>
            </a:r>
            <a:r>
              <a:rPr lang="ru-RU" dirty="0"/>
              <a:t> протягом більш ніж 50 років, зупинить цей конфлікт.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5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Distribute the key words according to the following groups: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Types of languages</a:t>
            </a:r>
          </a:p>
          <a:p>
            <a:r>
              <a:rPr lang="en-US" sz="5400" dirty="0" smtClean="0"/>
              <a:t>Verb Categories</a:t>
            </a:r>
          </a:p>
          <a:p>
            <a:r>
              <a:rPr lang="en-US" sz="5400" dirty="0" smtClean="0"/>
              <a:t>Noun Categories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539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Sequence of tenses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The Israeli army </a:t>
            </a:r>
            <a:r>
              <a:rPr lang="en-US" b="1" dirty="0"/>
              <a:t>claimed</a:t>
            </a:r>
            <a:r>
              <a:rPr lang="en-US" dirty="0"/>
              <a:t> it </a:t>
            </a:r>
            <a:r>
              <a:rPr lang="en-US" b="1" dirty="0"/>
              <a:t>had killed</a:t>
            </a:r>
            <a:r>
              <a:rPr lang="en-US" dirty="0"/>
              <a:t> 10 Hizbullah guerrillas and captured five in the eastern city of Baalbek, 80 miles north of the border. </a:t>
            </a:r>
          </a:p>
          <a:p>
            <a:r>
              <a:rPr lang="uk-UA" dirty="0" smtClean="0"/>
              <a:t>За повідомленнями ізраїльських військових, на сході країни в місті Баальбек, у 80 кілометрах від кордону, було вбито десять бойовиків руху Хезбола і захоплено в полон ще п’ять.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26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Sequence of tenses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‘I’m not knocking the people of Indiana,’ Lake said at one point. ‘In fact, they had the wisdom to return Mr. Tarry to private life after only one term. </a:t>
            </a:r>
            <a:r>
              <a:rPr lang="en-US" u="sng" dirty="0"/>
              <a:t>They knew he was doing a terrible job.</a:t>
            </a:r>
            <a:r>
              <a:rPr lang="en-US" dirty="0"/>
              <a:t> That’s why only thirty-eight percent of them voted for him when he asked for four more years.’</a:t>
            </a:r>
          </a:p>
          <a:p>
            <a:r>
              <a:rPr lang="ru-RU" dirty="0"/>
              <a:t>Вони знають, що він </a:t>
            </a:r>
            <a:r>
              <a:rPr lang="ru-RU" u="sng" dirty="0"/>
              <a:t>працює</a:t>
            </a:r>
            <a:r>
              <a:rPr lang="ru-RU" dirty="0"/>
              <a:t> препогано.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24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lgerian" panose="04020705040A02060702" pitchFamily="82" charset="0"/>
              </a:rPr>
              <a:t>Passive Voice</a:t>
            </a:r>
            <a:br>
              <a:rPr lang="fr-FR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He </a:t>
            </a:r>
            <a:r>
              <a:rPr lang="en-US" dirty="0"/>
              <a:t>rose to speak and </a:t>
            </a:r>
            <a:r>
              <a:rPr lang="en-US" b="1" dirty="0"/>
              <a:t>was</a:t>
            </a:r>
            <a:r>
              <a:rPr lang="en-US" dirty="0"/>
              <a:t> warmly </a:t>
            </a:r>
            <a:r>
              <a:rPr lang="en-US" b="1" dirty="0"/>
              <a:t>greeted</a:t>
            </a:r>
            <a:r>
              <a:rPr lang="en-US" dirty="0"/>
              <a:t> by the </a:t>
            </a:r>
            <a:r>
              <a:rPr lang="en-US" dirty="0" smtClean="0"/>
              <a:t>audience.</a:t>
            </a:r>
          </a:p>
          <a:p>
            <a:pPr marL="0" indent="0">
              <a:buNone/>
            </a:pPr>
            <a:r>
              <a:rPr lang="ru-RU" dirty="0"/>
              <a:t>Він </a:t>
            </a:r>
            <a:r>
              <a:rPr lang="uk-UA" dirty="0" smtClean="0"/>
              <a:t>піднявся</a:t>
            </a:r>
            <a:r>
              <a:rPr lang="ru-RU" dirty="0" smtClean="0"/>
              <a:t>, </a:t>
            </a:r>
            <a:r>
              <a:rPr lang="uk-UA" dirty="0" smtClean="0"/>
              <a:t>щоб</a:t>
            </a:r>
            <a:r>
              <a:rPr lang="ru-RU" dirty="0" smtClean="0"/>
              <a:t> </a:t>
            </a:r>
            <a:r>
              <a:rPr lang="ru-RU" dirty="0"/>
              <a:t>виступити, і присутні тепло привітали </a:t>
            </a:r>
            <a:r>
              <a:rPr lang="ru-RU" dirty="0" smtClean="0"/>
              <a:t>його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He </a:t>
            </a:r>
            <a:r>
              <a:rPr lang="en-US" b="1" dirty="0"/>
              <a:t>was wined and dined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Його тепло приймали.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55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lgerian" panose="04020705040A02060702" pitchFamily="82" charset="0"/>
              </a:rPr>
              <a:t>Passive Voice</a:t>
            </a:r>
            <a:br>
              <a:rPr lang="fr-FR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/>
              <a:t>Many are called and but few are chosen.</a:t>
            </a:r>
          </a:p>
          <a:p>
            <a:pPr marL="0" indent="0" algn="just">
              <a:buNone/>
            </a:pPr>
            <a:r>
              <a:rPr lang="ru-RU" dirty="0" err="1"/>
              <a:t>Багато</a:t>
            </a:r>
            <a:r>
              <a:rPr lang="ru-RU" dirty="0"/>
              <a:t> людей </a:t>
            </a:r>
            <a:r>
              <a:rPr lang="ru-RU" dirty="0" err="1"/>
              <a:t>хочуть</a:t>
            </a:r>
            <a:r>
              <a:rPr lang="ru-RU" dirty="0"/>
              <a:t> </a:t>
            </a:r>
            <a:r>
              <a:rPr lang="ru-RU" dirty="0" err="1"/>
              <a:t>добитися</a:t>
            </a:r>
            <a:r>
              <a:rPr lang="ru-RU" dirty="0"/>
              <a:t> </a:t>
            </a:r>
            <a:r>
              <a:rPr lang="ru-RU" dirty="0" err="1"/>
              <a:t>чогось</a:t>
            </a:r>
            <a:r>
              <a:rPr lang="ru-RU" dirty="0"/>
              <a:t>, але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. [</a:t>
            </a:r>
            <a:r>
              <a:rPr lang="ru-RU" dirty="0" err="1"/>
              <a:t>бібл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бо </a:t>
            </a:r>
            <a:r>
              <a:rPr lang="ru-RU" dirty="0" err="1"/>
              <a:t>покликаних</a:t>
            </a:r>
            <a:r>
              <a:rPr lang="ru-RU" dirty="0"/>
              <a:t>, але </a:t>
            </a:r>
            <a:r>
              <a:rPr lang="ru-RU" dirty="0" err="1"/>
              <a:t>вибраних</a:t>
            </a:r>
            <a:r>
              <a:rPr lang="ru-RU" dirty="0"/>
              <a:t> мало (</a:t>
            </a:r>
            <a:r>
              <a:rPr lang="ru-RU" dirty="0" err="1"/>
              <a:t>Євангеліє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Матея 22:14)]</a:t>
            </a:r>
          </a:p>
          <a:p>
            <a:pPr marL="0" indent="0" algn="just">
              <a:buNone/>
            </a:pPr>
            <a:r>
              <a:rPr lang="en-US" b="1" dirty="0"/>
              <a:t>More sinned against than sinning.</a:t>
            </a:r>
          </a:p>
          <a:p>
            <a:pPr marL="0" indent="0" algn="just">
              <a:buNone/>
            </a:pPr>
            <a:r>
              <a:rPr lang="ru-RU" dirty="0" err="1"/>
              <a:t>Радше</a:t>
            </a:r>
            <a:r>
              <a:rPr lang="ru-RU" dirty="0"/>
              <a:t> жертва, </a:t>
            </a:r>
            <a:r>
              <a:rPr lang="ru-RU" dirty="0" err="1"/>
              <a:t>аніж</a:t>
            </a:r>
            <a:r>
              <a:rPr lang="ru-RU" dirty="0"/>
              <a:t> </a:t>
            </a:r>
            <a:r>
              <a:rPr lang="ru-RU" dirty="0" err="1"/>
              <a:t>грішник</a:t>
            </a:r>
            <a:r>
              <a:rPr lang="ru-RU" dirty="0"/>
              <a:t>. [У. </a:t>
            </a:r>
            <a:r>
              <a:rPr lang="ru-RU" dirty="0" err="1"/>
              <a:t>Шекспір</a:t>
            </a:r>
            <a:r>
              <a:rPr lang="ru-RU" dirty="0"/>
              <a:t> „Король </a:t>
            </a:r>
            <a:r>
              <a:rPr lang="ru-RU" dirty="0" err="1"/>
              <a:t>Лір</a:t>
            </a:r>
            <a:r>
              <a:rPr lang="ru-RU" dirty="0"/>
              <a:t>” ІІІ, 2: „Я не так / перед другими грешен, как другие – / Передо мной” – Переклад Б. Пастернака]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66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lgerian" panose="04020705040A02060702" pitchFamily="82" charset="0"/>
              </a:rPr>
              <a:t>Modal verbs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habitual volitional </a:t>
            </a:r>
            <a:r>
              <a:rPr lang="en-US" dirty="0" smtClean="0"/>
              <a:t>actions: </a:t>
            </a:r>
          </a:p>
          <a:p>
            <a:pPr marL="0" indent="0">
              <a:buNone/>
            </a:pPr>
            <a:r>
              <a:rPr lang="en-US" dirty="0" smtClean="0"/>
              <a:t>After  </a:t>
            </a:r>
            <a:r>
              <a:rPr lang="en-US" dirty="0"/>
              <a:t>this  accidents  he </a:t>
            </a:r>
            <a:r>
              <a:rPr lang="en-US" b="1" dirty="0"/>
              <a:t>will  lock  </a:t>
            </a:r>
            <a:r>
              <a:rPr lang="en-US" dirty="0"/>
              <a:t>himself  and not  show  off.  –  </a:t>
            </a:r>
            <a:r>
              <a:rPr lang="ru-RU" dirty="0" err="1"/>
              <a:t>Після</a:t>
            </a:r>
            <a:r>
              <a:rPr lang="ru-RU" dirty="0"/>
              <a:t> того </a:t>
            </a:r>
            <a:r>
              <a:rPr lang="ru-RU" dirty="0" err="1"/>
              <a:t>нещастя</a:t>
            </a:r>
            <a:r>
              <a:rPr lang="ru-RU" dirty="0"/>
              <a:t> він став </a:t>
            </a:r>
            <a:r>
              <a:rPr lang="ru-RU" dirty="0" err="1"/>
              <a:t>замикатись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і не </a:t>
            </a:r>
            <a:r>
              <a:rPr lang="ru-RU" dirty="0" err="1"/>
              <a:t>показуватись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/>
              <a:t>In the afternoon he </a:t>
            </a:r>
            <a:r>
              <a:rPr lang="en-US" b="1" dirty="0"/>
              <a:t>would go out </a:t>
            </a:r>
            <a:r>
              <a:rPr lang="en-US" dirty="0"/>
              <a:t>alone and </a:t>
            </a:r>
            <a:r>
              <a:rPr lang="en-US" b="1" dirty="0"/>
              <a:t>walk</a:t>
            </a:r>
            <a:r>
              <a:rPr lang="en-US" dirty="0"/>
              <a:t> for hours. – </a:t>
            </a:r>
            <a:r>
              <a:rPr lang="ru-RU" dirty="0" err="1"/>
              <a:t>Після</a:t>
            </a:r>
            <a:r>
              <a:rPr lang="ru-RU" dirty="0"/>
              <a:t> полудня він, </a:t>
            </a:r>
            <a:r>
              <a:rPr lang="ru-RU" dirty="0" err="1"/>
              <a:t>бувало</a:t>
            </a:r>
            <a:r>
              <a:rPr lang="ru-RU" dirty="0"/>
              <a:t>, </a:t>
            </a:r>
            <a:r>
              <a:rPr lang="ru-RU" dirty="0" err="1"/>
              <a:t>йшов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дому і годинами не </a:t>
            </a:r>
            <a:r>
              <a:rPr lang="ru-RU" dirty="0" err="1"/>
              <a:t>вертався</a:t>
            </a:r>
            <a:r>
              <a:rPr lang="ru-RU" dirty="0"/>
              <a:t> з </a:t>
            </a:r>
            <a:r>
              <a:rPr lang="ru-RU" dirty="0" err="1"/>
              <a:t>прогулянки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94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Modal verbs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She </a:t>
            </a:r>
            <a:r>
              <a:rPr lang="en-US" b="1" dirty="0"/>
              <a:t>could paint </a:t>
            </a:r>
            <a:r>
              <a:rPr lang="en-US" dirty="0" smtClean="0"/>
              <a:t>landscapes.</a:t>
            </a:r>
          </a:p>
          <a:p>
            <a:pPr marL="0" indent="0">
              <a:buNone/>
            </a:pPr>
            <a:r>
              <a:rPr lang="en-US" b="1" dirty="0" smtClean="0"/>
              <a:t>Can </a:t>
            </a:r>
            <a:r>
              <a:rPr lang="en-US" dirty="0"/>
              <a:t>he</a:t>
            </a:r>
            <a:r>
              <a:rPr lang="en-US" b="1" dirty="0"/>
              <a:t> have said</a:t>
            </a:r>
            <a:r>
              <a:rPr lang="en-US" dirty="0"/>
              <a:t> it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He </a:t>
            </a:r>
            <a:r>
              <a:rPr lang="en-US" b="1" dirty="0"/>
              <a:t>must know </a:t>
            </a:r>
            <a:r>
              <a:rPr lang="en-US" dirty="0"/>
              <a:t>all about it as he has read a lot on the </a:t>
            </a:r>
            <a:r>
              <a:rPr lang="en-US" dirty="0" smtClean="0"/>
              <a:t>subject.</a:t>
            </a:r>
          </a:p>
          <a:p>
            <a:pPr marL="0" indent="0">
              <a:buNone/>
            </a:pPr>
            <a:r>
              <a:rPr lang="uk-UA" dirty="0" smtClean="0"/>
              <a:t>Він </a:t>
            </a:r>
            <a:r>
              <a:rPr lang="uk-UA" b="1" dirty="0" smtClean="0"/>
              <a:t>зміг </a:t>
            </a:r>
            <a:r>
              <a:rPr lang="uk-UA" dirty="0" smtClean="0"/>
              <a:t>дістатися вершини гори.</a:t>
            </a:r>
          </a:p>
          <a:p>
            <a:pPr marL="0" indent="0">
              <a:buNone/>
            </a:pPr>
            <a:r>
              <a:rPr lang="uk-UA" b="1" dirty="0" smtClean="0"/>
              <a:t>Напевно</a:t>
            </a:r>
            <a:r>
              <a:rPr lang="uk-UA" dirty="0" smtClean="0"/>
              <a:t>, вони не зрозуміли один одного.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57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Conditional sentences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If they had left 5 minutes earlier they could have caught this train.</a:t>
            </a:r>
          </a:p>
          <a:p>
            <a:pPr marL="0" indent="0" algn="just">
              <a:buNone/>
            </a:pPr>
            <a:r>
              <a:rPr lang="en-US" dirty="0" smtClean="0"/>
              <a:t>If </a:t>
            </a:r>
            <a:r>
              <a:rPr lang="en-US" dirty="0"/>
              <a:t>my brother could swim well he would take part in this competition.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ru-RU" dirty="0" smtClean="0"/>
              <a:t>Якби </a:t>
            </a:r>
            <a:r>
              <a:rPr lang="ru-RU" dirty="0"/>
              <a:t>вони пішли п’ятьма хвилинами раніше, вони б встигли на цей поїзд.</a:t>
            </a:r>
          </a:p>
          <a:p>
            <a:pPr marL="0" indent="0" algn="just">
              <a:buNone/>
            </a:pPr>
            <a:r>
              <a:rPr lang="ru-RU" dirty="0"/>
              <a:t>Якби мій брат вмів добре плавати, він </a:t>
            </a:r>
            <a:r>
              <a:rPr lang="ru-RU" dirty="0" smtClean="0"/>
              <a:t>взяв би участь </a:t>
            </a:r>
            <a:r>
              <a:rPr lang="ru-RU" dirty="0"/>
              <a:t>у цьому змаганні.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12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Non-finite constructions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Complex Object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 saw </a:t>
            </a:r>
            <a:r>
              <a:rPr lang="en-US" b="1" dirty="0"/>
              <a:t>him cross </a:t>
            </a:r>
            <a:r>
              <a:rPr lang="en-US" dirty="0"/>
              <a:t>the street.</a:t>
            </a:r>
          </a:p>
          <a:p>
            <a:pPr marL="0" indent="0">
              <a:buNone/>
            </a:pPr>
            <a:r>
              <a:rPr lang="ru-RU" dirty="0"/>
              <a:t>Я бачив, що він переходив вулицю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I saw </a:t>
            </a:r>
            <a:r>
              <a:rPr lang="en-US" b="1" dirty="0"/>
              <a:t>him crossing </a:t>
            </a:r>
            <a:r>
              <a:rPr lang="en-US" dirty="0"/>
              <a:t>the street.</a:t>
            </a:r>
          </a:p>
          <a:p>
            <a:pPr marL="0" indent="0">
              <a:buNone/>
            </a:pPr>
            <a:r>
              <a:rPr lang="ru-RU" dirty="0"/>
              <a:t>Я бачив, як він переходив вулицю.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shall have </a:t>
            </a:r>
            <a:r>
              <a:rPr lang="en-US" b="1" dirty="0" smtClean="0"/>
              <a:t>him do </a:t>
            </a:r>
            <a:r>
              <a:rPr lang="en-US" dirty="0" smtClean="0"/>
              <a:t>that.</a:t>
            </a:r>
          </a:p>
          <a:p>
            <a:pPr marL="0" indent="0">
              <a:buNone/>
            </a:pPr>
            <a:r>
              <a:rPr lang="uk-UA" dirty="0" smtClean="0"/>
              <a:t>Я заставлю / попрошу його зробити це. Я передам / організую, щоб він зробив це. </a:t>
            </a:r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9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Complex Subject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5400" b="1" dirty="0"/>
              <a:t>He</a:t>
            </a:r>
            <a:r>
              <a:rPr lang="en-US" sz="5400" dirty="0"/>
              <a:t> was seen </a:t>
            </a:r>
            <a:r>
              <a:rPr lang="en-US" sz="5400" b="1" dirty="0"/>
              <a:t>to cross </a:t>
            </a:r>
            <a:r>
              <a:rPr lang="en-US" sz="5400" dirty="0"/>
              <a:t>the street.</a:t>
            </a:r>
          </a:p>
          <a:p>
            <a:pPr marL="0" indent="0" algn="just">
              <a:buNone/>
            </a:pPr>
            <a:r>
              <a:rPr lang="uk-UA" sz="5400" dirty="0" smtClean="0"/>
              <a:t>Бачили, що він переходив вулицю.</a:t>
            </a:r>
          </a:p>
          <a:p>
            <a:pPr marL="0" indent="0" algn="just">
              <a:buNone/>
            </a:pPr>
            <a:r>
              <a:rPr lang="en-US" sz="5400" b="1" dirty="0" smtClean="0"/>
              <a:t>He</a:t>
            </a:r>
            <a:r>
              <a:rPr lang="en-US" sz="5400" dirty="0" smtClean="0"/>
              <a:t> </a:t>
            </a:r>
            <a:r>
              <a:rPr lang="en-US" sz="5400" dirty="0"/>
              <a:t>was seen </a:t>
            </a:r>
            <a:r>
              <a:rPr lang="en-US" sz="5400" b="1" dirty="0"/>
              <a:t>crossing</a:t>
            </a:r>
            <a:r>
              <a:rPr lang="en-US" sz="5400" dirty="0"/>
              <a:t> the street</a:t>
            </a:r>
          </a:p>
          <a:p>
            <a:pPr marL="0" indent="0" algn="just">
              <a:buNone/>
            </a:pPr>
            <a:r>
              <a:rPr lang="uk-UA" sz="5400" dirty="0" smtClean="0"/>
              <a:t>Бачили, як він переходив вулицю.</a:t>
            </a:r>
          </a:p>
          <a:p>
            <a:pPr marL="0" indent="0">
              <a:buNone/>
            </a:pPr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75875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For-to infinitive construction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It is important </a:t>
            </a:r>
            <a:r>
              <a:rPr lang="en-US" b="1" dirty="0"/>
              <a:t>for you to go </a:t>
            </a:r>
            <a:r>
              <a:rPr lang="en-US" dirty="0"/>
              <a:t>there at once.</a:t>
            </a:r>
          </a:p>
          <a:p>
            <a:pPr marL="0" indent="0">
              <a:buNone/>
            </a:pPr>
            <a:r>
              <a:rPr lang="uk-UA" dirty="0" smtClean="0"/>
              <a:t>Тобі негайно треба йти туди.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best thing </a:t>
            </a:r>
            <a:r>
              <a:rPr lang="en-US" b="1" dirty="0"/>
              <a:t>for you is to go </a:t>
            </a:r>
            <a:r>
              <a:rPr lang="en-US" dirty="0"/>
              <a:t>there by plane.</a:t>
            </a:r>
          </a:p>
          <a:p>
            <a:pPr marL="0" indent="0">
              <a:buNone/>
            </a:pPr>
            <a:r>
              <a:rPr lang="uk-UA" dirty="0" smtClean="0"/>
              <a:t>Тобі найкраще летіти туди літаком.</a:t>
            </a:r>
          </a:p>
          <a:p>
            <a:pPr marL="0" indent="0">
              <a:buNone/>
            </a:pPr>
            <a:r>
              <a:rPr lang="en-US" dirty="0" smtClean="0"/>
              <a:t>There’s </a:t>
            </a:r>
            <a:r>
              <a:rPr lang="en-US" dirty="0"/>
              <a:t>nobody here </a:t>
            </a:r>
            <a:r>
              <a:rPr lang="en-US" b="1" dirty="0"/>
              <a:t>for him to play </a:t>
            </a:r>
            <a:r>
              <a:rPr lang="en-US" dirty="0"/>
              <a:t>with.</a:t>
            </a:r>
          </a:p>
          <a:p>
            <a:pPr marL="0" indent="0">
              <a:buNone/>
            </a:pPr>
            <a:r>
              <a:rPr lang="ru-RU" dirty="0"/>
              <a:t>Там нема </a:t>
            </a:r>
            <a:r>
              <a:rPr lang="uk-UA" dirty="0" smtClean="0"/>
              <a:t>нікого</a:t>
            </a:r>
            <a:r>
              <a:rPr lang="ru-RU" dirty="0" smtClean="0"/>
              <a:t>, </a:t>
            </a:r>
            <a:r>
              <a:rPr lang="ru-RU" dirty="0"/>
              <a:t>з ким він </a:t>
            </a:r>
            <a:r>
              <a:rPr lang="uk-UA" dirty="0" smtClean="0"/>
              <a:t>міг би гратися.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9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Groups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n-US" b="1" dirty="0" smtClean="0"/>
              <a:t>English verb </a:t>
            </a:r>
            <a:r>
              <a:rPr lang="en-US" dirty="0"/>
              <a:t>has the following grammatical categories</a:t>
            </a:r>
            <a:r>
              <a:rPr lang="en-US" dirty="0" smtClean="0"/>
              <a:t>: person, number, tense, aspect, voice </a:t>
            </a:r>
            <a:r>
              <a:rPr lang="en-US" dirty="0"/>
              <a:t>and </a:t>
            </a:r>
            <a:r>
              <a:rPr lang="en-US" dirty="0" smtClean="0"/>
              <a:t>mood</a:t>
            </a:r>
          </a:p>
          <a:p>
            <a:pPr marL="0" indent="0" algn="just">
              <a:buNone/>
            </a:pPr>
            <a:r>
              <a:rPr lang="en-US" b="1" dirty="0" smtClean="0"/>
              <a:t>English noun  </a:t>
            </a:r>
            <a:r>
              <a:rPr lang="en-US" dirty="0"/>
              <a:t>has the following grammatical categories: </a:t>
            </a:r>
            <a:r>
              <a:rPr lang="en-US" dirty="0" smtClean="0"/>
              <a:t>number,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74638"/>
            <a:ext cx="6912768" cy="61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1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Synthetic vs </a:t>
            </a:r>
            <a:r>
              <a:rPr lang="en-US" dirty="0" smtClean="0">
                <a:latin typeface="Algerian" panose="04020705040A02060702" pitchFamily="82" charset="0"/>
              </a:rPr>
              <a:t>Analytic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Languages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600200"/>
            <a:ext cx="51125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9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Synthetic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3126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9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Analytic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983389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40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word order </a:t>
            </a:r>
            <a:r>
              <a:rPr lang="en-US" dirty="0" smtClean="0">
                <a:latin typeface="Algerian" panose="04020705040A02060702" pitchFamily="82" charset="0"/>
              </a:rPr>
              <a:t>in </a:t>
            </a:r>
            <a:r>
              <a:rPr lang="en-US" dirty="0">
                <a:latin typeface="Algerian" panose="04020705040A02060702" pitchFamily="82" charset="0"/>
              </a:rPr>
              <a:t>analytic </a:t>
            </a:r>
            <a:r>
              <a:rPr lang="en-US" dirty="0" smtClean="0">
                <a:latin typeface="Algerian" panose="04020705040A02060702" pitchFamily="82" charset="0"/>
              </a:rPr>
              <a:t>and synthetic </a:t>
            </a:r>
            <a:r>
              <a:rPr lang="en-US" dirty="0">
                <a:latin typeface="Algerian" panose="04020705040A02060702" pitchFamily="82" charset="0"/>
              </a:rPr>
              <a:t>languages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додому йдемо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go </a:t>
            </a:r>
            <a:r>
              <a:rPr lang="en-US" dirty="0" smtClean="0"/>
              <a:t>home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SPO - Subject, Predicate, Object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2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lgerian" panose="04020705040A02060702" pitchFamily="82" charset="0"/>
              </a:rPr>
              <a:t>Grammar</a:t>
            </a:r>
            <a:endParaRPr lang="en-US" sz="6600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0495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1533</Words>
  <Application>Microsoft Office PowerPoint</Application>
  <PresentationFormat>Экран (4:3)</PresentationFormat>
  <Paragraphs>191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Algerian</vt:lpstr>
      <vt:lpstr>Arial</vt:lpstr>
      <vt:lpstr>Calibri</vt:lpstr>
      <vt:lpstr>Wingdings</vt:lpstr>
      <vt:lpstr>Тема Office</vt:lpstr>
      <vt:lpstr>Grammatical Challenges</vt:lpstr>
      <vt:lpstr>KEY WORDS</vt:lpstr>
      <vt:lpstr> Distribute the key words according to the following groups:</vt:lpstr>
      <vt:lpstr>Groups</vt:lpstr>
      <vt:lpstr>Synthetic vs Analytic Languages</vt:lpstr>
      <vt:lpstr>Synthetic </vt:lpstr>
      <vt:lpstr>Analytic </vt:lpstr>
      <vt:lpstr>word order in analytic and synthetic languages</vt:lpstr>
      <vt:lpstr>Grammar</vt:lpstr>
      <vt:lpstr>Morphology </vt:lpstr>
      <vt:lpstr>Syntax </vt:lpstr>
      <vt:lpstr>Categories</vt:lpstr>
      <vt:lpstr>Category of Number</vt:lpstr>
      <vt:lpstr>Category of Number</vt:lpstr>
      <vt:lpstr>Category of Number</vt:lpstr>
      <vt:lpstr>Category of Number</vt:lpstr>
      <vt:lpstr>Category of Number</vt:lpstr>
      <vt:lpstr>Special Plural Nouns </vt:lpstr>
      <vt:lpstr>Category of Gender</vt:lpstr>
      <vt:lpstr>Category of Gender</vt:lpstr>
      <vt:lpstr>Translation</vt:lpstr>
      <vt:lpstr>Category of Case</vt:lpstr>
      <vt:lpstr>Category of Case</vt:lpstr>
      <vt:lpstr>Possessive Case can mean:</vt:lpstr>
      <vt:lpstr>Category of Person </vt:lpstr>
      <vt:lpstr>Category of Person</vt:lpstr>
      <vt:lpstr>Challenging aspects</vt:lpstr>
      <vt:lpstr>Tense aspect forms </vt:lpstr>
      <vt:lpstr>Tense aspect forms</vt:lpstr>
      <vt:lpstr>Sequence of tenses </vt:lpstr>
      <vt:lpstr>Sequence of tenses</vt:lpstr>
      <vt:lpstr>Passive Voice </vt:lpstr>
      <vt:lpstr>Passive Voice </vt:lpstr>
      <vt:lpstr>Modal verbs </vt:lpstr>
      <vt:lpstr>Modal verbs </vt:lpstr>
      <vt:lpstr>Conditional sentences </vt:lpstr>
      <vt:lpstr>Non-finite constructions Complex Object</vt:lpstr>
      <vt:lpstr>Complex Subject</vt:lpstr>
      <vt:lpstr>For-to infinitive construction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PROBLEMS</dc:title>
  <dc:creator>Sveta</dc:creator>
  <cp:lastModifiedBy>Cетлана</cp:lastModifiedBy>
  <cp:revision>74</cp:revision>
  <dcterms:created xsi:type="dcterms:W3CDTF">2015-05-04T07:22:13Z</dcterms:created>
  <dcterms:modified xsi:type="dcterms:W3CDTF">2019-05-07T18:04:00Z</dcterms:modified>
</cp:coreProperties>
</file>