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62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33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93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148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0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84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2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34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2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718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3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2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27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23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D7B05D-D3BD-4680-ADF5-41591FF25F12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5D723A-AE75-4FF7-BFBA-047E1DA617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  <p:sldLayoutId id="21474837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6290" y="720434"/>
            <a:ext cx="9144000" cy="13763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ТЕХНОЛОГІЧНЕ ХАРЧУВАННЯ: ЖИРИ, ЛІПІДИ В ХАРЧОВИХ ПРОДУКТАХ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32" y="1958040"/>
            <a:ext cx="2732494" cy="2732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181" y="2474108"/>
            <a:ext cx="5208218" cy="4150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0035" y="1470211"/>
            <a:ext cx="3042111" cy="200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0037" y="334926"/>
            <a:ext cx="5015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Метаболиты (КЛЖК), цитокины и серотонин – пути взаимодействия </a:t>
            </a:r>
            <a:r>
              <a:rPr lang="ru-RU" sz="2400" dirty="0" err="1" smtClean="0"/>
              <a:t>нормобиоты</a:t>
            </a:r>
            <a:r>
              <a:rPr lang="ru-RU" sz="2400" dirty="0" smtClean="0"/>
              <a:t> и мозга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2301664"/>
            <a:ext cx="5378917" cy="38587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90510" y="334926"/>
            <a:ext cx="4558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Микробиота</a:t>
            </a:r>
            <a:r>
              <a:rPr lang="ru-RU" sz="2400" dirty="0" smtClean="0"/>
              <a:t> определяет фенотип поведения хозяина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547" y="2454064"/>
            <a:ext cx="4864624" cy="36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3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6582" y="390298"/>
            <a:ext cx="9832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  <a:ea typeface="Times New Roman" panose="02020603050405020304" pitchFamily="18" charset="0"/>
              </a:rPr>
              <a:t>Основная роль отдельных </a:t>
            </a:r>
            <a:r>
              <a:rPr lang="ru-RU" sz="3200" dirty="0" smtClean="0">
                <a:latin typeface="+mj-lt"/>
                <a:ea typeface="Times New Roman" panose="02020603050405020304" pitchFamily="18" charset="0"/>
              </a:rPr>
              <a:t>КЦЖК</a:t>
            </a:r>
          </a:p>
          <a:p>
            <a:r>
              <a:rPr lang="ru-RU" sz="3200" dirty="0" smtClean="0">
                <a:latin typeface="+mj-lt"/>
              </a:rPr>
              <a:t>-</a:t>
            </a:r>
            <a:r>
              <a:rPr lang="ru-RU" dirty="0"/>
              <a:t> так называемые, короткоцепочечные (летучие) жирные </a:t>
            </a:r>
            <a:r>
              <a:rPr lang="ru-RU" dirty="0" smtClean="0"/>
              <a:t>кислоты (уксусная</a:t>
            </a:r>
            <a:r>
              <a:rPr lang="ru-RU" dirty="0"/>
              <a:t>, </a:t>
            </a:r>
            <a:r>
              <a:rPr lang="ru-RU" dirty="0" err="1"/>
              <a:t>пропионовая</a:t>
            </a:r>
            <a:r>
              <a:rPr lang="ru-RU" dirty="0"/>
              <a:t>, масляная), которые влияют на экспрессию генов в клетках человека, что проявляется в противовоспалительных  и антиканцерогенных функциях </a:t>
            </a:r>
            <a:endParaRPr lang="ru-RU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234" y="2287416"/>
            <a:ext cx="7918929" cy="38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1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7127" y="459662"/>
            <a:ext cx="32142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+mj-lt"/>
              </a:rPr>
              <a:t>Пробиотики</a:t>
            </a:r>
            <a:endParaRPr lang="ru-RU" sz="3600" dirty="0" smtClean="0">
              <a:latin typeface="+mj-lt"/>
            </a:endParaRPr>
          </a:p>
          <a:p>
            <a:r>
              <a:rPr lang="ru-RU" sz="2200" dirty="0" smtClean="0"/>
              <a:t> </a:t>
            </a:r>
            <a:r>
              <a:rPr lang="ru-RU" sz="2400" dirty="0" smtClean="0"/>
              <a:t>- микроорганизмы, в адекватных количествах благотворно влияющие на здоровье хозяина, уже многие годы пытаются использовать в схемах лечения.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618" y="154862"/>
            <a:ext cx="6780454" cy="64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2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6616" y="418054"/>
            <a:ext cx="81741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Важнейшие омега-3 и омега-6 жирные кислоты.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3" y="1536147"/>
            <a:ext cx="10486696" cy="44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5308" y="362635"/>
            <a:ext cx="34359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Конкуренция в биохимической трансформации НЖК за ферменты </a:t>
            </a:r>
            <a:r>
              <a:rPr lang="ru-RU" sz="2800" dirty="0" err="1" smtClean="0"/>
              <a:t>десатуразы</a:t>
            </a:r>
            <a:r>
              <a:rPr lang="ru-RU" sz="2800" dirty="0" smtClean="0"/>
              <a:t> и </a:t>
            </a:r>
            <a:r>
              <a:rPr lang="ru-RU" sz="2800" dirty="0" err="1" smtClean="0"/>
              <a:t>элонгазу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2" y="125250"/>
            <a:ext cx="6774606" cy="663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603" y="376443"/>
            <a:ext cx="9339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/>
              <a:t>Висновки</a:t>
            </a:r>
            <a:r>
              <a:rPr lang="ru-RU" sz="2800" dirty="0" smtClean="0"/>
              <a:t> </a:t>
            </a:r>
            <a:r>
              <a:rPr lang="ru-RU" sz="2800" dirty="0" smtClean="0"/>
              <a:t>по здоровому питанию, связанные с липидами: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3163" y="983534"/>
            <a:ext cx="851718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1. </a:t>
            </a:r>
            <a:endParaRPr lang="ru-RU" sz="2200" dirty="0"/>
          </a:p>
          <a:p>
            <a:r>
              <a:rPr lang="ru-RU" sz="2200" dirty="0" err="1"/>
              <a:t>Харчові</a:t>
            </a:r>
            <a:r>
              <a:rPr lang="ru-RU" sz="2200" dirty="0"/>
              <a:t> </a:t>
            </a:r>
            <a:r>
              <a:rPr lang="ru-RU" sz="2200" dirty="0" err="1"/>
              <a:t>жири</a:t>
            </a:r>
            <a:r>
              <a:rPr lang="ru-RU" sz="2200" dirty="0"/>
              <a:t>, </a:t>
            </a:r>
            <a:r>
              <a:rPr lang="ru-RU" sz="2200" dirty="0" err="1"/>
              <a:t>якщо</a:t>
            </a:r>
            <a:r>
              <a:rPr lang="ru-RU" sz="2200" dirty="0"/>
              <a:t> </a:t>
            </a:r>
            <a:r>
              <a:rPr lang="ru-RU" sz="2200" dirty="0" err="1"/>
              <a:t>їх</a:t>
            </a:r>
            <a:r>
              <a:rPr lang="ru-RU" sz="2200" dirty="0"/>
              <a:t> </a:t>
            </a:r>
            <a:r>
              <a:rPr lang="ru-RU" sz="2200" dirty="0" err="1"/>
              <a:t>вживати</a:t>
            </a:r>
            <a:r>
              <a:rPr lang="ru-RU" sz="2200" dirty="0"/>
              <a:t> в </a:t>
            </a:r>
            <a:r>
              <a:rPr lang="ru-RU" sz="2200" dirty="0" err="1"/>
              <a:t>помірних</a:t>
            </a:r>
            <a:r>
              <a:rPr lang="ru-RU" sz="2200" dirty="0"/>
              <a:t> </a:t>
            </a:r>
            <a:r>
              <a:rPr lang="ru-RU" sz="2200" dirty="0" err="1"/>
              <a:t>кількостях</a:t>
            </a:r>
            <a:r>
              <a:rPr lang="ru-RU" sz="2200" dirty="0"/>
              <a:t> (не </a:t>
            </a:r>
            <a:r>
              <a:rPr lang="ru-RU" sz="2200" dirty="0" err="1"/>
              <a:t>більше</a:t>
            </a:r>
            <a:r>
              <a:rPr lang="ru-RU" sz="2200" dirty="0"/>
              <a:t> 100-150 г), є </a:t>
            </a:r>
            <a:r>
              <a:rPr lang="ru-RU" sz="2200" dirty="0" err="1"/>
              <a:t>необхідним</a:t>
            </a:r>
            <a:r>
              <a:rPr lang="ru-RU" sz="2200" dirty="0"/>
              <a:t>, </a:t>
            </a:r>
            <a:r>
              <a:rPr lang="ru-RU" sz="2200" dirty="0" err="1"/>
              <a:t>незамінним</a:t>
            </a:r>
            <a:r>
              <a:rPr lang="ru-RU" sz="2200" dirty="0"/>
              <a:t> </a:t>
            </a:r>
            <a:r>
              <a:rPr lang="ru-RU" sz="2200" dirty="0" err="1"/>
              <a:t>білковим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вуглеводним</a:t>
            </a:r>
            <a:r>
              <a:rPr lang="ru-RU" sz="2200" dirty="0"/>
              <a:t> </a:t>
            </a:r>
            <a:r>
              <a:rPr lang="ru-RU" sz="2200" dirty="0" err="1"/>
              <a:t>основним</a:t>
            </a:r>
            <a:r>
              <a:rPr lang="ru-RU" sz="2200" dirty="0"/>
              <a:t> </a:t>
            </a:r>
            <a:r>
              <a:rPr lang="ru-RU" sz="2200" dirty="0" err="1"/>
              <a:t>нутрієнтом</a:t>
            </a:r>
            <a:r>
              <a:rPr lang="ru-RU" sz="2200" dirty="0"/>
              <a:t> </a:t>
            </a:r>
            <a:r>
              <a:rPr lang="ru-RU" sz="2200" dirty="0" err="1"/>
              <a:t>їжі</a:t>
            </a:r>
            <a:r>
              <a:rPr lang="ru-RU" sz="2200" dirty="0"/>
              <a:t>.</a:t>
            </a:r>
          </a:p>
          <a:p>
            <a:r>
              <a:rPr lang="ru-RU" sz="2200" dirty="0"/>
              <a:t>2. </a:t>
            </a:r>
            <a:r>
              <a:rPr lang="ru-RU" sz="2200" dirty="0" err="1"/>
              <a:t>Молочний</a:t>
            </a:r>
            <a:r>
              <a:rPr lang="ru-RU" sz="2200" dirty="0"/>
              <a:t> жир </a:t>
            </a:r>
            <a:r>
              <a:rPr lang="ru-RU" sz="2200" dirty="0" err="1"/>
              <a:t>має</a:t>
            </a:r>
            <a:r>
              <a:rPr lang="ru-RU" sz="2200" dirty="0"/>
              <a:t> </a:t>
            </a:r>
            <a:r>
              <a:rPr lang="ru-RU" sz="2200" dirty="0" err="1"/>
              <a:t>унікальний</a:t>
            </a:r>
            <a:r>
              <a:rPr lang="ru-RU" sz="2200" dirty="0"/>
              <a:t> склад: </a:t>
            </a:r>
            <a:r>
              <a:rPr lang="ru-RU" sz="2200" dirty="0" err="1"/>
              <a:t>крім</a:t>
            </a:r>
            <a:r>
              <a:rPr lang="ru-RU" sz="2200" dirty="0"/>
              <a:t> </a:t>
            </a:r>
            <a:r>
              <a:rPr lang="ru-RU" sz="2200" dirty="0" err="1"/>
              <a:t>високого</a:t>
            </a:r>
            <a:r>
              <a:rPr lang="ru-RU" sz="2200" dirty="0"/>
              <a:t> </a:t>
            </a:r>
            <a:r>
              <a:rPr lang="ru-RU" sz="2200" dirty="0" err="1"/>
              <a:t>вмісту</a:t>
            </a:r>
            <a:r>
              <a:rPr lang="ru-RU" sz="2200" dirty="0"/>
              <a:t> </a:t>
            </a:r>
            <a:r>
              <a:rPr lang="ru-RU" sz="2200" dirty="0" err="1"/>
              <a:t>жиророзчинних</a:t>
            </a:r>
            <a:r>
              <a:rPr lang="ru-RU" sz="2200" dirty="0"/>
              <a:t> </a:t>
            </a:r>
            <a:r>
              <a:rPr lang="ru-RU" sz="2200" dirty="0" err="1"/>
              <a:t>вітамінів</a:t>
            </a:r>
            <a:r>
              <a:rPr lang="ru-RU" sz="2200" dirty="0"/>
              <a:t> А і </a:t>
            </a:r>
            <a:r>
              <a:rPr lang="en-US" sz="2200" dirty="0"/>
              <a:t>D </a:t>
            </a:r>
            <a:r>
              <a:rPr lang="ru-RU" sz="2200" dirty="0"/>
              <a:t>та </a:t>
            </a:r>
            <a:r>
              <a:rPr lang="ru-RU" sz="2200" dirty="0" err="1"/>
              <a:t>інших</a:t>
            </a:r>
            <a:r>
              <a:rPr lang="ru-RU" sz="2200" dirty="0"/>
              <a:t> </a:t>
            </a:r>
            <a:r>
              <a:rPr lang="ru-RU" sz="2200" dirty="0" err="1"/>
              <a:t>важливих</a:t>
            </a:r>
            <a:r>
              <a:rPr lang="ru-RU" sz="2200" dirty="0"/>
              <a:t> </a:t>
            </a:r>
            <a:r>
              <a:rPr lang="ru-RU" sz="2200" dirty="0" err="1"/>
              <a:t>поживних</a:t>
            </a:r>
            <a:r>
              <a:rPr lang="ru-RU" sz="2200" dirty="0"/>
              <a:t> </a:t>
            </a:r>
            <a:r>
              <a:rPr lang="ru-RU" sz="2200" dirty="0" err="1"/>
              <a:t>речовин</a:t>
            </a:r>
            <a:r>
              <a:rPr lang="ru-RU" sz="2200" dirty="0"/>
              <a:t>, </a:t>
            </a:r>
            <a:r>
              <a:rPr lang="ru-RU" sz="2200" dirty="0" err="1"/>
              <a:t>він</a:t>
            </a:r>
            <a:r>
              <a:rPr lang="ru-RU" sz="2200" dirty="0"/>
              <a:t> </a:t>
            </a:r>
            <a:r>
              <a:rPr lang="ru-RU" sz="2200" dirty="0" err="1"/>
              <a:t>містить</a:t>
            </a:r>
            <a:r>
              <a:rPr lang="ru-RU" sz="2200" dirty="0"/>
              <a:t> </a:t>
            </a:r>
            <a:r>
              <a:rPr lang="ru-RU" sz="2200" dirty="0" err="1"/>
              <a:t>коротколанцюгові</a:t>
            </a:r>
            <a:r>
              <a:rPr lang="ru-RU" sz="2200" dirty="0"/>
              <a:t> </a:t>
            </a:r>
            <a:r>
              <a:rPr lang="ru-RU" sz="2200" dirty="0" err="1"/>
              <a:t>жирні</a:t>
            </a:r>
            <a:r>
              <a:rPr lang="ru-RU" sz="2200" dirty="0"/>
              <a:t> </a:t>
            </a:r>
            <a:r>
              <a:rPr lang="ru-RU" sz="2200" dirty="0" err="1"/>
              <a:t>кислоти</a:t>
            </a:r>
            <a:r>
              <a:rPr lang="ru-RU" sz="2200" dirty="0"/>
              <a:t>, </a:t>
            </a:r>
            <a:r>
              <a:rPr lang="ru-RU" sz="2200" dirty="0" err="1"/>
              <a:t>важливі</a:t>
            </a:r>
            <a:r>
              <a:rPr lang="ru-RU" sz="2200" dirty="0"/>
              <a:t> для </a:t>
            </a:r>
            <a:r>
              <a:rPr lang="ru-RU" sz="2200" dirty="0" err="1"/>
              <a:t>корисних</a:t>
            </a:r>
            <a:r>
              <a:rPr lang="ru-RU" sz="2200" dirty="0"/>
              <a:t> </a:t>
            </a:r>
            <a:r>
              <a:rPr lang="ru-RU" sz="2200" dirty="0" err="1"/>
              <a:t>кишкових</a:t>
            </a:r>
            <a:r>
              <a:rPr lang="ru-RU" sz="2200" dirty="0"/>
              <a:t> </a:t>
            </a:r>
            <a:r>
              <a:rPr lang="ru-RU" sz="2200" dirty="0" err="1"/>
              <a:t>мікроорганізмів</a:t>
            </a:r>
            <a:r>
              <a:rPr lang="ru-RU" sz="2200" dirty="0"/>
              <a:t> (</a:t>
            </a:r>
            <a:r>
              <a:rPr lang="ru-RU" sz="2200" dirty="0" err="1"/>
              <a:t>нормобіоти</a:t>
            </a:r>
            <a:r>
              <a:rPr lang="ru-RU" sz="2200" dirty="0"/>
              <a:t>), тому 10 г вершкового масла в день - </a:t>
            </a:r>
            <a:r>
              <a:rPr lang="ru-RU" sz="2200" dirty="0" err="1"/>
              <a:t>це</a:t>
            </a:r>
            <a:r>
              <a:rPr lang="ru-RU" sz="2200" dirty="0"/>
              <a:t> той </a:t>
            </a:r>
            <a:r>
              <a:rPr lang="ru-RU" sz="2200" dirty="0" err="1"/>
              <a:t>мінімум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корисний</a:t>
            </a:r>
            <a:r>
              <a:rPr lang="ru-RU" sz="2200" dirty="0"/>
              <a:t> для </a:t>
            </a:r>
            <a:r>
              <a:rPr lang="ru-RU" sz="2200" dirty="0" err="1"/>
              <a:t>всіх</a:t>
            </a:r>
            <a:r>
              <a:rPr lang="ru-RU" sz="2200" dirty="0"/>
              <a:t>. Те ж </a:t>
            </a:r>
            <a:r>
              <a:rPr lang="ru-RU" sz="2200" dirty="0" err="1"/>
              <a:t>саме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зробити</a:t>
            </a:r>
            <a:r>
              <a:rPr lang="ru-RU" sz="2200" dirty="0"/>
              <a:t> 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7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2073" y="997528"/>
            <a:ext cx="699192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dirty="0" err="1"/>
              <a:t>Дослідження</a:t>
            </a:r>
            <a:r>
              <a:rPr lang="ru-RU" sz="2800" dirty="0"/>
              <a:t> </a:t>
            </a:r>
            <a:r>
              <a:rPr lang="ru-RU" sz="2800" dirty="0" err="1"/>
              <a:t>сучасної</a:t>
            </a:r>
            <a:r>
              <a:rPr lang="ru-RU" sz="2800" dirty="0"/>
              <a:t> </a:t>
            </a:r>
            <a:r>
              <a:rPr lang="ru-RU" sz="2800" dirty="0" err="1"/>
              <a:t>нутріліпідоміки</a:t>
            </a:r>
            <a:r>
              <a:rPr lang="ru-RU" sz="2800" dirty="0"/>
              <a:t> </a:t>
            </a:r>
            <a:r>
              <a:rPr lang="ru-RU" sz="2800" dirty="0" err="1"/>
              <a:t>показують</a:t>
            </a:r>
            <a:r>
              <a:rPr lang="ru-RU" sz="2800" dirty="0"/>
              <a:t> </a:t>
            </a:r>
            <a:r>
              <a:rPr lang="ru-RU" sz="2800" dirty="0" err="1"/>
              <a:t>актуальність</a:t>
            </a:r>
            <a:r>
              <a:rPr lang="ru-RU" sz="2800" dirty="0"/>
              <a:t> </a:t>
            </a:r>
            <a:r>
              <a:rPr lang="ru-RU" sz="2800" dirty="0" err="1"/>
              <a:t>подальшого</a:t>
            </a:r>
            <a:r>
              <a:rPr lang="ru-RU" sz="2800" dirty="0"/>
              <a:t>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біологічної</a:t>
            </a:r>
            <a:r>
              <a:rPr lang="ru-RU" sz="2800" dirty="0"/>
              <a:t> </a:t>
            </a:r>
            <a:r>
              <a:rPr lang="ru-RU" sz="2800" dirty="0" err="1"/>
              <a:t>ролі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err="1"/>
              <a:t>ліпідів</a:t>
            </a:r>
            <a:r>
              <a:rPr lang="ru-RU" sz="2800" dirty="0"/>
              <a:t> з метою </a:t>
            </a:r>
            <a:r>
              <a:rPr lang="ru-RU" sz="2800" dirty="0" err="1"/>
              <a:t>оцінки</a:t>
            </a:r>
            <a:r>
              <a:rPr lang="ru-RU" sz="2800" dirty="0"/>
              <a:t> стану </a:t>
            </a:r>
            <a:r>
              <a:rPr lang="ru-RU" sz="2800" dirty="0" err="1"/>
              <a:t>здоров'я</a:t>
            </a:r>
            <a:r>
              <a:rPr lang="ru-RU" sz="2800" dirty="0"/>
              <a:t>, </a:t>
            </a:r>
            <a:r>
              <a:rPr lang="ru-RU" sz="2800" dirty="0" err="1"/>
              <a:t>діагностики</a:t>
            </a:r>
            <a:r>
              <a:rPr lang="ru-RU" sz="2800" dirty="0"/>
              <a:t>, «</a:t>
            </a:r>
            <a:r>
              <a:rPr lang="ru-RU" sz="2800" dirty="0" err="1"/>
              <a:t>конструювання</a:t>
            </a:r>
            <a:r>
              <a:rPr lang="ru-RU" sz="2800" dirty="0"/>
              <a:t>» </a:t>
            </a:r>
            <a:r>
              <a:rPr lang="ru-RU" sz="2800" dirty="0" err="1"/>
              <a:t>спеціалізованих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</a:t>
            </a:r>
            <a:r>
              <a:rPr lang="ru-RU" sz="2800" dirty="0" err="1"/>
              <a:t>продуктів</a:t>
            </a:r>
            <a:r>
              <a:rPr lang="ru-RU" sz="2800" dirty="0"/>
              <a:t> і </a:t>
            </a:r>
            <a:r>
              <a:rPr lang="ru-RU" sz="2800" dirty="0" err="1"/>
              <a:t>біологічно</a:t>
            </a:r>
            <a:r>
              <a:rPr lang="ru-RU" sz="2800" dirty="0"/>
              <a:t> </a:t>
            </a:r>
            <a:r>
              <a:rPr lang="ru-RU" sz="2800" dirty="0" err="1"/>
              <a:t>активних</a:t>
            </a:r>
            <a:r>
              <a:rPr lang="ru-RU" sz="2800" dirty="0"/>
              <a:t> </a:t>
            </a:r>
            <a:r>
              <a:rPr lang="ru-RU" sz="2800" dirty="0" err="1"/>
              <a:t>харчових</a:t>
            </a:r>
            <a:r>
              <a:rPr lang="ru-RU" sz="2800" dirty="0"/>
              <a:t> добавок, </a:t>
            </a:r>
            <a:r>
              <a:rPr lang="ru-RU" sz="2800" dirty="0" err="1"/>
              <a:t>оцінки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</a:t>
            </a:r>
            <a:r>
              <a:rPr lang="ru-RU" sz="2800" dirty="0" err="1"/>
              <a:t>ефективності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26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813" y="1388917"/>
            <a:ext cx="4251470" cy="5081155"/>
          </a:xfrm>
        </p:spPr>
        <p:txBody>
          <a:bodyPr>
            <a:norm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err="1"/>
              <a:t>Нутрігеноміка</a:t>
            </a:r>
            <a:r>
              <a:rPr lang="ru-RU" sz="3200" dirty="0"/>
              <a:t> та </a:t>
            </a:r>
            <a:r>
              <a:rPr lang="ru-RU" sz="3200" dirty="0" err="1"/>
              <a:t>ліпідоміка</a:t>
            </a:r>
            <a:r>
              <a:rPr lang="ru-RU" sz="3200" dirty="0"/>
              <a:t> – наука про те, як </a:t>
            </a:r>
            <a:r>
              <a:rPr lang="ru-RU" sz="3200" dirty="0" err="1"/>
              <a:t>жироподібні</a:t>
            </a:r>
            <a:r>
              <a:rPr lang="ru-RU" sz="3200" dirty="0"/>
              <a:t> </a:t>
            </a:r>
            <a:r>
              <a:rPr lang="ru-RU" sz="3200" dirty="0" err="1"/>
              <a:t>речовини</a:t>
            </a:r>
            <a:r>
              <a:rPr lang="ru-RU" sz="3200" dirty="0"/>
              <a:t> </a:t>
            </a:r>
            <a:r>
              <a:rPr lang="ru-RU" sz="3200" dirty="0" err="1"/>
              <a:t>регулюють</a:t>
            </a:r>
            <a:r>
              <a:rPr lang="ru-RU" sz="3200" dirty="0"/>
              <a:t> </a:t>
            </a:r>
            <a:r>
              <a:rPr lang="ru-RU" sz="3200" dirty="0" err="1"/>
              <a:t>гени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83" y="1139535"/>
            <a:ext cx="7040521" cy="4762501"/>
          </a:xfrm>
        </p:spPr>
      </p:pic>
    </p:spTree>
    <p:extLst>
      <p:ext uri="{BB962C8B-B14F-4D97-AF65-F5344CB8AC3E}">
        <p14:creationId xmlns:p14="http://schemas.microsoft.com/office/powerpoint/2010/main" val="125700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0" y="304801"/>
            <a:ext cx="8853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Липиды</a:t>
            </a:r>
          </a:p>
          <a:p>
            <a:r>
              <a:rPr lang="ru-RU" sz="3200" dirty="0" smtClean="0">
                <a:latin typeface="+mj-lt"/>
              </a:rPr>
              <a:t> </a:t>
            </a:r>
            <a:r>
              <a:rPr lang="ru-RU" dirty="0" smtClean="0"/>
              <a:t>-</a:t>
            </a:r>
            <a:r>
              <a:rPr lang="ru-RU" dirty="0"/>
              <a:t> </a:t>
            </a:r>
            <a:r>
              <a:rPr lang="ru-RU" sz="2200" dirty="0"/>
              <a:t>широкая группа органических соединений, </a:t>
            </a:r>
            <a:r>
              <a:rPr lang="ru-RU" sz="2200" dirty="0" smtClean="0"/>
              <a:t>включающая жирные кислоты,</a:t>
            </a:r>
            <a:r>
              <a:rPr lang="ru-RU" sz="2200" dirty="0"/>
              <a:t> а также их производные, как по </a:t>
            </a:r>
            <a:r>
              <a:rPr lang="ru-RU" sz="2200" dirty="0" smtClean="0"/>
              <a:t>радикалу,</a:t>
            </a:r>
            <a:r>
              <a:rPr lang="ru-RU" sz="2200" dirty="0"/>
              <a:t> так и по </a:t>
            </a:r>
            <a:r>
              <a:rPr lang="ru-RU" sz="2200" dirty="0" smtClean="0"/>
              <a:t>карбоксильной группы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2226927"/>
            <a:ext cx="7421418" cy="417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618" y="457200"/>
            <a:ext cx="551410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+mj-lt"/>
              </a:rPr>
              <a:t>Жири</a:t>
            </a:r>
            <a:r>
              <a:rPr lang="ru-RU" sz="3200" dirty="0" smtClean="0">
                <a:latin typeface="+mj-lt"/>
              </a:rPr>
              <a:t> і</a:t>
            </a:r>
            <a:r>
              <a:rPr lang="ru-RU" sz="3200" dirty="0">
                <a:latin typeface="+mj-lt"/>
              </a:rPr>
              <a:t> </a:t>
            </a:r>
            <a:r>
              <a:rPr lang="ru-RU" sz="3200" dirty="0" smtClean="0">
                <a:latin typeface="+mj-lt"/>
              </a:rPr>
              <a:t>масла</a:t>
            </a:r>
          </a:p>
          <a:p>
            <a:r>
              <a:rPr lang="ru-RU" dirty="0"/>
              <a:t> —</a:t>
            </a:r>
            <a:r>
              <a:rPr lang="ru-RU" sz="2200" dirty="0"/>
              <a:t> разновидности липидов. При комнатной температуре жиры остаются твердыми, а масла — жидкими. В общем, жиры и масла часто называют объединённым понятием жиры. Также к липидам относятся холестерин, фосфолипиды и др.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9" y="2426347"/>
            <a:ext cx="6068291" cy="404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5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109" y="401782"/>
            <a:ext cx="7675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+mj-lt"/>
              </a:rPr>
              <a:t>Потребление насыщенных жирных кислот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2" y="986557"/>
            <a:ext cx="10849409" cy="558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35527"/>
            <a:ext cx="3548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+mj-lt"/>
              </a:rPr>
              <a:t>Молочный жир</a:t>
            </a:r>
            <a:endParaRPr lang="ru-RU" sz="4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43413"/>
            <a:ext cx="8252007" cy="549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2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4174" y="484908"/>
            <a:ext cx="30064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Фосфолипиды-</a:t>
            </a:r>
          </a:p>
          <a:p>
            <a:r>
              <a:rPr lang="ru-RU" dirty="0" smtClean="0"/>
              <a:t> </a:t>
            </a:r>
            <a:r>
              <a:rPr lang="ru-RU" dirty="0"/>
              <a:t>участвуют в регуляции обмена холестерина и способствуют выведению липопротеидов низкой плотности </a:t>
            </a:r>
            <a:endParaRPr lang="ru-RU" dirty="0" smtClean="0">
              <a:effectLst/>
            </a:endParaRPr>
          </a:p>
          <a:p>
            <a:r>
              <a:rPr lang="ru-RU" dirty="0"/>
              <a:t>(ЛПНП) – «плохого холестерина».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184" y="1690254"/>
            <a:ext cx="7776420" cy="482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68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7527" y="568038"/>
            <a:ext cx="10903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Процент обеспечения физиологической потребности в жирорастворимых витаминах сливочным маслом (летняя выработка)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87252"/>
              </p:ext>
            </p:extLst>
          </p:nvPr>
        </p:nvGraphicFramePr>
        <p:xfrm>
          <a:off x="997527" y="2004077"/>
          <a:ext cx="9430328" cy="359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418">
                  <a:extLst>
                    <a:ext uri="{9D8B030D-6E8A-4147-A177-3AD203B41FA5}">
                      <a16:colId xmlns:a16="http://schemas.microsoft.com/office/drawing/2014/main" val="2986073034"/>
                    </a:ext>
                  </a:extLst>
                </a:gridCol>
                <a:gridCol w="2355274">
                  <a:extLst>
                    <a:ext uri="{9D8B030D-6E8A-4147-A177-3AD203B41FA5}">
                      <a16:colId xmlns:a16="http://schemas.microsoft.com/office/drawing/2014/main" val="3061010671"/>
                    </a:ext>
                  </a:extLst>
                </a:gridCol>
                <a:gridCol w="2366818">
                  <a:extLst>
                    <a:ext uri="{9D8B030D-6E8A-4147-A177-3AD203B41FA5}">
                      <a16:colId xmlns:a16="http://schemas.microsoft.com/office/drawing/2014/main" val="3459059183"/>
                    </a:ext>
                  </a:extLst>
                </a:gridCol>
                <a:gridCol w="2366818">
                  <a:extLst>
                    <a:ext uri="{9D8B030D-6E8A-4147-A177-3AD203B41FA5}">
                      <a16:colId xmlns:a16="http://schemas.microsoft.com/office/drawing/2014/main" val="3310004976"/>
                    </a:ext>
                  </a:extLst>
                </a:gridCol>
              </a:tblGrid>
              <a:tr h="693935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Вита-мины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суточная потребность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Содержание</a:t>
                      </a:r>
                      <a:endParaRPr lang="ru-RU" sz="1000" dirty="0" smtClean="0">
                        <a:effectLst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продукте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Процент от суточной нормы в 20 г продукта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2109652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 dirty="0" smtClean="0">
                          <a:effectLst/>
                          <a:latin typeface="Times New Roman" panose="02020603050405020304" pitchFamily="18" charset="0"/>
                        </a:rPr>
                        <a:t>900 мкг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590 мкг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</a:rPr>
                        <a:t>/%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366751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Каротин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>
                          <a:effectLst/>
                          <a:latin typeface="Times New Roman" panose="02020603050405020304" pitchFamily="18" charset="0"/>
                        </a:rPr>
                        <a:t>5 мг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380 мкг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</a:rPr>
                        <a:t>/%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1,5%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471461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>
                          <a:effectLst/>
                          <a:latin typeface="Times New Roman" panose="02020603050405020304" pitchFamily="18" charset="0"/>
                        </a:rPr>
                        <a:t>15 мг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</a:rPr>
                        <a:t>мг/%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  <a:latin typeface="Times New Roman" panose="02020603050405020304" pitchFamily="18" charset="0"/>
                        </a:rPr>
                        <a:t>2,6%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339006"/>
                  </a:ext>
                </a:extLst>
              </a:tr>
              <a:tr h="69393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spc="10">
                          <a:effectLst/>
                          <a:latin typeface="Times New Roman" panose="02020603050405020304" pitchFamily="18" charset="0"/>
                        </a:rPr>
                        <a:t>10 мкг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1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2400" spc="10">
                          <a:solidFill>
                            <a:srgbClr val="2D2D2D"/>
                          </a:solidFill>
                          <a:effectLst/>
                          <a:latin typeface="Times New Roman" panose="02020603050405020304" pitchFamily="18" charset="0"/>
                        </a:rPr>
                        <a:t>мкг</a:t>
                      </a:r>
                      <a:endParaRPr lang="ru-RU" sz="24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7850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84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1" y="581893"/>
            <a:ext cx="42763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КЛЖК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монокарбоновые кислоты с длиной цепи до 8 атомов углерода, поэтому в англоязычной литературе их еще называют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(SCFA) - короткоцепочечными жирными кислотами.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809" y="1177635"/>
            <a:ext cx="5501528" cy="42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379</TotalTime>
  <Words>349</Words>
  <Application>Microsoft Office PowerPoint</Application>
  <PresentationFormat>Широкоэкранный</PresentationFormat>
  <Paragraphs>49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Corbel</vt:lpstr>
      <vt:lpstr>Times New Roman</vt:lpstr>
      <vt:lpstr>Параллакс</vt:lpstr>
      <vt:lpstr> ТЕХНОЛОГІЧНЕ ХАРЧУВАННЯ: ЖИРИ, ЛІПІДИ В ХАРЧОВИХ ПРОДУКТАХ</vt:lpstr>
      <vt:lpstr> Нутрігеноміка та ліпідоміка – наука про те, як жироподібні речовини регулюють гени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ТЕХНОЛОГИЧЕСКАЯ НУТРИЦИОЛОГИЯ:  ЖИРЫ, ЛИПИДЫ В ПИЩЕВЫХ ПРОДУКТАХ</dc:title>
  <dc:creator>Пользователь</dc:creator>
  <cp:lastModifiedBy>RePack by Diakov</cp:lastModifiedBy>
  <cp:revision>12</cp:revision>
  <dcterms:created xsi:type="dcterms:W3CDTF">2019-02-27T13:55:22Z</dcterms:created>
  <dcterms:modified xsi:type="dcterms:W3CDTF">2024-02-29T10:59:21Z</dcterms:modified>
</cp:coreProperties>
</file>