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slideMaster+xml" PartName="/ppt/slideMasters/slideMaster1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presentation.main+xml" PartName="/ppt/presentation.xml"/>
  <Override ContentType="application/vnd.openxmlformats-officedocument.presentationml.presProps+xml" PartName="/ppt/presProps1.xml"/>
  <Override ContentType="application/vnd.openxmlformats-officedocument.theme+xml" PartName="/ppt/theme/theme1.xml"/>
  <Override ContentType="application/vnd.openxmlformats-officedocument.presentationml.tags+xml" PartName="/ppt/tags/tag1.xml"/>
  <Override ContentType="application/vnd.openxmlformats-officedocument.presentationml.viewProps+xml" PartName="/ppt/viewProps1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</p:sldIdLst>
  <p:sldSz cy="6858000" cx="9144000"/>
  <p:notesSz cx="6858000" cy="9144000"/>
  <p:custDataLst>
    <p:tags r:id="rId10"/>
  </p:custDataLst>
  <p:defaultTextStyle>
    <a:defPPr lvl="0">
      <a:defRPr lang="ru-RU"/>
    </a:defPPr>
    <a:lvl1pPr lvl="0" rtl="0" algn="l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lvl="1" marL="457200" rtl="0" algn="l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lvl="2" marL="914400" rtl="0" algn="l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lvl="3" marL="1371600" rtl="0" algn="l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lvl="4" marL="1828800" rtl="0" algn="l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defTabSz="914400" eaLnBrk="1" hangingPunct="1" latinLnBrk="0" lvl="5" marL="2286000" rtl="0" algn="l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defTabSz="914400" eaLnBrk="1" hangingPunct="1" latinLnBrk="0" lvl="6" marL="2743200" rtl="0" algn="l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defTabSz="914400" eaLnBrk="1" hangingPunct="1" latinLnBrk="0" lvl="7" marL="3200400" rtl="0" algn="l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defTabSz="914400" eaLnBrk="1" hangingPunct="1" latinLnBrk="0" lvl="8" marL="3657600" rtl="0" algn="l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1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1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viewProps" Target="viewProps1.xml"/><Relationship Id="rId3" Type="http://schemas.openxmlformats.org/officeDocument/2006/relationships/presProps" Target="presProps1.xml"/><Relationship Id="rId4" Type="http://schemas.openxmlformats.org/officeDocument/2006/relationships/slideMaster" Target="slideMasters/slideMaster1.xml"/><Relationship Id="rId10" Type="http://schemas.openxmlformats.org/officeDocument/2006/relationships/tags" Target="tags/tag1.xml"/><Relationship Id="rId9" Type="http://schemas.openxmlformats.org/officeDocument/2006/relationships/slide" Target="slides/slide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D34025-8886-4F58-8CFC-3AA9F16E047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D34025-8886-4F58-8CFC-3AA9F16E047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768515-8D15-46E5-82F1-0780E3E29D3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DB15DC-C8E7-419B-A1ED-877F2544420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7E6A28-0B2C-4577-9418-F6E2CD0F682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6EE854-BD5D-417A-940B-9E4C3881045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80A749-B1A4-4099-A140-8B75297BC3E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D34025-8886-4F58-8CFC-3AA9F16E047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56C04B-DAD9-4794-AFA6-50A0540D017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Чтобы добавить рисунок, перетащите его на заполнитель или щелкните значок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525BAE-7EF6-4F46-BAD6-FB46C4828E1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48D34025-8886-4F58-8CFC-3AA9F16E047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21" r:id="rId1"/>
    <p:sldLayoutId id="2147484322" r:id="rId2"/>
    <p:sldLayoutId id="2147484323" r:id="rId3"/>
    <p:sldLayoutId id="2147484324" r:id="rId4"/>
    <p:sldLayoutId id="2147484325" r:id="rId5"/>
    <p:sldLayoutId id="2147484326" r:id="rId6"/>
    <p:sldLayoutId id="2147484327" r:id="rId7"/>
    <p:sldLayoutId id="2147484328" r:id="rId8"/>
    <p:sldLayoutId id="2147484329" r:id="rId9"/>
    <p:sldLayoutId id="2147484330" r:id="rId10"/>
    <p:sldLayoutId id="2147484331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mila.gal1178@gmail.com" TargetMode="External"/><Relationship Id="rId3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24" name="Shape 5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Google Shape;5125;p1"/>
          <p:cNvSpPr txBox="1"/>
          <p:nvPr>
            <p:ph idx="1" type="subTitle"/>
          </p:nvPr>
        </p:nvSpPr>
        <p:spPr>
          <a:xfrm>
            <a:off x="1214414" y="1700808"/>
            <a:ext cx="6724800" cy="372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3640"/>
              <a:buNone/>
            </a:pPr>
            <a:r>
              <a:rPr b="1" lang="ru-RU" sz="2800"/>
              <a:t>ПРЕЗЕНТАЦІЯ НАВЧАЛЬНОЇ ДІСЦИПЛІНИ</a:t>
            </a:r>
            <a:endParaRPr/>
          </a:p>
          <a:p>
            <a:pPr indent="0" lvl="0" marL="0" rtl="0" algn="ctr">
              <a:spcBef>
                <a:spcPts val="860"/>
              </a:spcBef>
              <a:spcAft>
                <a:spcPts val="0"/>
              </a:spcAft>
              <a:buSzPts val="3640"/>
              <a:buNone/>
            </a:pPr>
            <a:r>
              <a:rPr b="1" lang="ru-RU" sz="2800"/>
              <a:t>“ОСНОВИ ПИСЬМОВОГО МОВЛЕННЯ </a:t>
            </a:r>
            <a:endParaRPr b="1" sz="2800"/>
          </a:p>
          <a:p>
            <a:pPr indent="0" lvl="0" marL="0" rtl="0" algn="ctr">
              <a:spcBef>
                <a:spcPts val="860"/>
              </a:spcBef>
              <a:spcAft>
                <a:spcPts val="0"/>
              </a:spcAft>
              <a:buSzPts val="3640"/>
              <a:buNone/>
            </a:pPr>
            <a:r>
              <a:rPr b="1" lang="ru-RU" sz="2800"/>
              <a:t>З АНГЛІЙСЬКОЇ МОВИ”</a:t>
            </a:r>
            <a:endParaRPr b="1" sz="28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47708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ru-RU" dirty="0" smtClean="0"/>
              <a:t>ОПИС КУРСУ</a:t>
            </a:r>
            <a:endParaRPr lang="ru-RU" dirty="0"/>
          </a:p>
        </p:txBody>
      </p:sp>
      <p:sp>
        <p:nvSpPr>
          <p:cNvPr id="2" name="Содержимое 1"/>
          <p:cNvSpPr>
            <a:spLocks noGrp="1"/>
          </p:cNvSpPr>
          <p:nvPr>
            <p:ph sz="quarter" idx="13"/>
          </p:nvPr>
        </p:nvSpPr>
        <p:spPr>
          <a:xfrm>
            <a:off x="500034" y="980728"/>
            <a:ext cx="8229600" cy="4877132"/>
          </a:xfrm>
        </p:spPr>
        <p:txBody>
          <a:bodyPr>
            <a:normAutofit/>
          </a:bodyPr>
          <a:lstStyle/>
          <a:p>
            <a:endParaRPr lang="uk-UA" dirty="0" smtClean="0"/>
          </a:p>
          <a:p>
            <a:pPr marL="45720" indent="0">
              <a:buNone/>
            </a:pPr>
            <a:r>
              <a:rPr lang="uk-UA" dirty="0" smtClean="0"/>
              <a:t>Курс спрямований на формування компетенцій, пов</a:t>
            </a:r>
            <a:r>
              <a:rPr lang="en-US" dirty="0" smtClean="0"/>
              <a:t>’</a:t>
            </a:r>
            <a:r>
              <a:rPr lang="uk-UA" dirty="0" smtClean="0"/>
              <a:t>язаних із письмовою комунікацією іноземною мовою (англійською), що необхідно як в навчальній, так і майбутній професійній діяльності, оскільки в обох необхідними виявляються навички структурованої, добре аргументованої,і лексико-граматично і стилістично оформленої письмової комунікації відповіднодо поставлених комунікативних задач.</a:t>
            </a:r>
            <a:endParaRPr lang="uk-UA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971600" y="188640"/>
            <a:ext cx="6512511" cy="1143000"/>
          </a:xfrm>
        </p:spPr>
        <p:txBody>
          <a:bodyPr/>
          <a:lstStyle/>
          <a:p>
            <a:pPr marL="0" indent="0" algn="l">
              <a:buNone/>
            </a:pPr>
            <a:r>
              <a:rPr lang="ru-RU" dirty="0" smtClean="0"/>
              <a:t>МЕТА КУРСУ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1043608" y="1628800"/>
            <a:ext cx="6400800" cy="3474720"/>
          </a:xfrm>
        </p:spPr>
        <p:txBody>
          <a:bodyPr/>
          <a:lstStyle/>
          <a:p>
            <a:pPr marL="45720" indent="0">
              <a:buNone/>
            </a:pPr>
            <a:r>
              <a:rPr lang="uk-UA" dirty="0" smtClean="0"/>
              <a:t>Розвиток навичок письмової комунікації в рамках комплексної підготовки висококваліфікованого фахівця-філолога, викладача іноземної мови закладів середньої та вищої освіти відповідно до викликівв сучасності і процесів глобалізації, через навчання основних вимог до письмових робіт різних типів. 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632607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043608" y="188640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СТРУКТУРА КУРСУ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971600" y="1484784"/>
            <a:ext cx="7344816" cy="4464496"/>
          </a:xfrm>
        </p:spPr>
        <p:txBody>
          <a:bodyPr/>
          <a:lstStyle/>
          <a:p>
            <a:pPr marL="45720" indent="0">
              <a:buNone/>
            </a:pPr>
            <a:r>
              <a:rPr lang="ru-RU" dirty="0" err="1" smtClean="0"/>
              <a:t>Дісциаліна</a:t>
            </a:r>
            <a:r>
              <a:rPr lang="ru-RU" dirty="0" smtClean="0"/>
              <a:t> </a:t>
            </a:r>
            <a:r>
              <a:rPr lang="ru-RU" dirty="0" err="1" smtClean="0"/>
              <a:t>має</a:t>
            </a:r>
            <a:r>
              <a:rPr lang="ru-RU" dirty="0" smtClean="0"/>
              <a:t> </a:t>
            </a:r>
            <a:r>
              <a:rPr lang="ru-RU" dirty="0" err="1" smtClean="0"/>
              <a:t>практичний</a:t>
            </a:r>
            <a:r>
              <a:rPr lang="ru-RU" dirty="0" smtClean="0"/>
              <a:t> характер і в </a:t>
            </a:r>
            <a:r>
              <a:rPr lang="ru-RU" dirty="0" err="1" smtClean="0"/>
              <a:t>навчальному</a:t>
            </a:r>
            <a:r>
              <a:rPr lang="ru-RU" dirty="0" smtClean="0"/>
              <a:t> </a:t>
            </a:r>
            <a:r>
              <a:rPr lang="ru-RU" dirty="0" err="1" smtClean="0"/>
              <a:t>процесі</a:t>
            </a:r>
            <a:r>
              <a:rPr lang="ru-RU" dirty="0" smtClean="0"/>
              <a:t> представлена </a:t>
            </a:r>
            <a:r>
              <a:rPr lang="ru-RU" dirty="0" err="1" smtClean="0"/>
              <a:t>практичними</a:t>
            </a:r>
            <a:r>
              <a:rPr lang="ru-RU" dirty="0" smtClean="0"/>
              <a:t> </a:t>
            </a:r>
            <a:r>
              <a:rPr lang="ru-RU" dirty="0" err="1" smtClean="0"/>
              <a:t>заняттями</a:t>
            </a:r>
            <a:r>
              <a:rPr lang="ru-RU" dirty="0" smtClean="0"/>
              <a:t> .</a:t>
            </a:r>
          </a:p>
          <a:p>
            <a:pPr marL="45720" indent="0">
              <a:buNone/>
            </a:pPr>
            <a:r>
              <a:rPr lang="ru-RU" dirty="0" smtClean="0"/>
              <a:t>Курс </a:t>
            </a:r>
            <a:r>
              <a:rPr lang="ru-RU" dirty="0" err="1" smtClean="0"/>
              <a:t>викладається</a:t>
            </a:r>
            <a:r>
              <a:rPr lang="ru-RU" dirty="0" smtClean="0"/>
              <a:t> </a:t>
            </a:r>
            <a:r>
              <a:rPr lang="ru-RU" dirty="0" err="1" smtClean="0"/>
              <a:t>англійською</a:t>
            </a:r>
            <a:r>
              <a:rPr lang="ru-RU" dirty="0" smtClean="0"/>
              <a:t> </a:t>
            </a:r>
            <a:r>
              <a:rPr lang="ru-RU" dirty="0" err="1" smtClean="0"/>
              <a:t>мовою</a:t>
            </a:r>
            <a:r>
              <a:rPr lang="ru-RU" dirty="0" smtClean="0"/>
              <a:t>.</a:t>
            </a:r>
          </a:p>
          <a:p>
            <a:pPr marL="45720" indent="0">
              <a:buNone/>
            </a:pPr>
            <a:r>
              <a:rPr lang="ru-RU" dirty="0" smtClean="0"/>
              <a:t>Форма </a:t>
            </a:r>
            <a:r>
              <a:rPr lang="ru-RU" dirty="0" err="1" smtClean="0"/>
              <a:t>підсумкового</a:t>
            </a:r>
            <a:r>
              <a:rPr lang="ru-RU" dirty="0" smtClean="0"/>
              <a:t> контролю – </a:t>
            </a:r>
            <a:r>
              <a:rPr lang="ru-RU" dirty="0" err="1" smtClean="0"/>
              <a:t>залік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400832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19075" y="227013"/>
            <a:ext cx="8385373" cy="844550"/>
          </a:xfrm>
        </p:spPr>
        <p:txBody>
          <a:bodyPr>
            <a:noAutofit/>
          </a:bodyPr>
          <a:lstStyle/>
          <a:p>
            <a:pPr marL="0" indent="0" algn="l" fontAlgn="auto">
              <a:spcAft>
                <a:spcPts val="0"/>
              </a:spcAft>
              <a:buNone/>
              <a:defRPr/>
            </a:pPr>
            <a:r>
              <a:rPr lang="ru-RU" sz="3200" dirty="0" err="1" smtClean="0"/>
              <a:t>Викладач</a:t>
            </a:r>
            <a:r>
              <a:rPr lang="ru-RU" sz="3200" dirty="0" smtClean="0"/>
              <a:t> курсу</a:t>
            </a:r>
            <a:endParaRPr lang="ru-RU" sz="3200" dirty="0" smtClean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395536" y="980728"/>
            <a:ext cx="6400800" cy="5217760"/>
          </a:xfrm>
        </p:spPr>
        <p:txBody>
          <a:bodyPr/>
          <a:lstStyle/>
          <a:p>
            <a:endParaRPr lang="ru-RU" dirty="0" smtClean="0"/>
          </a:p>
          <a:p>
            <a:pPr marL="45720" indent="0">
              <a:buNone/>
            </a:pPr>
            <a:r>
              <a:rPr lang="ru-RU" dirty="0" smtClean="0"/>
              <a:t>Доктор </a:t>
            </a:r>
            <a:r>
              <a:rPr lang="ru-RU" dirty="0" err="1" smtClean="0"/>
              <a:t>філологічних</a:t>
            </a:r>
            <a:r>
              <a:rPr lang="ru-RU" dirty="0" smtClean="0"/>
              <a:t> наук, доцент</a:t>
            </a:r>
          </a:p>
          <a:p>
            <a:pPr marL="45720" indent="0">
              <a:buNone/>
            </a:pPr>
            <a:r>
              <a:rPr lang="ru-RU" dirty="0" err="1" smtClean="0"/>
              <a:t>Галуцьких</a:t>
            </a:r>
            <a:r>
              <a:rPr lang="ru-RU" dirty="0" smtClean="0"/>
              <a:t> </a:t>
            </a:r>
            <a:r>
              <a:rPr lang="ru-RU" dirty="0" err="1" smtClean="0"/>
              <a:t>Ірина</a:t>
            </a:r>
            <a:r>
              <a:rPr lang="ru-RU" dirty="0" smtClean="0"/>
              <a:t> </a:t>
            </a:r>
            <a:r>
              <a:rPr lang="ru-RU" dirty="0" err="1" smtClean="0"/>
              <a:t>Анатоліївна</a:t>
            </a:r>
            <a:endParaRPr lang="ru-RU" dirty="0" smtClean="0"/>
          </a:p>
          <a:p>
            <a:pPr marL="45720" indent="0">
              <a:buNone/>
            </a:pPr>
            <a:r>
              <a:rPr lang="ru-RU" dirty="0" smtClean="0"/>
              <a:t>Кафедра </a:t>
            </a:r>
            <a:r>
              <a:rPr lang="ru-RU" dirty="0" err="1" smtClean="0"/>
              <a:t>англійської</a:t>
            </a:r>
            <a:r>
              <a:rPr lang="ru-RU" dirty="0" smtClean="0"/>
              <a:t> </a:t>
            </a:r>
            <a:r>
              <a:rPr lang="ru-RU" dirty="0" err="1" smtClean="0"/>
              <a:t>філології</a:t>
            </a:r>
            <a:r>
              <a:rPr lang="ru-RU" dirty="0" smtClean="0"/>
              <a:t> і </a:t>
            </a:r>
            <a:r>
              <a:rPr lang="ru-RU" dirty="0" err="1" smtClean="0"/>
              <a:t>лінгводидактики</a:t>
            </a:r>
            <a:r>
              <a:rPr lang="ru-RU" dirty="0" smtClean="0"/>
              <a:t>, ІІ корпус</a:t>
            </a:r>
            <a:br>
              <a:rPr lang="ru-RU" dirty="0" smtClean="0"/>
            </a:br>
            <a:r>
              <a:rPr lang="ru-RU" dirty="0" smtClean="0"/>
              <a:t>, ауд. 324</a:t>
            </a:r>
          </a:p>
          <a:p>
            <a:pPr marL="45720" indent="0">
              <a:buNone/>
            </a:pPr>
            <a:r>
              <a:rPr lang="ru-RU" dirty="0" smtClean="0"/>
              <a:t>Телефон: 0676147870 (</a:t>
            </a:r>
            <a:r>
              <a:rPr lang="en-US" dirty="0" smtClean="0"/>
              <a:t>Telegram. </a:t>
            </a:r>
          </a:p>
          <a:p>
            <a:pPr marL="45720" indent="0">
              <a:buNone/>
            </a:pPr>
            <a:r>
              <a:rPr lang="en-US" dirty="0" err="1" smtClean="0"/>
              <a:t>Viber</a:t>
            </a:r>
            <a:r>
              <a:rPr lang="en-US" smtClean="0"/>
              <a:t> </a:t>
            </a:r>
            <a:r>
              <a:rPr lang="ru-RU" smtClean="0"/>
              <a:t>)</a:t>
            </a:r>
            <a:endParaRPr lang="en-US" dirty="0" smtClean="0"/>
          </a:p>
          <a:p>
            <a:pPr marL="45720" indent="0">
              <a:buNone/>
            </a:pPr>
            <a:r>
              <a:rPr lang="en-US" dirty="0" smtClean="0"/>
              <a:t>Email : </a:t>
            </a:r>
            <a:r>
              <a:rPr lang="en-US" dirty="0" smtClean="0">
                <a:hlinkClick r:id="rId2"/>
              </a:rPr>
              <a:t>mila.gal1178@gmail.com</a:t>
            </a:r>
            <a:endParaRPr lang="en-US" dirty="0" smtClean="0"/>
          </a:p>
          <a:p>
            <a:pPr marL="45720" indent="0">
              <a:buNone/>
            </a:pPr>
            <a:r>
              <a:rPr lang="uk-UA" dirty="0" smtClean="0"/>
              <a:t>Інші засоби зв</a:t>
            </a:r>
            <a:r>
              <a:rPr lang="en-US" dirty="0" smtClean="0"/>
              <a:t>’</a:t>
            </a:r>
            <a:r>
              <a:rPr lang="uk-UA" dirty="0" smtClean="0"/>
              <a:t>язку: </a:t>
            </a:r>
            <a:r>
              <a:rPr lang="en-US" dirty="0" smtClean="0"/>
              <a:t>Moodle</a:t>
            </a:r>
            <a:endParaRPr lang="ru-RU" dirty="0" smtClean="0"/>
          </a:p>
          <a:p>
            <a:pPr marL="45720" indent="0">
              <a:buNone/>
            </a:pPr>
            <a:endParaRPr lang="ru-RU" dirty="0" smtClean="0"/>
          </a:p>
          <a:p>
            <a:pPr marL="45720" indent="0">
              <a:buNone/>
            </a:pPr>
            <a:endParaRPr lang="ru-RU" dirty="0" smtClean="0"/>
          </a:p>
          <a:p>
            <a:pPr marL="45720" indent="0">
              <a:buNone/>
            </a:pPr>
            <a:endParaRPr lang="ru-RU" dirty="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064" y="1628800"/>
            <a:ext cx="3687851" cy="47971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>
  <p:tag name="may_ignore_ucw" val="true"/>
  <p:tag name="ppt/slides/slide1.xml" val="4062891967"/>
  <p:tag name="ppt/slides/slide4.xml" val="2136868725"/>
  <p:tag name="ppt/slides/slide2.xml" val="4143259469"/>
  <p:tag name="ppt/slides/slide3.xml" val="3328514389"/>
  <p:tag name="ppt/slides/slide5.xml" val="4202592507"/>
  <p:tag name="ppt/slideMasters/slideMaster1.xml" val="1034483052"/>
  <p:tag name="ppt/slideLayouts/slideLayout1.xml" val="178174287"/>
  <p:tag name="ppt/slideLayouts/slideLayout5.xml" val="3086530722"/>
  <p:tag name="ppt/slideLayouts/slideLayout4.xml" val="3361783916"/>
  <p:tag name="ppt/slideLayouts/slideLayout3.xml" val="3078548837"/>
  <p:tag name="ppt/slideLayouts/slideLayout2.xml" val="4136292851"/>
  <p:tag name="ppt/slideLayouts/slideLayout6.xml" val="3332207363"/>
  <p:tag name="ppt/slideLayouts/slideLayout8.xml" val="1258539791"/>
  <p:tag name="ppt/slideLayouts/slideLayout11.xml" val="3251804430"/>
  <p:tag name="ppt/slideLayouts/slideLayout10.xml" val="470653599"/>
  <p:tag name="ppt/slideLayouts/slideLayout9.xml" val="3088383742"/>
  <p:tag name="ppt/slideLayouts/slideLayout7.xml" val="2626680320"/>
  <p:tag name="ppt/media/image1.png" val="166730626"/>
  <p:tag name="ppt/theme/theme1.xml" val="498325100"/>
</p:tagLst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ＭＳ ゴシック"/>
        <a:font script="Hang" typeface="HY그래픽B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ゴシック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