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E692-0B71-4EAE-9BA6-8631824EFCFD}" type="datetimeFigureOut">
              <a:rPr lang="uk-UA" smtClean="0"/>
              <a:t>03.02.2023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25F4-B9B5-4F6F-B366-70660F6431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725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E692-0B71-4EAE-9BA6-8631824EFCFD}" type="datetimeFigureOut">
              <a:rPr lang="uk-UA" smtClean="0"/>
              <a:t>03.02.2023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25F4-B9B5-4F6F-B366-70660F6431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07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E692-0B71-4EAE-9BA6-8631824EFCFD}" type="datetimeFigureOut">
              <a:rPr lang="uk-UA" smtClean="0"/>
              <a:t>03.02.2023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25F4-B9B5-4F6F-B366-70660F6431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298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E692-0B71-4EAE-9BA6-8631824EFCFD}" type="datetimeFigureOut">
              <a:rPr lang="uk-UA" smtClean="0"/>
              <a:t>03.02.2023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25F4-B9B5-4F6F-B366-70660F6431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413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E692-0B71-4EAE-9BA6-8631824EFCFD}" type="datetimeFigureOut">
              <a:rPr lang="uk-UA" smtClean="0"/>
              <a:t>03.02.2023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25F4-B9B5-4F6F-B366-70660F6431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893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E692-0B71-4EAE-9BA6-8631824EFCFD}" type="datetimeFigureOut">
              <a:rPr lang="uk-UA" smtClean="0"/>
              <a:t>03.02.2023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25F4-B9B5-4F6F-B366-70660F6431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54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E692-0B71-4EAE-9BA6-8631824EFCFD}" type="datetimeFigureOut">
              <a:rPr lang="uk-UA" smtClean="0"/>
              <a:t>03.02.2023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25F4-B9B5-4F6F-B366-70660F6431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19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E692-0B71-4EAE-9BA6-8631824EFCFD}" type="datetimeFigureOut">
              <a:rPr lang="uk-UA" smtClean="0"/>
              <a:t>03.02.2023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25F4-B9B5-4F6F-B366-70660F6431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746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E692-0B71-4EAE-9BA6-8631824EFCFD}" type="datetimeFigureOut">
              <a:rPr lang="uk-UA" smtClean="0"/>
              <a:t>03.02.2023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25F4-B9B5-4F6F-B366-70660F6431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11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E692-0B71-4EAE-9BA6-8631824EFCFD}" type="datetimeFigureOut">
              <a:rPr lang="uk-UA" smtClean="0"/>
              <a:t>03.02.2023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25F4-B9B5-4F6F-B366-70660F6431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16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E692-0B71-4EAE-9BA6-8631824EFCFD}" type="datetimeFigureOut">
              <a:rPr lang="uk-UA" smtClean="0"/>
              <a:t>03.02.2023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25F4-B9B5-4F6F-B366-70660F6431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544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3E692-0B71-4EAE-9BA6-8631824EFCFD}" type="datetimeFigureOut">
              <a:rPr lang="uk-UA" smtClean="0"/>
              <a:t>03.02.2023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325F4-B9B5-4F6F-B366-70660F6431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267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Особливості соціально-побутової адаптації осіб з інвалідністю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Тема 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478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 smtClean="0"/>
              <a:t>1. Соціально-побутове орієнтування осіб з інвалідністю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 smtClean="0"/>
              <a:t>Заклади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рівнів</a:t>
            </a:r>
            <a:r>
              <a:rPr lang="ru-RU" b="1" dirty="0" smtClean="0"/>
              <a:t> (в тому </a:t>
            </a:r>
            <a:r>
              <a:rPr lang="ru-RU" b="1" dirty="0" err="1" smtClean="0"/>
              <a:t>числі</a:t>
            </a:r>
            <a:r>
              <a:rPr lang="ru-RU" b="1" dirty="0" smtClean="0"/>
              <a:t> </a:t>
            </a:r>
            <a:r>
              <a:rPr lang="ru-RU" b="1" dirty="0" err="1" smtClean="0"/>
              <a:t>інклюзивні</a:t>
            </a:r>
            <a:r>
              <a:rPr lang="ru-RU" b="1" dirty="0" smtClean="0"/>
              <a:t>, </a:t>
            </a:r>
            <a:r>
              <a:rPr lang="ru-RU" b="1" dirty="0" err="1" smtClean="0"/>
              <a:t>спеціальні</a:t>
            </a:r>
            <a:r>
              <a:rPr lang="ru-RU" b="1" dirty="0" smtClean="0"/>
              <a:t>)</a:t>
            </a:r>
          </a:p>
          <a:p>
            <a:pPr marL="0" indent="0">
              <a:buNone/>
            </a:pPr>
            <a:r>
              <a:rPr lang="uk-UA" dirty="0" smtClean="0"/>
              <a:t>Цілеспрямоване та стихійне вироблення навичок соціально-побутового орієнтування.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Програми (наприклад, </a:t>
            </a:r>
            <a:r>
              <a:rPr lang="ru-RU" dirty="0" smtClean="0"/>
              <a:t>ПРОГРАМИ З КОРЕКЦІЙНО-РОЗВИТКОВОЇ РОБОТИ «СОЦІАЛЬНО-ПОБУТОВЕ ОРІЄНТУВАННЯ» (</a:t>
            </a:r>
            <a:r>
              <a:rPr lang="ru-RU" dirty="0" err="1" smtClean="0"/>
              <a:t>варіативний</a:t>
            </a:r>
            <a:r>
              <a:rPr lang="ru-RU" dirty="0" smtClean="0"/>
              <a:t> модуль «</a:t>
            </a:r>
            <a:r>
              <a:rPr lang="ru-RU" dirty="0" err="1" smtClean="0"/>
              <a:t>Подорож</a:t>
            </a:r>
            <a:r>
              <a:rPr lang="ru-RU" dirty="0" smtClean="0"/>
              <a:t> у </a:t>
            </a:r>
            <a:r>
              <a:rPr lang="ru-RU" dirty="0" err="1" smtClean="0"/>
              <a:t>життя</a:t>
            </a:r>
            <a:r>
              <a:rPr lang="ru-RU" dirty="0" smtClean="0"/>
              <a:t>») ДЛЯ 5-10 КЛАСІВ СПЕЦІАЛЬНИХ ЗАГАЛЬНООСВІТНІХ НАВЧАЛЬНИХ ЗАКЛАДІВ ДЛЯ ДІТЕЙ З ІНТЕЛЕКТУАЛЬНИМИ ПОРУШЕННЯМИ</a:t>
            </a:r>
            <a:r>
              <a:rPr lang="uk-UA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Введення предметів з даної тематики;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Позакласна робота + авторські методики.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336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 smtClean="0"/>
              <a:t>1. Соціально-побутове орієнтування осіб з інвалідністю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Заклади позашкільної освіти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Спеціально організована гурткова робота з теми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Залучення дітей з порушеннями розвитку до різних видів мистецтва, ручної праці, тощо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Розвиток потенційних можливостей дитини як спосіб підвищення вмотивованості щодо соціально-побутового орієнтування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592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 smtClean="0"/>
              <a:t>1. Соціально-побутове орієнтування осіб з інвалідністю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Установи та організації соціального захисту / обслуговування</a:t>
            </a:r>
          </a:p>
          <a:p>
            <a:pPr marL="0" indent="0">
              <a:buNone/>
            </a:pPr>
            <a:r>
              <a:rPr lang="uk-UA" dirty="0" smtClean="0"/>
              <a:t>Територіальні центри соціального обслуговування</a:t>
            </a:r>
          </a:p>
          <a:p>
            <a:pPr marL="0" indent="0">
              <a:buNone/>
            </a:pPr>
            <a:r>
              <a:rPr lang="uk-UA" dirty="0" smtClean="0"/>
              <a:t>Центри соціальних служб для сім'ї дітей та молоді</a:t>
            </a:r>
          </a:p>
          <a:p>
            <a:pPr marL="0" indent="0">
              <a:buNone/>
            </a:pPr>
            <a:r>
              <a:rPr lang="uk-UA" dirty="0" smtClean="0"/>
              <a:t>Служби у справах дітей</a:t>
            </a:r>
          </a:p>
          <a:p>
            <a:pPr marL="0" indent="0">
              <a:buNone/>
            </a:pPr>
            <a:r>
              <a:rPr lang="uk-UA" dirty="0"/>
              <a:t>Ц</a:t>
            </a:r>
            <a:r>
              <a:rPr lang="uk-UA" dirty="0" smtClean="0"/>
              <a:t>ентр соціально-психологічної допомоги</a:t>
            </a:r>
          </a:p>
          <a:p>
            <a:pPr marL="0" indent="0">
              <a:buNone/>
            </a:pPr>
            <a:r>
              <a:rPr lang="uk-UA" dirty="0" smtClean="0"/>
              <a:t>Центри соціально–психологічної реабілітації</a:t>
            </a:r>
          </a:p>
          <a:p>
            <a:pPr marL="0" indent="0">
              <a:buNone/>
            </a:pPr>
            <a:r>
              <a:rPr lang="uk-UA" dirty="0" smtClean="0"/>
              <a:t>Дитячі будинки, притулки</a:t>
            </a:r>
          </a:p>
          <a:p>
            <a:pPr marL="0" indent="0">
              <a:buNone/>
            </a:pPr>
            <a:r>
              <a:rPr lang="uk-UA" dirty="0" smtClean="0"/>
              <a:t>Пансіонати (психоневрологічні, геріатричні та ін.)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6401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 smtClean="0"/>
              <a:t>1. Соціально-побутове орієнтування осіб з інвалідністю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Установи та організації соціального захисту / обслуговування</a:t>
            </a:r>
          </a:p>
          <a:p>
            <a:pPr marL="0" indent="0">
              <a:buNone/>
            </a:pPr>
            <a:r>
              <a:rPr lang="ru-RU" dirty="0" smtClean="0"/>
              <a:t>Цілеспрямоване вироблення </a:t>
            </a:r>
            <a:r>
              <a:rPr lang="ru-RU" dirty="0" err="1" smtClean="0"/>
              <a:t>навичок</a:t>
            </a:r>
            <a:r>
              <a:rPr lang="ru-RU" dirty="0" smtClean="0"/>
              <a:t> </a:t>
            </a:r>
            <a:r>
              <a:rPr lang="ru-RU" dirty="0" err="1" smtClean="0"/>
              <a:t>соціально-побутового</a:t>
            </a:r>
            <a:r>
              <a:rPr lang="ru-RU" dirty="0" smtClean="0"/>
              <a:t> </a:t>
            </a:r>
            <a:r>
              <a:rPr lang="ru-RU" dirty="0" err="1" smtClean="0"/>
              <a:t>орієнтування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Авторські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Волонтерські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440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 smtClean="0"/>
              <a:t>1. Соціально-побутове орієнтування осіб з інвалідністю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749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Медичні</a:t>
            </a:r>
            <a:r>
              <a:rPr lang="ru-RU" b="1" dirty="0" smtClean="0"/>
              <a:t> установи</a:t>
            </a:r>
          </a:p>
          <a:p>
            <a:pPr marL="0" indent="0">
              <a:buNone/>
            </a:pPr>
            <a:r>
              <a:rPr lang="ru-RU" dirty="0" smtClean="0"/>
              <a:t>Цілеспрямоване вироблення </a:t>
            </a:r>
            <a:r>
              <a:rPr lang="ru-RU" dirty="0" err="1" smtClean="0"/>
              <a:t>навичок</a:t>
            </a:r>
            <a:r>
              <a:rPr lang="ru-RU" dirty="0" smtClean="0"/>
              <a:t> </a:t>
            </a:r>
            <a:r>
              <a:rPr lang="ru-RU" dirty="0" err="1" smtClean="0"/>
              <a:t>соціально-побутового</a:t>
            </a:r>
            <a:r>
              <a:rPr lang="ru-RU" dirty="0" smtClean="0"/>
              <a:t> </a:t>
            </a:r>
            <a:r>
              <a:rPr lang="ru-RU" dirty="0" err="1" smtClean="0"/>
              <a:t>орієнтування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Державні і авторські програми (наприклад, під час довготривалого лікування і перебування у медичному закладі)</a:t>
            </a:r>
          </a:p>
          <a:p>
            <a:pPr marL="0" indent="0">
              <a:buNone/>
            </a:pPr>
            <a:r>
              <a:rPr lang="ru-RU" dirty="0" err="1" smtClean="0"/>
              <a:t>Обов</a:t>
            </a:r>
            <a:r>
              <a:rPr lang="uk-UA" dirty="0" smtClean="0"/>
              <a:t>'</a:t>
            </a:r>
            <a:r>
              <a:rPr lang="ru-RU" dirty="0" err="1" smtClean="0"/>
              <a:t>язкова</a:t>
            </a:r>
            <a:r>
              <a:rPr lang="ru-RU" dirty="0" smtClean="0"/>
              <a:t> </a:t>
            </a:r>
            <a:r>
              <a:rPr lang="ru-RU" dirty="0" err="1" smtClean="0"/>
              <a:t>складова</a:t>
            </a:r>
            <a:r>
              <a:rPr lang="ru-RU" dirty="0" smtClean="0"/>
              <a:t> при </a:t>
            </a:r>
            <a:r>
              <a:rPr lang="ru-RU" dirty="0" err="1" smtClean="0"/>
              <a:t>довготривалому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постійному</a:t>
            </a:r>
            <a:r>
              <a:rPr lang="ru-RU" dirty="0" smtClean="0"/>
              <a:t> </a:t>
            </a:r>
            <a:r>
              <a:rPr lang="ru-RU" dirty="0" err="1" smtClean="0"/>
              <a:t>проживанні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геріатричний</a:t>
            </a:r>
            <a:r>
              <a:rPr lang="ru-RU" dirty="0" smtClean="0"/>
              <a:t>, </a:t>
            </a:r>
            <a:r>
              <a:rPr lang="ru-RU" dirty="0" err="1" smtClean="0"/>
              <a:t>психоневрологічний</a:t>
            </a:r>
            <a:r>
              <a:rPr lang="ru-RU" dirty="0" smtClean="0"/>
              <a:t> </a:t>
            </a:r>
            <a:r>
              <a:rPr lang="ru-RU" dirty="0" err="1" smtClean="0"/>
              <a:t>пансіонати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80438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 smtClean="0"/>
              <a:t>1. Соціально-побутове орієнтування осіб з інвалідністю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749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Громадські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організації</a:t>
            </a:r>
            <a:r>
              <a:rPr lang="ru-RU" b="1" dirty="0" smtClean="0"/>
              <a:t> / </a:t>
            </a:r>
            <a:r>
              <a:rPr lang="ru-RU" b="1" dirty="0" err="1" smtClean="0"/>
              <a:t>ініціативи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Громадські</a:t>
            </a:r>
            <a:r>
              <a:rPr lang="ru-RU" dirty="0" smtClean="0"/>
              <a:t> об</a:t>
            </a:r>
            <a:r>
              <a:rPr lang="uk-UA" dirty="0" smtClean="0"/>
              <a:t>'</a:t>
            </a:r>
            <a:r>
              <a:rPr lang="ru-RU" dirty="0" err="1" smtClean="0"/>
              <a:t>єднання</a:t>
            </a:r>
            <a:r>
              <a:rPr lang="ru-RU" dirty="0" smtClean="0"/>
              <a:t> людей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сімей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виховують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з </a:t>
            </a:r>
            <a:r>
              <a:rPr lang="ru-RU" dirty="0" err="1" smtClean="0"/>
              <a:t>інвалідністю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Волонтерські</a:t>
            </a:r>
            <a:r>
              <a:rPr lang="ru-RU" dirty="0" smtClean="0"/>
              <a:t> </a:t>
            </a:r>
            <a:r>
              <a:rPr lang="ru-RU" dirty="0" err="1" smtClean="0"/>
              <a:t>рухи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Релігійні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Тощо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4816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 smtClean="0"/>
              <a:t>1. Соціально-побутове орієнтування осіб з інвалідністю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749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Громадські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організації</a:t>
            </a:r>
            <a:r>
              <a:rPr lang="ru-RU" b="1" dirty="0" smtClean="0"/>
              <a:t> / </a:t>
            </a:r>
            <a:r>
              <a:rPr lang="ru-RU" b="1" dirty="0" err="1" smtClean="0"/>
              <a:t>ініціативи</a:t>
            </a:r>
            <a:endParaRPr lang="ru-RU" b="1" dirty="0" smtClean="0"/>
          </a:p>
          <a:p>
            <a:pPr marL="0" indent="0">
              <a:buNone/>
            </a:pPr>
            <a:r>
              <a:rPr lang="ru-RU" dirty="0" err="1" smtClean="0"/>
              <a:t>Реалізація</a:t>
            </a:r>
            <a:r>
              <a:rPr lang="ru-RU" dirty="0" smtClean="0"/>
              <a:t> через </a:t>
            </a:r>
            <a:r>
              <a:rPr lang="ru-RU" dirty="0" err="1" smtClean="0"/>
              <a:t>грантові</a:t>
            </a:r>
            <a:r>
              <a:rPr lang="ru-RU" dirty="0" smtClean="0"/>
              <a:t> </a:t>
            </a:r>
            <a:r>
              <a:rPr lang="ru-RU" dirty="0" err="1" smtClean="0"/>
              <a:t>проєкти</a:t>
            </a:r>
            <a:r>
              <a:rPr lang="ru-RU" dirty="0" smtClean="0"/>
              <a:t>, </a:t>
            </a:r>
            <a:r>
              <a:rPr lang="ru-RU" dirty="0" err="1" smtClean="0"/>
              <a:t>авторськи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/методики, </a:t>
            </a:r>
            <a:r>
              <a:rPr lang="ru-RU" dirty="0" err="1" smtClean="0"/>
              <a:t>короткочасні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73" y="3291840"/>
            <a:ext cx="3672840" cy="2754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83" y="3291840"/>
            <a:ext cx="3672840" cy="27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97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 smtClean="0"/>
              <a:t>1. Соціально-побутове орієнтування осіб з інвалідністю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749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Приватні</a:t>
            </a:r>
            <a:r>
              <a:rPr lang="ru-RU" b="1" dirty="0" smtClean="0"/>
              <a:t> установи</a:t>
            </a:r>
          </a:p>
          <a:p>
            <a:pPr marL="0" indent="0">
              <a:buNone/>
            </a:pPr>
            <a:r>
              <a:rPr lang="ru-RU" dirty="0" smtClean="0"/>
              <a:t>Часто на </a:t>
            </a:r>
            <a:r>
              <a:rPr lang="ru-RU" dirty="0" err="1" smtClean="0"/>
              <a:t>платній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Авторські</a:t>
            </a:r>
            <a:r>
              <a:rPr lang="ru-RU" dirty="0" smtClean="0"/>
              <a:t> методики, робота по </a:t>
            </a:r>
            <a:r>
              <a:rPr lang="ru-RU" dirty="0" err="1" smtClean="0"/>
              <a:t>запитам</a:t>
            </a:r>
            <a:r>
              <a:rPr lang="ru-RU" dirty="0" smtClean="0"/>
              <a:t>, </a:t>
            </a:r>
            <a:r>
              <a:rPr lang="ru-RU" dirty="0" err="1" smtClean="0"/>
              <a:t>тощо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89" y="3339686"/>
            <a:ext cx="3583566" cy="26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37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/>
              <a:t>2</a:t>
            </a:r>
            <a:r>
              <a:rPr lang="uk-UA" b="1" dirty="0" smtClean="0"/>
              <a:t>. Приклад реалізації соціально-побутового орієнтування (ЗМТЦСО)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749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соціально-побутового</a:t>
            </a:r>
            <a:r>
              <a:rPr lang="ru-RU" dirty="0" smtClean="0"/>
              <a:t> </a:t>
            </a:r>
            <a:r>
              <a:rPr lang="ru-RU" dirty="0" err="1" smtClean="0"/>
              <a:t>орієнтування</a:t>
            </a:r>
            <a:r>
              <a:rPr lang="ru-RU" dirty="0" smtClean="0"/>
              <a:t> для </a:t>
            </a:r>
            <a:r>
              <a:rPr lang="ru-RU" dirty="0" err="1" smtClean="0"/>
              <a:t>молоді</a:t>
            </a:r>
            <a:r>
              <a:rPr lang="ru-RU" dirty="0" smtClean="0"/>
              <a:t> з </a:t>
            </a:r>
            <a:r>
              <a:rPr lang="ru-RU" dirty="0" err="1" smtClean="0"/>
              <a:t>порушеннями</a:t>
            </a:r>
            <a:r>
              <a:rPr lang="ru-RU" dirty="0" smtClean="0"/>
              <a:t> </a:t>
            </a:r>
            <a:r>
              <a:rPr lang="ru-RU" dirty="0" err="1" smtClean="0"/>
              <a:t>психофізичного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Мета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- підвищення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соціально-побутової</a:t>
            </a:r>
            <a:r>
              <a:rPr lang="ru-RU" dirty="0" smtClean="0"/>
              <a:t> </a:t>
            </a:r>
            <a:r>
              <a:rPr lang="ru-RU" dirty="0" err="1" smtClean="0"/>
              <a:t>адаптованості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з </a:t>
            </a:r>
            <a:r>
              <a:rPr lang="ru-RU" dirty="0" err="1" smtClean="0"/>
              <a:t>інвалідністю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06" y="3267776"/>
            <a:ext cx="3567764" cy="26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30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/>
              <a:t>2</a:t>
            </a:r>
            <a:r>
              <a:rPr lang="uk-UA" b="1" dirty="0" smtClean="0"/>
              <a:t>. Приклад реалізації соціально-побутового орієнтування (ЗМТЦСО)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749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Завдання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1.	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побутових</a:t>
            </a:r>
            <a:r>
              <a:rPr lang="ru-RU" dirty="0" smtClean="0"/>
              <a:t> </a:t>
            </a:r>
            <a:r>
              <a:rPr lang="ru-RU" dirty="0" err="1" smtClean="0"/>
              <a:t>навичок</a:t>
            </a:r>
            <a:r>
              <a:rPr lang="ru-RU" dirty="0" smtClean="0"/>
              <a:t> – </a:t>
            </a:r>
            <a:r>
              <a:rPr lang="ru-RU" dirty="0" err="1" smtClean="0"/>
              <a:t>навичок</a:t>
            </a:r>
            <a:r>
              <a:rPr lang="ru-RU" dirty="0" smtClean="0"/>
              <a:t> </a:t>
            </a:r>
            <a:r>
              <a:rPr lang="ru-RU" dirty="0" err="1" smtClean="0"/>
              <a:t>особистої</a:t>
            </a:r>
            <a:r>
              <a:rPr lang="ru-RU" dirty="0" smtClean="0"/>
              <a:t> </a:t>
            </a:r>
            <a:r>
              <a:rPr lang="ru-RU" dirty="0" err="1" smtClean="0"/>
              <a:t>гігієни</a:t>
            </a:r>
            <a:r>
              <a:rPr lang="ru-RU" dirty="0" smtClean="0"/>
              <a:t>, </a:t>
            </a:r>
            <a:r>
              <a:rPr lang="ru-RU" dirty="0" err="1" smtClean="0"/>
              <a:t>самообслуговування</a:t>
            </a:r>
            <a:r>
              <a:rPr lang="ru-RU" dirty="0" smtClean="0"/>
              <a:t>,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</a:t>
            </a:r>
            <a:r>
              <a:rPr lang="ru-RU" dirty="0" err="1" smtClean="0"/>
              <a:t>побутовими</a:t>
            </a:r>
            <a:r>
              <a:rPr lang="ru-RU" dirty="0" smtClean="0"/>
              <a:t> </a:t>
            </a:r>
            <a:r>
              <a:rPr lang="ru-RU" dirty="0" err="1" smtClean="0"/>
              <a:t>приладами</a:t>
            </a:r>
            <a:r>
              <a:rPr lang="ru-RU" dirty="0" smtClean="0"/>
              <a:t>, </a:t>
            </a:r>
            <a:r>
              <a:rPr lang="ru-RU" dirty="0" err="1" smtClean="0"/>
              <a:t>дотримання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у </a:t>
            </a:r>
            <a:r>
              <a:rPr lang="ru-RU" dirty="0" err="1" smtClean="0"/>
              <a:t>побуті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2.	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–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комунікативних</a:t>
            </a:r>
            <a:r>
              <a:rPr lang="ru-RU" dirty="0" smtClean="0"/>
              <a:t> </a:t>
            </a:r>
            <a:r>
              <a:rPr lang="ru-RU" dirty="0" err="1" smtClean="0"/>
              <a:t>навичок</a:t>
            </a:r>
            <a:r>
              <a:rPr lang="ru-RU" dirty="0" smtClean="0"/>
              <a:t>; </a:t>
            </a:r>
            <a:r>
              <a:rPr lang="ru-RU" dirty="0" err="1" smtClean="0"/>
              <a:t>формування</a:t>
            </a:r>
            <a:r>
              <a:rPr lang="ru-RU" dirty="0" smtClean="0"/>
              <a:t> потреби/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з </a:t>
            </a:r>
            <a:r>
              <a:rPr lang="ru-RU" dirty="0" err="1" smtClean="0"/>
              <a:t>оточуючими</a:t>
            </a:r>
            <a:r>
              <a:rPr lang="ru-RU" dirty="0" smtClean="0"/>
              <a:t>;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навичок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орієнтації</a:t>
            </a:r>
            <a:r>
              <a:rPr lang="ru-RU" dirty="0" smtClean="0"/>
              <a:t>, підвищення </a:t>
            </a:r>
            <a:r>
              <a:rPr lang="ru-RU" dirty="0" err="1" smtClean="0"/>
              <a:t>ступеню</a:t>
            </a:r>
            <a:r>
              <a:rPr lang="ru-RU" dirty="0" smtClean="0"/>
              <a:t> </a:t>
            </a:r>
            <a:r>
              <a:rPr lang="ru-RU" dirty="0" err="1" smtClean="0"/>
              <a:t>самостійності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3.	</a:t>
            </a:r>
            <a:r>
              <a:rPr lang="ru-RU" dirty="0" err="1" smtClean="0"/>
              <a:t>Корекція</a:t>
            </a:r>
            <a:r>
              <a:rPr lang="ru-RU" dirty="0" smtClean="0"/>
              <a:t> </a:t>
            </a:r>
            <a:r>
              <a:rPr lang="ru-RU" dirty="0" err="1" smtClean="0"/>
              <a:t>тривожності</a:t>
            </a:r>
            <a:r>
              <a:rPr lang="ru-RU" dirty="0" smtClean="0"/>
              <a:t> та </a:t>
            </a:r>
            <a:r>
              <a:rPr lang="ru-RU" dirty="0" err="1" smtClean="0"/>
              <a:t>агресивності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490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dirty="0" smtClean="0"/>
              <a:t>ВСТУП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ЗАПИТАННЯ</a:t>
            </a:r>
          </a:p>
          <a:p>
            <a:pPr marL="0" indent="0">
              <a:buNone/>
            </a:pP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з </a:t>
            </a:r>
            <a:r>
              <a:rPr lang="ru-RU" dirty="0" err="1" smtClean="0"/>
              <a:t>інвалідністю</a:t>
            </a:r>
            <a:r>
              <a:rPr lang="ru-RU" dirty="0" smtClean="0"/>
              <a:t>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додаткової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в </a:t>
            </a:r>
            <a:r>
              <a:rPr lang="ru-RU" dirty="0" err="1" smtClean="0"/>
              <a:t>соціально-побутовому</a:t>
            </a:r>
            <a:r>
              <a:rPr lang="ru-RU" dirty="0" smtClean="0"/>
              <a:t> </a:t>
            </a:r>
            <a:r>
              <a:rPr lang="ru-RU" dirty="0" err="1" smtClean="0"/>
              <a:t>орієнтуванні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31" y="3297439"/>
            <a:ext cx="4272338" cy="28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2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/>
              <a:t>2</a:t>
            </a:r>
            <a:r>
              <a:rPr lang="uk-UA" b="1" dirty="0" smtClean="0"/>
              <a:t>. Приклад реалізації соціально-побутового орієнтування (ЗМТЦСО)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749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П</a:t>
            </a:r>
            <a:r>
              <a:rPr lang="ru-RU" b="1" dirty="0" err="1" smtClean="0"/>
              <a:t>ринципи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1.	</a:t>
            </a:r>
            <a:r>
              <a:rPr lang="ru-RU" dirty="0" err="1" smtClean="0"/>
              <a:t>Узгоджена</a:t>
            </a:r>
            <a:r>
              <a:rPr lang="ru-RU" dirty="0" smtClean="0"/>
              <a:t> </a:t>
            </a:r>
            <a:r>
              <a:rPr lang="ru-RU" dirty="0" err="1" smtClean="0"/>
              <a:t>взаємодія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всіма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 молодь, батьки (</a:t>
            </a:r>
            <a:r>
              <a:rPr lang="ru-RU" dirty="0" err="1" smtClean="0"/>
              <a:t>опікуни</a:t>
            </a:r>
            <a:r>
              <a:rPr lang="ru-RU" dirty="0" smtClean="0"/>
              <a:t>), </a:t>
            </a:r>
            <a:r>
              <a:rPr lang="ru-RU" dirty="0" err="1" smtClean="0"/>
              <a:t>спеціалісти</a:t>
            </a:r>
            <a:r>
              <a:rPr lang="ru-RU" dirty="0" smtClean="0"/>
              <a:t>, </a:t>
            </a:r>
            <a:r>
              <a:rPr lang="ru-RU" dirty="0" err="1" smtClean="0"/>
              <a:t>залучені</a:t>
            </a:r>
            <a:r>
              <a:rPr lang="ru-RU" dirty="0" smtClean="0"/>
              <a:t> до </a:t>
            </a:r>
            <a:r>
              <a:rPr lang="ru-RU" dirty="0" err="1" smtClean="0"/>
              <a:t>програми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2.	</a:t>
            </a:r>
            <a:r>
              <a:rPr lang="ru-RU" dirty="0" err="1" smtClean="0"/>
              <a:t>Диференційованість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, </a:t>
            </a:r>
            <a:r>
              <a:rPr lang="ru-RU" dirty="0" err="1" smtClean="0"/>
              <a:t>методів</a:t>
            </a:r>
            <a:r>
              <a:rPr lang="ru-RU" dirty="0" smtClean="0"/>
              <a:t> та форм </a:t>
            </a:r>
            <a:r>
              <a:rPr lang="ru-RU" dirty="0" err="1" smtClean="0"/>
              <a:t>роботи</a:t>
            </a:r>
            <a:r>
              <a:rPr lang="ru-RU" dirty="0" smtClean="0"/>
              <a:t> з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, </a:t>
            </a:r>
            <a:r>
              <a:rPr lang="ru-RU" dirty="0" err="1" smtClean="0"/>
              <a:t>ступеню</a:t>
            </a:r>
            <a:r>
              <a:rPr lang="ru-RU" dirty="0" smtClean="0"/>
              <a:t> та форм </a:t>
            </a:r>
            <a:r>
              <a:rPr lang="ru-RU" dirty="0" err="1" smtClean="0"/>
              <a:t>розумової</a:t>
            </a:r>
            <a:r>
              <a:rPr lang="ru-RU" dirty="0" smtClean="0"/>
              <a:t> </a:t>
            </a:r>
            <a:r>
              <a:rPr lang="ru-RU" dirty="0" err="1" smtClean="0"/>
              <a:t>відсталості</a:t>
            </a:r>
            <a:r>
              <a:rPr lang="ru-RU" dirty="0" smtClean="0"/>
              <a:t>,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супутніх</a:t>
            </a:r>
            <a:r>
              <a:rPr lang="ru-RU" dirty="0" smtClean="0"/>
              <a:t> </a:t>
            </a:r>
            <a:r>
              <a:rPr lang="ru-RU" dirty="0" err="1" smtClean="0"/>
              <a:t>патологій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3.	</a:t>
            </a:r>
            <a:r>
              <a:rPr lang="ru-RU" dirty="0" err="1" smtClean="0"/>
              <a:t>Систематичність</a:t>
            </a:r>
            <a:r>
              <a:rPr lang="ru-RU" dirty="0" smtClean="0"/>
              <a:t> та </a:t>
            </a:r>
            <a:r>
              <a:rPr lang="ru-RU" dirty="0" err="1" smtClean="0"/>
              <a:t>контекстуальність</a:t>
            </a:r>
            <a:r>
              <a:rPr lang="ru-RU" dirty="0" smtClean="0"/>
              <a:t> – </a:t>
            </a:r>
            <a:r>
              <a:rPr lang="ru-RU" dirty="0" err="1" smtClean="0"/>
              <a:t>усі</a:t>
            </a:r>
            <a:r>
              <a:rPr lang="ru-RU" dirty="0" smtClean="0"/>
              <a:t> заходи </a:t>
            </a:r>
            <a:r>
              <a:rPr lang="ru-RU" dirty="0" err="1" smtClean="0"/>
              <a:t>зведені</a:t>
            </a:r>
            <a:r>
              <a:rPr lang="ru-RU" dirty="0" smtClean="0"/>
              <a:t> у систему, яка не </a:t>
            </a:r>
            <a:r>
              <a:rPr lang="ru-RU" dirty="0" err="1" smtClean="0"/>
              <a:t>протиричіть</a:t>
            </a:r>
            <a:r>
              <a:rPr lang="ru-RU" dirty="0" smtClean="0"/>
              <a:t>, а </a:t>
            </a:r>
            <a:r>
              <a:rPr lang="ru-RU" dirty="0" err="1" smtClean="0"/>
              <a:t>органічно</a:t>
            </a:r>
            <a:r>
              <a:rPr lang="ru-RU" dirty="0" smtClean="0"/>
              <a:t> </a:t>
            </a:r>
            <a:r>
              <a:rPr lang="ru-RU" dirty="0" err="1" smtClean="0"/>
              <a:t>вписується</a:t>
            </a:r>
            <a:r>
              <a:rPr lang="ru-RU" dirty="0" smtClean="0"/>
              <a:t> у </a:t>
            </a:r>
            <a:r>
              <a:rPr lang="ru-RU" dirty="0" err="1" smtClean="0"/>
              <a:t>загальну</a:t>
            </a:r>
            <a:r>
              <a:rPr lang="ru-RU" dirty="0" smtClean="0"/>
              <a:t> роботу конкретного </a:t>
            </a:r>
            <a:r>
              <a:rPr lang="ru-RU" dirty="0" err="1" smtClean="0"/>
              <a:t>відділення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948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/>
              <a:t>2</a:t>
            </a:r>
            <a:r>
              <a:rPr lang="uk-UA" b="1" dirty="0" smtClean="0"/>
              <a:t>. Приклад реалізації соціально-побутового орієнтування (ЗМТЦСО)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749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напрями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1.	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уміння</a:t>
            </a:r>
            <a:r>
              <a:rPr lang="ru-RU" dirty="0" smtClean="0"/>
              <a:t> </a:t>
            </a:r>
            <a:r>
              <a:rPr lang="ru-RU" dirty="0" err="1" smtClean="0"/>
              <a:t>концентрувати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, контроль за </a:t>
            </a:r>
            <a:r>
              <a:rPr lang="ru-RU" dirty="0" err="1" smtClean="0"/>
              <a:t>руховою</a:t>
            </a:r>
            <a:r>
              <a:rPr lang="ru-RU" dirty="0" smtClean="0"/>
              <a:t> </a:t>
            </a:r>
            <a:r>
              <a:rPr lang="ru-RU" dirty="0" err="1" smtClean="0"/>
              <a:t>діяльністю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2.	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навичок</a:t>
            </a:r>
            <a:r>
              <a:rPr lang="ru-RU" dirty="0" smtClean="0"/>
              <a:t> </a:t>
            </a:r>
            <a:r>
              <a:rPr lang="ru-RU" dirty="0" err="1" smtClean="0"/>
              <a:t>самообслуговування</a:t>
            </a:r>
            <a:r>
              <a:rPr lang="ru-RU" dirty="0" smtClean="0"/>
              <a:t> (</a:t>
            </a:r>
            <a:r>
              <a:rPr lang="ru-RU" dirty="0" err="1" smtClean="0"/>
              <a:t>харчування</a:t>
            </a:r>
            <a:r>
              <a:rPr lang="ru-RU" dirty="0" smtClean="0"/>
              <a:t>, </a:t>
            </a:r>
            <a:r>
              <a:rPr lang="ru-RU" dirty="0" err="1" smtClean="0"/>
              <a:t>одягання</a:t>
            </a:r>
            <a:r>
              <a:rPr lang="ru-RU" dirty="0" smtClean="0"/>
              <a:t>, </a:t>
            </a:r>
            <a:r>
              <a:rPr lang="ru-RU" dirty="0" err="1" smtClean="0"/>
              <a:t>особиста</a:t>
            </a:r>
            <a:r>
              <a:rPr lang="ru-RU" dirty="0" smtClean="0"/>
              <a:t> </a:t>
            </a:r>
            <a:r>
              <a:rPr lang="ru-RU" dirty="0" err="1" smtClean="0"/>
              <a:t>гігієна</a:t>
            </a:r>
            <a:r>
              <a:rPr lang="ru-RU" dirty="0" smtClean="0"/>
              <a:t>, </a:t>
            </a:r>
            <a:r>
              <a:rPr lang="ru-RU" dirty="0" err="1" smtClean="0"/>
              <a:t>прибирання</a:t>
            </a:r>
            <a:r>
              <a:rPr lang="ru-RU" dirty="0" smtClean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, </a:t>
            </a:r>
            <a:r>
              <a:rPr lang="ru-RU" dirty="0" err="1" smtClean="0"/>
              <a:t>спілкування</a:t>
            </a:r>
            <a:r>
              <a:rPr lang="ru-RU" dirty="0" smtClean="0"/>
              <a:t>, культура </a:t>
            </a:r>
            <a:r>
              <a:rPr lang="ru-RU" dirty="0" err="1" smtClean="0"/>
              <a:t>поведінки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3.	</a:t>
            </a:r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 err="1" smtClean="0"/>
              <a:t>навичок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(знаки </a:t>
            </a:r>
            <a:r>
              <a:rPr lang="ru-RU" dirty="0" err="1" smtClean="0"/>
              <a:t>дорожнього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, телефон, </a:t>
            </a:r>
            <a:r>
              <a:rPr lang="ru-RU" dirty="0" err="1" smtClean="0"/>
              <a:t>інтернет</a:t>
            </a:r>
            <a:r>
              <a:rPr lang="ru-RU" dirty="0" smtClean="0"/>
              <a:t>, </a:t>
            </a:r>
            <a:r>
              <a:rPr lang="ru-RU" dirty="0" err="1" smtClean="0"/>
              <a:t>годинник</a:t>
            </a:r>
            <a:r>
              <a:rPr lang="ru-RU" dirty="0" smtClean="0"/>
              <a:t>, </a:t>
            </a:r>
            <a:r>
              <a:rPr lang="ru-RU" dirty="0" err="1" smtClean="0"/>
              <a:t>гроші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7579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/>
              <a:t>2</a:t>
            </a:r>
            <a:r>
              <a:rPr lang="uk-UA" b="1" dirty="0" smtClean="0"/>
              <a:t>. Приклад реалізації соціально-побутового орієнтування (ЗМТЦСО)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749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4. </a:t>
            </a:r>
            <a:r>
              <a:rPr lang="ru-RU" b="1" dirty="0"/>
              <a:t>З</a:t>
            </a:r>
            <a:r>
              <a:rPr lang="ru-RU" b="1" dirty="0" smtClean="0"/>
              <a:t>абезпечення максимально </a:t>
            </a:r>
            <a:r>
              <a:rPr lang="ru-RU" b="1" dirty="0" err="1" smtClean="0"/>
              <a:t>незалежного</a:t>
            </a:r>
            <a:r>
              <a:rPr lang="ru-RU" b="1" dirty="0" smtClean="0"/>
              <a:t> </a:t>
            </a:r>
            <a:r>
              <a:rPr lang="ru-RU" b="1" dirty="0" err="1" smtClean="0"/>
              <a:t>існування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з </a:t>
            </a:r>
            <a:r>
              <a:rPr lang="ru-RU" b="1" dirty="0" err="1" smtClean="0"/>
              <a:t>інвалідністю</a:t>
            </a:r>
            <a:r>
              <a:rPr lang="ru-RU" b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рекомендацій</a:t>
            </a:r>
            <a:r>
              <a:rPr lang="ru-RU" dirty="0" smtClean="0"/>
              <a:t> по </a:t>
            </a:r>
            <a:r>
              <a:rPr lang="ru-RU" dirty="0" err="1" smtClean="0"/>
              <a:t>адаптації</a:t>
            </a:r>
            <a:r>
              <a:rPr lang="ru-RU" dirty="0" smtClean="0"/>
              <a:t> </a:t>
            </a:r>
            <a:r>
              <a:rPr lang="ru-RU" dirty="0" err="1" smtClean="0"/>
              <a:t>житла</a:t>
            </a:r>
            <a:r>
              <a:rPr lang="ru-RU" dirty="0" smtClean="0"/>
              <a:t> до потреб </a:t>
            </a:r>
            <a:r>
              <a:rPr lang="ru-RU" dirty="0" err="1" smtClean="0"/>
              <a:t>людини</a:t>
            </a:r>
            <a:r>
              <a:rPr lang="ru-RU" dirty="0" smtClean="0"/>
              <a:t> з </a:t>
            </a:r>
            <a:r>
              <a:rPr lang="ru-RU" dirty="0" err="1" smtClean="0"/>
              <a:t>інвалідністю</a:t>
            </a:r>
            <a:r>
              <a:rPr lang="ru-RU" dirty="0" smtClean="0"/>
              <a:t> та </a:t>
            </a:r>
            <a:r>
              <a:rPr lang="ru-RU" dirty="0" err="1" smtClean="0"/>
              <a:t>сприяння</a:t>
            </a:r>
            <a:r>
              <a:rPr lang="ru-RU" dirty="0" smtClean="0"/>
              <a:t> у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здійсненні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взаємодія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реабілітаційними</a:t>
            </a:r>
            <a:r>
              <a:rPr lang="ru-RU" dirty="0" smtClean="0"/>
              <a:t> </a:t>
            </a:r>
            <a:r>
              <a:rPr lang="ru-RU" dirty="0" err="1" smtClean="0"/>
              <a:t>установами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приймають</a:t>
            </a:r>
            <a:r>
              <a:rPr lang="ru-RU" dirty="0" smtClean="0"/>
              <a:t> участь у медико</a:t>
            </a:r>
            <a:r>
              <a:rPr lang="ru-RU" dirty="0"/>
              <a:t>-</a:t>
            </a:r>
            <a:r>
              <a:rPr lang="ru-RU" dirty="0" err="1" smtClean="0"/>
              <a:t>соціальній</a:t>
            </a:r>
            <a:r>
              <a:rPr lang="ru-RU" dirty="0" smtClean="0"/>
              <a:t> </a:t>
            </a:r>
            <a:r>
              <a:rPr lang="ru-RU" dirty="0" err="1" smtClean="0"/>
              <a:t>реабілітації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адаптаційне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перепланування</a:t>
            </a:r>
            <a:r>
              <a:rPr lang="ru-RU" dirty="0" smtClean="0"/>
              <a:t> </a:t>
            </a:r>
            <a:r>
              <a:rPr lang="ru-RU" dirty="0" err="1" smtClean="0"/>
              <a:t>житлових</a:t>
            </a:r>
            <a:r>
              <a:rPr lang="ru-RU" dirty="0" smtClean="0"/>
              <a:t> та </a:t>
            </a:r>
            <a:r>
              <a:rPr lang="ru-RU" dirty="0" err="1" smtClean="0"/>
              <a:t>санітарно</a:t>
            </a:r>
            <a:r>
              <a:rPr lang="ru-RU" dirty="0" err="1"/>
              <a:t>-</a:t>
            </a:r>
            <a:r>
              <a:rPr lang="ru-RU" dirty="0" err="1" smtClean="0"/>
              <a:t>гігієнічних</a:t>
            </a:r>
            <a:r>
              <a:rPr lang="ru-RU" dirty="0" smtClean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нормативних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до </a:t>
            </a:r>
            <a:r>
              <a:rPr lang="ru-RU" dirty="0" err="1" smtClean="0"/>
              <a:t>показників</a:t>
            </a:r>
            <a:r>
              <a:rPr lang="ru-RU" dirty="0" smtClean="0"/>
              <a:t> (</a:t>
            </a:r>
            <a:r>
              <a:rPr lang="ru-RU" dirty="0" err="1" smtClean="0"/>
              <a:t>площа</a:t>
            </a:r>
            <a:r>
              <a:rPr lang="ru-RU" dirty="0" smtClean="0"/>
              <a:t>, </a:t>
            </a:r>
            <a:r>
              <a:rPr lang="ru-RU" dirty="0" err="1" smtClean="0"/>
              <a:t>устаткування</a:t>
            </a:r>
            <a:r>
              <a:rPr lang="ru-RU" dirty="0" smtClean="0"/>
              <a:t>, </a:t>
            </a:r>
            <a:r>
              <a:rPr lang="ru-RU" dirty="0" err="1" smtClean="0"/>
              <a:t>обладнання</a:t>
            </a:r>
            <a:r>
              <a:rPr lang="ru-RU" dirty="0" smtClean="0"/>
              <a:t>) </a:t>
            </a:r>
            <a:r>
              <a:rPr lang="ru-RU" dirty="0" err="1" smtClean="0"/>
              <a:t>функціональних</a:t>
            </a:r>
            <a:r>
              <a:rPr lang="ru-RU" dirty="0" smtClean="0"/>
              <a:t> зон та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квартир, </a:t>
            </a:r>
            <a:r>
              <a:rPr lang="ru-RU" dirty="0" err="1" smtClean="0"/>
              <a:t>адаптованих</a:t>
            </a:r>
            <a:r>
              <a:rPr lang="ru-RU" dirty="0" smtClean="0"/>
              <a:t> до </a:t>
            </a:r>
            <a:r>
              <a:rPr lang="ru-RU" dirty="0" err="1" smtClean="0"/>
              <a:t>особливих</a:t>
            </a:r>
            <a:r>
              <a:rPr lang="ru-RU" dirty="0" smtClean="0"/>
              <a:t> потреб: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 smtClean="0"/>
              <a:t>житлова</a:t>
            </a:r>
            <a:r>
              <a:rPr lang="ru-RU" dirty="0" smtClean="0"/>
              <a:t> зона;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зона </a:t>
            </a:r>
            <a:r>
              <a:rPr lang="ru-RU" dirty="0" err="1" smtClean="0"/>
              <a:t>кухні</a:t>
            </a:r>
            <a:r>
              <a:rPr lang="ru-RU" dirty="0" smtClean="0"/>
              <a:t> та </a:t>
            </a:r>
            <a:r>
              <a:rPr lang="ru-RU" dirty="0" err="1" smtClean="0"/>
              <a:t>обіднього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 smtClean="0"/>
              <a:t>санітарна</a:t>
            </a:r>
            <a:r>
              <a:rPr lang="ru-RU" dirty="0" smtClean="0"/>
              <a:t> зона;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 smtClean="0"/>
              <a:t>допоміжні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47320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/>
              <a:t>2</a:t>
            </a:r>
            <a:r>
              <a:rPr lang="uk-UA" b="1" dirty="0" smtClean="0"/>
              <a:t>. Приклад реалізації соціально-побутового орієнтування (ЗМТЦСО)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749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b="1" dirty="0" smtClean="0"/>
              <a:t>5. Навчання </a:t>
            </a:r>
            <a:r>
              <a:rPr lang="uk-UA" b="1" dirty="0"/>
              <a:t>соціальним навичкам; індивідуальній цілісності:</a:t>
            </a:r>
          </a:p>
          <a:p>
            <a:pPr lvl="0"/>
            <a:r>
              <a:rPr lang="uk-UA" dirty="0"/>
              <a:t>пересуванню (здібності до зміни та утримання положення тіла, до збереження рівноваги при пересуванні та у стані спокою, до подолання перешкод при ходьбі </a:t>
            </a:r>
            <a:r>
              <a:rPr lang="uk-UA" dirty="0" smtClean="0"/>
              <a:t>тощо);</a:t>
            </a:r>
            <a:endParaRPr lang="uk-UA" dirty="0"/>
          </a:p>
          <a:p>
            <a:pPr lvl="0"/>
            <a:r>
              <a:rPr lang="uk-UA" dirty="0"/>
              <a:t>орієнтації (здібності до орієнтації у часі, місцезнаходженні та ін., у тому числі за допомогою технічних засобів).</a:t>
            </a:r>
          </a:p>
          <a:p>
            <a:pPr lvl="0"/>
            <a:r>
              <a:rPr lang="uk-UA" dirty="0"/>
              <a:t>спілкуванню (здібності до налагодженню контактів між людьми шляхом сприйняття, переробки та передачі інформації, у тому числі з використанням при необхідності допоміжних технічних </a:t>
            </a:r>
            <a:r>
              <a:rPr lang="uk-UA" dirty="0" smtClean="0"/>
              <a:t>засобів).</a:t>
            </a:r>
            <a:endParaRPr lang="uk-UA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43350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/>
              <a:t>2</a:t>
            </a:r>
            <a:r>
              <a:rPr lang="uk-UA" b="1" dirty="0" smtClean="0"/>
              <a:t>. Приклад реалізації соціально-побутового орієнтування (ЗМТЦСО)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749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/>
              <a:t>6.	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життєво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пізнавальних</a:t>
            </a:r>
            <a:r>
              <a:rPr lang="ru-RU" dirty="0" smtClean="0"/>
              <a:t> </a:t>
            </a:r>
            <a:r>
              <a:rPr lang="ru-RU" dirty="0" err="1" smtClean="0"/>
              <a:t>навичок</a:t>
            </a:r>
            <a:endParaRPr lang="ru-RU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підвищення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самооцінки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err="1" smtClean="0"/>
              <a:t>творче</a:t>
            </a:r>
            <a:r>
              <a:rPr lang="ru-RU" dirty="0" smtClean="0"/>
              <a:t> </a:t>
            </a:r>
            <a:r>
              <a:rPr lang="ru-RU" dirty="0" err="1" smtClean="0"/>
              <a:t>самовираження</a:t>
            </a:r>
            <a:r>
              <a:rPr lang="ru-RU" dirty="0" smtClean="0"/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навичок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участь у фестивалях, концертах, конкурсах, </a:t>
            </a:r>
            <a:r>
              <a:rPr lang="ru-RU" dirty="0" err="1" smtClean="0"/>
              <a:t>театралізованих</a:t>
            </a:r>
            <a:r>
              <a:rPr lang="ru-RU" dirty="0" smtClean="0"/>
              <a:t> показах.</a:t>
            </a:r>
          </a:p>
          <a:p>
            <a:pPr marL="0" lv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6519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/>
              <a:t>2</a:t>
            </a:r>
            <a:r>
              <a:rPr lang="uk-UA" b="1" dirty="0" smtClean="0"/>
              <a:t>. Приклад реалізації соціально-побутового орієнтування (ЗМТЦСО)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749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b="1" dirty="0" err="1" smtClean="0"/>
              <a:t>Форми</a:t>
            </a:r>
            <a:r>
              <a:rPr lang="ru-RU" b="1" dirty="0" smtClean="0"/>
              <a:t> та </a:t>
            </a:r>
            <a:r>
              <a:rPr lang="ru-RU" b="1" dirty="0" err="1" smtClean="0"/>
              <a:t>методи</a:t>
            </a:r>
            <a:r>
              <a:rPr lang="ru-RU" b="1" dirty="0" smtClean="0"/>
              <a:t> </a:t>
            </a:r>
            <a:r>
              <a:rPr lang="ru-RU" b="1" dirty="0" err="1" smtClean="0"/>
              <a:t>соціально-побутової</a:t>
            </a:r>
            <a:r>
              <a:rPr lang="ru-RU" b="1" dirty="0" smtClean="0"/>
              <a:t> </a:t>
            </a:r>
            <a:r>
              <a:rPr lang="ru-RU" b="1" dirty="0" err="1" smtClean="0"/>
              <a:t>адаптації</a:t>
            </a:r>
            <a:r>
              <a:rPr lang="ru-RU" b="1" dirty="0" smtClean="0"/>
              <a:t> </a:t>
            </a:r>
            <a:r>
              <a:rPr lang="ru-RU" b="1" dirty="0" err="1" smtClean="0"/>
              <a:t>молоді</a:t>
            </a:r>
            <a:r>
              <a:rPr lang="ru-RU" b="1" dirty="0" smtClean="0"/>
              <a:t> з </a:t>
            </a:r>
            <a:r>
              <a:rPr lang="ru-RU" b="1" dirty="0" err="1" smtClean="0"/>
              <a:t>інвалідністю</a:t>
            </a:r>
            <a:r>
              <a:rPr lang="ru-RU" b="1" dirty="0"/>
              <a:t>:</a:t>
            </a:r>
            <a:endParaRPr lang="ru-RU" b="1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err="1" smtClean="0"/>
              <a:t>арттерапія</a:t>
            </a:r>
            <a:r>
              <a:rPr lang="ru-RU" dirty="0" smtClean="0"/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err="1" smtClean="0"/>
              <a:t>бібліотерапія</a:t>
            </a:r>
            <a:r>
              <a:rPr lang="ru-RU" dirty="0" smtClean="0"/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err="1" smtClean="0"/>
              <a:t>глинотерапія</a:t>
            </a:r>
            <a:r>
              <a:rPr lang="ru-RU" dirty="0" smtClean="0"/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err="1" smtClean="0"/>
              <a:t>музикотерапія</a:t>
            </a:r>
            <a:r>
              <a:rPr lang="ru-RU" dirty="0" smtClean="0"/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err="1" smtClean="0"/>
              <a:t>казкотерапія</a:t>
            </a:r>
            <a:r>
              <a:rPr lang="ru-RU" dirty="0" smtClean="0"/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err="1" smtClean="0"/>
              <a:t>комп’ютерні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err="1" smtClean="0"/>
              <a:t>трудотерапія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58230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/>
              <a:t>2</a:t>
            </a:r>
            <a:r>
              <a:rPr lang="uk-UA" b="1" dirty="0" smtClean="0"/>
              <a:t>. Приклад реалізації соціально-побутового орієнтування (ЗМТЦСО)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749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err="1" smtClean="0"/>
              <a:t>Складові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err="1" smtClean="0"/>
              <a:t>безпосередня</a:t>
            </a:r>
            <a:r>
              <a:rPr lang="ru-RU" dirty="0" smtClean="0"/>
              <a:t> робота з </a:t>
            </a:r>
            <a:r>
              <a:rPr lang="ru-RU" dirty="0" err="1" smtClean="0"/>
              <a:t>клієнтами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робота з батьками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законними</a:t>
            </a:r>
            <a:r>
              <a:rPr lang="ru-RU" dirty="0" smtClean="0"/>
              <a:t> </a:t>
            </a:r>
            <a:r>
              <a:rPr lang="ru-RU" dirty="0" err="1" smtClean="0"/>
              <a:t>опікунами</a:t>
            </a:r>
            <a:r>
              <a:rPr lang="ru-RU" dirty="0" smtClean="0"/>
              <a:t>) </a:t>
            </a:r>
            <a:r>
              <a:rPr lang="ru-RU" dirty="0" err="1" smtClean="0"/>
              <a:t>клієнтів</a:t>
            </a:r>
            <a:r>
              <a:rPr lang="ru-RU" dirty="0" smtClean="0"/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робота з персоналом </a:t>
            </a:r>
            <a:r>
              <a:rPr lang="ru-RU" dirty="0" err="1" smtClean="0"/>
              <a:t>відділення</a:t>
            </a:r>
            <a:endParaRPr lang="ru-RU" dirty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27" y="3288047"/>
            <a:ext cx="2145030" cy="28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42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/>
              <a:t>2</a:t>
            </a:r>
            <a:r>
              <a:rPr lang="uk-UA" b="1" dirty="0" smtClean="0"/>
              <a:t>. Приклад реалізації соціально-побутового орієнтування (ЗМТЦСО)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749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u="sng" dirty="0" err="1" smtClean="0"/>
              <a:t>Безпосередня</a:t>
            </a:r>
            <a:r>
              <a:rPr lang="ru-RU" u="sng" dirty="0" smtClean="0"/>
              <a:t> робота з </a:t>
            </a:r>
            <a:r>
              <a:rPr lang="ru-RU" u="sng" dirty="0" err="1" smtClean="0"/>
              <a:t>молоддю</a:t>
            </a:r>
            <a:r>
              <a:rPr lang="ru-RU" u="sng" dirty="0" smtClean="0"/>
              <a:t> включала </a:t>
            </a:r>
            <a:r>
              <a:rPr lang="ru-RU" u="sng" dirty="0" err="1" smtClean="0"/>
              <a:t>реалізацію</a:t>
            </a:r>
            <a:r>
              <a:rPr lang="ru-RU" u="sng" dirty="0" smtClean="0"/>
              <a:t> </a:t>
            </a:r>
            <a:r>
              <a:rPr lang="ru-RU" u="sng" dirty="0" err="1" smtClean="0"/>
              <a:t>наступних</a:t>
            </a:r>
            <a:r>
              <a:rPr lang="ru-RU" u="sng" dirty="0" smtClean="0"/>
              <a:t> </a:t>
            </a:r>
            <a:r>
              <a:rPr lang="ru-RU" u="sng" dirty="0" err="1" smtClean="0"/>
              <a:t>підрозділів</a:t>
            </a:r>
            <a:r>
              <a:rPr lang="ru-RU" u="sng" dirty="0" smtClean="0"/>
              <a:t> </a:t>
            </a:r>
            <a:r>
              <a:rPr lang="ru-RU" u="sng" dirty="0" err="1" smtClean="0"/>
              <a:t>програми</a:t>
            </a:r>
            <a:r>
              <a:rPr lang="ru-RU" u="sng" dirty="0" smtClean="0"/>
              <a:t>:</a:t>
            </a:r>
          </a:p>
          <a:p>
            <a:pPr marL="0" lvl="0" indent="0">
              <a:buNone/>
            </a:pPr>
            <a:r>
              <a:rPr lang="ru-RU" dirty="0" smtClean="0"/>
              <a:t>1.	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практичних</a:t>
            </a:r>
            <a:r>
              <a:rPr lang="ru-RU" dirty="0" smtClean="0"/>
              <a:t> занять «Один </a:t>
            </a:r>
            <a:r>
              <a:rPr lang="ru-RU" dirty="0" err="1" smtClean="0"/>
              <a:t>вдома</a:t>
            </a:r>
            <a:r>
              <a:rPr lang="ru-RU" dirty="0" smtClean="0"/>
              <a:t>».</a:t>
            </a:r>
          </a:p>
          <a:p>
            <a:pPr marL="0" lvl="0" indent="0">
              <a:buNone/>
            </a:pPr>
            <a:r>
              <a:rPr lang="ru-RU" dirty="0" smtClean="0"/>
              <a:t>2.	</a:t>
            </a:r>
            <a:r>
              <a:rPr lang="ru-RU" dirty="0" err="1" smtClean="0"/>
              <a:t>Програма</a:t>
            </a:r>
            <a:r>
              <a:rPr lang="ru-RU" dirty="0" smtClean="0"/>
              <a:t> «Я та </a:t>
            </a:r>
            <a:r>
              <a:rPr lang="ru-RU" dirty="0" err="1" smtClean="0"/>
              <a:t>моє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».</a:t>
            </a:r>
          </a:p>
          <a:p>
            <a:pPr marL="0" lvl="0" indent="0">
              <a:buNone/>
            </a:pPr>
            <a:r>
              <a:rPr lang="ru-RU" u="sng" dirty="0" smtClean="0"/>
              <a:t>Робота з батьками (</a:t>
            </a:r>
            <a:r>
              <a:rPr lang="ru-RU" u="sng" dirty="0" err="1" smtClean="0"/>
              <a:t>опікунами</a:t>
            </a:r>
            <a:r>
              <a:rPr lang="ru-RU" u="sng" dirty="0" smtClean="0"/>
              <a:t>) </a:t>
            </a:r>
            <a:r>
              <a:rPr lang="ru-RU" u="sng" dirty="0" err="1" smtClean="0"/>
              <a:t>молоді</a:t>
            </a:r>
            <a:r>
              <a:rPr lang="ru-RU" u="sng" dirty="0" smtClean="0"/>
              <a:t>:</a:t>
            </a:r>
          </a:p>
          <a:p>
            <a:pPr marL="0" lvl="0" indent="0">
              <a:buNone/>
            </a:pPr>
            <a:r>
              <a:rPr lang="ru-RU" dirty="0" smtClean="0"/>
              <a:t>1.	</a:t>
            </a:r>
            <a:r>
              <a:rPr lang="ru-RU" dirty="0" err="1" smtClean="0"/>
              <a:t>Заняття</a:t>
            </a:r>
            <a:r>
              <a:rPr lang="ru-RU" dirty="0" smtClean="0"/>
              <a:t> з </a:t>
            </a:r>
            <a:r>
              <a:rPr lang="ru-RU" dirty="0" err="1" smtClean="0"/>
              <a:t>елементами</a:t>
            </a:r>
            <a:r>
              <a:rPr lang="ru-RU" dirty="0" smtClean="0"/>
              <a:t> </a:t>
            </a:r>
            <a:r>
              <a:rPr lang="ru-RU" dirty="0" err="1" smtClean="0"/>
              <a:t>тренінгу</a:t>
            </a:r>
            <a:r>
              <a:rPr lang="ru-RU" dirty="0" smtClean="0"/>
              <a:t> «Психолого-</a:t>
            </a:r>
            <a:r>
              <a:rPr lang="ru-RU" dirty="0" err="1" smtClean="0"/>
              <a:t>педагогічна</a:t>
            </a:r>
            <a:r>
              <a:rPr lang="ru-RU" dirty="0" smtClean="0"/>
              <a:t> </a:t>
            </a:r>
            <a:r>
              <a:rPr lang="ru-RU" dirty="0" err="1" smtClean="0"/>
              <a:t>компетентність</a:t>
            </a:r>
            <a:r>
              <a:rPr lang="ru-RU" dirty="0" smtClean="0"/>
              <a:t> </a:t>
            </a:r>
            <a:r>
              <a:rPr lang="ru-RU" dirty="0" err="1" smtClean="0"/>
              <a:t>сім’ї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з </a:t>
            </a:r>
            <a:r>
              <a:rPr lang="ru-RU" dirty="0" err="1" smtClean="0"/>
              <a:t>особливими</a:t>
            </a:r>
            <a:r>
              <a:rPr lang="ru-RU" dirty="0" smtClean="0"/>
              <a:t> потребами».</a:t>
            </a:r>
          </a:p>
          <a:p>
            <a:pPr marL="0" lvl="0" indent="0">
              <a:buNone/>
            </a:pPr>
            <a:r>
              <a:rPr lang="ru-RU" dirty="0" smtClean="0"/>
              <a:t>2.	</a:t>
            </a:r>
            <a:r>
              <a:rPr lang="ru-RU" dirty="0" err="1" smtClean="0"/>
              <a:t>Лекторій</a:t>
            </a:r>
            <a:r>
              <a:rPr lang="ru-RU" dirty="0" smtClean="0"/>
              <a:t> для </a:t>
            </a:r>
            <a:r>
              <a:rPr lang="ru-RU" dirty="0" err="1" smtClean="0"/>
              <a:t>батьків</a:t>
            </a:r>
            <a:r>
              <a:rPr lang="ru-RU" dirty="0" smtClean="0"/>
              <a:t> (з </a:t>
            </a:r>
            <a:r>
              <a:rPr lang="ru-RU" dirty="0" err="1" smtClean="0"/>
              <a:t>актуальних</a:t>
            </a:r>
            <a:r>
              <a:rPr lang="ru-RU" dirty="0" smtClean="0"/>
              <a:t> проблем,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супроводжують</a:t>
            </a:r>
            <a:r>
              <a:rPr lang="ru-RU" dirty="0" smtClean="0"/>
              <a:t> </a:t>
            </a:r>
            <a:r>
              <a:rPr lang="ru-RU" dirty="0" err="1" smtClean="0"/>
              <a:t>інвалідність</a:t>
            </a:r>
            <a:r>
              <a:rPr lang="ru-RU" dirty="0" smtClean="0"/>
              <a:t>).</a:t>
            </a:r>
          </a:p>
          <a:p>
            <a:pPr marL="0" lvl="0" indent="0">
              <a:buNone/>
            </a:pPr>
            <a:r>
              <a:rPr lang="ru-RU" u="sng" dirty="0" smtClean="0"/>
              <a:t>Робота </a:t>
            </a:r>
            <a:r>
              <a:rPr lang="ru-RU" u="sng" dirty="0" err="1" smtClean="0"/>
              <a:t>зі</a:t>
            </a:r>
            <a:r>
              <a:rPr lang="ru-RU" u="sng" dirty="0" smtClean="0"/>
              <a:t> </a:t>
            </a:r>
            <a:r>
              <a:rPr lang="ru-RU" u="sng" dirty="0" err="1" smtClean="0"/>
              <a:t>спеціалістами</a:t>
            </a:r>
            <a:r>
              <a:rPr lang="ru-RU" u="sng" dirty="0" smtClean="0"/>
              <a:t>:</a:t>
            </a:r>
          </a:p>
          <a:p>
            <a:pPr marL="0" lvl="0" indent="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семінару-тренінгу</a:t>
            </a:r>
            <a:r>
              <a:rPr lang="ru-RU" dirty="0" smtClean="0"/>
              <a:t> «</a:t>
            </a:r>
            <a:r>
              <a:rPr lang="ru-RU" dirty="0" err="1" smtClean="0"/>
              <a:t>Діяльність</a:t>
            </a:r>
            <a:r>
              <a:rPr lang="ru-RU" dirty="0" smtClean="0"/>
              <a:t> з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адаптивних</a:t>
            </a:r>
            <a:r>
              <a:rPr lang="ru-RU" dirty="0" smtClean="0"/>
              <a:t> </a:t>
            </a:r>
            <a:r>
              <a:rPr lang="ru-RU" dirty="0" err="1" smtClean="0"/>
              <a:t>навичок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з </a:t>
            </a:r>
            <a:r>
              <a:rPr lang="ru-RU" dirty="0" err="1" smtClean="0"/>
              <a:t>розумовою</a:t>
            </a:r>
            <a:r>
              <a:rPr lang="ru-RU" dirty="0" smtClean="0"/>
              <a:t> </a:t>
            </a:r>
            <a:r>
              <a:rPr lang="ru-RU" dirty="0" err="1" smtClean="0"/>
              <a:t>відсталістю</a:t>
            </a:r>
            <a:r>
              <a:rPr lang="ru-RU" dirty="0" smtClean="0"/>
              <a:t>»</a:t>
            </a:r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13935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/>
              <a:t>2</a:t>
            </a:r>
            <a:r>
              <a:rPr lang="uk-UA" b="1" dirty="0" smtClean="0"/>
              <a:t>. Приклад реалізації соціально-побутового орієнтування (ЗМТЦСО)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749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b="1" dirty="0" err="1" smtClean="0"/>
              <a:t>Програма</a:t>
            </a:r>
            <a:r>
              <a:rPr lang="ru-RU" b="1" dirty="0" smtClean="0"/>
              <a:t> </a:t>
            </a:r>
            <a:r>
              <a:rPr lang="ru-RU" b="1" dirty="0" err="1" smtClean="0"/>
              <a:t>практичних</a:t>
            </a:r>
            <a:r>
              <a:rPr lang="ru-RU" b="1" dirty="0" smtClean="0"/>
              <a:t> занять «Один </a:t>
            </a:r>
            <a:r>
              <a:rPr lang="ru-RU" b="1" dirty="0" err="1" smtClean="0"/>
              <a:t>вдома</a:t>
            </a:r>
            <a:r>
              <a:rPr lang="ru-RU" dirty="0" smtClean="0"/>
              <a:t>»</a:t>
            </a:r>
          </a:p>
          <a:p>
            <a:pPr marL="0" lvl="0" indent="0">
              <a:buNone/>
            </a:pPr>
            <a:r>
              <a:rPr lang="ru-RU" dirty="0" err="1"/>
              <a:t>Р</a:t>
            </a:r>
            <a:r>
              <a:rPr lang="ru-RU" dirty="0" err="1" smtClean="0"/>
              <a:t>егулярні</a:t>
            </a:r>
            <a:r>
              <a:rPr lang="ru-RU" dirty="0" smtClean="0"/>
              <a:t> </a:t>
            </a:r>
            <a:r>
              <a:rPr lang="ru-RU" dirty="0" err="1" smtClean="0"/>
              <a:t>заняття</a:t>
            </a:r>
            <a:r>
              <a:rPr lang="ru-RU" dirty="0" smtClean="0"/>
              <a:t> (</a:t>
            </a:r>
            <a:r>
              <a:rPr lang="ru-RU" dirty="0" err="1" smtClean="0"/>
              <a:t>двічі</a:t>
            </a:r>
            <a:r>
              <a:rPr lang="ru-RU" dirty="0" smtClean="0"/>
              <a:t> на </a:t>
            </a:r>
            <a:r>
              <a:rPr lang="ru-RU" dirty="0" err="1" smtClean="0"/>
              <a:t>тиждень</a:t>
            </a:r>
            <a:r>
              <a:rPr lang="ru-RU" dirty="0" smtClean="0"/>
              <a:t>). </a:t>
            </a:r>
            <a:r>
              <a:rPr lang="ru-RU" dirty="0" err="1" smtClean="0"/>
              <a:t>Тривалість</a:t>
            </a:r>
            <a:r>
              <a:rPr lang="ru-RU" dirty="0" smtClean="0"/>
              <a:t> одного </a:t>
            </a:r>
            <a:r>
              <a:rPr lang="ru-RU" dirty="0" err="1" smtClean="0"/>
              <a:t>заняття</a:t>
            </a:r>
            <a:r>
              <a:rPr lang="ru-RU" dirty="0" smtClean="0"/>
              <a:t> – 45 </a:t>
            </a:r>
            <a:r>
              <a:rPr lang="ru-RU" dirty="0" err="1" smtClean="0"/>
              <a:t>хвилин</a:t>
            </a:r>
            <a:r>
              <a:rPr lang="ru-RU" dirty="0" smtClean="0"/>
              <a:t>. </a:t>
            </a:r>
          </a:p>
          <a:p>
            <a:pPr marL="0" lvl="0" indent="0">
              <a:buNone/>
            </a:pP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4 до 6,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теми </a:t>
            </a:r>
            <a:r>
              <a:rPr lang="ru-RU" dirty="0" err="1" smtClean="0"/>
              <a:t>заняття</a:t>
            </a:r>
            <a:r>
              <a:rPr lang="ru-RU" dirty="0" smtClean="0"/>
              <a:t>,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зацікавленості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</a:p>
          <a:p>
            <a:pPr marL="0" lvl="0" indent="0">
              <a:buNone/>
            </a:pPr>
            <a:r>
              <a:rPr lang="ru-RU" dirty="0" err="1" smtClean="0"/>
              <a:t>Сутність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полягала</a:t>
            </a:r>
            <a:r>
              <a:rPr lang="ru-RU" dirty="0" smtClean="0"/>
              <a:t> у </a:t>
            </a:r>
            <a:r>
              <a:rPr lang="ru-RU" dirty="0" err="1" smtClean="0"/>
              <a:t>створенні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«областей» для занять за </a:t>
            </a:r>
            <a:r>
              <a:rPr lang="ru-RU" dirty="0" err="1" smtClean="0"/>
              <a:t>різними</a:t>
            </a:r>
            <a:r>
              <a:rPr lang="ru-RU" dirty="0" smtClean="0"/>
              <a:t> темами.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умовно</a:t>
            </a:r>
            <a:r>
              <a:rPr lang="ru-RU" dirty="0" smtClean="0"/>
              <a:t> на </a:t>
            </a:r>
            <a:r>
              <a:rPr lang="ru-RU" dirty="0" err="1" smtClean="0"/>
              <a:t>області</a:t>
            </a:r>
            <a:r>
              <a:rPr lang="ru-RU" dirty="0" smtClean="0"/>
              <a:t>: </a:t>
            </a:r>
          </a:p>
          <a:p>
            <a:pPr marL="0" lvl="0" indent="0">
              <a:buNone/>
            </a:pPr>
            <a:r>
              <a:rPr lang="ru-RU" u="sng" dirty="0" smtClean="0"/>
              <a:t>«</a:t>
            </a:r>
            <a:r>
              <a:rPr lang="ru-RU" u="sng" dirty="0" err="1" smtClean="0"/>
              <a:t>Особиста</a:t>
            </a:r>
            <a:r>
              <a:rPr lang="ru-RU" u="sng" dirty="0" smtClean="0"/>
              <a:t> </a:t>
            </a:r>
            <a:r>
              <a:rPr lang="ru-RU" u="sng" dirty="0" err="1" smtClean="0"/>
              <a:t>гігієна</a:t>
            </a:r>
            <a:r>
              <a:rPr lang="ru-RU" u="sng" dirty="0" smtClean="0"/>
              <a:t>. Ванна </a:t>
            </a:r>
            <a:r>
              <a:rPr lang="ru-RU" u="sng" dirty="0" err="1" smtClean="0"/>
              <a:t>кімната</a:t>
            </a:r>
            <a:r>
              <a:rPr lang="ru-RU" u="sng" dirty="0" smtClean="0"/>
              <a:t>», «Кухня / </a:t>
            </a:r>
            <a:r>
              <a:rPr lang="ru-RU" u="sng" dirty="0" err="1" smtClean="0"/>
              <a:t>прийомподілено</a:t>
            </a:r>
            <a:r>
              <a:rPr lang="ru-RU" u="sng" dirty="0" smtClean="0"/>
              <a:t>  </a:t>
            </a:r>
            <a:r>
              <a:rPr lang="ru-RU" u="sng" dirty="0" err="1" smtClean="0"/>
              <a:t>їжі</a:t>
            </a:r>
            <a:r>
              <a:rPr lang="ru-RU" u="sng" dirty="0" smtClean="0"/>
              <a:t>», «</a:t>
            </a:r>
            <a:r>
              <a:rPr lang="ru-RU" u="sng" dirty="0" err="1" smtClean="0"/>
              <a:t>Роздягальня</a:t>
            </a:r>
            <a:r>
              <a:rPr lang="ru-RU" u="sng" dirty="0" smtClean="0"/>
              <a:t>. Догляд за </a:t>
            </a:r>
            <a:r>
              <a:rPr lang="ru-RU" u="sng" dirty="0" err="1" smtClean="0"/>
              <a:t>особистими</a:t>
            </a:r>
            <a:r>
              <a:rPr lang="ru-RU" u="sng" dirty="0" smtClean="0"/>
              <a:t> речами», «</a:t>
            </a:r>
            <a:r>
              <a:rPr lang="ru-RU" u="sng" dirty="0" err="1" smtClean="0"/>
              <a:t>Здоров’я</a:t>
            </a:r>
            <a:r>
              <a:rPr lang="ru-RU" u="sng" dirty="0" smtClean="0"/>
              <a:t>. </a:t>
            </a:r>
            <a:r>
              <a:rPr lang="ru-RU" u="sng" dirty="0" err="1" smtClean="0"/>
              <a:t>Медичний</a:t>
            </a:r>
            <a:r>
              <a:rPr lang="ru-RU" u="sng" dirty="0" smtClean="0"/>
              <a:t> куток».</a:t>
            </a:r>
          </a:p>
          <a:p>
            <a:pPr marL="0" lvl="0" indent="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проводились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заняття</a:t>
            </a:r>
            <a:r>
              <a:rPr lang="ru-RU" dirty="0" smtClean="0"/>
              <a:t>. </a:t>
            </a:r>
          </a:p>
          <a:p>
            <a:pPr marL="0" lv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02050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/>
              <a:t>2</a:t>
            </a:r>
            <a:r>
              <a:rPr lang="uk-UA" b="1" dirty="0" smtClean="0"/>
              <a:t>. Приклад реалізації соціально-побутового орієнтування (ЗМТЦСО)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749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err="1" smtClean="0"/>
              <a:t>Програма</a:t>
            </a:r>
            <a:r>
              <a:rPr lang="ru-RU" b="1" dirty="0" smtClean="0"/>
              <a:t> «Я та </a:t>
            </a:r>
            <a:r>
              <a:rPr lang="ru-RU" b="1" dirty="0" err="1" smtClean="0"/>
              <a:t>моє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у </a:t>
            </a:r>
            <a:r>
              <a:rPr lang="ru-RU" b="1" dirty="0" err="1" smtClean="0"/>
              <a:t>світі</a:t>
            </a:r>
            <a:r>
              <a:rPr lang="ru-RU" dirty="0" smtClean="0"/>
              <a:t>»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областей, </a:t>
            </a:r>
            <a:r>
              <a:rPr lang="ru-RU" dirty="0" err="1" smtClean="0"/>
              <a:t>тільки</a:t>
            </a:r>
            <a:r>
              <a:rPr lang="ru-RU" dirty="0" smtClean="0"/>
              <a:t>, </a:t>
            </a:r>
            <a:r>
              <a:rPr lang="ru-RU" dirty="0" err="1" smtClean="0"/>
              <a:t>окрім</a:t>
            </a:r>
            <a:r>
              <a:rPr lang="ru-RU" dirty="0" smtClean="0"/>
              <a:t> областей у </a:t>
            </a:r>
            <a:r>
              <a:rPr lang="ru-RU" dirty="0" err="1" smtClean="0"/>
              <a:t>групі</a:t>
            </a:r>
            <a:r>
              <a:rPr lang="ru-RU" dirty="0" smtClean="0"/>
              <a:t>, </a:t>
            </a:r>
            <a:r>
              <a:rPr lang="ru-RU" dirty="0" err="1" smtClean="0"/>
              <a:t>передбачаються</a:t>
            </a:r>
            <a:r>
              <a:rPr lang="ru-RU" dirty="0" smtClean="0"/>
              <a:t> </a:t>
            </a:r>
            <a:r>
              <a:rPr lang="ru-RU" dirty="0" err="1" smtClean="0"/>
              <a:t>умовно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у </a:t>
            </a:r>
            <a:r>
              <a:rPr lang="ru-RU" dirty="0" err="1" smtClean="0"/>
              <a:t>навколишньому</a:t>
            </a:r>
            <a:r>
              <a:rPr lang="ru-RU" dirty="0" smtClean="0"/>
              <a:t> </a:t>
            </a:r>
            <a:r>
              <a:rPr lang="ru-RU" dirty="0" err="1" smtClean="0"/>
              <a:t>соціальному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. </a:t>
            </a:r>
          </a:p>
          <a:p>
            <a:pPr marL="0" lvl="0" indent="0">
              <a:buNone/>
            </a:pPr>
            <a:r>
              <a:rPr lang="ru-RU" dirty="0" err="1" smtClean="0"/>
              <a:t>Заняття</a:t>
            </a:r>
            <a:r>
              <a:rPr lang="ru-RU" dirty="0" smtClean="0"/>
              <a:t> проводились один – два рази на </a:t>
            </a:r>
            <a:r>
              <a:rPr lang="ru-RU" dirty="0" err="1" smtClean="0"/>
              <a:t>тиждень</a:t>
            </a:r>
            <a:r>
              <a:rPr lang="ru-RU" dirty="0" smtClean="0"/>
              <a:t> з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до шести-семи.</a:t>
            </a:r>
          </a:p>
          <a:p>
            <a:pPr marL="0" lvl="0" indent="0">
              <a:buNone/>
            </a:pPr>
            <a:r>
              <a:rPr lang="ru-RU" dirty="0" err="1" smtClean="0"/>
              <a:t>Серед</a:t>
            </a:r>
            <a:r>
              <a:rPr lang="ru-RU" dirty="0" smtClean="0"/>
              <a:t> областей у рамках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: </a:t>
            </a:r>
          </a:p>
          <a:p>
            <a:pPr marL="0" lvl="0" indent="0">
              <a:buNone/>
            </a:pPr>
            <a:r>
              <a:rPr lang="ru-RU" u="sng" dirty="0" smtClean="0"/>
              <a:t>«Область </a:t>
            </a:r>
            <a:r>
              <a:rPr lang="ru-RU" u="sng" dirty="0" err="1" smtClean="0"/>
              <a:t>спілкування</a:t>
            </a:r>
            <a:r>
              <a:rPr lang="ru-RU" u="sng" dirty="0" smtClean="0"/>
              <a:t>», «Область </a:t>
            </a:r>
            <a:r>
              <a:rPr lang="ru-RU" u="sng" dirty="0" err="1" smtClean="0"/>
              <a:t>мистецтва</a:t>
            </a:r>
            <a:r>
              <a:rPr lang="ru-RU" u="sng" dirty="0" smtClean="0"/>
              <a:t>», «Область </a:t>
            </a:r>
            <a:r>
              <a:rPr lang="ru-RU" u="sng" dirty="0" err="1" smtClean="0"/>
              <a:t>зустрічі</a:t>
            </a:r>
            <a:r>
              <a:rPr lang="ru-RU" u="sng" dirty="0" smtClean="0"/>
              <a:t> з природою», «Область </a:t>
            </a:r>
            <a:r>
              <a:rPr lang="ru-RU" u="sng" dirty="0" err="1" smtClean="0"/>
              <a:t>зустрічі</a:t>
            </a:r>
            <a:r>
              <a:rPr lang="ru-RU" u="sng" dirty="0" smtClean="0"/>
              <a:t> з </a:t>
            </a:r>
            <a:r>
              <a:rPr lang="ru-RU" u="sng" dirty="0" err="1" smtClean="0"/>
              <a:t>рідними</a:t>
            </a:r>
            <a:r>
              <a:rPr lang="ru-RU" u="sng" dirty="0" smtClean="0"/>
              <a:t>».</a:t>
            </a:r>
          </a:p>
          <a:p>
            <a:pPr marL="0" lv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9785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dirty="0" smtClean="0"/>
              <a:t>ВСТУП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Нормативно-</a:t>
            </a:r>
            <a:r>
              <a:rPr lang="ru-RU" b="1" dirty="0" err="1" smtClean="0"/>
              <a:t>правова</a:t>
            </a:r>
            <a:r>
              <a:rPr lang="ru-RU" b="1" dirty="0" smtClean="0"/>
              <a:t> база</a:t>
            </a:r>
          </a:p>
          <a:p>
            <a:pPr marL="0" indent="0">
              <a:buNone/>
            </a:pPr>
            <a:r>
              <a:rPr lang="ru-RU" dirty="0" err="1" smtClean="0"/>
              <a:t>Конституція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Конвенція</a:t>
            </a:r>
            <a:r>
              <a:rPr lang="ru-RU" dirty="0" smtClean="0"/>
              <a:t> про права </a:t>
            </a:r>
            <a:r>
              <a:rPr lang="ru-RU" dirty="0" err="1" smtClean="0"/>
              <a:t>осіб</a:t>
            </a:r>
            <a:r>
              <a:rPr lang="ru-RU" dirty="0" smtClean="0"/>
              <a:t> з </a:t>
            </a:r>
            <a:r>
              <a:rPr lang="ru-RU" dirty="0" err="1" smtClean="0"/>
              <a:t>інвалідністю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вітчизняні</a:t>
            </a:r>
            <a:r>
              <a:rPr lang="ru-RU" dirty="0" smtClean="0"/>
              <a:t> й 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520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/>
              <a:t>2</a:t>
            </a:r>
            <a:r>
              <a:rPr lang="uk-UA" b="1" dirty="0" smtClean="0"/>
              <a:t>. Приклад реалізації соціально-побутового орієнтування (ЗМТЦСО)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749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smtClean="0"/>
              <a:t>Робота з батьками (</a:t>
            </a:r>
            <a:r>
              <a:rPr lang="ru-RU" b="1" dirty="0" err="1" smtClean="0"/>
              <a:t>опікунами</a:t>
            </a:r>
            <a:r>
              <a:rPr lang="ru-RU" b="1" dirty="0" smtClean="0"/>
              <a:t>) </a:t>
            </a:r>
            <a:r>
              <a:rPr lang="ru-RU" b="1" dirty="0" err="1" smtClean="0"/>
              <a:t>молоді</a:t>
            </a:r>
            <a:r>
              <a:rPr lang="ru-RU" b="1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тренінгових</a:t>
            </a:r>
            <a:r>
              <a:rPr lang="ru-RU" dirty="0" smtClean="0"/>
              <a:t> занять для </a:t>
            </a:r>
            <a:r>
              <a:rPr lang="ru-RU" dirty="0" err="1" smtClean="0"/>
              <a:t>батьків</a:t>
            </a:r>
            <a:r>
              <a:rPr lang="ru-RU" dirty="0" smtClean="0"/>
              <a:t> «Психолого-</a:t>
            </a:r>
            <a:r>
              <a:rPr lang="ru-RU" dirty="0" err="1" smtClean="0"/>
              <a:t>педагогічна</a:t>
            </a:r>
            <a:r>
              <a:rPr lang="ru-RU" dirty="0" smtClean="0"/>
              <a:t> </a:t>
            </a:r>
            <a:r>
              <a:rPr lang="ru-RU" dirty="0" err="1" smtClean="0"/>
              <a:t>компетентність</a:t>
            </a:r>
            <a:r>
              <a:rPr lang="ru-RU" dirty="0" smtClean="0"/>
              <a:t> </a:t>
            </a:r>
            <a:r>
              <a:rPr lang="ru-RU" dirty="0" err="1" smtClean="0"/>
              <a:t>сім’ї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з </a:t>
            </a:r>
            <a:r>
              <a:rPr lang="ru-RU" dirty="0" err="1" smtClean="0"/>
              <a:t>особливими</a:t>
            </a:r>
            <a:r>
              <a:rPr lang="ru-RU" dirty="0" smtClean="0"/>
              <a:t> потребами» з </a:t>
            </a:r>
            <a:r>
              <a:rPr lang="ru-RU" dirty="0" err="1" smtClean="0"/>
              <a:t>актуальних</a:t>
            </a:r>
            <a:r>
              <a:rPr lang="ru-RU" dirty="0" smtClean="0"/>
              <a:t> проблем,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супроводжують</a:t>
            </a:r>
            <a:r>
              <a:rPr lang="ru-RU" dirty="0" smtClean="0"/>
              <a:t> </a:t>
            </a:r>
            <a:r>
              <a:rPr lang="ru-RU" dirty="0" err="1" smtClean="0"/>
              <a:t>інвалідність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 err="1" smtClean="0"/>
              <a:t>Останнім</a:t>
            </a:r>
            <a:r>
              <a:rPr lang="ru-RU" dirty="0" smtClean="0"/>
              <a:t> блоком </a:t>
            </a:r>
            <a:r>
              <a:rPr lang="ru-RU" dirty="0" err="1" smtClean="0"/>
              <a:t>програми</a:t>
            </a:r>
            <a:r>
              <a:rPr lang="ru-RU" dirty="0" smtClean="0"/>
              <a:t> є </a:t>
            </a:r>
            <a:r>
              <a:rPr lang="ru-RU" b="1" dirty="0" smtClean="0"/>
              <a:t>робота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спеціалістами</a:t>
            </a:r>
            <a:r>
              <a:rPr lang="ru-RU" b="1" dirty="0" smtClean="0"/>
              <a:t> </a:t>
            </a:r>
            <a:r>
              <a:rPr lang="ru-RU" b="1" dirty="0" err="1" smtClean="0"/>
              <a:t>відділення</a:t>
            </a:r>
            <a:r>
              <a:rPr lang="ru-RU" dirty="0" smtClean="0"/>
              <a:t>, яка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тренінгових</a:t>
            </a:r>
            <a:r>
              <a:rPr lang="ru-RU" dirty="0" smtClean="0"/>
              <a:t> занять за темою: «</a:t>
            </a:r>
            <a:r>
              <a:rPr lang="ru-RU" dirty="0" err="1" smtClean="0"/>
              <a:t>Діяльність</a:t>
            </a:r>
            <a:r>
              <a:rPr lang="ru-RU" dirty="0" smtClean="0"/>
              <a:t> з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адаптивних</a:t>
            </a:r>
            <a:r>
              <a:rPr lang="ru-RU" dirty="0" smtClean="0"/>
              <a:t> </a:t>
            </a:r>
            <a:r>
              <a:rPr lang="ru-RU" dirty="0" err="1" smtClean="0"/>
              <a:t>навичок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з </a:t>
            </a:r>
            <a:r>
              <a:rPr lang="ru-RU" dirty="0" err="1" smtClean="0"/>
              <a:t>інвалідністю</a:t>
            </a:r>
            <a:r>
              <a:rPr lang="ru-RU" dirty="0" smtClean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694531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/>
              <a:t>2</a:t>
            </a:r>
            <a:r>
              <a:rPr lang="uk-UA" b="1" dirty="0" smtClean="0"/>
              <a:t>. Приклад реалізації соціально-побутового орієнтування (ЗМТЦСО)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749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/>
              <a:t>Описана </a:t>
            </a:r>
            <a:r>
              <a:rPr lang="ru-RU" dirty="0" err="1" smtClean="0"/>
              <a:t>програма</a:t>
            </a:r>
            <a:r>
              <a:rPr lang="ru-RU" dirty="0"/>
              <a:t> </a:t>
            </a:r>
            <a:r>
              <a:rPr lang="ru-RU" dirty="0" err="1" smtClean="0"/>
              <a:t>впроваджена</a:t>
            </a:r>
            <a:r>
              <a:rPr lang="ru-RU" dirty="0" smtClean="0"/>
              <a:t> у </a:t>
            </a:r>
            <a:r>
              <a:rPr lang="ru-RU" dirty="0" err="1" smtClean="0"/>
              <a:t>діяльність</a:t>
            </a:r>
            <a:r>
              <a:rPr lang="ru-RU" dirty="0" smtClean="0"/>
              <a:t> ЗМТЦСО, </a:t>
            </a:r>
            <a:r>
              <a:rPr lang="ru-RU" dirty="0" err="1" smtClean="0"/>
              <a:t>зокрема</a:t>
            </a:r>
            <a:r>
              <a:rPr lang="ru-RU" dirty="0" smtClean="0"/>
              <a:t>, у </a:t>
            </a:r>
            <a:r>
              <a:rPr lang="ru-RU" dirty="0" err="1" smtClean="0"/>
              <a:t>відділення</a:t>
            </a:r>
            <a:r>
              <a:rPr lang="ru-RU" dirty="0" smtClean="0"/>
              <a:t> денного </a:t>
            </a:r>
            <a:r>
              <a:rPr lang="ru-RU" dirty="0" err="1" smtClean="0"/>
              <a:t>перебування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моніторингу</a:t>
            </a:r>
            <a:r>
              <a:rPr lang="ru-RU" dirty="0" smtClean="0"/>
              <a:t> </a:t>
            </a:r>
            <a:r>
              <a:rPr lang="ru-RU" dirty="0" err="1" smtClean="0"/>
              <a:t>показують</a:t>
            </a:r>
            <a:r>
              <a:rPr lang="ru-RU" dirty="0" smtClean="0"/>
              <a:t> підвищення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соціально-побутової</a:t>
            </a:r>
            <a:r>
              <a:rPr lang="ru-RU" dirty="0" smtClean="0"/>
              <a:t> </a:t>
            </a:r>
            <a:r>
              <a:rPr lang="ru-RU" dirty="0" err="1" smtClean="0"/>
              <a:t>адаптованості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з </a:t>
            </a:r>
            <a:r>
              <a:rPr lang="ru-RU" dirty="0" err="1" smtClean="0"/>
              <a:t>інвалідністю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023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949" y="2588561"/>
            <a:ext cx="10515600" cy="1325563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 smtClean="0"/>
              <a:t>Дякую за увагу!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1634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dirty="0" smtClean="0"/>
              <a:t>ВСТУП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ЗУ «Про </a:t>
            </a:r>
            <a:r>
              <a:rPr lang="ru-RU" b="1" dirty="0" err="1" smtClean="0"/>
              <a:t>основи</a:t>
            </a:r>
            <a:r>
              <a:rPr lang="ru-RU" b="1" dirty="0" smtClean="0"/>
              <a:t> </a:t>
            </a:r>
            <a:r>
              <a:rPr lang="ru-RU" b="1" dirty="0" err="1" smtClean="0"/>
              <a:t>соціальної</a:t>
            </a:r>
            <a:r>
              <a:rPr lang="ru-RU" b="1" dirty="0" smtClean="0"/>
              <a:t> </a:t>
            </a:r>
            <a:r>
              <a:rPr lang="ru-RU" b="1" dirty="0" err="1" smtClean="0"/>
              <a:t>захищеності</a:t>
            </a:r>
            <a:r>
              <a:rPr lang="ru-RU" b="1" dirty="0" smtClean="0"/>
              <a:t> </a:t>
            </a:r>
            <a:r>
              <a:rPr lang="ru-RU" b="1" dirty="0" err="1" smtClean="0"/>
              <a:t>осіб</a:t>
            </a:r>
            <a:r>
              <a:rPr lang="ru-RU" b="1" dirty="0" smtClean="0"/>
              <a:t> з </a:t>
            </a:r>
            <a:r>
              <a:rPr lang="ru-RU" b="1" dirty="0" err="1" smtClean="0"/>
              <a:t>інвалідністю</a:t>
            </a:r>
            <a:r>
              <a:rPr lang="ru-RU" b="1" dirty="0" smtClean="0"/>
              <a:t> в </a:t>
            </a:r>
            <a:r>
              <a:rPr lang="ru-RU" b="1" dirty="0" err="1" smtClean="0"/>
              <a:t>Україні</a:t>
            </a:r>
            <a:r>
              <a:rPr lang="ru-RU" b="1" dirty="0" smtClean="0"/>
              <a:t>»</a:t>
            </a:r>
          </a:p>
          <a:p>
            <a:pPr marL="0" indent="0">
              <a:buNone/>
            </a:pPr>
            <a:r>
              <a:rPr lang="ru-RU" dirty="0" err="1" smtClean="0"/>
              <a:t>Розділ</a:t>
            </a:r>
            <a:r>
              <a:rPr lang="ru-RU" dirty="0" smtClean="0"/>
              <a:t> 1. </a:t>
            </a:r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. </a:t>
            </a:r>
            <a:r>
              <a:rPr lang="ru-RU" dirty="0" err="1" smtClean="0"/>
              <a:t>Статті</a:t>
            </a:r>
            <a:r>
              <a:rPr lang="ru-RU" dirty="0" smtClean="0"/>
              <a:t> 1-7</a:t>
            </a:r>
          </a:p>
          <a:p>
            <a:pPr marL="0" indent="0">
              <a:buNone/>
            </a:pPr>
            <a:r>
              <a:rPr lang="ru-RU" dirty="0" err="1" smtClean="0"/>
              <a:t>Розділ</a:t>
            </a:r>
            <a:r>
              <a:rPr lang="ru-RU" dirty="0" smtClean="0"/>
              <a:t> 2.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державне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з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прав </a:t>
            </a:r>
            <a:r>
              <a:rPr lang="ru-RU" dirty="0" err="1" smtClean="0"/>
              <a:t>осіб</a:t>
            </a:r>
            <a:r>
              <a:rPr lang="ru-RU" dirty="0" smtClean="0"/>
              <a:t> з </a:t>
            </a:r>
            <a:r>
              <a:rPr lang="ru-RU" dirty="0" err="1" smtClean="0"/>
              <a:t>інвалідністю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захищеності</a:t>
            </a:r>
            <a:r>
              <a:rPr lang="ru-RU" dirty="0" smtClean="0"/>
              <a:t>. </a:t>
            </a:r>
            <a:r>
              <a:rPr lang="ru-RU" dirty="0" err="1" smtClean="0"/>
              <a:t>Статті</a:t>
            </a:r>
            <a:r>
              <a:rPr lang="ru-RU" dirty="0" smtClean="0"/>
              <a:t> 8-11</a:t>
            </a:r>
          </a:p>
          <a:p>
            <a:pPr marL="0" indent="0">
              <a:buNone/>
            </a:pPr>
            <a:r>
              <a:rPr lang="ru-RU" dirty="0" err="1" smtClean="0"/>
              <a:t>Розділ</a:t>
            </a:r>
            <a:r>
              <a:rPr lang="ru-RU" dirty="0" smtClean="0"/>
              <a:t> 3. </a:t>
            </a:r>
            <a:r>
              <a:rPr lang="ru-RU" dirty="0" err="1" smtClean="0"/>
              <a:t>Громадські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з </a:t>
            </a:r>
            <a:r>
              <a:rPr lang="ru-RU" dirty="0" err="1" smtClean="0"/>
              <a:t>інвалідністю</a:t>
            </a:r>
            <a:r>
              <a:rPr lang="ru-RU" dirty="0" smtClean="0"/>
              <a:t>. </a:t>
            </a:r>
            <a:r>
              <a:rPr lang="ru-RU" dirty="0" err="1" smtClean="0"/>
              <a:t>Статті</a:t>
            </a:r>
            <a:r>
              <a:rPr lang="ru-RU" dirty="0" smtClean="0"/>
              <a:t> 12-16</a:t>
            </a:r>
          </a:p>
          <a:p>
            <a:pPr marL="0" indent="0">
              <a:buNone/>
            </a:pPr>
            <a:r>
              <a:rPr lang="ru-RU" dirty="0" err="1" smtClean="0"/>
              <a:t>Розділ</a:t>
            </a:r>
            <a:r>
              <a:rPr lang="ru-RU" dirty="0" smtClean="0"/>
              <a:t> 4. </a:t>
            </a:r>
            <a:r>
              <a:rPr lang="ru-RU" dirty="0" err="1" smtClean="0"/>
              <a:t>Працевлаштування</a:t>
            </a:r>
            <a:r>
              <a:rPr lang="ru-RU" dirty="0" smtClean="0"/>
              <a:t>, </a:t>
            </a:r>
            <a:r>
              <a:rPr lang="ru-RU" dirty="0" err="1" smtClean="0"/>
              <a:t>освіта</a:t>
            </a:r>
            <a:r>
              <a:rPr lang="ru-RU" dirty="0" smtClean="0"/>
              <a:t> і </a:t>
            </a:r>
            <a:r>
              <a:rPr lang="ru-RU" dirty="0" err="1" smtClean="0"/>
              <a:t>професійна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з </a:t>
            </a:r>
            <a:r>
              <a:rPr lang="ru-RU" dirty="0" err="1" smtClean="0"/>
              <a:t>інвалідністю</a:t>
            </a:r>
            <a:r>
              <a:rPr lang="ru-RU" dirty="0" smtClean="0"/>
              <a:t>. </a:t>
            </a:r>
            <a:r>
              <a:rPr lang="ru-RU" dirty="0" err="1" smtClean="0"/>
              <a:t>Статті</a:t>
            </a:r>
            <a:r>
              <a:rPr lang="ru-RU" dirty="0" smtClean="0"/>
              <a:t> 17-25</a:t>
            </a:r>
          </a:p>
          <a:p>
            <a:pPr marL="0" indent="0">
              <a:buNone/>
            </a:pPr>
            <a:r>
              <a:rPr lang="ru-RU" dirty="0" err="1" smtClean="0"/>
              <a:t>Розділ</a:t>
            </a:r>
            <a:r>
              <a:rPr lang="ru-RU" dirty="0" smtClean="0"/>
              <a:t> 5. </a:t>
            </a:r>
            <a:r>
              <a:rPr lang="ru-RU" dirty="0" err="1" smtClean="0"/>
              <a:t>Створення</a:t>
            </a:r>
            <a:r>
              <a:rPr lang="ru-RU" dirty="0" smtClean="0"/>
              <a:t> умов для </a:t>
            </a:r>
            <a:r>
              <a:rPr lang="ru-RU" dirty="0" err="1" smtClean="0"/>
              <a:t>безперешкодного</a:t>
            </a:r>
            <a:r>
              <a:rPr lang="ru-RU" dirty="0" smtClean="0"/>
              <a:t> доступу </a:t>
            </a:r>
            <a:r>
              <a:rPr lang="ru-RU" dirty="0" err="1" smtClean="0"/>
              <a:t>осіб</a:t>
            </a:r>
            <a:r>
              <a:rPr lang="ru-RU" dirty="0" smtClean="0"/>
              <a:t> з </a:t>
            </a:r>
            <a:r>
              <a:rPr lang="ru-RU" dirty="0" err="1" smtClean="0"/>
              <a:t>інвалідністю</a:t>
            </a:r>
            <a:r>
              <a:rPr lang="ru-RU" dirty="0" smtClean="0"/>
              <a:t> до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інфраструктури</a:t>
            </a:r>
            <a:r>
              <a:rPr lang="ru-RU" dirty="0" smtClean="0"/>
              <a:t>. </a:t>
            </a:r>
            <a:r>
              <a:rPr lang="ru-RU" dirty="0" err="1" smtClean="0"/>
              <a:t>Статті</a:t>
            </a:r>
            <a:r>
              <a:rPr lang="ru-RU" dirty="0" smtClean="0"/>
              <a:t> 26-35</a:t>
            </a:r>
          </a:p>
          <a:p>
            <a:pPr marL="0" indent="0">
              <a:buNone/>
            </a:pPr>
            <a:r>
              <a:rPr lang="ru-RU" dirty="0" err="1" smtClean="0"/>
              <a:t>Розділ</a:t>
            </a:r>
            <a:r>
              <a:rPr lang="ru-RU" dirty="0" smtClean="0"/>
              <a:t> 6. </a:t>
            </a:r>
            <a:r>
              <a:rPr lang="ru-RU" dirty="0" err="1" smtClean="0"/>
              <a:t>Матеріальне</a:t>
            </a:r>
            <a:r>
              <a:rPr lang="ru-RU" dirty="0" smtClean="0"/>
              <a:t>, </a:t>
            </a:r>
            <a:r>
              <a:rPr lang="ru-RU" dirty="0" err="1" smtClean="0"/>
              <a:t>соціально-побутове</a:t>
            </a:r>
            <a:r>
              <a:rPr lang="ru-RU" dirty="0" smtClean="0"/>
              <a:t> і </a:t>
            </a:r>
            <a:r>
              <a:rPr lang="ru-RU" dirty="0" err="1" smtClean="0"/>
              <a:t>медичне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з </a:t>
            </a:r>
            <a:r>
              <a:rPr lang="ru-RU" dirty="0" err="1" smtClean="0"/>
              <a:t>інвалідністю</a:t>
            </a:r>
            <a:r>
              <a:rPr lang="ru-RU" dirty="0" smtClean="0"/>
              <a:t>. </a:t>
            </a:r>
            <a:r>
              <a:rPr lang="ru-RU" dirty="0" err="1" smtClean="0"/>
              <a:t>Статті</a:t>
            </a:r>
            <a:r>
              <a:rPr lang="ru-RU" dirty="0" smtClean="0"/>
              <a:t> 36-42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30862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dirty="0" smtClean="0"/>
              <a:t>ВСТУП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Стаття 37 (розділ 6)</a:t>
            </a:r>
          </a:p>
          <a:p>
            <a:pPr marL="0" indent="0">
              <a:buNone/>
            </a:pPr>
            <a:r>
              <a:rPr lang="uk-UA" dirty="0" smtClean="0"/>
              <a:t>Види необхідної матеріальної, соціально-побутової і медичної допомоги особам з інвалідністю визначаються органами медико-соціальної експертизи в індивідуальній програмі реабілітації.</a:t>
            </a:r>
          </a:p>
          <a:p>
            <a:pPr marL="0" indent="0">
              <a:buNone/>
            </a:pPr>
            <a:r>
              <a:rPr lang="uk-UA" dirty="0" smtClean="0"/>
              <a:t>Допомога подається за рахунок коштів фонду соціального захисту осіб з інвалідністю.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936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dirty="0" smtClean="0"/>
              <a:t>ВСТУП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Соціальна реабілітація (</a:t>
            </a:r>
            <a:r>
              <a:rPr lang="uk-UA" b="1" dirty="0" err="1" smtClean="0"/>
              <a:t>абілітація</a:t>
            </a:r>
            <a:r>
              <a:rPr lang="uk-UA" b="1" dirty="0" smtClean="0"/>
              <a:t>) щодо осіб з інвалідністю передбачає: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/>
              <a:t>навчання основних соціальних навичок </a:t>
            </a:r>
            <a:r>
              <a:rPr lang="uk-UA" dirty="0" smtClean="0"/>
              <a:t>(особиста гігієна, самообслуговування, пересування, спілкування тощо),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/>
              <a:t>пристосування побутових умов до потреб людини</a:t>
            </a:r>
            <a:r>
              <a:rPr lang="uk-UA" dirty="0" smtClean="0"/>
              <a:t>, соціально-побутове влаштування та обслуговування,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/>
              <a:t>педагогічну корекцію </a:t>
            </a:r>
            <a:r>
              <a:rPr lang="uk-UA" dirty="0" smtClean="0"/>
              <a:t>з метою вироблення та підтримання </a:t>
            </a:r>
            <a:r>
              <a:rPr lang="uk-UA" i="1" u="sng" dirty="0" smtClean="0"/>
              <a:t>навичок автономного проживання, стереотипів безпечної поведінки, опанування навичками захисту власних прав та інтересів, самоаналізу та отримання навичок позитивного сприйняття себе та оточуючих, навичок спілкування,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/>
              <a:t>забезпечення автономного проживання </a:t>
            </a:r>
            <a:r>
              <a:rPr lang="uk-UA" dirty="0" smtClean="0"/>
              <a:t>у суспільстві з необхідною підтримкою (соціальний, медичний, юридичний супровід, побутові послуги),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/>
              <a:t>протезування, </a:t>
            </a:r>
            <a:r>
              <a:rPr lang="uk-UA" b="1" dirty="0" err="1" smtClean="0"/>
              <a:t>ортезування</a:t>
            </a:r>
            <a:r>
              <a:rPr lang="uk-UA" b="1" dirty="0" smtClean="0"/>
              <a:t>, забезпечення технічними та іншими засобами реабілітації,</a:t>
            </a:r>
            <a:r>
              <a:rPr lang="uk-UA" dirty="0" smtClean="0"/>
              <a:t> санаторно-курортне лікування відповідно до медичних показань.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651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 smtClean="0"/>
              <a:t>1. Соціально-побутове орієнтування осіб з інвалідністю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/>
              <a:t>Основні напрями роботи фахівців у сфері соціально-побутового орієнтування</a:t>
            </a:r>
          </a:p>
          <a:p>
            <a:pPr marL="0" indent="0">
              <a:buNone/>
            </a:pPr>
            <a:r>
              <a:rPr lang="uk-UA" dirty="0" smtClean="0"/>
              <a:t>1. Розвиток соціально-побутових навичок</a:t>
            </a:r>
          </a:p>
          <a:p>
            <a:pPr marL="0" indent="0">
              <a:buNone/>
            </a:pPr>
            <a:r>
              <a:rPr lang="uk-UA" dirty="0" smtClean="0"/>
              <a:t>2. Пристосування побутових умов до потреб людини</a:t>
            </a:r>
          </a:p>
          <a:p>
            <a:pPr marL="0" indent="0">
              <a:buNone/>
            </a:pPr>
            <a:r>
              <a:rPr lang="uk-UA" dirty="0" smtClean="0"/>
              <a:t>3. Вироблення та підтримання навичок автономного проживання, стереотипів безпечної поведінки, опанування навичками захисту власних прав та інтересів, самоаналізу та отримання навичок позитивного сприйняття себе та оточуючих, навичок спілкування (у тому числі й АДК – альтернативна додаткова комунікація)</a:t>
            </a:r>
          </a:p>
          <a:p>
            <a:pPr marL="0" indent="0">
              <a:buNone/>
            </a:pPr>
            <a:r>
              <a:rPr lang="uk-UA" dirty="0" smtClean="0"/>
              <a:t>4. Супровід (тимчасовий або постійний) у разі необхідності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2831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ru-RU" b="1" dirty="0" smtClean="0"/>
              <a:t>1. </a:t>
            </a:r>
            <a:r>
              <a:rPr lang="ru-RU" b="1" dirty="0" err="1" smtClean="0"/>
              <a:t>Соціально-побутове</a:t>
            </a:r>
            <a:r>
              <a:rPr lang="ru-RU" b="1" dirty="0" smtClean="0"/>
              <a:t> </a:t>
            </a:r>
            <a:r>
              <a:rPr lang="ru-RU" b="1" dirty="0" err="1" smtClean="0"/>
              <a:t>орієнтування</a:t>
            </a:r>
            <a:r>
              <a:rPr lang="ru-RU" b="1" dirty="0" smtClean="0"/>
              <a:t> </a:t>
            </a:r>
            <a:r>
              <a:rPr lang="ru-RU" b="1" dirty="0" err="1" smtClean="0"/>
              <a:t>осіб</a:t>
            </a:r>
            <a:r>
              <a:rPr lang="ru-RU" b="1" dirty="0" smtClean="0"/>
              <a:t> з </a:t>
            </a:r>
            <a:r>
              <a:rPr lang="ru-RU" b="1" dirty="0" err="1" smtClean="0"/>
              <a:t>інвалідністю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Осередки соціально-побутового орієнтування</a:t>
            </a:r>
          </a:p>
          <a:p>
            <a:pPr marL="514350" indent="-514350">
              <a:buAutoNum type="arabicPeriod"/>
            </a:pPr>
            <a:r>
              <a:rPr lang="uk-UA" dirty="0" smtClean="0"/>
              <a:t>Родина + близьке оточення</a:t>
            </a:r>
          </a:p>
          <a:p>
            <a:pPr marL="514350" indent="-514350">
              <a:buAutoNum type="arabicPeriod"/>
            </a:pPr>
            <a:r>
              <a:rPr lang="uk-UA" dirty="0" smtClean="0"/>
              <a:t>Заклади освіти всіх рівнів (в тому числі інклюзивні, спеціальні)</a:t>
            </a:r>
          </a:p>
          <a:p>
            <a:pPr marL="514350" indent="-514350">
              <a:buAutoNum type="arabicPeriod"/>
            </a:pPr>
            <a:r>
              <a:rPr lang="uk-UA" dirty="0" smtClean="0"/>
              <a:t>Заклади позашкільної освіти</a:t>
            </a:r>
          </a:p>
          <a:p>
            <a:pPr marL="514350" indent="-514350">
              <a:buAutoNum type="arabicPeriod"/>
            </a:pPr>
            <a:r>
              <a:rPr lang="uk-UA" dirty="0" smtClean="0"/>
              <a:t>Установи соціального захисту</a:t>
            </a:r>
          </a:p>
          <a:p>
            <a:pPr marL="514350" indent="-514350">
              <a:buAutoNum type="arabicPeriod"/>
            </a:pPr>
            <a:r>
              <a:rPr lang="uk-UA" dirty="0" smtClean="0"/>
              <a:t>Медичні установи</a:t>
            </a:r>
          </a:p>
          <a:p>
            <a:pPr marL="514350" indent="-514350">
              <a:buAutoNum type="arabicPeriod"/>
            </a:pPr>
            <a:r>
              <a:rPr lang="uk-UA" dirty="0" smtClean="0"/>
              <a:t>Громадські організації / ініціативи</a:t>
            </a:r>
          </a:p>
          <a:p>
            <a:pPr marL="514350" indent="-514350">
              <a:buAutoNum type="arabicPeriod"/>
            </a:pPr>
            <a:r>
              <a:rPr lang="uk-UA" dirty="0" smtClean="0"/>
              <a:t>Приватні установи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66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uk-UA" b="1" dirty="0" smtClean="0"/>
              <a:t>1. Соціально-побутове орієнтування осіб з інвалідністю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Родина + близьке оточення</a:t>
            </a:r>
          </a:p>
          <a:p>
            <a:pPr marL="0" indent="0">
              <a:buNone/>
            </a:pPr>
            <a:r>
              <a:rPr lang="uk-UA" dirty="0" smtClean="0"/>
              <a:t>Стихійне та цілеспрямоване навчання дитини навичкам соціально-побутового орієнтування.</a:t>
            </a:r>
          </a:p>
          <a:p>
            <a:pPr marL="0" indent="0">
              <a:buNone/>
            </a:pPr>
            <a:r>
              <a:rPr lang="uk-UA" dirty="0" smtClean="0"/>
              <a:t>Важливо! Уникати </a:t>
            </a:r>
            <a:r>
              <a:rPr lang="uk-UA" dirty="0" err="1" smtClean="0"/>
              <a:t>гіперопіки</a:t>
            </a:r>
            <a:r>
              <a:rPr lang="uk-UA" dirty="0" smtClean="0"/>
              <a:t>!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63" y="3443689"/>
            <a:ext cx="4986087" cy="24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78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1411</Words>
  <Application>Microsoft Office PowerPoint</Application>
  <PresentationFormat>Широкоэкранный</PresentationFormat>
  <Paragraphs>178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Тема Office</vt:lpstr>
      <vt:lpstr>Особливості соціально-побутової адаптації осіб з інвалідністю</vt:lpstr>
      <vt:lpstr>ВСТУП</vt:lpstr>
      <vt:lpstr>ВСТУП</vt:lpstr>
      <vt:lpstr>ВСТУП</vt:lpstr>
      <vt:lpstr>ВСТУП</vt:lpstr>
      <vt:lpstr>ВСТУП</vt:lpstr>
      <vt:lpstr>1. Соціально-побутове орієнтування осіб з інвалідністю</vt:lpstr>
      <vt:lpstr>1. Соціально-побутове орієнтування осіб з інвалідністю</vt:lpstr>
      <vt:lpstr>1. Соціально-побутове орієнтування осіб з інвалідністю</vt:lpstr>
      <vt:lpstr>1. Соціально-побутове орієнтування осіб з інвалідністю</vt:lpstr>
      <vt:lpstr>1. Соціально-побутове орієнтування осіб з інвалідністю</vt:lpstr>
      <vt:lpstr>1. Соціально-побутове орієнтування осіб з інвалідністю</vt:lpstr>
      <vt:lpstr>1. Соціально-побутове орієнтування осіб з інвалідністю</vt:lpstr>
      <vt:lpstr>1. Соціально-побутове орієнтування осіб з інвалідністю</vt:lpstr>
      <vt:lpstr>1. Соціально-побутове орієнтування осіб з інвалідністю</vt:lpstr>
      <vt:lpstr>1. Соціально-побутове орієнтування осіб з інвалідністю</vt:lpstr>
      <vt:lpstr>1. Соціально-побутове орієнтування осіб з інвалідністю</vt:lpstr>
      <vt:lpstr>2. Приклад реалізації соціально-побутового орієнтування (ЗМТЦСО)</vt:lpstr>
      <vt:lpstr>2. Приклад реалізації соціально-побутового орієнтування (ЗМТЦСО)</vt:lpstr>
      <vt:lpstr>2. Приклад реалізації соціально-побутового орієнтування (ЗМТЦСО)</vt:lpstr>
      <vt:lpstr>2. Приклад реалізації соціально-побутового орієнтування (ЗМТЦСО)</vt:lpstr>
      <vt:lpstr>2. Приклад реалізації соціально-побутового орієнтування (ЗМТЦСО)</vt:lpstr>
      <vt:lpstr>2. Приклад реалізації соціально-побутового орієнтування (ЗМТЦСО)</vt:lpstr>
      <vt:lpstr>2. Приклад реалізації соціально-побутового орієнтування (ЗМТЦСО)</vt:lpstr>
      <vt:lpstr>2. Приклад реалізації соціально-побутового орієнтування (ЗМТЦСО)</vt:lpstr>
      <vt:lpstr>2. Приклад реалізації соціально-побутового орієнтування (ЗМТЦСО)</vt:lpstr>
      <vt:lpstr>2. Приклад реалізації соціально-побутового орієнтування (ЗМТЦСО)</vt:lpstr>
      <vt:lpstr>2. Приклад реалізації соціально-побутового орієнтування (ЗМТЦСО)</vt:lpstr>
      <vt:lpstr>2. Приклад реалізації соціально-побутового орієнтування (ЗМТЦСО)</vt:lpstr>
      <vt:lpstr>2. Приклад реалізації соціально-побутового орієнтування (ЗМТЦСО)</vt:lpstr>
      <vt:lpstr>2. Приклад реалізації соціально-побутового орієнтування (ЗМТЦСО)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соціально-побутової адаптації осіб з інвалідністю</dc:title>
  <dc:creator>Татьяна</dc:creator>
  <cp:lastModifiedBy>Татьяна</cp:lastModifiedBy>
  <cp:revision>20</cp:revision>
  <dcterms:created xsi:type="dcterms:W3CDTF">2022-11-21T18:52:03Z</dcterms:created>
  <dcterms:modified xsi:type="dcterms:W3CDTF">2023-02-03T18:36:32Z</dcterms:modified>
</cp:coreProperties>
</file>