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096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682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33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04136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481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853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1011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1118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120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39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200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693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887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7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52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847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54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645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Туроператор як суб'єкт туристичного ринку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38251" y="1818045"/>
            <a:ext cx="717232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dirty="0" err="1"/>
              <a:t>Туроператор</a:t>
            </a:r>
            <a:r>
              <a:rPr dirty="0"/>
              <a:t> є </a:t>
            </a:r>
            <a:r>
              <a:rPr dirty="0" err="1"/>
              <a:t>активним</a:t>
            </a:r>
            <a:r>
              <a:rPr dirty="0"/>
              <a:t> </a:t>
            </a:r>
            <a:r>
              <a:rPr dirty="0" err="1"/>
              <a:t>суб'єктом</a:t>
            </a:r>
            <a:r>
              <a:rPr dirty="0"/>
              <a:t> </a:t>
            </a:r>
            <a:r>
              <a:rPr dirty="0" err="1"/>
              <a:t>туристичного</a:t>
            </a:r>
            <a:r>
              <a:rPr dirty="0"/>
              <a:t> </a:t>
            </a:r>
            <a:r>
              <a:rPr dirty="0" err="1"/>
              <a:t>ринку</a:t>
            </a:r>
            <a:r>
              <a:rPr dirty="0"/>
              <a:t>, </a:t>
            </a:r>
            <a:r>
              <a:rPr dirty="0" err="1"/>
              <a:t>який</a:t>
            </a:r>
            <a:r>
              <a:rPr dirty="0"/>
              <a:t> </a:t>
            </a:r>
            <a:r>
              <a:rPr dirty="0" err="1"/>
              <a:t>безпосередньо</a:t>
            </a:r>
            <a:r>
              <a:rPr dirty="0"/>
              <a:t> </a:t>
            </a:r>
            <a:r>
              <a:rPr dirty="0" err="1"/>
              <a:t>бере</a:t>
            </a:r>
            <a:r>
              <a:rPr dirty="0"/>
              <a:t> </a:t>
            </a:r>
            <a:r>
              <a:rPr dirty="0" err="1"/>
              <a:t>участь</a:t>
            </a:r>
            <a:r>
              <a:rPr dirty="0"/>
              <a:t> у </a:t>
            </a:r>
            <a:r>
              <a:rPr dirty="0" err="1"/>
              <a:t>плануванні</a:t>
            </a:r>
            <a:r>
              <a:rPr dirty="0"/>
              <a:t>, </a:t>
            </a:r>
            <a:r>
              <a:rPr dirty="0" err="1"/>
              <a:t>розробці</a:t>
            </a:r>
            <a:r>
              <a:rPr dirty="0"/>
              <a:t>, </a:t>
            </a:r>
            <a:r>
              <a:rPr dirty="0" err="1"/>
              <a:t>просуванні</a:t>
            </a:r>
            <a:r>
              <a:rPr dirty="0"/>
              <a:t> </a:t>
            </a:r>
            <a:r>
              <a:rPr dirty="0" err="1"/>
              <a:t>та</a:t>
            </a:r>
            <a:r>
              <a:rPr dirty="0"/>
              <a:t> </a:t>
            </a:r>
            <a:r>
              <a:rPr dirty="0" err="1"/>
              <a:t>реалізації</a:t>
            </a:r>
            <a:r>
              <a:rPr dirty="0"/>
              <a:t> </a:t>
            </a:r>
            <a:r>
              <a:rPr dirty="0" err="1"/>
              <a:t>туристичного</a:t>
            </a:r>
            <a:r>
              <a:rPr dirty="0"/>
              <a:t> </a:t>
            </a:r>
            <a:r>
              <a:rPr dirty="0" err="1"/>
              <a:t>продукту</a:t>
            </a:r>
            <a:r>
              <a:rPr dirty="0"/>
              <a:t>. </a:t>
            </a:r>
            <a:r>
              <a:rPr dirty="0" err="1"/>
              <a:t>Він</a:t>
            </a:r>
            <a:r>
              <a:rPr dirty="0"/>
              <a:t> </a:t>
            </a:r>
            <a:r>
              <a:rPr dirty="0" err="1"/>
              <a:t>забезпечує</a:t>
            </a:r>
            <a:r>
              <a:rPr dirty="0"/>
              <a:t> </a:t>
            </a:r>
            <a:r>
              <a:rPr dirty="0" err="1"/>
              <a:t>надання</a:t>
            </a:r>
            <a:r>
              <a:rPr dirty="0"/>
              <a:t> </a:t>
            </a:r>
            <a:r>
              <a:rPr dirty="0" err="1"/>
              <a:t>послуг</a:t>
            </a:r>
            <a:r>
              <a:rPr dirty="0"/>
              <a:t>, </a:t>
            </a:r>
            <a:r>
              <a:rPr dirty="0" err="1"/>
              <a:t>що</a:t>
            </a:r>
            <a:r>
              <a:rPr dirty="0"/>
              <a:t> </a:t>
            </a:r>
            <a:r>
              <a:rPr dirty="0" err="1"/>
              <a:t>складають</a:t>
            </a:r>
            <a:r>
              <a:rPr dirty="0"/>
              <a:t> </a:t>
            </a:r>
            <a:r>
              <a:rPr dirty="0" err="1"/>
              <a:t>турпакет</a:t>
            </a:r>
            <a:r>
              <a:rPr dirty="0"/>
              <a:t>, </a:t>
            </a:r>
            <a:r>
              <a:rPr dirty="0" err="1"/>
              <a:t>включаючи</a:t>
            </a:r>
            <a:r>
              <a:rPr dirty="0"/>
              <a:t> </a:t>
            </a:r>
            <a:r>
              <a:rPr dirty="0" err="1"/>
              <a:t>проживання</a:t>
            </a:r>
            <a:r>
              <a:rPr dirty="0"/>
              <a:t>, </a:t>
            </a:r>
            <a:r>
              <a:rPr dirty="0" err="1"/>
              <a:t>харчування</a:t>
            </a:r>
            <a:r>
              <a:rPr dirty="0"/>
              <a:t>, </a:t>
            </a:r>
            <a:r>
              <a:rPr dirty="0" err="1"/>
              <a:t>трансфери</a:t>
            </a:r>
            <a:r>
              <a:rPr dirty="0"/>
              <a:t>, </a:t>
            </a:r>
            <a:r>
              <a:rPr dirty="0" err="1"/>
              <a:t>екскурсійні</a:t>
            </a:r>
            <a:r>
              <a:rPr dirty="0"/>
              <a:t> </a:t>
            </a:r>
            <a:r>
              <a:rPr dirty="0" err="1"/>
              <a:t>програми</a:t>
            </a:r>
            <a:r>
              <a:rPr dirty="0"/>
              <a:t> і </a:t>
            </a:r>
            <a:r>
              <a:rPr dirty="0" err="1"/>
              <a:t>багато</a:t>
            </a:r>
            <a:r>
              <a:rPr dirty="0"/>
              <a:t> </a:t>
            </a:r>
            <a:r>
              <a:rPr dirty="0" err="1"/>
              <a:t>іншого</a:t>
            </a:r>
            <a:r>
              <a:rPr dirty="0"/>
              <a:t>. </a:t>
            </a:r>
            <a:r>
              <a:rPr dirty="0" err="1"/>
              <a:t>Туроператор</a:t>
            </a:r>
            <a:r>
              <a:rPr dirty="0"/>
              <a:t> є </a:t>
            </a:r>
            <a:r>
              <a:rPr dirty="0" err="1"/>
              <a:t>кінцевою</a:t>
            </a:r>
            <a:r>
              <a:rPr dirty="0"/>
              <a:t> </a:t>
            </a:r>
            <a:r>
              <a:rPr dirty="0" err="1"/>
              <a:t>ланкою</a:t>
            </a:r>
            <a:r>
              <a:rPr dirty="0"/>
              <a:t> в </a:t>
            </a:r>
            <a:r>
              <a:rPr dirty="0" err="1"/>
              <a:t>системі</a:t>
            </a:r>
            <a:r>
              <a:rPr dirty="0"/>
              <a:t> </a:t>
            </a:r>
            <a:r>
              <a:rPr dirty="0" err="1"/>
              <a:t>доведення</a:t>
            </a:r>
            <a:r>
              <a:rPr dirty="0"/>
              <a:t> </a:t>
            </a:r>
            <a:r>
              <a:rPr dirty="0" err="1"/>
              <a:t>туру</a:t>
            </a:r>
            <a:r>
              <a:rPr dirty="0"/>
              <a:t> </a:t>
            </a:r>
            <a:r>
              <a:rPr dirty="0" err="1"/>
              <a:t>до</a:t>
            </a:r>
            <a:r>
              <a:rPr dirty="0"/>
              <a:t> </a:t>
            </a:r>
            <a:r>
              <a:rPr dirty="0" err="1"/>
              <a:t>споживача</a:t>
            </a:r>
            <a:r>
              <a:rPr dirty="0"/>
              <a:t>, </a:t>
            </a:r>
            <a:r>
              <a:rPr dirty="0" err="1"/>
              <a:t>забезпечуючи</a:t>
            </a:r>
            <a:r>
              <a:rPr dirty="0"/>
              <a:t> </a:t>
            </a:r>
            <a:r>
              <a:rPr dirty="0" err="1"/>
              <a:t>якісне</a:t>
            </a:r>
            <a:r>
              <a:rPr dirty="0"/>
              <a:t> і </a:t>
            </a:r>
            <a:r>
              <a:rPr dirty="0" err="1"/>
              <a:t>ефективне</a:t>
            </a:r>
            <a:r>
              <a:rPr dirty="0"/>
              <a:t> </a:t>
            </a:r>
            <a:r>
              <a:rPr dirty="0" err="1"/>
              <a:t>виконання</a:t>
            </a:r>
            <a:r>
              <a:rPr dirty="0"/>
              <a:t> </a:t>
            </a:r>
            <a:r>
              <a:rPr dirty="0" err="1"/>
              <a:t>всіх</a:t>
            </a:r>
            <a:r>
              <a:rPr dirty="0"/>
              <a:t> </a:t>
            </a:r>
            <a:r>
              <a:rPr dirty="0" err="1"/>
              <a:t>послуг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Заключення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16276" y="1885334"/>
            <a:ext cx="4213123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dirty="0" err="1"/>
              <a:t>Туроператори</a:t>
            </a:r>
            <a:r>
              <a:rPr dirty="0"/>
              <a:t> є </a:t>
            </a:r>
            <a:r>
              <a:rPr dirty="0" err="1"/>
              <a:t>ключовими</a:t>
            </a:r>
            <a:r>
              <a:rPr dirty="0"/>
              <a:t> </a:t>
            </a:r>
            <a:r>
              <a:rPr dirty="0" err="1"/>
              <a:t>суб'єктами</a:t>
            </a:r>
            <a:r>
              <a:rPr dirty="0"/>
              <a:t> </a:t>
            </a:r>
            <a:r>
              <a:rPr dirty="0" err="1"/>
              <a:t>туристичного</a:t>
            </a:r>
            <a:r>
              <a:rPr dirty="0"/>
              <a:t> </a:t>
            </a:r>
            <a:r>
              <a:rPr dirty="0" err="1"/>
              <a:t>ринку</a:t>
            </a:r>
            <a:r>
              <a:rPr dirty="0"/>
              <a:t>, </a:t>
            </a:r>
            <a:r>
              <a:rPr dirty="0" err="1"/>
              <a:t>які</a:t>
            </a:r>
            <a:r>
              <a:rPr dirty="0"/>
              <a:t> </a:t>
            </a:r>
            <a:r>
              <a:rPr dirty="0" err="1"/>
              <a:t>відіграють</a:t>
            </a:r>
            <a:r>
              <a:rPr dirty="0"/>
              <a:t> </a:t>
            </a:r>
            <a:r>
              <a:rPr dirty="0" err="1"/>
              <a:t>важливу</a:t>
            </a:r>
            <a:r>
              <a:rPr dirty="0"/>
              <a:t> </a:t>
            </a:r>
            <a:r>
              <a:rPr dirty="0" err="1"/>
              <a:t>роль</a:t>
            </a:r>
            <a:r>
              <a:rPr dirty="0"/>
              <a:t> у </a:t>
            </a:r>
            <a:r>
              <a:rPr dirty="0" err="1"/>
              <a:t>створенні</a:t>
            </a:r>
            <a:r>
              <a:rPr dirty="0"/>
              <a:t>, </a:t>
            </a:r>
            <a:r>
              <a:rPr dirty="0" err="1"/>
              <a:t>просуванні</a:t>
            </a:r>
            <a:r>
              <a:rPr dirty="0"/>
              <a:t> </a:t>
            </a:r>
            <a:r>
              <a:rPr dirty="0" err="1"/>
              <a:t>та</a:t>
            </a:r>
            <a:r>
              <a:rPr dirty="0"/>
              <a:t> </a:t>
            </a:r>
            <a:r>
              <a:rPr dirty="0" err="1"/>
              <a:t>реалізації</a:t>
            </a:r>
            <a:r>
              <a:rPr dirty="0"/>
              <a:t> </a:t>
            </a:r>
            <a:r>
              <a:rPr dirty="0" err="1"/>
              <a:t>туристичних</a:t>
            </a:r>
            <a:r>
              <a:rPr dirty="0"/>
              <a:t> </a:t>
            </a:r>
            <a:r>
              <a:rPr dirty="0" err="1"/>
              <a:t>продуктів</a:t>
            </a:r>
            <a:r>
              <a:rPr dirty="0"/>
              <a:t>. </a:t>
            </a:r>
            <a:r>
              <a:rPr dirty="0" err="1"/>
              <a:t>Вони</a:t>
            </a:r>
            <a:r>
              <a:rPr dirty="0"/>
              <a:t> </a:t>
            </a:r>
            <a:r>
              <a:rPr dirty="0" err="1"/>
              <a:t>забезпечують</a:t>
            </a:r>
            <a:r>
              <a:rPr dirty="0"/>
              <a:t> </a:t>
            </a:r>
            <a:r>
              <a:rPr dirty="0" err="1"/>
              <a:t>якісне</a:t>
            </a:r>
            <a:r>
              <a:rPr dirty="0"/>
              <a:t> </a:t>
            </a:r>
            <a:r>
              <a:rPr dirty="0" err="1"/>
              <a:t>обслуговування</a:t>
            </a:r>
            <a:r>
              <a:rPr dirty="0"/>
              <a:t> </a:t>
            </a:r>
            <a:r>
              <a:rPr dirty="0" err="1"/>
              <a:t>туристів</a:t>
            </a:r>
            <a:r>
              <a:rPr dirty="0"/>
              <a:t>, </a:t>
            </a:r>
            <a:r>
              <a:rPr dirty="0" err="1"/>
              <a:t>сприяють</a:t>
            </a:r>
            <a:r>
              <a:rPr dirty="0"/>
              <a:t> </a:t>
            </a:r>
            <a:r>
              <a:rPr dirty="0" err="1"/>
              <a:t>економічному</a:t>
            </a:r>
            <a:r>
              <a:rPr dirty="0"/>
              <a:t> </a:t>
            </a:r>
            <a:r>
              <a:rPr dirty="0" err="1"/>
              <a:t>розвитку</a:t>
            </a:r>
            <a:r>
              <a:rPr dirty="0"/>
              <a:t> </a:t>
            </a:r>
            <a:r>
              <a:rPr dirty="0" err="1"/>
              <a:t>регіонів</a:t>
            </a:r>
            <a:r>
              <a:rPr dirty="0"/>
              <a:t> і </a:t>
            </a:r>
            <a:r>
              <a:rPr dirty="0" err="1"/>
              <a:t>формують</a:t>
            </a:r>
            <a:r>
              <a:rPr dirty="0"/>
              <a:t> </a:t>
            </a:r>
            <a:r>
              <a:rPr dirty="0" err="1"/>
              <a:t>умови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успішного</a:t>
            </a:r>
            <a:r>
              <a:rPr dirty="0"/>
              <a:t> </a:t>
            </a:r>
            <a:r>
              <a:rPr dirty="0" err="1"/>
              <a:t>функціонування</a:t>
            </a:r>
            <a:r>
              <a:rPr dirty="0"/>
              <a:t> </a:t>
            </a:r>
            <a:r>
              <a:rPr dirty="0" err="1"/>
              <a:t>туристичної</a:t>
            </a:r>
            <a:r>
              <a:rPr dirty="0"/>
              <a:t> </a:t>
            </a:r>
            <a:r>
              <a:rPr dirty="0" err="1"/>
              <a:t>індустрії</a:t>
            </a:r>
            <a:r>
              <a:rPr dirty="0"/>
              <a:t>. </a:t>
            </a:r>
            <a:r>
              <a:rPr dirty="0" err="1"/>
              <a:t>Роль</a:t>
            </a:r>
            <a:r>
              <a:rPr dirty="0"/>
              <a:t> </a:t>
            </a:r>
            <a:r>
              <a:rPr dirty="0" err="1"/>
              <a:t>туроператорів</a:t>
            </a:r>
            <a:r>
              <a:rPr dirty="0"/>
              <a:t> </a:t>
            </a:r>
            <a:r>
              <a:rPr dirty="0" err="1"/>
              <a:t>важко</a:t>
            </a:r>
            <a:r>
              <a:rPr dirty="0"/>
              <a:t> </a:t>
            </a:r>
            <a:r>
              <a:rPr dirty="0" err="1"/>
              <a:t>переоцінити</a:t>
            </a:r>
            <a:r>
              <a:rPr dirty="0"/>
              <a:t>, </a:t>
            </a:r>
            <a:r>
              <a:rPr dirty="0" err="1"/>
              <a:t>оскільки</a:t>
            </a:r>
            <a:r>
              <a:rPr dirty="0"/>
              <a:t> </a:t>
            </a:r>
            <a:r>
              <a:rPr dirty="0" err="1"/>
              <a:t>вони</a:t>
            </a:r>
            <a:r>
              <a:rPr dirty="0"/>
              <a:t> є </a:t>
            </a:r>
            <a:r>
              <a:rPr dirty="0" err="1"/>
              <a:t>важливими</a:t>
            </a:r>
            <a:r>
              <a:rPr dirty="0"/>
              <a:t> </a:t>
            </a:r>
            <a:r>
              <a:rPr dirty="0" err="1"/>
              <a:t>гравцями</a:t>
            </a:r>
            <a:r>
              <a:rPr dirty="0"/>
              <a:t>, </a:t>
            </a:r>
            <a:r>
              <a:rPr dirty="0" err="1"/>
              <a:t>які</a:t>
            </a:r>
            <a:r>
              <a:rPr dirty="0"/>
              <a:t> </a:t>
            </a:r>
            <a:r>
              <a:rPr dirty="0" err="1"/>
              <a:t>впливають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всі</a:t>
            </a:r>
            <a:r>
              <a:rPr dirty="0"/>
              <a:t> </a:t>
            </a:r>
            <a:r>
              <a:rPr dirty="0" err="1"/>
              <a:t>аспекти</a:t>
            </a:r>
            <a:r>
              <a:rPr dirty="0"/>
              <a:t> </a:t>
            </a:r>
            <a:r>
              <a:rPr dirty="0" err="1"/>
              <a:t>туристичного</a:t>
            </a:r>
            <a:r>
              <a:rPr dirty="0"/>
              <a:t> </a:t>
            </a:r>
            <a:r>
              <a:rPr dirty="0" err="1"/>
              <a:t>ринку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Роль туроператора в туристичному ринку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887794"/>
            <a:ext cx="795337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t>Роль туроператора полягає в організації та координації всіх аспектів туристичного продукту. Він взаємодіє з готелями, транспортними компаніями, страховими фірмами та іншими суб'єктами ринку для створення комплексного туристичного продукту. Туроператор планує тури, враховуючи побажання туристів і можливості постачальників послуг, забезпечуючи максимальну відповідність пропозиції потребам клієнтів.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Планування турпродукту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68128" y="1582994"/>
            <a:ext cx="6818671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t>Планування турпродукту включає детальне опрацювання всіх аспектів туру: від вибору маршрутів і готелів до організації трансферів і екскурсій. Важливим етапом є складання графіка надання послуг, що дозволяє уникнути накладок і забезпечити своєчасне виконання всіх запланованих заходів. Ретельне планування допомагає забезпечити високу якість турпродукту та задовольнити очікування клієнтів.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Ціноутворення в туроперейтингу</a:t>
            </a:r>
          </a:p>
        </p:txBody>
      </p:sp>
      <p:sp>
        <p:nvSpPr>
          <p:cNvPr id="3" name="TextBox 2"/>
          <p:cNvSpPr txBox="1"/>
          <p:nvPr/>
        </p:nvSpPr>
        <p:spPr>
          <a:xfrm rot="10800000" flipV="1">
            <a:off x="680201" y="1888688"/>
            <a:ext cx="778359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dirty="0" err="1"/>
              <a:t>Ціноутворення</a:t>
            </a:r>
            <a:r>
              <a:rPr dirty="0"/>
              <a:t> в </a:t>
            </a:r>
            <a:r>
              <a:rPr dirty="0" err="1"/>
              <a:t>туроперейтингу</a:t>
            </a:r>
            <a:r>
              <a:rPr dirty="0"/>
              <a:t> </a:t>
            </a:r>
            <a:r>
              <a:rPr dirty="0" err="1"/>
              <a:t>залежить</a:t>
            </a:r>
            <a:r>
              <a:rPr dirty="0"/>
              <a:t> </a:t>
            </a:r>
            <a:r>
              <a:rPr dirty="0" err="1"/>
              <a:t>від</a:t>
            </a:r>
            <a:r>
              <a:rPr dirty="0"/>
              <a:t> </a:t>
            </a:r>
            <a:r>
              <a:rPr dirty="0" err="1"/>
              <a:t>багатьох</a:t>
            </a:r>
            <a:r>
              <a:rPr dirty="0"/>
              <a:t> </a:t>
            </a:r>
            <a:r>
              <a:rPr dirty="0" err="1"/>
              <a:t>факторів</a:t>
            </a:r>
            <a:r>
              <a:rPr dirty="0"/>
              <a:t>,</a:t>
            </a:r>
            <a:endParaRPr lang="uk-UA" dirty="0"/>
          </a:p>
          <a:p>
            <a:r>
              <a:rPr dirty="0"/>
              <a:t> </a:t>
            </a:r>
            <a:r>
              <a:rPr dirty="0" err="1"/>
              <a:t>включаючи</a:t>
            </a:r>
            <a:r>
              <a:rPr dirty="0"/>
              <a:t> </a:t>
            </a:r>
            <a:r>
              <a:rPr dirty="0" err="1"/>
              <a:t>обсяги</a:t>
            </a:r>
            <a:r>
              <a:rPr dirty="0"/>
              <a:t> </a:t>
            </a:r>
            <a:r>
              <a:rPr dirty="0" err="1"/>
              <a:t>робіт</a:t>
            </a:r>
            <a:r>
              <a:rPr dirty="0"/>
              <a:t> </a:t>
            </a:r>
            <a:r>
              <a:rPr dirty="0" err="1"/>
              <a:t>туроператора</a:t>
            </a:r>
            <a:r>
              <a:rPr dirty="0"/>
              <a:t>, </a:t>
            </a:r>
            <a:endParaRPr lang="uk-UA" dirty="0"/>
          </a:p>
          <a:p>
            <a:r>
              <a:rPr dirty="0" err="1"/>
              <a:t>його</a:t>
            </a:r>
            <a:r>
              <a:rPr dirty="0"/>
              <a:t> </a:t>
            </a:r>
            <a:r>
              <a:rPr dirty="0" err="1"/>
              <a:t>відносини</a:t>
            </a:r>
            <a:r>
              <a:rPr dirty="0"/>
              <a:t> з </a:t>
            </a:r>
            <a:r>
              <a:rPr dirty="0" err="1"/>
              <a:t>постачальниками</a:t>
            </a:r>
            <a:r>
              <a:rPr dirty="0"/>
              <a:t> </a:t>
            </a:r>
            <a:r>
              <a:rPr dirty="0" err="1"/>
              <a:t>послуг</a:t>
            </a:r>
            <a:r>
              <a:rPr dirty="0"/>
              <a:t> </a:t>
            </a:r>
            <a:r>
              <a:rPr dirty="0" err="1"/>
              <a:t>та</a:t>
            </a:r>
            <a:r>
              <a:rPr dirty="0"/>
              <a:t> </a:t>
            </a:r>
            <a:r>
              <a:rPr dirty="0" err="1"/>
              <a:t>використання</a:t>
            </a:r>
            <a:r>
              <a:rPr dirty="0"/>
              <a:t> </a:t>
            </a:r>
            <a:r>
              <a:rPr dirty="0" err="1"/>
              <a:t>новітніх</a:t>
            </a:r>
            <a:r>
              <a:rPr dirty="0"/>
              <a:t> </a:t>
            </a:r>
            <a:r>
              <a:rPr dirty="0" err="1"/>
              <a:t>технологій</a:t>
            </a:r>
            <a:r>
              <a:rPr dirty="0"/>
              <a:t>. </a:t>
            </a:r>
            <a:endParaRPr lang="uk-UA" dirty="0"/>
          </a:p>
          <a:p>
            <a:r>
              <a:rPr dirty="0" err="1"/>
              <a:t>Туроператори</a:t>
            </a:r>
            <a:r>
              <a:rPr dirty="0"/>
              <a:t>, </a:t>
            </a:r>
            <a:r>
              <a:rPr dirty="0" err="1"/>
              <a:t>які</a:t>
            </a:r>
            <a:r>
              <a:rPr dirty="0"/>
              <a:t> </a:t>
            </a:r>
            <a:r>
              <a:rPr dirty="0" err="1"/>
              <a:t>відправляють</a:t>
            </a:r>
            <a:r>
              <a:rPr dirty="0"/>
              <a:t> </a:t>
            </a:r>
            <a:r>
              <a:rPr dirty="0" err="1"/>
              <a:t>велику</a:t>
            </a:r>
            <a:r>
              <a:rPr dirty="0"/>
              <a:t> </a:t>
            </a:r>
            <a:r>
              <a:rPr dirty="0" err="1"/>
              <a:t>кількість</a:t>
            </a:r>
            <a:r>
              <a:rPr dirty="0"/>
              <a:t> </a:t>
            </a:r>
            <a:r>
              <a:rPr dirty="0" err="1"/>
              <a:t>туристів</a:t>
            </a:r>
            <a:r>
              <a:rPr dirty="0"/>
              <a:t>, </a:t>
            </a:r>
            <a:r>
              <a:rPr dirty="0" err="1"/>
              <a:t>мають</a:t>
            </a:r>
            <a:r>
              <a:rPr dirty="0"/>
              <a:t> </a:t>
            </a:r>
            <a:r>
              <a:rPr dirty="0" err="1"/>
              <a:t>більше</a:t>
            </a:r>
            <a:r>
              <a:rPr dirty="0"/>
              <a:t> </a:t>
            </a:r>
            <a:r>
              <a:rPr dirty="0" err="1"/>
              <a:t>можливостей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зниження</a:t>
            </a:r>
            <a:r>
              <a:rPr dirty="0"/>
              <a:t> </a:t>
            </a:r>
            <a:r>
              <a:rPr dirty="0" err="1"/>
              <a:t>цін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послуги</a:t>
            </a:r>
            <a:r>
              <a:rPr dirty="0"/>
              <a:t>, </a:t>
            </a:r>
            <a:endParaRPr lang="uk-UA" dirty="0"/>
          </a:p>
          <a:p>
            <a:r>
              <a:rPr dirty="0" err="1"/>
              <a:t>що</a:t>
            </a:r>
            <a:r>
              <a:rPr dirty="0"/>
              <a:t> </a:t>
            </a:r>
            <a:r>
              <a:rPr dirty="0" err="1"/>
              <a:t>дозволяє</a:t>
            </a:r>
            <a:r>
              <a:rPr dirty="0"/>
              <a:t> </a:t>
            </a:r>
            <a:r>
              <a:rPr dirty="0" err="1"/>
              <a:t>їм</a:t>
            </a:r>
            <a:r>
              <a:rPr dirty="0"/>
              <a:t> </a:t>
            </a:r>
            <a:r>
              <a:rPr dirty="0" err="1"/>
              <a:t>пропонувати</a:t>
            </a:r>
            <a:r>
              <a:rPr dirty="0"/>
              <a:t> </a:t>
            </a:r>
            <a:r>
              <a:rPr dirty="0" err="1"/>
              <a:t>конкурентоспроможні</a:t>
            </a:r>
            <a:r>
              <a:rPr dirty="0"/>
              <a:t> </a:t>
            </a:r>
            <a:r>
              <a:rPr dirty="0" err="1"/>
              <a:t>ціни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ринку</a:t>
            </a:r>
            <a:r>
              <a:rPr dirty="0"/>
              <a:t>. </a:t>
            </a:r>
            <a:r>
              <a:rPr dirty="0" err="1"/>
              <a:t>Ціноутворення</a:t>
            </a:r>
            <a:r>
              <a:rPr dirty="0"/>
              <a:t> є </a:t>
            </a:r>
            <a:r>
              <a:rPr dirty="0" err="1"/>
              <a:t>важливою</a:t>
            </a:r>
            <a:r>
              <a:rPr dirty="0"/>
              <a:t> </a:t>
            </a:r>
            <a:r>
              <a:rPr dirty="0" err="1"/>
              <a:t>функцією</a:t>
            </a:r>
            <a:r>
              <a:rPr dirty="0"/>
              <a:t> </a:t>
            </a:r>
            <a:r>
              <a:rPr dirty="0" err="1"/>
              <a:t>туроператора</a:t>
            </a:r>
            <a:r>
              <a:rPr dirty="0"/>
              <a:t>, </a:t>
            </a:r>
            <a:r>
              <a:rPr dirty="0" err="1"/>
              <a:t>оскільки</a:t>
            </a:r>
            <a:r>
              <a:rPr dirty="0"/>
              <a:t> </a:t>
            </a:r>
            <a:r>
              <a:rPr dirty="0" err="1"/>
              <a:t>саме</a:t>
            </a:r>
            <a:r>
              <a:rPr dirty="0"/>
              <a:t> </a:t>
            </a:r>
            <a:r>
              <a:rPr dirty="0" err="1"/>
              <a:t>він</a:t>
            </a:r>
            <a:r>
              <a:rPr dirty="0"/>
              <a:t> </a:t>
            </a:r>
            <a:r>
              <a:rPr dirty="0" err="1"/>
              <a:t>визначає</a:t>
            </a:r>
            <a:r>
              <a:rPr dirty="0"/>
              <a:t> </a:t>
            </a:r>
            <a:r>
              <a:rPr dirty="0" err="1"/>
              <a:t>кінцеву</a:t>
            </a:r>
            <a:r>
              <a:rPr dirty="0"/>
              <a:t> </a:t>
            </a:r>
            <a:r>
              <a:rPr dirty="0" err="1"/>
              <a:t>вартість</a:t>
            </a:r>
            <a:r>
              <a:rPr dirty="0"/>
              <a:t> </a:t>
            </a:r>
            <a:r>
              <a:rPr dirty="0" err="1"/>
              <a:t>турпродукту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споживачів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Маркетингова активність туроператорів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58528" y="1612490"/>
            <a:ext cx="742827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t>Маркетингова активність туроператорів включає використання різних інструментів для просування туристичного продукту на ринку. Це можуть бути рекламні кампанії, стимулювання продажів, PR-акції та багато іншого. Туроператор має на меті досягти максимальної рентабельності проекту, тому він активно поширює інформацію про свої тури, залучаючи увагу потенційних клієнтів та підвищуючи популярність своїх пропозицій.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Інформаційна функція туроператорів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53214" y="2136338"/>
            <a:ext cx="531433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dirty="0" err="1"/>
              <a:t>Інформаційна</a:t>
            </a:r>
            <a:r>
              <a:rPr dirty="0"/>
              <a:t> </a:t>
            </a:r>
            <a:r>
              <a:rPr dirty="0" err="1"/>
              <a:t>функція</a:t>
            </a:r>
            <a:r>
              <a:rPr dirty="0"/>
              <a:t> </a:t>
            </a:r>
            <a:r>
              <a:rPr dirty="0" err="1"/>
              <a:t>туроператора</a:t>
            </a:r>
            <a:r>
              <a:rPr dirty="0"/>
              <a:t> </a:t>
            </a:r>
            <a:r>
              <a:rPr dirty="0" err="1"/>
              <a:t>проявляється</a:t>
            </a:r>
            <a:r>
              <a:rPr dirty="0"/>
              <a:t> в </a:t>
            </a:r>
            <a:r>
              <a:rPr dirty="0" err="1"/>
              <a:t>тому</a:t>
            </a:r>
            <a:r>
              <a:rPr dirty="0"/>
              <a:t>, </a:t>
            </a:r>
            <a:r>
              <a:rPr dirty="0" err="1"/>
              <a:t>що</a:t>
            </a:r>
            <a:r>
              <a:rPr dirty="0"/>
              <a:t> </a:t>
            </a:r>
            <a:r>
              <a:rPr dirty="0" err="1"/>
              <a:t>він</a:t>
            </a:r>
            <a:r>
              <a:rPr dirty="0"/>
              <a:t> </a:t>
            </a:r>
            <a:r>
              <a:rPr dirty="0" err="1"/>
              <a:t>поширює</a:t>
            </a:r>
            <a:r>
              <a:rPr dirty="0"/>
              <a:t> </a:t>
            </a:r>
            <a:r>
              <a:rPr dirty="0" err="1"/>
              <a:t>серед</a:t>
            </a:r>
            <a:r>
              <a:rPr dirty="0"/>
              <a:t> </a:t>
            </a:r>
            <a:r>
              <a:rPr dirty="0" err="1"/>
              <a:t>клієнтів</a:t>
            </a:r>
            <a:r>
              <a:rPr dirty="0"/>
              <a:t> і </a:t>
            </a:r>
            <a:r>
              <a:rPr dirty="0" err="1"/>
              <a:t>агентів</a:t>
            </a:r>
            <a:r>
              <a:rPr dirty="0"/>
              <a:t> </a:t>
            </a:r>
            <a:r>
              <a:rPr dirty="0" err="1"/>
              <a:t>важливі</a:t>
            </a:r>
            <a:r>
              <a:rPr dirty="0"/>
              <a:t> </a:t>
            </a:r>
            <a:r>
              <a:rPr dirty="0" err="1"/>
              <a:t>дані</a:t>
            </a:r>
            <a:r>
              <a:rPr dirty="0"/>
              <a:t> </a:t>
            </a:r>
            <a:r>
              <a:rPr dirty="0" err="1"/>
              <a:t>про</a:t>
            </a:r>
            <a:r>
              <a:rPr dirty="0"/>
              <a:t> </a:t>
            </a:r>
            <a:r>
              <a:rPr dirty="0" err="1"/>
              <a:t>тури</a:t>
            </a:r>
            <a:r>
              <a:rPr dirty="0"/>
              <a:t>, </a:t>
            </a:r>
            <a:r>
              <a:rPr dirty="0" err="1"/>
              <a:t>курорти</a:t>
            </a:r>
            <a:r>
              <a:rPr dirty="0"/>
              <a:t>, </a:t>
            </a:r>
            <a:r>
              <a:rPr dirty="0" err="1"/>
              <a:t>пам'ятки</a:t>
            </a:r>
            <a:r>
              <a:rPr dirty="0"/>
              <a:t> </a:t>
            </a:r>
            <a:r>
              <a:rPr dirty="0" err="1"/>
              <a:t>та</a:t>
            </a:r>
            <a:r>
              <a:rPr dirty="0"/>
              <a:t> </a:t>
            </a:r>
            <a:r>
              <a:rPr dirty="0" err="1"/>
              <a:t>інші</a:t>
            </a:r>
            <a:r>
              <a:rPr dirty="0"/>
              <a:t> </a:t>
            </a:r>
            <a:r>
              <a:rPr dirty="0" err="1"/>
              <a:t>аспекти</a:t>
            </a:r>
            <a:r>
              <a:rPr dirty="0"/>
              <a:t> </a:t>
            </a:r>
            <a:r>
              <a:rPr dirty="0" err="1"/>
              <a:t>подорожей</a:t>
            </a:r>
            <a:r>
              <a:rPr dirty="0"/>
              <a:t>. </a:t>
            </a:r>
            <a:r>
              <a:rPr dirty="0" err="1"/>
              <a:t>Туроператор</a:t>
            </a:r>
            <a:r>
              <a:rPr dirty="0"/>
              <a:t> </a:t>
            </a:r>
            <a:r>
              <a:rPr dirty="0" err="1"/>
              <a:t>забезпечує</a:t>
            </a:r>
            <a:r>
              <a:rPr dirty="0"/>
              <a:t> </a:t>
            </a:r>
            <a:r>
              <a:rPr dirty="0" err="1"/>
              <a:t>доступ</a:t>
            </a:r>
            <a:r>
              <a:rPr dirty="0"/>
              <a:t> </a:t>
            </a:r>
            <a:r>
              <a:rPr dirty="0" err="1"/>
              <a:t>до</a:t>
            </a:r>
            <a:r>
              <a:rPr dirty="0"/>
              <a:t> </a:t>
            </a:r>
            <a:r>
              <a:rPr dirty="0" err="1"/>
              <a:t>актуальної</a:t>
            </a:r>
            <a:r>
              <a:rPr dirty="0"/>
              <a:t> </a:t>
            </a:r>
            <a:r>
              <a:rPr dirty="0" err="1"/>
              <a:t>інформації</a:t>
            </a:r>
            <a:r>
              <a:rPr dirty="0"/>
              <a:t>, </a:t>
            </a:r>
            <a:r>
              <a:rPr dirty="0" err="1"/>
              <a:t>яка</a:t>
            </a:r>
            <a:r>
              <a:rPr dirty="0"/>
              <a:t> </a:t>
            </a:r>
            <a:r>
              <a:rPr dirty="0" err="1"/>
              <a:t>допомагає</a:t>
            </a:r>
            <a:r>
              <a:rPr dirty="0"/>
              <a:t> </a:t>
            </a:r>
            <a:r>
              <a:rPr dirty="0" err="1"/>
              <a:t>клієнтам</a:t>
            </a:r>
            <a:r>
              <a:rPr dirty="0"/>
              <a:t> </a:t>
            </a:r>
            <a:r>
              <a:rPr dirty="0" err="1"/>
              <a:t>зробити</a:t>
            </a:r>
            <a:r>
              <a:rPr dirty="0"/>
              <a:t> </a:t>
            </a:r>
            <a:r>
              <a:rPr dirty="0" err="1"/>
              <a:t>правильний</a:t>
            </a:r>
            <a:r>
              <a:rPr dirty="0"/>
              <a:t> </a:t>
            </a:r>
            <a:r>
              <a:rPr dirty="0" err="1"/>
              <a:t>вибір</a:t>
            </a:r>
            <a:r>
              <a:rPr dirty="0"/>
              <a:t> і </a:t>
            </a:r>
            <a:r>
              <a:rPr dirty="0" err="1"/>
              <a:t>підготуватися</a:t>
            </a:r>
            <a:r>
              <a:rPr dirty="0"/>
              <a:t> </a:t>
            </a:r>
            <a:r>
              <a:rPr dirty="0" err="1"/>
              <a:t>до</a:t>
            </a:r>
            <a:r>
              <a:rPr dirty="0"/>
              <a:t> </a:t>
            </a:r>
            <a:r>
              <a:rPr dirty="0" err="1"/>
              <a:t>подорожі</a:t>
            </a:r>
            <a:r>
              <a:rPr dirty="0"/>
              <a:t>. </a:t>
            </a:r>
            <a:r>
              <a:rPr dirty="0" err="1"/>
              <a:t>Це</a:t>
            </a:r>
            <a:r>
              <a:rPr dirty="0"/>
              <a:t> </a:t>
            </a:r>
            <a:r>
              <a:rPr dirty="0" err="1"/>
              <a:t>може</a:t>
            </a:r>
            <a:r>
              <a:rPr dirty="0"/>
              <a:t> </a:t>
            </a:r>
            <a:r>
              <a:rPr dirty="0" err="1"/>
              <a:t>включати</a:t>
            </a:r>
            <a:r>
              <a:rPr dirty="0"/>
              <a:t> </a:t>
            </a:r>
            <a:r>
              <a:rPr dirty="0" err="1"/>
              <a:t>детальну</a:t>
            </a:r>
            <a:r>
              <a:rPr dirty="0"/>
              <a:t> </a:t>
            </a:r>
            <a:r>
              <a:rPr dirty="0" err="1"/>
              <a:t>інформацію</a:t>
            </a:r>
            <a:r>
              <a:rPr dirty="0"/>
              <a:t> </a:t>
            </a:r>
            <a:r>
              <a:rPr dirty="0" err="1"/>
              <a:t>про</a:t>
            </a:r>
            <a:r>
              <a:rPr dirty="0"/>
              <a:t> </a:t>
            </a:r>
            <a:r>
              <a:rPr dirty="0" err="1"/>
              <a:t>готелі</a:t>
            </a:r>
            <a:r>
              <a:rPr dirty="0"/>
              <a:t>, </a:t>
            </a:r>
            <a:r>
              <a:rPr dirty="0" err="1"/>
              <a:t>місцеві</a:t>
            </a:r>
            <a:r>
              <a:rPr dirty="0"/>
              <a:t> </a:t>
            </a:r>
            <a:r>
              <a:rPr dirty="0" err="1"/>
              <a:t>традиції</a:t>
            </a:r>
            <a:r>
              <a:rPr dirty="0"/>
              <a:t>, </a:t>
            </a:r>
            <a:r>
              <a:rPr dirty="0" err="1"/>
              <a:t>процедури</a:t>
            </a:r>
            <a:r>
              <a:rPr dirty="0"/>
              <a:t> </a:t>
            </a:r>
            <a:r>
              <a:rPr dirty="0" err="1"/>
              <a:t>оформлення</a:t>
            </a:r>
            <a:r>
              <a:rPr dirty="0"/>
              <a:t> </a:t>
            </a:r>
            <a:r>
              <a:rPr dirty="0" err="1"/>
              <a:t>документів</a:t>
            </a:r>
            <a:r>
              <a:rPr dirty="0"/>
              <a:t> </a:t>
            </a:r>
            <a:r>
              <a:rPr dirty="0" err="1"/>
              <a:t>та</a:t>
            </a:r>
            <a:r>
              <a:rPr dirty="0"/>
              <a:t> </a:t>
            </a:r>
            <a:r>
              <a:rPr dirty="0" err="1"/>
              <a:t>інші</a:t>
            </a:r>
            <a:r>
              <a:rPr dirty="0"/>
              <a:t> </a:t>
            </a:r>
            <a:r>
              <a:rPr dirty="0" err="1"/>
              <a:t>важливі</a:t>
            </a:r>
            <a:r>
              <a:rPr dirty="0"/>
              <a:t> </a:t>
            </a:r>
            <a:r>
              <a:rPr dirty="0" err="1"/>
              <a:t>аспекти</a:t>
            </a:r>
            <a:r>
              <a:rPr dirty="0"/>
              <a:t> </a:t>
            </a:r>
            <a:r>
              <a:rPr dirty="0" err="1"/>
              <a:t>подорожі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Новаторська функція туроператорів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82901" y="2313038"/>
            <a:ext cx="4822723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dirty="0" err="1"/>
              <a:t>Новаторська</a:t>
            </a:r>
            <a:r>
              <a:rPr dirty="0"/>
              <a:t> </a:t>
            </a:r>
            <a:r>
              <a:rPr dirty="0" err="1"/>
              <a:t>функція</a:t>
            </a:r>
            <a:r>
              <a:rPr dirty="0"/>
              <a:t> </a:t>
            </a:r>
            <a:r>
              <a:rPr dirty="0" err="1"/>
              <a:t>туроператора</a:t>
            </a:r>
            <a:r>
              <a:rPr dirty="0"/>
              <a:t> </a:t>
            </a:r>
            <a:r>
              <a:rPr dirty="0" err="1"/>
              <a:t>полягає</a:t>
            </a:r>
            <a:r>
              <a:rPr dirty="0"/>
              <a:t> в </a:t>
            </a:r>
            <a:r>
              <a:rPr dirty="0" err="1"/>
              <a:t>створенні</a:t>
            </a:r>
            <a:r>
              <a:rPr dirty="0"/>
              <a:t> </a:t>
            </a:r>
            <a:r>
              <a:rPr dirty="0" err="1"/>
              <a:t>нових</a:t>
            </a:r>
            <a:r>
              <a:rPr dirty="0"/>
              <a:t> </a:t>
            </a:r>
            <a:r>
              <a:rPr dirty="0" err="1"/>
              <a:t>турпродуктів</a:t>
            </a:r>
            <a:r>
              <a:rPr dirty="0"/>
              <a:t>, </a:t>
            </a:r>
            <a:r>
              <a:rPr dirty="0" err="1"/>
              <a:t>які</a:t>
            </a:r>
            <a:r>
              <a:rPr dirty="0"/>
              <a:t> </a:t>
            </a:r>
            <a:r>
              <a:rPr dirty="0" err="1"/>
              <a:t>відповідають</a:t>
            </a:r>
            <a:r>
              <a:rPr dirty="0"/>
              <a:t> </a:t>
            </a:r>
            <a:r>
              <a:rPr dirty="0" err="1"/>
              <a:t>сучасним</a:t>
            </a:r>
            <a:r>
              <a:rPr dirty="0"/>
              <a:t> </a:t>
            </a:r>
            <a:r>
              <a:rPr dirty="0" err="1"/>
              <a:t>потребам</a:t>
            </a:r>
            <a:r>
              <a:rPr dirty="0"/>
              <a:t> </a:t>
            </a:r>
            <a:r>
              <a:rPr dirty="0" err="1"/>
              <a:t>туристів</a:t>
            </a:r>
            <a:r>
              <a:rPr dirty="0"/>
              <a:t>. </a:t>
            </a:r>
            <a:r>
              <a:rPr dirty="0" err="1"/>
              <a:t>Туроператори</a:t>
            </a:r>
            <a:r>
              <a:rPr dirty="0"/>
              <a:t> </a:t>
            </a:r>
            <a:r>
              <a:rPr dirty="0" err="1"/>
              <a:t>постійно</a:t>
            </a:r>
            <a:r>
              <a:rPr dirty="0"/>
              <a:t> </a:t>
            </a:r>
            <a:r>
              <a:rPr dirty="0" err="1"/>
              <a:t>стежать</a:t>
            </a:r>
            <a:r>
              <a:rPr dirty="0"/>
              <a:t> </a:t>
            </a:r>
            <a:r>
              <a:rPr dirty="0" err="1"/>
              <a:t>за</a:t>
            </a:r>
            <a:r>
              <a:rPr dirty="0"/>
              <a:t> </a:t>
            </a:r>
            <a:r>
              <a:rPr dirty="0" err="1"/>
              <a:t>змінами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ринку</a:t>
            </a:r>
            <a:r>
              <a:rPr dirty="0"/>
              <a:t> і </a:t>
            </a:r>
            <a:r>
              <a:rPr dirty="0" err="1"/>
              <a:t>вчасно</a:t>
            </a:r>
            <a:r>
              <a:rPr dirty="0"/>
              <a:t> </a:t>
            </a:r>
            <a:r>
              <a:rPr dirty="0" err="1"/>
              <a:t>реагують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них</a:t>
            </a:r>
            <a:r>
              <a:rPr dirty="0"/>
              <a:t>, </a:t>
            </a:r>
            <a:r>
              <a:rPr dirty="0" err="1"/>
              <a:t>розробляючи</a:t>
            </a:r>
            <a:r>
              <a:rPr dirty="0"/>
              <a:t> </a:t>
            </a:r>
            <a:r>
              <a:rPr dirty="0" err="1"/>
              <a:t>нові</a:t>
            </a:r>
            <a:r>
              <a:rPr dirty="0"/>
              <a:t> </a:t>
            </a:r>
            <a:r>
              <a:rPr dirty="0" err="1"/>
              <a:t>тури</a:t>
            </a:r>
            <a:r>
              <a:rPr dirty="0"/>
              <a:t> </a:t>
            </a:r>
            <a:r>
              <a:rPr dirty="0" err="1"/>
              <a:t>або</a:t>
            </a:r>
            <a:r>
              <a:rPr dirty="0"/>
              <a:t> </a:t>
            </a:r>
            <a:r>
              <a:rPr dirty="0" err="1"/>
              <a:t>модифікуючи</a:t>
            </a:r>
            <a:r>
              <a:rPr dirty="0"/>
              <a:t> </a:t>
            </a:r>
            <a:r>
              <a:rPr dirty="0" err="1"/>
              <a:t>існуючі</a:t>
            </a:r>
            <a:r>
              <a:rPr dirty="0"/>
              <a:t>. </a:t>
            </a:r>
            <a:r>
              <a:rPr dirty="0" err="1"/>
              <a:t>Це</a:t>
            </a:r>
            <a:r>
              <a:rPr dirty="0"/>
              <a:t> </a:t>
            </a:r>
            <a:r>
              <a:rPr dirty="0" err="1"/>
              <a:t>дозволяє</a:t>
            </a:r>
            <a:r>
              <a:rPr dirty="0"/>
              <a:t> </a:t>
            </a:r>
            <a:r>
              <a:rPr dirty="0" err="1"/>
              <a:t>їм</a:t>
            </a:r>
            <a:r>
              <a:rPr dirty="0"/>
              <a:t> </a:t>
            </a:r>
            <a:r>
              <a:rPr dirty="0" err="1"/>
              <a:t>залишатися</a:t>
            </a:r>
            <a:r>
              <a:rPr dirty="0"/>
              <a:t> </a:t>
            </a:r>
            <a:r>
              <a:rPr dirty="0" err="1"/>
              <a:t>конкурентоспроможними</a:t>
            </a:r>
            <a:r>
              <a:rPr dirty="0"/>
              <a:t> </a:t>
            </a:r>
            <a:r>
              <a:rPr dirty="0" err="1"/>
              <a:t>та</a:t>
            </a:r>
            <a:r>
              <a:rPr dirty="0"/>
              <a:t> </a:t>
            </a:r>
            <a:r>
              <a:rPr dirty="0" err="1"/>
              <a:t>пропонувати</a:t>
            </a:r>
            <a:r>
              <a:rPr dirty="0"/>
              <a:t> </a:t>
            </a:r>
            <a:r>
              <a:rPr dirty="0" err="1"/>
              <a:t>туристам</a:t>
            </a:r>
            <a:r>
              <a:rPr dirty="0"/>
              <a:t> </a:t>
            </a:r>
            <a:r>
              <a:rPr dirty="0" err="1"/>
              <a:t>актуальні</a:t>
            </a:r>
            <a:r>
              <a:rPr dirty="0"/>
              <a:t> </a:t>
            </a:r>
            <a:r>
              <a:rPr dirty="0" err="1"/>
              <a:t>та</a:t>
            </a:r>
            <a:r>
              <a:rPr dirty="0"/>
              <a:t> </a:t>
            </a:r>
            <a:r>
              <a:rPr dirty="0" err="1"/>
              <a:t>цікаві</a:t>
            </a:r>
            <a:r>
              <a:rPr dirty="0"/>
              <a:t> </a:t>
            </a:r>
            <a:r>
              <a:rPr dirty="0" err="1"/>
              <a:t>варіанти</a:t>
            </a:r>
            <a:r>
              <a:rPr dirty="0"/>
              <a:t> </a:t>
            </a:r>
            <a:r>
              <a:rPr dirty="0" err="1"/>
              <a:t>подорожей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Бюджетоутворююча роль туроператорів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64824" y="1773221"/>
            <a:ext cx="387882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dirty="0" err="1"/>
              <a:t>Туроператори</a:t>
            </a:r>
            <a:r>
              <a:rPr dirty="0"/>
              <a:t> </a:t>
            </a:r>
            <a:r>
              <a:rPr dirty="0" err="1"/>
              <a:t>відіграють</a:t>
            </a:r>
            <a:r>
              <a:rPr dirty="0"/>
              <a:t> </a:t>
            </a:r>
            <a:r>
              <a:rPr dirty="0" err="1"/>
              <a:t>важливу</a:t>
            </a:r>
            <a:r>
              <a:rPr dirty="0"/>
              <a:t> </a:t>
            </a:r>
            <a:r>
              <a:rPr dirty="0" err="1"/>
              <a:t>роль</a:t>
            </a:r>
            <a:r>
              <a:rPr dirty="0"/>
              <a:t> в </a:t>
            </a:r>
            <a:r>
              <a:rPr dirty="0" err="1"/>
              <a:t>економіці</a:t>
            </a:r>
            <a:r>
              <a:rPr dirty="0"/>
              <a:t> </a:t>
            </a:r>
            <a:r>
              <a:rPr dirty="0" err="1"/>
              <a:t>регіонів</a:t>
            </a:r>
            <a:r>
              <a:rPr dirty="0"/>
              <a:t> і </a:t>
            </a:r>
            <a:r>
              <a:rPr dirty="0" err="1"/>
              <a:t>країн</a:t>
            </a:r>
            <a:r>
              <a:rPr dirty="0"/>
              <a:t>, в </a:t>
            </a:r>
            <a:r>
              <a:rPr dirty="0" err="1"/>
              <a:t>яких</a:t>
            </a:r>
            <a:r>
              <a:rPr dirty="0"/>
              <a:t> </a:t>
            </a:r>
            <a:r>
              <a:rPr dirty="0" err="1"/>
              <a:t>вони</a:t>
            </a:r>
            <a:r>
              <a:rPr dirty="0"/>
              <a:t> </a:t>
            </a:r>
            <a:r>
              <a:rPr dirty="0" err="1"/>
              <a:t>працюють</a:t>
            </a:r>
            <a:r>
              <a:rPr dirty="0"/>
              <a:t>. </a:t>
            </a:r>
            <a:r>
              <a:rPr dirty="0" err="1"/>
              <a:t>Вони</a:t>
            </a:r>
            <a:r>
              <a:rPr dirty="0"/>
              <a:t> </a:t>
            </a:r>
            <a:r>
              <a:rPr dirty="0" err="1"/>
              <a:t>забезпечують</a:t>
            </a:r>
            <a:r>
              <a:rPr dirty="0"/>
              <a:t> </a:t>
            </a:r>
            <a:r>
              <a:rPr dirty="0" err="1"/>
              <a:t>значні</a:t>
            </a:r>
            <a:r>
              <a:rPr dirty="0"/>
              <a:t> </a:t>
            </a:r>
            <a:r>
              <a:rPr dirty="0" err="1"/>
              <a:t>грошові</a:t>
            </a:r>
            <a:r>
              <a:rPr dirty="0"/>
              <a:t> </a:t>
            </a:r>
            <a:r>
              <a:rPr dirty="0" err="1"/>
              <a:t>надходження</a:t>
            </a:r>
            <a:r>
              <a:rPr dirty="0"/>
              <a:t> </a:t>
            </a:r>
            <a:r>
              <a:rPr dirty="0" err="1"/>
              <a:t>до</a:t>
            </a:r>
            <a:r>
              <a:rPr dirty="0"/>
              <a:t> </a:t>
            </a:r>
            <a:r>
              <a:rPr dirty="0" err="1"/>
              <a:t>місцевих</a:t>
            </a:r>
            <a:r>
              <a:rPr dirty="0"/>
              <a:t> </a:t>
            </a:r>
            <a:r>
              <a:rPr dirty="0" err="1"/>
              <a:t>бюджетів</a:t>
            </a:r>
            <a:r>
              <a:rPr dirty="0"/>
              <a:t> </a:t>
            </a:r>
            <a:r>
              <a:rPr dirty="0" err="1"/>
              <a:t>за</a:t>
            </a:r>
            <a:r>
              <a:rPr dirty="0"/>
              <a:t> </a:t>
            </a:r>
            <a:r>
              <a:rPr dirty="0" err="1"/>
              <a:t>рахунок</a:t>
            </a:r>
            <a:r>
              <a:rPr dirty="0"/>
              <a:t> </a:t>
            </a:r>
            <a:r>
              <a:rPr dirty="0" err="1"/>
              <a:t>податкових</a:t>
            </a:r>
            <a:r>
              <a:rPr dirty="0"/>
              <a:t> </a:t>
            </a:r>
            <a:r>
              <a:rPr dirty="0" err="1"/>
              <a:t>зборів</a:t>
            </a:r>
            <a:r>
              <a:rPr dirty="0"/>
              <a:t> і </a:t>
            </a:r>
            <a:r>
              <a:rPr dirty="0" err="1"/>
              <a:t>валютних</a:t>
            </a:r>
            <a:r>
              <a:rPr dirty="0"/>
              <a:t> </a:t>
            </a:r>
            <a:r>
              <a:rPr dirty="0" err="1"/>
              <a:t>надходжень</a:t>
            </a:r>
            <a:r>
              <a:rPr dirty="0"/>
              <a:t>. </a:t>
            </a:r>
            <a:r>
              <a:rPr dirty="0" err="1"/>
              <a:t>Туроператори</a:t>
            </a:r>
            <a:r>
              <a:rPr dirty="0"/>
              <a:t> </a:t>
            </a:r>
            <a:r>
              <a:rPr dirty="0" err="1"/>
              <a:t>створюють</a:t>
            </a:r>
            <a:r>
              <a:rPr dirty="0"/>
              <a:t> </a:t>
            </a:r>
            <a:r>
              <a:rPr dirty="0" err="1"/>
              <a:t>робочі</a:t>
            </a:r>
            <a:r>
              <a:rPr dirty="0"/>
              <a:t> </a:t>
            </a:r>
            <a:r>
              <a:rPr dirty="0" err="1"/>
              <a:t>місця</a:t>
            </a:r>
            <a:r>
              <a:rPr dirty="0"/>
              <a:t> і </a:t>
            </a:r>
            <a:r>
              <a:rPr dirty="0" err="1"/>
              <a:t>сприяють</a:t>
            </a:r>
            <a:r>
              <a:rPr dirty="0"/>
              <a:t> </a:t>
            </a:r>
            <a:r>
              <a:rPr dirty="0" err="1"/>
              <a:t>розвитку</a:t>
            </a:r>
            <a:r>
              <a:rPr dirty="0"/>
              <a:t> </a:t>
            </a:r>
            <a:r>
              <a:rPr dirty="0" err="1"/>
              <a:t>інфраструктури</a:t>
            </a:r>
            <a:r>
              <a:rPr dirty="0"/>
              <a:t>, </a:t>
            </a:r>
            <a:r>
              <a:rPr dirty="0" err="1"/>
              <a:t>що</a:t>
            </a:r>
            <a:r>
              <a:rPr dirty="0"/>
              <a:t> </a:t>
            </a:r>
            <a:r>
              <a:rPr dirty="0" err="1"/>
              <a:t>має</a:t>
            </a:r>
            <a:r>
              <a:rPr dirty="0"/>
              <a:t> </a:t>
            </a:r>
            <a:r>
              <a:rPr dirty="0" err="1"/>
              <a:t>важливе</a:t>
            </a:r>
            <a:r>
              <a:rPr dirty="0"/>
              <a:t> </a:t>
            </a:r>
            <a:r>
              <a:rPr dirty="0" err="1"/>
              <a:t>значення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економічного</a:t>
            </a:r>
            <a:r>
              <a:rPr dirty="0"/>
              <a:t> </a:t>
            </a:r>
            <a:r>
              <a:rPr dirty="0" err="1"/>
              <a:t>розвитку</a:t>
            </a:r>
            <a:r>
              <a:rPr dirty="0"/>
              <a:t> </a:t>
            </a:r>
            <a:r>
              <a:rPr dirty="0" err="1"/>
              <a:t>регіонів</a:t>
            </a:r>
            <a:r>
              <a:rPr dirty="0"/>
              <a:t>. </a:t>
            </a:r>
            <a:r>
              <a:rPr dirty="0" err="1"/>
              <a:t>Завдяки</a:t>
            </a:r>
            <a:r>
              <a:rPr dirty="0"/>
              <a:t> </a:t>
            </a:r>
            <a:r>
              <a:rPr dirty="0" err="1"/>
              <a:t>своїй</a:t>
            </a:r>
            <a:r>
              <a:rPr dirty="0"/>
              <a:t> </a:t>
            </a:r>
            <a:r>
              <a:rPr dirty="0" err="1"/>
              <a:t>діяльності</a:t>
            </a:r>
            <a:r>
              <a:rPr dirty="0"/>
              <a:t>, </a:t>
            </a:r>
            <a:r>
              <a:rPr dirty="0" err="1"/>
              <a:t>туроператори</a:t>
            </a:r>
            <a:r>
              <a:rPr dirty="0"/>
              <a:t> </a:t>
            </a:r>
            <a:r>
              <a:rPr dirty="0" err="1"/>
              <a:t>роблять</a:t>
            </a:r>
            <a:r>
              <a:rPr dirty="0"/>
              <a:t> </a:t>
            </a:r>
            <a:r>
              <a:rPr dirty="0" err="1"/>
              <a:t>значний</a:t>
            </a:r>
            <a:r>
              <a:rPr dirty="0"/>
              <a:t> </a:t>
            </a:r>
            <a:r>
              <a:rPr dirty="0" err="1"/>
              <a:t>внесок</a:t>
            </a:r>
            <a:r>
              <a:rPr dirty="0"/>
              <a:t> у </a:t>
            </a:r>
            <a:r>
              <a:rPr dirty="0" err="1"/>
              <a:t>фінансову</a:t>
            </a:r>
            <a:r>
              <a:rPr dirty="0"/>
              <a:t> </a:t>
            </a:r>
            <a:r>
              <a:rPr dirty="0" err="1"/>
              <a:t>стабільність</a:t>
            </a:r>
            <a:r>
              <a:rPr dirty="0"/>
              <a:t> і </a:t>
            </a:r>
            <a:r>
              <a:rPr dirty="0" err="1"/>
              <a:t>економічне</a:t>
            </a:r>
            <a:r>
              <a:rPr dirty="0"/>
              <a:t> </a:t>
            </a:r>
            <a:r>
              <a:rPr dirty="0" err="1"/>
              <a:t>зростання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Лобіювання інтересів туроператора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57682" y="1809443"/>
            <a:ext cx="501936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dirty="0" err="1"/>
              <a:t>Туроператори</a:t>
            </a:r>
            <a:r>
              <a:rPr dirty="0"/>
              <a:t> </a:t>
            </a:r>
            <a:r>
              <a:rPr dirty="0" err="1"/>
              <a:t>мають</a:t>
            </a:r>
            <a:r>
              <a:rPr dirty="0"/>
              <a:t> </a:t>
            </a:r>
            <a:r>
              <a:rPr dirty="0" err="1"/>
              <a:t>можливість</a:t>
            </a:r>
            <a:r>
              <a:rPr dirty="0"/>
              <a:t> </a:t>
            </a:r>
            <a:r>
              <a:rPr dirty="0" err="1"/>
              <a:t>впливати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політику</a:t>
            </a:r>
            <a:r>
              <a:rPr dirty="0"/>
              <a:t> і </a:t>
            </a:r>
            <a:r>
              <a:rPr dirty="0" err="1"/>
              <a:t>рішення</a:t>
            </a:r>
            <a:r>
              <a:rPr dirty="0"/>
              <a:t> </a:t>
            </a:r>
            <a:r>
              <a:rPr dirty="0" err="1"/>
              <a:t>органів</a:t>
            </a:r>
            <a:r>
              <a:rPr dirty="0"/>
              <a:t> </a:t>
            </a:r>
            <a:r>
              <a:rPr dirty="0" err="1"/>
              <a:t>влади</a:t>
            </a:r>
            <a:r>
              <a:rPr dirty="0"/>
              <a:t>, </a:t>
            </a:r>
            <a:r>
              <a:rPr dirty="0" err="1"/>
              <a:t>зокрема</a:t>
            </a:r>
            <a:r>
              <a:rPr dirty="0"/>
              <a:t> в </a:t>
            </a:r>
            <a:r>
              <a:rPr dirty="0" err="1"/>
              <a:t>туристичних</a:t>
            </a:r>
            <a:r>
              <a:rPr dirty="0"/>
              <a:t> </a:t>
            </a:r>
            <a:r>
              <a:rPr dirty="0" err="1"/>
              <a:t>регіонах</a:t>
            </a:r>
            <a:r>
              <a:rPr dirty="0"/>
              <a:t>. </a:t>
            </a:r>
            <a:r>
              <a:rPr dirty="0" err="1"/>
              <a:t>Вони</a:t>
            </a:r>
            <a:r>
              <a:rPr dirty="0"/>
              <a:t> </a:t>
            </a:r>
            <a:r>
              <a:rPr dirty="0" err="1"/>
              <a:t>можуть</a:t>
            </a:r>
            <a:r>
              <a:rPr dirty="0"/>
              <a:t> </a:t>
            </a:r>
            <a:r>
              <a:rPr dirty="0" err="1"/>
              <a:t>лобіювати</a:t>
            </a:r>
            <a:r>
              <a:rPr dirty="0"/>
              <a:t> </a:t>
            </a:r>
            <a:r>
              <a:rPr dirty="0" err="1"/>
              <a:t>свої</a:t>
            </a:r>
            <a:r>
              <a:rPr dirty="0"/>
              <a:t> </a:t>
            </a:r>
            <a:r>
              <a:rPr dirty="0" err="1"/>
              <a:t>інтереси</a:t>
            </a:r>
            <a:r>
              <a:rPr dirty="0"/>
              <a:t>, </a:t>
            </a:r>
            <a:r>
              <a:rPr dirty="0" err="1"/>
              <a:t>співпрацюючи</a:t>
            </a:r>
            <a:r>
              <a:rPr dirty="0"/>
              <a:t> з </a:t>
            </a:r>
            <a:r>
              <a:rPr dirty="0" err="1"/>
              <a:t>місцевою</a:t>
            </a:r>
            <a:r>
              <a:rPr dirty="0"/>
              <a:t> </a:t>
            </a:r>
            <a:r>
              <a:rPr dirty="0" err="1"/>
              <a:t>владою</a:t>
            </a:r>
            <a:r>
              <a:rPr dirty="0"/>
              <a:t> </a:t>
            </a:r>
            <a:r>
              <a:rPr dirty="0" err="1"/>
              <a:t>та</a:t>
            </a:r>
            <a:r>
              <a:rPr dirty="0"/>
              <a:t> </a:t>
            </a:r>
            <a:r>
              <a:rPr dirty="0" err="1"/>
              <a:t>іншими</a:t>
            </a:r>
            <a:r>
              <a:rPr dirty="0"/>
              <a:t> </a:t>
            </a:r>
            <a:r>
              <a:rPr dirty="0" err="1"/>
              <a:t>суб'єктами</a:t>
            </a:r>
            <a:r>
              <a:rPr dirty="0"/>
              <a:t> </a:t>
            </a:r>
            <a:r>
              <a:rPr dirty="0" err="1"/>
              <a:t>ринку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створення</a:t>
            </a:r>
            <a:r>
              <a:rPr dirty="0"/>
              <a:t> </a:t>
            </a:r>
            <a:r>
              <a:rPr dirty="0" err="1"/>
              <a:t>сприятливих</a:t>
            </a:r>
            <a:r>
              <a:rPr dirty="0"/>
              <a:t> </a:t>
            </a:r>
            <a:r>
              <a:rPr dirty="0" err="1"/>
              <a:t>умов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туроперейтингу</a:t>
            </a:r>
            <a:r>
              <a:rPr dirty="0"/>
              <a:t>. </a:t>
            </a:r>
            <a:r>
              <a:rPr dirty="0" err="1"/>
              <a:t>Це</a:t>
            </a:r>
            <a:r>
              <a:rPr dirty="0"/>
              <a:t> </a:t>
            </a:r>
            <a:r>
              <a:rPr dirty="0" err="1"/>
              <a:t>може</a:t>
            </a:r>
            <a:r>
              <a:rPr dirty="0"/>
              <a:t> </a:t>
            </a:r>
            <a:r>
              <a:rPr dirty="0" err="1"/>
              <a:t>включати</a:t>
            </a:r>
            <a:r>
              <a:rPr dirty="0"/>
              <a:t> </a:t>
            </a:r>
            <a:r>
              <a:rPr dirty="0" err="1"/>
              <a:t>сприяння</a:t>
            </a:r>
            <a:r>
              <a:rPr dirty="0"/>
              <a:t> в </a:t>
            </a:r>
            <a:r>
              <a:rPr dirty="0" err="1"/>
              <a:t>організації</a:t>
            </a:r>
            <a:r>
              <a:rPr dirty="0"/>
              <a:t> </a:t>
            </a:r>
            <a:r>
              <a:rPr dirty="0" err="1"/>
              <a:t>чартерних</a:t>
            </a:r>
            <a:r>
              <a:rPr dirty="0"/>
              <a:t> </a:t>
            </a:r>
            <a:r>
              <a:rPr dirty="0" err="1"/>
              <a:t>перевезень</a:t>
            </a:r>
            <a:r>
              <a:rPr dirty="0"/>
              <a:t>, </a:t>
            </a:r>
            <a:r>
              <a:rPr dirty="0" err="1"/>
              <a:t>спрощення</a:t>
            </a:r>
            <a:r>
              <a:rPr dirty="0"/>
              <a:t> </a:t>
            </a:r>
            <a:r>
              <a:rPr dirty="0" err="1"/>
              <a:t>формальностей</a:t>
            </a:r>
            <a:r>
              <a:rPr dirty="0"/>
              <a:t> </a:t>
            </a:r>
            <a:r>
              <a:rPr dirty="0" err="1"/>
              <a:t>в'їзду</a:t>
            </a:r>
            <a:r>
              <a:rPr dirty="0"/>
              <a:t>, </a:t>
            </a:r>
            <a:r>
              <a:rPr dirty="0" err="1"/>
              <a:t>участь</a:t>
            </a:r>
            <a:r>
              <a:rPr dirty="0"/>
              <a:t> у </a:t>
            </a:r>
            <a:r>
              <a:rPr dirty="0" err="1"/>
              <a:t>спільних</a:t>
            </a:r>
            <a:r>
              <a:rPr dirty="0"/>
              <a:t> </a:t>
            </a:r>
            <a:r>
              <a:rPr dirty="0" err="1"/>
              <a:t>рекламних</a:t>
            </a:r>
            <a:r>
              <a:rPr dirty="0"/>
              <a:t> </a:t>
            </a:r>
            <a:r>
              <a:rPr dirty="0" err="1"/>
              <a:t>кампаніях</a:t>
            </a:r>
            <a:r>
              <a:rPr dirty="0"/>
              <a:t> і </a:t>
            </a:r>
            <a:r>
              <a:rPr dirty="0" err="1"/>
              <a:t>багато</a:t>
            </a:r>
            <a:r>
              <a:rPr dirty="0"/>
              <a:t> </a:t>
            </a:r>
            <a:r>
              <a:rPr dirty="0" err="1"/>
              <a:t>іншого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</TotalTime>
  <Words>614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Ион</vt:lpstr>
      <vt:lpstr>Туроператор як суб'єкт туристичного ринку</vt:lpstr>
      <vt:lpstr>Роль туроператора в туристичному ринку</vt:lpstr>
      <vt:lpstr>Планування турпродукту</vt:lpstr>
      <vt:lpstr>Ціноутворення в туроперейтингу</vt:lpstr>
      <vt:lpstr>Маркетингова активність туроператорів</vt:lpstr>
      <vt:lpstr>Інформаційна функція туроператорів</vt:lpstr>
      <vt:lpstr>Новаторська функція туроператорів</vt:lpstr>
      <vt:lpstr>Бюджетоутворююча роль туроператорів</vt:lpstr>
      <vt:lpstr>Лобіювання інтересів туроператора</vt:lpstr>
      <vt:lpstr>Заключення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Туроператор як суб'єкт туристичного ринку</dc:title>
  <dc:subject/>
  <dc:creator/>
  <cp:keywords/>
  <dc:description>generated using python-pptx</dc:description>
  <cp:lastModifiedBy>Inna</cp:lastModifiedBy>
  <cp:revision>2</cp:revision>
  <dcterms:created xsi:type="dcterms:W3CDTF">2013-01-27T09:14:16Z</dcterms:created>
  <dcterms:modified xsi:type="dcterms:W3CDTF">2024-08-29T12:17:17Z</dcterms:modified>
  <cp:category/>
</cp:coreProperties>
</file>