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7"/>
  </p:notesMasterIdLst>
  <p:sldIdLst>
    <p:sldId id="256" r:id="rId2"/>
    <p:sldId id="430" r:id="rId3"/>
    <p:sldId id="276" r:id="rId4"/>
    <p:sldId id="382" r:id="rId5"/>
    <p:sldId id="257" r:id="rId6"/>
    <p:sldId id="369" r:id="rId7"/>
    <p:sldId id="429" r:id="rId8"/>
    <p:sldId id="263" r:id="rId9"/>
    <p:sldId id="425" r:id="rId10"/>
    <p:sldId id="385" r:id="rId11"/>
    <p:sldId id="424" r:id="rId12"/>
    <p:sldId id="428" r:id="rId13"/>
    <p:sldId id="392" r:id="rId14"/>
    <p:sldId id="386" r:id="rId15"/>
    <p:sldId id="387" r:id="rId16"/>
    <p:sldId id="388" r:id="rId17"/>
    <p:sldId id="389" r:id="rId18"/>
    <p:sldId id="390" r:id="rId19"/>
    <p:sldId id="391" r:id="rId20"/>
    <p:sldId id="383" r:id="rId21"/>
    <p:sldId id="258" r:id="rId22"/>
    <p:sldId id="377" r:id="rId23"/>
    <p:sldId id="379" r:id="rId24"/>
    <p:sldId id="380" r:id="rId25"/>
    <p:sldId id="381" r:id="rId26"/>
    <p:sldId id="259" r:id="rId27"/>
    <p:sldId id="260" r:id="rId28"/>
    <p:sldId id="261" r:id="rId29"/>
    <p:sldId id="262" r:id="rId30"/>
    <p:sldId id="285" r:id="rId31"/>
    <p:sldId id="376" r:id="rId32"/>
    <p:sldId id="426" r:id="rId33"/>
    <p:sldId id="265" r:id="rId34"/>
    <p:sldId id="266" r:id="rId35"/>
    <p:sldId id="267" r:id="rId36"/>
    <p:sldId id="268" r:id="rId37"/>
    <p:sldId id="282" r:id="rId38"/>
    <p:sldId id="269" r:id="rId39"/>
    <p:sldId id="270" r:id="rId40"/>
    <p:sldId id="274" r:id="rId41"/>
    <p:sldId id="277" r:id="rId42"/>
    <p:sldId id="271" r:id="rId43"/>
    <p:sldId id="278" r:id="rId44"/>
    <p:sldId id="284" r:id="rId45"/>
    <p:sldId id="283" r:id="rId46"/>
    <p:sldId id="281" r:id="rId47"/>
    <p:sldId id="393" r:id="rId48"/>
    <p:sldId id="275" r:id="rId49"/>
    <p:sldId id="272" r:id="rId50"/>
    <p:sldId id="273" r:id="rId51"/>
    <p:sldId id="279" r:id="rId52"/>
    <p:sldId id="280" r:id="rId53"/>
    <p:sldId id="427" r:id="rId54"/>
    <p:sldId id="423" r:id="rId55"/>
    <p:sldId id="422" r:id="rId56"/>
  </p:sldIdLst>
  <p:sldSz cx="14630400" cy="8229600"/>
  <p:notesSz cx="8229600" cy="14630400"/>
  <p:embeddedFontLst>
    <p:embeddedFont>
      <p:font typeface="Alexandria Semi Bold" panose="020B0604020202020204" charset="-78"/>
      <p:regular r:id="rId58"/>
    </p:embeddedFont>
    <p:embeddedFont>
      <p:font typeface="Sora Light" panose="020B0604020202020204" charset="0"/>
      <p:regular r:id="rId59"/>
    </p:embeddedFont>
    <p:embeddedFont>
      <p:font typeface="Calibri Light" panose="020F0302020204030204" pitchFamily="34" charset="0"/>
      <p:regular r:id="rId60"/>
      <p:italic r:id="rId61"/>
    </p:embeddedFont>
    <p:embeddedFont>
      <p:font typeface="Calibri" panose="020F0502020204030204" pitchFamily="34" charset="0"/>
      <p:regular r:id="rId62"/>
      <p:bold r:id="rId63"/>
      <p:italic r:id="rId64"/>
      <p:boldItalic r:id="rId65"/>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600"/>
    <a:srgbClr val="EB6E19"/>
    <a:srgbClr val="F2F7FC"/>
    <a:srgbClr val="F7F7F7"/>
    <a:srgbClr val="FFFFFF"/>
    <a:srgbClr val="F0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5" autoAdjust="0"/>
    <p:restoredTop sz="94610"/>
  </p:normalViewPr>
  <p:slideViewPr>
    <p:cSldViewPr snapToGrid="0" snapToObjects="1">
      <p:cViewPr varScale="1">
        <p:scale>
          <a:sx n="94" d="100"/>
          <a:sy n="94"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0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61242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65450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057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796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87957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49917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580386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76812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3526724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325295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54994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28537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408871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B85E36-BBA2-4018-BFC5-0B6826E73031}" type="datetimeFigureOut">
              <a:rPr lang="uk-UA" smtClean="0"/>
              <a:t>09.11.2025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236980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33.sv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50.svg"/><Relationship Id="rId5" Type="http://schemas.openxmlformats.org/officeDocument/2006/relationships/image" Target="../media/image49.svg"/><Relationship Id="rId4" Type="http://schemas.openxmlformats.org/officeDocument/2006/relationships/image" Target="../media/image48.sv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3.svg"/><Relationship Id="rId5" Type="http://schemas.openxmlformats.org/officeDocument/2006/relationships/image" Target="../media/image52.svg"/><Relationship Id="rId4" Type="http://schemas.openxmlformats.org/officeDocument/2006/relationships/image" Target="../media/image51.sv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61.sv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3.sv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7.sv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66.svg"/><Relationship Id="rId5" Type="http://schemas.openxmlformats.org/officeDocument/2006/relationships/image" Target="../media/image65.svg"/><Relationship Id="rId4" Type="http://schemas.openxmlformats.org/officeDocument/2006/relationships/image" Target="../media/image64.sv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svg"/><Relationship Id="rId4" Type="http://schemas.openxmlformats.org/officeDocument/2006/relationships/image" Target="../media/image68.sv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61.sv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61.svg"/></Relationships>
</file>

<file path=ppt/slides/_rels/slide55.xml.rels><?xml version="1.0" encoding="UTF-8" standalone="yes"?>
<Relationships xmlns="http://schemas.openxmlformats.org/package/2006/relationships"><Relationship Id="rId8" Type="http://schemas.openxmlformats.org/officeDocument/2006/relationships/hyperlink" Target="https://zakon.rada.gov.ua/laws/show/995_g74#Text" TargetMode="External"/><Relationship Id="rId3" Type="http://schemas.openxmlformats.org/officeDocument/2006/relationships/hyperlink" Target="https://zakon.rada.gov.ua/laws/show/995_152#Text" TargetMode="External"/><Relationship Id="rId7" Type="http://schemas.openxmlformats.org/officeDocument/2006/relationships/hyperlink" Target="https://zakon.rada.gov.ua/laws/show/995_200#Text" TargetMode="External"/><Relationship Id="rId2" Type="http://schemas.openxmlformats.org/officeDocument/2006/relationships/hyperlink" Target="https://zakon.rada.gov.ua/laws/show/995_151#Text" TargetMode="External"/><Relationship Id="rId1" Type="http://schemas.openxmlformats.org/officeDocument/2006/relationships/slideLayout" Target="../slideLayouts/slideLayout22.xml"/><Relationship Id="rId6" Type="http://schemas.openxmlformats.org/officeDocument/2006/relationships/hyperlink" Target="https://zakon.rada.gov.ua/laws/show/995_199#Text" TargetMode="External"/><Relationship Id="rId11" Type="http://schemas.openxmlformats.org/officeDocument/2006/relationships/hyperlink" Target="http://elibrary.collegesnau.com/wp-content/uploads/2024/12/%D0%93%D1%80%D1%83%D1%88%D0%BA%D0%BE-%D0%9C.-%D0%92._%D0%9C%D1%96%D0%B6%D0%BD%D0%B0%D1%80%D0%BE%D0%B4%D0%BD%D0%B5-%D0%B3%D1%83%D0%BC%D0%B0%D0%BD%D1%96%D1%82%D0%B0%D1%80%D0%BD%D0%B5-%D0%BF%D1%80%D0%B0%D0%B2%D0%BE-%D0%B7-%D0%92%D0%BB%D0%B0%D0%B4%D0%B8%D1%88%D0%B5%D0%B2%D1%81%D1%8C%D0%BA%D0%BE%D1%8E.pdf" TargetMode="External"/><Relationship Id="rId5" Type="http://schemas.openxmlformats.org/officeDocument/2006/relationships/hyperlink" Target="https://zakon.rada.gov.ua/laws/show/995_154#Text" TargetMode="External"/><Relationship Id="rId10" Type="http://schemas.openxmlformats.org/officeDocument/2006/relationships/hyperlink" Target="https://www.helsinki.org.ua/wp-content/uploads/2018/03/MHP-final.pdf" TargetMode="External"/><Relationship Id="rId4" Type="http://schemas.openxmlformats.org/officeDocument/2006/relationships/hyperlink" Target="https://zakon.rada.gov.ua/laws/show/995_153#Text" TargetMode="External"/><Relationship Id="rId9" Type="http://schemas.openxmlformats.org/officeDocument/2006/relationships/hyperlink" Target="https://blogs.icrc.org/ua/wp-content/uploads/sites/98/2021/12/IHL_Answers_to_your_questions_Ukr_web.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 1">
    <p:spTree>
      <p:nvGrpSpPr>
        <p:cNvPr id="1" name=""/>
        <p:cNvGrpSpPr/>
        <p:nvPr/>
      </p:nvGrpSpPr>
      <p:grpSpPr>
        <a:xfrm>
          <a:off x="0" y="0"/>
          <a:ext cx="0" cy="0"/>
          <a:chOff x="0" y="0"/>
          <a:chExt cx="0" cy="0"/>
        </a:xfrm>
      </p:grpSpPr>
      <p:pic>
        <p:nvPicPr>
          <p:cNvPr id="3086" name="Picture 14" descr="Порядок звернення до ЄСПЛ">
            <a:extLst>
              <a:ext uri="{FF2B5EF4-FFF2-40B4-BE49-F238E27FC236}">
                <a16:creationId xmlns="" xmlns:a16="http://schemas.microsoft.com/office/drawing/2014/main" id="{DAAE46C9-247A-4708-A074-26A478169E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42" r="16218"/>
          <a:stretch/>
        </p:blipFill>
        <p:spPr bwMode="auto">
          <a:xfrm>
            <a:off x="6622473" y="122043"/>
            <a:ext cx="8158827" cy="7985514"/>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 xmlns:a16="http://schemas.microsoft.com/office/drawing/2014/main" id="{1F7A1BC0-77ED-40D8-9A96-B4D451D1A04C}"/>
              </a:ext>
            </a:extLst>
          </p:cNvPr>
          <p:cNvSpPr/>
          <p:nvPr/>
        </p:nvSpPr>
        <p:spPr>
          <a:xfrm>
            <a:off x="-579120" y="0"/>
            <a:ext cx="14630399" cy="82296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 xmlns:a16="http://schemas.microsoft.com/office/drawing/2014/main" id="{AE031DEE-FC90-4E34-AE05-AE391B35B8F7}"/>
              </a:ext>
            </a:extLst>
          </p:cNvPr>
          <p:cNvSpPr/>
          <p:nvPr/>
        </p:nvSpPr>
        <p:spPr>
          <a:xfrm>
            <a:off x="0" y="0"/>
            <a:ext cx="14915408" cy="822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 0"/>
          <p:cNvSpPr/>
          <p:nvPr/>
        </p:nvSpPr>
        <p:spPr>
          <a:xfrm>
            <a:off x="2594367" y="2289609"/>
            <a:ext cx="9143107" cy="2494121"/>
          </a:xfrm>
          <a:prstGeom prst="rect">
            <a:avLst/>
          </a:prstGeom>
          <a:noFill/>
          <a:ln/>
        </p:spPr>
        <p:txBody>
          <a:bodyPr wrap="square" lIns="0" tIns="0" rIns="0" bIns="0" rtlCol="0" anchor="t"/>
          <a:lstStyle/>
          <a:p>
            <a:pPr algn="ctr">
              <a:lnSpc>
                <a:spcPct val="110000"/>
              </a:lnSpc>
            </a:pPr>
            <a:r>
              <a:rPr lang="uk-UA" sz="4400" b="1" dirty="0">
                <a:solidFill>
                  <a:srgbClr val="1F1E1E"/>
                </a:solidFill>
                <a:ea typeface="Alexandria Semi Bold" pitchFamily="34" charset="-122"/>
                <a:cs typeface="Alexandria Semi Bold" pitchFamily="34" charset="-120"/>
              </a:rPr>
              <a:t>Зв'язок норм міжнародного гуманітарного права з міжнародним правом з прав людини</a:t>
            </a:r>
            <a:endParaRPr lang="uk-UA"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04" name="Picture 12">
            <a:extLst>
              <a:ext uri="{FF2B5EF4-FFF2-40B4-BE49-F238E27FC236}">
                <a16:creationId xmlns="" xmlns:a16="http://schemas.microsoft.com/office/drawing/2014/main" id="{AF806CAA-BE8C-4E44-BBC5-FEEEEF1E00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60" b="36463"/>
          <a:stretch/>
        </p:blipFill>
        <p:spPr bwMode="auto">
          <a:xfrm>
            <a:off x="0" y="4842741"/>
            <a:ext cx="14630400" cy="3559874"/>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 xmlns:a16="http://schemas.microsoft.com/office/drawing/2014/main" id="{4526DCD6-78B6-486A-9FC2-50CA3B12152B}"/>
              </a:ext>
            </a:extLst>
          </p:cNvPr>
          <p:cNvSpPr/>
          <p:nvPr/>
        </p:nvSpPr>
        <p:spPr>
          <a:xfrm>
            <a:off x="735758" y="418211"/>
            <a:ext cx="5758628" cy="646331"/>
          </a:xfrm>
          <a:prstGeom prst="rect">
            <a:avLst/>
          </a:prstGeom>
        </p:spPr>
        <p:txBody>
          <a:bodyPr wrap="none">
            <a:spAutoFit/>
          </a:bodyPr>
          <a:lstStyle/>
          <a:p>
            <a:r>
              <a:rPr lang="uk-UA" sz="3600" b="1" dirty="0">
                <a:solidFill>
                  <a:srgbClr val="3B3535"/>
                </a:solidFill>
                <a:ea typeface="Alexandria Semi Bold" pitchFamily="34" charset="-122"/>
                <a:cs typeface="Alexandria Semi Bold" pitchFamily="34" charset="-120"/>
              </a:rPr>
              <a:t>Гаазькі конвенції </a:t>
            </a:r>
            <a:r>
              <a:rPr lang="uk-UA" sz="3600" b="1" dirty="0"/>
              <a:t>1899 року</a:t>
            </a:r>
            <a:r>
              <a:rPr lang="uk-UA" sz="3600" b="1" dirty="0">
                <a:solidFill>
                  <a:srgbClr val="3B3535"/>
                </a:solidFill>
                <a:ea typeface="Alexandria Semi Bold" pitchFamily="34" charset="-122"/>
                <a:cs typeface="Alexandria Semi Bold" pitchFamily="34" charset="-120"/>
              </a:rPr>
              <a:t> </a:t>
            </a:r>
            <a:endParaRPr lang="uk-UA" sz="3600" b="1" dirty="0"/>
          </a:p>
        </p:txBody>
      </p:sp>
      <p:sp>
        <p:nvSpPr>
          <p:cNvPr id="4" name="Прямоугольник 3">
            <a:extLst>
              <a:ext uri="{FF2B5EF4-FFF2-40B4-BE49-F238E27FC236}">
                <a16:creationId xmlns="" xmlns:a16="http://schemas.microsoft.com/office/drawing/2014/main" id="{15C29CA8-6D84-4951-95B5-A2E8A8F205C0}"/>
              </a:ext>
            </a:extLst>
          </p:cNvPr>
          <p:cNvSpPr/>
          <p:nvPr/>
        </p:nvSpPr>
        <p:spPr>
          <a:xfrm>
            <a:off x="984031" y="1455210"/>
            <a:ext cx="6633808" cy="3739485"/>
          </a:xfrm>
          <a:prstGeom prst="rect">
            <a:avLst/>
          </a:prstGeom>
        </p:spPr>
        <p:txBody>
          <a:bodyPr wrap="square">
            <a:spAutoFit/>
          </a:bodyPr>
          <a:lstStyle/>
          <a:p>
            <a:pPr>
              <a:spcAft>
                <a:spcPts val="600"/>
              </a:spcAft>
            </a:pPr>
            <a:r>
              <a:rPr lang="uk-UA" sz="1900" dirty="0"/>
              <a:t>Прийняті на Першій Гаазькій мирній конференції. </a:t>
            </a:r>
          </a:p>
          <a:p>
            <a:pPr algn="ctr">
              <a:spcAft>
                <a:spcPts val="600"/>
              </a:spcAft>
            </a:pPr>
            <a:r>
              <a:rPr lang="uk-UA" sz="2200" b="1" dirty="0"/>
              <a:t>Зміст:</a:t>
            </a:r>
          </a:p>
          <a:p>
            <a:pPr marL="342900" indent="-342900">
              <a:spcAft>
                <a:spcPts val="600"/>
              </a:spcAft>
              <a:buFont typeface="Wingdings" panose="05000000000000000000" pitchFamily="2" charset="2"/>
              <a:buChar char="Ø"/>
            </a:pPr>
            <a:r>
              <a:rPr lang="uk-UA" sz="1900" dirty="0"/>
              <a:t>Встановили закони і звичаї війни на суходолі (Гаазький регламент 1899 р.).</a:t>
            </a:r>
          </a:p>
          <a:p>
            <a:pPr marL="342900" indent="-342900">
              <a:spcAft>
                <a:spcPts val="600"/>
              </a:spcAft>
              <a:buFont typeface="Wingdings" panose="05000000000000000000" pitchFamily="2" charset="2"/>
              <a:buChar char="Ø"/>
            </a:pPr>
            <a:r>
              <a:rPr lang="uk-UA" sz="1900" dirty="0"/>
              <a:t>Визначили права і обов’язки воюючих сторін, поводження з військовополоненими, захист цивільного населення.</a:t>
            </a:r>
          </a:p>
          <a:p>
            <a:pPr marL="342900" indent="-342900">
              <a:spcAft>
                <a:spcPts val="600"/>
              </a:spcAft>
              <a:buFont typeface="Wingdings" panose="05000000000000000000" pitchFamily="2" charset="2"/>
              <a:buChar char="Ø"/>
            </a:pPr>
            <a:r>
              <a:rPr lang="uk-UA" sz="1900" dirty="0"/>
              <a:t>Ввели заборону певних видів зброї, зокрема задушливих газів і куль, що легко розриваються.</a:t>
            </a:r>
          </a:p>
          <a:p>
            <a:pPr marL="342900" indent="-342900">
              <a:spcAft>
                <a:spcPts val="600"/>
              </a:spcAft>
              <a:buFont typeface="Wingdings" panose="05000000000000000000" pitchFamily="2" charset="2"/>
              <a:buChar char="Ø"/>
            </a:pPr>
            <a:r>
              <a:rPr lang="uk-UA" sz="1900" dirty="0"/>
              <a:t>Запровадили інститут мирного вирішення спорів — створення Постійного третейського суду (нині — Постійна палата третейського суду в Гаазі).</a:t>
            </a:r>
          </a:p>
        </p:txBody>
      </p:sp>
      <p:sp>
        <p:nvSpPr>
          <p:cNvPr id="8" name="Shape 1">
            <a:extLst>
              <a:ext uri="{FF2B5EF4-FFF2-40B4-BE49-F238E27FC236}">
                <a16:creationId xmlns="" xmlns:a16="http://schemas.microsoft.com/office/drawing/2014/main" id="{B95EE8B6-34ED-4BDD-B44C-D5AE3A3B5848}"/>
              </a:ext>
            </a:extLst>
          </p:cNvPr>
          <p:cNvSpPr/>
          <p:nvPr/>
        </p:nvSpPr>
        <p:spPr>
          <a:xfrm>
            <a:off x="7990322" y="1385980"/>
            <a:ext cx="5904320" cy="1138774"/>
          </a:xfrm>
          <a:prstGeom prst="roundRect">
            <a:avLst>
              <a:gd name="adj" fmla="val 2330"/>
            </a:avLst>
          </a:prstGeom>
          <a:solidFill>
            <a:schemeClr val="accent4">
              <a:lumMod val="20000"/>
              <a:lumOff val="80000"/>
              <a:alpha val="23000"/>
            </a:schemeClr>
          </a:solidFill>
          <a:ln w="7620">
            <a:solidFill>
              <a:schemeClr val="accent4">
                <a:lumMod val="75000"/>
              </a:schemeClr>
            </a:solidFill>
            <a:prstDash val="solid"/>
          </a:ln>
        </p:spPr>
      </p:sp>
      <p:sp>
        <p:nvSpPr>
          <p:cNvPr id="9" name="Shape 1">
            <a:extLst>
              <a:ext uri="{FF2B5EF4-FFF2-40B4-BE49-F238E27FC236}">
                <a16:creationId xmlns="" xmlns:a16="http://schemas.microsoft.com/office/drawing/2014/main" id="{EE3B5C36-ED5F-4358-AA16-B06A303DE3EB}"/>
              </a:ext>
            </a:extLst>
          </p:cNvPr>
          <p:cNvSpPr/>
          <p:nvPr/>
        </p:nvSpPr>
        <p:spPr>
          <a:xfrm>
            <a:off x="7990322" y="2854093"/>
            <a:ext cx="5904320" cy="1138774"/>
          </a:xfrm>
          <a:prstGeom prst="roundRect">
            <a:avLst>
              <a:gd name="adj" fmla="val 2330"/>
            </a:avLst>
          </a:prstGeom>
          <a:solidFill>
            <a:schemeClr val="accent4">
              <a:lumMod val="20000"/>
              <a:lumOff val="80000"/>
              <a:alpha val="23000"/>
            </a:schemeClr>
          </a:solidFill>
          <a:ln w="7620">
            <a:solidFill>
              <a:schemeClr val="accent4">
                <a:lumMod val="75000"/>
              </a:schemeClr>
            </a:solidFill>
            <a:prstDash val="solid"/>
          </a:ln>
        </p:spPr>
      </p:sp>
      <p:sp>
        <p:nvSpPr>
          <p:cNvPr id="10" name="Shape 1">
            <a:extLst>
              <a:ext uri="{FF2B5EF4-FFF2-40B4-BE49-F238E27FC236}">
                <a16:creationId xmlns="" xmlns:a16="http://schemas.microsoft.com/office/drawing/2014/main" id="{08E5F43F-AD1A-44DE-9F7B-70C4C8EDA924}"/>
              </a:ext>
            </a:extLst>
          </p:cNvPr>
          <p:cNvSpPr/>
          <p:nvPr/>
        </p:nvSpPr>
        <p:spPr>
          <a:xfrm>
            <a:off x="7990322" y="4273354"/>
            <a:ext cx="5904320" cy="1138774"/>
          </a:xfrm>
          <a:prstGeom prst="roundRect">
            <a:avLst>
              <a:gd name="adj" fmla="val 2330"/>
            </a:avLst>
          </a:prstGeom>
          <a:solidFill>
            <a:schemeClr val="accent4">
              <a:lumMod val="20000"/>
              <a:lumOff val="80000"/>
              <a:alpha val="23000"/>
            </a:schemeClr>
          </a:solidFill>
          <a:ln w="7620">
            <a:solidFill>
              <a:schemeClr val="accent4">
                <a:lumMod val="75000"/>
              </a:schemeClr>
            </a:solidFill>
            <a:prstDash val="solid"/>
          </a:ln>
        </p:spPr>
      </p:sp>
      <p:sp>
        <p:nvSpPr>
          <p:cNvPr id="11" name="Прямоугольник 10">
            <a:extLst>
              <a:ext uri="{FF2B5EF4-FFF2-40B4-BE49-F238E27FC236}">
                <a16:creationId xmlns="" xmlns:a16="http://schemas.microsoft.com/office/drawing/2014/main" id="{98768271-1890-4746-B788-FC652E013BF6}"/>
              </a:ext>
            </a:extLst>
          </p:cNvPr>
          <p:cNvSpPr/>
          <p:nvPr/>
        </p:nvSpPr>
        <p:spPr>
          <a:xfrm>
            <a:off x="8238594" y="1603169"/>
            <a:ext cx="5283565" cy="707886"/>
          </a:xfrm>
          <a:prstGeom prst="rect">
            <a:avLst/>
          </a:prstGeom>
        </p:spPr>
        <p:txBody>
          <a:bodyPr wrap="square">
            <a:spAutoFit/>
          </a:bodyPr>
          <a:lstStyle/>
          <a:p>
            <a:r>
              <a:rPr lang="uk-UA" sz="2000" dirty="0"/>
              <a:t>Стали першим міжнародним зведенням правил ведення війни</a:t>
            </a:r>
          </a:p>
        </p:txBody>
      </p:sp>
      <p:sp>
        <p:nvSpPr>
          <p:cNvPr id="12" name="Прямоугольник 11">
            <a:extLst>
              <a:ext uri="{FF2B5EF4-FFF2-40B4-BE49-F238E27FC236}">
                <a16:creationId xmlns="" xmlns:a16="http://schemas.microsoft.com/office/drawing/2014/main" id="{8E2990A8-96E2-47BF-B64F-CE6B5C49AC30}"/>
              </a:ext>
            </a:extLst>
          </p:cNvPr>
          <p:cNvSpPr/>
          <p:nvPr/>
        </p:nvSpPr>
        <p:spPr>
          <a:xfrm>
            <a:off x="8249001" y="3089270"/>
            <a:ext cx="5461695" cy="707886"/>
          </a:xfrm>
          <a:prstGeom prst="rect">
            <a:avLst/>
          </a:prstGeom>
        </p:spPr>
        <p:txBody>
          <a:bodyPr wrap="square">
            <a:spAutoFit/>
          </a:bodyPr>
          <a:lstStyle/>
          <a:p>
            <a:r>
              <a:rPr lang="uk-UA" sz="2000" dirty="0"/>
              <a:t>Сформували основні принципи гуманності та обмеження воєнних засобів</a:t>
            </a:r>
          </a:p>
        </p:txBody>
      </p:sp>
      <p:sp>
        <p:nvSpPr>
          <p:cNvPr id="13" name="Прямоугольник 12">
            <a:extLst>
              <a:ext uri="{FF2B5EF4-FFF2-40B4-BE49-F238E27FC236}">
                <a16:creationId xmlns="" xmlns:a16="http://schemas.microsoft.com/office/drawing/2014/main" id="{E102ACC2-E13A-4042-83DA-0A799FDB0301}"/>
              </a:ext>
            </a:extLst>
          </p:cNvPr>
          <p:cNvSpPr/>
          <p:nvPr/>
        </p:nvSpPr>
        <p:spPr>
          <a:xfrm>
            <a:off x="8317727" y="4488798"/>
            <a:ext cx="5461695" cy="707886"/>
          </a:xfrm>
          <a:prstGeom prst="rect">
            <a:avLst/>
          </a:prstGeom>
        </p:spPr>
        <p:txBody>
          <a:bodyPr wrap="square">
            <a:spAutoFit/>
          </a:bodyPr>
          <a:lstStyle/>
          <a:p>
            <a:r>
              <a:rPr lang="uk-UA" sz="2000" dirty="0"/>
              <a:t>Започаткували мирні механізми вирішення конфліктів між державами</a:t>
            </a:r>
          </a:p>
        </p:txBody>
      </p:sp>
      <p:sp>
        <p:nvSpPr>
          <p:cNvPr id="14" name="Прямоугольник 13">
            <a:extLst>
              <a:ext uri="{FF2B5EF4-FFF2-40B4-BE49-F238E27FC236}">
                <a16:creationId xmlns="" xmlns:a16="http://schemas.microsoft.com/office/drawing/2014/main" id="{71BCC41A-F56B-4AD4-8E9A-A741AF54E2B0}"/>
              </a:ext>
            </a:extLst>
          </p:cNvPr>
          <p:cNvSpPr/>
          <p:nvPr/>
        </p:nvSpPr>
        <p:spPr>
          <a:xfrm>
            <a:off x="9902711" y="712796"/>
            <a:ext cx="1451038" cy="461665"/>
          </a:xfrm>
          <a:prstGeom prst="rect">
            <a:avLst/>
          </a:prstGeom>
        </p:spPr>
        <p:txBody>
          <a:bodyPr wrap="none">
            <a:spAutoFit/>
          </a:bodyPr>
          <a:lstStyle/>
          <a:p>
            <a:r>
              <a:rPr lang="uk-UA" sz="2400" b="1" dirty="0"/>
              <a:t>Значення</a:t>
            </a:r>
            <a:endParaRPr lang="uk-UA" sz="2400" dirty="0"/>
          </a:p>
        </p:txBody>
      </p:sp>
      <p:sp>
        <p:nvSpPr>
          <p:cNvPr id="15" name="Shape 1">
            <a:extLst>
              <a:ext uri="{FF2B5EF4-FFF2-40B4-BE49-F238E27FC236}">
                <a16:creationId xmlns="" xmlns:a16="http://schemas.microsoft.com/office/drawing/2014/main" id="{E0296277-34B7-4F3D-BDF4-6B403CD34D01}"/>
              </a:ext>
            </a:extLst>
          </p:cNvPr>
          <p:cNvSpPr/>
          <p:nvPr/>
        </p:nvSpPr>
        <p:spPr>
          <a:xfrm>
            <a:off x="735759" y="1330037"/>
            <a:ext cx="6882080" cy="4082092"/>
          </a:xfrm>
          <a:prstGeom prst="roundRect">
            <a:avLst>
              <a:gd name="adj" fmla="val 2330"/>
            </a:avLst>
          </a:prstGeom>
          <a:noFill/>
          <a:ln w="7620">
            <a:solidFill>
              <a:schemeClr val="accent4">
                <a:lumMod val="75000"/>
              </a:schemeClr>
            </a:solidFill>
            <a:prstDash val="solid"/>
          </a:ln>
        </p:spPr>
      </p:sp>
    </p:spTree>
    <p:extLst>
      <p:ext uri="{BB962C8B-B14F-4D97-AF65-F5344CB8AC3E}">
        <p14:creationId xmlns:p14="http://schemas.microsoft.com/office/powerpoint/2010/main" val="410481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E2B3FD62-D8EA-4966-B306-D5579421BC34}"/>
              </a:ext>
            </a:extLst>
          </p:cNvPr>
          <p:cNvSpPr/>
          <p:nvPr/>
        </p:nvSpPr>
        <p:spPr>
          <a:xfrm>
            <a:off x="1151906" y="1517126"/>
            <a:ext cx="12457215" cy="2662267"/>
          </a:xfrm>
          <a:prstGeom prst="rect">
            <a:avLst/>
          </a:prstGeom>
        </p:spPr>
        <p:txBody>
          <a:bodyPr wrap="square">
            <a:spAutoFit/>
          </a:bodyPr>
          <a:lstStyle/>
          <a:p>
            <a:pPr>
              <a:spcAft>
                <a:spcPts val="600"/>
              </a:spcAft>
            </a:pPr>
            <a:r>
              <a:rPr lang="uk-UA" sz="2000" dirty="0"/>
              <a:t>Друга мирна конференція в Гаазі. </a:t>
            </a:r>
            <a:r>
              <a:rPr lang="uk-UA" sz="2200" b="1" dirty="0"/>
              <a:t>Зміст</a:t>
            </a:r>
            <a:r>
              <a:rPr lang="uk-UA" sz="2200" dirty="0"/>
              <a:t>:</a:t>
            </a:r>
          </a:p>
          <a:p>
            <a:pPr marL="808038" indent="-452438">
              <a:spcAft>
                <a:spcPts val="600"/>
              </a:spcAft>
              <a:buFont typeface="Wingdings" panose="05000000000000000000" pitchFamily="2" charset="2"/>
              <a:buChar char="Ø"/>
            </a:pPr>
            <a:r>
              <a:rPr lang="uk-UA" sz="2000" dirty="0"/>
              <a:t>Розширили та деталізували положення конвенцій 1899 р.</a:t>
            </a:r>
          </a:p>
          <a:p>
            <a:pPr marL="808038" indent="-452438">
              <a:spcAft>
                <a:spcPts val="600"/>
              </a:spcAft>
              <a:buFont typeface="Wingdings" panose="05000000000000000000" pitchFamily="2" charset="2"/>
              <a:buChar char="Ø"/>
            </a:pPr>
            <a:r>
              <a:rPr lang="uk-UA" sz="2000" dirty="0"/>
              <a:t>Визначили правила ведення війни на суходолі, морі, під час облоги та окупації.</a:t>
            </a:r>
          </a:p>
          <a:p>
            <a:pPr marL="808038" indent="-452438">
              <a:spcAft>
                <a:spcPts val="600"/>
              </a:spcAft>
              <a:buFont typeface="Wingdings" panose="05000000000000000000" pitchFamily="2" charset="2"/>
              <a:buChar char="Ø"/>
            </a:pPr>
            <a:r>
              <a:rPr lang="uk-UA" sz="2000" dirty="0"/>
              <a:t>Врегулювали права нейтральних держав і порядок їхньої поведінки під час війни.</a:t>
            </a:r>
          </a:p>
          <a:p>
            <a:pPr marL="808038" indent="-452438">
              <a:spcAft>
                <a:spcPts val="600"/>
              </a:spcAft>
              <a:buFont typeface="Wingdings" panose="05000000000000000000" pitchFamily="2" charset="2"/>
              <a:buChar char="Ø"/>
            </a:pPr>
            <a:r>
              <a:rPr lang="uk-UA" sz="2000" dirty="0"/>
              <a:t>Заборонили знищення майна без воєнної необхідності, напад на лікарні, насильство проти цивільних.</a:t>
            </a:r>
          </a:p>
          <a:p>
            <a:pPr marL="808038" indent="-452438">
              <a:spcAft>
                <a:spcPts val="600"/>
              </a:spcAft>
              <a:buFont typeface="Wingdings" panose="05000000000000000000" pitchFamily="2" charset="2"/>
              <a:buChar char="Ø"/>
            </a:pPr>
            <a:r>
              <a:rPr lang="uk-UA" sz="2000" dirty="0"/>
              <a:t>Установили норми про початок війни (обов’язкове оголошення), захист культурних об’єктів і гуманітарних місій.</a:t>
            </a:r>
          </a:p>
        </p:txBody>
      </p:sp>
      <p:sp>
        <p:nvSpPr>
          <p:cNvPr id="4" name="Прямоугольник 3">
            <a:extLst>
              <a:ext uri="{FF2B5EF4-FFF2-40B4-BE49-F238E27FC236}">
                <a16:creationId xmlns="" xmlns:a16="http://schemas.microsoft.com/office/drawing/2014/main" id="{C368AEDA-EC24-48D3-A47F-DD13B41A6359}"/>
              </a:ext>
            </a:extLst>
          </p:cNvPr>
          <p:cNvSpPr/>
          <p:nvPr/>
        </p:nvSpPr>
        <p:spPr>
          <a:xfrm>
            <a:off x="795647" y="514866"/>
            <a:ext cx="5688096" cy="646331"/>
          </a:xfrm>
          <a:prstGeom prst="rect">
            <a:avLst/>
          </a:prstGeom>
        </p:spPr>
        <p:txBody>
          <a:bodyPr wrap="none">
            <a:spAutoFit/>
          </a:bodyPr>
          <a:lstStyle/>
          <a:p>
            <a:r>
              <a:rPr lang="uk-UA" sz="3600" b="1" dirty="0"/>
              <a:t>Гаазькі конвенції 1907 року</a:t>
            </a:r>
          </a:p>
        </p:txBody>
      </p:sp>
      <p:sp>
        <p:nvSpPr>
          <p:cNvPr id="7" name="Shape 1">
            <a:extLst>
              <a:ext uri="{FF2B5EF4-FFF2-40B4-BE49-F238E27FC236}">
                <a16:creationId xmlns="" xmlns:a16="http://schemas.microsoft.com/office/drawing/2014/main" id="{8113F3AE-7A27-46D7-AD32-810674898FAB}"/>
              </a:ext>
            </a:extLst>
          </p:cNvPr>
          <p:cNvSpPr/>
          <p:nvPr/>
        </p:nvSpPr>
        <p:spPr>
          <a:xfrm>
            <a:off x="1320996" y="5073932"/>
            <a:ext cx="5904320" cy="1138774"/>
          </a:xfrm>
          <a:prstGeom prst="roundRect">
            <a:avLst>
              <a:gd name="adj" fmla="val 2330"/>
            </a:avLst>
          </a:prstGeom>
          <a:solidFill>
            <a:schemeClr val="accent4">
              <a:lumMod val="20000"/>
              <a:lumOff val="80000"/>
              <a:alpha val="23000"/>
            </a:schemeClr>
          </a:solidFill>
          <a:ln w="7620">
            <a:solidFill>
              <a:schemeClr val="accent4">
                <a:lumMod val="75000"/>
              </a:schemeClr>
            </a:solidFill>
            <a:prstDash val="solid"/>
          </a:ln>
        </p:spPr>
      </p:sp>
      <p:sp>
        <p:nvSpPr>
          <p:cNvPr id="8" name="Shape 1">
            <a:extLst>
              <a:ext uri="{FF2B5EF4-FFF2-40B4-BE49-F238E27FC236}">
                <a16:creationId xmlns="" xmlns:a16="http://schemas.microsoft.com/office/drawing/2014/main" id="{ECBE6F44-F24E-452C-B2C7-FA98BBAEDBC2}"/>
              </a:ext>
            </a:extLst>
          </p:cNvPr>
          <p:cNvSpPr/>
          <p:nvPr/>
        </p:nvSpPr>
        <p:spPr>
          <a:xfrm>
            <a:off x="1320996" y="6495254"/>
            <a:ext cx="5904320" cy="1138774"/>
          </a:xfrm>
          <a:prstGeom prst="roundRect">
            <a:avLst>
              <a:gd name="adj" fmla="val 2330"/>
            </a:avLst>
          </a:prstGeom>
          <a:solidFill>
            <a:schemeClr val="accent4">
              <a:lumMod val="20000"/>
              <a:lumOff val="80000"/>
              <a:alpha val="23000"/>
            </a:schemeClr>
          </a:solidFill>
          <a:ln w="7620">
            <a:solidFill>
              <a:schemeClr val="accent4">
                <a:lumMod val="75000"/>
              </a:schemeClr>
            </a:solidFill>
            <a:prstDash val="solid"/>
          </a:ln>
        </p:spPr>
      </p:sp>
      <p:sp>
        <p:nvSpPr>
          <p:cNvPr id="9" name="Shape 1">
            <a:extLst>
              <a:ext uri="{FF2B5EF4-FFF2-40B4-BE49-F238E27FC236}">
                <a16:creationId xmlns="" xmlns:a16="http://schemas.microsoft.com/office/drawing/2014/main" id="{5CC1E9C6-08B7-40C3-B0CC-13C2FD22ABD9}"/>
              </a:ext>
            </a:extLst>
          </p:cNvPr>
          <p:cNvSpPr/>
          <p:nvPr/>
        </p:nvSpPr>
        <p:spPr>
          <a:xfrm>
            <a:off x="7534339" y="5061317"/>
            <a:ext cx="5904320" cy="1138774"/>
          </a:xfrm>
          <a:prstGeom prst="roundRect">
            <a:avLst>
              <a:gd name="adj" fmla="val 2330"/>
            </a:avLst>
          </a:prstGeom>
          <a:solidFill>
            <a:schemeClr val="accent4">
              <a:lumMod val="20000"/>
              <a:lumOff val="80000"/>
              <a:alpha val="23000"/>
            </a:schemeClr>
          </a:solidFill>
          <a:ln w="7620">
            <a:solidFill>
              <a:schemeClr val="accent4">
                <a:lumMod val="75000"/>
              </a:schemeClr>
            </a:solidFill>
            <a:prstDash val="solid"/>
          </a:ln>
        </p:spPr>
      </p:sp>
      <p:sp>
        <p:nvSpPr>
          <p:cNvPr id="10" name="Прямоугольник 9">
            <a:extLst>
              <a:ext uri="{FF2B5EF4-FFF2-40B4-BE49-F238E27FC236}">
                <a16:creationId xmlns="" xmlns:a16="http://schemas.microsoft.com/office/drawing/2014/main" id="{2B48E9CC-508A-4DEB-8056-A8F425DC6B18}"/>
              </a:ext>
            </a:extLst>
          </p:cNvPr>
          <p:cNvSpPr/>
          <p:nvPr/>
        </p:nvSpPr>
        <p:spPr>
          <a:xfrm>
            <a:off x="6499797" y="4445957"/>
            <a:ext cx="1451038" cy="461665"/>
          </a:xfrm>
          <a:prstGeom prst="rect">
            <a:avLst/>
          </a:prstGeom>
        </p:spPr>
        <p:txBody>
          <a:bodyPr wrap="none">
            <a:spAutoFit/>
          </a:bodyPr>
          <a:lstStyle/>
          <a:p>
            <a:r>
              <a:rPr lang="uk-UA" sz="2400" b="1" dirty="0"/>
              <a:t>Значення</a:t>
            </a:r>
            <a:endParaRPr lang="uk-UA" sz="2400" dirty="0"/>
          </a:p>
        </p:txBody>
      </p:sp>
      <p:sp>
        <p:nvSpPr>
          <p:cNvPr id="11" name="Shape 1">
            <a:extLst>
              <a:ext uri="{FF2B5EF4-FFF2-40B4-BE49-F238E27FC236}">
                <a16:creationId xmlns="" xmlns:a16="http://schemas.microsoft.com/office/drawing/2014/main" id="{5DC689F7-BAAB-45EF-93F0-09AC8F652139}"/>
              </a:ext>
            </a:extLst>
          </p:cNvPr>
          <p:cNvSpPr/>
          <p:nvPr/>
        </p:nvSpPr>
        <p:spPr>
          <a:xfrm>
            <a:off x="7534339" y="6495254"/>
            <a:ext cx="5904320" cy="1138774"/>
          </a:xfrm>
          <a:prstGeom prst="roundRect">
            <a:avLst>
              <a:gd name="adj" fmla="val 2330"/>
            </a:avLst>
          </a:prstGeom>
          <a:solidFill>
            <a:schemeClr val="accent4">
              <a:lumMod val="20000"/>
              <a:lumOff val="80000"/>
              <a:alpha val="23000"/>
            </a:schemeClr>
          </a:solidFill>
          <a:ln w="7620">
            <a:solidFill>
              <a:schemeClr val="accent4">
                <a:lumMod val="75000"/>
              </a:schemeClr>
            </a:solidFill>
            <a:prstDash val="solid"/>
          </a:ln>
        </p:spPr>
      </p:sp>
      <p:sp>
        <p:nvSpPr>
          <p:cNvPr id="12" name="Прямоугольник 11">
            <a:extLst>
              <a:ext uri="{FF2B5EF4-FFF2-40B4-BE49-F238E27FC236}">
                <a16:creationId xmlns="" xmlns:a16="http://schemas.microsoft.com/office/drawing/2014/main" id="{68E5DF68-32AC-4422-97B5-8C95051F15F0}"/>
              </a:ext>
            </a:extLst>
          </p:cNvPr>
          <p:cNvSpPr/>
          <p:nvPr/>
        </p:nvSpPr>
        <p:spPr>
          <a:xfrm>
            <a:off x="7829865" y="6710698"/>
            <a:ext cx="5351745" cy="707886"/>
          </a:xfrm>
          <a:prstGeom prst="rect">
            <a:avLst/>
          </a:prstGeom>
        </p:spPr>
        <p:txBody>
          <a:bodyPr wrap="square">
            <a:spAutoFit/>
          </a:bodyPr>
          <a:lstStyle/>
          <a:p>
            <a:pPr algn="ctr"/>
            <a:r>
              <a:rPr lang="uk-UA" sz="2000" dirty="0"/>
              <a:t>Стали важливою основою для подальших Женевських конвенцій</a:t>
            </a:r>
          </a:p>
        </p:txBody>
      </p:sp>
      <p:sp>
        <p:nvSpPr>
          <p:cNvPr id="13" name="Прямоугольник 12">
            <a:extLst>
              <a:ext uri="{FF2B5EF4-FFF2-40B4-BE49-F238E27FC236}">
                <a16:creationId xmlns="" xmlns:a16="http://schemas.microsoft.com/office/drawing/2014/main" id="{1112C7F8-EF16-42E0-A163-8A6BD1077355}"/>
              </a:ext>
            </a:extLst>
          </p:cNvPr>
          <p:cNvSpPr/>
          <p:nvPr/>
        </p:nvSpPr>
        <p:spPr>
          <a:xfrm>
            <a:off x="1471987" y="6759832"/>
            <a:ext cx="5514054" cy="707886"/>
          </a:xfrm>
          <a:prstGeom prst="rect">
            <a:avLst/>
          </a:prstGeom>
        </p:spPr>
        <p:txBody>
          <a:bodyPr wrap="square">
            <a:spAutoFit/>
          </a:bodyPr>
          <a:lstStyle/>
          <a:p>
            <a:pPr algn="ctr"/>
            <a:r>
              <a:rPr lang="uk-UA" sz="2000" dirty="0"/>
              <a:t>Встановили поняття нейтралітету, що діє й сьогодні</a:t>
            </a:r>
          </a:p>
        </p:txBody>
      </p:sp>
      <p:sp>
        <p:nvSpPr>
          <p:cNvPr id="14" name="Прямоугольник 13">
            <a:extLst>
              <a:ext uri="{FF2B5EF4-FFF2-40B4-BE49-F238E27FC236}">
                <a16:creationId xmlns="" xmlns:a16="http://schemas.microsoft.com/office/drawing/2014/main" id="{6DEDF0BB-1A95-4CBF-A967-772874B70400}"/>
              </a:ext>
            </a:extLst>
          </p:cNvPr>
          <p:cNvSpPr/>
          <p:nvPr/>
        </p:nvSpPr>
        <p:spPr>
          <a:xfrm>
            <a:off x="7757754" y="5314762"/>
            <a:ext cx="5457490" cy="707886"/>
          </a:xfrm>
          <a:prstGeom prst="rect">
            <a:avLst/>
          </a:prstGeom>
        </p:spPr>
        <p:txBody>
          <a:bodyPr wrap="square">
            <a:spAutoFit/>
          </a:bodyPr>
          <a:lstStyle/>
          <a:p>
            <a:pPr algn="ctr"/>
            <a:r>
              <a:rPr lang="uk-UA" sz="2000" dirty="0"/>
              <a:t>Заклали правову базу для відповідальності за воєнні злочини</a:t>
            </a:r>
          </a:p>
        </p:txBody>
      </p:sp>
      <p:sp>
        <p:nvSpPr>
          <p:cNvPr id="15" name="Прямоугольник 14">
            <a:extLst>
              <a:ext uri="{FF2B5EF4-FFF2-40B4-BE49-F238E27FC236}">
                <a16:creationId xmlns="" xmlns:a16="http://schemas.microsoft.com/office/drawing/2014/main" id="{AEE9344E-8622-4EA7-9DCA-3282FD45ADE8}"/>
              </a:ext>
            </a:extLst>
          </p:cNvPr>
          <p:cNvSpPr/>
          <p:nvPr/>
        </p:nvSpPr>
        <p:spPr>
          <a:xfrm>
            <a:off x="1560271" y="5138261"/>
            <a:ext cx="5425769" cy="1015663"/>
          </a:xfrm>
          <a:prstGeom prst="rect">
            <a:avLst/>
          </a:prstGeom>
        </p:spPr>
        <p:txBody>
          <a:bodyPr wrap="square">
            <a:spAutoFit/>
          </a:bodyPr>
          <a:lstStyle/>
          <a:p>
            <a:pPr algn="ctr"/>
            <a:r>
              <a:rPr lang="uk-UA" sz="2000" dirty="0"/>
              <a:t>Систематизували норми права війни — так зване «Гаазьке право», яке регулює засоби і методи ведення бойових дій</a:t>
            </a:r>
          </a:p>
        </p:txBody>
      </p:sp>
      <p:sp>
        <p:nvSpPr>
          <p:cNvPr id="16" name="Shape 1">
            <a:extLst>
              <a:ext uri="{FF2B5EF4-FFF2-40B4-BE49-F238E27FC236}">
                <a16:creationId xmlns="" xmlns:a16="http://schemas.microsoft.com/office/drawing/2014/main" id="{EA19D1A9-E412-4985-AAAF-43B213539173}"/>
              </a:ext>
            </a:extLst>
          </p:cNvPr>
          <p:cNvSpPr/>
          <p:nvPr/>
        </p:nvSpPr>
        <p:spPr>
          <a:xfrm>
            <a:off x="795647" y="1518366"/>
            <a:ext cx="13134109" cy="2729371"/>
          </a:xfrm>
          <a:prstGeom prst="roundRect">
            <a:avLst>
              <a:gd name="adj" fmla="val 2330"/>
            </a:avLst>
          </a:prstGeom>
          <a:noFill/>
          <a:ln w="7620">
            <a:solidFill>
              <a:schemeClr val="accent4">
                <a:lumMod val="75000"/>
              </a:schemeClr>
            </a:solidFill>
            <a:prstDash val="solid"/>
          </a:ln>
        </p:spPr>
      </p:sp>
    </p:spTree>
    <p:extLst>
      <p:ext uri="{BB962C8B-B14F-4D97-AF65-F5344CB8AC3E}">
        <p14:creationId xmlns:p14="http://schemas.microsoft.com/office/powerpoint/2010/main" val="4533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31163" y="502682"/>
            <a:ext cx="13168074" cy="1202769"/>
          </a:xfrm>
          <a:prstGeom prst="rect">
            <a:avLst/>
          </a:prstGeom>
          <a:noFill/>
          <a:ln/>
        </p:spPr>
        <p:txBody>
          <a:bodyPr wrap="square" lIns="0" tIns="0" rIns="0" bIns="0" rtlCol="0" anchor="t"/>
          <a:lstStyle/>
          <a:p>
            <a:pPr marL="0" indent="0" algn="l">
              <a:lnSpc>
                <a:spcPts val="4700"/>
              </a:lnSpc>
              <a:buNone/>
            </a:pPr>
            <a:r>
              <a:rPr lang="en-US" sz="3600" b="1" dirty="0">
                <a:solidFill>
                  <a:srgbClr val="1F1E1E"/>
                </a:solidFill>
                <a:ea typeface="Alexandria Semi Bold" pitchFamily="34" charset="-122"/>
                <a:cs typeface="Alexandria Semi Bold" pitchFamily="34" charset="-120"/>
              </a:rPr>
              <a:t>Женевські конвенції 1949 </a:t>
            </a:r>
            <a:r>
              <a:rPr lang="en-US" sz="3600" b="1" dirty="0" err="1">
                <a:solidFill>
                  <a:srgbClr val="1F1E1E"/>
                </a:solidFill>
                <a:ea typeface="Alexandria Semi Bold" pitchFamily="34" charset="-122"/>
                <a:cs typeface="Alexandria Semi Bold" pitchFamily="34" charset="-120"/>
              </a:rPr>
              <a:t>року</a:t>
            </a:r>
            <a:r>
              <a:rPr lang="en-US" sz="3600" b="1" dirty="0">
                <a:solidFill>
                  <a:srgbClr val="1F1E1E"/>
                </a:solidFill>
                <a:ea typeface="Alexandria Semi Bold" pitchFamily="34" charset="-122"/>
                <a:cs typeface="Alexandria Semi Bold" pitchFamily="34" charset="-120"/>
              </a:rPr>
              <a:t> </a:t>
            </a:r>
            <a:endParaRPr lang="en-US" sz="3600" b="1" dirty="0"/>
          </a:p>
        </p:txBody>
      </p:sp>
      <p:sp>
        <p:nvSpPr>
          <p:cNvPr id="3" name="Text 1"/>
          <p:cNvSpPr/>
          <p:nvPr/>
        </p:nvSpPr>
        <p:spPr>
          <a:xfrm>
            <a:off x="731103" y="1326237"/>
            <a:ext cx="13168074" cy="584835"/>
          </a:xfrm>
          <a:prstGeom prst="rect">
            <a:avLst/>
          </a:prstGeom>
          <a:noFill/>
          <a:ln/>
        </p:spPr>
        <p:txBody>
          <a:bodyPr wrap="square" lIns="0" tIns="0" rIns="0" bIns="0" rtlCol="0" anchor="t"/>
          <a:lstStyle/>
          <a:p>
            <a:pPr marL="0" indent="0" algn="l">
              <a:buNone/>
            </a:pPr>
            <a:r>
              <a:rPr lang="en-US" sz="2000" dirty="0">
                <a:solidFill>
                  <a:srgbClr val="3B3535"/>
                </a:solidFill>
                <a:ea typeface="Sora Light" pitchFamily="34" charset="-122"/>
                <a:cs typeface="Sora Light" pitchFamily="34" charset="-120"/>
              </a:rPr>
              <a:t>Катастрофічний досвід Другої світової війни продемонстрував необхідність значного розширення та посилення норм захисту, особливо цивільного населення.</a:t>
            </a:r>
            <a:endParaRPr lang="en-US" sz="2000" dirty="0"/>
          </a:p>
        </p:txBody>
      </p:sp>
      <p:sp>
        <p:nvSpPr>
          <p:cNvPr id="4" name="Text 2"/>
          <p:cNvSpPr/>
          <p:nvPr/>
        </p:nvSpPr>
        <p:spPr>
          <a:xfrm>
            <a:off x="2331244" y="3593663"/>
            <a:ext cx="2405301" cy="300633"/>
          </a:xfrm>
          <a:prstGeom prst="rect">
            <a:avLst/>
          </a:prstGeom>
          <a:noFill/>
          <a:ln/>
        </p:spPr>
        <p:txBody>
          <a:bodyPr wrap="none" lIns="0" tIns="0" rIns="0" bIns="0" rtlCol="0" anchor="t"/>
          <a:lstStyle/>
          <a:p>
            <a:pPr marL="0" indent="0" algn="r">
              <a:lnSpc>
                <a:spcPts val="2350"/>
              </a:lnSpc>
              <a:buNone/>
            </a:pPr>
            <a:r>
              <a:rPr lang="en-US" dirty="0">
                <a:solidFill>
                  <a:srgbClr val="3B3535"/>
                </a:solidFill>
                <a:ea typeface="Alexandria Semi Bold" pitchFamily="34" charset="-122"/>
                <a:cs typeface="Alexandria Semi Bold" pitchFamily="34" charset="-120"/>
              </a:rPr>
              <a:t>Конвенція I</a:t>
            </a:r>
            <a:endParaRPr lang="en-US" dirty="0"/>
          </a:p>
        </p:txBody>
      </p:sp>
      <p:sp>
        <p:nvSpPr>
          <p:cNvPr id="5" name="Text 3"/>
          <p:cNvSpPr/>
          <p:nvPr/>
        </p:nvSpPr>
        <p:spPr>
          <a:xfrm>
            <a:off x="731163" y="4003953"/>
            <a:ext cx="4005382" cy="292418"/>
          </a:xfrm>
          <a:prstGeom prst="rect">
            <a:avLst/>
          </a:prstGeom>
          <a:noFill/>
          <a:ln/>
        </p:spPr>
        <p:txBody>
          <a:bodyPr wrap="none" lIns="0" tIns="0" rIns="0" bIns="0" rtlCol="0" anchor="t"/>
          <a:lstStyle/>
          <a:p>
            <a:pPr marL="0" indent="0" algn="r">
              <a:lnSpc>
                <a:spcPts val="2300"/>
              </a:lnSpc>
              <a:buNone/>
            </a:pPr>
            <a:r>
              <a:rPr lang="en-US" dirty="0">
                <a:solidFill>
                  <a:srgbClr val="3B3535"/>
                </a:solidFill>
                <a:ea typeface="Sora Light" pitchFamily="34" charset="-122"/>
                <a:cs typeface="Sora Light" pitchFamily="34" charset="-120"/>
              </a:rPr>
              <a:t>Захист поранених і хворих у діючих арміях.</a:t>
            </a:r>
            <a:endParaRPr lang="en-US" dirty="0"/>
          </a:p>
        </p:txBody>
      </p:sp>
      <p:pic>
        <p:nvPicPr>
          <p:cNvPr id="6" name="Image 0" descr="preencoded.png"/>
          <p:cNvPicPr>
            <a:picLocks noChangeAspect="1"/>
          </p:cNvPicPr>
          <p:nvPr/>
        </p:nvPicPr>
        <p:blipFill>
          <a:blip r:embed="rId3"/>
          <a:stretch>
            <a:fillRect/>
          </a:stretch>
        </p:blipFill>
        <p:spPr>
          <a:xfrm>
            <a:off x="5010745" y="2861429"/>
            <a:ext cx="4608790" cy="4608790"/>
          </a:xfrm>
          <a:prstGeom prst="rect">
            <a:avLst/>
          </a:prstGeom>
        </p:spPr>
      </p:pic>
      <p:pic>
        <p:nvPicPr>
          <p:cNvPr id="7" name="Image 1" descr="preencoded.png"/>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250781" y="3709273"/>
            <a:ext cx="273487" cy="273487"/>
          </a:xfrm>
          <a:prstGeom prst="rect">
            <a:avLst/>
          </a:prstGeom>
        </p:spPr>
      </p:pic>
      <p:sp>
        <p:nvSpPr>
          <p:cNvPr id="8" name="Text 4"/>
          <p:cNvSpPr/>
          <p:nvPr/>
        </p:nvSpPr>
        <p:spPr>
          <a:xfrm>
            <a:off x="9893737" y="3301246"/>
            <a:ext cx="2405301" cy="300633"/>
          </a:xfrm>
          <a:prstGeom prst="rect">
            <a:avLst/>
          </a:prstGeom>
          <a:noFill/>
          <a:ln/>
        </p:spPr>
        <p:txBody>
          <a:bodyPr wrap="none" lIns="0" tIns="0" rIns="0" bIns="0" rtlCol="0" anchor="t"/>
          <a:lstStyle/>
          <a:p>
            <a:pPr marL="0" indent="0" algn="l">
              <a:lnSpc>
                <a:spcPts val="2350"/>
              </a:lnSpc>
              <a:buNone/>
            </a:pPr>
            <a:r>
              <a:rPr lang="en-US" dirty="0">
                <a:solidFill>
                  <a:srgbClr val="3B3535"/>
                </a:solidFill>
                <a:ea typeface="Alexandria Semi Bold" pitchFamily="34" charset="-122"/>
                <a:cs typeface="Alexandria Semi Bold" pitchFamily="34" charset="-120"/>
              </a:rPr>
              <a:t>Конвенція II</a:t>
            </a:r>
            <a:endParaRPr lang="en-US" dirty="0"/>
          </a:p>
        </p:txBody>
      </p:sp>
      <p:sp>
        <p:nvSpPr>
          <p:cNvPr id="9" name="Text 5"/>
          <p:cNvSpPr/>
          <p:nvPr/>
        </p:nvSpPr>
        <p:spPr>
          <a:xfrm>
            <a:off x="9893737" y="3711535"/>
            <a:ext cx="4005501" cy="877253"/>
          </a:xfrm>
          <a:prstGeom prst="rect">
            <a:avLst/>
          </a:prstGeom>
          <a:noFill/>
          <a:ln/>
        </p:spPr>
        <p:txBody>
          <a:bodyPr wrap="square" lIns="0" tIns="0" rIns="0" bIns="0" rtlCol="0" anchor="t"/>
          <a:lstStyle/>
          <a:p>
            <a:pPr marL="0" indent="0" algn="l">
              <a:lnSpc>
                <a:spcPts val="2300"/>
              </a:lnSpc>
              <a:buNone/>
            </a:pPr>
            <a:r>
              <a:rPr lang="en-US" dirty="0">
                <a:solidFill>
                  <a:srgbClr val="3B3535"/>
                </a:solidFill>
                <a:ea typeface="Sora Light" pitchFamily="34" charset="-122"/>
                <a:cs typeface="Sora Light" pitchFamily="34" charset="-120"/>
              </a:rPr>
              <a:t>Захист поранених, хворих та осіб, що зазнали корабельної аварії, зі складу збройних сил на морі.</a:t>
            </a:r>
            <a:endParaRPr lang="en-US" dirty="0"/>
          </a:p>
        </p:txBody>
      </p:sp>
      <p:pic>
        <p:nvPicPr>
          <p:cNvPr id="10" name="Image 2" descr="preencoded.png"/>
          <p:cNvPicPr>
            <a:picLocks noChangeAspect="1"/>
          </p:cNvPicPr>
          <p:nvPr/>
        </p:nvPicPr>
        <p:blipFill>
          <a:blip r:embed="rId6"/>
          <a:stretch>
            <a:fillRect/>
          </a:stretch>
        </p:blipFill>
        <p:spPr>
          <a:xfrm>
            <a:off x="5010745" y="2861429"/>
            <a:ext cx="4608790" cy="4608790"/>
          </a:xfrm>
          <a:prstGeom prst="rect">
            <a:avLst/>
          </a:prstGeom>
        </p:spPr>
      </p:pic>
      <p:pic>
        <p:nvPicPr>
          <p:cNvPr id="11" name="Image 3" descr="preencoded.png"/>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8497967" y="4101465"/>
            <a:ext cx="273487" cy="273487"/>
          </a:xfrm>
          <a:prstGeom prst="rect">
            <a:avLst/>
          </a:prstGeom>
        </p:spPr>
      </p:pic>
      <p:sp>
        <p:nvSpPr>
          <p:cNvPr id="12" name="Text 6"/>
          <p:cNvSpPr/>
          <p:nvPr/>
        </p:nvSpPr>
        <p:spPr>
          <a:xfrm>
            <a:off x="9893737" y="5742742"/>
            <a:ext cx="2405301" cy="300633"/>
          </a:xfrm>
          <a:prstGeom prst="rect">
            <a:avLst/>
          </a:prstGeom>
          <a:noFill/>
          <a:ln/>
        </p:spPr>
        <p:txBody>
          <a:bodyPr wrap="none" lIns="0" tIns="0" rIns="0" bIns="0" rtlCol="0" anchor="t"/>
          <a:lstStyle/>
          <a:p>
            <a:pPr marL="0" indent="0" algn="l">
              <a:lnSpc>
                <a:spcPts val="2350"/>
              </a:lnSpc>
              <a:buNone/>
            </a:pPr>
            <a:r>
              <a:rPr lang="en-US" dirty="0">
                <a:solidFill>
                  <a:srgbClr val="3B3535"/>
                </a:solidFill>
                <a:ea typeface="Alexandria Semi Bold" pitchFamily="34" charset="-122"/>
                <a:cs typeface="Alexandria Semi Bold" pitchFamily="34" charset="-120"/>
              </a:rPr>
              <a:t>Конвенція III</a:t>
            </a:r>
            <a:endParaRPr lang="en-US" dirty="0"/>
          </a:p>
        </p:txBody>
      </p:sp>
      <p:sp>
        <p:nvSpPr>
          <p:cNvPr id="13" name="Text 7"/>
          <p:cNvSpPr/>
          <p:nvPr/>
        </p:nvSpPr>
        <p:spPr>
          <a:xfrm>
            <a:off x="9893737" y="6153031"/>
            <a:ext cx="4005501" cy="877253"/>
          </a:xfrm>
          <a:prstGeom prst="rect">
            <a:avLst/>
          </a:prstGeom>
          <a:noFill/>
          <a:ln/>
        </p:spPr>
        <p:txBody>
          <a:bodyPr wrap="square" lIns="0" tIns="0" rIns="0" bIns="0" rtlCol="0" anchor="t"/>
          <a:lstStyle/>
          <a:p>
            <a:pPr marL="0" indent="0" algn="l">
              <a:lnSpc>
                <a:spcPts val="2300"/>
              </a:lnSpc>
              <a:buNone/>
            </a:pPr>
            <a:r>
              <a:rPr lang="en-US" dirty="0">
                <a:solidFill>
                  <a:srgbClr val="3B3535"/>
                </a:solidFill>
                <a:ea typeface="Sora Light" pitchFamily="34" charset="-122"/>
                <a:cs typeface="Sora Light" pitchFamily="34" charset="-120"/>
              </a:rPr>
              <a:t>Поводження з військовополоненими, включаючи умови утримання та репатріацію.</a:t>
            </a:r>
            <a:endParaRPr lang="en-US" dirty="0"/>
          </a:p>
        </p:txBody>
      </p:sp>
      <p:pic>
        <p:nvPicPr>
          <p:cNvPr id="14" name="Image 4" descr="preencoded.png"/>
          <p:cNvPicPr>
            <a:picLocks noChangeAspect="1"/>
          </p:cNvPicPr>
          <p:nvPr/>
        </p:nvPicPr>
        <p:blipFill>
          <a:blip r:embed="rId8"/>
          <a:stretch>
            <a:fillRect/>
          </a:stretch>
        </p:blipFill>
        <p:spPr>
          <a:xfrm>
            <a:off x="5010745" y="2861429"/>
            <a:ext cx="4608790" cy="4608790"/>
          </a:xfrm>
          <a:prstGeom prst="rect">
            <a:avLst/>
          </a:prstGeom>
        </p:spPr>
      </p:pic>
      <p:pic>
        <p:nvPicPr>
          <p:cNvPr id="15" name="Image 5" descr="preencoded.png"/>
          <p:cNvPicPr>
            <a:picLocks noChangeAspect="1"/>
          </p:cNvPicPr>
          <p:nvPr/>
        </p:nvPicPr>
        <p:blipFill>
          <a:blip r:embed="rId4">
            <a:extLst>
              <a:ext uri="{96DAC541-7B7A-43D3-8B79-37D633B846F1}">
                <asvg:svgBlip xmlns="" xmlns:asvg="http://schemas.microsoft.com/office/drawing/2016/SVG/main" r:embed="rId9"/>
              </a:ext>
            </a:extLst>
          </a:blip>
          <a:stretch>
            <a:fillRect/>
          </a:stretch>
        </p:blipFill>
        <p:spPr>
          <a:xfrm>
            <a:off x="8105775" y="6348651"/>
            <a:ext cx="273487" cy="273487"/>
          </a:xfrm>
          <a:prstGeom prst="rect">
            <a:avLst/>
          </a:prstGeom>
        </p:spPr>
      </p:pic>
      <p:sp>
        <p:nvSpPr>
          <p:cNvPr id="16" name="Text 8"/>
          <p:cNvSpPr/>
          <p:nvPr/>
        </p:nvSpPr>
        <p:spPr>
          <a:xfrm>
            <a:off x="2331244" y="5888950"/>
            <a:ext cx="2405301" cy="300633"/>
          </a:xfrm>
          <a:prstGeom prst="rect">
            <a:avLst/>
          </a:prstGeom>
          <a:noFill/>
          <a:ln/>
        </p:spPr>
        <p:txBody>
          <a:bodyPr wrap="none" lIns="0" tIns="0" rIns="0" bIns="0" rtlCol="0" anchor="t"/>
          <a:lstStyle/>
          <a:p>
            <a:pPr marL="0" indent="0" algn="r">
              <a:lnSpc>
                <a:spcPts val="2350"/>
              </a:lnSpc>
              <a:buNone/>
            </a:pPr>
            <a:r>
              <a:rPr lang="en-US" dirty="0">
                <a:solidFill>
                  <a:srgbClr val="3B3535"/>
                </a:solidFill>
                <a:ea typeface="Alexandria Semi Bold" pitchFamily="34" charset="-122"/>
                <a:cs typeface="Alexandria Semi Bold" pitchFamily="34" charset="-120"/>
              </a:rPr>
              <a:t>Конвенція IV</a:t>
            </a:r>
            <a:endParaRPr lang="en-US" dirty="0"/>
          </a:p>
        </p:txBody>
      </p:sp>
      <p:sp>
        <p:nvSpPr>
          <p:cNvPr id="17" name="Text 9"/>
          <p:cNvSpPr/>
          <p:nvPr/>
        </p:nvSpPr>
        <p:spPr>
          <a:xfrm>
            <a:off x="731163" y="6299240"/>
            <a:ext cx="4005382" cy="584835"/>
          </a:xfrm>
          <a:prstGeom prst="rect">
            <a:avLst/>
          </a:prstGeom>
          <a:noFill/>
          <a:ln/>
        </p:spPr>
        <p:txBody>
          <a:bodyPr wrap="square" lIns="0" tIns="0" rIns="0" bIns="0" rtlCol="0" anchor="t"/>
          <a:lstStyle/>
          <a:p>
            <a:pPr marL="0" indent="0" algn="r">
              <a:lnSpc>
                <a:spcPts val="2300"/>
              </a:lnSpc>
              <a:buNone/>
            </a:pPr>
            <a:r>
              <a:rPr lang="en-US" dirty="0">
                <a:solidFill>
                  <a:srgbClr val="3B3535"/>
                </a:solidFill>
                <a:ea typeface="Sora Light" pitchFamily="34" charset="-122"/>
                <a:cs typeface="Sora Light" pitchFamily="34" charset="-120"/>
              </a:rPr>
              <a:t>Захист цивільного населення під час війни та на окупованих територіях.</a:t>
            </a:r>
            <a:endParaRPr lang="en-US" dirty="0"/>
          </a:p>
        </p:txBody>
      </p:sp>
      <p:pic>
        <p:nvPicPr>
          <p:cNvPr id="18" name="Image 6" descr="preencoded.png"/>
          <p:cNvPicPr>
            <a:picLocks noChangeAspect="1"/>
          </p:cNvPicPr>
          <p:nvPr/>
        </p:nvPicPr>
        <p:blipFill>
          <a:blip r:embed="rId10"/>
          <a:stretch>
            <a:fillRect/>
          </a:stretch>
        </p:blipFill>
        <p:spPr>
          <a:xfrm>
            <a:off x="5010745" y="2861429"/>
            <a:ext cx="4608790" cy="4608790"/>
          </a:xfrm>
          <a:prstGeom prst="rect">
            <a:avLst/>
          </a:prstGeom>
        </p:spPr>
      </p:pic>
      <p:pic>
        <p:nvPicPr>
          <p:cNvPr id="19" name="Image 7" descr="preencoded.png"/>
          <p:cNvPicPr>
            <a:picLocks noChangeAspect="1"/>
          </p:cNvPicPr>
          <p:nvPr/>
        </p:nvPicPr>
        <p:blipFill>
          <a:blip r:embed="rId4">
            <a:extLst>
              <a:ext uri="{96DAC541-7B7A-43D3-8B79-37D633B846F1}">
                <asvg:svgBlip xmlns="" xmlns:asvg="http://schemas.microsoft.com/office/drawing/2016/SVG/main" r:embed="rId11"/>
              </a:ext>
            </a:extLst>
          </a:blip>
          <a:stretch>
            <a:fillRect/>
          </a:stretch>
        </p:blipFill>
        <p:spPr>
          <a:xfrm>
            <a:off x="5858589" y="5956459"/>
            <a:ext cx="273487" cy="273487"/>
          </a:xfrm>
          <a:prstGeom prst="rect">
            <a:avLst/>
          </a:prstGeom>
        </p:spPr>
      </p:pic>
      <p:sp>
        <p:nvSpPr>
          <p:cNvPr id="20" name="Text 10"/>
          <p:cNvSpPr/>
          <p:nvPr/>
        </p:nvSpPr>
        <p:spPr>
          <a:xfrm>
            <a:off x="731164" y="2035492"/>
            <a:ext cx="13168074" cy="233839"/>
          </a:xfrm>
          <a:prstGeom prst="rect">
            <a:avLst/>
          </a:prstGeom>
          <a:noFill/>
          <a:ln/>
        </p:spPr>
        <p:txBody>
          <a:bodyPr wrap="none" lIns="0" tIns="0" rIns="0" bIns="0" rtlCol="0" anchor="t"/>
          <a:lstStyle/>
          <a:p>
            <a:pPr marL="0" indent="0" algn="l">
              <a:buNone/>
            </a:pPr>
            <a:r>
              <a:rPr lang="en-US" sz="2000" dirty="0">
                <a:solidFill>
                  <a:srgbClr val="3B3535"/>
                </a:solidFill>
                <a:ea typeface="Sora Light" pitchFamily="34" charset="-122"/>
                <a:cs typeface="Sora Light" pitchFamily="34" charset="-120"/>
              </a:rPr>
              <a:t>Ці чотири конвенції стали фундаментом сучасного МГП. Вони містять </a:t>
            </a:r>
            <a:r>
              <a:rPr lang="en-US" sz="2000" dirty="0">
                <a:ea typeface="Sora Light" pitchFamily="34" charset="-122"/>
                <a:cs typeface="Sora Light" pitchFamily="34" charset="-120"/>
              </a:rPr>
              <a:t>Спільну статтю 3, яка </a:t>
            </a:r>
            <a:r>
              <a:rPr lang="en-US" sz="2000" dirty="0">
                <a:solidFill>
                  <a:srgbClr val="3B3535"/>
                </a:solidFill>
                <a:ea typeface="Sora Light" pitchFamily="34" charset="-122"/>
                <a:cs typeface="Sora Light" pitchFamily="34" charset="-120"/>
              </a:rPr>
              <a:t>застосовується </a:t>
            </a:r>
            <a:r>
              <a:rPr lang="en-US" sz="2000" dirty="0" err="1">
                <a:solidFill>
                  <a:srgbClr val="3B3535"/>
                </a:solidFill>
                <a:ea typeface="Sora Light" pitchFamily="34" charset="-122"/>
                <a:cs typeface="Sora Light" pitchFamily="34" charset="-120"/>
              </a:rPr>
              <a:t>до</a:t>
            </a:r>
            <a:r>
              <a:rPr lang="en-US" sz="2000" dirty="0">
                <a:solidFill>
                  <a:srgbClr val="3B3535"/>
                </a:solidFill>
                <a:ea typeface="Sora Light" pitchFamily="34" charset="-122"/>
                <a:cs typeface="Sora Light" pitchFamily="34" charset="-120"/>
              </a:rPr>
              <a:t> </a:t>
            </a:r>
            <a:endParaRPr lang="uk-UA" sz="2000" dirty="0">
              <a:solidFill>
                <a:srgbClr val="3B3535"/>
              </a:solidFill>
              <a:ea typeface="Sora Light" pitchFamily="34" charset="-122"/>
              <a:cs typeface="Sora Light" pitchFamily="34" charset="-120"/>
            </a:endParaRPr>
          </a:p>
          <a:p>
            <a:pPr marL="0" indent="0" algn="l">
              <a:buNone/>
            </a:pPr>
            <a:r>
              <a:rPr lang="uk-UA" sz="2000" dirty="0">
                <a:solidFill>
                  <a:srgbClr val="3B3535"/>
                </a:solidFill>
                <a:ea typeface="Sora Light" pitchFamily="34" charset="-122"/>
                <a:cs typeface="Sora Light" pitchFamily="34" charset="-120"/>
              </a:rPr>
              <a:t>н</a:t>
            </a:r>
            <a:r>
              <a:rPr lang="en-US" sz="2000" dirty="0" err="1">
                <a:solidFill>
                  <a:srgbClr val="3B3535"/>
                </a:solidFill>
                <a:ea typeface="Sora Light" pitchFamily="34" charset="-122"/>
                <a:cs typeface="Sora Light" pitchFamily="34" charset="-120"/>
              </a:rPr>
              <a:t>еміжнародних</a:t>
            </a:r>
            <a:r>
              <a:rPr lang="en-US" sz="2000" dirty="0">
                <a:solidFill>
                  <a:srgbClr val="3B3535"/>
                </a:solidFill>
                <a:ea typeface="Sora Light" pitchFamily="34" charset="-122"/>
                <a:cs typeface="Sora Light" pitchFamily="34" charset="-120"/>
              </a:rPr>
              <a:t> збройних конфліктів, що стало значним проривом.</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4526DCD6-78B6-486A-9FC2-50CA3B12152B}"/>
              </a:ext>
            </a:extLst>
          </p:cNvPr>
          <p:cNvSpPr/>
          <p:nvPr/>
        </p:nvSpPr>
        <p:spPr>
          <a:xfrm>
            <a:off x="984030" y="470278"/>
            <a:ext cx="7777322" cy="646331"/>
          </a:xfrm>
          <a:prstGeom prst="rect">
            <a:avLst/>
          </a:prstGeom>
        </p:spPr>
        <p:txBody>
          <a:bodyPr wrap="none">
            <a:spAutoFit/>
          </a:bodyPr>
          <a:lstStyle/>
          <a:p>
            <a:r>
              <a:rPr lang="uk-UA" sz="3600" b="1" dirty="0">
                <a:solidFill>
                  <a:srgbClr val="3B3535"/>
                </a:solidFill>
                <a:ea typeface="Alexandria Semi Bold" pitchFamily="34" charset="-122"/>
                <a:cs typeface="Alexandria Semi Bold" pitchFamily="34" charset="-120"/>
              </a:rPr>
              <a:t>Перша Женевська конвенція (1949 р.)</a:t>
            </a:r>
            <a:endParaRPr lang="uk-UA" sz="3600" dirty="0"/>
          </a:p>
        </p:txBody>
      </p:sp>
      <p:sp>
        <p:nvSpPr>
          <p:cNvPr id="4" name="Прямоугольник 3">
            <a:extLst>
              <a:ext uri="{FF2B5EF4-FFF2-40B4-BE49-F238E27FC236}">
                <a16:creationId xmlns="" xmlns:a16="http://schemas.microsoft.com/office/drawing/2014/main" id="{873E268F-0006-42FE-94F8-9E6D2D0B114A}"/>
              </a:ext>
            </a:extLst>
          </p:cNvPr>
          <p:cNvSpPr/>
          <p:nvPr/>
        </p:nvSpPr>
        <p:spPr>
          <a:xfrm>
            <a:off x="1388453" y="2118748"/>
            <a:ext cx="8757033" cy="1969770"/>
          </a:xfrm>
          <a:prstGeom prst="rect">
            <a:avLst/>
          </a:prstGeom>
        </p:spPr>
        <p:txBody>
          <a:bodyPr wrap="square">
            <a:spAutoFit/>
          </a:bodyPr>
          <a:lstStyle/>
          <a:p>
            <a:pPr algn="ctr">
              <a:spcAft>
                <a:spcPts val="1200"/>
              </a:spcAft>
            </a:pPr>
            <a:r>
              <a:rPr lang="uk-UA" sz="2200" b="1" dirty="0"/>
              <a:t>Зміст:</a:t>
            </a:r>
            <a:endParaRPr lang="uk-UA" sz="2000" b="1" dirty="0"/>
          </a:p>
          <a:p>
            <a:pPr marL="342900" indent="-342900">
              <a:spcAft>
                <a:spcPts val="1200"/>
              </a:spcAft>
              <a:buFont typeface="Wingdings" panose="05000000000000000000" pitchFamily="2" charset="2"/>
              <a:buChar char="Ø"/>
            </a:pPr>
            <a:r>
              <a:rPr lang="uk-UA" sz="2000" dirty="0"/>
              <a:t>Регулює захист поранених і хворих військовослужбовців на полі бою, а також медичного персоналу, санітарних установ і транспорту.</a:t>
            </a:r>
          </a:p>
          <a:p>
            <a:pPr marL="342900" indent="-342900">
              <a:spcAft>
                <a:spcPts val="1200"/>
              </a:spcAft>
              <a:buFont typeface="Wingdings" panose="05000000000000000000" pitchFamily="2" charset="2"/>
              <a:buChar char="Ø"/>
            </a:pPr>
            <a:r>
              <a:rPr lang="uk-UA" sz="2000" dirty="0"/>
              <a:t>Забороняє напад на медичні заклади та вимагає гуманного ставлення до всіх поранених, незалежно від їхньої належності.</a:t>
            </a:r>
          </a:p>
        </p:txBody>
      </p:sp>
      <p:sp>
        <p:nvSpPr>
          <p:cNvPr id="5" name="Shape 1">
            <a:extLst>
              <a:ext uri="{FF2B5EF4-FFF2-40B4-BE49-F238E27FC236}">
                <a16:creationId xmlns="" xmlns:a16="http://schemas.microsoft.com/office/drawing/2014/main" id="{7E93C4BA-CF52-4C65-96D3-384747336067}"/>
              </a:ext>
            </a:extLst>
          </p:cNvPr>
          <p:cNvSpPr/>
          <p:nvPr/>
        </p:nvSpPr>
        <p:spPr>
          <a:xfrm>
            <a:off x="1082324" y="5179674"/>
            <a:ext cx="3862964" cy="1965902"/>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6" name="Shape 1">
            <a:extLst>
              <a:ext uri="{FF2B5EF4-FFF2-40B4-BE49-F238E27FC236}">
                <a16:creationId xmlns="" xmlns:a16="http://schemas.microsoft.com/office/drawing/2014/main" id="{6D6E4B08-B6E1-48A9-8F83-4710CD8E4989}"/>
              </a:ext>
            </a:extLst>
          </p:cNvPr>
          <p:cNvSpPr/>
          <p:nvPr/>
        </p:nvSpPr>
        <p:spPr>
          <a:xfrm>
            <a:off x="5127614" y="5179674"/>
            <a:ext cx="4119068" cy="1951479"/>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7" name="Shape 1">
            <a:extLst>
              <a:ext uri="{FF2B5EF4-FFF2-40B4-BE49-F238E27FC236}">
                <a16:creationId xmlns="" xmlns:a16="http://schemas.microsoft.com/office/drawing/2014/main" id="{E7BF7534-F008-4715-83F3-67FE98E704FE}"/>
              </a:ext>
            </a:extLst>
          </p:cNvPr>
          <p:cNvSpPr/>
          <p:nvPr/>
        </p:nvSpPr>
        <p:spPr>
          <a:xfrm>
            <a:off x="9429008" y="5179674"/>
            <a:ext cx="4119068" cy="1951479"/>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8" name="Прямоугольник 7">
            <a:extLst>
              <a:ext uri="{FF2B5EF4-FFF2-40B4-BE49-F238E27FC236}">
                <a16:creationId xmlns="" xmlns:a16="http://schemas.microsoft.com/office/drawing/2014/main" id="{0E185530-3362-494D-8730-3DF21AAE05D5}"/>
              </a:ext>
            </a:extLst>
          </p:cNvPr>
          <p:cNvSpPr/>
          <p:nvPr/>
        </p:nvSpPr>
        <p:spPr>
          <a:xfrm>
            <a:off x="6682316" y="4539017"/>
            <a:ext cx="1451038" cy="461665"/>
          </a:xfrm>
          <a:prstGeom prst="rect">
            <a:avLst/>
          </a:prstGeom>
        </p:spPr>
        <p:txBody>
          <a:bodyPr wrap="none">
            <a:spAutoFit/>
          </a:bodyPr>
          <a:lstStyle/>
          <a:p>
            <a:r>
              <a:rPr lang="uk-UA" sz="2400" b="1" dirty="0"/>
              <a:t>Значення</a:t>
            </a:r>
            <a:endParaRPr lang="uk-UA" sz="2400" dirty="0"/>
          </a:p>
        </p:txBody>
      </p:sp>
      <p:sp>
        <p:nvSpPr>
          <p:cNvPr id="9" name="Прямоугольник 8">
            <a:extLst>
              <a:ext uri="{FF2B5EF4-FFF2-40B4-BE49-F238E27FC236}">
                <a16:creationId xmlns="" xmlns:a16="http://schemas.microsoft.com/office/drawing/2014/main" id="{385A79D6-2EA4-440C-A55B-18DB1E654132}"/>
              </a:ext>
            </a:extLst>
          </p:cNvPr>
          <p:cNvSpPr/>
          <p:nvPr/>
        </p:nvSpPr>
        <p:spPr>
          <a:xfrm>
            <a:off x="1213618" y="5612490"/>
            <a:ext cx="3571045" cy="1015663"/>
          </a:xfrm>
          <a:prstGeom prst="rect">
            <a:avLst/>
          </a:prstGeom>
        </p:spPr>
        <p:txBody>
          <a:bodyPr wrap="square">
            <a:spAutoFit/>
          </a:bodyPr>
          <a:lstStyle/>
          <a:p>
            <a:pPr algn="ctr"/>
            <a:r>
              <a:rPr lang="uk-UA" sz="2000" dirty="0"/>
              <a:t>Заклала основу сучасного гуманітарного захисту у війнах на суходолі</a:t>
            </a:r>
          </a:p>
        </p:txBody>
      </p:sp>
      <p:sp>
        <p:nvSpPr>
          <p:cNvPr id="10" name="Прямоугольник 9">
            <a:extLst>
              <a:ext uri="{FF2B5EF4-FFF2-40B4-BE49-F238E27FC236}">
                <a16:creationId xmlns="" xmlns:a16="http://schemas.microsoft.com/office/drawing/2014/main" id="{450C198B-0AF5-4B81-8314-4B6E56C5322C}"/>
              </a:ext>
            </a:extLst>
          </p:cNvPr>
          <p:cNvSpPr/>
          <p:nvPr/>
        </p:nvSpPr>
        <p:spPr>
          <a:xfrm>
            <a:off x="5421271" y="5493693"/>
            <a:ext cx="3739395" cy="1323439"/>
          </a:xfrm>
          <a:prstGeom prst="rect">
            <a:avLst/>
          </a:prstGeom>
        </p:spPr>
        <p:txBody>
          <a:bodyPr wrap="square">
            <a:spAutoFit/>
          </a:bodyPr>
          <a:lstStyle/>
          <a:p>
            <a:pPr algn="ctr"/>
            <a:r>
              <a:rPr lang="uk-UA" sz="2000" dirty="0"/>
              <a:t>Стала першим кроком у створенні єдиної системи міжнародного гуманітарного права</a:t>
            </a:r>
          </a:p>
        </p:txBody>
      </p:sp>
      <p:sp>
        <p:nvSpPr>
          <p:cNvPr id="11" name="Прямоугольник 10">
            <a:extLst>
              <a:ext uri="{FF2B5EF4-FFF2-40B4-BE49-F238E27FC236}">
                <a16:creationId xmlns="" xmlns:a16="http://schemas.microsoft.com/office/drawing/2014/main" id="{C68A9AD2-3BCC-4A1F-A51F-5D9BE63A417C}"/>
              </a:ext>
            </a:extLst>
          </p:cNvPr>
          <p:cNvSpPr/>
          <p:nvPr/>
        </p:nvSpPr>
        <p:spPr>
          <a:xfrm>
            <a:off x="9749642" y="5612489"/>
            <a:ext cx="3531524" cy="1015663"/>
          </a:xfrm>
          <a:prstGeom prst="rect">
            <a:avLst/>
          </a:prstGeom>
        </p:spPr>
        <p:txBody>
          <a:bodyPr wrap="square">
            <a:spAutoFit/>
          </a:bodyPr>
          <a:lstStyle/>
          <a:p>
            <a:pPr algn="ctr"/>
            <a:r>
              <a:rPr lang="uk-UA" sz="2000" dirty="0"/>
              <a:t>Визначила роль емблеми Червоного Хреста/Півмісяця як знаку захисту</a:t>
            </a:r>
          </a:p>
        </p:txBody>
      </p:sp>
      <p:sp>
        <p:nvSpPr>
          <p:cNvPr id="12" name="Shape 1">
            <a:extLst>
              <a:ext uri="{FF2B5EF4-FFF2-40B4-BE49-F238E27FC236}">
                <a16:creationId xmlns="" xmlns:a16="http://schemas.microsoft.com/office/drawing/2014/main" id="{49B82381-2EBC-412E-BF52-C5A9B730D3B0}"/>
              </a:ext>
            </a:extLst>
          </p:cNvPr>
          <p:cNvSpPr/>
          <p:nvPr/>
        </p:nvSpPr>
        <p:spPr>
          <a:xfrm>
            <a:off x="1082324" y="1996880"/>
            <a:ext cx="12465752" cy="2309170"/>
          </a:xfrm>
          <a:prstGeom prst="roundRect">
            <a:avLst>
              <a:gd name="adj" fmla="val 2330"/>
            </a:avLst>
          </a:prstGeom>
          <a:noFill/>
          <a:ln w="7620">
            <a:solidFill>
              <a:schemeClr val="accent1">
                <a:lumMod val="60000"/>
                <a:lumOff val="40000"/>
              </a:schemeClr>
            </a:solidFill>
            <a:prstDash val="solid"/>
          </a:ln>
        </p:spPr>
      </p:sp>
      <p:sp>
        <p:nvSpPr>
          <p:cNvPr id="13" name="Прямоугольник 12">
            <a:extLst>
              <a:ext uri="{FF2B5EF4-FFF2-40B4-BE49-F238E27FC236}">
                <a16:creationId xmlns="" xmlns:a16="http://schemas.microsoft.com/office/drawing/2014/main" id="{EFD6AFD2-6A7D-4CB0-946E-E0A9D34C18F5}"/>
              </a:ext>
            </a:extLst>
          </p:cNvPr>
          <p:cNvSpPr/>
          <p:nvPr/>
        </p:nvSpPr>
        <p:spPr>
          <a:xfrm>
            <a:off x="984029" y="1324945"/>
            <a:ext cx="12031489" cy="461665"/>
          </a:xfrm>
          <a:prstGeom prst="rect">
            <a:avLst/>
          </a:prstGeom>
        </p:spPr>
        <p:txBody>
          <a:bodyPr wrap="square">
            <a:spAutoFit/>
          </a:bodyPr>
          <a:lstStyle/>
          <a:p>
            <a:pPr>
              <a:spcAft>
                <a:spcPts val="1200"/>
              </a:spcAft>
            </a:pPr>
            <a:r>
              <a:rPr lang="uk-UA" sz="2400" b="1" dirty="0"/>
              <a:t>Конвенція про поліпшення становища поранених і хворих у діючих арміях</a:t>
            </a:r>
          </a:p>
        </p:txBody>
      </p:sp>
      <p:pic>
        <p:nvPicPr>
          <p:cNvPr id="9224" name="Picture 8" descr="карта Швейцарии с крупных городов">
            <a:extLst>
              <a:ext uri="{FF2B5EF4-FFF2-40B4-BE49-F238E27FC236}">
                <a16:creationId xmlns="" xmlns:a16="http://schemas.microsoft.com/office/drawing/2014/main" id="{121A7ACE-D387-4C3C-8B26-4043989FF6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03" r="7743"/>
          <a:stretch/>
        </p:blipFill>
        <p:spPr bwMode="auto">
          <a:xfrm>
            <a:off x="10467268" y="2004531"/>
            <a:ext cx="3080808" cy="230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3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90B816B8-5070-498B-BD7C-C22270C9059B}"/>
              </a:ext>
            </a:extLst>
          </p:cNvPr>
          <p:cNvSpPr/>
          <p:nvPr/>
        </p:nvSpPr>
        <p:spPr>
          <a:xfrm>
            <a:off x="984030" y="665155"/>
            <a:ext cx="7587783" cy="646331"/>
          </a:xfrm>
          <a:prstGeom prst="rect">
            <a:avLst/>
          </a:prstGeom>
        </p:spPr>
        <p:txBody>
          <a:bodyPr wrap="none">
            <a:spAutoFit/>
          </a:bodyPr>
          <a:lstStyle/>
          <a:p>
            <a:r>
              <a:rPr lang="uk-UA" sz="3600" b="1" dirty="0">
                <a:solidFill>
                  <a:srgbClr val="3B3535"/>
                </a:solidFill>
                <a:ea typeface="Alexandria Semi Bold" pitchFamily="34" charset="-122"/>
                <a:cs typeface="Alexandria Semi Bold" pitchFamily="34" charset="-120"/>
              </a:rPr>
              <a:t>Друга Женевська конвенція (1949 р.)</a:t>
            </a:r>
            <a:endParaRPr lang="uk-UA" sz="3600" dirty="0"/>
          </a:p>
        </p:txBody>
      </p:sp>
      <p:sp>
        <p:nvSpPr>
          <p:cNvPr id="4" name="Прямоугольник 3">
            <a:extLst>
              <a:ext uri="{FF2B5EF4-FFF2-40B4-BE49-F238E27FC236}">
                <a16:creationId xmlns="" xmlns:a16="http://schemas.microsoft.com/office/drawing/2014/main" id="{70973CC3-3DC4-41FB-A57F-1B8F754D3375}"/>
              </a:ext>
            </a:extLst>
          </p:cNvPr>
          <p:cNvSpPr/>
          <p:nvPr/>
        </p:nvSpPr>
        <p:spPr>
          <a:xfrm>
            <a:off x="998697" y="1503560"/>
            <a:ext cx="12720095" cy="769441"/>
          </a:xfrm>
          <a:prstGeom prst="rect">
            <a:avLst/>
          </a:prstGeom>
        </p:spPr>
        <p:txBody>
          <a:bodyPr wrap="square">
            <a:spAutoFit/>
          </a:bodyPr>
          <a:lstStyle/>
          <a:p>
            <a:r>
              <a:rPr lang="uk-UA" sz="2200" b="1" dirty="0"/>
              <a:t>Конвенція про поліпшення становища поранених, хворих і осіб, які зазнали корабельної аварії, зі складу збройних сил на морі</a:t>
            </a:r>
          </a:p>
        </p:txBody>
      </p:sp>
      <p:sp>
        <p:nvSpPr>
          <p:cNvPr id="5" name="Shape 1">
            <a:extLst>
              <a:ext uri="{FF2B5EF4-FFF2-40B4-BE49-F238E27FC236}">
                <a16:creationId xmlns="" xmlns:a16="http://schemas.microsoft.com/office/drawing/2014/main" id="{52EF910F-3283-4E61-B579-7E536E075183}"/>
              </a:ext>
            </a:extLst>
          </p:cNvPr>
          <p:cNvSpPr/>
          <p:nvPr/>
        </p:nvSpPr>
        <p:spPr>
          <a:xfrm>
            <a:off x="1072739" y="5089111"/>
            <a:ext cx="4021776" cy="1836701"/>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6" name="Прямоугольник 5">
            <a:extLst>
              <a:ext uri="{FF2B5EF4-FFF2-40B4-BE49-F238E27FC236}">
                <a16:creationId xmlns="" xmlns:a16="http://schemas.microsoft.com/office/drawing/2014/main" id="{679B29DE-BDFC-4876-9F42-B04C2B4E7E68}"/>
              </a:ext>
            </a:extLst>
          </p:cNvPr>
          <p:cNvSpPr/>
          <p:nvPr/>
        </p:nvSpPr>
        <p:spPr>
          <a:xfrm>
            <a:off x="6666478" y="4353211"/>
            <a:ext cx="1451038" cy="461665"/>
          </a:xfrm>
          <a:prstGeom prst="rect">
            <a:avLst/>
          </a:prstGeom>
        </p:spPr>
        <p:txBody>
          <a:bodyPr wrap="none">
            <a:spAutoFit/>
          </a:bodyPr>
          <a:lstStyle/>
          <a:p>
            <a:r>
              <a:rPr lang="uk-UA" sz="2400" b="1" dirty="0"/>
              <a:t>Значення</a:t>
            </a:r>
            <a:endParaRPr lang="uk-UA" sz="2400" dirty="0"/>
          </a:p>
        </p:txBody>
      </p:sp>
      <p:sp>
        <p:nvSpPr>
          <p:cNvPr id="7" name="Shape 1">
            <a:extLst>
              <a:ext uri="{FF2B5EF4-FFF2-40B4-BE49-F238E27FC236}">
                <a16:creationId xmlns="" xmlns:a16="http://schemas.microsoft.com/office/drawing/2014/main" id="{77DB3F74-1ECB-4F3D-B155-6565AD30275A}"/>
              </a:ext>
            </a:extLst>
          </p:cNvPr>
          <p:cNvSpPr/>
          <p:nvPr/>
        </p:nvSpPr>
        <p:spPr>
          <a:xfrm>
            <a:off x="5347857" y="5089110"/>
            <a:ext cx="4021776" cy="1836701"/>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8" name="Shape 1">
            <a:extLst>
              <a:ext uri="{FF2B5EF4-FFF2-40B4-BE49-F238E27FC236}">
                <a16:creationId xmlns="" xmlns:a16="http://schemas.microsoft.com/office/drawing/2014/main" id="{FBEF774F-CB3D-4573-9DEA-1273B06855B3}"/>
              </a:ext>
            </a:extLst>
          </p:cNvPr>
          <p:cNvSpPr/>
          <p:nvPr/>
        </p:nvSpPr>
        <p:spPr>
          <a:xfrm>
            <a:off x="9599222" y="5089112"/>
            <a:ext cx="4021776" cy="1836701"/>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11" name="Прямоугольник 10">
            <a:extLst>
              <a:ext uri="{FF2B5EF4-FFF2-40B4-BE49-F238E27FC236}">
                <a16:creationId xmlns="" xmlns:a16="http://schemas.microsoft.com/office/drawing/2014/main" id="{64A6C430-9216-4996-B41B-D1D51D050B84}"/>
              </a:ext>
            </a:extLst>
          </p:cNvPr>
          <p:cNvSpPr/>
          <p:nvPr/>
        </p:nvSpPr>
        <p:spPr>
          <a:xfrm>
            <a:off x="1164365" y="5620694"/>
            <a:ext cx="3728269" cy="707886"/>
          </a:xfrm>
          <a:prstGeom prst="rect">
            <a:avLst/>
          </a:prstGeom>
        </p:spPr>
        <p:txBody>
          <a:bodyPr wrap="square">
            <a:spAutoFit/>
          </a:bodyPr>
          <a:lstStyle/>
          <a:p>
            <a:pPr algn="ctr"/>
            <a:r>
              <a:rPr lang="uk-UA" sz="2000" dirty="0"/>
              <a:t>Забезпечує гуманний захист учасників морських бойових дій</a:t>
            </a:r>
          </a:p>
        </p:txBody>
      </p:sp>
      <p:sp>
        <p:nvSpPr>
          <p:cNvPr id="12" name="Прямоугольник 11">
            <a:extLst>
              <a:ext uri="{FF2B5EF4-FFF2-40B4-BE49-F238E27FC236}">
                <a16:creationId xmlns="" xmlns:a16="http://schemas.microsoft.com/office/drawing/2014/main" id="{C353B43A-FC90-4280-84E0-3570A92B5EC7}"/>
              </a:ext>
            </a:extLst>
          </p:cNvPr>
          <p:cNvSpPr/>
          <p:nvPr/>
        </p:nvSpPr>
        <p:spPr>
          <a:xfrm>
            <a:off x="5612011" y="5466805"/>
            <a:ext cx="3543866" cy="1015663"/>
          </a:xfrm>
          <a:prstGeom prst="rect">
            <a:avLst/>
          </a:prstGeom>
        </p:spPr>
        <p:txBody>
          <a:bodyPr wrap="square">
            <a:spAutoFit/>
          </a:bodyPr>
          <a:lstStyle/>
          <a:p>
            <a:pPr algn="ctr"/>
            <a:r>
              <a:rPr lang="uk-UA" sz="2000" dirty="0"/>
              <a:t>Підтверджує, що гуманність не має меж — навіть у морських конфліктах</a:t>
            </a:r>
          </a:p>
        </p:txBody>
      </p:sp>
      <p:sp>
        <p:nvSpPr>
          <p:cNvPr id="13" name="Прямоугольник 12">
            <a:extLst>
              <a:ext uri="{FF2B5EF4-FFF2-40B4-BE49-F238E27FC236}">
                <a16:creationId xmlns="" xmlns:a16="http://schemas.microsoft.com/office/drawing/2014/main" id="{97070A5C-3AD3-408F-85BE-F73D43953639}"/>
              </a:ext>
            </a:extLst>
          </p:cNvPr>
          <p:cNvSpPr/>
          <p:nvPr/>
        </p:nvSpPr>
        <p:spPr>
          <a:xfrm>
            <a:off x="9775681" y="5620694"/>
            <a:ext cx="3668857" cy="707886"/>
          </a:xfrm>
          <a:prstGeom prst="rect">
            <a:avLst/>
          </a:prstGeom>
        </p:spPr>
        <p:txBody>
          <a:bodyPr wrap="square">
            <a:spAutoFit/>
          </a:bodyPr>
          <a:lstStyle/>
          <a:p>
            <a:pPr algn="ctr"/>
            <a:r>
              <a:rPr lang="uk-UA" sz="2000" dirty="0"/>
              <a:t>Гарантує нейтралітет медичних суден і їхній захист від атак</a:t>
            </a:r>
          </a:p>
        </p:txBody>
      </p:sp>
      <p:sp>
        <p:nvSpPr>
          <p:cNvPr id="14" name="Прямоугольник 13">
            <a:extLst>
              <a:ext uri="{FF2B5EF4-FFF2-40B4-BE49-F238E27FC236}">
                <a16:creationId xmlns="" xmlns:a16="http://schemas.microsoft.com/office/drawing/2014/main" id="{5F5DD6E8-02C1-4497-88FB-4B9DC8D46E0C}"/>
              </a:ext>
            </a:extLst>
          </p:cNvPr>
          <p:cNvSpPr/>
          <p:nvPr/>
        </p:nvSpPr>
        <p:spPr>
          <a:xfrm>
            <a:off x="1611557" y="2492439"/>
            <a:ext cx="11560880" cy="1429622"/>
          </a:xfrm>
          <a:prstGeom prst="rect">
            <a:avLst/>
          </a:prstGeom>
        </p:spPr>
        <p:txBody>
          <a:bodyPr wrap="square">
            <a:spAutoFit/>
          </a:bodyPr>
          <a:lstStyle/>
          <a:p>
            <a:pPr algn="ctr"/>
            <a:r>
              <a:rPr lang="uk-UA" sz="2200" b="1" dirty="0"/>
              <a:t>Зміст</a:t>
            </a:r>
            <a:r>
              <a:rPr lang="uk-UA" sz="2000" b="1" dirty="0"/>
              <a:t>:</a:t>
            </a:r>
          </a:p>
          <a:p>
            <a:pPr algn="ctr"/>
            <a:endParaRPr lang="uk-UA" sz="800" b="1" dirty="0"/>
          </a:p>
          <a:p>
            <a:pPr marL="712788" indent="-357188">
              <a:lnSpc>
                <a:spcPct val="150000"/>
              </a:lnSpc>
              <a:buFont typeface="Wingdings" panose="05000000000000000000" pitchFamily="2" charset="2"/>
              <a:buChar char="Ø"/>
            </a:pPr>
            <a:r>
              <a:rPr lang="uk-UA" sz="2000" dirty="0"/>
              <a:t>Поширює принципи першої конвенції на воєнні дії на морі. </a:t>
            </a:r>
          </a:p>
          <a:p>
            <a:pPr marL="712788" indent="-357188">
              <a:lnSpc>
                <a:spcPct val="150000"/>
              </a:lnSpc>
              <a:buFont typeface="Wingdings" panose="05000000000000000000" pitchFamily="2" charset="2"/>
              <a:buChar char="Ø"/>
            </a:pPr>
            <a:r>
              <a:rPr lang="uk-UA" sz="2000" dirty="0"/>
              <a:t>Захищає поранених моряків, осіб, які потрапили за борт, медичний персонал та госпітальні судна.</a:t>
            </a:r>
          </a:p>
        </p:txBody>
      </p:sp>
      <p:sp>
        <p:nvSpPr>
          <p:cNvPr id="15" name="Shape 1">
            <a:extLst>
              <a:ext uri="{FF2B5EF4-FFF2-40B4-BE49-F238E27FC236}">
                <a16:creationId xmlns="" xmlns:a16="http://schemas.microsoft.com/office/drawing/2014/main" id="{AF70BB06-457B-4B63-9465-B8DF9D0434B0}"/>
              </a:ext>
            </a:extLst>
          </p:cNvPr>
          <p:cNvSpPr/>
          <p:nvPr/>
        </p:nvSpPr>
        <p:spPr>
          <a:xfrm>
            <a:off x="984031" y="2433594"/>
            <a:ext cx="12636968" cy="1694002"/>
          </a:xfrm>
          <a:prstGeom prst="roundRect">
            <a:avLst>
              <a:gd name="adj" fmla="val 2330"/>
            </a:avLst>
          </a:prstGeom>
          <a:noFill/>
          <a:ln w="7620">
            <a:solidFill>
              <a:schemeClr val="accent1">
                <a:lumMod val="60000"/>
                <a:lumOff val="40000"/>
              </a:schemeClr>
            </a:solidFill>
            <a:prstDash val="solid"/>
          </a:ln>
        </p:spPr>
      </p:sp>
    </p:spTree>
    <p:extLst>
      <p:ext uri="{BB962C8B-B14F-4D97-AF65-F5344CB8AC3E}">
        <p14:creationId xmlns:p14="http://schemas.microsoft.com/office/powerpoint/2010/main" val="412252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hape 1">
            <a:extLst>
              <a:ext uri="{FF2B5EF4-FFF2-40B4-BE49-F238E27FC236}">
                <a16:creationId xmlns="" xmlns:a16="http://schemas.microsoft.com/office/drawing/2014/main" id="{70716B7D-88EA-4592-B9E6-F44A3DE69545}"/>
              </a:ext>
            </a:extLst>
          </p:cNvPr>
          <p:cNvSpPr/>
          <p:nvPr/>
        </p:nvSpPr>
        <p:spPr>
          <a:xfrm>
            <a:off x="1082324" y="2257296"/>
            <a:ext cx="12465751" cy="1771855"/>
          </a:xfrm>
          <a:prstGeom prst="roundRect">
            <a:avLst>
              <a:gd name="adj" fmla="val 2330"/>
            </a:avLst>
          </a:prstGeom>
          <a:noFill/>
          <a:ln w="7620">
            <a:solidFill>
              <a:schemeClr val="accent1">
                <a:lumMod val="60000"/>
                <a:lumOff val="40000"/>
              </a:schemeClr>
            </a:solidFill>
            <a:prstDash val="solid"/>
          </a:ln>
        </p:spPr>
      </p:sp>
      <p:sp>
        <p:nvSpPr>
          <p:cNvPr id="2" name="Прямоугольник 1">
            <a:extLst>
              <a:ext uri="{FF2B5EF4-FFF2-40B4-BE49-F238E27FC236}">
                <a16:creationId xmlns="" xmlns:a16="http://schemas.microsoft.com/office/drawing/2014/main" id="{2D8498F6-ABBB-4686-98CA-C7A4DA4F6427}"/>
              </a:ext>
            </a:extLst>
          </p:cNvPr>
          <p:cNvSpPr/>
          <p:nvPr/>
        </p:nvSpPr>
        <p:spPr>
          <a:xfrm>
            <a:off x="984030" y="792517"/>
            <a:ext cx="7518020" cy="646331"/>
          </a:xfrm>
          <a:prstGeom prst="rect">
            <a:avLst/>
          </a:prstGeom>
        </p:spPr>
        <p:txBody>
          <a:bodyPr wrap="none">
            <a:spAutoFit/>
          </a:bodyPr>
          <a:lstStyle/>
          <a:p>
            <a:r>
              <a:rPr lang="uk-UA" sz="3600" b="1" dirty="0">
                <a:solidFill>
                  <a:srgbClr val="3B3535"/>
                </a:solidFill>
                <a:ea typeface="Alexandria Semi Bold" pitchFamily="34" charset="-122"/>
                <a:cs typeface="Alexandria Semi Bold" pitchFamily="34" charset="-120"/>
              </a:rPr>
              <a:t>Третя Женевська конвенція (1949 р.)</a:t>
            </a:r>
            <a:endParaRPr lang="uk-UA" sz="3600" dirty="0"/>
          </a:p>
        </p:txBody>
      </p:sp>
      <p:sp>
        <p:nvSpPr>
          <p:cNvPr id="5" name="Прямоугольник 4">
            <a:extLst>
              <a:ext uri="{FF2B5EF4-FFF2-40B4-BE49-F238E27FC236}">
                <a16:creationId xmlns="" xmlns:a16="http://schemas.microsoft.com/office/drawing/2014/main" id="{92917C7F-4EB8-44B8-89EC-8A0E4A84686F}"/>
              </a:ext>
            </a:extLst>
          </p:cNvPr>
          <p:cNvSpPr/>
          <p:nvPr/>
        </p:nvSpPr>
        <p:spPr>
          <a:xfrm>
            <a:off x="3372614" y="2366887"/>
            <a:ext cx="10086806" cy="1477328"/>
          </a:xfrm>
          <a:prstGeom prst="rect">
            <a:avLst/>
          </a:prstGeom>
        </p:spPr>
        <p:txBody>
          <a:bodyPr wrap="square">
            <a:spAutoFit/>
          </a:bodyPr>
          <a:lstStyle/>
          <a:p>
            <a:pPr marL="712788" indent="-357188">
              <a:spcAft>
                <a:spcPts val="1200"/>
              </a:spcAft>
              <a:buFont typeface="Wingdings" panose="05000000000000000000" pitchFamily="2" charset="2"/>
              <a:buChar char="Ø"/>
            </a:pPr>
            <a:r>
              <a:rPr lang="uk-UA" sz="2000" dirty="0"/>
              <a:t>Визначає статус, права та гарантії захисту військовополонених. Забороняє катування, приниження, незаконне покарання. </a:t>
            </a:r>
          </a:p>
          <a:p>
            <a:pPr marL="712788" indent="-357188">
              <a:spcAft>
                <a:spcPts val="1200"/>
              </a:spcAft>
              <a:buFont typeface="Wingdings" panose="05000000000000000000" pitchFamily="2" charset="2"/>
              <a:buChar char="Ø"/>
            </a:pPr>
            <a:r>
              <a:rPr lang="uk-UA" sz="2000" dirty="0"/>
              <a:t>Встановлює правила утримання, праці, медичного догляду, зв’язку з родиною, а також умови репатріації після війни.</a:t>
            </a:r>
          </a:p>
        </p:txBody>
      </p:sp>
      <p:sp>
        <p:nvSpPr>
          <p:cNvPr id="6" name="Shape 1">
            <a:extLst>
              <a:ext uri="{FF2B5EF4-FFF2-40B4-BE49-F238E27FC236}">
                <a16:creationId xmlns="" xmlns:a16="http://schemas.microsoft.com/office/drawing/2014/main" id="{5DD41840-3B5E-41B9-86C9-851E3137FCF7}"/>
              </a:ext>
            </a:extLst>
          </p:cNvPr>
          <p:cNvSpPr/>
          <p:nvPr/>
        </p:nvSpPr>
        <p:spPr>
          <a:xfrm>
            <a:off x="1082324" y="4997982"/>
            <a:ext cx="4130944" cy="2299877"/>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7" name="Прямоугольник 6">
            <a:extLst>
              <a:ext uri="{FF2B5EF4-FFF2-40B4-BE49-F238E27FC236}">
                <a16:creationId xmlns="" xmlns:a16="http://schemas.microsoft.com/office/drawing/2014/main" id="{AD4B644E-18C1-4A6B-BEAB-B322C4F34D6C}"/>
              </a:ext>
            </a:extLst>
          </p:cNvPr>
          <p:cNvSpPr/>
          <p:nvPr/>
        </p:nvSpPr>
        <p:spPr>
          <a:xfrm>
            <a:off x="6732447" y="4294397"/>
            <a:ext cx="1343638" cy="430887"/>
          </a:xfrm>
          <a:prstGeom prst="rect">
            <a:avLst/>
          </a:prstGeom>
        </p:spPr>
        <p:txBody>
          <a:bodyPr wrap="none">
            <a:spAutoFit/>
          </a:bodyPr>
          <a:lstStyle/>
          <a:p>
            <a:r>
              <a:rPr lang="uk-UA" sz="2200" b="1" dirty="0"/>
              <a:t>Значення</a:t>
            </a:r>
            <a:endParaRPr lang="uk-UA" sz="2200" dirty="0"/>
          </a:p>
        </p:txBody>
      </p:sp>
      <p:sp>
        <p:nvSpPr>
          <p:cNvPr id="8" name="Shape 1">
            <a:extLst>
              <a:ext uri="{FF2B5EF4-FFF2-40B4-BE49-F238E27FC236}">
                <a16:creationId xmlns="" xmlns:a16="http://schemas.microsoft.com/office/drawing/2014/main" id="{8252D8F7-FAA5-42B2-BB4C-4394403DB7CC}"/>
              </a:ext>
            </a:extLst>
          </p:cNvPr>
          <p:cNvSpPr/>
          <p:nvPr/>
        </p:nvSpPr>
        <p:spPr>
          <a:xfrm>
            <a:off x="5498277" y="4964244"/>
            <a:ext cx="3918857" cy="2299877"/>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9" name="Shape 1">
            <a:extLst>
              <a:ext uri="{FF2B5EF4-FFF2-40B4-BE49-F238E27FC236}">
                <a16:creationId xmlns="" xmlns:a16="http://schemas.microsoft.com/office/drawing/2014/main" id="{F759311F-CE3A-45B2-906B-2530EF855D03}"/>
              </a:ext>
            </a:extLst>
          </p:cNvPr>
          <p:cNvSpPr/>
          <p:nvPr/>
        </p:nvSpPr>
        <p:spPr>
          <a:xfrm>
            <a:off x="9702143" y="4960370"/>
            <a:ext cx="3845932" cy="2299877"/>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10" name="Прямоугольник 9">
            <a:extLst>
              <a:ext uri="{FF2B5EF4-FFF2-40B4-BE49-F238E27FC236}">
                <a16:creationId xmlns="" xmlns:a16="http://schemas.microsoft.com/office/drawing/2014/main" id="{8506D6A0-3294-4D01-9CA5-91C2DDE30930}"/>
              </a:ext>
            </a:extLst>
          </p:cNvPr>
          <p:cNvSpPr/>
          <p:nvPr/>
        </p:nvSpPr>
        <p:spPr>
          <a:xfrm>
            <a:off x="1170980" y="5482723"/>
            <a:ext cx="3887907" cy="1015663"/>
          </a:xfrm>
          <a:prstGeom prst="rect">
            <a:avLst/>
          </a:prstGeom>
        </p:spPr>
        <p:txBody>
          <a:bodyPr wrap="square">
            <a:spAutoFit/>
          </a:bodyPr>
          <a:lstStyle/>
          <a:p>
            <a:pPr algn="ctr"/>
            <a:r>
              <a:rPr lang="uk-UA" sz="2000" dirty="0"/>
              <a:t>Є ключовим документом, що регулює гуманне поводження з військовими противника</a:t>
            </a:r>
          </a:p>
        </p:txBody>
      </p:sp>
      <p:sp>
        <p:nvSpPr>
          <p:cNvPr id="11" name="Прямоугольник 10">
            <a:extLst>
              <a:ext uri="{FF2B5EF4-FFF2-40B4-BE49-F238E27FC236}">
                <a16:creationId xmlns="" xmlns:a16="http://schemas.microsoft.com/office/drawing/2014/main" id="{99A3EA5E-6EAD-4EA2-A0C7-8439EA04F8BF}"/>
              </a:ext>
            </a:extLst>
          </p:cNvPr>
          <p:cNvSpPr/>
          <p:nvPr/>
        </p:nvSpPr>
        <p:spPr>
          <a:xfrm>
            <a:off x="5593279" y="5419730"/>
            <a:ext cx="3621974" cy="1015663"/>
          </a:xfrm>
          <a:prstGeom prst="rect">
            <a:avLst/>
          </a:prstGeom>
        </p:spPr>
        <p:txBody>
          <a:bodyPr wrap="square">
            <a:spAutoFit/>
          </a:bodyPr>
          <a:lstStyle/>
          <a:p>
            <a:pPr algn="ctr"/>
            <a:r>
              <a:rPr lang="uk-UA" sz="2000" dirty="0"/>
              <a:t>Створює міжнародні стандарти поваги до людської гідності навіть у полоні</a:t>
            </a:r>
          </a:p>
        </p:txBody>
      </p:sp>
      <p:sp>
        <p:nvSpPr>
          <p:cNvPr id="12" name="Прямоугольник 11">
            <a:extLst>
              <a:ext uri="{FF2B5EF4-FFF2-40B4-BE49-F238E27FC236}">
                <a16:creationId xmlns="" xmlns:a16="http://schemas.microsoft.com/office/drawing/2014/main" id="{F39D73CA-4071-4770-8F7F-FDA05A6567DA}"/>
              </a:ext>
            </a:extLst>
          </p:cNvPr>
          <p:cNvSpPr/>
          <p:nvPr/>
        </p:nvSpPr>
        <p:spPr>
          <a:xfrm>
            <a:off x="9817721" y="5496858"/>
            <a:ext cx="3614776" cy="1015663"/>
          </a:xfrm>
          <a:prstGeom prst="rect">
            <a:avLst/>
          </a:prstGeom>
        </p:spPr>
        <p:txBody>
          <a:bodyPr wrap="square">
            <a:spAutoFit/>
          </a:bodyPr>
          <a:lstStyle/>
          <a:p>
            <a:pPr algn="ctr"/>
            <a:r>
              <a:rPr lang="uk-UA" sz="2000" dirty="0"/>
              <a:t>Використовується як основа для розслідувань воєнних злочинів</a:t>
            </a:r>
          </a:p>
        </p:txBody>
      </p:sp>
      <p:sp>
        <p:nvSpPr>
          <p:cNvPr id="13" name="Прямоугольник 12">
            <a:extLst>
              <a:ext uri="{FF2B5EF4-FFF2-40B4-BE49-F238E27FC236}">
                <a16:creationId xmlns="" xmlns:a16="http://schemas.microsoft.com/office/drawing/2014/main" id="{5C41CF77-CBB1-4AAC-B0AE-83E833F3B2F5}"/>
              </a:ext>
            </a:extLst>
          </p:cNvPr>
          <p:cNvSpPr/>
          <p:nvPr/>
        </p:nvSpPr>
        <p:spPr>
          <a:xfrm>
            <a:off x="984030" y="1620015"/>
            <a:ext cx="10487534" cy="461665"/>
          </a:xfrm>
          <a:prstGeom prst="rect">
            <a:avLst/>
          </a:prstGeom>
        </p:spPr>
        <p:txBody>
          <a:bodyPr wrap="square">
            <a:spAutoFit/>
          </a:bodyPr>
          <a:lstStyle/>
          <a:p>
            <a:r>
              <a:rPr lang="uk-UA" sz="2400" b="1" dirty="0"/>
              <a:t>Конвенція про поводження з військовополоненими</a:t>
            </a:r>
          </a:p>
        </p:txBody>
      </p:sp>
      <p:sp>
        <p:nvSpPr>
          <p:cNvPr id="14" name="Прямоугольник 13">
            <a:extLst>
              <a:ext uri="{FF2B5EF4-FFF2-40B4-BE49-F238E27FC236}">
                <a16:creationId xmlns="" xmlns:a16="http://schemas.microsoft.com/office/drawing/2014/main" id="{CC3FC247-0DDF-45C6-A177-E4B678D778A1}"/>
              </a:ext>
            </a:extLst>
          </p:cNvPr>
          <p:cNvSpPr/>
          <p:nvPr/>
        </p:nvSpPr>
        <p:spPr>
          <a:xfrm>
            <a:off x="1428063" y="2694948"/>
            <a:ext cx="899605" cy="430887"/>
          </a:xfrm>
          <a:prstGeom prst="rect">
            <a:avLst/>
          </a:prstGeom>
        </p:spPr>
        <p:txBody>
          <a:bodyPr wrap="none">
            <a:spAutoFit/>
          </a:bodyPr>
          <a:lstStyle/>
          <a:p>
            <a:pPr>
              <a:spcAft>
                <a:spcPts val="1200"/>
              </a:spcAft>
            </a:pPr>
            <a:r>
              <a:rPr lang="uk-UA" sz="2200" b="1" dirty="0"/>
              <a:t>Зміст:</a:t>
            </a:r>
          </a:p>
        </p:txBody>
      </p:sp>
    </p:spTree>
    <p:extLst>
      <p:ext uri="{BB962C8B-B14F-4D97-AF65-F5344CB8AC3E}">
        <p14:creationId xmlns:p14="http://schemas.microsoft.com/office/powerpoint/2010/main" val="2892004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80DB3E5-1FDD-470A-BF0B-4388505FCF29}"/>
              </a:ext>
            </a:extLst>
          </p:cNvPr>
          <p:cNvSpPr/>
          <p:nvPr/>
        </p:nvSpPr>
        <p:spPr>
          <a:xfrm>
            <a:off x="984030" y="642134"/>
            <a:ext cx="8215391" cy="646331"/>
          </a:xfrm>
          <a:prstGeom prst="rect">
            <a:avLst/>
          </a:prstGeom>
        </p:spPr>
        <p:txBody>
          <a:bodyPr wrap="none">
            <a:spAutoFit/>
          </a:bodyPr>
          <a:lstStyle/>
          <a:p>
            <a:r>
              <a:rPr lang="uk-UA" sz="3600" b="1" dirty="0">
                <a:solidFill>
                  <a:srgbClr val="3B3535"/>
                </a:solidFill>
                <a:ea typeface="Alexandria Semi Bold" pitchFamily="34" charset="-122"/>
                <a:cs typeface="Alexandria Semi Bold" pitchFamily="34" charset="-120"/>
              </a:rPr>
              <a:t>Четверта Женевська конвенція (1949 р.)</a:t>
            </a:r>
            <a:endParaRPr lang="uk-UA" sz="3600" dirty="0"/>
          </a:p>
        </p:txBody>
      </p:sp>
      <p:sp>
        <p:nvSpPr>
          <p:cNvPr id="4" name="Shape 1">
            <a:extLst>
              <a:ext uri="{FF2B5EF4-FFF2-40B4-BE49-F238E27FC236}">
                <a16:creationId xmlns="" xmlns:a16="http://schemas.microsoft.com/office/drawing/2014/main" id="{6DDB0D51-7945-45D0-B75E-2137E2B3FB7C}"/>
              </a:ext>
            </a:extLst>
          </p:cNvPr>
          <p:cNvSpPr/>
          <p:nvPr/>
        </p:nvSpPr>
        <p:spPr>
          <a:xfrm>
            <a:off x="1082324" y="2257296"/>
            <a:ext cx="12465751" cy="1771855"/>
          </a:xfrm>
          <a:prstGeom prst="roundRect">
            <a:avLst>
              <a:gd name="adj" fmla="val 2330"/>
            </a:avLst>
          </a:prstGeom>
          <a:noFill/>
          <a:ln w="7620">
            <a:solidFill>
              <a:schemeClr val="accent1">
                <a:lumMod val="60000"/>
                <a:lumOff val="40000"/>
              </a:schemeClr>
            </a:solidFill>
            <a:prstDash val="solid"/>
          </a:ln>
        </p:spPr>
      </p:sp>
      <p:sp>
        <p:nvSpPr>
          <p:cNvPr id="5" name="Shape 1">
            <a:extLst>
              <a:ext uri="{FF2B5EF4-FFF2-40B4-BE49-F238E27FC236}">
                <a16:creationId xmlns="" xmlns:a16="http://schemas.microsoft.com/office/drawing/2014/main" id="{56583D3F-CB6F-4A02-9984-16420CA2E9B8}"/>
              </a:ext>
            </a:extLst>
          </p:cNvPr>
          <p:cNvSpPr/>
          <p:nvPr/>
        </p:nvSpPr>
        <p:spPr>
          <a:xfrm>
            <a:off x="1082324" y="4997982"/>
            <a:ext cx="4130944" cy="2299877"/>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6" name="Прямоугольник 5">
            <a:extLst>
              <a:ext uri="{FF2B5EF4-FFF2-40B4-BE49-F238E27FC236}">
                <a16:creationId xmlns="" xmlns:a16="http://schemas.microsoft.com/office/drawing/2014/main" id="{1B1FFB20-A06D-40C9-8502-883CA820A0F3}"/>
              </a:ext>
            </a:extLst>
          </p:cNvPr>
          <p:cNvSpPr/>
          <p:nvPr/>
        </p:nvSpPr>
        <p:spPr>
          <a:xfrm>
            <a:off x="6732447" y="4294397"/>
            <a:ext cx="1343638" cy="430887"/>
          </a:xfrm>
          <a:prstGeom prst="rect">
            <a:avLst/>
          </a:prstGeom>
        </p:spPr>
        <p:txBody>
          <a:bodyPr wrap="none">
            <a:spAutoFit/>
          </a:bodyPr>
          <a:lstStyle/>
          <a:p>
            <a:r>
              <a:rPr lang="uk-UA" sz="2200" b="1" dirty="0"/>
              <a:t>Значення</a:t>
            </a:r>
            <a:endParaRPr lang="uk-UA" sz="2200" dirty="0"/>
          </a:p>
        </p:txBody>
      </p:sp>
      <p:sp>
        <p:nvSpPr>
          <p:cNvPr id="7" name="Shape 1">
            <a:extLst>
              <a:ext uri="{FF2B5EF4-FFF2-40B4-BE49-F238E27FC236}">
                <a16:creationId xmlns="" xmlns:a16="http://schemas.microsoft.com/office/drawing/2014/main" id="{63A97A92-B810-45F1-B33D-08B94787F8DA}"/>
              </a:ext>
            </a:extLst>
          </p:cNvPr>
          <p:cNvSpPr/>
          <p:nvPr/>
        </p:nvSpPr>
        <p:spPr>
          <a:xfrm>
            <a:off x="5498277" y="4964244"/>
            <a:ext cx="3918857" cy="2299877"/>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8" name="Shape 1">
            <a:extLst>
              <a:ext uri="{FF2B5EF4-FFF2-40B4-BE49-F238E27FC236}">
                <a16:creationId xmlns="" xmlns:a16="http://schemas.microsoft.com/office/drawing/2014/main" id="{9F51568A-F20F-462B-9672-30579D6B5F32}"/>
              </a:ext>
            </a:extLst>
          </p:cNvPr>
          <p:cNvSpPr/>
          <p:nvPr/>
        </p:nvSpPr>
        <p:spPr>
          <a:xfrm>
            <a:off x="9702143" y="4960370"/>
            <a:ext cx="3845932" cy="2299877"/>
          </a:xfrm>
          <a:prstGeom prst="roundRect">
            <a:avLst>
              <a:gd name="adj" fmla="val 2330"/>
            </a:avLst>
          </a:prstGeom>
          <a:solidFill>
            <a:schemeClr val="accent1">
              <a:lumMod val="20000"/>
              <a:lumOff val="80000"/>
              <a:alpha val="81000"/>
            </a:schemeClr>
          </a:solidFill>
          <a:ln w="7620">
            <a:solidFill>
              <a:schemeClr val="accent1">
                <a:lumMod val="60000"/>
                <a:lumOff val="40000"/>
              </a:schemeClr>
            </a:solidFill>
            <a:prstDash val="solid"/>
          </a:ln>
        </p:spPr>
      </p:sp>
      <p:sp>
        <p:nvSpPr>
          <p:cNvPr id="9" name="Прямоугольник 8">
            <a:extLst>
              <a:ext uri="{FF2B5EF4-FFF2-40B4-BE49-F238E27FC236}">
                <a16:creationId xmlns="" xmlns:a16="http://schemas.microsoft.com/office/drawing/2014/main" id="{982EE394-AF5E-4F45-BCCE-9AEF29491517}"/>
              </a:ext>
            </a:extLst>
          </p:cNvPr>
          <p:cNvSpPr/>
          <p:nvPr/>
        </p:nvSpPr>
        <p:spPr>
          <a:xfrm>
            <a:off x="1428063" y="2694948"/>
            <a:ext cx="899605" cy="430887"/>
          </a:xfrm>
          <a:prstGeom prst="rect">
            <a:avLst/>
          </a:prstGeom>
        </p:spPr>
        <p:txBody>
          <a:bodyPr wrap="none">
            <a:spAutoFit/>
          </a:bodyPr>
          <a:lstStyle/>
          <a:p>
            <a:pPr>
              <a:spcAft>
                <a:spcPts val="1200"/>
              </a:spcAft>
            </a:pPr>
            <a:r>
              <a:rPr lang="uk-UA" sz="2200" b="1" dirty="0"/>
              <a:t>Зміст:</a:t>
            </a:r>
          </a:p>
        </p:txBody>
      </p:sp>
      <p:sp>
        <p:nvSpPr>
          <p:cNvPr id="10" name="Прямоугольник 9">
            <a:extLst>
              <a:ext uri="{FF2B5EF4-FFF2-40B4-BE49-F238E27FC236}">
                <a16:creationId xmlns="" xmlns:a16="http://schemas.microsoft.com/office/drawing/2014/main" id="{54A7F0E1-7BC6-4FBC-B4C5-191A1795C97B}"/>
              </a:ext>
            </a:extLst>
          </p:cNvPr>
          <p:cNvSpPr/>
          <p:nvPr/>
        </p:nvSpPr>
        <p:spPr>
          <a:xfrm>
            <a:off x="984030" y="1402782"/>
            <a:ext cx="7957243" cy="461665"/>
          </a:xfrm>
          <a:prstGeom prst="rect">
            <a:avLst/>
          </a:prstGeom>
        </p:spPr>
        <p:txBody>
          <a:bodyPr wrap="none">
            <a:spAutoFit/>
          </a:bodyPr>
          <a:lstStyle/>
          <a:p>
            <a:r>
              <a:rPr lang="uk-UA" sz="2400" b="1" dirty="0"/>
              <a:t>Конвенція про захист цивільного населення під час війни</a:t>
            </a:r>
          </a:p>
        </p:txBody>
      </p:sp>
      <p:sp>
        <p:nvSpPr>
          <p:cNvPr id="11" name="Прямоугольник 10">
            <a:extLst>
              <a:ext uri="{FF2B5EF4-FFF2-40B4-BE49-F238E27FC236}">
                <a16:creationId xmlns="" xmlns:a16="http://schemas.microsoft.com/office/drawing/2014/main" id="{D3F46EA0-1CED-4D97-B24E-2A8FD211E01C}"/>
              </a:ext>
            </a:extLst>
          </p:cNvPr>
          <p:cNvSpPr/>
          <p:nvPr/>
        </p:nvSpPr>
        <p:spPr>
          <a:xfrm>
            <a:off x="3883232" y="2409709"/>
            <a:ext cx="9405256" cy="1477328"/>
          </a:xfrm>
          <a:prstGeom prst="rect">
            <a:avLst/>
          </a:prstGeom>
        </p:spPr>
        <p:txBody>
          <a:bodyPr wrap="square">
            <a:spAutoFit/>
          </a:bodyPr>
          <a:lstStyle/>
          <a:p>
            <a:pPr marL="285750" indent="-285750">
              <a:spcAft>
                <a:spcPts val="1200"/>
              </a:spcAft>
              <a:buFont typeface="Wingdings" panose="05000000000000000000" pitchFamily="2" charset="2"/>
              <a:buChar char="Ø"/>
            </a:pPr>
            <a:r>
              <a:rPr lang="uk-UA" sz="2000"/>
              <a:t>Найважливіша для мирного населення. Забороняє насильство, депортації, взяття заручників, колективні покарання. </a:t>
            </a:r>
          </a:p>
          <a:p>
            <a:pPr marL="285750" indent="-285750">
              <a:spcAft>
                <a:spcPts val="1200"/>
              </a:spcAft>
              <a:buFont typeface="Wingdings" panose="05000000000000000000" pitchFamily="2" charset="2"/>
              <a:buChar char="Ø"/>
            </a:pPr>
            <a:r>
              <a:rPr lang="uk-UA" sz="2000"/>
              <a:t>Передбачає захист цивільних осіб на окупованих територіях, право на допомогу, гуманітарну опіку, повагу до честі, родини, віри.</a:t>
            </a:r>
          </a:p>
        </p:txBody>
      </p:sp>
      <p:sp>
        <p:nvSpPr>
          <p:cNvPr id="12" name="Прямоугольник 11">
            <a:extLst>
              <a:ext uri="{FF2B5EF4-FFF2-40B4-BE49-F238E27FC236}">
                <a16:creationId xmlns="" xmlns:a16="http://schemas.microsoft.com/office/drawing/2014/main" id="{1B4FDE22-D81B-4EEC-B2FF-A673E3CC5B74}"/>
              </a:ext>
            </a:extLst>
          </p:cNvPr>
          <p:cNvSpPr/>
          <p:nvPr/>
        </p:nvSpPr>
        <p:spPr>
          <a:xfrm>
            <a:off x="1241806" y="5640088"/>
            <a:ext cx="3811979" cy="1015663"/>
          </a:xfrm>
          <a:prstGeom prst="rect">
            <a:avLst/>
          </a:prstGeom>
        </p:spPr>
        <p:txBody>
          <a:bodyPr wrap="square">
            <a:spAutoFit/>
          </a:bodyPr>
          <a:lstStyle/>
          <a:p>
            <a:pPr algn="ctr"/>
            <a:r>
              <a:rPr lang="uk-UA" sz="2000" dirty="0"/>
              <a:t>Уперше визнала цивільних повноцінними суб’єктами міжнародного захисту</a:t>
            </a:r>
          </a:p>
        </p:txBody>
      </p:sp>
      <p:sp>
        <p:nvSpPr>
          <p:cNvPr id="13" name="Прямоугольник 12">
            <a:extLst>
              <a:ext uri="{FF2B5EF4-FFF2-40B4-BE49-F238E27FC236}">
                <a16:creationId xmlns="" xmlns:a16="http://schemas.microsoft.com/office/drawing/2014/main" id="{0758B3A8-D09A-4283-BA63-870D75042825}"/>
              </a:ext>
            </a:extLst>
          </p:cNvPr>
          <p:cNvSpPr/>
          <p:nvPr/>
        </p:nvSpPr>
        <p:spPr>
          <a:xfrm>
            <a:off x="5717947" y="5540226"/>
            <a:ext cx="3538845" cy="1323439"/>
          </a:xfrm>
          <a:prstGeom prst="rect">
            <a:avLst/>
          </a:prstGeom>
        </p:spPr>
        <p:txBody>
          <a:bodyPr wrap="square">
            <a:spAutoFit/>
          </a:bodyPr>
          <a:lstStyle/>
          <a:p>
            <a:pPr algn="ctr"/>
            <a:r>
              <a:rPr lang="uk-UA" sz="2000" dirty="0"/>
              <a:t>Лежить в основі діяльності Міжнародного комітету Червоного Хреста у зонах конфліктів</a:t>
            </a:r>
          </a:p>
        </p:txBody>
      </p:sp>
      <p:sp>
        <p:nvSpPr>
          <p:cNvPr id="14" name="Прямоугольник 13">
            <a:extLst>
              <a:ext uri="{FF2B5EF4-FFF2-40B4-BE49-F238E27FC236}">
                <a16:creationId xmlns="" xmlns:a16="http://schemas.microsoft.com/office/drawing/2014/main" id="{25829DD7-FC31-4F20-96BB-1A9EF2492C51}"/>
              </a:ext>
            </a:extLst>
          </p:cNvPr>
          <p:cNvSpPr/>
          <p:nvPr/>
        </p:nvSpPr>
        <p:spPr>
          <a:xfrm>
            <a:off x="10087254" y="5427896"/>
            <a:ext cx="3075709" cy="1323439"/>
          </a:xfrm>
          <a:prstGeom prst="rect">
            <a:avLst/>
          </a:prstGeom>
        </p:spPr>
        <p:txBody>
          <a:bodyPr wrap="square">
            <a:spAutoFit/>
          </a:bodyPr>
          <a:lstStyle/>
          <a:p>
            <a:pPr algn="ctr"/>
            <a:r>
              <a:rPr lang="uk-UA" sz="2000" dirty="0"/>
              <a:t>Є головним інструментом у притягненні до відповідальності за воєнні злочини проти цивільних</a:t>
            </a:r>
          </a:p>
        </p:txBody>
      </p:sp>
    </p:spTree>
    <p:extLst>
      <p:ext uri="{BB962C8B-B14F-4D97-AF65-F5344CB8AC3E}">
        <p14:creationId xmlns:p14="http://schemas.microsoft.com/office/powerpoint/2010/main" val="243202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
            <a:extLst>
              <a:ext uri="{FF2B5EF4-FFF2-40B4-BE49-F238E27FC236}">
                <a16:creationId xmlns="" xmlns:a16="http://schemas.microsoft.com/office/drawing/2014/main" id="{4426441B-11A7-4FA6-B0B7-C26F1D55E710}"/>
              </a:ext>
            </a:extLst>
          </p:cNvPr>
          <p:cNvSpPr/>
          <p:nvPr/>
        </p:nvSpPr>
        <p:spPr>
          <a:xfrm>
            <a:off x="7496669" y="1972289"/>
            <a:ext cx="5443167" cy="4951025"/>
          </a:xfrm>
          <a:prstGeom prst="roundRect">
            <a:avLst>
              <a:gd name="adj" fmla="val 2330"/>
            </a:avLst>
          </a:prstGeom>
          <a:solidFill>
            <a:schemeClr val="accent6">
              <a:lumMod val="20000"/>
              <a:lumOff val="80000"/>
              <a:alpha val="81000"/>
            </a:schemeClr>
          </a:solidFill>
          <a:ln w="7620">
            <a:solidFill>
              <a:schemeClr val="accent6">
                <a:lumMod val="60000"/>
                <a:lumOff val="40000"/>
              </a:schemeClr>
            </a:solidFill>
            <a:prstDash val="solid"/>
          </a:ln>
        </p:spPr>
      </p:sp>
      <p:sp>
        <p:nvSpPr>
          <p:cNvPr id="2" name="Прямоугольник 1">
            <a:extLst>
              <a:ext uri="{FF2B5EF4-FFF2-40B4-BE49-F238E27FC236}">
                <a16:creationId xmlns="" xmlns:a16="http://schemas.microsoft.com/office/drawing/2014/main" id="{4E084754-58A0-41DB-93F0-21CE9F343C4E}"/>
              </a:ext>
            </a:extLst>
          </p:cNvPr>
          <p:cNvSpPr/>
          <p:nvPr/>
        </p:nvSpPr>
        <p:spPr>
          <a:xfrm>
            <a:off x="1411542" y="792517"/>
            <a:ext cx="7189340" cy="646331"/>
          </a:xfrm>
          <a:prstGeom prst="rect">
            <a:avLst/>
          </a:prstGeom>
        </p:spPr>
        <p:txBody>
          <a:bodyPr wrap="none">
            <a:spAutoFit/>
          </a:bodyPr>
          <a:lstStyle/>
          <a:p>
            <a:r>
              <a:rPr lang="uk-UA" sz="3600" b="1" dirty="0"/>
              <a:t>Додатковий протокол І (1977 року)</a:t>
            </a:r>
          </a:p>
        </p:txBody>
      </p:sp>
      <p:sp>
        <p:nvSpPr>
          <p:cNvPr id="3" name="Прямоугольник 2">
            <a:extLst>
              <a:ext uri="{FF2B5EF4-FFF2-40B4-BE49-F238E27FC236}">
                <a16:creationId xmlns="" xmlns:a16="http://schemas.microsoft.com/office/drawing/2014/main" id="{D94C909B-57E6-4790-9E15-F0A0C4A0AA4C}"/>
              </a:ext>
            </a:extLst>
          </p:cNvPr>
          <p:cNvSpPr/>
          <p:nvPr/>
        </p:nvSpPr>
        <p:spPr>
          <a:xfrm>
            <a:off x="7735653" y="2545140"/>
            <a:ext cx="4936988" cy="3046988"/>
          </a:xfrm>
          <a:prstGeom prst="rect">
            <a:avLst/>
          </a:prstGeom>
        </p:spPr>
        <p:txBody>
          <a:bodyPr wrap="square">
            <a:spAutoFit/>
          </a:bodyPr>
          <a:lstStyle/>
          <a:p>
            <a:pPr algn="ctr">
              <a:spcAft>
                <a:spcPts val="1200"/>
              </a:spcAft>
            </a:pPr>
            <a:r>
              <a:rPr lang="uk-UA" sz="2200" b="1" dirty="0"/>
              <a:t>Значення:</a:t>
            </a:r>
          </a:p>
          <a:p>
            <a:pPr marL="628650" indent="-450850">
              <a:spcAft>
                <a:spcPts val="1200"/>
              </a:spcAft>
              <a:buFont typeface="Wingdings" panose="05000000000000000000" pitchFamily="2" charset="2"/>
              <a:buChar char="Ø"/>
            </a:pPr>
            <a:r>
              <a:rPr lang="uk-UA" sz="2000" dirty="0"/>
              <a:t>Поглиблює гуманізацію війни та захист цивільних.</a:t>
            </a:r>
          </a:p>
          <a:p>
            <a:pPr marL="628650" indent="-450850">
              <a:spcAft>
                <a:spcPts val="1200"/>
              </a:spcAft>
              <a:buFont typeface="Wingdings" panose="05000000000000000000" pitchFamily="2" charset="2"/>
              <a:buChar char="Ø"/>
            </a:pPr>
            <a:r>
              <a:rPr lang="uk-UA" sz="2000" dirty="0"/>
              <a:t>Встановлює принципи пропорційності і розрізнення у воєнних діях.</a:t>
            </a:r>
          </a:p>
          <a:p>
            <a:pPr marL="628650" indent="-450850">
              <a:spcAft>
                <a:spcPts val="1200"/>
              </a:spcAft>
              <a:buFont typeface="Wingdings" panose="05000000000000000000" pitchFamily="2" charset="2"/>
              <a:buChar char="Ø"/>
            </a:pPr>
            <a:r>
              <a:rPr lang="uk-UA" sz="2000" dirty="0"/>
              <a:t>Посилює відповідальність сторін за воєнні злочини.</a:t>
            </a:r>
          </a:p>
        </p:txBody>
      </p:sp>
      <p:sp>
        <p:nvSpPr>
          <p:cNvPr id="4" name="Shape 1">
            <a:extLst>
              <a:ext uri="{FF2B5EF4-FFF2-40B4-BE49-F238E27FC236}">
                <a16:creationId xmlns="" xmlns:a16="http://schemas.microsoft.com/office/drawing/2014/main" id="{4E1D6982-A70D-4C71-9348-F0866D019B0D}"/>
              </a:ext>
            </a:extLst>
          </p:cNvPr>
          <p:cNvSpPr/>
          <p:nvPr/>
        </p:nvSpPr>
        <p:spPr>
          <a:xfrm>
            <a:off x="1520042" y="1972289"/>
            <a:ext cx="5449105" cy="4951025"/>
          </a:xfrm>
          <a:prstGeom prst="roundRect">
            <a:avLst>
              <a:gd name="adj" fmla="val 2330"/>
            </a:avLst>
          </a:prstGeom>
          <a:noFill/>
          <a:ln w="7620">
            <a:solidFill>
              <a:schemeClr val="accent6">
                <a:lumMod val="60000"/>
                <a:lumOff val="40000"/>
              </a:schemeClr>
            </a:solidFill>
            <a:prstDash val="solid"/>
          </a:ln>
        </p:spPr>
      </p:sp>
      <p:sp>
        <p:nvSpPr>
          <p:cNvPr id="5" name="Прямоугольник 4">
            <a:extLst>
              <a:ext uri="{FF2B5EF4-FFF2-40B4-BE49-F238E27FC236}">
                <a16:creationId xmlns="" xmlns:a16="http://schemas.microsoft.com/office/drawing/2014/main" id="{81804AB1-6EC5-4ABD-88AB-CEA51625DF83}"/>
              </a:ext>
            </a:extLst>
          </p:cNvPr>
          <p:cNvSpPr/>
          <p:nvPr/>
        </p:nvSpPr>
        <p:spPr>
          <a:xfrm>
            <a:off x="1690564" y="2406364"/>
            <a:ext cx="5076701" cy="3662541"/>
          </a:xfrm>
          <a:prstGeom prst="rect">
            <a:avLst/>
          </a:prstGeom>
        </p:spPr>
        <p:txBody>
          <a:bodyPr wrap="square">
            <a:spAutoFit/>
          </a:bodyPr>
          <a:lstStyle/>
          <a:p>
            <a:pPr algn="ctr">
              <a:spcAft>
                <a:spcPts val="1200"/>
              </a:spcAft>
            </a:pPr>
            <a:r>
              <a:rPr lang="uk-UA" sz="2200" b="1" dirty="0"/>
              <a:t>Зміст</a:t>
            </a:r>
            <a:r>
              <a:rPr lang="uk-UA" sz="2000" dirty="0"/>
              <a:t>:</a:t>
            </a:r>
          </a:p>
          <a:p>
            <a:pPr marL="628650" indent="-355600">
              <a:spcAft>
                <a:spcPts val="1200"/>
              </a:spcAft>
              <a:buFont typeface="Wingdings" panose="05000000000000000000" pitchFamily="2" charset="2"/>
              <a:buChar char="Ø"/>
            </a:pPr>
            <a:r>
              <a:rPr lang="uk-UA" sz="2000" dirty="0"/>
              <a:t>Поширює дію Женевських конвенцій на міжнародні збройні конфлікти. </a:t>
            </a:r>
          </a:p>
          <a:p>
            <a:pPr marL="628650" indent="-355600">
              <a:spcAft>
                <a:spcPts val="1200"/>
              </a:spcAft>
              <a:buFont typeface="Wingdings" panose="05000000000000000000" pitchFamily="2" charset="2"/>
              <a:buChar char="Ø"/>
            </a:pPr>
            <a:r>
              <a:rPr lang="uk-UA" sz="2000" dirty="0"/>
              <a:t>Визначає поняття «збройний конфлікт», деталізує захист цивільного населення, медичних установ, журналістів, культурних об’єктів.</a:t>
            </a:r>
          </a:p>
          <a:p>
            <a:pPr marL="628650" indent="-355600">
              <a:spcAft>
                <a:spcPts val="1200"/>
              </a:spcAft>
              <a:buFont typeface="Wingdings" panose="05000000000000000000" pitchFamily="2" charset="2"/>
              <a:buChar char="Ø"/>
            </a:pPr>
            <a:r>
              <a:rPr lang="uk-UA" sz="2000" dirty="0"/>
              <a:t>Забороняє невибіркові атаки, вимагає розрізнення між комбатантами і цивільними.</a:t>
            </a:r>
          </a:p>
        </p:txBody>
      </p:sp>
    </p:spTree>
    <p:extLst>
      <p:ext uri="{BB962C8B-B14F-4D97-AF65-F5344CB8AC3E}">
        <p14:creationId xmlns:p14="http://schemas.microsoft.com/office/powerpoint/2010/main" val="86837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2BD79EB4-0585-44CD-B51B-25A4DF835336}"/>
              </a:ext>
            </a:extLst>
          </p:cNvPr>
          <p:cNvSpPr/>
          <p:nvPr/>
        </p:nvSpPr>
        <p:spPr>
          <a:xfrm>
            <a:off x="1520042" y="792517"/>
            <a:ext cx="7312771" cy="646331"/>
          </a:xfrm>
          <a:prstGeom prst="rect">
            <a:avLst/>
          </a:prstGeom>
        </p:spPr>
        <p:txBody>
          <a:bodyPr wrap="none">
            <a:spAutoFit/>
          </a:bodyPr>
          <a:lstStyle/>
          <a:p>
            <a:r>
              <a:rPr lang="uk-UA" sz="3600" b="1" dirty="0"/>
              <a:t>Додатковий протокол ІІ (1977 року)</a:t>
            </a:r>
          </a:p>
        </p:txBody>
      </p:sp>
      <p:sp>
        <p:nvSpPr>
          <p:cNvPr id="4" name="Shape 1">
            <a:extLst>
              <a:ext uri="{FF2B5EF4-FFF2-40B4-BE49-F238E27FC236}">
                <a16:creationId xmlns="" xmlns:a16="http://schemas.microsoft.com/office/drawing/2014/main" id="{F88AFDA0-B3C3-454D-B6F3-C99252426693}"/>
              </a:ext>
            </a:extLst>
          </p:cNvPr>
          <p:cNvSpPr/>
          <p:nvPr/>
        </p:nvSpPr>
        <p:spPr>
          <a:xfrm>
            <a:off x="7496669" y="1972289"/>
            <a:ext cx="5443167" cy="4951025"/>
          </a:xfrm>
          <a:prstGeom prst="roundRect">
            <a:avLst>
              <a:gd name="adj" fmla="val 2330"/>
            </a:avLst>
          </a:prstGeom>
          <a:solidFill>
            <a:schemeClr val="accent6">
              <a:lumMod val="20000"/>
              <a:lumOff val="80000"/>
              <a:alpha val="81000"/>
            </a:schemeClr>
          </a:solidFill>
          <a:ln w="7620">
            <a:solidFill>
              <a:schemeClr val="accent6">
                <a:lumMod val="60000"/>
                <a:lumOff val="40000"/>
              </a:schemeClr>
            </a:solidFill>
            <a:prstDash val="solid"/>
          </a:ln>
        </p:spPr>
      </p:sp>
      <p:sp>
        <p:nvSpPr>
          <p:cNvPr id="5" name="Shape 1">
            <a:extLst>
              <a:ext uri="{FF2B5EF4-FFF2-40B4-BE49-F238E27FC236}">
                <a16:creationId xmlns="" xmlns:a16="http://schemas.microsoft.com/office/drawing/2014/main" id="{3C77074C-7DE5-4E9A-8C4A-C5A0B4756BB3}"/>
              </a:ext>
            </a:extLst>
          </p:cNvPr>
          <p:cNvSpPr/>
          <p:nvPr/>
        </p:nvSpPr>
        <p:spPr>
          <a:xfrm>
            <a:off x="1520042" y="1972289"/>
            <a:ext cx="5449105" cy="4951025"/>
          </a:xfrm>
          <a:prstGeom prst="roundRect">
            <a:avLst>
              <a:gd name="adj" fmla="val 2330"/>
            </a:avLst>
          </a:prstGeom>
          <a:noFill/>
          <a:ln w="7620">
            <a:solidFill>
              <a:schemeClr val="accent6">
                <a:lumMod val="60000"/>
                <a:lumOff val="40000"/>
              </a:schemeClr>
            </a:solidFill>
            <a:prstDash val="solid"/>
          </a:ln>
        </p:spPr>
      </p:sp>
      <p:sp>
        <p:nvSpPr>
          <p:cNvPr id="6" name="Прямоугольник 5">
            <a:extLst>
              <a:ext uri="{FF2B5EF4-FFF2-40B4-BE49-F238E27FC236}">
                <a16:creationId xmlns="" xmlns:a16="http://schemas.microsoft.com/office/drawing/2014/main" id="{A8605B34-0863-4A3E-A0A0-17DA9733360F}"/>
              </a:ext>
            </a:extLst>
          </p:cNvPr>
          <p:cNvSpPr/>
          <p:nvPr/>
        </p:nvSpPr>
        <p:spPr>
          <a:xfrm>
            <a:off x="1791505" y="2683638"/>
            <a:ext cx="5013056" cy="3170099"/>
          </a:xfrm>
          <a:prstGeom prst="rect">
            <a:avLst/>
          </a:prstGeom>
        </p:spPr>
        <p:txBody>
          <a:bodyPr wrap="square">
            <a:spAutoFit/>
          </a:bodyPr>
          <a:lstStyle/>
          <a:p>
            <a:pPr algn="ctr">
              <a:spcAft>
                <a:spcPts val="1200"/>
              </a:spcAft>
            </a:pPr>
            <a:r>
              <a:rPr lang="uk-UA" sz="2200" b="1" dirty="0"/>
              <a:t>Зміст:</a:t>
            </a:r>
          </a:p>
          <a:p>
            <a:pPr marL="342900" indent="-342900">
              <a:spcAft>
                <a:spcPts val="1200"/>
              </a:spcAft>
              <a:buFont typeface="Wingdings" panose="05000000000000000000" pitchFamily="2" charset="2"/>
              <a:buChar char="Ø"/>
            </a:pPr>
            <a:r>
              <a:rPr lang="uk-UA" sz="2000" dirty="0"/>
              <a:t>Стосується неміжнародних (внутрішніх) збройних конфліктів, тобто громадянських війн. </a:t>
            </a:r>
          </a:p>
          <a:p>
            <a:pPr marL="342900" indent="-342900">
              <a:spcAft>
                <a:spcPts val="1200"/>
              </a:spcAft>
              <a:buFont typeface="Wingdings" panose="05000000000000000000" pitchFamily="2" charset="2"/>
              <a:buChar char="Ø"/>
            </a:pPr>
            <a:r>
              <a:rPr lang="uk-UA" sz="2000" dirty="0"/>
              <a:t>Визначає мінімальні стандарти гуманного поводження з усіма особами, які не беруть участі у бойових діях, включно з цивільними, пораненими, полоненими.</a:t>
            </a:r>
          </a:p>
        </p:txBody>
      </p:sp>
      <p:sp>
        <p:nvSpPr>
          <p:cNvPr id="7" name="Прямоугольник 6">
            <a:extLst>
              <a:ext uri="{FF2B5EF4-FFF2-40B4-BE49-F238E27FC236}">
                <a16:creationId xmlns="" xmlns:a16="http://schemas.microsoft.com/office/drawing/2014/main" id="{1034B12F-8756-4A4D-A2BE-B37D792B1C1A}"/>
              </a:ext>
            </a:extLst>
          </p:cNvPr>
          <p:cNvSpPr/>
          <p:nvPr/>
        </p:nvSpPr>
        <p:spPr>
          <a:xfrm>
            <a:off x="7934387" y="2655561"/>
            <a:ext cx="4724710" cy="3323987"/>
          </a:xfrm>
          <a:prstGeom prst="rect">
            <a:avLst/>
          </a:prstGeom>
        </p:spPr>
        <p:txBody>
          <a:bodyPr wrap="square">
            <a:spAutoFit/>
          </a:bodyPr>
          <a:lstStyle/>
          <a:p>
            <a:pPr algn="ctr">
              <a:spcAft>
                <a:spcPts val="1200"/>
              </a:spcAft>
            </a:pPr>
            <a:r>
              <a:rPr lang="uk-UA" sz="2200" b="1" dirty="0"/>
              <a:t>Значення:</a:t>
            </a:r>
          </a:p>
          <a:p>
            <a:pPr marL="342900" indent="-342900">
              <a:spcAft>
                <a:spcPts val="1200"/>
              </a:spcAft>
              <a:buFont typeface="Wingdings" panose="05000000000000000000" pitchFamily="2" charset="2"/>
              <a:buChar char="Ø"/>
            </a:pPr>
            <a:r>
              <a:rPr lang="uk-UA" sz="2000" dirty="0"/>
              <a:t>Уперше створив правові норми для внутрішніх конфліктів, де найчастіше страждає цивільне населення.</a:t>
            </a:r>
          </a:p>
          <a:p>
            <a:pPr marL="342900" indent="-342900">
              <a:spcAft>
                <a:spcPts val="1200"/>
              </a:spcAft>
              <a:buFont typeface="Wingdings" panose="05000000000000000000" pitchFamily="2" charset="2"/>
              <a:buChar char="Ø"/>
            </a:pPr>
            <a:r>
              <a:rPr lang="uk-UA" sz="2000" dirty="0"/>
              <a:t>Посилив гуманітарний захист у громадянських війнах і повстаннях.</a:t>
            </a:r>
          </a:p>
          <a:p>
            <a:pPr marL="342900" indent="-342900">
              <a:spcAft>
                <a:spcPts val="1200"/>
              </a:spcAft>
              <a:buFont typeface="Wingdings" panose="05000000000000000000" pitchFamily="2" charset="2"/>
              <a:buChar char="Ø"/>
            </a:pPr>
            <a:r>
              <a:rPr lang="uk-UA" sz="2000" dirty="0"/>
              <a:t>Доповнив положення статті 3 спільної для всіх конвенцій (мінімальні стандарти гуманності).</a:t>
            </a:r>
          </a:p>
        </p:txBody>
      </p:sp>
    </p:spTree>
    <p:extLst>
      <p:ext uri="{BB962C8B-B14F-4D97-AF65-F5344CB8AC3E}">
        <p14:creationId xmlns:p14="http://schemas.microsoft.com/office/powerpoint/2010/main" val="260933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2BD79EB4-0585-44CD-B51B-25A4DF835336}"/>
              </a:ext>
            </a:extLst>
          </p:cNvPr>
          <p:cNvSpPr/>
          <p:nvPr/>
        </p:nvSpPr>
        <p:spPr>
          <a:xfrm>
            <a:off x="1520042" y="792517"/>
            <a:ext cx="7436203" cy="646331"/>
          </a:xfrm>
          <a:prstGeom prst="rect">
            <a:avLst/>
          </a:prstGeom>
        </p:spPr>
        <p:txBody>
          <a:bodyPr wrap="none">
            <a:spAutoFit/>
          </a:bodyPr>
          <a:lstStyle/>
          <a:p>
            <a:r>
              <a:rPr lang="uk-UA" sz="3600" b="1" dirty="0"/>
              <a:t>Додатковий протокол ІІІ (2005 року)</a:t>
            </a:r>
          </a:p>
        </p:txBody>
      </p:sp>
      <p:sp>
        <p:nvSpPr>
          <p:cNvPr id="4" name="Shape 1">
            <a:extLst>
              <a:ext uri="{FF2B5EF4-FFF2-40B4-BE49-F238E27FC236}">
                <a16:creationId xmlns="" xmlns:a16="http://schemas.microsoft.com/office/drawing/2014/main" id="{CBB3FBA7-1122-4D82-A54A-5222B83286FA}"/>
              </a:ext>
            </a:extLst>
          </p:cNvPr>
          <p:cNvSpPr/>
          <p:nvPr/>
        </p:nvSpPr>
        <p:spPr>
          <a:xfrm>
            <a:off x="7496669" y="1972289"/>
            <a:ext cx="5443167" cy="4951025"/>
          </a:xfrm>
          <a:prstGeom prst="roundRect">
            <a:avLst>
              <a:gd name="adj" fmla="val 2330"/>
            </a:avLst>
          </a:prstGeom>
          <a:solidFill>
            <a:schemeClr val="accent6">
              <a:lumMod val="20000"/>
              <a:lumOff val="80000"/>
              <a:alpha val="81000"/>
            </a:schemeClr>
          </a:solidFill>
          <a:ln w="7620">
            <a:solidFill>
              <a:schemeClr val="accent6">
                <a:lumMod val="60000"/>
                <a:lumOff val="40000"/>
              </a:schemeClr>
            </a:solidFill>
            <a:prstDash val="solid"/>
          </a:ln>
        </p:spPr>
      </p:sp>
      <p:sp>
        <p:nvSpPr>
          <p:cNvPr id="5" name="Shape 1">
            <a:extLst>
              <a:ext uri="{FF2B5EF4-FFF2-40B4-BE49-F238E27FC236}">
                <a16:creationId xmlns="" xmlns:a16="http://schemas.microsoft.com/office/drawing/2014/main" id="{59292853-9996-4D13-B5AF-6929F0A3F4DE}"/>
              </a:ext>
            </a:extLst>
          </p:cNvPr>
          <p:cNvSpPr/>
          <p:nvPr/>
        </p:nvSpPr>
        <p:spPr>
          <a:xfrm>
            <a:off x="1520042" y="1972289"/>
            <a:ext cx="5449105" cy="4951025"/>
          </a:xfrm>
          <a:prstGeom prst="roundRect">
            <a:avLst>
              <a:gd name="adj" fmla="val 2330"/>
            </a:avLst>
          </a:prstGeom>
          <a:noFill/>
          <a:ln w="7620">
            <a:solidFill>
              <a:schemeClr val="accent6">
                <a:lumMod val="60000"/>
                <a:lumOff val="40000"/>
              </a:schemeClr>
            </a:solidFill>
            <a:prstDash val="solid"/>
          </a:ln>
        </p:spPr>
      </p:sp>
      <p:sp>
        <p:nvSpPr>
          <p:cNvPr id="6" name="Прямоугольник 5">
            <a:extLst>
              <a:ext uri="{FF2B5EF4-FFF2-40B4-BE49-F238E27FC236}">
                <a16:creationId xmlns="" xmlns:a16="http://schemas.microsoft.com/office/drawing/2014/main" id="{2685E581-3568-456D-99D6-8B45AF347A01}"/>
              </a:ext>
            </a:extLst>
          </p:cNvPr>
          <p:cNvSpPr/>
          <p:nvPr/>
        </p:nvSpPr>
        <p:spPr>
          <a:xfrm>
            <a:off x="1887342" y="3051148"/>
            <a:ext cx="4714504" cy="2431435"/>
          </a:xfrm>
          <a:prstGeom prst="rect">
            <a:avLst/>
          </a:prstGeom>
        </p:spPr>
        <p:txBody>
          <a:bodyPr wrap="square">
            <a:spAutoFit/>
          </a:bodyPr>
          <a:lstStyle/>
          <a:p>
            <a:pPr algn="ctr">
              <a:spcAft>
                <a:spcPts val="1200"/>
              </a:spcAft>
            </a:pPr>
            <a:r>
              <a:rPr lang="uk-UA" sz="2200" b="1" dirty="0"/>
              <a:t>Зміст</a:t>
            </a:r>
            <a:r>
              <a:rPr lang="uk-UA" sz="2000" dirty="0"/>
              <a:t>:</a:t>
            </a:r>
          </a:p>
          <a:p>
            <a:pPr marL="342900" indent="-342900" algn="just">
              <a:spcAft>
                <a:spcPts val="1200"/>
              </a:spcAft>
              <a:buFont typeface="Wingdings" panose="05000000000000000000" pitchFamily="2" charset="2"/>
              <a:buChar char="Ø"/>
            </a:pPr>
            <a:r>
              <a:rPr lang="uk-UA" sz="2000" dirty="0"/>
              <a:t>Вводить третій захисний символ — </a:t>
            </a:r>
            <a:r>
              <a:rPr lang="uk-UA" sz="2000" i="1" dirty="0"/>
              <a:t>червоний кристал</a:t>
            </a:r>
            <a:r>
              <a:rPr lang="uk-UA" sz="2000" dirty="0"/>
              <a:t> (поряд із червоним хрестом і червоним півмісяцем), який може використовуватися у нейтральних або багатоконфесійних країнах.</a:t>
            </a:r>
          </a:p>
        </p:txBody>
      </p:sp>
      <p:sp>
        <p:nvSpPr>
          <p:cNvPr id="7" name="Прямоугольник 6">
            <a:extLst>
              <a:ext uri="{FF2B5EF4-FFF2-40B4-BE49-F238E27FC236}">
                <a16:creationId xmlns="" xmlns:a16="http://schemas.microsoft.com/office/drawing/2014/main" id="{F4E1167B-8D82-4853-A61E-4F6C83D5D75F}"/>
              </a:ext>
            </a:extLst>
          </p:cNvPr>
          <p:cNvSpPr/>
          <p:nvPr/>
        </p:nvSpPr>
        <p:spPr>
          <a:xfrm>
            <a:off x="7950064" y="2774149"/>
            <a:ext cx="4673405" cy="3354765"/>
          </a:xfrm>
          <a:prstGeom prst="rect">
            <a:avLst/>
          </a:prstGeom>
        </p:spPr>
        <p:txBody>
          <a:bodyPr wrap="square">
            <a:spAutoFit/>
          </a:bodyPr>
          <a:lstStyle/>
          <a:p>
            <a:pPr algn="ctr">
              <a:spcAft>
                <a:spcPts val="1200"/>
              </a:spcAft>
            </a:pPr>
            <a:r>
              <a:rPr lang="uk-UA" sz="2200" b="1" dirty="0"/>
              <a:t>Значення</a:t>
            </a:r>
            <a:r>
              <a:rPr lang="uk-UA" sz="2000" dirty="0"/>
              <a:t>:</a:t>
            </a:r>
          </a:p>
          <a:p>
            <a:pPr marL="342900" indent="-342900">
              <a:spcAft>
                <a:spcPts val="1200"/>
              </a:spcAft>
              <a:buFont typeface="Wingdings" panose="05000000000000000000" pitchFamily="2" charset="2"/>
              <a:buChar char="Ø"/>
            </a:pPr>
            <a:r>
              <a:rPr lang="uk-UA" sz="2000" dirty="0"/>
              <a:t>Розширив можливість нейтрального використання гуманітарної емблеми.</a:t>
            </a:r>
          </a:p>
          <a:p>
            <a:pPr marL="342900" indent="-342900">
              <a:spcAft>
                <a:spcPts val="1200"/>
              </a:spcAft>
              <a:buFont typeface="Wingdings" panose="05000000000000000000" pitchFamily="2" charset="2"/>
              <a:buChar char="Ø"/>
            </a:pPr>
            <a:r>
              <a:rPr lang="uk-UA" sz="2000" dirty="0"/>
              <a:t>Підвищив рівень безпеки та </a:t>
            </a:r>
            <a:r>
              <a:rPr lang="uk-UA" sz="2000" dirty="0" err="1"/>
              <a:t>впізнаваності</a:t>
            </a:r>
            <a:r>
              <a:rPr lang="uk-UA" sz="2000" dirty="0"/>
              <a:t> гуманітарного персоналу.</a:t>
            </a:r>
          </a:p>
          <a:p>
            <a:pPr marL="342900" indent="-342900">
              <a:spcAft>
                <a:spcPts val="1200"/>
              </a:spcAft>
              <a:buFont typeface="Wingdings" panose="05000000000000000000" pitchFamily="2" charset="2"/>
              <a:buChar char="Ø"/>
            </a:pPr>
            <a:r>
              <a:rPr lang="uk-UA" sz="2000" dirty="0"/>
              <a:t>Сприяв універсалізації принципів гуманності у діяльності міжнародних організацій.</a:t>
            </a:r>
          </a:p>
        </p:txBody>
      </p:sp>
    </p:spTree>
    <p:extLst>
      <p:ext uri="{BB962C8B-B14F-4D97-AF65-F5344CB8AC3E}">
        <p14:creationId xmlns:p14="http://schemas.microsoft.com/office/powerpoint/2010/main" val="383190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6" name="Picture 14" descr="Порядок звернення до ЄСПЛ">
            <a:extLst>
              <a:ext uri="{FF2B5EF4-FFF2-40B4-BE49-F238E27FC236}">
                <a16:creationId xmlns="" xmlns:a16="http://schemas.microsoft.com/office/drawing/2014/main" id="{DAAE46C9-247A-4708-A074-26A478169E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42" r="16218"/>
          <a:stretch/>
        </p:blipFill>
        <p:spPr bwMode="auto">
          <a:xfrm>
            <a:off x="6622473" y="122043"/>
            <a:ext cx="8158827" cy="7985514"/>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 xmlns:a16="http://schemas.microsoft.com/office/drawing/2014/main" id="{1F7A1BC0-77ED-40D8-9A96-B4D451D1A04C}"/>
              </a:ext>
            </a:extLst>
          </p:cNvPr>
          <p:cNvSpPr/>
          <p:nvPr/>
        </p:nvSpPr>
        <p:spPr>
          <a:xfrm>
            <a:off x="-579120" y="0"/>
            <a:ext cx="14630399" cy="82296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 xmlns:a16="http://schemas.microsoft.com/office/drawing/2014/main" id="{AE031DEE-FC90-4E34-AE05-AE391B35B8F7}"/>
              </a:ext>
            </a:extLst>
          </p:cNvPr>
          <p:cNvSpPr/>
          <p:nvPr/>
        </p:nvSpPr>
        <p:spPr>
          <a:xfrm>
            <a:off x="0" y="0"/>
            <a:ext cx="14915408" cy="822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 0"/>
          <p:cNvSpPr/>
          <p:nvPr/>
        </p:nvSpPr>
        <p:spPr>
          <a:xfrm>
            <a:off x="1981201" y="243840"/>
            <a:ext cx="9756274" cy="6228079"/>
          </a:xfrm>
          <a:prstGeom prst="rect">
            <a:avLst/>
          </a:prstGeom>
          <a:noFill/>
          <a:ln/>
        </p:spPr>
        <p:txBody>
          <a:bodyPr wrap="square" lIns="0" tIns="0" rIns="0" bIns="0" rtlCol="0" anchor="t"/>
          <a:lstStyle/>
          <a:p>
            <a:pPr algn="ctr">
              <a:lnSpc>
                <a:spcPct val="110000"/>
              </a:lnSpc>
            </a:pPr>
            <a:r>
              <a:rPr lang="uk-UA" sz="4400" b="1" dirty="0" smtClean="0"/>
              <a:t>План</a:t>
            </a:r>
          </a:p>
          <a:p>
            <a:pPr algn="just">
              <a:lnSpc>
                <a:spcPct val="110000"/>
              </a:lnSpc>
            </a:pPr>
            <a:r>
              <a:rPr lang="uk-UA" sz="4400" dirty="0" smtClean="0"/>
              <a:t>1. Історія становлення міжнародного гуманітарного права.</a:t>
            </a:r>
          </a:p>
          <a:p>
            <a:pPr algn="just">
              <a:lnSpc>
                <a:spcPct val="110000"/>
              </a:lnSpc>
            </a:pPr>
            <a:r>
              <a:rPr lang="uk-UA" sz="4400" dirty="0" smtClean="0"/>
              <a:t>2</a:t>
            </a:r>
            <a:r>
              <a:rPr lang="uk-UA" sz="4400" dirty="0"/>
              <a:t>.	Поняття і предмет міжнародного гуманітарного права.</a:t>
            </a:r>
          </a:p>
          <a:p>
            <a:pPr algn="just">
              <a:lnSpc>
                <a:spcPct val="110000"/>
              </a:lnSpc>
            </a:pPr>
            <a:r>
              <a:rPr lang="uk-UA" sz="4400" dirty="0" smtClean="0"/>
              <a:t>3. Зв’язок </a:t>
            </a:r>
            <a:r>
              <a:rPr lang="uk-UA" sz="4400" dirty="0"/>
              <a:t>норм міжнародного гуманітарного права з міжнародним правом прав людини. </a:t>
            </a:r>
          </a:p>
          <a:p>
            <a:pPr algn="ctr">
              <a:lnSpc>
                <a:spcPct val="110000"/>
              </a:lnSpc>
            </a:pPr>
            <a:endParaRPr lang="uk-UA" sz="4400" b="1" dirty="0"/>
          </a:p>
        </p:txBody>
      </p:sp>
    </p:spTree>
    <p:extLst>
      <p:ext uri="{BB962C8B-B14F-4D97-AF65-F5344CB8AC3E}">
        <p14:creationId xmlns:p14="http://schemas.microsoft.com/office/powerpoint/2010/main" val="1258183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E8891883-C34B-4B0D-BF79-B5F1E278B1A4}"/>
              </a:ext>
            </a:extLst>
          </p:cNvPr>
          <p:cNvSpPr/>
          <p:nvPr/>
        </p:nvSpPr>
        <p:spPr>
          <a:xfrm>
            <a:off x="6778178" y="4138239"/>
            <a:ext cx="7058843" cy="2631490"/>
          </a:xfrm>
          <a:prstGeom prst="rect">
            <a:avLst/>
          </a:prstGeom>
        </p:spPr>
        <p:txBody>
          <a:bodyPr wrap="square">
            <a:spAutoFit/>
          </a:bodyPr>
          <a:lstStyle/>
          <a:p>
            <a:pPr>
              <a:spcAft>
                <a:spcPts val="600"/>
              </a:spcAft>
            </a:pPr>
            <a:r>
              <a:rPr lang="uk-UA" sz="2400" b="1" dirty="0"/>
              <a:t>Предмет МППЛ:</a:t>
            </a:r>
          </a:p>
          <a:p>
            <a:pPr marL="342900" indent="-342900">
              <a:spcAft>
                <a:spcPts val="600"/>
              </a:spcAft>
              <a:buFont typeface="Arial" panose="020B0604020202020204" pitchFamily="34" charset="0"/>
              <a:buChar char="•"/>
            </a:pPr>
            <a:r>
              <a:rPr lang="uk-UA" sz="2100" dirty="0"/>
              <a:t>Відносини між індивідом і державою у сфері забезпечення прав людини.</a:t>
            </a:r>
          </a:p>
          <a:p>
            <a:pPr marL="342900" indent="-342900">
              <a:spcAft>
                <a:spcPts val="600"/>
              </a:spcAft>
              <a:buFont typeface="Arial" panose="020B0604020202020204" pitchFamily="34" charset="0"/>
              <a:buChar char="•"/>
            </a:pPr>
            <a:r>
              <a:rPr lang="uk-UA" sz="2100" dirty="0"/>
              <a:t>Гарантування основних прав і свобод у мирний час (а в окремих випадках — і під час конфліктів).</a:t>
            </a:r>
          </a:p>
          <a:p>
            <a:pPr marL="342900" indent="-342900">
              <a:spcAft>
                <a:spcPts val="600"/>
              </a:spcAft>
              <a:buFont typeface="Arial" panose="020B0604020202020204" pitchFamily="34" charset="0"/>
              <a:buChar char="•"/>
            </a:pPr>
            <a:r>
              <a:rPr lang="uk-UA" sz="2100" dirty="0"/>
              <a:t>Механізми міжнародного контролю за дотриманням прав людини (ООН, Рада Європи, регіональні суди).</a:t>
            </a:r>
          </a:p>
        </p:txBody>
      </p:sp>
      <p:sp>
        <p:nvSpPr>
          <p:cNvPr id="4" name="Прямоугольник 3">
            <a:extLst>
              <a:ext uri="{FF2B5EF4-FFF2-40B4-BE49-F238E27FC236}">
                <a16:creationId xmlns="" xmlns:a16="http://schemas.microsoft.com/office/drawing/2014/main" id="{A2A1980D-56B4-4308-978E-45C4AAE0A944}"/>
              </a:ext>
            </a:extLst>
          </p:cNvPr>
          <p:cNvSpPr/>
          <p:nvPr/>
        </p:nvSpPr>
        <p:spPr>
          <a:xfrm>
            <a:off x="983225" y="759421"/>
            <a:ext cx="12592743" cy="646331"/>
          </a:xfrm>
          <a:prstGeom prst="rect">
            <a:avLst/>
          </a:prstGeom>
        </p:spPr>
        <p:txBody>
          <a:bodyPr wrap="none">
            <a:spAutoFit/>
          </a:bodyPr>
          <a:lstStyle/>
          <a:p>
            <a:r>
              <a:rPr lang="uk-UA" sz="3600" b="1" dirty="0"/>
              <a:t>Поняття і предмет міжнародного права прав людини (МППЛ)</a:t>
            </a:r>
          </a:p>
        </p:txBody>
      </p:sp>
      <p:sp>
        <p:nvSpPr>
          <p:cNvPr id="5" name="Прямоугольник 4">
            <a:extLst>
              <a:ext uri="{FF2B5EF4-FFF2-40B4-BE49-F238E27FC236}">
                <a16:creationId xmlns="" xmlns:a16="http://schemas.microsoft.com/office/drawing/2014/main" id="{4DD69222-3E20-4470-9324-8802FBE34667}"/>
              </a:ext>
            </a:extLst>
          </p:cNvPr>
          <p:cNvSpPr/>
          <p:nvPr/>
        </p:nvSpPr>
        <p:spPr>
          <a:xfrm>
            <a:off x="983225" y="2062560"/>
            <a:ext cx="5096941" cy="4843735"/>
          </a:xfrm>
          <a:prstGeom prst="rect">
            <a:avLst/>
          </a:prstGeom>
          <a:solidFill>
            <a:schemeClr val="accent2">
              <a:lumMod val="20000"/>
              <a:lumOff val="80000"/>
              <a:alpha val="33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 xmlns:a16="http://schemas.microsoft.com/office/drawing/2014/main" id="{5116513C-D6B7-482F-9E75-B6307C370B35}"/>
              </a:ext>
            </a:extLst>
          </p:cNvPr>
          <p:cNvSpPr/>
          <p:nvPr/>
        </p:nvSpPr>
        <p:spPr>
          <a:xfrm>
            <a:off x="1175658" y="2656868"/>
            <a:ext cx="4738255" cy="2915863"/>
          </a:xfrm>
          <a:prstGeom prst="rect">
            <a:avLst/>
          </a:prstGeom>
        </p:spPr>
        <p:txBody>
          <a:bodyPr wrap="square">
            <a:spAutoFit/>
          </a:bodyPr>
          <a:lstStyle/>
          <a:p>
            <a:pPr>
              <a:lnSpc>
                <a:spcPct val="110000"/>
              </a:lnSpc>
            </a:pPr>
            <a:r>
              <a:rPr lang="uk-UA" sz="2400" b="1" dirty="0"/>
              <a:t>Міжнародне право прав людини </a:t>
            </a:r>
          </a:p>
          <a:p>
            <a:pPr>
              <a:lnSpc>
                <a:spcPct val="110000"/>
              </a:lnSpc>
            </a:pPr>
            <a:r>
              <a:rPr lang="uk-UA" sz="2400" dirty="0"/>
              <a:t>— це галузь міжнародного права, яка визначає, які права і свободи належать кожній людині від народження, і встановлює обов’язки держав щодо їх забезпечення, поваги та захисту.</a:t>
            </a:r>
          </a:p>
        </p:txBody>
      </p:sp>
      <p:sp>
        <p:nvSpPr>
          <p:cNvPr id="7" name="Прямоугольник 6">
            <a:extLst>
              <a:ext uri="{FF2B5EF4-FFF2-40B4-BE49-F238E27FC236}">
                <a16:creationId xmlns="" xmlns:a16="http://schemas.microsoft.com/office/drawing/2014/main" id="{22E8BB14-2202-452B-AA81-267C2BBE1357}"/>
              </a:ext>
            </a:extLst>
          </p:cNvPr>
          <p:cNvSpPr/>
          <p:nvPr/>
        </p:nvSpPr>
        <p:spPr>
          <a:xfrm>
            <a:off x="6778179" y="2228814"/>
            <a:ext cx="6676563" cy="1431161"/>
          </a:xfrm>
          <a:prstGeom prst="rect">
            <a:avLst/>
          </a:prstGeom>
        </p:spPr>
        <p:txBody>
          <a:bodyPr wrap="square">
            <a:spAutoFit/>
          </a:bodyPr>
          <a:lstStyle/>
          <a:p>
            <a:r>
              <a:rPr lang="uk-UA" sz="2400" b="1" dirty="0"/>
              <a:t>Головна мета МППЛ:</a:t>
            </a:r>
            <a:r>
              <a:rPr lang="uk-UA" sz="2400" dirty="0"/>
              <a:t/>
            </a:r>
            <a:br>
              <a:rPr lang="uk-UA" sz="2400" dirty="0"/>
            </a:br>
            <a:r>
              <a:rPr lang="uk-UA" sz="2100" dirty="0"/>
              <a:t>Забезпечити гідне, вільне та безпечне життя кожної людини, незалежно від її статі, раси, мови, релігії чи політичних переконань.</a:t>
            </a:r>
          </a:p>
        </p:txBody>
      </p:sp>
    </p:spTree>
    <p:extLst>
      <p:ext uri="{BB962C8B-B14F-4D97-AF65-F5344CB8AC3E}">
        <p14:creationId xmlns:p14="http://schemas.microsoft.com/office/powerpoint/2010/main" val="266248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name="Slide 3">
    <p:spTree>
      <p:nvGrpSpPr>
        <p:cNvPr id="1" name=""/>
        <p:cNvGrpSpPr/>
        <p:nvPr/>
      </p:nvGrpSpPr>
      <p:grpSpPr>
        <a:xfrm>
          <a:off x="0" y="0"/>
          <a:ext cx="0" cy="0"/>
          <a:chOff x="0" y="0"/>
          <a:chExt cx="0" cy="0"/>
        </a:xfrm>
      </p:grpSpPr>
      <p:sp>
        <p:nvSpPr>
          <p:cNvPr id="3" name="Text 0"/>
          <p:cNvSpPr/>
          <p:nvPr/>
        </p:nvSpPr>
        <p:spPr>
          <a:xfrm>
            <a:off x="704732" y="484465"/>
            <a:ext cx="7734539" cy="1158955"/>
          </a:xfrm>
          <a:prstGeom prst="rect">
            <a:avLst/>
          </a:prstGeom>
          <a:noFill/>
          <a:ln/>
        </p:spPr>
        <p:txBody>
          <a:bodyPr wrap="square" lIns="0" tIns="0" rIns="0" bIns="0" rtlCol="0" anchor="t"/>
          <a:lstStyle/>
          <a:p>
            <a:pPr>
              <a:lnSpc>
                <a:spcPts val="4551"/>
              </a:lnSpc>
            </a:pPr>
            <a:r>
              <a:rPr lang="uk-UA" sz="3651" b="1" dirty="0">
                <a:solidFill>
                  <a:srgbClr val="1F1E1E"/>
                </a:solidFill>
                <a:ea typeface="Alexandria Semi Bold" pitchFamily="34" charset="-122"/>
                <a:cs typeface="Alexandria Semi Bold" pitchFamily="34" charset="-120"/>
              </a:rPr>
              <a:t>Міжнародне право прав людини (МППЛ): сутність та еволюція</a:t>
            </a:r>
            <a:endParaRPr lang="uk-UA" sz="3651" b="1" dirty="0"/>
          </a:p>
        </p:txBody>
      </p:sp>
      <p:sp>
        <p:nvSpPr>
          <p:cNvPr id="4" name="Text 1"/>
          <p:cNvSpPr/>
          <p:nvPr/>
        </p:nvSpPr>
        <p:spPr>
          <a:xfrm>
            <a:off x="704732" y="1943892"/>
            <a:ext cx="7734539" cy="1127760"/>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Міжнародне право прав людини спрямоване на захист фундаментальних прав і свобод кожної людини незалежно від обставин. На відміну від МГП, яке активується під час конфліктів, МППЛ діє постійно, регулюючи відносини між державою та особою як у мирний, так і у воєнний час.</a:t>
            </a:r>
            <a:endParaRPr lang="en-US" dirty="0"/>
          </a:p>
        </p:txBody>
      </p:sp>
      <p:sp>
        <p:nvSpPr>
          <p:cNvPr id="5" name="Text 2"/>
          <p:cNvSpPr/>
          <p:nvPr/>
        </p:nvSpPr>
        <p:spPr>
          <a:xfrm>
            <a:off x="704732" y="3311191"/>
            <a:ext cx="176093" cy="220147"/>
          </a:xfrm>
          <a:prstGeom prst="rect">
            <a:avLst/>
          </a:prstGeom>
          <a:noFill/>
          <a:ln/>
        </p:spPr>
        <p:txBody>
          <a:bodyPr wrap="none" lIns="0" tIns="0" rIns="0" bIns="0" rtlCol="0" anchor="t"/>
          <a:lstStyle/>
          <a:p>
            <a:pPr>
              <a:lnSpc>
                <a:spcPts val="2200"/>
              </a:lnSpc>
            </a:pPr>
            <a:r>
              <a:rPr lang="en-US" dirty="0">
                <a:solidFill>
                  <a:srgbClr val="3B3535"/>
                </a:solidFill>
                <a:ea typeface="Alexandria Light" pitchFamily="34" charset="-122"/>
                <a:cs typeface="Alexandria Light" pitchFamily="34" charset="-120"/>
              </a:rPr>
              <a:t>01</a:t>
            </a:r>
            <a:endParaRPr lang="en-US" dirty="0"/>
          </a:p>
        </p:txBody>
      </p:sp>
      <p:sp>
        <p:nvSpPr>
          <p:cNvPr id="6" name="Shape 3"/>
          <p:cNvSpPr/>
          <p:nvPr/>
        </p:nvSpPr>
        <p:spPr>
          <a:xfrm>
            <a:off x="704733" y="3587533"/>
            <a:ext cx="3779163" cy="22860"/>
          </a:xfrm>
          <a:prstGeom prst="rect">
            <a:avLst/>
          </a:prstGeom>
          <a:solidFill>
            <a:schemeClr val="accent2">
              <a:lumMod val="75000"/>
            </a:schemeClr>
          </a:solidFill>
          <a:ln>
            <a:noFill/>
          </a:ln>
        </p:spPr>
      </p:sp>
      <p:sp>
        <p:nvSpPr>
          <p:cNvPr id="7" name="Text 4"/>
          <p:cNvSpPr/>
          <p:nvPr/>
        </p:nvSpPr>
        <p:spPr>
          <a:xfrm>
            <a:off x="704733" y="3757516"/>
            <a:ext cx="3779163" cy="579359"/>
          </a:xfrm>
          <a:prstGeom prst="rect">
            <a:avLst/>
          </a:prstGeom>
          <a:noFill/>
          <a:ln/>
        </p:spPr>
        <p:txBody>
          <a:bodyPr wrap="square" lIns="0" tIns="0" rIns="0" bIns="0" rtlCol="0" anchor="t"/>
          <a:lstStyle/>
          <a:p>
            <a:pPr>
              <a:lnSpc>
                <a:spcPts val="2251"/>
              </a:lnSpc>
            </a:pPr>
            <a:r>
              <a:rPr lang="en-US" sz="2000" b="1" dirty="0">
                <a:solidFill>
                  <a:srgbClr val="3B3535"/>
                </a:solidFill>
                <a:ea typeface="Alexandria Semi Bold" pitchFamily="34" charset="-122"/>
                <a:cs typeface="Alexandria Semi Bold" pitchFamily="34" charset="-120"/>
              </a:rPr>
              <a:t>Загальна декларація прав людини (1948)</a:t>
            </a:r>
            <a:endParaRPr lang="en-US" sz="2000" b="1" dirty="0"/>
          </a:p>
        </p:txBody>
      </p:sp>
      <p:sp>
        <p:nvSpPr>
          <p:cNvPr id="8" name="Text 5"/>
          <p:cNvSpPr/>
          <p:nvPr/>
        </p:nvSpPr>
        <p:spPr>
          <a:xfrm>
            <a:off x="704733" y="4406209"/>
            <a:ext cx="3779163" cy="845820"/>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Перший універсальний документ, що проголосив невід'ємні права </a:t>
            </a:r>
            <a:r>
              <a:rPr lang="en-US" dirty="0" err="1">
                <a:solidFill>
                  <a:srgbClr val="3B3535"/>
                </a:solidFill>
                <a:ea typeface="Sora Light" pitchFamily="34" charset="-122"/>
                <a:cs typeface="Sora Light" pitchFamily="34" charset="-120"/>
              </a:rPr>
              <a:t>кожної</a:t>
            </a:r>
            <a:r>
              <a:rPr lang="en-US" dirty="0">
                <a:solidFill>
                  <a:srgbClr val="3B3535"/>
                </a:solidFill>
                <a:ea typeface="Sora Light" pitchFamily="34" charset="-122"/>
                <a:cs typeface="Sora Light" pitchFamily="34" charset="-120"/>
              </a:rPr>
              <a:t> </a:t>
            </a:r>
            <a:r>
              <a:rPr lang="en-US" dirty="0" err="1">
                <a:solidFill>
                  <a:srgbClr val="3B3535"/>
                </a:solidFill>
                <a:ea typeface="Sora Light" pitchFamily="34" charset="-122"/>
                <a:cs typeface="Sora Light" pitchFamily="34" charset="-120"/>
              </a:rPr>
              <a:t>людини</a:t>
            </a:r>
            <a:endParaRPr lang="en-US" dirty="0"/>
          </a:p>
        </p:txBody>
      </p:sp>
      <p:sp>
        <p:nvSpPr>
          <p:cNvPr id="9" name="Text 6"/>
          <p:cNvSpPr/>
          <p:nvPr/>
        </p:nvSpPr>
        <p:spPr>
          <a:xfrm>
            <a:off x="4659990" y="3311193"/>
            <a:ext cx="176093" cy="220147"/>
          </a:xfrm>
          <a:prstGeom prst="rect">
            <a:avLst/>
          </a:prstGeom>
          <a:noFill/>
          <a:ln/>
        </p:spPr>
        <p:txBody>
          <a:bodyPr wrap="none" lIns="0" tIns="0" rIns="0" bIns="0" rtlCol="0" anchor="t"/>
          <a:lstStyle/>
          <a:p>
            <a:pPr>
              <a:lnSpc>
                <a:spcPts val="2200"/>
              </a:lnSpc>
            </a:pPr>
            <a:r>
              <a:rPr lang="en-US" dirty="0">
                <a:solidFill>
                  <a:srgbClr val="3B3535"/>
                </a:solidFill>
                <a:ea typeface="Alexandria Light" pitchFamily="34" charset="-122"/>
                <a:cs typeface="Alexandria Light" pitchFamily="34" charset="-120"/>
              </a:rPr>
              <a:t>02</a:t>
            </a:r>
            <a:endParaRPr lang="en-US" dirty="0"/>
          </a:p>
        </p:txBody>
      </p:sp>
      <p:sp>
        <p:nvSpPr>
          <p:cNvPr id="10" name="Shape 7"/>
          <p:cNvSpPr/>
          <p:nvPr/>
        </p:nvSpPr>
        <p:spPr>
          <a:xfrm>
            <a:off x="4659990" y="3587533"/>
            <a:ext cx="3779283" cy="22860"/>
          </a:xfrm>
          <a:prstGeom prst="rect">
            <a:avLst/>
          </a:prstGeom>
          <a:solidFill>
            <a:schemeClr val="accent2">
              <a:lumMod val="75000"/>
            </a:schemeClr>
          </a:solidFill>
          <a:ln>
            <a:noFill/>
          </a:ln>
        </p:spPr>
      </p:sp>
      <p:sp>
        <p:nvSpPr>
          <p:cNvPr id="11" name="Text 8"/>
          <p:cNvSpPr/>
          <p:nvPr/>
        </p:nvSpPr>
        <p:spPr>
          <a:xfrm>
            <a:off x="4659990" y="3757519"/>
            <a:ext cx="2789277" cy="289679"/>
          </a:xfrm>
          <a:prstGeom prst="rect">
            <a:avLst/>
          </a:prstGeom>
          <a:noFill/>
          <a:ln/>
        </p:spPr>
        <p:txBody>
          <a:bodyPr wrap="none" lIns="0" tIns="0" rIns="0" bIns="0" rtlCol="0" anchor="t"/>
          <a:lstStyle/>
          <a:p>
            <a:pPr>
              <a:lnSpc>
                <a:spcPts val="2251"/>
              </a:lnSpc>
            </a:pPr>
            <a:r>
              <a:rPr lang="en-US" sz="2000" b="1" dirty="0">
                <a:solidFill>
                  <a:srgbClr val="3B3535"/>
                </a:solidFill>
                <a:ea typeface="Alexandria Semi Bold" pitchFamily="34" charset="-122"/>
                <a:cs typeface="Alexandria Semi Bold" pitchFamily="34" charset="-120"/>
              </a:rPr>
              <a:t>Міжнародні пакти (1966)</a:t>
            </a:r>
            <a:endParaRPr lang="en-US" sz="2000" b="1" dirty="0"/>
          </a:p>
        </p:txBody>
      </p:sp>
      <p:sp>
        <p:nvSpPr>
          <p:cNvPr id="12" name="Text 9"/>
          <p:cNvSpPr/>
          <p:nvPr/>
        </p:nvSpPr>
        <p:spPr>
          <a:xfrm>
            <a:off x="4659990" y="4152802"/>
            <a:ext cx="3779283" cy="845820"/>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Пакт про громадянські та політичні права і Пакт про економічні, соціальні та культурні права</a:t>
            </a:r>
            <a:endParaRPr lang="en-US" dirty="0"/>
          </a:p>
        </p:txBody>
      </p:sp>
      <p:sp>
        <p:nvSpPr>
          <p:cNvPr id="13" name="Text 10"/>
          <p:cNvSpPr/>
          <p:nvPr/>
        </p:nvSpPr>
        <p:spPr>
          <a:xfrm>
            <a:off x="704732" y="5482473"/>
            <a:ext cx="176093" cy="220147"/>
          </a:xfrm>
          <a:prstGeom prst="rect">
            <a:avLst/>
          </a:prstGeom>
          <a:noFill/>
          <a:ln/>
        </p:spPr>
        <p:txBody>
          <a:bodyPr wrap="none" lIns="0" tIns="0" rIns="0" bIns="0" rtlCol="0" anchor="t"/>
          <a:lstStyle/>
          <a:p>
            <a:pPr>
              <a:lnSpc>
                <a:spcPts val="2200"/>
              </a:lnSpc>
            </a:pPr>
            <a:r>
              <a:rPr lang="en-US" dirty="0">
                <a:solidFill>
                  <a:srgbClr val="3B3535"/>
                </a:solidFill>
                <a:ea typeface="Alexandria Light" pitchFamily="34" charset="-122"/>
                <a:cs typeface="Alexandria Light" pitchFamily="34" charset="-120"/>
              </a:rPr>
              <a:t>03</a:t>
            </a:r>
            <a:endParaRPr lang="en-US" dirty="0"/>
          </a:p>
        </p:txBody>
      </p:sp>
      <p:sp>
        <p:nvSpPr>
          <p:cNvPr id="14" name="Shape 11"/>
          <p:cNvSpPr/>
          <p:nvPr/>
        </p:nvSpPr>
        <p:spPr>
          <a:xfrm>
            <a:off x="704732" y="5758815"/>
            <a:ext cx="7734539" cy="22860"/>
          </a:xfrm>
          <a:prstGeom prst="rect">
            <a:avLst/>
          </a:prstGeom>
          <a:solidFill>
            <a:schemeClr val="accent2">
              <a:lumMod val="75000"/>
            </a:schemeClr>
          </a:solidFill>
          <a:ln>
            <a:noFill/>
          </a:ln>
        </p:spPr>
      </p:sp>
      <p:sp>
        <p:nvSpPr>
          <p:cNvPr id="15" name="Text 12"/>
          <p:cNvSpPr/>
          <p:nvPr/>
        </p:nvSpPr>
        <p:spPr>
          <a:xfrm>
            <a:off x="704733" y="5892525"/>
            <a:ext cx="3471983" cy="289679"/>
          </a:xfrm>
          <a:prstGeom prst="rect">
            <a:avLst/>
          </a:prstGeom>
          <a:noFill/>
          <a:ln/>
        </p:spPr>
        <p:txBody>
          <a:bodyPr wrap="none" lIns="0" tIns="0" rIns="0" bIns="0" rtlCol="0" anchor="t"/>
          <a:lstStyle/>
          <a:p>
            <a:pPr>
              <a:lnSpc>
                <a:spcPts val="2251"/>
              </a:lnSpc>
            </a:pPr>
            <a:r>
              <a:rPr lang="en-US" sz="2000" b="1" dirty="0">
                <a:solidFill>
                  <a:srgbClr val="3B3535"/>
                </a:solidFill>
                <a:ea typeface="Alexandria Semi Bold" pitchFamily="34" charset="-122"/>
                <a:cs typeface="Alexandria Semi Bold" pitchFamily="34" charset="-120"/>
              </a:rPr>
              <a:t>Регіональні механізми захисту</a:t>
            </a:r>
            <a:endParaRPr lang="en-US" sz="2000" b="1" dirty="0"/>
          </a:p>
        </p:txBody>
      </p:sp>
      <p:sp>
        <p:nvSpPr>
          <p:cNvPr id="16" name="Text 13"/>
          <p:cNvSpPr/>
          <p:nvPr/>
        </p:nvSpPr>
        <p:spPr>
          <a:xfrm>
            <a:off x="704732" y="6287811"/>
            <a:ext cx="7734539" cy="281940"/>
          </a:xfrm>
          <a:prstGeom prst="rect">
            <a:avLst/>
          </a:prstGeom>
          <a:noFill/>
          <a:ln/>
        </p:spPr>
        <p:txBody>
          <a:bodyPr wrap="none" lIns="0" tIns="0" rIns="0" bIns="0" rtlCol="0" anchor="t"/>
          <a:lstStyle/>
          <a:p>
            <a:pPr>
              <a:lnSpc>
                <a:spcPts val="2200"/>
              </a:lnSpc>
            </a:pPr>
            <a:r>
              <a:rPr lang="en-US" dirty="0">
                <a:solidFill>
                  <a:srgbClr val="3B3535"/>
                </a:solidFill>
                <a:ea typeface="Sora Light" pitchFamily="34" charset="-122"/>
                <a:cs typeface="Sora Light" pitchFamily="34" charset="-120"/>
              </a:rPr>
              <a:t>Європейська, Американська та Африканська системи захисту прав людини</a:t>
            </a:r>
            <a:endParaRPr lang="en-US" dirty="0"/>
          </a:p>
        </p:txBody>
      </p:sp>
      <p:sp>
        <p:nvSpPr>
          <p:cNvPr id="17" name="Text 14"/>
          <p:cNvSpPr/>
          <p:nvPr/>
        </p:nvSpPr>
        <p:spPr>
          <a:xfrm>
            <a:off x="704732" y="6899911"/>
            <a:ext cx="7734539" cy="845820"/>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МППЛ забезпечує захист права на життя, свободу, особисту недоторканність, справедливий суд та інші фундаментальні права, створюючи правову основу для взаємодії держави та громадянина.</a:t>
            </a:r>
            <a:endParaRPr lang="en-US" dirty="0"/>
          </a:p>
        </p:txBody>
      </p:sp>
      <p:pic>
        <p:nvPicPr>
          <p:cNvPr id="12296" name="Picture 8" descr="Исполнение постановлений Европейского суда по правам человека - Portal">
            <a:extLst>
              <a:ext uri="{FF2B5EF4-FFF2-40B4-BE49-F238E27FC236}">
                <a16:creationId xmlns="" xmlns:a16="http://schemas.microsoft.com/office/drawing/2014/main" id="{D085597F-9145-4516-B3BF-4A88E3EA9A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5" r="5017"/>
          <a:stretch/>
        </p:blipFill>
        <p:spPr bwMode="auto">
          <a:xfrm>
            <a:off x="8818448" y="385946"/>
            <a:ext cx="5310419" cy="3371573"/>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Як звернутися до Європейського суду з прав людини: основні правила та  порядок | Безоплатна правнича допомога">
            <a:extLst>
              <a:ext uri="{FF2B5EF4-FFF2-40B4-BE49-F238E27FC236}">
                <a16:creationId xmlns="" xmlns:a16="http://schemas.microsoft.com/office/drawing/2014/main" id="{74B1E2E1-1A99-4288-A51C-45970BA1B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448" y="3850009"/>
            <a:ext cx="5310419" cy="4061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hape 1">
            <a:extLst>
              <a:ext uri="{FF2B5EF4-FFF2-40B4-BE49-F238E27FC236}">
                <a16:creationId xmlns="" xmlns:a16="http://schemas.microsoft.com/office/drawing/2014/main" id="{3CBD770B-BB07-4177-BCC3-78AC07F4F7AD}"/>
              </a:ext>
            </a:extLst>
          </p:cNvPr>
          <p:cNvSpPr/>
          <p:nvPr/>
        </p:nvSpPr>
        <p:spPr>
          <a:xfrm>
            <a:off x="4075473" y="3883738"/>
            <a:ext cx="3087584" cy="2410184"/>
          </a:xfrm>
          <a:prstGeom prst="roundRect">
            <a:avLst>
              <a:gd name="adj" fmla="val 2330"/>
            </a:avLst>
          </a:prstGeom>
          <a:solidFill>
            <a:schemeClr val="accent2">
              <a:lumMod val="20000"/>
              <a:lumOff val="80000"/>
              <a:alpha val="52000"/>
            </a:schemeClr>
          </a:solidFill>
          <a:ln w="7620">
            <a:solidFill>
              <a:schemeClr val="accent2">
                <a:lumMod val="75000"/>
              </a:schemeClr>
            </a:solidFill>
            <a:prstDash val="solid"/>
          </a:ln>
        </p:spPr>
      </p:sp>
      <p:sp>
        <p:nvSpPr>
          <p:cNvPr id="12" name="Shape 1">
            <a:extLst>
              <a:ext uri="{FF2B5EF4-FFF2-40B4-BE49-F238E27FC236}">
                <a16:creationId xmlns="" xmlns:a16="http://schemas.microsoft.com/office/drawing/2014/main" id="{3A326CBA-D8A0-4A4D-909A-2B3D6A3BC830}"/>
              </a:ext>
            </a:extLst>
          </p:cNvPr>
          <p:cNvSpPr/>
          <p:nvPr/>
        </p:nvSpPr>
        <p:spPr>
          <a:xfrm>
            <a:off x="7424827" y="3883738"/>
            <a:ext cx="3087583" cy="2410184"/>
          </a:xfrm>
          <a:prstGeom prst="roundRect">
            <a:avLst>
              <a:gd name="adj" fmla="val 2330"/>
            </a:avLst>
          </a:prstGeom>
          <a:solidFill>
            <a:schemeClr val="accent2">
              <a:lumMod val="20000"/>
              <a:lumOff val="80000"/>
              <a:alpha val="52000"/>
            </a:schemeClr>
          </a:solidFill>
          <a:ln w="7620">
            <a:solidFill>
              <a:schemeClr val="accent2">
                <a:lumMod val="75000"/>
              </a:schemeClr>
            </a:solidFill>
            <a:prstDash val="solid"/>
          </a:ln>
        </p:spPr>
      </p:sp>
      <p:sp>
        <p:nvSpPr>
          <p:cNvPr id="13" name="Shape 1">
            <a:extLst>
              <a:ext uri="{FF2B5EF4-FFF2-40B4-BE49-F238E27FC236}">
                <a16:creationId xmlns="" xmlns:a16="http://schemas.microsoft.com/office/drawing/2014/main" id="{8581C426-D607-442D-B957-41B72D08BD84}"/>
              </a:ext>
            </a:extLst>
          </p:cNvPr>
          <p:cNvSpPr/>
          <p:nvPr/>
        </p:nvSpPr>
        <p:spPr>
          <a:xfrm>
            <a:off x="10848796" y="3883737"/>
            <a:ext cx="3169247" cy="2410183"/>
          </a:xfrm>
          <a:prstGeom prst="roundRect">
            <a:avLst>
              <a:gd name="adj" fmla="val 2330"/>
            </a:avLst>
          </a:prstGeom>
          <a:solidFill>
            <a:schemeClr val="accent2">
              <a:lumMod val="20000"/>
              <a:lumOff val="80000"/>
              <a:alpha val="52000"/>
            </a:schemeClr>
          </a:solidFill>
          <a:ln w="7620">
            <a:solidFill>
              <a:schemeClr val="accent2">
                <a:lumMod val="75000"/>
              </a:schemeClr>
            </a:solidFill>
            <a:prstDash val="solid"/>
          </a:ln>
        </p:spPr>
      </p:sp>
      <p:sp>
        <p:nvSpPr>
          <p:cNvPr id="10" name="Shape 1">
            <a:extLst>
              <a:ext uri="{FF2B5EF4-FFF2-40B4-BE49-F238E27FC236}">
                <a16:creationId xmlns="" xmlns:a16="http://schemas.microsoft.com/office/drawing/2014/main" id="{07EEE723-297A-41C5-B7AD-A7E36C785E6F}"/>
              </a:ext>
            </a:extLst>
          </p:cNvPr>
          <p:cNvSpPr/>
          <p:nvPr/>
        </p:nvSpPr>
        <p:spPr>
          <a:xfrm>
            <a:off x="751978" y="3883737"/>
            <a:ext cx="3029628" cy="2410185"/>
          </a:xfrm>
          <a:prstGeom prst="roundRect">
            <a:avLst>
              <a:gd name="adj" fmla="val 2330"/>
            </a:avLst>
          </a:prstGeom>
          <a:solidFill>
            <a:schemeClr val="accent2">
              <a:lumMod val="20000"/>
              <a:lumOff val="80000"/>
              <a:alpha val="52000"/>
            </a:schemeClr>
          </a:solidFill>
          <a:ln w="7620">
            <a:solidFill>
              <a:schemeClr val="accent2">
                <a:lumMod val="75000"/>
              </a:schemeClr>
            </a:solidFill>
            <a:prstDash val="solid"/>
          </a:ln>
        </p:spPr>
      </p:sp>
      <p:sp>
        <p:nvSpPr>
          <p:cNvPr id="2" name="Прямоугольник 1">
            <a:extLst>
              <a:ext uri="{FF2B5EF4-FFF2-40B4-BE49-F238E27FC236}">
                <a16:creationId xmlns="" xmlns:a16="http://schemas.microsoft.com/office/drawing/2014/main" id="{1EB62594-68E6-4221-9BC8-871BDAABC964}"/>
              </a:ext>
            </a:extLst>
          </p:cNvPr>
          <p:cNvSpPr/>
          <p:nvPr/>
        </p:nvSpPr>
        <p:spPr>
          <a:xfrm>
            <a:off x="2674039" y="776145"/>
            <a:ext cx="8927700" cy="646331"/>
          </a:xfrm>
          <a:prstGeom prst="rect">
            <a:avLst/>
          </a:prstGeom>
        </p:spPr>
        <p:txBody>
          <a:bodyPr wrap="none">
            <a:spAutoFit/>
          </a:bodyPr>
          <a:lstStyle/>
          <a:p>
            <a:r>
              <a:rPr lang="uk-UA" sz="3600" b="1" dirty="0"/>
              <a:t>Загальна декларація прав людини (1948 р.)</a:t>
            </a:r>
          </a:p>
        </p:txBody>
      </p:sp>
      <p:sp>
        <p:nvSpPr>
          <p:cNvPr id="3" name="Прямоугольник 2">
            <a:extLst>
              <a:ext uri="{FF2B5EF4-FFF2-40B4-BE49-F238E27FC236}">
                <a16:creationId xmlns="" xmlns:a16="http://schemas.microsoft.com/office/drawing/2014/main" id="{94384FA0-A61D-454A-AAB0-492542A6C438}"/>
              </a:ext>
            </a:extLst>
          </p:cNvPr>
          <p:cNvSpPr/>
          <p:nvPr/>
        </p:nvSpPr>
        <p:spPr>
          <a:xfrm>
            <a:off x="751977" y="1390626"/>
            <a:ext cx="13266065" cy="1446550"/>
          </a:xfrm>
          <a:prstGeom prst="rect">
            <a:avLst/>
          </a:prstGeom>
        </p:spPr>
        <p:txBody>
          <a:bodyPr wrap="square">
            <a:spAutoFit/>
          </a:bodyPr>
          <a:lstStyle/>
          <a:p>
            <a:pPr algn="just"/>
            <a:r>
              <a:rPr lang="uk-UA" sz="2200" dirty="0"/>
              <a:t/>
            </a:r>
            <a:br>
              <a:rPr lang="uk-UA" sz="2200" dirty="0"/>
            </a:br>
            <a:r>
              <a:rPr lang="uk-UA" sz="2200" dirty="0"/>
              <a:t>Прийнята Генеральною Асамблеєю ООН 10 грудня 1948 року, Декларація стала першим універсальним документом, який закріпив основні права і свободи людини. Вона містить 30 статей, що проголошують право кожної людини на життя, свободу, рівність, справедливість, освіту, працю, участь у культурному житті тощо.</a:t>
            </a:r>
          </a:p>
        </p:txBody>
      </p:sp>
      <p:sp>
        <p:nvSpPr>
          <p:cNvPr id="5" name="Прямоугольник 4">
            <a:extLst>
              <a:ext uri="{FF2B5EF4-FFF2-40B4-BE49-F238E27FC236}">
                <a16:creationId xmlns="" xmlns:a16="http://schemas.microsoft.com/office/drawing/2014/main" id="{A6235A56-08AB-460E-A776-96D1E6078387}"/>
              </a:ext>
            </a:extLst>
          </p:cNvPr>
          <p:cNvSpPr/>
          <p:nvPr/>
        </p:nvSpPr>
        <p:spPr>
          <a:xfrm>
            <a:off x="6362922" y="3113748"/>
            <a:ext cx="1451038" cy="461665"/>
          </a:xfrm>
          <a:prstGeom prst="rect">
            <a:avLst/>
          </a:prstGeom>
        </p:spPr>
        <p:txBody>
          <a:bodyPr wrap="none">
            <a:spAutoFit/>
          </a:bodyPr>
          <a:lstStyle/>
          <a:p>
            <a:pPr>
              <a:spcAft>
                <a:spcPts val="600"/>
              </a:spcAft>
            </a:pPr>
            <a:r>
              <a:rPr lang="uk-UA" sz="2400" b="1" dirty="0"/>
              <a:t>Значення</a:t>
            </a:r>
          </a:p>
        </p:txBody>
      </p:sp>
      <p:sp>
        <p:nvSpPr>
          <p:cNvPr id="6" name="Прямоугольник 5">
            <a:extLst>
              <a:ext uri="{FF2B5EF4-FFF2-40B4-BE49-F238E27FC236}">
                <a16:creationId xmlns="" xmlns:a16="http://schemas.microsoft.com/office/drawing/2014/main" id="{0EBAC4D0-0DCA-491E-90E3-6B2FCF58EE7A}"/>
              </a:ext>
            </a:extLst>
          </p:cNvPr>
          <p:cNvSpPr/>
          <p:nvPr/>
        </p:nvSpPr>
        <p:spPr>
          <a:xfrm>
            <a:off x="936416" y="4326576"/>
            <a:ext cx="2627589" cy="1323439"/>
          </a:xfrm>
          <a:prstGeom prst="rect">
            <a:avLst/>
          </a:prstGeom>
        </p:spPr>
        <p:txBody>
          <a:bodyPr wrap="square">
            <a:spAutoFit/>
          </a:bodyPr>
          <a:lstStyle/>
          <a:p>
            <a:pPr algn="ctr"/>
            <a:r>
              <a:rPr lang="uk-UA" sz="2000" dirty="0"/>
              <a:t>Стала першим глобальним стандартом прав людини</a:t>
            </a:r>
          </a:p>
        </p:txBody>
      </p:sp>
      <p:sp>
        <p:nvSpPr>
          <p:cNvPr id="7" name="Прямоугольник 6">
            <a:extLst>
              <a:ext uri="{FF2B5EF4-FFF2-40B4-BE49-F238E27FC236}">
                <a16:creationId xmlns="" xmlns:a16="http://schemas.microsoft.com/office/drawing/2014/main" id="{C401896F-906B-42C7-9AAE-325A3204DDF3}"/>
              </a:ext>
            </a:extLst>
          </p:cNvPr>
          <p:cNvSpPr/>
          <p:nvPr/>
        </p:nvSpPr>
        <p:spPr>
          <a:xfrm>
            <a:off x="4166291" y="4232634"/>
            <a:ext cx="2922150" cy="1323439"/>
          </a:xfrm>
          <a:prstGeom prst="rect">
            <a:avLst/>
          </a:prstGeom>
        </p:spPr>
        <p:txBody>
          <a:bodyPr wrap="square">
            <a:spAutoFit/>
          </a:bodyPr>
          <a:lstStyle/>
          <a:p>
            <a:pPr algn="ctr"/>
            <a:r>
              <a:rPr lang="uk-UA" sz="2000" dirty="0"/>
              <a:t>Сформувала морально-правові засади для створення подальших міжнародних договорів</a:t>
            </a:r>
          </a:p>
        </p:txBody>
      </p:sp>
      <p:sp>
        <p:nvSpPr>
          <p:cNvPr id="8" name="Прямоугольник 7">
            <a:extLst>
              <a:ext uri="{FF2B5EF4-FFF2-40B4-BE49-F238E27FC236}">
                <a16:creationId xmlns="" xmlns:a16="http://schemas.microsoft.com/office/drawing/2014/main" id="{376E9E07-A468-4636-9B5B-1D37B55D14B4}"/>
              </a:ext>
            </a:extLst>
          </p:cNvPr>
          <p:cNvSpPr/>
          <p:nvPr/>
        </p:nvSpPr>
        <p:spPr>
          <a:xfrm>
            <a:off x="7518454" y="4172688"/>
            <a:ext cx="2900327" cy="1631216"/>
          </a:xfrm>
          <a:prstGeom prst="rect">
            <a:avLst/>
          </a:prstGeom>
        </p:spPr>
        <p:txBody>
          <a:bodyPr wrap="square">
            <a:spAutoFit/>
          </a:bodyPr>
          <a:lstStyle/>
          <a:p>
            <a:pPr algn="ctr"/>
            <a:r>
              <a:rPr lang="uk-UA" sz="2000" dirty="0"/>
              <a:t>Використовується як етичний і правовий орієнтир для держав і організацій у питаннях прав людини</a:t>
            </a:r>
          </a:p>
        </p:txBody>
      </p:sp>
      <p:sp>
        <p:nvSpPr>
          <p:cNvPr id="9" name="Прямоугольник 8">
            <a:extLst>
              <a:ext uri="{FF2B5EF4-FFF2-40B4-BE49-F238E27FC236}">
                <a16:creationId xmlns="" xmlns:a16="http://schemas.microsoft.com/office/drawing/2014/main" id="{6B27B4D2-F333-4769-9ACE-222055DA0CF2}"/>
              </a:ext>
            </a:extLst>
          </p:cNvPr>
          <p:cNvSpPr/>
          <p:nvPr/>
        </p:nvSpPr>
        <p:spPr>
          <a:xfrm>
            <a:off x="11008425" y="4371134"/>
            <a:ext cx="2760367" cy="1015663"/>
          </a:xfrm>
          <a:prstGeom prst="rect">
            <a:avLst/>
          </a:prstGeom>
        </p:spPr>
        <p:txBody>
          <a:bodyPr wrap="square">
            <a:spAutoFit/>
          </a:bodyPr>
          <a:lstStyle/>
          <a:p>
            <a:pPr algn="ctr"/>
            <a:r>
              <a:rPr lang="uk-UA" sz="2000" dirty="0"/>
              <a:t>Сприяла розвитку системи міжнародного захисту прав людини</a:t>
            </a:r>
          </a:p>
        </p:txBody>
      </p:sp>
    </p:spTree>
    <p:extLst>
      <p:ext uri="{BB962C8B-B14F-4D97-AF65-F5344CB8AC3E}">
        <p14:creationId xmlns:p14="http://schemas.microsoft.com/office/powerpoint/2010/main" val="275646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1EB62594-68E6-4221-9BC8-871BDAABC964}"/>
              </a:ext>
            </a:extLst>
          </p:cNvPr>
          <p:cNvSpPr/>
          <p:nvPr/>
        </p:nvSpPr>
        <p:spPr>
          <a:xfrm>
            <a:off x="935009" y="670633"/>
            <a:ext cx="12989325" cy="646331"/>
          </a:xfrm>
          <a:prstGeom prst="rect">
            <a:avLst/>
          </a:prstGeom>
        </p:spPr>
        <p:txBody>
          <a:bodyPr wrap="none">
            <a:spAutoFit/>
          </a:bodyPr>
          <a:lstStyle/>
          <a:p>
            <a:r>
              <a:rPr lang="uk-UA" sz="3600" b="1"/>
              <a:t>Міжнародний пакт про громадянські і політичні права (1966 р.)</a:t>
            </a:r>
          </a:p>
        </p:txBody>
      </p:sp>
      <p:sp>
        <p:nvSpPr>
          <p:cNvPr id="4" name="Прямоугольник 3">
            <a:extLst>
              <a:ext uri="{FF2B5EF4-FFF2-40B4-BE49-F238E27FC236}">
                <a16:creationId xmlns="" xmlns:a16="http://schemas.microsoft.com/office/drawing/2014/main" id="{08AA1F3B-A5AE-4787-823F-CA0D9A4C7E55}"/>
              </a:ext>
            </a:extLst>
          </p:cNvPr>
          <p:cNvSpPr/>
          <p:nvPr/>
        </p:nvSpPr>
        <p:spPr>
          <a:xfrm>
            <a:off x="1005023" y="1461747"/>
            <a:ext cx="5502655" cy="3293209"/>
          </a:xfrm>
          <a:prstGeom prst="rect">
            <a:avLst/>
          </a:prstGeom>
        </p:spPr>
        <p:txBody>
          <a:bodyPr wrap="square">
            <a:spAutoFit/>
          </a:bodyPr>
          <a:lstStyle/>
          <a:p>
            <a:pPr algn="just">
              <a:spcAft>
                <a:spcPts val="1200"/>
              </a:spcAft>
            </a:pPr>
            <a:r>
              <a:rPr lang="uk-UA" sz="2200" dirty="0"/>
              <a:t>Закріплює основні особисті (громадянські) та політичні права людини, зокрема: право на життя, свободу слова, свободу совісті й релігії, право на справедливий суд, участь у виборах, заборону катувань, дискримінації, рабства тощо. </a:t>
            </a:r>
          </a:p>
          <a:p>
            <a:pPr algn="just">
              <a:spcAft>
                <a:spcPts val="1200"/>
              </a:spcAft>
            </a:pPr>
            <a:r>
              <a:rPr lang="uk-UA" sz="2200" dirty="0"/>
              <a:t>До Пакту додається Факультативний протокол, який дозволяє особам подавати скарги до Комітету ООН з прав людини.</a:t>
            </a:r>
          </a:p>
        </p:txBody>
      </p:sp>
      <p:sp>
        <p:nvSpPr>
          <p:cNvPr id="5" name="Shape 1">
            <a:extLst>
              <a:ext uri="{FF2B5EF4-FFF2-40B4-BE49-F238E27FC236}">
                <a16:creationId xmlns="" xmlns:a16="http://schemas.microsoft.com/office/drawing/2014/main" id="{5802259A-48DE-4D9D-B4DC-9FA2B4A1DAE0}"/>
              </a:ext>
            </a:extLst>
          </p:cNvPr>
          <p:cNvSpPr/>
          <p:nvPr/>
        </p:nvSpPr>
        <p:spPr>
          <a:xfrm>
            <a:off x="10456129" y="2491608"/>
            <a:ext cx="3169247" cy="2365399"/>
          </a:xfrm>
          <a:prstGeom prst="roundRect">
            <a:avLst>
              <a:gd name="adj" fmla="val 2330"/>
            </a:avLst>
          </a:prstGeom>
          <a:solidFill>
            <a:schemeClr val="accent2">
              <a:lumMod val="20000"/>
              <a:lumOff val="80000"/>
              <a:alpha val="26000"/>
            </a:schemeClr>
          </a:solidFill>
          <a:ln w="7620">
            <a:solidFill>
              <a:schemeClr val="accent2">
                <a:lumMod val="60000"/>
                <a:lumOff val="40000"/>
              </a:schemeClr>
            </a:solidFill>
            <a:prstDash val="solid"/>
          </a:ln>
        </p:spPr>
      </p:sp>
      <p:sp>
        <p:nvSpPr>
          <p:cNvPr id="6" name="Shape 1">
            <a:extLst>
              <a:ext uri="{FF2B5EF4-FFF2-40B4-BE49-F238E27FC236}">
                <a16:creationId xmlns="" xmlns:a16="http://schemas.microsoft.com/office/drawing/2014/main" id="{B63AD3CF-925E-4822-AEFC-41C875A7B3E6}"/>
              </a:ext>
            </a:extLst>
          </p:cNvPr>
          <p:cNvSpPr/>
          <p:nvPr/>
        </p:nvSpPr>
        <p:spPr>
          <a:xfrm>
            <a:off x="6993017" y="5109300"/>
            <a:ext cx="3227202" cy="2241525"/>
          </a:xfrm>
          <a:prstGeom prst="roundRect">
            <a:avLst>
              <a:gd name="adj" fmla="val 2330"/>
            </a:avLst>
          </a:prstGeom>
          <a:solidFill>
            <a:schemeClr val="accent2">
              <a:lumMod val="20000"/>
              <a:lumOff val="80000"/>
              <a:alpha val="26000"/>
            </a:schemeClr>
          </a:solidFill>
          <a:ln w="7620">
            <a:solidFill>
              <a:schemeClr val="accent2">
                <a:lumMod val="60000"/>
                <a:lumOff val="40000"/>
              </a:schemeClr>
            </a:solidFill>
            <a:prstDash val="solid"/>
          </a:ln>
        </p:spPr>
      </p:sp>
      <p:sp>
        <p:nvSpPr>
          <p:cNvPr id="7" name="Shape 1">
            <a:extLst>
              <a:ext uri="{FF2B5EF4-FFF2-40B4-BE49-F238E27FC236}">
                <a16:creationId xmlns="" xmlns:a16="http://schemas.microsoft.com/office/drawing/2014/main" id="{48A9C39F-A9E7-48DF-B95F-8D50986C3F73}"/>
              </a:ext>
            </a:extLst>
          </p:cNvPr>
          <p:cNvSpPr/>
          <p:nvPr/>
        </p:nvSpPr>
        <p:spPr>
          <a:xfrm>
            <a:off x="10456130" y="5109301"/>
            <a:ext cx="3169247" cy="2241524"/>
          </a:xfrm>
          <a:prstGeom prst="roundRect">
            <a:avLst>
              <a:gd name="adj" fmla="val 2330"/>
            </a:avLst>
          </a:prstGeom>
          <a:solidFill>
            <a:schemeClr val="accent2">
              <a:lumMod val="20000"/>
              <a:lumOff val="80000"/>
              <a:alpha val="26000"/>
            </a:schemeClr>
          </a:solidFill>
          <a:ln w="7620">
            <a:solidFill>
              <a:schemeClr val="accent2">
                <a:lumMod val="60000"/>
                <a:lumOff val="40000"/>
              </a:schemeClr>
            </a:solidFill>
            <a:prstDash val="solid"/>
          </a:ln>
        </p:spPr>
      </p:sp>
      <p:sp>
        <p:nvSpPr>
          <p:cNvPr id="8" name="Shape 1">
            <a:extLst>
              <a:ext uri="{FF2B5EF4-FFF2-40B4-BE49-F238E27FC236}">
                <a16:creationId xmlns="" xmlns:a16="http://schemas.microsoft.com/office/drawing/2014/main" id="{6D5022B5-B978-4D88-A879-133D64F116AC}"/>
              </a:ext>
            </a:extLst>
          </p:cNvPr>
          <p:cNvSpPr/>
          <p:nvPr/>
        </p:nvSpPr>
        <p:spPr>
          <a:xfrm>
            <a:off x="6993016" y="2491608"/>
            <a:ext cx="3169247" cy="2365400"/>
          </a:xfrm>
          <a:prstGeom prst="roundRect">
            <a:avLst>
              <a:gd name="adj" fmla="val 2330"/>
            </a:avLst>
          </a:prstGeom>
          <a:solidFill>
            <a:schemeClr val="accent2">
              <a:lumMod val="20000"/>
              <a:lumOff val="80000"/>
              <a:alpha val="26000"/>
            </a:schemeClr>
          </a:solidFill>
          <a:ln w="7620">
            <a:solidFill>
              <a:schemeClr val="accent2">
                <a:lumMod val="60000"/>
                <a:lumOff val="40000"/>
              </a:schemeClr>
            </a:solidFill>
            <a:prstDash val="solid"/>
          </a:ln>
        </p:spPr>
      </p:sp>
      <p:sp>
        <p:nvSpPr>
          <p:cNvPr id="9" name="Прямоугольник 8">
            <a:extLst>
              <a:ext uri="{FF2B5EF4-FFF2-40B4-BE49-F238E27FC236}">
                <a16:creationId xmlns="" xmlns:a16="http://schemas.microsoft.com/office/drawing/2014/main" id="{731E86A9-9610-4A28-B934-7B6198BAB17E}"/>
              </a:ext>
            </a:extLst>
          </p:cNvPr>
          <p:cNvSpPr/>
          <p:nvPr/>
        </p:nvSpPr>
        <p:spPr>
          <a:xfrm>
            <a:off x="9436744" y="1782678"/>
            <a:ext cx="1451038" cy="461665"/>
          </a:xfrm>
          <a:prstGeom prst="rect">
            <a:avLst/>
          </a:prstGeom>
        </p:spPr>
        <p:txBody>
          <a:bodyPr wrap="none">
            <a:spAutoFit/>
          </a:bodyPr>
          <a:lstStyle/>
          <a:p>
            <a:pPr>
              <a:spcAft>
                <a:spcPts val="600"/>
              </a:spcAft>
            </a:pPr>
            <a:r>
              <a:rPr lang="uk-UA" sz="2400" b="1" dirty="0"/>
              <a:t>Значення</a:t>
            </a:r>
          </a:p>
        </p:txBody>
      </p:sp>
      <p:sp>
        <p:nvSpPr>
          <p:cNvPr id="10" name="Прямоугольник 9">
            <a:extLst>
              <a:ext uri="{FF2B5EF4-FFF2-40B4-BE49-F238E27FC236}">
                <a16:creationId xmlns="" xmlns:a16="http://schemas.microsoft.com/office/drawing/2014/main" id="{373DE7FF-7BEA-4193-9B9A-D7DC2A43EC7B}"/>
              </a:ext>
            </a:extLst>
          </p:cNvPr>
          <p:cNvSpPr/>
          <p:nvPr/>
        </p:nvSpPr>
        <p:spPr>
          <a:xfrm>
            <a:off x="7234071" y="2858699"/>
            <a:ext cx="2861953" cy="1631216"/>
          </a:xfrm>
          <a:prstGeom prst="rect">
            <a:avLst/>
          </a:prstGeom>
        </p:spPr>
        <p:txBody>
          <a:bodyPr wrap="square">
            <a:spAutoFit/>
          </a:bodyPr>
          <a:lstStyle/>
          <a:p>
            <a:pPr algn="ctr"/>
            <a:r>
              <a:rPr lang="uk-UA" sz="2000" dirty="0"/>
              <a:t>Є обов’язковим міжнародним договором, ратифікованим більшістю держав світу</a:t>
            </a:r>
          </a:p>
        </p:txBody>
      </p:sp>
      <p:sp>
        <p:nvSpPr>
          <p:cNvPr id="11" name="Прямоугольник 10">
            <a:extLst>
              <a:ext uri="{FF2B5EF4-FFF2-40B4-BE49-F238E27FC236}">
                <a16:creationId xmlns="" xmlns:a16="http://schemas.microsoft.com/office/drawing/2014/main" id="{0C642589-CF87-470B-AD96-4612881FF78A}"/>
              </a:ext>
            </a:extLst>
          </p:cNvPr>
          <p:cNvSpPr/>
          <p:nvPr/>
        </p:nvSpPr>
        <p:spPr>
          <a:xfrm>
            <a:off x="10568212" y="2997996"/>
            <a:ext cx="2945081" cy="1323439"/>
          </a:xfrm>
          <a:prstGeom prst="rect">
            <a:avLst/>
          </a:prstGeom>
        </p:spPr>
        <p:txBody>
          <a:bodyPr wrap="square">
            <a:spAutoFit/>
          </a:bodyPr>
          <a:lstStyle/>
          <a:p>
            <a:pPr algn="ctr"/>
            <a:r>
              <a:rPr lang="uk-UA" sz="2000" dirty="0"/>
              <a:t>Забезпечує міжнародний механізм контролю за дотриманням прав людини</a:t>
            </a:r>
          </a:p>
        </p:txBody>
      </p:sp>
      <p:sp>
        <p:nvSpPr>
          <p:cNvPr id="12" name="Прямоугольник 11">
            <a:extLst>
              <a:ext uri="{FF2B5EF4-FFF2-40B4-BE49-F238E27FC236}">
                <a16:creationId xmlns="" xmlns:a16="http://schemas.microsoft.com/office/drawing/2014/main" id="{110C825F-44F4-47C1-8BDA-569000E0AB83}"/>
              </a:ext>
            </a:extLst>
          </p:cNvPr>
          <p:cNvSpPr/>
          <p:nvPr/>
        </p:nvSpPr>
        <p:spPr>
          <a:xfrm>
            <a:off x="7256826" y="5529122"/>
            <a:ext cx="2839198" cy="1323439"/>
          </a:xfrm>
          <a:prstGeom prst="rect">
            <a:avLst/>
          </a:prstGeom>
        </p:spPr>
        <p:txBody>
          <a:bodyPr wrap="square">
            <a:spAutoFit/>
          </a:bodyPr>
          <a:lstStyle/>
          <a:p>
            <a:pPr algn="ctr"/>
            <a:r>
              <a:rPr lang="uk-UA" sz="2000" dirty="0"/>
              <a:t>Став основою для національних конституційних гарантій прав і свобод</a:t>
            </a:r>
          </a:p>
        </p:txBody>
      </p:sp>
      <p:sp>
        <p:nvSpPr>
          <p:cNvPr id="13" name="Прямоугольник 12">
            <a:extLst>
              <a:ext uri="{FF2B5EF4-FFF2-40B4-BE49-F238E27FC236}">
                <a16:creationId xmlns="" xmlns:a16="http://schemas.microsoft.com/office/drawing/2014/main" id="{272DF6D3-BB2D-4A5F-8ACE-6351AADA3A5B}"/>
              </a:ext>
            </a:extLst>
          </p:cNvPr>
          <p:cNvSpPr/>
          <p:nvPr/>
        </p:nvSpPr>
        <p:spPr>
          <a:xfrm>
            <a:off x="10608221" y="5680741"/>
            <a:ext cx="2790754" cy="1015663"/>
          </a:xfrm>
          <a:prstGeom prst="rect">
            <a:avLst/>
          </a:prstGeom>
        </p:spPr>
        <p:txBody>
          <a:bodyPr wrap="square">
            <a:spAutoFit/>
          </a:bodyPr>
          <a:lstStyle/>
          <a:p>
            <a:pPr algn="ctr"/>
            <a:r>
              <a:rPr lang="uk-UA" sz="2000" dirty="0"/>
              <a:t>Підкреслює взаємозв’язок свободи особи і демократії</a:t>
            </a:r>
          </a:p>
        </p:txBody>
      </p:sp>
      <p:pic>
        <p:nvPicPr>
          <p:cNvPr id="25602" name="Picture 2" descr="Международное право. «Право Женевы». | Обществознание ЕГЭ">
            <a:extLst>
              <a:ext uri="{FF2B5EF4-FFF2-40B4-BE49-F238E27FC236}">
                <a16:creationId xmlns="" xmlns:a16="http://schemas.microsoft.com/office/drawing/2014/main" id="{4ECFC568-64F8-400D-AA38-6D1C54739E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46" b="12400"/>
          <a:stretch/>
        </p:blipFill>
        <p:spPr bwMode="auto">
          <a:xfrm>
            <a:off x="1005023" y="4899739"/>
            <a:ext cx="5502654" cy="285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11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1EB62594-68E6-4221-9BC8-871BDAABC964}"/>
              </a:ext>
            </a:extLst>
          </p:cNvPr>
          <p:cNvSpPr/>
          <p:nvPr/>
        </p:nvSpPr>
        <p:spPr>
          <a:xfrm>
            <a:off x="970634" y="537105"/>
            <a:ext cx="12780991" cy="1200329"/>
          </a:xfrm>
          <a:prstGeom prst="rect">
            <a:avLst/>
          </a:prstGeom>
        </p:spPr>
        <p:txBody>
          <a:bodyPr wrap="square">
            <a:spAutoFit/>
          </a:bodyPr>
          <a:lstStyle/>
          <a:p>
            <a:r>
              <a:rPr lang="uk-UA" sz="3600" b="1" dirty="0"/>
              <a:t>Міжнародний пакт про економічні, соціальні і культурні права (1966 р.)</a:t>
            </a:r>
          </a:p>
        </p:txBody>
      </p:sp>
      <p:sp>
        <p:nvSpPr>
          <p:cNvPr id="4" name="Shape 1">
            <a:extLst>
              <a:ext uri="{FF2B5EF4-FFF2-40B4-BE49-F238E27FC236}">
                <a16:creationId xmlns="" xmlns:a16="http://schemas.microsoft.com/office/drawing/2014/main" id="{C64D5D37-0D55-4AAA-A680-9A0E092F11A8}"/>
              </a:ext>
            </a:extLst>
          </p:cNvPr>
          <p:cNvSpPr/>
          <p:nvPr/>
        </p:nvSpPr>
        <p:spPr>
          <a:xfrm>
            <a:off x="7609065" y="3961883"/>
            <a:ext cx="5430040" cy="1608785"/>
          </a:xfrm>
          <a:prstGeom prst="roundRect">
            <a:avLst>
              <a:gd name="adj" fmla="val 2330"/>
            </a:avLst>
          </a:prstGeom>
          <a:solidFill>
            <a:schemeClr val="accent2">
              <a:lumMod val="20000"/>
              <a:lumOff val="80000"/>
              <a:alpha val="52000"/>
            </a:schemeClr>
          </a:solidFill>
          <a:ln w="7620">
            <a:solidFill>
              <a:schemeClr val="accent2">
                <a:lumMod val="75000"/>
              </a:schemeClr>
            </a:solidFill>
            <a:prstDash val="solid"/>
          </a:ln>
        </p:spPr>
      </p:sp>
      <p:sp>
        <p:nvSpPr>
          <p:cNvPr id="5" name="Shape 1">
            <a:extLst>
              <a:ext uri="{FF2B5EF4-FFF2-40B4-BE49-F238E27FC236}">
                <a16:creationId xmlns="" xmlns:a16="http://schemas.microsoft.com/office/drawing/2014/main" id="{D6154DD1-9C1C-4B05-A008-4810DAC979FD}"/>
              </a:ext>
            </a:extLst>
          </p:cNvPr>
          <p:cNvSpPr/>
          <p:nvPr/>
        </p:nvSpPr>
        <p:spPr>
          <a:xfrm>
            <a:off x="1757548" y="5822961"/>
            <a:ext cx="5615607" cy="1647575"/>
          </a:xfrm>
          <a:prstGeom prst="roundRect">
            <a:avLst>
              <a:gd name="adj" fmla="val 2330"/>
            </a:avLst>
          </a:prstGeom>
          <a:solidFill>
            <a:schemeClr val="accent2">
              <a:lumMod val="20000"/>
              <a:lumOff val="80000"/>
              <a:alpha val="52000"/>
            </a:schemeClr>
          </a:solidFill>
          <a:ln w="7620">
            <a:solidFill>
              <a:schemeClr val="accent2">
                <a:lumMod val="75000"/>
              </a:schemeClr>
            </a:solidFill>
            <a:prstDash val="solid"/>
          </a:ln>
        </p:spPr>
      </p:sp>
      <p:sp>
        <p:nvSpPr>
          <p:cNvPr id="6" name="Shape 1">
            <a:extLst>
              <a:ext uri="{FF2B5EF4-FFF2-40B4-BE49-F238E27FC236}">
                <a16:creationId xmlns="" xmlns:a16="http://schemas.microsoft.com/office/drawing/2014/main" id="{1845B8BB-8B18-47F2-A55D-30322EE57825}"/>
              </a:ext>
            </a:extLst>
          </p:cNvPr>
          <p:cNvSpPr/>
          <p:nvPr/>
        </p:nvSpPr>
        <p:spPr>
          <a:xfrm>
            <a:off x="7609066" y="5822962"/>
            <a:ext cx="5430039" cy="1647574"/>
          </a:xfrm>
          <a:prstGeom prst="roundRect">
            <a:avLst>
              <a:gd name="adj" fmla="val 2330"/>
            </a:avLst>
          </a:prstGeom>
          <a:solidFill>
            <a:schemeClr val="accent2">
              <a:lumMod val="20000"/>
              <a:lumOff val="80000"/>
              <a:alpha val="52000"/>
            </a:schemeClr>
          </a:solidFill>
          <a:ln w="7620">
            <a:solidFill>
              <a:schemeClr val="accent2">
                <a:lumMod val="75000"/>
              </a:schemeClr>
            </a:solidFill>
            <a:prstDash val="solid"/>
          </a:ln>
        </p:spPr>
      </p:sp>
      <p:sp>
        <p:nvSpPr>
          <p:cNvPr id="7" name="Shape 1">
            <a:extLst>
              <a:ext uri="{FF2B5EF4-FFF2-40B4-BE49-F238E27FC236}">
                <a16:creationId xmlns="" xmlns:a16="http://schemas.microsoft.com/office/drawing/2014/main" id="{8F33B845-996E-40EC-9CBE-FCE20B95942B}"/>
              </a:ext>
            </a:extLst>
          </p:cNvPr>
          <p:cNvSpPr/>
          <p:nvPr/>
        </p:nvSpPr>
        <p:spPr>
          <a:xfrm>
            <a:off x="1757548" y="3961883"/>
            <a:ext cx="5557652" cy="1608785"/>
          </a:xfrm>
          <a:prstGeom prst="roundRect">
            <a:avLst>
              <a:gd name="adj" fmla="val 2330"/>
            </a:avLst>
          </a:prstGeom>
          <a:solidFill>
            <a:schemeClr val="accent2">
              <a:lumMod val="20000"/>
              <a:lumOff val="80000"/>
              <a:alpha val="52000"/>
            </a:schemeClr>
          </a:solidFill>
          <a:ln w="7620">
            <a:solidFill>
              <a:schemeClr val="accent2">
                <a:lumMod val="75000"/>
              </a:schemeClr>
            </a:solidFill>
            <a:prstDash val="solid"/>
          </a:ln>
        </p:spPr>
      </p:sp>
      <p:sp>
        <p:nvSpPr>
          <p:cNvPr id="8" name="Прямоугольник 7">
            <a:extLst>
              <a:ext uri="{FF2B5EF4-FFF2-40B4-BE49-F238E27FC236}">
                <a16:creationId xmlns="" xmlns:a16="http://schemas.microsoft.com/office/drawing/2014/main" id="{B471EC0C-E0EB-40AB-95C1-5121C4706715}"/>
              </a:ext>
            </a:extLst>
          </p:cNvPr>
          <p:cNvSpPr/>
          <p:nvPr/>
        </p:nvSpPr>
        <p:spPr>
          <a:xfrm>
            <a:off x="6647636" y="3289798"/>
            <a:ext cx="1451038" cy="461665"/>
          </a:xfrm>
          <a:prstGeom prst="rect">
            <a:avLst/>
          </a:prstGeom>
        </p:spPr>
        <p:txBody>
          <a:bodyPr wrap="none">
            <a:spAutoFit/>
          </a:bodyPr>
          <a:lstStyle/>
          <a:p>
            <a:pPr>
              <a:spcAft>
                <a:spcPts val="600"/>
              </a:spcAft>
            </a:pPr>
            <a:r>
              <a:rPr lang="uk-UA" sz="2400" b="1" dirty="0"/>
              <a:t>Значення</a:t>
            </a:r>
          </a:p>
        </p:txBody>
      </p:sp>
      <p:sp>
        <p:nvSpPr>
          <p:cNvPr id="9" name="Прямоугольник 8">
            <a:extLst>
              <a:ext uri="{FF2B5EF4-FFF2-40B4-BE49-F238E27FC236}">
                <a16:creationId xmlns="" xmlns:a16="http://schemas.microsoft.com/office/drawing/2014/main" id="{321A93BB-D69C-44AA-834C-D84C78195F79}"/>
              </a:ext>
            </a:extLst>
          </p:cNvPr>
          <p:cNvSpPr/>
          <p:nvPr/>
        </p:nvSpPr>
        <p:spPr>
          <a:xfrm>
            <a:off x="970634" y="1925443"/>
            <a:ext cx="12780991" cy="1107996"/>
          </a:xfrm>
          <a:prstGeom prst="rect">
            <a:avLst/>
          </a:prstGeom>
        </p:spPr>
        <p:txBody>
          <a:bodyPr wrap="square">
            <a:spAutoFit/>
          </a:bodyPr>
          <a:lstStyle/>
          <a:p>
            <a:pPr algn="just"/>
            <a:r>
              <a:rPr lang="uk-UA" sz="2200" dirty="0"/>
              <a:t>Визначає права, що забезпечують гідний рівень життя людини, зокрема: право на працю, справедливі умови праці, соціальний захист, освіту, охорону здоров’я, житло, участь у культурному житті, науковому прогресі. Держави-учасниці зобов’язуються поступово вживати заходів для повної реалізації цих прав.</a:t>
            </a:r>
          </a:p>
        </p:txBody>
      </p:sp>
      <p:sp>
        <p:nvSpPr>
          <p:cNvPr id="10" name="Прямоугольник 9">
            <a:extLst>
              <a:ext uri="{FF2B5EF4-FFF2-40B4-BE49-F238E27FC236}">
                <a16:creationId xmlns="" xmlns:a16="http://schemas.microsoft.com/office/drawing/2014/main" id="{EBCC04C8-79C1-4029-8E94-FC6B27E631C8}"/>
              </a:ext>
            </a:extLst>
          </p:cNvPr>
          <p:cNvSpPr/>
          <p:nvPr/>
        </p:nvSpPr>
        <p:spPr>
          <a:xfrm>
            <a:off x="1983178" y="4433269"/>
            <a:ext cx="5142016" cy="707886"/>
          </a:xfrm>
          <a:prstGeom prst="rect">
            <a:avLst/>
          </a:prstGeom>
        </p:spPr>
        <p:txBody>
          <a:bodyPr wrap="square">
            <a:spAutoFit/>
          </a:bodyPr>
          <a:lstStyle/>
          <a:p>
            <a:pPr algn="ctr"/>
            <a:r>
              <a:rPr lang="uk-UA" sz="2000" dirty="0"/>
              <a:t>Створює правові підвалини соціальної справедливості</a:t>
            </a:r>
          </a:p>
        </p:txBody>
      </p:sp>
      <p:sp>
        <p:nvSpPr>
          <p:cNvPr id="11" name="Прямоугольник 10">
            <a:extLst>
              <a:ext uri="{FF2B5EF4-FFF2-40B4-BE49-F238E27FC236}">
                <a16:creationId xmlns="" xmlns:a16="http://schemas.microsoft.com/office/drawing/2014/main" id="{8058C74B-1E81-443B-91A5-6246CC881A73}"/>
              </a:ext>
            </a:extLst>
          </p:cNvPr>
          <p:cNvSpPr/>
          <p:nvPr/>
        </p:nvSpPr>
        <p:spPr>
          <a:xfrm>
            <a:off x="7837714" y="4337900"/>
            <a:ext cx="4987637" cy="1015663"/>
          </a:xfrm>
          <a:prstGeom prst="rect">
            <a:avLst/>
          </a:prstGeom>
        </p:spPr>
        <p:txBody>
          <a:bodyPr wrap="square">
            <a:spAutoFit/>
          </a:bodyPr>
          <a:lstStyle/>
          <a:p>
            <a:pPr algn="ctr"/>
            <a:r>
              <a:rPr lang="uk-UA" sz="2000" dirty="0"/>
              <a:t>Підкреслює взаємозалежність усіх прав людини — не лише політичних, але й соціальних</a:t>
            </a:r>
          </a:p>
        </p:txBody>
      </p:sp>
      <p:sp>
        <p:nvSpPr>
          <p:cNvPr id="12" name="Прямоугольник 11">
            <a:extLst>
              <a:ext uri="{FF2B5EF4-FFF2-40B4-BE49-F238E27FC236}">
                <a16:creationId xmlns="" xmlns:a16="http://schemas.microsoft.com/office/drawing/2014/main" id="{E4876021-7E4E-4F25-A2F6-007E8043CC0A}"/>
              </a:ext>
            </a:extLst>
          </p:cNvPr>
          <p:cNvSpPr/>
          <p:nvPr/>
        </p:nvSpPr>
        <p:spPr>
          <a:xfrm>
            <a:off x="1994343" y="6214202"/>
            <a:ext cx="5142016" cy="707886"/>
          </a:xfrm>
          <a:prstGeom prst="rect">
            <a:avLst/>
          </a:prstGeom>
        </p:spPr>
        <p:txBody>
          <a:bodyPr wrap="square">
            <a:spAutoFit/>
          </a:bodyPr>
          <a:lstStyle/>
          <a:p>
            <a:pPr algn="ctr"/>
            <a:r>
              <a:rPr lang="uk-UA" sz="2000" dirty="0"/>
              <a:t>Є основою для соціальної політики держав і діяльності міжнародних організацій</a:t>
            </a:r>
          </a:p>
        </p:txBody>
      </p:sp>
      <p:sp>
        <p:nvSpPr>
          <p:cNvPr id="13" name="Прямоугольник 12">
            <a:extLst>
              <a:ext uri="{FF2B5EF4-FFF2-40B4-BE49-F238E27FC236}">
                <a16:creationId xmlns="" xmlns:a16="http://schemas.microsoft.com/office/drawing/2014/main" id="{B5F051A8-1A91-4457-95BC-A49B622A39EE}"/>
              </a:ext>
            </a:extLst>
          </p:cNvPr>
          <p:cNvSpPr/>
          <p:nvPr/>
        </p:nvSpPr>
        <p:spPr>
          <a:xfrm>
            <a:off x="7830266" y="6225480"/>
            <a:ext cx="4987637" cy="707886"/>
          </a:xfrm>
          <a:prstGeom prst="rect">
            <a:avLst/>
          </a:prstGeom>
        </p:spPr>
        <p:txBody>
          <a:bodyPr wrap="square">
            <a:spAutoFit/>
          </a:bodyPr>
          <a:lstStyle/>
          <a:p>
            <a:pPr algn="ctr"/>
            <a:r>
              <a:rPr lang="uk-UA" sz="2000" dirty="0"/>
              <a:t>Підтверджує принцип недискримінації та рівних можливостей</a:t>
            </a:r>
          </a:p>
        </p:txBody>
      </p:sp>
    </p:spTree>
    <p:extLst>
      <p:ext uri="{BB962C8B-B14F-4D97-AF65-F5344CB8AC3E}">
        <p14:creationId xmlns:p14="http://schemas.microsoft.com/office/powerpoint/2010/main" val="4242065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1EB62594-68E6-4221-9BC8-871BDAABC964}"/>
              </a:ext>
            </a:extLst>
          </p:cNvPr>
          <p:cNvSpPr/>
          <p:nvPr/>
        </p:nvSpPr>
        <p:spPr>
          <a:xfrm>
            <a:off x="804380" y="594547"/>
            <a:ext cx="7975710" cy="646331"/>
          </a:xfrm>
          <a:prstGeom prst="rect">
            <a:avLst/>
          </a:prstGeom>
        </p:spPr>
        <p:txBody>
          <a:bodyPr wrap="none">
            <a:spAutoFit/>
          </a:bodyPr>
          <a:lstStyle/>
          <a:p>
            <a:r>
              <a:rPr lang="uk-UA" sz="3600" b="1" dirty="0">
                <a:solidFill>
                  <a:srgbClr val="1F1E1E"/>
                </a:solidFill>
                <a:cs typeface="Alexandria Semi Bold" pitchFamily="34" charset="-120"/>
              </a:rPr>
              <a:t>Європейська конвенція з прав людини</a:t>
            </a:r>
            <a:endParaRPr lang="uk-UA" sz="3600" dirty="0"/>
          </a:p>
        </p:txBody>
      </p:sp>
      <p:sp>
        <p:nvSpPr>
          <p:cNvPr id="3" name="Прямоугольник 2">
            <a:extLst>
              <a:ext uri="{FF2B5EF4-FFF2-40B4-BE49-F238E27FC236}">
                <a16:creationId xmlns="" xmlns:a16="http://schemas.microsoft.com/office/drawing/2014/main" id="{966FE238-CF9F-41E9-B5F5-5E9C6FC25A69}"/>
              </a:ext>
            </a:extLst>
          </p:cNvPr>
          <p:cNvSpPr/>
          <p:nvPr/>
        </p:nvSpPr>
        <p:spPr>
          <a:xfrm>
            <a:off x="7908965" y="1223384"/>
            <a:ext cx="6039264" cy="4678204"/>
          </a:xfrm>
          <a:prstGeom prst="rect">
            <a:avLst/>
          </a:prstGeom>
        </p:spPr>
        <p:txBody>
          <a:bodyPr wrap="square">
            <a:spAutoFit/>
          </a:bodyPr>
          <a:lstStyle/>
          <a:p>
            <a:pPr algn="just">
              <a:spcAft>
                <a:spcPts val="1200"/>
              </a:spcAft>
            </a:pPr>
            <a:r>
              <a:rPr lang="ru-RU" dirty="0"/>
              <a:t/>
            </a:r>
            <a:br>
              <a:rPr lang="ru-RU" dirty="0"/>
            </a:br>
            <a:r>
              <a:rPr lang="uk-UA" sz="2200" dirty="0"/>
              <a:t>Прийнята Радою Європи у 1950 році, набула чинності 1953 року. Містить перелік основоположних прав і свобод, серед яких: право на життя, справедливий суд, повагу до приватного та сімейного життя, свободу та особисту недоторканість, заборону катувань, рабства і примусової праці, дискримінації. </a:t>
            </a:r>
          </a:p>
          <a:p>
            <a:pPr algn="just">
              <a:spcAft>
                <a:spcPts val="1200"/>
              </a:spcAft>
            </a:pPr>
            <a:r>
              <a:rPr lang="uk-UA" sz="2200" dirty="0"/>
              <a:t>Ключовим елементом є Європейський суд з прав людини (ЄСПЛ), куди може звернутися кожна особа після вичерпання національних засобів захисту.</a:t>
            </a:r>
          </a:p>
          <a:p>
            <a:endParaRPr lang="ru-RU" dirty="0"/>
          </a:p>
        </p:txBody>
      </p:sp>
      <p:sp>
        <p:nvSpPr>
          <p:cNvPr id="4" name="Shape 1">
            <a:extLst>
              <a:ext uri="{FF2B5EF4-FFF2-40B4-BE49-F238E27FC236}">
                <a16:creationId xmlns="" xmlns:a16="http://schemas.microsoft.com/office/drawing/2014/main" id="{BD473F97-4A73-4642-983E-F209FF05B18B}"/>
              </a:ext>
            </a:extLst>
          </p:cNvPr>
          <p:cNvSpPr/>
          <p:nvPr/>
        </p:nvSpPr>
        <p:spPr>
          <a:xfrm>
            <a:off x="4267493" y="2465647"/>
            <a:ext cx="3169247" cy="2365399"/>
          </a:xfrm>
          <a:prstGeom prst="roundRect">
            <a:avLst>
              <a:gd name="adj" fmla="val 2330"/>
            </a:avLst>
          </a:prstGeom>
          <a:solidFill>
            <a:schemeClr val="accent2">
              <a:lumMod val="20000"/>
              <a:lumOff val="80000"/>
              <a:alpha val="26000"/>
            </a:schemeClr>
          </a:solidFill>
          <a:ln w="7620">
            <a:solidFill>
              <a:schemeClr val="accent2">
                <a:lumMod val="60000"/>
                <a:lumOff val="40000"/>
              </a:schemeClr>
            </a:solidFill>
            <a:prstDash val="solid"/>
          </a:ln>
        </p:spPr>
      </p:sp>
      <p:sp>
        <p:nvSpPr>
          <p:cNvPr id="5" name="Shape 1">
            <a:extLst>
              <a:ext uri="{FF2B5EF4-FFF2-40B4-BE49-F238E27FC236}">
                <a16:creationId xmlns="" xmlns:a16="http://schemas.microsoft.com/office/drawing/2014/main" id="{2E112834-CBC6-4272-A7FF-22A28E09474B}"/>
              </a:ext>
            </a:extLst>
          </p:cNvPr>
          <p:cNvSpPr/>
          <p:nvPr/>
        </p:nvSpPr>
        <p:spPr>
          <a:xfrm>
            <a:off x="804381" y="5083339"/>
            <a:ext cx="3227202" cy="2241525"/>
          </a:xfrm>
          <a:prstGeom prst="roundRect">
            <a:avLst>
              <a:gd name="adj" fmla="val 2330"/>
            </a:avLst>
          </a:prstGeom>
          <a:solidFill>
            <a:schemeClr val="accent2">
              <a:lumMod val="20000"/>
              <a:lumOff val="80000"/>
              <a:alpha val="26000"/>
            </a:schemeClr>
          </a:solidFill>
          <a:ln w="7620">
            <a:solidFill>
              <a:schemeClr val="accent2">
                <a:lumMod val="60000"/>
                <a:lumOff val="40000"/>
              </a:schemeClr>
            </a:solidFill>
            <a:prstDash val="solid"/>
          </a:ln>
        </p:spPr>
      </p:sp>
      <p:sp>
        <p:nvSpPr>
          <p:cNvPr id="6" name="Shape 1">
            <a:extLst>
              <a:ext uri="{FF2B5EF4-FFF2-40B4-BE49-F238E27FC236}">
                <a16:creationId xmlns="" xmlns:a16="http://schemas.microsoft.com/office/drawing/2014/main" id="{D13D338B-EDC6-4C81-BE17-6BAD6934BB40}"/>
              </a:ext>
            </a:extLst>
          </p:cNvPr>
          <p:cNvSpPr/>
          <p:nvPr/>
        </p:nvSpPr>
        <p:spPr>
          <a:xfrm>
            <a:off x="4267494" y="5083340"/>
            <a:ext cx="3169247" cy="2241524"/>
          </a:xfrm>
          <a:prstGeom prst="roundRect">
            <a:avLst>
              <a:gd name="adj" fmla="val 2330"/>
            </a:avLst>
          </a:prstGeom>
          <a:solidFill>
            <a:schemeClr val="accent2">
              <a:lumMod val="20000"/>
              <a:lumOff val="80000"/>
              <a:alpha val="26000"/>
            </a:schemeClr>
          </a:solidFill>
          <a:ln w="7620">
            <a:solidFill>
              <a:schemeClr val="accent2">
                <a:lumMod val="60000"/>
                <a:lumOff val="40000"/>
              </a:schemeClr>
            </a:solidFill>
            <a:prstDash val="solid"/>
          </a:ln>
        </p:spPr>
      </p:sp>
      <p:sp>
        <p:nvSpPr>
          <p:cNvPr id="7" name="Shape 1">
            <a:extLst>
              <a:ext uri="{FF2B5EF4-FFF2-40B4-BE49-F238E27FC236}">
                <a16:creationId xmlns="" xmlns:a16="http://schemas.microsoft.com/office/drawing/2014/main" id="{009BCF36-3F86-4BED-8A16-8B71C59F4EEA}"/>
              </a:ext>
            </a:extLst>
          </p:cNvPr>
          <p:cNvSpPr/>
          <p:nvPr/>
        </p:nvSpPr>
        <p:spPr>
          <a:xfrm>
            <a:off x="804380" y="2465647"/>
            <a:ext cx="3169247" cy="2365400"/>
          </a:xfrm>
          <a:prstGeom prst="roundRect">
            <a:avLst>
              <a:gd name="adj" fmla="val 2330"/>
            </a:avLst>
          </a:prstGeom>
          <a:solidFill>
            <a:schemeClr val="accent2">
              <a:lumMod val="20000"/>
              <a:lumOff val="80000"/>
              <a:alpha val="26000"/>
            </a:schemeClr>
          </a:solidFill>
          <a:ln w="7620">
            <a:solidFill>
              <a:schemeClr val="accent2">
                <a:lumMod val="60000"/>
                <a:lumOff val="40000"/>
              </a:schemeClr>
            </a:solidFill>
            <a:prstDash val="solid"/>
          </a:ln>
        </p:spPr>
      </p:sp>
      <p:sp>
        <p:nvSpPr>
          <p:cNvPr id="8" name="Прямоугольник 7">
            <a:extLst>
              <a:ext uri="{FF2B5EF4-FFF2-40B4-BE49-F238E27FC236}">
                <a16:creationId xmlns="" xmlns:a16="http://schemas.microsoft.com/office/drawing/2014/main" id="{9DDE97C9-4706-4152-9160-A51FFFC3E360}"/>
              </a:ext>
            </a:extLst>
          </p:cNvPr>
          <p:cNvSpPr/>
          <p:nvPr/>
        </p:nvSpPr>
        <p:spPr>
          <a:xfrm>
            <a:off x="3341197" y="1674651"/>
            <a:ext cx="1451038" cy="461665"/>
          </a:xfrm>
          <a:prstGeom prst="rect">
            <a:avLst/>
          </a:prstGeom>
        </p:spPr>
        <p:txBody>
          <a:bodyPr wrap="none">
            <a:spAutoFit/>
          </a:bodyPr>
          <a:lstStyle/>
          <a:p>
            <a:pPr>
              <a:spcAft>
                <a:spcPts val="600"/>
              </a:spcAft>
            </a:pPr>
            <a:r>
              <a:rPr lang="uk-UA" sz="2400" b="1" dirty="0"/>
              <a:t>Значення</a:t>
            </a:r>
          </a:p>
        </p:txBody>
      </p:sp>
      <p:sp>
        <p:nvSpPr>
          <p:cNvPr id="9" name="Прямоугольник 8">
            <a:extLst>
              <a:ext uri="{FF2B5EF4-FFF2-40B4-BE49-F238E27FC236}">
                <a16:creationId xmlns="" xmlns:a16="http://schemas.microsoft.com/office/drawing/2014/main" id="{86A3A5A5-0917-400C-A3A8-6BC54CD6BFB7}"/>
              </a:ext>
            </a:extLst>
          </p:cNvPr>
          <p:cNvSpPr/>
          <p:nvPr/>
        </p:nvSpPr>
        <p:spPr>
          <a:xfrm>
            <a:off x="4441371" y="5317151"/>
            <a:ext cx="2766951" cy="1631216"/>
          </a:xfrm>
          <a:prstGeom prst="rect">
            <a:avLst/>
          </a:prstGeom>
        </p:spPr>
        <p:txBody>
          <a:bodyPr wrap="square">
            <a:spAutoFit/>
          </a:bodyPr>
          <a:lstStyle/>
          <a:p>
            <a:pPr algn="ctr"/>
            <a:r>
              <a:rPr lang="uk-UA" sz="2000"/>
              <a:t>Має прямий вплив на законодавство і судову практику держав-учасниць, включно з Україною</a:t>
            </a:r>
          </a:p>
        </p:txBody>
      </p:sp>
      <p:sp>
        <p:nvSpPr>
          <p:cNvPr id="10" name="Прямоугольник 9">
            <a:extLst>
              <a:ext uri="{FF2B5EF4-FFF2-40B4-BE49-F238E27FC236}">
                <a16:creationId xmlns="" xmlns:a16="http://schemas.microsoft.com/office/drawing/2014/main" id="{679A8A3F-D138-4FC5-B56F-C87377815800}"/>
              </a:ext>
            </a:extLst>
          </p:cNvPr>
          <p:cNvSpPr/>
          <p:nvPr/>
        </p:nvSpPr>
        <p:spPr>
          <a:xfrm>
            <a:off x="938151" y="5633319"/>
            <a:ext cx="2861954" cy="1015663"/>
          </a:xfrm>
          <a:prstGeom prst="rect">
            <a:avLst/>
          </a:prstGeom>
        </p:spPr>
        <p:txBody>
          <a:bodyPr wrap="square">
            <a:spAutoFit/>
          </a:bodyPr>
          <a:lstStyle/>
          <a:p>
            <a:pPr algn="ctr"/>
            <a:r>
              <a:rPr lang="uk-UA" sz="2000"/>
              <a:t>Сприяє узгодженню стандартів прав людини в Європі</a:t>
            </a:r>
          </a:p>
        </p:txBody>
      </p:sp>
      <p:sp>
        <p:nvSpPr>
          <p:cNvPr id="11" name="Прямоугольник 10">
            <a:extLst>
              <a:ext uri="{FF2B5EF4-FFF2-40B4-BE49-F238E27FC236}">
                <a16:creationId xmlns="" xmlns:a16="http://schemas.microsoft.com/office/drawing/2014/main" id="{D28FC23C-7A62-4E09-882C-A6FB35C43CE4}"/>
              </a:ext>
            </a:extLst>
          </p:cNvPr>
          <p:cNvSpPr/>
          <p:nvPr/>
        </p:nvSpPr>
        <p:spPr>
          <a:xfrm>
            <a:off x="4334493" y="3004317"/>
            <a:ext cx="2873829" cy="1323439"/>
          </a:xfrm>
          <a:prstGeom prst="rect">
            <a:avLst/>
          </a:prstGeom>
        </p:spPr>
        <p:txBody>
          <a:bodyPr wrap="square">
            <a:spAutoFit/>
          </a:bodyPr>
          <a:lstStyle/>
          <a:p>
            <a:pPr algn="ctr"/>
            <a:r>
              <a:rPr lang="uk-UA" sz="2000"/>
              <a:t>Забезпечує індивідуальний доступ до правосуддя на міжнародному рівні</a:t>
            </a:r>
          </a:p>
        </p:txBody>
      </p:sp>
      <p:sp>
        <p:nvSpPr>
          <p:cNvPr id="12" name="Прямоугольник 11">
            <a:extLst>
              <a:ext uri="{FF2B5EF4-FFF2-40B4-BE49-F238E27FC236}">
                <a16:creationId xmlns="" xmlns:a16="http://schemas.microsoft.com/office/drawing/2014/main" id="{CCBE1CC4-1F20-4099-AF35-A203CD2B6B44}"/>
              </a:ext>
            </a:extLst>
          </p:cNvPr>
          <p:cNvSpPr/>
          <p:nvPr/>
        </p:nvSpPr>
        <p:spPr>
          <a:xfrm>
            <a:off x="964724" y="3048181"/>
            <a:ext cx="2808808" cy="1323439"/>
          </a:xfrm>
          <a:prstGeom prst="rect">
            <a:avLst/>
          </a:prstGeom>
        </p:spPr>
        <p:txBody>
          <a:bodyPr wrap="square">
            <a:spAutoFit/>
          </a:bodyPr>
          <a:lstStyle/>
          <a:p>
            <a:pPr algn="ctr"/>
            <a:r>
              <a:rPr lang="uk-UA" sz="2000"/>
              <a:t>Є найефективнішим регіональним механізмом захисту прав людини у світі</a:t>
            </a:r>
          </a:p>
        </p:txBody>
      </p:sp>
      <p:pic>
        <p:nvPicPr>
          <p:cNvPr id="17410" name="Picture 2" descr="Європейський суд з прав людини ухвалив рішення по справі «Резнік проти  України»">
            <a:extLst>
              <a:ext uri="{FF2B5EF4-FFF2-40B4-BE49-F238E27FC236}">
                <a16:creationId xmlns="" xmlns:a16="http://schemas.microsoft.com/office/drawing/2014/main" id="{3754EA50-DA5C-4AEF-905B-D2EA097987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07"/>
          <a:stretch/>
        </p:blipFill>
        <p:spPr bwMode="auto">
          <a:xfrm>
            <a:off x="8084456" y="5449386"/>
            <a:ext cx="5741563" cy="241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51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name="Slide 4">
    <p:spTree>
      <p:nvGrpSpPr>
        <p:cNvPr id="1" name=""/>
        <p:cNvGrpSpPr/>
        <p:nvPr/>
      </p:nvGrpSpPr>
      <p:grpSpPr>
        <a:xfrm>
          <a:off x="0" y="0"/>
          <a:ext cx="0" cy="0"/>
          <a:chOff x="0" y="0"/>
          <a:chExt cx="0" cy="0"/>
        </a:xfrm>
      </p:grpSpPr>
      <p:sp>
        <p:nvSpPr>
          <p:cNvPr id="3" name="Text 0"/>
          <p:cNvSpPr/>
          <p:nvPr/>
        </p:nvSpPr>
        <p:spPr>
          <a:xfrm>
            <a:off x="758312" y="3429476"/>
            <a:ext cx="6671191" cy="623531"/>
          </a:xfrm>
          <a:prstGeom prst="rect">
            <a:avLst/>
          </a:prstGeom>
          <a:noFill/>
          <a:ln/>
        </p:spPr>
        <p:txBody>
          <a:bodyPr wrap="none" lIns="0" tIns="0" rIns="0" bIns="0" rtlCol="0" anchor="t"/>
          <a:lstStyle/>
          <a:p>
            <a:pPr>
              <a:lnSpc>
                <a:spcPts val="4900"/>
              </a:lnSpc>
            </a:pPr>
            <a:r>
              <a:rPr lang="en-US" sz="3900" b="1" dirty="0">
                <a:solidFill>
                  <a:srgbClr val="1F1E1E"/>
                </a:solidFill>
                <a:ea typeface="Alexandria Semi Bold" pitchFamily="34" charset="-122"/>
                <a:cs typeface="Alexandria Semi Bold" pitchFamily="34" charset="-120"/>
              </a:rPr>
              <a:t>Спільні засади МГП і МППЛ</a:t>
            </a:r>
            <a:endParaRPr lang="en-US" sz="3900" b="1" dirty="0"/>
          </a:p>
        </p:txBody>
      </p:sp>
      <p:sp>
        <p:nvSpPr>
          <p:cNvPr id="4" name="Shape 1"/>
          <p:cNvSpPr/>
          <p:nvPr/>
        </p:nvSpPr>
        <p:spPr>
          <a:xfrm>
            <a:off x="758309" y="4478895"/>
            <a:ext cx="4244816" cy="1729503"/>
          </a:xfrm>
          <a:prstGeom prst="roundRect">
            <a:avLst>
              <a:gd name="adj" fmla="val 4604"/>
            </a:avLst>
          </a:prstGeom>
          <a:solidFill>
            <a:srgbClr val="D5DCF6"/>
          </a:solidFill>
          <a:ln w="7620">
            <a:solidFill>
              <a:srgbClr val="BBC2DC"/>
            </a:solidFill>
            <a:prstDash val="solid"/>
          </a:ln>
        </p:spPr>
      </p:sp>
      <p:sp>
        <p:nvSpPr>
          <p:cNvPr id="5" name="Text 2"/>
          <p:cNvSpPr/>
          <p:nvPr/>
        </p:nvSpPr>
        <p:spPr>
          <a:xfrm>
            <a:off x="1050193" y="4676061"/>
            <a:ext cx="2966443"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Захист людської гідності</a:t>
            </a:r>
            <a:endParaRPr lang="en-US" sz="2000" b="1" dirty="0"/>
          </a:p>
        </p:txBody>
      </p:sp>
      <p:sp>
        <p:nvSpPr>
          <p:cNvPr id="6" name="Text 3"/>
          <p:cNvSpPr/>
          <p:nvPr/>
        </p:nvSpPr>
        <p:spPr>
          <a:xfrm>
            <a:off x="1050196" y="5101472"/>
            <a:ext cx="3850481" cy="909757"/>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Обидві системи права виходять з принципу невід'ємної гідності кожної людини як найвищої цінності</a:t>
            </a:r>
            <a:endParaRPr lang="en-US" dirty="0"/>
          </a:p>
        </p:txBody>
      </p:sp>
      <p:sp>
        <p:nvSpPr>
          <p:cNvPr id="7" name="Shape 4"/>
          <p:cNvSpPr/>
          <p:nvPr/>
        </p:nvSpPr>
        <p:spPr>
          <a:xfrm>
            <a:off x="5192677" y="4478897"/>
            <a:ext cx="4244935" cy="1729503"/>
          </a:xfrm>
          <a:prstGeom prst="roundRect">
            <a:avLst>
              <a:gd name="adj" fmla="val 4604"/>
            </a:avLst>
          </a:prstGeom>
          <a:solidFill>
            <a:srgbClr val="D5DCF6"/>
          </a:solidFill>
          <a:ln w="7620">
            <a:solidFill>
              <a:srgbClr val="BBC2DC"/>
            </a:solidFill>
            <a:prstDash val="solid"/>
          </a:ln>
        </p:spPr>
      </p:sp>
      <p:sp>
        <p:nvSpPr>
          <p:cNvPr id="8" name="Text 5"/>
          <p:cNvSpPr/>
          <p:nvPr/>
        </p:nvSpPr>
        <p:spPr>
          <a:xfrm>
            <a:off x="5484559" y="4676063"/>
            <a:ext cx="2699267"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Заборона жорстокості</a:t>
            </a:r>
            <a:endParaRPr lang="en-US" sz="2000" b="1" dirty="0"/>
          </a:p>
        </p:txBody>
      </p:sp>
      <p:sp>
        <p:nvSpPr>
          <p:cNvPr id="9" name="Text 6"/>
          <p:cNvSpPr/>
          <p:nvPr/>
        </p:nvSpPr>
        <p:spPr>
          <a:xfrm>
            <a:off x="5484556" y="5101474"/>
            <a:ext cx="3850600" cy="909757"/>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Абсолютна заборона катувань, нелюдського або такого, що принижує гідність, поводження</a:t>
            </a:r>
            <a:endParaRPr lang="en-US" dirty="0"/>
          </a:p>
        </p:txBody>
      </p:sp>
      <p:sp>
        <p:nvSpPr>
          <p:cNvPr id="10" name="Shape 7"/>
          <p:cNvSpPr/>
          <p:nvPr/>
        </p:nvSpPr>
        <p:spPr>
          <a:xfrm>
            <a:off x="9627156" y="4478897"/>
            <a:ext cx="4244816" cy="1729503"/>
          </a:xfrm>
          <a:prstGeom prst="roundRect">
            <a:avLst>
              <a:gd name="adj" fmla="val 4604"/>
            </a:avLst>
          </a:prstGeom>
          <a:solidFill>
            <a:srgbClr val="D5DCF6"/>
          </a:solidFill>
          <a:ln w="7620">
            <a:solidFill>
              <a:srgbClr val="BBC2DC"/>
            </a:solidFill>
            <a:prstDash val="solid"/>
          </a:ln>
        </p:spPr>
      </p:sp>
      <p:sp>
        <p:nvSpPr>
          <p:cNvPr id="11" name="Text 8"/>
          <p:cNvSpPr/>
          <p:nvPr/>
        </p:nvSpPr>
        <p:spPr>
          <a:xfrm>
            <a:off x="9824328" y="4676063"/>
            <a:ext cx="2494359"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Гуманне ставлення</a:t>
            </a:r>
            <a:endParaRPr lang="en-US" sz="2000" b="1" dirty="0"/>
          </a:p>
        </p:txBody>
      </p:sp>
      <p:sp>
        <p:nvSpPr>
          <p:cNvPr id="12" name="Text 9"/>
          <p:cNvSpPr/>
          <p:nvPr/>
        </p:nvSpPr>
        <p:spPr>
          <a:xfrm>
            <a:off x="9824328" y="5101474"/>
            <a:ext cx="3850481" cy="909757"/>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Забезпечення гуманного поводження з цивільними особами, пораненими та військовополоненими</a:t>
            </a:r>
            <a:endParaRPr lang="en-US" dirty="0"/>
          </a:p>
        </p:txBody>
      </p:sp>
      <p:sp>
        <p:nvSpPr>
          <p:cNvPr id="13" name="Text 10"/>
          <p:cNvSpPr/>
          <p:nvPr/>
        </p:nvSpPr>
        <p:spPr>
          <a:xfrm>
            <a:off x="758312" y="6633806"/>
            <a:ext cx="13113783" cy="606504"/>
          </a:xfrm>
          <a:prstGeom prst="rect">
            <a:avLst/>
          </a:prstGeom>
          <a:noFill/>
          <a:ln/>
        </p:spPr>
        <p:txBody>
          <a:bodyPr wrap="square" lIns="0" tIns="0" rIns="0" bIns="0" rtlCol="0" anchor="t"/>
          <a:lstStyle/>
          <a:p>
            <a:pPr>
              <a:lnSpc>
                <a:spcPts val="2351"/>
              </a:lnSpc>
            </a:pPr>
            <a:r>
              <a:rPr lang="en-US" sz="2000" dirty="0">
                <a:solidFill>
                  <a:srgbClr val="3B3535"/>
                </a:solidFill>
                <a:ea typeface="Sora Light" pitchFamily="34" charset="-122"/>
                <a:cs typeface="Sora Light" pitchFamily="34" charset="-120"/>
              </a:rPr>
              <a:t>Ці спільні цілі формують основу взаємодії двох систем міжнародного права, забезпечуючи комплексний захист людини в будь-яких обставинах. Принцип гуманності та поваги до людської гідності є наскрізним для обох галузей права.</a:t>
            </a:r>
            <a:endParaRPr lang="en-US" sz="2000" dirty="0"/>
          </a:p>
        </p:txBody>
      </p:sp>
      <p:pic>
        <p:nvPicPr>
          <p:cNvPr id="14" name="Picture 2" descr="У ЗМІ назвали місця можливих військових конфліктів - Korrespondent.net">
            <a:extLst>
              <a:ext uri="{FF2B5EF4-FFF2-40B4-BE49-F238E27FC236}">
                <a16:creationId xmlns="" xmlns:a16="http://schemas.microsoft.com/office/drawing/2014/main" id="{F6B2DB94-F436-4D73-AF8D-7ED33F40A2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54" b="32862"/>
          <a:stretch/>
        </p:blipFill>
        <p:spPr bwMode="auto">
          <a:xfrm>
            <a:off x="0" y="-5775"/>
            <a:ext cx="14630400" cy="32026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name="Slide 5">
    <p:spTree>
      <p:nvGrpSpPr>
        <p:cNvPr id="1" name=""/>
        <p:cNvGrpSpPr/>
        <p:nvPr/>
      </p:nvGrpSpPr>
      <p:grpSpPr>
        <a:xfrm>
          <a:off x="0" y="0"/>
          <a:ext cx="0" cy="0"/>
          <a:chOff x="0" y="0"/>
          <a:chExt cx="0" cy="0"/>
        </a:xfrm>
      </p:grpSpPr>
      <p:sp>
        <p:nvSpPr>
          <p:cNvPr id="2" name="Text 0"/>
          <p:cNvSpPr/>
          <p:nvPr/>
        </p:nvSpPr>
        <p:spPr>
          <a:xfrm>
            <a:off x="714019" y="490778"/>
            <a:ext cx="8467607" cy="587097"/>
          </a:xfrm>
          <a:prstGeom prst="rect">
            <a:avLst/>
          </a:prstGeom>
          <a:noFill/>
          <a:ln/>
        </p:spPr>
        <p:txBody>
          <a:bodyPr wrap="none" lIns="0" tIns="0" rIns="0" bIns="0" rtlCol="0" anchor="t"/>
          <a:lstStyle/>
          <a:p>
            <a:pPr>
              <a:lnSpc>
                <a:spcPts val="4600"/>
              </a:lnSpc>
            </a:pPr>
            <a:r>
              <a:rPr lang="en-US" sz="3900" b="1" dirty="0">
                <a:solidFill>
                  <a:srgbClr val="1F1E1E"/>
                </a:solidFill>
                <a:ea typeface="Alexandria Semi Bold" pitchFamily="34" charset="-122"/>
                <a:cs typeface="Alexandria Semi Bold" pitchFamily="34" charset="-120"/>
              </a:rPr>
              <a:t>Ключові відмінності між МГП і МППЛ</a:t>
            </a:r>
            <a:endParaRPr lang="en-US" sz="3900" b="1" dirty="0"/>
          </a:p>
        </p:txBody>
      </p:sp>
      <p:sp>
        <p:nvSpPr>
          <p:cNvPr id="3" name="Text 1"/>
          <p:cNvSpPr/>
          <p:nvPr/>
        </p:nvSpPr>
        <p:spPr>
          <a:xfrm>
            <a:off x="714020" y="1524001"/>
            <a:ext cx="4366379" cy="352187"/>
          </a:xfrm>
          <a:prstGeom prst="rect">
            <a:avLst/>
          </a:prstGeom>
          <a:noFill/>
          <a:ln/>
        </p:spPr>
        <p:txBody>
          <a:bodyPr wrap="none" lIns="0" tIns="0" rIns="0" bIns="0" rtlCol="0" anchor="t"/>
          <a:lstStyle/>
          <a:p>
            <a:pPr>
              <a:lnSpc>
                <a:spcPts val="2751"/>
              </a:lnSpc>
            </a:pPr>
            <a:r>
              <a:rPr lang="en-US" sz="2400" b="1" dirty="0">
                <a:solidFill>
                  <a:srgbClr val="1F1E1E"/>
                </a:solidFill>
                <a:ea typeface="Alexandria Semi Bold" pitchFamily="34" charset="-122"/>
                <a:cs typeface="Alexandria Semi Bold" pitchFamily="34" charset="-120"/>
              </a:rPr>
              <a:t>Міжнародне гуманітарне право</a:t>
            </a:r>
            <a:endParaRPr lang="en-US" sz="2400" b="1" dirty="0"/>
          </a:p>
        </p:txBody>
      </p:sp>
      <p:sp>
        <p:nvSpPr>
          <p:cNvPr id="4" name="Shape 2"/>
          <p:cNvSpPr/>
          <p:nvPr/>
        </p:nvSpPr>
        <p:spPr>
          <a:xfrm>
            <a:off x="714021" y="2076927"/>
            <a:ext cx="6383417" cy="1445776"/>
          </a:xfrm>
          <a:prstGeom prst="roundRect">
            <a:avLst>
              <a:gd name="adj" fmla="val 5186"/>
            </a:avLst>
          </a:prstGeom>
          <a:solidFill>
            <a:srgbClr val="F0F4FA"/>
          </a:solidFill>
          <a:ln w="22860">
            <a:solidFill>
              <a:srgbClr val="BBC2DC"/>
            </a:solidFill>
            <a:prstDash val="solid"/>
          </a:ln>
        </p:spPr>
      </p:sp>
      <p:sp>
        <p:nvSpPr>
          <p:cNvPr id="5" name="Text 3"/>
          <p:cNvSpPr/>
          <p:nvPr/>
        </p:nvSpPr>
        <p:spPr>
          <a:xfrm>
            <a:off x="915353" y="2278261"/>
            <a:ext cx="2348747" cy="293608"/>
          </a:xfrm>
          <a:prstGeom prst="rect">
            <a:avLst/>
          </a:prstGeom>
          <a:noFill/>
          <a:ln/>
        </p:spPr>
        <p:txBody>
          <a:bodyPr wrap="none" lIns="0" tIns="0" rIns="0" bIns="0" rtlCol="0" anchor="t"/>
          <a:lstStyle/>
          <a:p>
            <a:pPr>
              <a:lnSpc>
                <a:spcPts val="2300"/>
              </a:lnSpc>
            </a:pPr>
            <a:r>
              <a:rPr lang="en-US" sz="2000" b="1" dirty="0">
                <a:solidFill>
                  <a:srgbClr val="3B3535"/>
                </a:solidFill>
                <a:ea typeface="Alexandria Semi Bold" pitchFamily="34" charset="-122"/>
                <a:cs typeface="Alexandria Semi Bold" pitchFamily="34" charset="-120"/>
              </a:rPr>
              <a:t>Сфера застосування</a:t>
            </a:r>
            <a:endParaRPr lang="en-US" sz="2000" b="1" dirty="0"/>
          </a:p>
        </p:txBody>
      </p:sp>
      <p:sp>
        <p:nvSpPr>
          <p:cNvPr id="6" name="Text 4"/>
          <p:cNvSpPr/>
          <p:nvPr/>
        </p:nvSpPr>
        <p:spPr>
          <a:xfrm>
            <a:off x="915355" y="2750344"/>
            <a:ext cx="5980748" cy="571024"/>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Діє виключно під час міжнародних та неміжнародних збройних конфліктів (jus in bello)</a:t>
            </a:r>
            <a:endParaRPr lang="en-US" dirty="0"/>
          </a:p>
        </p:txBody>
      </p:sp>
      <p:sp>
        <p:nvSpPr>
          <p:cNvPr id="7" name="Shape 5"/>
          <p:cNvSpPr/>
          <p:nvPr/>
        </p:nvSpPr>
        <p:spPr>
          <a:xfrm>
            <a:off x="714021" y="3701177"/>
            <a:ext cx="6383417" cy="1445776"/>
          </a:xfrm>
          <a:prstGeom prst="roundRect">
            <a:avLst>
              <a:gd name="adj" fmla="val 5186"/>
            </a:avLst>
          </a:prstGeom>
          <a:solidFill>
            <a:srgbClr val="F0F4FA"/>
          </a:solidFill>
          <a:ln w="22860">
            <a:solidFill>
              <a:srgbClr val="BBC2DC"/>
            </a:solidFill>
            <a:prstDash val="solid"/>
          </a:ln>
        </p:spPr>
      </p:sp>
      <p:sp>
        <p:nvSpPr>
          <p:cNvPr id="8" name="Text 6"/>
          <p:cNvSpPr/>
          <p:nvPr/>
        </p:nvSpPr>
        <p:spPr>
          <a:xfrm>
            <a:off x="915353" y="3902512"/>
            <a:ext cx="2575203" cy="293608"/>
          </a:xfrm>
          <a:prstGeom prst="rect">
            <a:avLst/>
          </a:prstGeom>
          <a:noFill/>
          <a:ln/>
        </p:spPr>
        <p:txBody>
          <a:bodyPr wrap="none" lIns="0" tIns="0" rIns="0" bIns="0" rtlCol="0" anchor="t"/>
          <a:lstStyle/>
          <a:p>
            <a:pPr>
              <a:lnSpc>
                <a:spcPts val="2300"/>
              </a:lnSpc>
            </a:pPr>
            <a:r>
              <a:rPr lang="en-US" sz="2000" b="1" dirty="0">
                <a:solidFill>
                  <a:srgbClr val="3B3535"/>
                </a:solidFill>
                <a:ea typeface="Alexandria Semi Bold" pitchFamily="34" charset="-122"/>
                <a:cs typeface="Alexandria Semi Bold" pitchFamily="34" charset="-120"/>
              </a:rPr>
              <a:t>Предмет регулювання</a:t>
            </a:r>
            <a:endParaRPr lang="en-US" sz="2000" b="1" dirty="0"/>
          </a:p>
        </p:txBody>
      </p:sp>
      <p:sp>
        <p:nvSpPr>
          <p:cNvPr id="9" name="Text 7"/>
          <p:cNvSpPr/>
          <p:nvPr/>
        </p:nvSpPr>
        <p:spPr>
          <a:xfrm>
            <a:off x="915355" y="4374595"/>
            <a:ext cx="5980748" cy="571024"/>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Регулює поведінку воюючих сторін, методи ведення війни, захист жертв конфлікту</a:t>
            </a:r>
            <a:endParaRPr lang="en-US" dirty="0"/>
          </a:p>
        </p:txBody>
      </p:sp>
      <p:sp>
        <p:nvSpPr>
          <p:cNvPr id="10" name="Shape 8"/>
          <p:cNvSpPr/>
          <p:nvPr/>
        </p:nvSpPr>
        <p:spPr>
          <a:xfrm>
            <a:off x="714021" y="5325428"/>
            <a:ext cx="6383417" cy="1445776"/>
          </a:xfrm>
          <a:prstGeom prst="roundRect">
            <a:avLst>
              <a:gd name="adj" fmla="val 6462"/>
            </a:avLst>
          </a:prstGeom>
          <a:solidFill>
            <a:srgbClr val="F0F4FA"/>
          </a:solidFill>
          <a:ln w="22860">
            <a:solidFill>
              <a:srgbClr val="BBC2DC"/>
            </a:solidFill>
            <a:prstDash val="solid"/>
          </a:ln>
        </p:spPr>
      </p:sp>
      <p:sp>
        <p:nvSpPr>
          <p:cNvPr id="11" name="Text 9"/>
          <p:cNvSpPr/>
          <p:nvPr/>
        </p:nvSpPr>
        <p:spPr>
          <a:xfrm>
            <a:off x="915353" y="5526763"/>
            <a:ext cx="2348747" cy="293608"/>
          </a:xfrm>
          <a:prstGeom prst="rect">
            <a:avLst/>
          </a:prstGeom>
          <a:noFill/>
          <a:ln/>
        </p:spPr>
        <p:txBody>
          <a:bodyPr wrap="none" lIns="0" tIns="0" rIns="0" bIns="0" rtlCol="0" anchor="t"/>
          <a:lstStyle/>
          <a:p>
            <a:pPr>
              <a:lnSpc>
                <a:spcPts val="2300"/>
              </a:lnSpc>
            </a:pPr>
            <a:r>
              <a:rPr lang="en-US" sz="2000" b="1" dirty="0">
                <a:solidFill>
                  <a:srgbClr val="3B3535"/>
                </a:solidFill>
                <a:ea typeface="Alexandria Semi Bold" pitchFamily="34" charset="-122"/>
                <a:cs typeface="Alexandria Semi Bold" pitchFamily="34" charset="-120"/>
              </a:rPr>
              <a:t>Суб'єкти</a:t>
            </a:r>
            <a:endParaRPr lang="en-US" sz="2000" b="1" dirty="0"/>
          </a:p>
        </p:txBody>
      </p:sp>
      <p:sp>
        <p:nvSpPr>
          <p:cNvPr id="12" name="Text 10"/>
          <p:cNvSpPr/>
          <p:nvPr/>
        </p:nvSpPr>
        <p:spPr>
          <a:xfrm>
            <a:off x="915355" y="5998845"/>
            <a:ext cx="5604198" cy="285512"/>
          </a:xfrm>
          <a:prstGeom prst="rect">
            <a:avLst/>
          </a:prstGeom>
          <a:noFill/>
          <a:ln/>
        </p:spPr>
        <p:txBody>
          <a:bodyPr wrap="none" lIns="0" tIns="0" rIns="0" bIns="0" rtlCol="0" anchor="t"/>
          <a:lstStyle/>
          <a:p>
            <a:pPr>
              <a:lnSpc>
                <a:spcPts val="2200"/>
              </a:lnSpc>
            </a:pPr>
            <a:r>
              <a:rPr lang="en-US" dirty="0">
                <a:solidFill>
                  <a:srgbClr val="3B3535"/>
                </a:solidFill>
                <a:ea typeface="Sora Light" pitchFamily="34" charset="-122"/>
                <a:cs typeface="Sora Light" pitchFamily="34" charset="-120"/>
              </a:rPr>
              <a:t>Держави, збройні сили, організовані збройні групи у </a:t>
            </a:r>
            <a:endParaRPr lang="uk-UA" dirty="0">
              <a:solidFill>
                <a:srgbClr val="3B3535"/>
              </a:solidFill>
              <a:ea typeface="Sora Light" pitchFamily="34" charset="-122"/>
              <a:cs typeface="Sora Light" pitchFamily="34" charset="-120"/>
            </a:endParaRPr>
          </a:p>
          <a:p>
            <a:pPr>
              <a:lnSpc>
                <a:spcPts val="2200"/>
              </a:lnSpc>
            </a:pPr>
            <a:r>
              <a:rPr lang="en-US" dirty="0" err="1">
                <a:solidFill>
                  <a:srgbClr val="3B3535"/>
                </a:solidFill>
                <a:ea typeface="Sora Light" pitchFamily="34" charset="-122"/>
                <a:cs typeface="Sora Light" pitchFamily="34" charset="-120"/>
              </a:rPr>
              <a:t>конфліктах</a:t>
            </a:r>
            <a:endParaRPr lang="en-US" dirty="0"/>
          </a:p>
        </p:txBody>
      </p:sp>
      <p:sp>
        <p:nvSpPr>
          <p:cNvPr id="13" name="Text 11"/>
          <p:cNvSpPr/>
          <p:nvPr/>
        </p:nvSpPr>
        <p:spPr>
          <a:xfrm>
            <a:off x="7540587" y="1524003"/>
            <a:ext cx="4527947" cy="352187"/>
          </a:xfrm>
          <a:prstGeom prst="rect">
            <a:avLst/>
          </a:prstGeom>
          <a:noFill/>
          <a:ln/>
        </p:spPr>
        <p:txBody>
          <a:bodyPr wrap="none" lIns="0" tIns="0" rIns="0" bIns="0" rtlCol="0" anchor="t"/>
          <a:lstStyle/>
          <a:p>
            <a:pPr>
              <a:lnSpc>
                <a:spcPts val="2751"/>
              </a:lnSpc>
            </a:pPr>
            <a:r>
              <a:rPr lang="en-US" sz="2400" b="1" dirty="0">
                <a:solidFill>
                  <a:srgbClr val="1F1E1E"/>
                </a:solidFill>
                <a:ea typeface="Alexandria Semi Bold" pitchFamily="34" charset="-122"/>
                <a:cs typeface="Alexandria Semi Bold" pitchFamily="34" charset="-120"/>
              </a:rPr>
              <a:t>Міжнародне право прав людини</a:t>
            </a:r>
            <a:endParaRPr lang="en-US" sz="2400" b="1" dirty="0"/>
          </a:p>
        </p:txBody>
      </p:sp>
      <p:sp>
        <p:nvSpPr>
          <p:cNvPr id="14" name="Shape 12"/>
          <p:cNvSpPr/>
          <p:nvPr/>
        </p:nvSpPr>
        <p:spPr>
          <a:xfrm>
            <a:off x="7540590" y="2076927"/>
            <a:ext cx="6383417" cy="1445776"/>
          </a:xfrm>
          <a:prstGeom prst="roundRect">
            <a:avLst>
              <a:gd name="adj" fmla="val 5186"/>
            </a:avLst>
          </a:prstGeom>
          <a:solidFill>
            <a:schemeClr val="accent1">
              <a:lumMod val="20000"/>
              <a:lumOff val="80000"/>
            </a:schemeClr>
          </a:solidFill>
          <a:ln w="22860">
            <a:solidFill>
              <a:srgbClr val="BBC2DC"/>
            </a:solidFill>
            <a:prstDash val="solid"/>
          </a:ln>
        </p:spPr>
      </p:sp>
      <p:sp>
        <p:nvSpPr>
          <p:cNvPr id="15" name="Text 13"/>
          <p:cNvSpPr/>
          <p:nvPr/>
        </p:nvSpPr>
        <p:spPr>
          <a:xfrm>
            <a:off x="7741923" y="2278261"/>
            <a:ext cx="2348747" cy="293608"/>
          </a:xfrm>
          <a:prstGeom prst="rect">
            <a:avLst/>
          </a:prstGeom>
          <a:noFill/>
          <a:ln/>
        </p:spPr>
        <p:txBody>
          <a:bodyPr wrap="none" lIns="0" tIns="0" rIns="0" bIns="0" rtlCol="0" anchor="t"/>
          <a:lstStyle/>
          <a:p>
            <a:pPr>
              <a:lnSpc>
                <a:spcPts val="2300"/>
              </a:lnSpc>
            </a:pPr>
            <a:r>
              <a:rPr lang="en-US" sz="2000" b="1" dirty="0">
                <a:solidFill>
                  <a:srgbClr val="3B3535"/>
                </a:solidFill>
                <a:ea typeface="Alexandria Semi Bold" pitchFamily="34" charset="-122"/>
                <a:cs typeface="Alexandria Semi Bold" pitchFamily="34" charset="-120"/>
              </a:rPr>
              <a:t>Сфера застосування</a:t>
            </a:r>
            <a:endParaRPr lang="en-US" sz="2000" b="1" dirty="0"/>
          </a:p>
        </p:txBody>
      </p:sp>
      <p:sp>
        <p:nvSpPr>
          <p:cNvPr id="16" name="Text 14"/>
          <p:cNvSpPr/>
          <p:nvPr/>
        </p:nvSpPr>
        <p:spPr>
          <a:xfrm>
            <a:off x="7741922" y="2750344"/>
            <a:ext cx="5980748" cy="571024"/>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Діє постійно — у мирний час, під час конфліктів та надзвичайних ситуацій</a:t>
            </a:r>
            <a:endParaRPr lang="en-US" dirty="0"/>
          </a:p>
        </p:txBody>
      </p:sp>
      <p:sp>
        <p:nvSpPr>
          <p:cNvPr id="17" name="Shape 15"/>
          <p:cNvSpPr/>
          <p:nvPr/>
        </p:nvSpPr>
        <p:spPr>
          <a:xfrm>
            <a:off x="7540590" y="3701177"/>
            <a:ext cx="6383417" cy="1445776"/>
          </a:xfrm>
          <a:prstGeom prst="roundRect">
            <a:avLst>
              <a:gd name="adj" fmla="val 5186"/>
            </a:avLst>
          </a:prstGeom>
          <a:solidFill>
            <a:schemeClr val="accent1">
              <a:lumMod val="20000"/>
              <a:lumOff val="80000"/>
            </a:schemeClr>
          </a:solidFill>
          <a:ln w="22860">
            <a:solidFill>
              <a:srgbClr val="BBC2DC"/>
            </a:solidFill>
            <a:prstDash val="solid"/>
          </a:ln>
        </p:spPr>
      </p:sp>
      <p:sp>
        <p:nvSpPr>
          <p:cNvPr id="18" name="Text 16"/>
          <p:cNvSpPr/>
          <p:nvPr/>
        </p:nvSpPr>
        <p:spPr>
          <a:xfrm>
            <a:off x="7741923" y="3902512"/>
            <a:ext cx="2575203" cy="293608"/>
          </a:xfrm>
          <a:prstGeom prst="rect">
            <a:avLst/>
          </a:prstGeom>
          <a:noFill/>
          <a:ln/>
        </p:spPr>
        <p:txBody>
          <a:bodyPr wrap="none" lIns="0" tIns="0" rIns="0" bIns="0" rtlCol="0" anchor="t"/>
          <a:lstStyle/>
          <a:p>
            <a:pPr>
              <a:lnSpc>
                <a:spcPts val="2300"/>
              </a:lnSpc>
            </a:pPr>
            <a:r>
              <a:rPr lang="en-US" sz="2000" b="1" dirty="0">
                <a:solidFill>
                  <a:srgbClr val="3B3535"/>
                </a:solidFill>
                <a:ea typeface="Alexandria Semi Bold" pitchFamily="34" charset="-122"/>
                <a:cs typeface="Alexandria Semi Bold" pitchFamily="34" charset="-120"/>
              </a:rPr>
              <a:t>Предмет регулювання</a:t>
            </a:r>
            <a:endParaRPr lang="en-US" sz="2000" b="1" dirty="0"/>
          </a:p>
        </p:txBody>
      </p:sp>
      <p:sp>
        <p:nvSpPr>
          <p:cNvPr id="19" name="Text 17"/>
          <p:cNvSpPr/>
          <p:nvPr/>
        </p:nvSpPr>
        <p:spPr>
          <a:xfrm>
            <a:off x="7741922" y="4374595"/>
            <a:ext cx="5980748" cy="571024"/>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Регулює відносини між державою та особою, захищає фундаментальні права людини</a:t>
            </a:r>
            <a:endParaRPr lang="en-US" dirty="0"/>
          </a:p>
        </p:txBody>
      </p:sp>
      <p:sp>
        <p:nvSpPr>
          <p:cNvPr id="20" name="Shape 18"/>
          <p:cNvSpPr/>
          <p:nvPr/>
        </p:nvSpPr>
        <p:spPr>
          <a:xfrm>
            <a:off x="7540590" y="5325428"/>
            <a:ext cx="6383417" cy="1445776"/>
          </a:xfrm>
          <a:prstGeom prst="roundRect">
            <a:avLst>
              <a:gd name="adj" fmla="val 5186"/>
            </a:avLst>
          </a:prstGeom>
          <a:solidFill>
            <a:schemeClr val="accent1">
              <a:lumMod val="20000"/>
              <a:lumOff val="80000"/>
            </a:schemeClr>
          </a:solidFill>
          <a:ln w="22860">
            <a:solidFill>
              <a:srgbClr val="BBC2DC"/>
            </a:solidFill>
            <a:prstDash val="solid"/>
          </a:ln>
        </p:spPr>
      </p:sp>
      <p:sp>
        <p:nvSpPr>
          <p:cNvPr id="21" name="Text 19"/>
          <p:cNvSpPr/>
          <p:nvPr/>
        </p:nvSpPr>
        <p:spPr>
          <a:xfrm>
            <a:off x="7741923" y="5526763"/>
            <a:ext cx="2348747" cy="293608"/>
          </a:xfrm>
          <a:prstGeom prst="rect">
            <a:avLst/>
          </a:prstGeom>
          <a:noFill/>
          <a:ln/>
        </p:spPr>
        <p:txBody>
          <a:bodyPr wrap="none" lIns="0" tIns="0" rIns="0" bIns="0" rtlCol="0" anchor="t"/>
          <a:lstStyle/>
          <a:p>
            <a:pPr>
              <a:lnSpc>
                <a:spcPts val="2300"/>
              </a:lnSpc>
            </a:pPr>
            <a:r>
              <a:rPr lang="en-US" sz="2000" b="1" dirty="0">
                <a:solidFill>
                  <a:srgbClr val="3B3535"/>
                </a:solidFill>
                <a:ea typeface="Alexandria Semi Bold" pitchFamily="34" charset="-122"/>
                <a:cs typeface="Alexandria Semi Bold" pitchFamily="34" charset="-120"/>
              </a:rPr>
              <a:t>Суб'єкти</a:t>
            </a:r>
            <a:endParaRPr lang="en-US" sz="2000" b="1" dirty="0"/>
          </a:p>
        </p:txBody>
      </p:sp>
      <p:sp>
        <p:nvSpPr>
          <p:cNvPr id="22" name="Text 20"/>
          <p:cNvSpPr/>
          <p:nvPr/>
        </p:nvSpPr>
        <p:spPr>
          <a:xfrm>
            <a:off x="7741922" y="5998845"/>
            <a:ext cx="5980748" cy="571024"/>
          </a:xfrm>
          <a:prstGeom prst="rect">
            <a:avLst/>
          </a:prstGeom>
          <a:noFill/>
          <a:ln/>
        </p:spPr>
        <p:txBody>
          <a:bodyPr wrap="square" lIns="0" tIns="0" rIns="0" bIns="0" rtlCol="0" anchor="t"/>
          <a:lstStyle/>
          <a:p>
            <a:pPr>
              <a:lnSpc>
                <a:spcPts val="2200"/>
              </a:lnSpc>
            </a:pPr>
            <a:r>
              <a:rPr lang="en-US" dirty="0">
                <a:solidFill>
                  <a:srgbClr val="3B3535"/>
                </a:solidFill>
                <a:ea typeface="Sora Light" pitchFamily="34" charset="-122"/>
                <a:cs typeface="Sora Light" pitchFamily="34" charset="-120"/>
              </a:rPr>
              <a:t>Держави як гаранти прав, індивіди як носії прав, міжнародні організації</a:t>
            </a:r>
            <a:endParaRPr lang="en-US" dirty="0"/>
          </a:p>
        </p:txBody>
      </p:sp>
      <p:sp>
        <p:nvSpPr>
          <p:cNvPr id="23" name="Text 21"/>
          <p:cNvSpPr/>
          <p:nvPr/>
        </p:nvSpPr>
        <p:spPr>
          <a:xfrm>
            <a:off x="714019" y="7172683"/>
            <a:ext cx="13202364" cy="571024"/>
          </a:xfrm>
          <a:prstGeom prst="rect">
            <a:avLst/>
          </a:prstGeom>
          <a:noFill/>
          <a:ln/>
        </p:spPr>
        <p:txBody>
          <a:bodyPr wrap="square" lIns="0" tIns="0" rIns="0" bIns="0" rtlCol="0" anchor="t"/>
          <a:lstStyle/>
          <a:p>
            <a:pPr>
              <a:lnSpc>
                <a:spcPts val="2200"/>
              </a:lnSpc>
            </a:pPr>
            <a:r>
              <a:rPr lang="en-US" sz="2000" dirty="0">
                <a:solidFill>
                  <a:srgbClr val="3B3535"/>
                </a:solidFill>
                <a:ea typeface="Sora Light" pitchFamily="34" charset="-122"/>
                <a:cs typeface="Sora Light" pitchFamily="34" charset="-120"/>
              </a:rPr>
              <a:t>Ці відмінності не означають суперечності, а радше відображають різні функції двох правових систем, які доповнюють одна одну у забезпеченні всебічного захисту прав людини.</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name="Slide 6">
    <p:spTree>
      <p:nvGrpSpPr>
        <p:cNvPr id="1" name=""/>
        <p:cNvGrpSpPr/>
        <p:nvPr/>
      </p:nvGrpSpPr>
      <p:grpSpPr>
        <a:xfrm>
          <a:off x="0" y="0"/>
          <a:ext cx="0" cy="0"/>
          <a:chOff x="0" y="0"/>
          <a:chExt cx="0" cy="0"/>
        </a:xfrm>
      </p:grpSpPr>
      <p:sp>
        <p:nvSpPr>
          <p:cNvPr id="3" name="Text 0"/>
          <p:cNvSpPr/>
          <p:nvPr/>
        </p:nvSpPr>
        <p:spPr>
          <a:xfrm>
            <a:off x="6175772" y="736826"/>
            <a:ext cx="7765256" cy="1133713"/>
          </a:xfrm>
          <a:prstGeom prst="rect">
            <a:avLst/>
          </a:prstGeom>
          <a:noFill/>
          <a:ln/>
        </p:spPr>
        <p:txBody>
          <a:bodyPr wrap="square" lIns="0" tIns="0" rIns="0" bIns="0" rtlCol="0" anchor="t"/>
          <a:lstStyle/>
          <a:p>
            <a:pPr>
              <a:lnSpc>
                <a:spcPts val="4451"/>
              </a:lnSpc>
            </a:pPr>
            <a:r>
              <a:rPr lang="uk-UA" sz="3900" b="1" dirty="0">
                <a:solidFill>
                  <a:srgbClr val="1F1E1E"/>
                </a:solidFill>
                <a:ea typeface="Alexandria Semi Bold" pitchFamily="34" charset="-122"/>
                <a:cs typeface="Alexandria Semi Bold" pitchFamily="34" charset="-120"/>
              </a:rPr>
              <a:t>Сфера застосування МГП</a:t>
            </a:r>
            <a:endParaRPr lang="uk-UA" sz="3900" b="1" dirty="0"/>
          </a:p>
        </p:txBody>
      </p:sp>
      <p:sp>
        <p:nvSpPr>
          <p:cNvPr id="4" name="Shape 1"/>
          <p:cNvSpPr/>
          <p:nvPr/>
        </p:nvSpPr>
        <p:spPr>
          <a:xfrm>
            <a:off x="6175772" y="1997277"/>
            <a:ext cx="7765256" cy="2088005"/>
          </a:xfrm>
          <a:prstGeom prst="roundRect">
            <a:avLst>
              <a:gd name="adj" fmla="val 4512"/>
            </a:avLst>
          </a:prstGeom>
          <a:solidFill>
            <a:srgbClr val="F0F4FA"/>
          </a:solidFill>
          <a:ln w="22860">
            <a:solidFill>
              <a:srgbClr val="BBC2DC"/>
            </a:solidFill>
            <a:prstDash val="solid"/>
          </a:ln>
        </p:spPr>
      </p:sp>
      <p:sp>
        <p:nvSpPr>
          <p:cNvPr id="5" name="Shape 2"/>
          <p:cNvSpPr/>
          <p:nvPr/>
        </p:nvSpPr>
        <p:spPr>
          <a:xfrm>
            <a:off x="6198634" y="2020137"/>
            <a:ext cx="689372" cy="2065145"/>
          </a:xfrm>
          <a:prstGeom prst="roundRect">
            <a:avLst>
              <a:gd name="adj" fmla="val 6521"/>
            </a:avLst>
          </a:prstGeom>
          <a:solidFill>
            <a:schemeClr val="accent1">
              <a:lumMod val="20000"/>
              <a:lumOff val="80000"/>
            </a:schemeClr>
          </a:solidFill>
          <a:ln/>
        </p:spPr>
      </p:sp>
      <p:sp>
        <p:nvSpPr>
          <p:cNvPr id="6" name="Text 3"/>
          <p:cNvSpPr/>
          <p:nvPr/>
        </p:nvSpPr>
        <p:spPr>
          <a:xfrm>
            <a:off x="6414077" y="2735946"/>
            <a:ext cx="258485" cy="323136"/>
          </a:xfrm>
          <a:prstGeom prst="rect">
            <a:avLst/>
          </a:prstGeom>
          <a:noFill/>
          <a:ln/>
        </p:spPr>
        <p:txBody>
          <a:bodyPr wrap="none" lIns="0" tIns="0" rIns="0" bIns="0" rtlCol="0" anchor="t"/>
          <a:lstStyle/>
          <a:p>
            <a:pPr>
              <a:lnSpc>
                <a:spcPts val="2000"/>
              </a:lnSpc>
            </a:pPr>
            <a:r>
              <a:rPr lang="en-US" sz="2000" dirty="0">
                <a:solidFill>
                  <a:srgbClr val="3B3535"/>
                </a:solidFill>
                <a:ea typeface="Alexandria Semi Bold" pitchFamily="34" charset="-122"/>
                <a:cs typeface="Alexandria Semi Bold" pitchFamily="34" charset="-120"/>
              </a:rPr>
              <a:t>1</a:t>
            </a:r>
            <a:endParaRPr lang="en-US" sz="2000" dirty="0"/>
          </a:p>
        </p:txBody>
      </p:sp>
      <p:sp>
        <p:nvSpPr>
          <p:cNvPr id="7" name="Text 4"/>
          <p:cNvSpPr/>
          <p:nvPr/>
        </p:nvSpPr>
        <p:spPr>
          <a:xfrm>
            <a:off x="7060291" y="2192417"/>
            <a:ext cx="3403879" cy="283488"/>
          </a:xfrm>
          <a:prstGeom prst="rect">
            <a:avLst/>
          </a:prstGeom>
          <a:noFill/>
          <a:ln/>
        </p:spPr>
        <p:txBody>
          <a:bodyPr wrap="none" lIns="0" tIns="0" rIns="0" bIns="0" rtlCol="0" anchor="t"/>
          <a:lstStyle/>
          <a:p>
            <a:pPr>
              <a:lnSpc>
                <a:spcPts val="2200"/>
              </a:lnSpc>
            </a:pPr>
            <a:r>
              <a:rPr lang="en-US" sz="2000" b="1" dirty="0">
                <a:solidFill>
                  <a:srgbClr val="3B3535"/>
                </a:solidFill>
                <a:ea typeface="Alexandria Semi Bold" pitchFamily="34" charset="-122"/>
                <a:cs typeface="Alexandria Semi Bold" pitchFamily="34" charset="-120"/>
              </a:rPr>
              <a:t>Міжнародні збройні конфлікти</a:t>
            </a:r>
            <a:endParaRPr lang="en-US" sz="2000" b="1" dirty="0"/>
          </a:p>
        </p:txBody>
      </p:sp>
      <p:sp>
        <p:nvSpPr>
          <p:cNvPr id="8" name="Text 5"/>
          <p:cNvSpPr/>
          <p:nvPr/>
        </p:nvSpPr>
        <p:spPr>
          <a:xfrm>
            <a:off x="7060291" y="2579255"/>
            <a:ext cx="6685599" cy="827247"/>
          </a:xfrm>
          <a:prstGeom prst="rect">
            <a:avLst/>
          </a:prstGeom>
          <a:noFill/>
          <a:ln/>
        </p:spPr>
        <p:txBody>
          <a:bodyPr wrap="square" lIns="0" tIns="0" rIns="0" bIns="0" rtlCol="0" anchor="t"/>
          <a:lstStyle/>
          <a:p>
            <a:pPr>
              <a:lnSpc>
                <a:spcPts val="2151"/>
              </a:lnSpc>
            </a:pPr>
            <a:r>
              <a:rPr lang="en-US" sz="2000" dirty="0">
                <a:solidFill>
                  <a:srgbClr val="3B3535"/>
                </a:solidFill>
                <a:ea typeface="Sora Light" pitchFamily="34" charset="-122"/>
                <a:cs typeface="Sora Light" pitchFamily="34" charset="-120"/>
              </a:rPr>
              <a:t>Застосовується між двома або більше державами. Регулює поведінку збройних сил, захист військовополонених, поранених та цивільного населення на окупованих територіях.</a:t>
            </a:r>
            <a:endParaRPr lang="en-US" sz="2000" dirty="0"/>
          </a:p>
        </p:txBody>
      </p:sp>
      <p:sp>
        <p:nvSpPr>
          <p:cNvPr id="9" name="Shape 6"/>
          <p:cNvSpPr/>
          <p:nvPr/>
        </p:nvSpPr>
        <p:spPr>
          <a:xfrm>
            <a:off x="6175772" y="4338758"/>
            <a:ext cx="7765256" cy="2088004"/>
          </a:xfrm>
          <a:prstGeom prst="roundRect">
            <a:avLst>
              <a:gd name="adj" fmla="val 4512"/>
            </a:avLst>
          </a:prstGeom>
          <a:solidFill>
            <a:srgbClr val="F0F4FA"/>
          </a:solidFill>
          <a:ln w="22860">
            <a:solidFill>
              <a:srgbClr val="BBC2DC"/>
            </a:solidFill>
            <a:prstDash val="solid"/>
          </a:ln>
        </p:spPr>
      </p:sp>
      <p:sp>
        <p:nvSpPr>
          <p:cNvPr id="10" name="Shape 7"/>
          <p:cNvSpPr/>
          <p:nvPr/>
        </p:nvSpPr>
        <p:spPr>
          <a:xfrm>
            <a:off x="6198634" y="4338758"/>
            <a:ext cx="689372" cy="2065143"/>
          </a:xfrm>
          <a:prstGeom prst="roundRect">
            <a:avLst>
              <a:gd name="adj" fmla="val 6521"/>
            </a:avLst>
          </a:prstGeom>
          <a:solidFill>
            <a:schemeClr val="accent1">
              <a:lumMod val="20000"/>
              <a:lumOff val="80000"/>
            </a:schemeClr>
          </a:solidFill>
          <a:ln/>
        </p:spPr>
      </p:sp>
      <p:sp>
        <p:nvSpPr>
          <p:cNvPr id="11" name="Text 8"/>
          <p:cNvSpPr/>
          <p:nvPr/>
        </p:nvSpPr>
        <p:spPr>
          <a:xfrm>
            <a:off x="6457120" y="5164528"/>
            <a:ext cx="258485" cy="323136"/>
          </a:xfrm>
          <a:prstGeom prst="rect">
            <a:avLst/>
          </a:prstGeom>
          <a:noFill/>
          <a:ln/>
        </p:spPr>
        <p:txBody>
          <a:bodyPr wrap="none" lIns="0" tIns="0" rIns="0" bIns="0" rtlCol="0" anchor="t"/>
          <a:lstStyle/>
          <a:p>
            <a:pPr>
              <a:lnSpc>
                <a:spcPts val="2000"/>
              </a:lnSpc>
            </a:pPr>
            <a:r>
              <a:rPr lang="en-US" sz="2000" dirty="0">
                <a:solidFill>
                  <a:srgbClr val="3B3535"/>
                </a:solidFill>
                <a:ea typeface="Alexandria Semi Bold" pitchFamily="34" charset="-122"/>
                <a:cs typeface="Alexandria Semi Bold" pitchFamily="34" charset="-120"/>
              </a:rPr>
              <a:t>2</a:t>
            </a:r>
            <a:endParaRPr lang="en-US" sz="2000" dirty="0"/>
          </a:p>
        </p:txBody>
      </p:sp>
      <p:sp>
        <p:nvSpPr>
          <p:cNvPr id="12" name="Text 9"/>
          <p:cNvSpPr/>
          <p:nvPr/>
        </p:nvSpPr>
        <p:spPr>
          <a:xfrm>
            <a:off x="7060287" y="4670058"/>
            <a:ext cx="3660696" cy="283488"/>
          </a:xfrm>
          <a:prstGeom prst="rect">
            <a:avLst/>
          </a:prstGeom>
          <a:noFill/>
          <a:ln/>
        </p:spPr>
        <p:txBody>
          <a:bodyPr wrap="none" lIns="0" tIns="0" rIns="0" bIns="0" rtlCol="0" anchor="t"/>
          <a:lstStyle/>
          <a:p>
            <a:pPr>
              <a:lnSpc>
                <a:spcPts val="2200"/>
              </a:lnSpc>
            </a:pPr>
            <a:r>
              <a:rPr lang="en-US" sz="2000" b="1" dirty="0">
                <a:solidFill>
                  <a:srgbClr val="3B3535"/>
                </a:solidFill>
                <a:ea typeface="Alexandria Semi Bold" pitchFamily="34" charset="-122"/>
                <a:cs typeface="Alexandria Semi Bold" pitchFamily="34" charset="-120"/>
              </a:rPr>
              <a:t>Неміжнародні збройні конфлікти</a:t>
            </a:r>
            <a:endParaRPr lang="en-US" sz="2000" b="1" dirty="0"/>
          </a:p>
        </p:txBody>
      </p:sp>
      <p:sp>
        <p:nvSpPr>
          <p:cNvPr id="13" name="Text 10"/>
          <p:cNvSpPr/>
          <p:nvPr/>
        </p:nvSpPr>
        <p:spPr>
          <a:xfrm>
            <a:off x="7060291" y="5102790"/>
            <a:ext cx="6685599" cy="827247"/>
          </a:xfrm>
          <a:prstGeom prst="rect">
            <a:avLst/>
          </a:prstGeom>
          <a:noFill/>
          <a:ln/>
        </p:spPr>
        <p:txBody>
          <a:bodyPr wrap="square" lIns="0" tIns="0" rIns="0" bIns="0" rtlCol="0" anchor="t"/>
          <a:lstStyle/>
          <a:p>
            <a:pPr>
              <a:lnSpc>
                <a:spcPts val="2151"/>
              </a:lnSpc>
            </a:pPr>
            <a:r>
              <a:rPr lang="en-US" sz="2000" dirty="0">
                <a:solidFill>
                  <a:srgbClr val="3B3535"/>
                </a:solidFill>
                <a:ea typeface="Sora Light" pitchFamily="34" charset="-122"/>
                <a:cs typeface="Sora Light" pitchFamily="34" charset="-120"/>
              </a:rPr>
              <a:t>Діє у випадку конфліктів між державою та організованими збройними групами на її території. Застосовується спільна стаття 3 Женевських конвенцій та Додатковий протокол II.</a:t>
            </a:r>
            <a:endParaRPr lang="en-US" sz="2000" dirty="0"/>
          </a:p>
        </p:txBody>
      </p:sp>
      <p:sp>
        <p:nvSpPr>
          <p:cNvPr id="19" name="Text 16"/>
          <p:cNvSpPr/>
          <p:nvPr/>
        </p:nvSpPr>
        <p:spPr>
          <a:xfrm>
            <a:off x="6198634" y="6890046"/>
            <a:ext cx="7765256" cy="551499"/>
          </a:xfrm>
          <a:prstGeom prst="rect">
            <a:avLst/>
          </a:prstGeom>
          <a:noFill/>
          <a:ln/>
        </p:spPr>
        <p:txBody>
          <a:bodyPr wrap="square" lIns="0" tIns="0" rIns="0" bIns="0" rtlCol="0" anchor="t"/>
          <a:lstStyle/>
          <a:p>
            <a:pPr>
              <a:lnSpc>
                <a:spcPts val="2151"/>
              </a:lnSpc>
            </a:pPr>
            <a:r>
              <a:rPr lang="en-US" dirty="0">
                <a:solidFill>
                  <a:srgbClr val="3B3535"/>
                </a:solidFill>
                <a:ea typeface="Sora Light" pitchFamily="34" charset="-122"/>
                <a:cs typeface="Sora Light" pitchFamily="34" charset="-120"/>
              </a:rPr>
              <a:t>МГП застосовується </a:t>
            </a:r>
            <a:r>
              <a:rPr lang="en-US" sz="2000" dirty="0">
                <a:solidFill>
                  <a:srgbClr val="3B3535"/>
                </a:solidFill>
                <a:ea typeface="Sora Light" pitchFamily="34" charset="-122"/>
                <a:cs typeface="Sora Light" pitchFamily="34" charset="-120"/>
              </a:rPr>
              <a:t>автоматично</a:t>
            </a:r>
            <a:r>
              <a:rPr lang="en-US" dirty="0">
                <a:solidFill>
                  <a:srgbClr val="3B3535"/>
                </a:solidFill>
                <a:ea typeface="Sora Light" pitchFamily="34" charset="-122"/>
                <a:cs typeface="Sora Light" pitchFamily="34" charset="-120"/>
              </a:rPr>
              <a:t> з моменту початку збройного конфлікту незалежно від причин його виникнення та правомірності дій сторін.</a:t>
            </a:r>
            <a:endParaRPr lang="en-US" dirty="0"/>
          </a:p>
        </p:txBody>
      </p:sp>
      <p:pic>
        <p:nvPicPr>
          <p:cNvPr id="22" name="Рисунок 21">
            <a:extLst>
              <a:ext uri="{FF2B5EF4-FFF2-40B4-BE49-F238E27FC236}">
                <a16:creationId xmlns="" xmlns:a16="http://schemas.microsoft.com/office/drawing/2014/main" id="{597E13B1-238F-45A4-A924-8EBFE7502D7D}"/>
              </a:ext>
            </a:extLst>
          </p:cNvPr>
          <p:cNvPicPr>
            <a:picLocks noChangeAspect="1"/>
          </p:cNvPicPr>
          <p:nvPr/>
        </p:nvPicPr>
        <p:blipFill rotWithShape="1">
          <a:blip r:embed="rId3"/>
          <a:srcRect l="25292" t="28359" r="55559" b="21907"/>
          <a:stretch/>
        </p:blipFill>
        <p:spPr>
          <a:xfrm>
            <a:off x="-25352" y="6583"/>
            <a:ext cx="5624229" cy="821643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name="Slide 7">
    <p:spTree>
      <p:nvGrpSpPr>
        <p:cNvPr id="1" name=""/>
        <p:cNvGrpSpPr/>
        <p:nvPr/>
      </p:nvGrpSpPr>
      <p:grpSpPr>
        <a:xfrm>
          <a:off x="0" y="0"/>
          <a:ext cx="0" cy="0"/>
          <a:chOff x="0" y="0"/>
          <a:chExt cx="0" cy="0"/>
        </a:xfrm>
      </p:grpSpPr>
      <p:sp>
        <p:nvSpPr>
          <p:cNvPr id="2" name="Text 0"/>
          <p:cNvSpPr/>
          <p:nvPr/>
        </p:nvSpPr>
        <p:spPr>
          <a:xfrm>
            <a:off x="4119028" y="605492"/>
            <a:ext cx="11276887" cy="623531"/>
          </a:xfrm>
          <a:prstGeom prst="rect">
            <a:avLst/>
          </a:prstGeom>
          <a:noFill/>
          <a:ln/>
        </p:spPr>
        <p:txBody>
          <a:bodyPr wrap="none" lIns="0" tIns="0" rIns="0" bIns="0" rtlCol="0" anchor="t"/>
          <a:lstStyle/>
          <a:p>
            <a:pPr>
              <a:lnSpc>
                <a:spcPts val="4900"/>
              </a:lnSpc>
            </a:pPr>
            <a:r>
              <a:rPr lang="uk-UA" sz="3900" b="1" dirty="0">
                <a:solidFill>
                  <a:srgbClr val="1F1E1E"/>
                </a:solidFill>
                <a:ea typeface="Alexandria Semi Bold" pitchFamily="34" charset="-122"/>
                <a:cs typeface="Alexandria Semi Bold" pitchFamily="34" charset="-120"/>
              </a:rPr>
              <a:t>Сфера застосування МППЛ</a:t>
            </a:r>
            <a:endParaRPr lang="uk-UA" sz="3900" b="1" dirty="0"/>
          </a:p>
        </p:txBody>
      </p:sp>
      <p:sp>
        <p:nvSpPr>
          <p:cNvPr id="3" name="Text 1"/>
          <p:cNvSpPr/>
          <p:nvPr/>
        </p:nvSpPr>
        <p:spPr>
          <a:xfrm>
            <a:off x="2241595" y="2395898"/>
            <a:ext cx="2494359" cy="311707"/>
          </a:xfrm>
          <a:prstGeom prst="rect">
            <a:avLst/>
          </a:prstGeom>
          <a:noFill/>
          <a:ln/>
        </p:spPr>
        <p:txBody>
          <a:bodyPr wrap="none" lIns="0" tIns="0" rIns="0" bIns="0" rtlCol="0" anchor="t"/>
          <a:lstStyle/>
          <a:p>
            <a:pPr algn="r">
              <a:lnSpc>
                <a:spcPts val="2451"/>
              </a:lnSpc>
            </a:pPr>
            <a:r>
              <a:rPr lang="en-US" sz="2000" b="1" dirty="0">
                <a:solidFill>
                  <a:srgbClr val="3B3535"/>
                </a:solidFill>
                <a:ea typeface="Alexandria Semi Bold" pitchFamily="34" charset="-122"/>
                <a:cs typeface="Alexandria Semi Bold" pitchFamily="34" charset="-120"/>
              </a:rPr>
              <a:t>Універсальна дія</a:t>
            </a:r>
            <a:endParaRPr lang="en-US" sz="2000" b="1" dirty="0"/>
          </a:p>
        </p:txBody>
      </p:sp>
      <p:sp>
        <p:nvSpPr>
          <p:cNvPr id="4" name="Text 2"/>
          <p:cNvSpPr/>
          <p:nvPr/>
        </p:nvSpPr>
        <p:spPr>
          <a:xfrm>
            <a:off x="758309" y="2821307"/>
            <a:ext cx="3977640" cy="909757"/>
          </a:xfrm>
          <a:prstGeom prst="rect">
            <a:avLst/>
          </a:prstGeom>
          <a:noFill/>
          <a:ln/>
        </p:spPr>
        <p:txBody>
          <a:bodyPr wrap="square" lIns="0" tIns="0" rIns="0" bIns="0" rtlCol="0" anchor="t"/>
          <a:lstStyle/>
          <a:p>
            <a:pPr algn="r">
              <a:lnSpc>
                <a:spcPts val="2351"/>
              </a:lnSpc>
            </a:pPr>
            <a:r>
              <a:rPr lang="en-US" dirty="0">
                <a:solidFill>
                  <a:srgbClr val="3B3535"/>
                </a:solidFill>
                <a:ea typeface="Sora Light" pitchFamily="34" charset="-122"/>
                <a:cs typeface="Sora Light" pitchFamily="34" charset="-120"/>
              </a:rPr>
              <a:t>Застосовується постійно на всій території держави та щодо всіх осіб під її юрисдикцією</a:t>
            </a:r>
            <a:endParaRPr lang="en-US" dirty="0"/>
          </a:p>
        </p:txBody>
      </p:sp>
      <p:pic>
        <p:nvPicPr>
          <p:cNvPr id="5" name="Image 0" descr="preencoded.png"/>
          <p:cNvPicPr>
            <a:picLocks noChangeAspect="1"/>
          </p:cNvPicPr>
          <p:nvPr/>
        </p:nvPicPr>
        <p:blipFill>
          <a:blip r:embed="rId3"/>
          <a:stretch>
            <a:fillRect/>
          </a:stretch>
        </p:blipFill>
        <p:spPr>
          <a:xfrm>
            <a:off x="5020271" y="1911311"/>
            <a:ext cx="4589740" cy="4589740"/>
          </a:xfrm>
          <a:prstGeom prst="rect">
            <a:avLst/>
          </a:prstGeom>
        </p:spPr>
      </p:pic>
      <p:pic>
        <p:nvPicPr>
          <p:cNvPr id="6" name="Image 1" descr="preencoded.png"/>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037425" y="2928465"/>
            <a:ext cx="283607" cy="283607"/>
          </a:xfrm>
          <a:prstGeom prst="rect">
            <a:avLst/>
          </a:prstGeom>
        </p:spPr>
      </p:pic>
      <p:sp>
        <p:nvSpPr>
          <p:cNvPr id="7" name="Text 3"/>
          <p:cNvSpPr/>
          <p:nvPr/>
        </p:nvSpPr>
        <p:spPr>
          <a:xfrm>
            <a:off x="9894337" y="2547463"/>
            <a:ext cx="2494359"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Мирний час</a:t>
            </a:r>
            <a:endParaRPr lang="en-US" sz="2000" b="1" dirty="0"/>
          </a:p>
        </p:txBody>
      </p:sp>
      <p:sp>
        <p:nvSpPr>
          <p:cNvPr id="8" name="Text 4"/>
          <p:cNvSpPr/>
          <p:nvPr/>
        </p:nvSpPr>
        <p:spPr>
          <a:xfrm>
            <a:off x="9894337" y="2972872"/>
            <a:ext cx="3977759" cy="606504"/>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Повний обсяг прав людини діє в умовах миру та стабільності</a:t>
            </a:r>
            <a:endParaRPr lang="en-US" dirty="0"/>
          </a:p>
        </p:txBody>
      </p:sp>
      <p:pic>
        <p:nvPicPr>
          <p:cNvPr id="9" name="Image 2" descr="preencoded.png"/>
          <p:cNvPicPr>
            <a:picLocks noChangeAspect="1"/>
          </p:cNvPicPr>
          <p:nvPr/>
        </p:nvPicPr>
        <p:blipFill>
          <a:blip r:embed="rId6"/>
          <a:stretch>
            <a:fillRect/>
          </a:stretch>
        </p:blipFill>
        <p:spPr>
          <a:xfrm>
            <a:off x="5020271" y="1911311"/>
            <a:ext cx="4589740" cy="4589740"/>
          </a:xfrm>
          <a:prstGeom prst="rect">
            <a:avLst/>
          </a:prstGeom>
        </p:spPr>
      </p:pic>
      <p:pic>
        <p:nvPicPr>
          <p:cNvPr id="10" name="Image 3" descr="preencoded.png"/>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8309139" y="2928465"/>
            <a:ext cx="283607" cy="283607"/>
          </a:xfrm>
          <a:prstGeom prst="rect">
            <a:avLst/>
          </a:prstGeom>
        </p:spPr>
      </p:pic>
      <p:sp>
        <p:nvSpPr>
          <p:cNvPr id="11" name="Text 5"/>
          <p:cNvSpPr/>
          <p:nvPr/>
        </p:nvSpPr>
        <p:spPr>
          <a:xfrm>
            <a:off x="9894335" y="4984555"/>
            <a:ext cx="2564963"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Надзвичайні ситуації</a:t>
            </a:r>
            <a:endParaRPr lang="en-US" sz="2000" b="1" dirty="0"/>
          </a:p>
        </p:txBody>
      </p:sp>
      <p:sp>
        <p:nvSpPr>
          <p:cNvPr id="12" name="Text 6"/>
          <p:cNvSpPr/>
          <p:nvPr/>
        </p:nvSpPr>
        <p:spPr>
          <a:xfrm>
            <a:off x="9894337" y="5409963"/>
            <a:ext cx="3977759" cy="606504"/>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Можливе відступлення від деяких прав при дотриманні строгих умов</a:t>
            </a:r>
            <a:endParaRPr lang="en-US" dirty="0"/>
          </a:p>
        </p:txBody>
      </p:sp>
      <p:pic>
        <p:nvPicPr>
          <p:cNvPr id="13" name="Image 4" descr="preencoded.png"/>
          <p:cNvPicPr>
            <a:picLocks noChangeAspect="1"/>
          </p:cNvPicPr>
          <p:nvPr/>
        </p:nvPicPr>
        <p:blipFill>
          <a:blip r:embed="rId8"/>
          <a:stretch>
            <a:fillRect/>
          </a:stretch>
        </p:blipFill>
        <p:spPr>
          <a:xfrm>
            <a:off x="5020271" y="1911311"/>
            <a:ext cx="4589740" cy="4589740"/>
          </a:xfrm>
          <a:prstGeom prst="rect">
            <a:avLst/>
          </a:prstGeom>
        </p:spPr>
      </p:pic>
      <p:pic>
        <p:nvPicPr>
          <p:cNvPr id="14" name="Image 5" descr="preencoded.png"/>
          <p:cNvPicPr>
            <a:picLocks noChangeAspect="1"/>
          </p:cNvPicPr>
          <p:nvPr/>
        </p:nvPicPr>
        <p:blipFill>
          <a:blip r:embed="rId4">
            <a:extLst>
              <a:ext uri="{96DAC541-7B7A-43D3-8B79-37D633B846F1}">
                <asvg:svgBlip xmlns="" xmlns:asvg="http://schemas.microsoft.com/office/drawing/2016/SVG/main" r:embed="rId9"/>
              </a:ext>
            </a:extLst>
          </a:blip>
          <a:stretch>
            <a:fillRect/>
          </a:stretch>
        </p:blipFill>
        <p:spPr>
          <a:xfrm>
            <a:off x="8309139" y="5200179"/>
            <a:ext cx="283607" cy="283607"/>
          </a:xfrm>
          <a:prstGeom prst="rect">
            <a:avLst/>
          </a:prstGeom>
        </p:spPr>
      </p:pic>
      <p:sp>
        <p:nvSpPr>
          <p:cNvPr id="15" name="Text 7"/>
          <p:cNvSpPr/>
          <p:nvPr/>
        </p:nvSpPr>
        <p:spPr>
          <a:xfrm>
            <a:off x="2241595" y="4984555"/>
            <a:ext cx="2494359" cy="311707"/>
          </a:xfrm>
          <a:prstGeom prst="rect">
            <a:avLst/>
          </a:prstGeom>
          <a:noFill/>
          <a:ln/>
        </p:spPr>
        <p:txBody>
          <a:bodyPr wrap="none" lIns="0" tIns="0" rIns="0" bIns="0" rtlCol="0" anchor="t"/>
          <a:lstStyle/>
          <a:p>
            <a:pPr algn="r">
              <a:lnSpc>
                <a:spcPts val="2451"/>
              </a:lnSpc>
            </a:pPr>
            <a:r>
              <a:rPr lang="en-US" sz="2000" b="1" dirty="0">
                <a:solidFill>
                  <a:srgbClr val="3B3535"/>
                </a:solidFill>
                <a:ea typeface="Alexandria Semi Bold" pitchFamily="34" charset="-122"/>
                <a:cs typeface="Alexandria Semi Bold" pitchFamily="34" charset="-120"/>
              </a:rPr>
              <a:t>Збройні конфлікти</a:t>
            </a:r>
            <a:endParaRPr lang="en-US" sz="2000" b="1" dirty="0"/>
          </a:p>
        </p:txBody>
      </p:sp>
      <p:sp>
        <p:nvSpPr>
          <p:cNvPr id="16" name="Text 8"/>
          <p:cNvSpPr/>
          <p:nvPr/>
        </p:nvSpPr>
        <p:spPr>
          <a:xfrm>
            <a:off x="758309" y="5409963"/>
            <a:ext cx="3977640" cy="606504"/>
          </a:xfrm>
          <a:prstGeom prst="rect">
            <a:avLst/>
          </a:prstGeom>
          <a:noFill/>
          <a:ln/>
        </p:spPr>
        <p:txBody>
          <a:bodyPr wrap="square" lIns="0" tIns="0" rIns="0" bIns="0" rtlCol="0" anchor="t"/>
          <a:lstStyle/>
          <a:p>
            <a:pPr algn="r">
              <a:lnSpc>
                <a:spcPts val="2351"/>
              </a:lnSpc>
            </a:pPr>
            <a:r>
              <a:rPr lang="en-US" dirty="0">
                <a:solidFill>
                  <a:srgbClr val="3B3535"/>
                </a:solidFill>
                <a:ea typeface="Sora Light" pitchFamily="34" charset="-122"/>
                <a:cs typeface="Sora Light" pitchFamily="34" charset="-120"/>
              </a:rPr>
              <a:t>Діє разом із МГП, забезпечуючи додатковий рівень захисту</a:t>
            </a:r>
            <a:endParaRPr lang="en-US" dirty="0"/>
          </a:p>
        </p:txBody>
      </p:sp>
      <p:pic>
        <p:nvPicPr>
          <p:cNvPr id="17" name="Image 6" descr="preencoded.png"/>
          <p:cNvPicPr>
            <a:picLocks noChangeAspect="1"/>
          </p:cNvPicPr>
          <p:nvPr/>
        </p:nvPicPr>
        <p:blipFill>
          <a:blip r:embed="rId10"/>
          <a:stretch>
            <a:fillRect/>
          </a:stretch>
        </p:blipFill>
        <p:spPr>
          <a:xfrm>
            <a:off x="5020271" y="1911311"/>
            <a:ext cx="4589740" cy="4589740"/>
          </a:xfrm>
          <a:prstGeom prst="rect">
            <a:avLst/>
          </a:prstGeom>
        </p:spPr>
      </p:pic>
      <p:pic>
        <p:nvPicPr>
          <p:cNvPr id="18" name="Image 7" descr="preencoded.png"/>
          <p:cNvPicPr>
            <a:picLocks noChangeAspect="1"/>
          </p:cNvPicPr>
          <p:nvPr/>
        </p:nvPicPr>
        <p:blipFill>
          <a:blip r:embed="rId4">
            <a:extLst>
              <a:ext uri="{96DAC541-7B7A-43D3-8B79-37D633B846F1}">
                <asvg:svgBlip xmlns="" xmlns:asvg="http://schemas.microsoft.com/office/drawing/2016/SVG/main" r:embed="rId11"/>
              </a:ext>
            </a:extLst>
          </a:blip>
          <a:stretch>
            <a:fillRect/>
          </a:stretch>
        </p:blipFill>
        <p:spPr>
          <a:xfrm>
            <a:off x="6037425" y="5200179"/>
            <a:ext cx="283607" cy="2836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a:extLst>
              <a:ext uri="{FF2B5EF4-FFF2-40B4-BE49-F238E27FC236}">
                <a16:creationId xmlns="" xmlns:a16="http://schemas.microsoft.com/office/drawing/2014/main" id="{38160835-EEDF-44D8-AFD9-9A1A318C8EC1}"/>
              </a:ext>
            </a:extLst>
          </p:cNvPr>
          <p:cNvSpPr/>
          <p:nvPr/>
        </p:nvSpPr>
        <p:spPr>
          <a:xfrm>
            <a:off x="3123209" y="1612098"/>
            <a:ext cx="10200905" cy="1516261"/>
          </a:xfrm>
          <a:prstGeom prst="rect">
            <a:avLst/>
          </a:prstGeom>
          <a:noFill/>
          <a:ln/>
        </p:spPr>
        <p:txBody>
          <a:bodyPr wrap="square" lIns="0" tIns="0" rIns="0" bIns="0" rtlCol="0" anchor="t"/>
          <a:lstStyle/>
          <a:p>
            <a:pPr algn="just">
              <a:lnSpc>
                <a:spcPct val="110000"/>
              </a:lnSpc>
              <a:spcAft>
                <a:spcPts val="1200"/>
              </a:spcAft>
            </a:pPr>
            <a:r>
              <a:rPr lang="uk-UA" dirty="0"/>
              <a:t>Права людини є основою міжнародного правопорядку. У різні історичні періоди людство створювало правові механізми, покликані захищати гідність і життя кожної людини — як у мирний час, так і під час збройних конфліктів. У цьому контексті важливу роль відіграють дві взаємопов’язані </a:t>
            </a:r>
            <a:r>
              <a:rPr lang="uk-UA" dirty="0">
                <a:solidFill>
                  <a:srgbClr val="3B3535"/>
                </a:solidFill>
                <a:ea typeface="Sora Light" pitchFamily="34" charset="-122"/>
                <a:cs typeface="Sora Light" pitchFamily="34" charset="-120"/>
              </a:rPr>
              <a:t>системи правового захисту людини, які разом формують основу сучасного міжнародного правопорядку</a:t>
            </a:r>
            <a:r>
              <a:rPr lang="uk-UA" dirty="0"/>
              <a:t>: міжнародне гуманітарне право (МГП) та міжнародне право прав людини (МППЛ). </a:t>
            </a:r>
          </a:p>
          <a:p>
            <a:pPr algn="just">
              <a:lnSpc>
                <a:spcPct val="110000"/>
              </a:lnSpc>
              <a:spcAft>
                <a:spcPts val="1200"/>
              </a:spcAft>
            </a:pPr>
            <a:r>
              <a:rPr lang="uk-UA" dirty="0"/>
              <a:t>Обидві системи мають спільну мету — захист людини від свавілля та насильства, проте діють у різних умовах. МГП застосовується переважно у період війни чи збройного конфлікту й обмежує методи ведення бойових дій, тоді як МППЛ діє у мирний час і спрямоване на забезпечення широкого спектра прав і свобод.</a:t>
            </a:r>
          </a:p>
          <a:p>
            <a:pPr algn="just">
              <a:lnSpc>
                <a:spcPct val="110000"/>
              </a:lnSpc>
              <a:spcAft>
                <a:spcPts val="1200"/>
              </a:spcAft>
            </a:pPr>
            <a:r>
              <a:rPr lang="uk-UA" dirty="0"/>
              <a:t>Водночас ці дві галузі не існують ізольовано. Під час збройних конфліктів норми МГП і МППЛ взаємодоповнюють одна одну, створюючи єдину систему міжнародного захисту людини. Такий взаємозв’язок особливо важливий у сучасних умовах, коли збройні конфлікти дедалі частіше супроводжуються масовими порушеннями прав людини.</a:t>
            </a:r>
          </a:p>
          <a:p>
            <a:pPr algn="just">
              <a:lnSpc>
                <a:spcPct val="110000"/>
              </a:lnSpc>
              <a:spcAft>
                <a:spcPts val="1200"/>
              </a:spcAft>
            </a:pPr>
            <a:r>
              <a:rPr lang="uk-UA" dirty="0"/>
              <a:t>Отже, дослідження зв’язку між міжнародним гуманітарним правом і міжнародним правом прав людини дає змогу глибше зрозуміти механізми міжнародного захисту особи та визначити, як саме вони взаємодіють у складних ситуаціях, коли людське життя і гідність опиняються під загрозою.</a:t>
            </a:r>
          </a:p>
          <a:p>
            <a:pPr>
              <a:lnSpc>
                <a:spcPts val="2351"/>
              </a:lnSpc>
            </a:pPr>
            <a:endParaRPr lang="en-US" sz="1451" dirty="0"/>
          </a:p>
        </p:txBody>
      </p:sp>
      <p:sp>
        <p:nvSpPr>
          <p:cNvPr id="3" name="Прямоугольник 2">
            <a:extLst>
              <a:ext uri="{FF2B5EF4-FFF2-40B4-BE49-F238E27FC236}">
                <a16:creationId xmlns="" xmlns:a16="http://schemas.microsoft.com/office/drawing/2014/main" id="{B97A0858-F442-4268-85E2-15A9A88751E8}"/>
              </a:ext>
            </a:extLst>
          </p:cNvPr>
          <p:cNvSpPr/>
          <p:nvPr/>
        </p:nvSpPr>
        <p:spPr>
          <a:xfrm>
            <a:off x="2969622" y="711322"/>
            <a:ext cx="1281120" cy="646331"/>
          </a:xfrm>
          <a:prstGeom prst="rect">
            <a:avLst/>
          </a:prstGeom>
        </p:spPr>
        <p:txBody>
          <a:bodyPr wrap="none">
            <a:spAutoFit/>
          </a:bodyPr>
          <a:lstStyle/>
          <a:p>
            <a:r>
              <a:rPr lang="uk-UA" sz="3600" b="1" dirty="0"/>
              <a:t>Вступ</a:t>
            </a:r>
            <a:endParaRPr lang="uk-UA" sz="3600" dirty="0"/>
          </a:p>
        </p:txBody>
      </p:sp>
      <p:sp>
        <p:nvSpPr>
          <p:cNvPr id="4" name="Прямоугольник 3">
            <a:extLst>
              <a:ext uri="{FF2B5EF4-FFF2-40B4-BE49-F238E27FC236}">
                <a16:creationId xmlns="" xmlns:a16="http://schemas.microsoft.com/office/drawing/2014/main" id="{2F141F57-149E-4203-8FE1-326F6AF66A5E}"/>
              </a:ext>
            </a:extLst>
          </p:cNvPr>
          <p:cNvSpPr/>
          <p:nvPr/>
        </p:nvSpPr>
        <p:spPr>
          <a:xfrm>
            <a:off x="0" y="0"/>
            <a:ext cx="2327564" cy="8229600"/>
          </a:xfrm>
          <a:prstGeom prst="rect">
            <a:avLst/>
          </a:prstGeom>
          <a:solidFill>
            <a:schemeClr val="accent1">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7105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1">
            <a:extLst>
              <a:ext uri="{FF2B5EF4-FFF2-40B4-BE49-F238E27FC236}">
                <a16:creationId xmlns="" xmlns:a16="http://schemas.microsoft.com/office/drawing/2014/main" id="{F6BBFD6D-4C7A-4B0F-AD70-9ECCADC04C83}"/>
              </a:ext>
            </a:extLst>
          </p:cNvPr>
          <p:cNvSpPr/>
          <p:nvPr/>
        </p:nvSpPr>
        <p:spPr>
          <a:xfrm>
            <a:off x="1127871" y="1040036"/>
            <a:ext cx="4366379" cy="352187"/>
          </a:xfrm>
          <a:prstGeom prst="rect">
            <a:avLst/>
          </a:prstGeom>
          <a:noFill/>
          <a:ln/>
        </p:spPr>
        <p:txBody>
          <a:bodyPr wrap="none" lIns="0" tIns="0" rIns="0" bIns="0" rtlCol="0" anchor="t"/>
          <a:lstStyle/>
          <a:p>
            <a:pPr>
              <a:lnSpc>
                <a:spcPts val="2751"/>
              </a:lnSpc>
            </a:pPr>
            <a:r>
              <a:rPr lang="uk-UA" sz="3900" b="1" dirty="0" err="1">
                <a:solidFill>
                  <a:srgbClr val="1F1E1E"/>
                </a:solidFill>
                <a:ea typeface="Alexandria Semi Bold" pitchFamily="34" charset="-122"/>
                <a:cs typeface="Alexandria Semi Bold" pitchFamily="34" charset="-120"/>
              </a:rPr>
              <a:t>Суб</a:t>
            </a:r>
            <a:r>
              <a:rPr lang="en-US" sz="3900" b="1" dirty="0">
                <a:solidFill>
                  <a:srgbClr val="1F1E1E"/>
                </a:solidFill>
                <a:ea typeface="Alexandria Semi Bold" pitchFamily="34" charset="-122"/>
                <a:cs typeface="Alexandria Semi Bold" pitchFamily="34" charset="-120"/>
              </a:rPr>
              <a:t>’</a:t>
            </a:r>
            <a:r>
              <a:rPr lang="uk-UA" sz="3900" b="1" dirty="0" err="1">
                <a:solidFill>
                  <a:srgbClr val="1F1E1E"/>
                </a:solidFill>
                <a:ea typeface="Alexandria Semi Bold" pitchFamily="34" charset="-122"/>
                <a:cs typeface="Alexandria Semi Bold" pitchFamily="34" charset="-120"/>
              </a:rPr>
              <a:t>єкти</a:t>
            </a:r>
            <a:r>
              <a:rPr lang="uk-UA" sz="3900" b="1" dirty="0">
                <a:solidFill>
                  <a:srgbClr val="1F1E1E"/>
                </a:solidFill>
                <a:ea typeface="Alexandria Semi Bold" pitchFamily="34" charset="-122"/>
                <a:cs typeface="Alexandria Semi Bold" pitchFamily="34" charset="-120"/>
              </a:rPr>
              <a:t> МГП</a:t>
            </a:r>
            <a:endParaRPr lang="en-US" sz="3900" b="1" dirty="0"/>
          </a:p>
        </p:txBody>
      </p:sp>
      <p:sp>
        <p:nvSpPr>
          <p:cNvPr id="8" name="Shape 12">
            <a:extLst>
              <a:ext uri="{FF2B5EF4-FFF2-40B4-BE49-F238E27FC236}">
                <a16:creationId xmlns="" xmlns:a16="http://schemas.microsoft.com/office/drawing/2014/main" id="{D43B0CA7-3010-429F-A492-9172C4E71166}"/>
              </a:ext>
            </a:extLst>
          </p:cNvPr>
          <p:cNvSpPr/>
          <p:nvPr/>
        </p:nvSpPr>
        <p:spPr>
          <a:xfrm>
            <a:off x="1064469" y="1864690"/>
            <a:ext cx="6060725" cy="3639643"/>
          </a:xfrm>
          <a:prstGeom prst="roundRect">
            <a:avLst>
              <a:gd name="adj" fmla="val 5186"/>
            </a:avLst>
          </a:prstGeom>
          <a:solidFill>
            <a:schemeClr val="accent1">
              <a:lumMod val="20000"/>
              <a:lumOff val="80000"/>
            </a:schemeClr>
          </a:solidFill>
          <a:ln w="22860">
            <a:solidFill>
              <a:srgbClr val="BBC2DC"/>
            </a:solidFill>
            <a:prstDash val="solid"/>
          </a:ln>
        </p:spPr>
      </p:sp>
      <p:sp>
        <p:nvSpPr>
          <p:cNvPr id="9" name="Shape 12">
            <a:extLst>
              <a:ext uri="{FF2B5EF4-FFF2-40B4-BE49-F238E27FC236}">
                <a16:creationId xmlns="" xmlns:a16="http://schemas.microsoft.com/office/drawing/2014/main" id="{CA2D0063-AAA9-40E5-BA90-4ACAC32CE288}"/>
              </a:ext>
            </a:extLst>
          </p:cNvPr>
          <p:cNvSpPr/>
          <p:nvPr/>
        </p:nvSpPr>
        <p:spPr>
          <a:xfrm>
            <a:off x="7310364" y="1864691"/>
            <a:ext cx="6436425" cy="3639642"/>
          </a:xfrm>
          <a:prstGeom prst="roundRect">
            <a:avLst>
              <a:gd name="adj" fmla="val 5186"/>
            </a:avLst>
          </a:prstGeom>
          <a:solidFill>
            <a:schemeClr val="accent1">
              <a:lumMod val="20000"/>
              <a:lumOff val="80000"/>
            </a:schemeClr>
          </a:solidFill>
          <a:ln w="22860">
            <a:solidFill>
              <a:srgbClr val="BBC2DC"/>
            </a:solidFill>
            <a:prstDash val="solid"/>
          </a:ln>
        </p:spPr>
      </p:sp>
      <p:sp>
        <p:nvSpPr>
          <p:cNvPr id="10" name="Shape 12">
            <a:extLst>
              <a:ext uri="{FF2B5EF4-FFF2-40B4-BE49-F238E27FC236}">
                <a16:creationId xmlns="" xmlns:a16="http://schemas.microsoft.com/office/drawing/2014/main" id="{BA411093-7C55-471E-BCAA-30CA3BD09CBD}"/>
              </a:ext>
            </a:extLst>
          </p:cNvPr>
          <p:cNvSpPr/>
          <p:nvPr/>
        </p:nvSpPr>
        <p:spPr>
          <a:xfrm>
            <a:off x="1105273" y="5673728"/>
            <a:ext cx="6060725" cy="1509381"/>
          </a:xfrm>
          <a:prstGeom prst="roundRect">
            <a:avLst>
              <a:gd name="adj" fmla="val 5186"/>
            </a:avLst>
          </a:prstGeom>
          <a:solidFill>
            <a:schemeClr val="accent1">
              <a:lumMod val="20000"/>
              <a:lumOff val="80000"/>
            </a:schemeClr>
          </a:solidFill>
          <a:ln w="22860">
            <a:solidFill>
              <a:srgbClr val="BBC2DC"/>
            </a:solidFill>
            <a:prstDash val="solid"/>
          </a:ln>
        </p:spPr>
      </p:sp>
      <p:sp>
        <p:nvSpPr>
          <p:cNvPr id="12" name="Прямоугольник 11">
            <a:extLst>
              <a:ext uri="{FF2B5EF4-FFF2-40B4-BE49-F238E27FC236}">
                <a16:creationId xmlns="" xmlns:a16="http://schemas.microsoft.com/office/drawing/2014/main" id="{352D9526-6821-47EE-BFAD-9832384477E4}"/>
              </a:ext>
            </a:extLst>
          </p:cNvPr>
          <p:cNvSpPr/>
          <p:nvPr/>
        </p:nvSpPr>
        <p:spPr>
          <a:xfrm>
            <a:off x="1309011" y="1981111"/>
            <a:ext cx="5179753" cy="815608"/>
          </a:xfrm>
          <a:prstGeom prst="rect">
            <a:avLst/>
          </a:prstGeom>
        </p:spPr>
        <p:txBody>
          <a:bodyPr wrap="square">
            <a:spAutoFit/>
          </a:bodyPr>
          <a:lstStyle/>
          <a:p>
            <a:pPr>
              <a:spcAft>
                <a:spcPts val="600"/>
              </a:spcAft>
            </a:pPr>
            <a:r>
              <a:rPr lang="uk-UA" sz="2200" b="1" dirty="0"/>
              <a:t>Держави</a:t>
            </a:r>
          </a:p>
          <a:p>
            <a:pPr>
              <a:spcAft>
                <a:spcPts val="600"/>
              </a:spcAft>
            </a:pPr>
            <a:endParaRPr lang="uk-UA" sz="2000" dirty="0"/>
          </a:p>
        </p:txBody>
      </p:sp>
      <p:sp>
        <p:nvSpPr>
          <p:cNvPr id="14" name="Rectangle 1">
            <a:extLst>
              <a:ext uri="{FF2B5EF4-FFF2-40B4-BE49-F238E27FC236}">
                <a16:creationId xmlns="" xmlns:a16="http://schemas.microsoft.com/office/drawing/2014/main" id="{8B47EBEC-5FA5-40F2-BC2A-922591266CA9}"/>
              </a:ext>
            </a:extLst>
          </p:cNvPr>
          <p:cNvSpPr>
            <a:spLocks noChangeArrowheads="1"/>
          </p:cNvSpPr>
          <p:nvPr/>
        </p:nvSpPr>
        <p:spPr bwMode="auto">
          <a:xfrm>
            <a:off x="1309011" y="2441889"/>
            <a:ext cx="557163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uk-UA" altLang="uk-UA" i="0" u="none" strike="noStrike" cap="none" normalizeH="0" baseline="0" dirty="0">
                <a:ln>
                  <a:noFill/>
                </a:ln>
                <a:solidFill>
                  <a:schemeClr val="tx1"/>
                </a:solidFill>
                <a:effectLst/>
              </a:rPr>
              <a:t>Основні суб’єкти МГП. Саме держави укладають міжнародні договори (Женевські, Гаазькі конвенції, Додаткові протоколи) та зобов’язані їх виконувати.</a:t>
            </a:r>
          </a:p>
          <a:p>
            <a:pPr marR="0" lvl="0" algn="l" defTabSz="914400" rtl="0" eaLnBrk="0" fontAlgn="base" latinLnBrk="0" hangingPunct="0">
              <a:lnSpc>
                <a:spcPct val="100000"/>
              </a:lnSpc>
              <a:spcBef>
                <a:spcPct val="0"/>
              </a:spcBef>
              <a:spcAft>
                <a:spcPct val="0"/>
              </a:spcAft>
              <a:buClrTx/>
              <a:buSzTx/>
              <a:tabLst/>
            </a:pPr>
            <a:r>
              <a:rPr kumimoji="0" lang="uk-UA" altLang="uk-UA" i="0" u="none" strike="noStrike" cap="none" normalizeH="0" baseline="0" dirty="0">
                <a:ln>
                  <a:noFill/>
                </a:ln>
                <a:solidFill>
                  <a:schemeClr val="tx1"/>
                </a:solidFill>
                <a:effectLst/>
              </a:rPr>
              <a:t>Вони:</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uk-UA" altLang="uk-UA" i="0" u="none" strike="noStrike" cap="none" normalizeH="0" baseline="0" dirty="0">
                <a:ln>
                  <a:noFill/>
                </a:ln>
                <a:solidFill>
                  <a:schemeClr val="tx1"/>
                </a:solidFill>
                <a:effectLst/>
              </a:rPr>
              <a:t>створюють і утримують збройні сили;</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uk-UA" altLang="uk-UA" i="0" u="none" strike="noStrike" cap="none" normalizeH="0" baseline="0" dirty="0">
                <a:ln>
                  <a:noFill/>
                </a:ln>
                <a:solidFill>
                  <a:schemeClr val="tx1"/>
                </a:solidFill>
                <a:effectLst/>
              </a:rPr>
              <a:t>відповідають за дотримання норм МГП своїми військовими;</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uk-UA" altLang="uk-UA" i="0" u="none" strike="noStrike" cap="none" normalizeH="0" baseline="0" dirty="0">
                <a:ln>
                  <a:noFill/>
                </a:ln>
                <a:solidFill>
                  <a:schemeClr val="tx1"/>
                </a:solidFill>
                <a:effectLst/>
              </a:rPr>
              <a:t>несуть міжнародну відповідальність за порушення МГП.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15" name="Прямоугольник 14">
            <a:extLst>
              <a:ext uri="{FF2B5EF4-FFF2-40B4-BE49-F238E27FC236}">
                <a16:creationId xmlns="" xmlns:a16="http://schemas.microsoft.com/office/drawing/2014/main" id="{B6242ECB-52F9-4D82-94B7-66BF10DD9278}"/>
              </a:ext>
            </a:extLst>
          </p:cNvPr>
          <p:cNvSpPr/>
          <p:nvPr/>
        </p:nvSpPr>
        <p:spPr>
          <a:xfrm>
            <a:off x="7455548" y="1988877"/>
            <a:ext cx="6110383" cy="3231654"/>
          </a:xfrm>
          <a:prstGeom prst="rect">
            <a:avLst/>
          </a:prstGeom>
        </p:spPr>
        <p:txBody>
          <a:bodyPr wrap="square">
            <a:spAutoFit/>
          </a:bodyPr>
          <a:lstStyle/>
          <a:p>
            <a:pPr>
              <a:spcAft>
                <a:spcPts val="600"/>
              </a:spcAft>
            </a:pPr>
            <a:r>
              <a:rPr lang="uk-UA" sz="2200" b="1" dirty="0"/>
              <a:t>Міжнародні організації</a:t>
            </a:r>
          </a:p>
          <a:p>
            <a:pPr marL="285750" indent="-285750">
              <a:spcAft>
                <a:spcPts val="600"/>
              </a:spcAft>
              <a:buFont typeface="Wingdings" panose="05000000000000000000" pitchFamily="2" charset="2"/>
              <a:buChar char="§"/>
            </a:pPr>
            <a:r>
              <a:rPr lang="uk-UA" dirty="0"/>
              <a:t>Виконують контрольні, координаційні та гуманітарні функції.</a:t>
            </a:r>
          </a:p>
          <a:p>
            <a:pPr marL="285750" indent="-285750">
              <a:spcAft>
                <a:spcPts val="600"/>
              </a:spcAft>
              <a:buFont typeface="Wingdings" panose="05000000000000000000" pitchFamily="2" charset="2"/>
              <a:buChar char="§"/>
            </a:pPr>
            <a:r>
              <a:rPr lang="uk-UA" dirty="0"/>
              <a:t>Найважливішу роль відіграє:</a:t>
            </a:r>
          </a:p>
          <a:p>
            <a:pPr marL="742950" lvl="1" indent="-285750">
              <a:spcAft>
                <a:spcPts val="600"/>
              </a:spcAft>
              <a:buFont typeface="Arial" panose="020B0604020202020204" pitchFamily="34" charset="0"/>
              <a:buChar char="•"/>
            </a:pPr>
            <a:r>
              <a:rPr lang="uk-UA" dirty="0"/>
              <a:t>Міжнародний Комітет Червоного Хреста (МКЧХ) — спостереження за дотриманням Женевських конвенцій, допомога жертвам конфліктів.</a:t>
            </a:r>
          </a:p>
          <a:p>
            <a:pPr>
              <a:spcAft>
                <a:spcPts val="600"/>
              </a:spcAft>
            </a:pPr>
            <a:r>
              <a:rPr lang="uk-UA" dirty="0"/>
              <a:t>Також — ООН (Рада Безпеки, Управління Верховного комісара з прав людини), регіональні організації (НАТО, ЄС, Африканський союз).</a:t>
            </a:r>
          </a:p>
        </p:txBody>
      </p:sp>
      <p:sp>
        <p:nvSpPr>
          <p:cNvPr id="16" name="Shape 12">
            <a:extLst>
              <a:ext uri="{FF2B5EF4-FFF2-40B4-BE49-F238E27FC236}">
                <a16:creationId xmlns="" xmlns:a16="http://schemas.microsoft.com/office/drawing/2014/main" id="{25A775D2-8C3E-4088-B0F1-54EF38B90B11}"/>
              </a:ext>
            </a:extLst>
          </p:cNvPr>
          <p:cNvSpPr/>
          <p:nvPr/>
        </p:nvSpPr>
        <p:spPr>
          <a:xfrm>
            <a:off x="7348846" y="5673728"/>
            <a:ext cx="6397943" cy="1509382"/>
          </a:xfrm>
          <a:prstGeom prst="roundRect">
            <a:avLst>
              <a:gd name="adj" fmla="val 5186"/>
            </a:avLst>
          </a:prstGeom>
          <a:solidFill>
            <a:schemeClr val="accent1">
              <a:lumMod val="20000"/>
              <a:lumOff val="80000"/>
            </a:schemeClr>
          </a:solidFill>
          <a:ln w="22860">
            <a:solidFill>
              <a:srgbClr val="BBC2DC"/>
            </a:solidFill>
            <a:prstDash val="solid"/>
          </a:ln>
        </p:spPr>
      </p:sp>
      <p:sp>
        <p:nvSpPr>
          <p:cNvPr id="17" name="Прямоугольник 16">
            <a:extLst>
              <a:ext uri="{FF2B5EF4-FFF2-40B4-BE49-F238E27FC236}">
                <a16:creationId xmlns="" xmlns:a16="http://schemas.microsoft.com/office/drawing/2014/main" id="{D57A69C7-752F-461C-805F-B2E43BD71B7F}"/>
              </a:ext>
            </a:extLst>
          </p:cNvPr>
          <p:cNvSpPr/>
          <p:nvPr/>
        </p:nvSpPr>
        <p:spPr>
          <a:xfrm>
            <a:off x="1309011" y="5941201"/>
            <a:ext cx="5218433" cy="769441"/>
          </a:xfrm>
          <a:prstGeom prst="rect">
            <a:avLst/>
          </a:prstGeom>
        </p:spPr>
        <p:txBody>
          <a:bodyPr wrap="square">
            <a:spAutoFit/>
          </a:bodyPr>
          <a:lstStyle/>
          <a:p>
            <a:r>
              <a:rPr lang="uk-UA" sz="2200" b="1" dirty="0"/>
              <a:t>Особи, які беруть участь у збройних конфліктах</a:t>
            </a:r>
          </a:p>
        </p:txBody>
      </p:sp>
      <p:sp>
        <p:nvSpPr>
          <p:cNvPr id="18" name="Прямоугольник 17">
            <a:extLst>
              <a:ext uri="{FF2B5EF4-FFF2-40B4-BE49-F238E27FC236}">
                <a16:creationId xmlns="" xmlns:a16="http://schemas.microsoft.com/office/drawing/2014/main" id="{BE3D54AB-7286-4BF5-9003-827DCEA13D54}"/>
              </a:ext>
            </a:extLst>
          </p:cNvPr>
          <p:cNvSpPr/>
          <p:nvPr/>
        </p:nvSpPr>
        <p:spPr>
          <a:xfrm>
            <a:off x="7714542" y="6118240"/>
            <a:ext cx="2675989" cy="430887"/>
          </a:xfrm>
          <a:prstGeom prst="rect">
            <a:avLst/>
          </a:prstGeom>
        </p:spPr>
        <p:txBody>
          <a:bodyPr wrap="none">
            <a:spAutoFit/>
          </a:bodyPr>
          <a:lstStyle/>
          <a:p>
            <a:r>
              <a:rPr lang="uk-UA" sz="2200" b="1" dirty="0"/>
              <a:t>Цивільне населення</a:t>
            </a:r>
          </a:p>
        </p:txBody>
      </p:sp>
    </p:spTree>
    <p:extLst>
      <p:ext uri="{BB962C8B-B14F-4D97-AF65-F5344CB8AC3E}">
        <p14:creationId xmlns:p14="http://schemas.microsoft.com/office/powerpoint/2010/main" val="349232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53A2B85-6549-44A2-B869-6FCF698B34AC}"/>
              </a:ext>
            </a:extLst>
          </p:cNvPr>
          <p:cNvSpPr/>
          <p:nvPr/>
        </p:nvSpPr>
        <p:spPr>
          <a:xfrm>
            <a:off x="743712" y="703114"/>
            <a:ext cx="8450968" cy="491673"/>
          </a:xfrm>
          <a:prstGeom prst="rect">
            <a:avLst/>
          </a:prstGeom>
        </p:spPr>
        <p:txBody>
          <a:bodyPr wrap="none">
            <a:spAutoFit/>
          </a:bodyPr>
          <a:lstStyle/>
          <a:p>
            <a:pPr>
              <a:lnSpc>
                <a:spcPts val="2821"/>
              </a:lnSpc>
            </a:pPr>
            <a:r>
              <a:rPr lang="uk-UA" sz="3840" b="1" dirty="0"/>
              <a:t>Категорії осіб, захищені нормами МГП</a:t>
            </a:r>
          </a:p>
        </p:txBody>
      </p:sp>
      <p:sp>
        <p:nvSpPr>
          <p:cNvPr id="5" name="Прямоугольник 4">
            <a:extLst>
              <a:ext uri="{FF2B5EF4-FFF2-40B4-BE49-F238E27FC236}">
                <a16:creationId xmlns="" xmlns:a16="http://schemas.microsoft.com/office/drawing/2014/main" id="{8DF821F7-BB8E-45EC-BF90-1949763C8178}"/>
              </a:ext>
            </a:extLst>
          </p:cNvPr>
          <p:cNvSpPr/>
          <p:nvPr/>
        </p:nvSpPr>
        <p:spPr>
          <a:xfrm>
            <a:off x="743712" y="1220947"/>
            <a:ext cx="13301472" cy="694293"/>
          </a:xfrm>
          <a:prstGeom prst="rect">
            <a:avLst/>
          </a:prstGeom>
        </p:spPr>
        <p:txBody>
          <a:bodyPr wrap="square">
            <a:spAutoFit/>
          </a:bodyPr>
          <a:lstStyle/>
          <a:p>
            <a:pPr algn="just"/>
            <a:r>
              <a:rPr lang="uk-UA" sz="1956" dirty="0"/>
              <a:t>МГП надає захист всім жертвам збройних конфліктів, включаючи цивільних осіб і комбатантів, які склали зброю. Характер наданого їм захисту варіюється і залежить від того, чи є відповідна особа комбатантом або цивільною особою.</a:t>
            </a:r>
          </a:p>
        </p:txBody>
      </p:sp>
      <p:sp>
        <p:nvSpPr>
          <p:cNvPr id="6" name="Прямоугольник 5">
            <a:extLst>
              <a:ext uri="{FF2B5EF4-FFF2-40B4-BE49-F238E27FC236}">
                <a16:creationId xmlns="" xmlns:a16="http://schemas.microsoft.com/office/drawing/2014/main" id="{9CE5D248-DC53-4C3E-9430-02D5B1ACFFAF}"/>
              </a:ext>
            </a:extLst>
          </p:cNvPr>
          <p:cNvSpPr/>
          <p:nvPr/>
        </p:nvSpPr>
        <p:spPr>
          <a:xfrm>
            <a:off x="750859" y="3973931"/>
            <a:ext cx="3559014" cy="757130"/>
          </a:xfrm>
          <a:prstGeom prst="rect">
            <a:avLst/>
          </a:prstGeom>
        </p:spPr>
        <p:txBody>
          <a:bodyPr wrap="square">
            <a:spAutoFit/>
          </a:bodyPr>
          <a:lstStyle/>
          <a:p>
            <a:pPr algn="ctr"/>
            <a:r>
              <a:rPr lang="uk-UA" sz="2160" b="1" dirty="0"/>
              <a:t>комбатанти </a:t>
            </a:r>
            <a:r>
              <a:rPr lang="uk-UA" sz="2160" dirty="0"/>
              <a:t>на полі бою та на морі,</a:t>
            </a:r>
            <a:r>
              <a:rPr lang="uk-UA" sz="2160" b="1" dirty="0"/>
              <a:t> які склали зброю</a:t>
            </a:r>
          </a:p>
        </p:txBody>
      </p:sp>
      <p:sp>
        <p:nvSpPr>
          <p:cNvPr id="7" name="Прямоугольник 6">
            <a:extLst>
              <a:ext uri="{FF2B5EF4-FFF2-40B4-BE49-F238E27FC236}">
                <a16:creationId xmlns="" xmlns:a16="http://schemas.microsoft.com/office/drawing/2014/main" id="{88F51DA4-F5A8-483D-8740-ED2BAD79814B}"/>
              </a:ext>
            </a:extLst>
          </p:cNvPr>
          <p:cNvSpPr/>
          <p:nvPr/>
        </p:nvSpPr>
        <p:spPr>
          <a:xfrm>
            <a:off x="926592" y="6635130"/>
            <a:ext cx="6766560" cy="1089529"/>
          </a:xfrm>
          <a:prstGeom prst="rect">
            <a:avLst/>
          </a:prstGeom>
        </p:spPr>
        <p:txBody>
          <a:bodyPr wrap="square">
            <a:spAutoFit/>
          </a:bodyPr>
          <a:lstStyle/>
          <a:p>
            <a:pPr algn="ctr"/>
            <a:r>
              <a:rPr lang="uk-UA" sz="2160" b="1" dirty="0"/>
              <a:t>комбатанти, які припинили брати участь у воєнних діях</a:t>
            </a:r>
            <a:r>
              <a:rPr lang="uk-UA" sz="2160" dirty="0"/>
              <a:t>, тобто не можуть виконувати свої військові обов'язки </a:t>
            </a:r>
            <a:r>
              <a:rPr lang="uk-UA" sz="2160" b="1" dirty="0"/>
              <a:t>через хворобу або поранення</a:t>
            </a:r>
          </a:p>
        </p:txBody>
      </p:sp>
      <p:sp>
        <p:nvSpPr>
          <p:cNvPr id="8" name="Прямоугольник 7">
            <a:extLst>
              <a:ext uri="{FF2B5EF4-FFF2-40B4-BE49-F238E27FC236}">
                <a16:creationId xmlns="" xmlns:a16="http://schemas.microsoft.com/office/drawing/2014/main" id="{E4F1718B-7EC1-494A-BDA1-D0E2266FAEB2}"/>
              </a:ext>
            </a:extLst>
          </p:cNvPr>
          <p:cNvSpPr/>
          <p:nvPr/>
        </p:nvSpPr>
        <p:spPr>
          <a:xfrm>
            <a:off x="4519099" y="3973931"/>
            <a:ext cx="5417174" cy="757130"/>
          </a:xfrm>
          <a:prstGeom prst="rect">
            <a:avLst/>
          </a:prstGeom>
        </p:spPr>
        <p:txBody>
          <a:bodyPr wrap="square">
            <a:spAutoFit/>
          </a:bodyPr>
          <a:lstStyle/>
          <a:p>
            <a:pPr algn="r"/>
            <a:r>
              <a:rPr lang="uk-UA" sz="2160" b="1" dirty="0"/>
              <a:t>військовополонені</a:t>
            </a:r>
            <a:r>
              <a:rPr lang="uk-UA" sz="2160" dirty="0"/>
              <a:t>, тобто комбатанти, які знаходяться в полоні ворожих збройних сил</a:t>
            </a:r>
          </a:p>
        </p:txBody>
      </p:sp>
      <p:sp>
        <p:nvSpPr>
          <p:cNvPr id="9" name="Прямоугольник 8">
            <a:extLst>
              <a:ext uri="{FF2B5EF4-FFF2-40B4-BE49-F238E27FC236}">
                <a16:creationId xmlns="" xmlns:a16="http://schemas.microsoft.com/office/drawing/2014/main" id="{FE9895DB-3710-4695-9D6D-28F42FD23ED5}"/>
              </a:ext>
            </a:extLst>
          </p:cNvPr>
          <p:cNvSpPr/>
          <p:nvPr/>
        </p:nvSpPr>
        <p:spPr>
          <a:xfrm>
            <a:off x="10145503" y="3958984"/>
            <a:ext cx="3933876" cy="757130"/>
          </a:xfrm>
          <a:prstGeom prst="rect">
            <a:avLst/>
          </a:prstGeom>
        </p:spPr>
        <p:txBody>
          <a:bodyPr wrap="square">
            <a:spAutoFit/>
          </a:bodyPr>
          <a:lstStyle/>
          <a:p>
            <a:pPr algn="ctr"/>
            <a:r>
              <a:rPr lang="uk-UA" sz="2160" b="1" dirty="0"/>
              <a:t>цивільні особи</a:t>
            </a:r>
            <a:r>
              <a:rPr lang="uk-UA" sz="2160" dirty="0"/>
              <a:t>, які не беруть участі у воєнних діях</a:t>
            </a:r>
          </a:p>
        </p:txBody>
      </p:sp>
      <p:sp>
        <p:nvSpPr>
          <p:cNvPr id="10" name="Прямоугольник 9">
            <a:extLst>
              <a:ext uri="{FF2B5EF4-FFF2-40B4-BE49-F238E27FC236}">
                <a16:creationId xmlns="" xmlns:a16="http://schemas.microsoft.com/office/drawing/2014/main" id="{43F25701-18E5-4414-A2CC-9DE6B25661DC}"/>
              </a:ext>
            </a:extLst>
          </p:cNvPr>
          <p:cNvSpPr/>
          <p:nvPr/>
        </p:nvSpPr>
        <p:spPr>
          <a:xfrm>
            <a:off x="7489178" y="6635130"/>
            <a:ext cx="6214631" cy="1089529"/>
          </a:xfrm>
          <a:prstGeom prst="rect">
            <a:avLst/>
          </a:prstGeom>
        </p:spPr>
        <p:txBody>
          <a:bodyPr wrap="square">
            <a:spAutoFit/>
          </a:bodyPr>
          <a:lstStyle/>
          <a:p>
            <a:pPr algn="ctr"/>
            <a:r>
              <a:rPr lang="uk-UA" sz="2160" dirty="0"/>
              <a:t>особи, які виконують специфічні обов'язки: </a:t>
            </a:r>
            <a:r>
              <a:rPr lang="uk-UA" sz="2160" b="1" dirty="0"/>
              <a:t>медичний та духовний персонал</a:t>
            </a:r>
            <a:r>
              <a:rPr lang="uk-UA" sz="2160" dirty="0"/>
              <a:t>, а також </a:t>
            </a:r>
            <a:r>
              <a:rPr lang="uk-UA" sz="2160" b="1" dirty="0"/>
              <a:t>працівники гуманітарних організацій</a:t>
            </a:r>
          </a:p>
        </p:txBody>
      </p:sp>
      <p:pic>
        <p:nvPicPr>
          <p:cNvPr id="11" name="Picture 4" descr="Окупанти завезли з Росії на Запоріжжя медичний персонал: що відомо">
            <a:extLst>
              <a:ext uri="{FF2B5EF4-FFF2-40B4-BE49-F238E27FC236}">
                <a16:creationId xmlns="" xmlns:a16="http://schemas.microsoft.com/office/drawing/2014/main" id="{D4E16515-953A-4CC0-9E04-78EE11EE38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87" t="12489" r="19357"/>
          <a:stretch/>
        </p:blipFill>
        <p:spPr bwMode="auto">
          <a:xfrm>
            <a:off x="9517079" y="4932065"/>
            <a:ext cx="1776415" cy="1650406"/>
          </a:xfrm>
          <a:prstGeom prst="round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2" name="Picture 8" descr="Добровільно склали зброю: у Курській області рота російських солдатів  здалась у полон – Рубрика">
            <a:extLst>
              <a:ext uri="{FF2B5EF4-FFF2-40B4-BE49-F238E27FC236}">
                <a16:creationId xmlns="" xmlns:a16="http://schemas.microsoft.com/office/drawing/2014/main" id="{C59FABBC-3BC1-45F2-847F-4496F6969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11" t="4235" r="38478" b="6887"/>
          <a:stretch/>
        </p:blipFill>
        <p:spPr bwMode="auto">
          <a:xfrm>
            <a:off x="6388506" y="2240068"/>
            <a:ext cx="1871280" cy="1655917"/>
          </a:xfrm>
          <a:prstGeom prst="roundRect">
            <a:avLst>
              <a:gd name="adj" fmla="val 7505"/>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3" name="Picture 10" descr="Чому переселенці повертаються на окуповані території — Karachun">
            <a:extLst>
              <a:ext uri="{FF2B5EF4-FFF2-40B4-BE49-F238E27FC236}">
                <a16:creationId xmlns="" xmlns:a16="http://schemas.microsoft.com/office/drawing/2014/main" id="{D68588B8-B5BB-4231-AE7F-57727136E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222" t="5976" r="14915" b="12174"/>
          <a:stretch/>
        </p:blipFill>
        <p:spPr bwMode="auto">
          <a:xfrm>
            <a:off x="11100498" y="2326204"/>
            <a:ext cx="1776415" cy="1599812"/>
          </a:xfrm>
          <a:prstGeom prst="roundRect">
            <a:avLst>
              <a:gd name="adj" fmla="val 8653"/>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4" name="Picture 12" descr="Тактична медицина: Як діяти у разі поранень, травм та надавати першу  допомогу – АрміяInform">
            <a:extLst>
              <a:ext uri="{FF2B5EF4-FFF2-40B4-BE49-F238E27FC236}">
                <a16:creationId xmlns="" xmlns:a16="http://schemas.microsoft.com/office/drawing/2014/main" id="{40D89A44-565D-483D-8EDC-F9E62944EB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64" t="12282" r="36597"/>
          <a:stretch/>
        </p:blipFill>
        <p:spPr bwMode="auto">
          <a:xfrm>
            <a:off x="3606997" y="4926895"/>
            <a:ext cx="1670935" cy="1635458"/>
          </a:xfrm>
          <a:prstGeom prst="roundRect">
            <a:avLst>
              <a:gd name="adj" fmla="val 7852"/>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5" name="Picture 14" descr="Військові навчання на Херсонщині: залучені військові США і Британії -  портал новин LB.ua">
            <a:extLst>
              <a:ext uri="{FF2B5EF4-FFF2-40B4-BE49-F238E27FC236}">
                <a16:creationId xmlns="" xmlns:a16="http://schemas.microsoft.com/office/drawing/2014/main" id="{41268228-88AB-4FD6-B89B-9BB45C1B997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57" t="11250" r="36927" b="9847"/>
          <a:stretch/>
        </p:blipFill>
        <p:spPr bwMode="auto">
          <a:xfrm>
            <a:off x="1771379" y="2274933"/>
            <a:ext cx="1776415" cy="1650406"/>
          </a:xfrm>
          <a:prstGeom prst="roundRect">
            <a:avLst>
              <a:gd name="adj" fmla="val 4847"/>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753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1">
            <a:extLst>
              <a:ext uri="{FF2B5EF4-FFF2-40B4-BE49-F238E27FC236}">
                <a16:creationId xmlns="" xmlns:a16="http://schemas.microsoft.com/office/drawing/2014/main" id="{F6BBFD6D-4C7A-4B0F-AD70-9ECCADC04C83}"/>
              </a:ext>
            </a:extLst>
          </p:cNvPr>
          <p:cNvSpPr/>
          <p:nvPr/>
        </p:nvSpPr>
        <p:spPr>
          <a:xfrm>
            <a:off x="1127871" y="878312"/>
            <a:ext cx="4366379" cy="352187"/>
          </a:xfrm>
          <a:prstGeom prst="rect">
            <a:avLst/>
          </a:prstGeom>
          <a:noFill/>
          <a:ln/>
        </p:spPr>
        <p:txBody>
          <a:bodyPr wrap="none" lIns="0" tIns="0" rIns="0" bIns="0" rtlCol="0" anchor="t"/>
          <a:lstStyle/>
          <a:p>
            <a:pPr>
              <a:lnSpc>
                <a:spcPts val="2751"/>
              </a:lnSpc>
            </a:pPr>
            <a:r>
              <a:rPr lang="uk-UA" sz="3900" b="1" dirty="0" err="1">
                <a:solidFill>
                  <a:srgbClr val="1F1E1E"/>
                </a:solidFill>
                <a:ea typeface="Alexandria Semi Bold" pitchFamily="34" charset="-122"/>
                <a:cs typeface="Alexandria Semi Bold" pitchFamily="34" charset="-120"/>
              </a:rPr>
              <a:t>Суб</a:t>
            </a:r>
            <a:r>
              <a:rPr lang="en-US" sz="3900" b="1" dirty="0">
                <a:solidFill>
                  <a:srgbClr val="1F1E1E"/>
                </a:solidFill>
                <a:ea typeface="Alexandria Semi Bold" pitchFamily="34" charset="-122"/>
                <a:cs typeface="Alexandria Semi Bold" pitchFamily="34" charset="-120"/>
              </a:rPr>
              <a:t>’</a:t>
            </a:r>
            <a:r>
              <a:rPr lang="uk-UA" sz="3900" b="1" dirty="0" err="1">
                <a:solidFill>
                  <a:srgbClr val="1F1E1E"/>
                </a:solidFill>
                <a:ea typeface="Alexandria Semi Bold" pitchFamily="34" charset="-122"/>
                <a:cs typeface="Alexandria Semi Bold" pitchFamily="34" charset="-120"/>
              </a:rPr>
              <a:t>єкти</a:t>
            </a:r>
            <a:r>
              <a:rPr lang="uk-UA" sz="3900" b="1" dirty="0">
                <a:solidFill>
                  <a:srgbClr val="1F1E1E"/>
                </a:solidFill>
                <a:ea typeface="Alexandria Semi Bold" pitchFamily="34" charset="-122"/>
                <a:cs typeface="Alexandria Semi Bold" pitchFamily="34" charset="-120"/>
              </a:rPr>
              <a:t> МППЛ</a:t>
            </a:r>
            <a:endParaRPr lang="en-US" sz="3900" b="1" dirty="0"/>
          </a:p>
        </p:txBody>
      </p:sp>
      <p:sp>
        <p:nvSpPr>
          <p:cNvPr id="7" name="Text 9">
            <a:extLst>
              <a:ext uri="{FF2B5EF4-FFF2-40B4-BE49-F238E27FC236}">
                <a16:creationId xmlns="" xmlns:a16="http://schemas.microsoft.com/office/drawing/2014/main" id="{4C618E29-88E7-46F5-B7AA-D7988BDE69D6}"/>
              </a:ext>
            </a:extLst>
          </p:cNvPr>
          <p:cNvSpPr/>
          <p:nvPr/>
        </p:nvSpPr>
        <p:spPr>
          <a:xfrm>
            <a:off x="4813047" y="560501"/>
            <a:ext cx="8796076" cy="606504"/>
          </a:xfrm>
          <a:prstGeom prst="rect">
            <a:avLst/>
          </a:prstGeom>
          <a:noFill/>
          <a:ln/>
        </p:spPr>
        <p:txBody>
          <a:bodyPr wrap="square" lIns="0" tIns="0" rIns="0" bIns="0" rtlCol="0" anchor="t"/>
          <a:lstStyle/>
          <a:p>
            <a:pPr algn="just">
              <a:lnSpc>
                <a:spcPts val="2351"/>
              </a:lnSpc>
            </a:pPr>
            <a:r>
              <a:rPr lang="en-US" dirty="0">
                <a:solidFill>
                  <a:srgbClr val="3B3535"/>
                </a:solidFill>
                <a:ea typeface="Sora Light" pitchFamily="34" charset="-122"/>
                <a:cs typeface="Sora Light" pitchFamily="34" charset="-120"/>
              </a:rPr>
              <a:t>МППЛ захищає всіх осіб під юрисдикцією держави: громадян, іноземців, біженців, осіб без громадянства. Деякі права є абсолютними та не підлягають відступленню навіть під час війни, включаючи заборону катувань та право на життя.</a:t>
            </a:r>
            <a:endParaRPr lang="en-US" dirty="0"/>
          </a:p>
        </p:txBody>
      </p:sp>
      <p:sp>
        <p:nvSpPr>
          <p:cNvPr id="8" name="Shape 12">
            <a:extLst>
              <a:ext uri="{FF2B5EF4-FFF2-40B4-BE49-F238E27FC236}">
                <a16:creationId xmlns="" xmlns:a16="http://schemas.microsoft.com/office/drawing/2014/main" id="{D43B0CA7-3010-429F-A492-9172C4E71166}"/>
              </a:ext>
            </a:extLst>
          </p:cNvPr>
          <p:cNvSpPr/>
          <p:nvPr/>
        </p:nvSpPr>
        <p:spPr>
          <a:xfrm>
            <a:off x="1111970" y="1786608"/>
            <a:ext cx="5573837" cy="3331657"/>
          </a:xfrm>
          <a:prstGeom prst="roundRect">
            <a:avLst>
              <a:gd name="adj" fmla="val 5186"/>
            </a:avLst>
          </a:prstGeom>
          <a:solidFill>
            <a:schemeClr val="accent2">
              <a:lumMod val="20000"/>
              <a:lumOff val="80000"/>
              <a:alpha val="73000"/>
            </a:schemeClr>
          </a:solidFill>
          <a:ln w="22860">
            <a:solidFill>
              <a:schemeClr val="accent2">
                <a:lumMod val="75000"/>
              </a:schemeClr>
            </a:solidFill>
            <a:prstDash val="solid"/>
          </a:ln>
        </p:spPr>
      </p:sp>
      <p:sp>
        <p:nvSpPr>
          <p:cNvPr id="9" name="Shape 12">
            <a:extLst>
              <a:ext uri="{FF2B5EF4-FFF2-40B4-BE49-F238E27FC236}">
                <a16:creationId xmlns="" xmlns:a16="http://schemas.microsoft.com/office/drawing/2014/main" id="{CA2D0063-AAA9-40E5-BA90-4ACAC32CE288}"/>
              </a:ext>
            </a:extLst>
          </p:cNvPr>
          <p:cNvSpPr/>
          <p:nvPr/>
        </p:nvSpPr>
        <p:spPr>
          <a:xfrm>
            <a:off x="6875813" y="1786609"/>
            <a:ext cx="6875812" cy="3331656"/>
          </a:xfrm>
          <a:prstGeom prst="roundRect">
            <a:avLst>
              <a:gd name="adj" fmla="val 5186"/>
            </a:avLst>
          </a:prstGeom>
          <a:solidFill>
            <a:schemeClr val="accent2">
              <a:lumMod val="20000"/>
              <a:lumOff val="80000"/>
              <a:alpha val="73000"/>
            </a:schemeClr>
          </a:solidFill>
          <a:ln w="22860">
            <a:solidFill>
              <a:schemeClr val="accent2">
                <a:lumMod val="75000"/>
              </a:schemeClr>
            </a:solidFill>
            <a:prstDash val="solid"/>
          </a:ln>
        </p:spPr>
      </p:sp>
      <p:sp>
        <p:nvSpPr>
          <p:cNvPr id="10" name="Shape 12">
            <a:extLst>
              <a:ext uri="{FF2B5EF4-FFF2-40B4-BE49-F238E27FC236}">
                <a16:creationId xmlns="" xmlns:a16="http://schemas.microsoft.com/office/drawing/2014/main" id="{BA411093-7C55-471E-BCAA-30CA3BD09CBD}"/>
              </a:ext>
            </a:extLst>
          </p:cNvPr>
          <p:cNvSpPr/>
          <p:nvPr/>
        </p:nvSpPr>
        <p:spPr>
          <a:xfrm>
            <a:off x="1135721" y="5271429"/>
            <a:ext cx="12639655" cy="2181652"/>
          </a:xfrm>
          <a:prstGeom prst="roundRect">
            <a:avLst>
              <a:gd name="adj" fmla="val 5186"/>
            </a:avLst>
          </a:prstGeom>
          <a:solidFill>
            <a:schemeClr val="accent2">
              <a:lumMod val="20000"/>
              <a:lumOff val="80000"/>
              <a:alpha val="73000"/>
            </a:schemeClr>
          </a:solidFill>
          <a:ln w="22860">
            <a:solidFill>
              <a:schemeClr val="accent2">
                <a:lumMod val="75000"/>
              </a:schemeClr>
            </a:solidFill>
            <a:prstDash val="solid"/>
          </a:ln>
        </p:spPr>
      </p:sp>
      <p:sp>
        <p:nvSpPr>
          <p:cNvPr id="11" name="Прямоугольник 10">
            <a:extLst>
              <a:ext uri="{FF2B5EF4-FFF2-40B4-BE49-F238E27FC236}">
                <a16:creationId xmlns="" xmlns:a16="http://schemas.microsoft.com/office/drawing/2014/main" id="{0F300DA8-A0C6-403C-85B2-396464C4E164}"/>
              </a:ext>
            </a:extLst>
          </p:cNvPr>
          <p:cNvSpPr/>
          <p:nvPr/>
        </p:nvSpPr>
        <p:spPr>
          <a:xfrm>
            <a:off x="1306286" y="1867345"/>
            <a:ext cx="5225143" cy="3123932"/>
          </a:xfrm>
          <a:prstGeom prst="rect">
            <a:avLst/>
          </a:prstGeom>
        </p:spPr>
        <p:txBody>
          <a:bodyPr wrap="square">
            <a:spAutoFit/>
          </a:bodyPr>
          <a:lstStyle/>
          <a:p>
            <a:pPr>
              <a:spcAft>
                <a:spcPts val="600"/>
              </a:spcAft>
            </a:pPr>
            <a:r>
              <a:rPr lang="uk-UA" sz="2200" b="1" dirty="0"/>
              <a:t>Людина (індивід)</a:t>
            </a:r>
          </a:p>
          <a:p>
            <a:pPr marL="342900" indent="-342900">
              <a:spcAft>
                <a:spcPts val="600"/>
              </a:spcAft>
              <a:buFont typeface="Wingdings" panose="05000000000000000000" pitchFamily="2" charset="2"/>
              <a:buChar char="§"/>
            </a:pPr>
            <a:r>
              <a:rPr lang="uk-UA" sz="2000" dirty="0"/>
              <a:t>Головний і центральний суб’єкт захисту МППЛ.</a:t>
            </a:r>
          </a:p>
          <a:p>
            <a:pPr marL="342900" indent="-342900">
              <a:spcAft>
                <a:spcPts val="600"/>
              </a:spcAft>
              <a:buFont typeface="Wingdings" panose="05000000000000000000" pitchFamily="2" charset="2"/>
              <a:buChar char="§"/>
            </a:pPr>
            <a:r>
              <a:rPr lang="uk-UA" sz="2000" dirty="0"/>
              <a:t>Кожна людина має невід’ємні права та свободи, що належать їй від народження.</a:t>
            </a:r>
          </a:p>
          <a:p>
            <a:pPr marL="342900" indent="-342900">
              <a:spcAft>
                <a:spcPts val="600"/>
              </a:spcAft>
              <a:buFont typeface="Wingdings" panose="05000000000000000000" pitchFamily="2" charset="2"/>
              <a:buChar char="§"/>
            </a:pPr>
            <a:r>
              <a:rPr lang="uk-UA" sz="2000" dirty="0"/>
              <a:t>Захист прав людини гарантується незалежно від: громадянства, раси, статі, релігії, мови, політичних чи інших переконань.</a:t>
            </a:r>
          </a:p>
        </p:txBody>
      </p:sp>
      <p:sp>
        <p:nvSpPr>
          <p:cNvPr id="12" name="Прямоугольник 11">
            <a:extLst>
              <a:ext uri="{FF2B5EF4-FFF2-40B4-BE49-F238E27FC236}">
                <a16:creationId xmlns="" xmlns:a16="http://schemas.microsoft.com/office/drawing/2014/main" id="{352D9526-6821-47EE-BFAD-9832384477E4}"/>
              </a:ext>
            </a:extLst>
          </p:cNvPr>
          <p:cNvSpPr/>
          <p:nvPr/>
        </p:nvSpPr>
        <p:spPr>
          <a:xfrm>
            <a:off x="7172696" y="2042334"/>
            <a:ext cx="6578929" cy="2200602"/>
          </a:xfrm>
          <a:prstGeom prst="rect">
            <a:avLst/>
          </a:prstGeom>
        </p:spPr>
        <p:txBody>
          <a:bodyPr wrap="square">
            <a:spAutoFit/>
          </a:bodyPr>
          <a:lstStyle/>
          <a:p>
            <a:pPr>
              <a:spcAft>
                <a:spcPts val="600"/>
              </a:spcAft>
            </a:pPr>
            <a:r>
              <a:rPr lang="uk-UA" sz="2200" b="1" dirty="0"/>
              <a:t>Держава</a:t>
            </a:r>
          </a:p>
          <a:p>
            <a:pPr marL="342900" indent="-342900">
              <a:spcAft>
                <a:spcPts val="600"/>
              </a:spcAft>
              <a:buFont typeface="Wingdings" panose="05000000000000000000" pitchFamily="2" charset="2"/>
              <a:buChar char="§"/>
            </a:pPr>
            <a:r>
              <a:rPr lang="uk-UA" sz="2000" dirty="0"/>
              <a:t>Є головним носієм обов’язків у сфері МППЛ.</a:t>
            </a:r>
          </a:p>
          <a:p>
            <a:pPr marL="342900" indent="-342900">
              <a:spcAft>
                <a:spcPts val="600"/>
              </a:spcAft>
              <a:buFont typeface="Wingdings" panose="05000000000000000000" pitchFamily="2" charset="2"/>
              <a:buChar char="§"/>
            </a:pPr>
            <a:r>
              <a:rPr lang="uk-UA" sz="2000" dirty="0"/>
              <a:t>Саме держава повинна: поважати, захищати, забезпечувати реалізацію прав і свобод людини.</a:t>
            </a:r>
          </a:p>
          <a:p>
            <a:pPr marL="342900" indent="-342900">
              <a:spcAft>
                <a:spcPts val="600"/>
              </a:spcAft>
              <a:buFont typeface="Wingdings" panose="05000000000000000000" pitchFamily="2" charset="2"/>
              <a:buChar char="§"/>
            </a:pPr>
            <a:r>
              <a:rPr lang="uk-UA" sz="2000" dirty="0"/>
              <a:t>Відповідає за порушення прав людини як на національному, так і на міжнародному рівнях.</a:t>
            </a:r>
          </a:p>
        </p:txBody>
      </p:sp>
      <p:sp>
        <p:nvSpPr>
          <p:cNvPr id="13" name="Прямоугольник 12">
            <a:extLst>
              <a:ext uri="{FF2B5EF4-FFF2-40B4-BE49-F238E27FC236}">
                <a16:creationId xmlns="" xmlns:a16="http://schemas.microsoft.com/office/drawing/2014/main" id="{4270F8EE-31C9-4F32-8EE3-8771F49EB9B1}"/>
              </a:ext>
            </a:extLst>
          </p:cNvPr>
          <p:cNvSpPr/>
          <p:nvPr/>
        </p:nvSpPr>
        <p:spPr>
          <a:xfrm>
            <a:off x="1363551" y="5377370"/>
            <a:ext cx="12431550" cy="1969770"/>
          </a:xfrm>
          <a:prstGeom prst="rect">
            <a:avLst/>
          </a:prstGeom>
        </p:spPr>
        <p:txBody>
          <a:bodyPr wrap="square">
            <a:spAutoFit/>
          </a:bodyPr>
          <a:lstStyle/>
          <a:p>
            <a:pPr>
              <a:spcAft>
                <a:spcPts val="1200"/>
              </a:spcAft>
            </a:pPr>
            <a:r>
              <a:rPr lang="uk-UA" sz="2200" b="1" dirty="0"/>
              <a:t>Міжнародні організації</a:t>
            </a:r>
          </a:p>
          <a:p>
            <a:pPr>
              <a:spcAft>
                <a:spcPts val="600"/>
              </a:spcAft>
            </a:pPr>
            <a:r>
              <a:rPr lang="uk-UA" sz="2000" dirty="0"/>
              <a:t>Контролюють виконання державами міжнародних зобов’язань у сфері прав людини.</a:t>
            </a:r>
          </a:p>
          <a:p>
            <a:pPr>
              <a:spcAft>
                <a:spcPts val="600"/>
              </a:spcAft>
            </a:pPr>
            <a:r>
              <a:rPr lang="uk-UA" sz="2000" dirty="0"/>
              <a:t>Приймають рішення, розглядають скарги, надають рекомендації.</a:t>
            </a:r>
          </a:p>
          <a:p>
            <a:pPr>
              <a:spcAft>
                <a:spcPts val="600"/>
              </a:spcAft>
            </a:pPr>
            <a:r>
              <a:rPr lang="uk-UA" sz="2000" dirty="0"/>
              <a:t>Основні: ООН (Рада з прав людини, Управління Верховного комісара з прав людини); Рада Європи (Європейський суд з прав людини, Комісар з прав людини); ОБСЄ, Рада ЄС тощо.</a:t>
            </a:r>
          </a:p>
        </p:txBody>
      </p:sp>
    </p:spTree>
    <p:extLst>
      <p:ext uri="{BB962C8B-B14F-4D97-AF65-F5344CB8AC3E}">
        <p14:creationId xmlns:p14="http://schemas.microsoft.com/office/powerpoint/2010/main" val="913820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name="Slide 10">
    <p:spTree>
      <p:nvGrpSpPr>
        <p:cNvPr id="1" name=""/>
        <p:cNvGrpSpPr/>
        <p:nvPr/>
      </p:nvGrpSpPr>
      <p:grpSpPr>
        <a:xfrm>
          <a:off x="0" y="0"/>
          <a:ext cx="0" cy="0"/>
          <a:chOff x="0" y="0"/>
          <a:chExt cx="0" cy="0"/>
        </a:xfrm>
      </p:grpSpPr>
      <p:sp>
        <p:nvSpPr>
          <p:cNvPr id="2" name="Text 0"/>
          <p:cNvSpPr/>
          <p:nvPr/>
        </p:nvSpPr>
        <p:spPr>
          <a:xfrm>
            <a:off x="3863157" y="473575"/>
            <a:ext cx="7758589" cy="623531"/>
          </a:xfrm>
          <a:prstGeom prst="rect">
            <a:avLst/>
          </a:prstGeom>
          <a:noFill/>
          <a:ln/>
        </p:spPr>
        <p:txBody>
          <a:bodyPr wrap="none" lIns="0" tIns="0" rIns="0" bIns="0" rtlCol="0" anchor="t"/>
          <a:lstStyle/>
          <a:p>
            <a:pPr>
              <a:lnSpc>
                <a:spcPts val="4900"/>
              </a:lnSpc>
            </a:pPr>
            <a:r>
              <a:rPr lang="en-US" sz="3900" b="1" dirty="0">
                <a:solidFill>
                  <a:srgbClr val="1F1E1E"/>
                </a:solidFill>
                <a:ea typeface="Alexandria Semi Bold" pitchFamily="34" charset="-122"/>
                <a:cs typeface="Alexandria Semi Bold" pitchFamily="34" charset="-120"/>
              </a:rPr>
              <a:t>Право на </a:t>
            </a:r>
            <a:r>
              <a:rPr lang="en-US" sz="3900" b="1" dirty="0" err="1">
                <a:solidFill>
                  <a:srgbClr val="1F1E1E"/>
                </a:solidFill>
                <a:ea typeface="Alexandria Semi Bold" pitchFamily="34" charset="-122"/>
                <a:cs typeface="Alexandria Semi Bold" pitchFamily="34" charset="-120"/>
              </a:rPr>
              <a:t>життя</a:t>
            </a:r>
            <a:r>
              <a:rPr lang="en-US" sz="3900" b="1" dirty="0">
                <a:solidFill>
                  <a:srgbClr val="1F1E1E"/>
                </a:solidFill>
                <a:ea typeface="Alexandria Semi Bold" pitchFamily="34" charset="-122"/>
                <a:cs typeface="Alexandria Semi Bold" pitchFamily="34" charset="-120"/>
              </a:rPr>
              <a:t> в МГП та МППЛ</a:t>
            </a:r>
            <a:endParaRPr lang="en-US" sz="3900" b="1" dirty="0"/>
          </a:p>
        </p:txBody>
      </p:sp>
      <p:sp>
        <p:nvSpPr>
          <p:cNvPr id="3" name="Text 1"/>
          <p:cNvSpPr/>
          <p:nvPr/>
        </p:nvSpPr>
        <p:spPr>
          <a:xfrm>
            <a:off x="924226" y="1868124"/>
            <a:ext cx="2760138" cy="455904"/>
          </a:xfrm>
          <a:prstGeom prst="rect">
            <a:avLst/>
          </a:prstGeom>
          <a:noFill/>
          <a:ln/>
        </p:spPr>
        <p:txBody>
          <a:bodyPr wrap="none" lIns="0" tIns="0" rIns="0" bIns="0" rtlCol="0" anchor="t"/>
          <a:lstStyle/>
          <a:p>
            <a:pPr>
              <a:lnSpc>
                <a:spcPts val="2900"/>
              </a:lnSpc>
            </a:pPr>
            <a:r>
              <a:rPr lang="en-US" sz="2400" b="1" dirty="0">
                <a:solidFill>
                  <a:srgbClr val="1F1E1E"/>
                </a:solidFill>
                <a:ea typeface="Alexandria Semi Bold" pitchFamily="34" charset="-122"/>
                <a:cs typeface="Alexandria Semi Bold" pitchFamily="34" charset="-120"/>
              </a:rPr>
              <a:t>МГП</a:t>
            </a:r>
            <a:endParaRPr lang="en-US" sz="2400" b="1" dirty="0"/>
          </a:p>
        </p:txBody>
      </p:sp>
      <p:sp>
        <p:nvSpPr>
          <p:cNvPr id="4" name="Text 2"/>
          <p:cNvSpPr/>
          <p:nvPr/>
        </p:nvSpPr>
        <p:spPr>
          <a:xfrm>
            <a:off x="924223" y="2313921"/>
            <a:ext cx="5832837" cy="1478277"/>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Заборона прямих нападів на цивільне населення та цивільні об'єкти є центральним принципом МГП. Принцип розрізнення вимагає, щоб сторони конфлікту завжди відрізняли цивільних від комбатантів.</a:t>
            </a:r>
            <a:endParaRPr lang="en-US" dirty="0"/>
          </a:p>
        </p:txBody>
      </p:sp>
      <p:sp>
        <p:nvSpPr>
          <p:cNvPr id="5" name="Text 3"/>
          <p:cNvSpPr/>
          <p:nvPr/>
        </p:nvSpPr>
        <p:spPr>
          <a:xfrm>
            <a:off x="924223" y="3737647"/>
            <a:ext cx="5832837" cy="369569"/>
          </a:xfrm>
          <a:prstGeom prst="rect">
            <a:avLst/>
          </a:prstGeom>
          <a:noFill/>
          <a:ln/>
        </p:spPr>
        <p:txBody>
          <a:bodyPr wrap="none" lIns="0" tIns="0" rIns="0" bIns="0" rtlCol="0" anchor="t"/>
          <a:lstStyle/>
          <a:p>
            <a:pPr marL="342882" indent="-342882">
              <a:lnSpc>
                <a:spcPts val="2351"/>
              </a:lnSpc>
              <a:buSzPct val="100000"/>
              <a:buFont typeface="Wingdings" panose="05000000000000000000" pitchFamily="2" charset="2"/>
              <a:buChar char="Ø"/>
            </a:pPr>
            <a:r>
              <a:rPr lang="en-US" dirty="0">
                <a:solidFill>
                  <a:srgbClr val="3B3535"/>
                </a:solidFill>
                <a:ea typeface="Sora Light" pitchFamily="34" charset="-122"/>
                <a:cs typeface="Sora Light" pitchFamily="34" charset="-120"/>
              </a:rPr>
              <a:t>Заборона невибіркових нападів та методів війни</a:t>
            </a:r>
            <a:endParaRPr lang="en-US" dirty="0"/>
          </a:p>
        </p:txBody>
      </p:sp>
      <p:sp>
        <p:nvSpPr>
          <p:cNvPr id="6" name="Text 4"/>
          <p:cNvSpPr/>
          <p:nvPr/>
        </p:nvSpPr>
        <p:spPr>
          <a:xfrm>
            <a:off x="924223" y="4107216"/>
            <a:ext cx="5832837" cy="369569"/>
          </a:xfrm>
          <a:prstGeom prst="rect">
            <a:avLst/>
          </a:prstGeom>
          <a:noFill/>
          <a:ln/>
        </p:spPr>
        <p:txBody>
          <a:bodyPr wrap="none" lIns="0" tIns="0" rIns="0" bIns="0" rtlCol="0" anchor="t"/>
          <a:lstStyle/>
          <a:p>
            <a:pPr marL="342882" indent="-342882">
              <a:lnSpc>
                <a:spcPts val="2351"/>
              </a:lnSpc>
              <a:buSzPct val="100000"/>
              <a:buFont typeface="Wingdings" panose="05000000000000000000" pitchFamily="2" charset="2"/>
              <a:buChar char="Ø"/>
            </a:pPr>
            <a:r>
              <a:rPr lang="en-US" dirty="0">
                <a:solidFill>
                  <a:srgbClr val="3B3535"/>
                </a:solidFill>
                <a:ea typeface="Sora Light" pitchFamily="34" charset="-122"/>
                <a:cs typeface="Sora Light" pitchFamily="34" charset="-120"/>
              </a:rPr>
              <a:t>Принцип пропорційності при військових операціях</a:t>
            </a:r>
            <a:endParaRPr lang="en-US" dirty="0"/>
          </a:p>
        </p:txBody>
      </p:sp>
      <p:sp>
        <p:nvSpPr>
          <p:cNvPr id="7" name="Text 5"/>
          <p:cNvSpPr/>
          <p:nvPr/>
        </p:nvSpPr>
        <p:spPr>
          <a:xfrm>
            <a:off x="924223" y="4476787"/>
            <a:ext cx="5832837" cy="369569"/>
          </a:xfrm>
          <a:prstGeom prst="rect">
            <a:avLst/>
          </a:prstGeom>
          <a:noFill/>
          <a:ln/>
        </p:spPr>
        <p:txBody>
          <a:bodyPr wrap="none" lIns="0" tIns="0" rIns="0" bIns="0" rtlCol="0" anchor="t"/>
          <a:lstStyle/>
          <a:p>
            <a:pPr marL="342882" indent="-342882">
              <a:lnSpc>
                <a:spcPts val="2351"/>
              </a:lnSpc>
              <a:buSzPct val="100000"/>
              <a:buFont typeface="Wingdings" panose="05000000000000000000" pitchFamily="2" charset="2"/>
              <a:buChar char="Ø"/>
            </a:pPr>
            <a:r>
              <a:rPr lang="en-US" dirty="0">
                <a:solidFill>
                  <a:srgbClr val="3B3535"/>
                </a:solidFill>
                <a:ea typeface="Sora Light" pitchFamily="34" charset="-122"/>
                <a:cs typeface="Sora Light" pitchFamily="34" charset="-120"/>
              </a:rPr>
              <a:t>Особливий захист дітей, жінок та літніх осіб</a:t>
            </a:r>
            <a:endParaRPr lang="en-US" dirty="0"/>
          </a:p>
        </p:txBody>
      </p:sp>
      <p:sp>
        <p:nvSpPr>
          <p:cNvPr id="8" name="Text 6"/>
          <p:cNvSpPr/>
          <p:nvPr/>
        </p:nvSpPr>
        <p:spPr>
          <a:xfrm>
            <a:off x="924223" y="4846356"/>
            <a:ext cx="5832837" cy="369569"/>
          </a:xfrm>
          <a:prstGeom prst="rect">
            <a:avLst/>
          </a:prstGeom>
          <a:noFill/>
          <a:ln/>
        </p:spPr>
        <p:txBody>
          <a:bodyPr wrap="none" lIns="0" tIns="0" rIns="0" bIns="0" rtlCol="0" anchor="t"/>
          <a:lstStyle/>
          <a:p>
            <a:pPr marL="342882" indent="-342882">
              <a:lnSpc>
                <a:spcPts val="2351"/>
              </a:lnSpc>
              <a:buSzPct val="100000"/>
              <a:buFont typeface="Wingdings" panose="05000000000000000000" pitchFamily="2" charset="2"/>
              <a:buChar char="Ø"/>
            </a:pPr>
            <a:r>
              <a:rPr lang="en-US" dirty="0">
                <a:solidFill>
                  <a:srgbClr val="3B3535"/>
                </a:solidFill>
                <a:ea typeface="Sora Light" pitchFamily="34" charset="-122"/>
                <a:cs typeface="Sora Light" pitchFamily="34" charset="-120"/>
              </a:rPr>
              <a:t>Заборона умисного позбавлення </a:t>
            </a:r>
            <a:r>
              <a:rPr lang="en-US" dirty="0" err="1">
                <a:solidFill>
                  <a:srgbClr val="3B3535"/>
                </a:solidFill>
                <a:ea typeface="Sora Light" pitchFamily="34" charset="-122"/>
                <a:cs typeface="Sora Light" pitchFamily="34" charset="-120"/>
              </a:rPr>
              <a:t>життя</a:t>
            </a:r>
            <a:r>
              <a:rPr lang="en-US" dirty="0">
                <a:solidFill>
                  <a:srgbClr val="3B3535"/>
                </a:solidFill>
                <a:ea typeface="Sora Light" pitchFamily="34" charset="-122"/>
                <a:cs typeface="Sora Light" pitchFamily="34" charset="-120"/>
              </a:rPr>
              <a:t> </a:t>
            </a:r>
            <a:endParaRPr lang="uk-UA" dirty="0">
              <a:solidFill>
                <a:srgbClr val="3B3535"/>
              </a:solidFill>
              <a:ea typeface="Sora Light" pitchFamily="34" charset="-122"/>
              <a:cs typeface="Sora Light" pitchFamily="34" charset="-120"/>
            </a:endParaRPr>
          </a:p>
          <a:p>
            <a:pPr>
              <a:lnSpc>
                <a:spcPts val="2351"/>
              </a:lnSpc>
              <a:buSzPct val="100000"/>
            </a:pPr>
            <a:r>
              <a:rPr lang="en-US" dirty="0" err="1">
                <a:solidFill>
                  <a:srgbClr val="3B3535"/>
                </a:solidFill>
                <a:ea typeface="Sora Light" pitchFamily="34" charset="-122"/>
                <a:cs typeface="Sora Light" pitchFamily="34" charset="-120"/>
              </a:rPr>
              <a:t>військовополонених</a:t>
            </a:r>
            <a:endParaRPr lang="en-US" dirty="0"/>
          </a:p>
        </p:txBody>
      </p:sp>
      <p:sp>
        <p:nvSpPr>
          <p:cNvPr id="9" name="Text 7"/>
          <p:cNvSpPr/>
          <p:nvPr/>
        </p:nvSpPr>
        <p:spPr>
          <a:xfrm>
            <a:off x="924223" y="5498190"/>
            <a:ext cx="5832837" cy="739138"/>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Порушення цих норм кваліфікується як воєнний злочин і тягне індивідуальну кримінальну відповідальність.</a:t>
            </a:r>
            <a:endParaRPr lang="en-US" dirty="0"/>
          </a:p>
        </p:txBody>
      </p:sp>
      <p:sp>
        <p:nvSpPr>
          <p:cNvPr id="10" name="Text 8"/>
          <p:cNvSpPr/>
          <p:nvPr/>
        </p:nvSpPr>
        <p:spPr>
          <a:xfrm>
            <a:off x="7684671" y="3381528"/>
            <a:ext cx="2993351" cy="374095"/>
          </a:xfrm>
          <a:prstGeom prst="rect">
            <a:avLst/>
          </a:prstGeom>
          <a:noFill/>
          <a:ln/>
        </p:spPr>
        <p:txBody>
          <a:bodyPr wrap="none" lIns="0" tIns="0" rIns="0" bIns="0" rtlCol="0" anchor="t"/>
          <a:lstStyle/>
          <a:p>
            <a:pPr>
              <a:lnSpc>
                <a:spcPts val="2900"/>
              </a:lnSpc>
            </a:pPr>
            <a:r>
              <a:rPr lang="en-US" sz="2400" b="1" dirty="0">
                <a:solidFill>
                  <a:srgbClr val="1F1E1E"/>
                </a:solidFill>
                <a:ea typeface="Alexandria Semi Bold" pitchFamily="34" charset="-122"/>
                <a:cs typeface="Alexandria Semi Bold" pitchFamily="34" charset="-120"/>
              </a:rPr>
              <a:t>МППЛ</a:t>
            </a:r>
            <a:endParaRPr lang="en-US" sz="2400" b="1" dirty="0"/>
          </a:p>
        </p:txBody>
      </p:sp>
      <p:sp>
        <p:nvSpPr>
          <p:cNvPr id="11" name="Text 9"/>
          <p:cNvSpPr/>
          <p:nvPr/>
        </p:nvSpPr>
        <p:spPr>
          <a:xfrm>
            <a:off x="7684667" y="3945170"/>
            <a:ext cx="6325672" cy="1213009"/>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Право на життя є найфундаментальнішим правом людини, закріпленим у статті 6 Міжнародного пакту про громадянські і політичні права. Це право не підлягає відступленню навіть під час надзвичайного стану.</a:t>
            </a:r>
            <a:endParaRPr lang="en-US" dirty="0"/>
          </a:p>
        </p:txBody>
      </p:sp>
      <p:sp>
        <p:nvSpPr>
          <p:cNvPr id="12" name="Text 10"/>
          <p:cNvSpPr/>
          <p:nvPr/>
        </p:nvSpPr>
        <p:spPr>
          <a:xfrm>
            <a:off x="7684667" y="5328793"/>
            <a:ext cx="6325672" cy="303252"/>
          </a:xfrm>
          <a:prstGeom prst="rect">
            <a:avLst/>
          </a:prstGeom>
          <a:noFill/>
          <a:ln/>
        </p:spPr>
        <p:txBody>
          <a:bodyPr wrap="none" lIns="0" tIns="0" rIns="0" bIns="0" rtlCol="0" anchor="t"/>
          <a:lstStyle/>
          <a:p>
            <a:pPr marL="342882" indent="-342882">
              <a:lnSpc>
                <a:spcPts val="2351"/>
              </a:lnSpc>
              <a:buSzPct val="100000"/>
              <a:buFont typeface="Wingdings" panose="05000000000000000000" pitchFamily="2" charset="2"/>
              <a:buChar char="Ø"/>
            </a:pPr>
            <a:r>
              <a:rPr lang="en-US" dirty="0">
                <a:solidFill>
                  <a:srgbClr val="3B3535"/>
                </a:solidFill>
                <a:ea typeface="Sora Light" pitchFamily="34" charset="-122"/>
                <a:cs typeface="Sora Light" pitchFamily="34" charset="-120"/>
              </a:rPr>
              <a:t>Заборона свавільного позбавлення життя</a:t>
            </a:r>
            <a:endParaRPr lang="en-US" dirty="0"/>
          </a:p>
        </p:txBody>
      </p:sp>
      <p:sp>
        <p:nvSpPr>
          <p:cNvPr id="13" name="Text 11"/>
          <p:cNvSpPr/>
          <p:nvPr/>
        </p:nvSpPr>
        <p:spPr>
          <a:xfrm>
            <a:off x="7684667" y="5698362"/>
            <a:ext cx="6325672" cy="303252"/>
          </a:xfrm>
          <a:prstGeom prst="rect">
            <a:avLst/>
          </a:prstGeom>
          <a:noFill/>
          <a:ln/>
        </p:spPr>
        <p:txBody>
          <a:bodyPr wrap="none" lIns="0" tIns="0" rIns="0" bIns="0" rtlCol="0" anchor="t"/>
          <a:lstStyle/>
          <a:p>
            <a:pPr marL="342882" indent="-342882">
              <a:lnSpc>
                <a:spcPts val="2351"/>
              </a:lnSpc>
              <a:buSzPct val="100000"/>
              <a:buFont typeface="Wingdings" panose="05000000000000000000" pitchFamily="2" charset="2"/>
              <a:buChar char="Ø"/>
            </a:pPr>
            <a:r>
              <a:rPr lang="en-US" dirty="0">
                <a:solidFill>
                  <a:srgbClr val="3B3535"/>
                </a:solidFill>
                <a:ea typeface="Sora Light" pitchFamily="34" charset="-122"/>
                <a:cs typeface="Sora Light" pitchFamily="34" charset="-120"/>
              </a:rPr>
              <a:t>Позитивний обов'язок держави захищати життя осіб</a:t>
            </a:r>
            <a:endParaRPr lang="en-US" dirty="0"/>
          </a:p>
        </p:txBody>
      </p:sp>
      <p:sp>
        <p:nvSpPr>
          <p:cNvPr id="14" name="Text 12"/>
          <p:cNvSpPr/>
          <p:nvPr/>
        </p:nvSpPr>
        <p:spPr>
          <a:xfrm>
            <a:off x="7684667" y="6067933"/>
            <a:ext cx="6325672" cy="303252"/>
          </a:xfrm>
          <a:prstGeom prst="rect">
            <a:avLst/>
          </a:prstGeom>
          <a:noFill/>
          <a:ln/>
        </p:spPr>
        <p:txBody>
          <a:bodyPr wrap="none" lIns="0" tIns="0" rIns="0" bIns="0" rtlCol="0" anchor="t"/>
          <a:lstStyle/>
          <a:p>
            <a:pPr marL="342882" indent="-342882">
              <a:lnSpc>
                <a:spcPts val="2351"/>
              </a:lnSpc>
              <a:buSzPct val="100000"/>
              <a:buFont typeface="Wingdings" panose="05000000000000000000" pitchFamily="2" charset="2"/>
              <a:buChar char="Ø"/>
            </a:pPr>
            <a:r>
              <a:rPr lang="en-US" dirty="0">
                <a:solidFill>
                  <a:srgbClr val="3B3535"/>
                </a:solidFill>
                <a:ea typeface="Sora Light" pitchFamily="34" charset="-122"/>
                <a:cs typeface="Sora Light" pitchFamily="34" charset="-120"/>
              </a:rPr>
              <a:t>Обмеження на застосування смертної кари</a:t>
            </a:r>
            <a:endParaRPr lang="en-US" dirty="0"/>
          </a:p>
        </p:txBody>
      </p:sp>
      <p:sp>
        <p:nvSpPr>
          <p:cNvPr id="15" name="Text 13"/>
          <p:cNvSpPr/>
          <p:nvPr/>
        </p:nvSpPr>
        <p:spPr>
          <a:xfrm>
            <a:off x="7684667" y="6437502"/>
            <a:ext cx="6325672" cy="303252"/>
          </a:xfrm>
          <a:prstGeom prst="rect">
            <a:avLst/>
          </a:prstGeom>
          <a:noFill/>
          <a:ln/>
        </p:spPr>
        <p:txBody>
          <a:bodyPr wrap="none" lIns="0" tIns="0" rIns="0" bIns="0" rtlCol="0" anchor="t"/>
          <a:lstStyle/>
          <a:p>
            <a:pPr marL="342882" indent="-342882">
              <a:lnSpc>
                <a:spcPts val="2351"/>
              </a:lnSpc>
              <a:buSzPct val="100000"/>
              <a:buFont typeface="Wingdings" panose="05000000000000000000" pitchFamily="2" charset="2"/>
              <a:buChar char="Ø"/>
            </a:pPr>
            <a:r>
              <a:rPr lang="en-US" dirty="0">
                <a:solidFill>
                  <a:srgbClr val="3B3535"/>
                </a:solidFill>
                <a:ea typeface="Sora Light" pitchFamily="34" charset="-122"/>
                <a:cs typeface="Sora Light" pitchFamily="34" charset="-120"/>
              </a:rPr>
              <a:t>Ефективне розслідування випадків загибелі людей</a:t>
            </a:r>
            <a:endParaRPr lang="en-US" dirty="0"/>
          </a:p>
        </p:txBody>
      </p:sp>
      <p:sp>
        <p:nvSpPr>
          <p:cNvPr id="16" name="Text 14"/>
          <p:cNvSpPr/>
          <p:nvPr/>
        </p:nvSpPr>
        <p:spPr>
          <a:xfrm>
            <a:off x="7684667" y="6911370"/>
            <a:ext cx="6325672" cy="606504"/>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Європейський суд з прав людини тлумачить це право широко, включаючи обов'язок держави вживати превентивних заходів.</a:t>
            </a:r>
            <a:endParaRPr lang="en-US" dirty="0"/>
          </a:p>
        </p:txBody>
      </p:sp>
      <p:sp>
        <p:nvSpPr>
          <p:cNvPr id="17" name="Shape 12">
            <a:extLst>
              <a:ext uri="{FF2B5EF4-FFF2-40B4-BE49-F238E27FC236}">
                <a16:creationId xmlns="" xmlns:a16="http://schemas.microsoft.com/office/drawing/2014/main" id="{DB3B7572-23F7-4BFA-B626-1BE9BF842028}"/>
              </a:ext>
            </a:extLst>
          </p:cNvPr>
          <p:cNvSpPr/>
          <p:nvPr/>
        </p:nvSpPr>
        <p:spPr>
          <a:xfrm>
            <a:off x="7315200" y="3075709"/>
            <a:ext cx="6875812" cy="4773882"/>
          </a:xfrm>
          <a:prstGeom prst="roundRect">
            <a:avLst>
              <a:gd name="adj" fmla="val 5186"/>
            </a:avLst>
          </a:prstGeom>
          <a:noFill/>
          <a:ln w="22860">
            <a:solidFill>
              <a:schemeClr val="accent2">
                <a:lumMod val="75000"/>
              </a:schemeClr>
            </a:solidFill>
            <a:prstDash val="solid"/>
          </a:ln>
        </p:spPr>
      </p:sp>
      <p:sp>
        <p:nvSpPr>
          <p:cNvPr id="18" name="Shape 12">
            <a:extLst>
              <a:ext uri="{FF2B5EF4-FFF2-40B4-BE49-F238E27FC236}">
                <a16:creationId xmlns="" xmlns:a16="http://schemas.microsoft.com/office/drawing/2014/main" id="{03D4B4D8-ACF1-45A2-A677-444DDACD04AE}"/>
              </a:ext>
            </a:extLst>
          </p:cNvPr>
          <p:cNvSpPr/>
          <p:nvPr/>
        </p:nvSpPr>
        <p:spPr>
          <a:xfrm>
            <a:off x="7315200" y="2941852"/>
            <a:ext cx="6875812" cy="4773882"/>
          </a:xfrm>
          <a:prstGeom prst="roundRect">
            <a:avLst>
              <a:gd name="adj" fmla="val 5186"/>
            </a:avLst>
          </a:prstGeom>
          <a:noFill/>
          <a:ln w="22860">
            <a:solidFill>
              <a:schemeClr val="accent2">
                <a:lumMod val="75000"/>
              </a:schemeClr>
            </a:solidFill>
            <a:prstDash val="solid"/>
          </a:ln>
        </p:spPr>
      </p:sp>
      <p:sp>
        <p:nvSpPr>
          <p:cNvPr id="19" name="Shape 12">
            <a:extLst>
              <a:ext uri="{FF2B5EF4-FFF2-40B4-BE49-F238E27FC236}">
                <a16:creationId xmlns="" xmlns:a16="http://schemas.microsoft.com/office/drawing/2014/main" id="{DEC173C0-6C25-49FC-9825-EB3C5DF8F81C}"/>
              </a:ext>
            </a:extLst>
          </p:cNvPr>
          <p:cNvSpPr/>
          <p:nvPr/>
        </p:nvSpPr>
        <p:spPr>
          <a:xfrm>
            <a:off x="591788" y="1600532"/>
            <a:ext cx="6542739" cy="5140221"/>
          </a:xfrm>
          <a:prstGeom prst="roundRect">
            <a:avLst>
              <a:gd name="adj" fmla="val 5186"/>
            </a:avLst>
          </a:prstGeom>
          <a:noFill/>
          <a:ln w="22860">
            <a:solidFill>
              <a:schemeClr val="accent1">
                <a:lumMod val="60000"/>
                <a:lumOff val="40000"/>
              </a:schemeClr>
            </a:solidFill>
            <a:prstDash val="solid"/>
          </a:ln>
        </p:spPr>
      </p:sp>
      <p:sp>
        <p:nvSpPr>
          <p:cNvPr id="20" name="Shape 12">
            <a:extLst>
              <a:ext uri="{FF2B5EF4-FFF2-40B4-BE49-F238E27FC236}">
                <a16:creationId xmlns="" xmlns:a16="http://schemas.microsoft.com/office/drawing/2014/main" id="{D3CD85D0-B1B9-4C25-937A-35AF02BA14F2}"/>
              </a:ext>
            </a:extLst>
          </p:cNvPr>
          <p:cNvSpPr/>
          <p:nvPr/>
        </p:nvSpPr>
        <p:spPr>
          <a:xfrm>
            <a:off x="591788" y="1466675"/>
            <a:ext cx="6542739" cy="5140221"/>
          </a:xfrm>
          <a:prstGeom prst="roundRect">
            <a:avLst>
              <a:gd name="adj" fmla="val 5186"/>
            </a:avLst>
          </a:prstGeom>
          <a:noFill/>
          <a:ln w="22860">
            <a:solidFill>
              <a:schemeClr val="accent1">
                <a:lumMod val="60000"/>
                <a:lumOff val="40000"/>
              </a:schemeClr>
            </a:solidFill>
            <a:prstDash val="solid"/>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name="Slide 11">
    <p:spTree>
      <p:nvGrpSpPr>
        <p:cNvPr id="1" name=""/>
        <p:cNvGrpSpPr/>
        <p:nvPr/>
      </p:nvGrpSpPr>
      <p:grpSpPr>
        <a:xfrm>
          <a:off x="0" y="0"/>
          <a:ext cx="0" cy="0"/>
          <a:chOff x="0" y="0"/>
          <a:chExt cx="0" cy="0"/>
        </a:xfrm>
      </p:grpSpPr>
      <p:sp>
        <p:nvSpPr>
          <p:cNvPr id="2" name="Text 0"/>
          <p:cNvSpPr/>
          <p:nvPr/>
        </p:nvSpPr>
        <p:spPr>
          <a:xfrm>
            <a:off x="735449" y="1113000"/>
            <a:ext cx="8625483" cy="623531"/>
          </a:xfrm>
          <a:prstGeom prst="rect">
            <a:avLst/>
          </a:prstGeom>
          <a:noFill/>
          <a:ln/>
        </p:spPr>
        <p:txBody>
          <a:bodyPr wrap="none" lIns="0" tIns="0" rIns="0" bIns="0" rtlCol="0" anchor="t"/>
          <a:lstStyle/>
          <a:p>
            <a:pPr>
              <a:lnSpc>
                <a:spcPts val="4900"/>
              </a:lnSpc>
            </a:pPr>
            <a:r>
              <a:rPr lang="en-US" sz="3900" b="1" dirty="0">
                <a:solidFill>
                  <a:srgbClr val="1F1E1E"/>
                </a:solidFill>
                <a:ea typeface="Alexandria Semi Bold" pitchFamily="34" charset="-122"/>
                <a:cs typeface="Alexandria Semi Bold" pitchFamily="34" charset="-120"/>
              </a:rPr>
              <a:t>Заборона катувань в МГП та МППЛ</a:t>
            </a:r>
            <a:endParaRPr lang="en-US" sz="3900" b="1" dirty="0"/>
          </a:p>
        </p:txBody>
      </p:sp>
      <p:sp>
        <p:nvSpPr>
          <p:cNvPr id="3" name="Shape 1"/>
          <p:cNvSpPr/>
          <p:nvPr/>
        </p:nvSpPr>
        <p:spPr>
          <a:xfrm>
            <a:off x="758309" y="2563894"/>
            <a:ext cx="4244816" cy="3587948"/>
          </a:xfrm>
          <a:prstGeom prst="roundRect">
            <a:avLst>
              <a:gd name="adj" fmla="val 3058"/>
            </a:avLst>
          </a:prstGeom>
          <a:solidFill>
            <a:srgbClr val="F7F7F7"/>
          </a:solidFill>
          <a:ln w="22860">
            <a:solidFill>
              <a:srgbClr val="BBC2DC"/>
            </a:solidFill>
            <a:prstDash val="solid"/>
          </a:ln>
        </p:spPr>
      </p:sp>
      <p:sp>
        <p:nvSpPr>
          <p:cNvPr id="4" name="Shape 2"/>
          <p:cNvSpPr/>
          <p:nvPr/>
        </p:nvSpPr>
        <p:spPr>
          <a:xfrm>
            <a:off x="735449" y="2563894"/>
            <a:ext cx="91440" cy="3587948"/>
          </a:xfrm>
          <a:prstGeom prst="roundRect">
            <a:avLst>
              <a:gd name="adj" fmla="val 87077"/>
            </a:avLst>
          </a:prstGeom>
          <a:solidFill>
            <a:srgbClr val="1A2D7A"/>
          </a:solidFill>
          <a:ln/>
        </p:spPr>
      </p:sp>
      <p:sp>
        <p:nvSpPr>
          <p:cNvPr id="5" name="Text 3"/>
          <p:cNvSpPr/>
          <p:nvPr/>
        </p:nvSpPr>
        <p:spPr>
          <a:xfrm>
            <a:off x="1039299" y="2776301"/>
            <a:ext cx="3751421" cy="623411"/>
          </a:xfrm>
          <a:prstGeom prst="rect">
            <a:avLst/>
          </a:prstGeom>
          <a:noFill/>
          <a:ln/>
        </p:spPr>
        <p:txBody>
          <a:bodyPr wrap="squar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Абсолютний характер заборони</a:t>
            </a:r>
            <a:endParaRPr lang="en-US" sz="2000" b="1" dirty="0"/>
          </a:p>
        </p:txBody>
      </p:sp>
      <p:sp>
        <p:nvSpPr>
          <p:cNvPr id="6" name="Text 4"/>
          <p:cNvSpPr/>
          <p:nvPr/>
        </p:nvSpPr>
        <p:spPr>
          <a:xfrm>
            <a:off x="1039299" y="3399712"/>
            <a:ext cx="3751421" cy="2426019"/>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Як МГП (спільна стаття 3 Женевських конвенцій), так і МППЛ (стаття 7 Пакту про громадянські права, Конвенція проти катувань) встановлюють абсолютну заборону катувань. Ця заборона не може бути обмежена жодними обставинами, включаючи війну чи надзвичайний стан.</a:t>
            </a:r>
            <a:endParaRPr lang="en-US" dirty="0"/>
          </a:p>
        </p:txBody>
      </p:sp>
      <p:sp>
        <p:nvSpPr>
          <p:cNvPr id="7" name="Shape 5"/>
          <p:cNvSpPr/>
          <p:nvPr/>
        </p:nvSpPr>
        <p:spPr>
          <a:xfrm>
            <a:off x="5192677" y="2563894"/>
            <a:ext cx="4244935" cy="3587948"/>
          </a:xfrm>
          <a:prstGeom prst="roundRect">
            <a:avLst>
              <a:gd name="adj" fmla="val 3058"/>
            </a:avLst>
          </a:prstGeom>
          <a:solidFill>
            <a:srgbClr val="F7F7F7"/>
          </a:solidFill>
          <a:ln w="22860">
            <a:solidFill>
              <a:srgbClr val="BBC2DC"/>
            </a:solidFill>
            <a:prstDash val="solid"/>
          </a:ln>
        </p:spPr>
      </p:sp>
      <p:sp>
        <p:nvSpPr>
          <p:cNvPr id="8" name="Shape 6"/>
          <p:cNvSpPr/>
          <p:nvPr/>
        </p:nvSpPr>
        <p:spPr>
          <a:xfrm>
            <a:off x="5169813" y="2563894"/>
            <a:ext cx="91440" cy="3587948"/>
          </a:xfrm>
          <a:prstGeom prst="roundRect">
            <a:avLst>
              <a:gd name="adj" fmla="val 87077"/>
            </a:avLst>
          </a:prstGeom>
          <a:solidFill>
            <a:srgbClr val="1A2D7A"/>
          </a:solidFill>
          <a:ln/>
        </p:spPr>
      </p:sp>
      <p:sp>
        <p:nvSpPr>
          <p:cNvPr id="9" name="Text 7"/>
          <p:cNvSpPr/>
          <p:nvPr/>
        </p:nvSpPr>
        <p:spPr>
          <a:xfrm>
            <a:off x="5473665" y="2776302"/>
            <a:ext cx="2644735"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Визначення катувань</a:t>
            </a:r>
            <a:endParaRPr lang="en-US" sz="2000" b="1" dirty="0"/>
          </a:p>
        </p:txBody>
      </p:sp>
      <p:sp>
        <p:nvSpPr>
          <p:cNvPr id="10" name="Text 8"/>
          <p:cNvSpPr/>
          <p:nvPr/>
        </p:nvSpPr>
        <p:spPr>
          <a:xfrm>
            <a:off x="5473662" y="3399712"/>
            <a:ext cx="3751540" cy="2122765"/>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Умисне заподіяння сильного болю або страждань, фізичних чи моральних, з метою отримання інформації, покарання, залякування або примусу. МГП також забороняє жорстоке поводження та посягання на особисту гідність.</a:t>
            </a:r>
            <a:endParaRPr lang="en-US" dirty="0"/>
          </a:p>
        </p:txBody>
      </p:sp>
      <p:sp>
        <p:nvSpPr>
          <p:cNvPr id="11" name="Shape 9"/>
          <p:cNvSpPr/>
          <p:nvPr/>
        </p:nvSpPr>
        <p:spPr>
          <a:xfrm>
            <a:off x="9627156" y="2563894"/>
            <a:ext cx="4244816" cy="3587948"/>
          </a:xfrm>
          <a:prstGeom prst="roundRect">
            <a:avLst>
              <a:gd name="adj" fmla="val 3058"/>
            </a:avLst>
          </a:prstGeom>
          <a:solidFill>
            <a:srgbClr val="F7F7F7"/>
          </a:solidFill>
          <a:ln w="22860">
            <a:solidFill>
              <a:srgbClr val="BBC2DC"/>
            </a:solidFill>
            <a:prstDash val="solid"/>
          </a:ln>
        </p:spPr>
      </p:sp>
      <p:sp>
        <p:nvSpPr>
          <p:cNvPr id="12" name="Shape 10"/>
          <p:cNvSpPr/>
          <p:nvPr/>
        </p:nvSpPr>
        <p:spPr>
          <a:xfrm>
            <a:off x="9604296" y="2563894"/>
            <a:ext cx="91440" cy="3587948"/>
          </a:xfrm>
          <a:prstGeom prst="roundRect">
            <a:avLst>
              <a:gd name="adj" fmla="val 87077"/>
            </a:avLst>
          </a:prstGeom>
          <a:solidFill>
            <a:srgbClr val="1A2D7A"/>
          </a:solidFill>
          <a:ln/>
        </p:spPr>
      </p:sp>
      <p:sp>
        <p:nvSpPr>
          <p:cNvPr id="13" name="Text 11"/>
          <p:cNvSpPr/>
          <p:nvPr/>
        </p:nvSpPr>
        <p:spPr>
          <a:xfrm>
            <a:off x="9908148" y="2776302"/>
            <a:ext cx="2494359"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Механізми захисту</a:t>
            </a:r>
            <a:endParaRPr lang="en-US" sz="2000" b="1" dirty="0"/>
          </a:p>
        </p:txBody>
      </p:sp>
      <p:sp>
        <p:nvSpPr>
          <p:cNvPr id="14" name="Text 12"/>
          <p:cNvSpPr/>
          <p:nvPr/>
        </p:nvSpPr>
        <p:spPr>
          <a:xfrm>
            <a:off x="9908146" y="3353082"/>
            <a:ext cx="3751421" cy="1819513"/>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Комітет ООН проти катувань, спеціальні процедури Ради з прав людини, МКЧХ, національні превентивні механізми. Катування становить воєнний злочин за МГП та грубе порушення прав людини за МППЛ.</a:t>
            </a:r>
            <a:endParaRPr lang="en-US" dirty="0"/>
          </a:p>
        </p:txBody>
      </p:sp>
      <p:sp>
        <p:nvSpPr>
          <p:cNvPr id="15" name="Text 13"/>
          <p:cNvSpPr/>
          <p:nvPr/>
        </p:nvSpPr>
        <p:spPr>
          <a:xfrm>
            <a:off x="781169" y="6565523"/>
            <a:ext cx="13113783" cy="303252"/>
          </a:xfrm>
          <a:prstGeom prst="rect">
            <a:avLst/>
          </a:prstGeom>
          <a:noFill/>
          <a:ln/>
        </p:spPr>
        <p:txBody>
          <a:bodyPr wrap="none" lIns="0" tIns="0" rIns="0" bIns="0" rtlCol="0" anchor="t"/>
          <a:lstStyle/>
          <a:p>
            <a:pPr>
              <a:lnSpc>
                <a:spcPts val="2351"/>
              </a:lnSpc>
            </a:pPr>
            <a:r>
              <a:rPr lang="en-US" dirty="0">
                <a:solidFill>
                  <a:srgbClr val="3B3535"/>
                </a:solidFill>
                <a:ea typeface="Sora Light" pitchFamily="34" charset="-122"/>
                <a:cs typeface="Sora Light" pitchFamily="34" charset="-120"/>
              </a:rPr>
              <a:t>Заборона катувань належить до норм jus cogens — найвищих норм міжнародного права, які не можуть бути скасовані або обмежені.</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name="Slide 12">
    <p:spTree>
      <p:nvGrpSpPr>
        <p:cNvPr id="1" name=""/>
        <p:cNvGrpSpPr/>
        <p:nvPr/>
      </p:nvGrpSpPr>
      <p:grpSpPr>
        <a:xfrm>
          <a:off x="0" y="0"/>
          <a:ext cx="0" cy="0"/>
          <a:chOff x="0" y="0"/>
          <a:chExt cx="0" cy="0"/>
        </a:xfrm>
      </p:grpSpPr>
      <p:sp>
        <p:nvSpPr>
          <p:cNvPr id="2" name="Text 0"/>
          <p:cNvSpPr/>
          <p:nvPr/>
        </p:nvSpPr>
        <p:spPr>
          <a:xfrm>
            <a:off x="758309" y="818956"/>
            <a:ext cx="9361408" cy="623531"/>
          </a:xfrm>
          <a:prstGeom prst="rect">
            <a:avLst/>
          </a:prstGeom>
          <a:noFill/>
          <a:ln/>
        </p:spPr>
        <p:txBody>
          <a:bodyPr wrap="none" lIns="0" tIns="0" rIns="0" bIns="0" rtlCol="0" anchor="t"/>
          <a:lstStyle/>
          <a:p>
            <a:pPr>
              <a:lnSpc>
                <a:spcPts val="4900"/>
              </a:lnSpc>
            </a:pPr>
            <a:r>
              <a:rPr lang="en-US" sz="3900" b="1" dirty="0">
                <a:solidFill>
                  <a:srgbClr val="1F1E1E"/>
                </a:solidFill>
                <a:ea typeface="Alexandria Semi Bold" pitchFamily="34" charset="-122"/>
                <a:cs typeface="Alexandria Semi Bold" pitchFamily="34" charset="-120"/>
              </a:rPr>
              <a:t>Право на свободу та особисту безпеку</a:t>
            </a:r>
            <a:endParaRPr lang="en-US" sz="3900" b="1" dirty="0"/>
          </a:p>
        </p:txBody>
      </p:sp>
      <p:pic>
        <p:nvPicPr>
          <p:cNvPr id="3" name="Image 0" descr="preencoded.png"/>
          <p:cNvPicPr>
            <a:picLocks noChangeAspect="1"/>
          </p:cNvPicPr>
          <p:nvPr/>
        </p:nvPicPr>
        <p:blipFill>
          <a:blip r:embed="rId3"/>
          <a:stretch>
            <a:fillRect/>
          </a:stretch>
        </p:blipFill>
        <p:spPr>
          <a:xfrm>
            <a:off x="758311" y="2061509"/>
            <a:ext cx="4371261" cy="758309"/>
          </a:xfrm>
          <a:prstGeom prst="rect">
            <a:avLst/>
          </a:prstGeom>
        </p:spPr>
      </p:pic>
      <p:sp>
        <p:nvSpPr>
          <p:cNvPr id="4" name="Text 1"/>
          <p:cNvSpPr/>
          <p:nvPr/>
        </p:nvSpPr>
        <p:spPr>
          <a:xfrm>
            <a:off x="947859" y="3257283"/>
            <a:ext cx="3609261"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МГП: Гарантії при затриманні</a:t>
            </a:r>
            <a:endParaRPr lang="en-US" sz="2000" b="1" dirty="0"/>
          </a:p>
        </p:txBody>
      </p:sp>
      <p:sp>
        <p:nvSpPr>
          <p:cNvPr id="5" name="Text 2"/>
          <p:cNvSpPr/>
          <p:nvPr/>
        </p:nvSpPr>
        <p:spPr>
          <a:xfrm>
            <a:off x="947859" y="3840820"/>
            <a:ext cx="3992167" cy="1819513"/>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Чітка регламентація умов інтернування цивільних осіб та утримання військовополонених. Заборона свавільного позбавлення волі, право на гуманні умови утримання та зв'язок із зовнішнім світом.</a:t>
            </a:r>
            <a:endParaRPr lang="en-US" dirty="0"/>
          </a:p>
        </p:txBody>
      </p:sp>
      <p:pic>
        <p:nvPicPr>
          <p:cNvPr id="6" name="Image 1" descr="preencoded.png"/>
          <p:cNvPicPr>
            <a:picLocks noChangeAspect="1"/>
          </p:cNvPicPr>
          <p:nvPr/>
        </p:nvPicPr>
        <p:blipFill>
          <a:blip r:embed="rId4"/>
          <a:stretch>
            <a:fillRect/>
          </a:stretch>
        </p:blipFill>
        <p:spPr>
          <a:xfrm>
            <a:off x="5129574" y="2061511"/>
            <a:ext cx="4371261" cy="758309"/>
          </a:xfrm>
          <a:prstGeom prst="rect">
            <a:avLst/>
          </a:prstGeom>
        </p:spPr>
      </p:pic>
      <p:sp>
        <p:nvSpPr>
          <p:cNvPr id="7" name="Text 3"/>
          <p:cNvSpPr/>
          <p:nvPr/>
        </p:nvSpPr>
        <p:spPr>
          <a:xfrm>
            <a:off x="5319121" y="3126331"/>
            <a:ext cx="3992167" cy="623411"/>
          </a:xfrm>
          <a:prstGeom prst="rect">
            <a:avLst/>
          </a:prstGeom>
          <a:noFill/>
          <a:ln/>
        </p:spPr>
        <p:txBody>
          <a:bodyPr wrap="squar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МППЛ: Захист від свавільного затримання</a:t>
            </a:r>
            <a:endParaRPr lang="en-US" sz="2000" b="1" dirty="0"/>
          </a:p>
        </p:txBody>
      </p:sp>
      <p:sp>
        <p:nvSpPr>
          <p:cNvPr id="8" name="Text 4"/>
          <p:cNvSpPr/>
          <p:nvPr/>
        </p:nvSpPr>
        <p:spPr>
          <a:xfrm>
            <a:off x="5319121" y="3863448"/>
            <a:ext cx="3992167" cy="1819513"/>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Стаття 9 Пакту гарантує свободу та особисту недоторканність. Будь-яке затримання повинно базуватися на законі, бути необхідним та пропорційним. Право на судовий перегляд законності затримання.</a:t>
            </a:r>
            <a:endParaRPr lang="en-US" dirty="0"/>
          </a:p>
        </p:txBody>
      </p:sp>
      <p:pic>
        <p:nvPicPr>
          <p:cNvPr id="9" name="Image 2" descr="preencoded.png"/>
          <p:cNvPicPr>
            <a:picLocks noChangeAspect="1"/>
          </p:cNvPicPr>
          <p:nvPr/>
        </p:nvPicPr>
        <p:blipFill>
          <a:blip r:embed="rId5"/>
          <a:stretch>
            <a:fillRect/>
          </a:stretch>
        </p:blipFill>
        <p:spPr>
          <a:xfrm>
            <a:off x="9500834" y="2061511"/>
            <a:ext cx="4371261" cy="758309"/>
          </a:xfrm>
          <a:prstGeom prst="rect">
            <a:avLst/>
          </a:prstGeom>
        </p:spPr>
      </p:pic>
      <p:sp>
        <p:nvSpPr>
          <p:cNvPr id="10" name="Text 5"/>
          <p:cNvSpPr/>
          <p:nvPr/>
        </p:nvSpPr>
        <p:spPr>
          <a:xfrm>
            <a:off x="9690382" y="3253513"/>
            <a:ext cx="3750469"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Особливості під час конфліктів</a:t>
            </a:r>
            <a:endParaRPr lang="en-US" sz="2000" b="1" dirty="0"/>
          </a:p>
        </p:txBody>
      </p:sp>
      <p:sp>
        <p:nvSpPr>
          <p:cNvPr id="11" name="Text 6"/>
          <p:cNvSpPr/>
          <p:nvPr/>
        </p:nvSpPr>
        <p:spPr>
          <a:xfrm>
            <a:off x="9690381" y="3840820"/>
            <a:ext cx="3992167" cy="1516261"/>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У збройних конфліктах можливе інтернування за МГП, але навіть тоді зберігаються основні гарантії МППЛ: заборона свавілля, право на оскарження та гуманні умови утримання.</a:t>
            </a:r>
            <a:endParaRPr lang="en-US" dirty="0"/>
          </a:p>
        </p:txBody>
      </p:sp>
      <p:sp>
        <p:nvSpPr>
          <p:cNvPr id="12" name="Text 7"/>
          <p:cNvSpPr/>
          <p:nvPr/>
        </p:nvSpPr>
        <p:spPr>
          <a:xfrm>
            <a:off x="758312" y="6441870"/>
            <a:ext cx="13113783" cy="606504"/>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Обидві системи права визнають, що позбавлення волі має бути винятковим заходом із дотриманням процесуальних гарантій та судового контролю.</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name="Slide 13">
    <p:spTree>
      <p:nvGrpSpPr>
        <p:cNvPr id="1" name=""/>
        <p:cNvGrpSpPr/>
        <p:nvPr/>
      </p:nvGrpSpPr>
      <p:grpSpPr>
        <a:xfrm>
          <a:off x="0" y="0"/>
          <a:ext cx="0" cy="0"/>
          <a:chOff x="0" y="0"/>
          <a:chExt cx="0" cy="0"/>
        </a:xfrm>
      </p:grpSpPr>
      <p:sp>
        <p:nvSpPr>
          <p:cNvPr id="2" name="Text 0"/>
          <p:cNvSpPr/>
          <p:nvPr/>
        </p:nvSpPr>
        <p:spPr>
          <a:xfrm>
            <a:off x="7080928" y="1036633"/>
            <a:ext cx="5469375" cy="500777"/>
          </a:xfrm>
          <a:prstGeom prst="rect">
            <a:avLst/>
          </a:prstGeom>
          <a:noFill/>
          <a:ln/>
        </p:spPr>
        <p:txBody>
          <a:bodyPr wrap="none" lIns="0" tIns="0" rIns="0" bIns="0" rtlCol="0" anchor="t"/>
          <a:lstStyle/>
          <a:p>
            <a:pPr>
              <a:lnSpc>
                <a:spcPts val="3900"/>
              </a:lnSpc>
            </a:pPr>
            <a:r>
              <a:rPr lang="en-US" sz="3900" b="1" dirty="0">
                <a:solidFill>
                  <a:srgbClr val="1F1E1E"/>
                </a:solidFill>
                <a:ea typeface="Alexandria Semi Bold" pitchFamily="34" charset="-122"/>
                <a:cs typeface="Alexandria Semi Bold" pitchFamily="34" charset="-120"/>
              </a:rPr>
              <a:t>Право на справедливий суд</a:t>
            </a:r>
            <a:endParaRPr lang="en-US" sz="3900" b="1" dirty="0"/>
          </a:p>
        </p:txBody>
      </p:sp>
      <p:sp>
        <p:nvSpPr>
          <p:cNvPr id="4" name="Text 1"/>
          <p:cNvSpPr/>
          <p:nvPr/>
        </p:nvSpPr>
        <p:spPr>
          <a:xfrm>
            <a:off x="7168309" y="2231066"/>
            <a:ext cx="2002988" cy="250269"/>
          </a:xfrm>
          <a:prstGeom prst="rect">
            <a:avLst/>
          </a:prstGeom>
          <a:noFill/>
          <a:ln/>
        </p:spPr>
        <p:txBody>
          <a:bodyPr wrap="none" lIns="0" tIns="0" rIns="0" bIns="0" rtlCol="0" anchor="t"/>
          <a:lstStyle/>
          <a:p>
            <a:pPr>
              <a:lnSpc>
                <a:spcPts val="1951"/>
              </a:lnSpc>
            </a:pPr>
            <a:r>
              <a:rPr lang="en-US" sz="2400" b="1" dirty="0">
                <a:solidFill>
                  <a:srgbClr val="1F1E1E"/>
                </a:solidFill>
                <a:ea typeface="Alexandria Semi Bold" pitchFamily="34" charset="-122"/>
                <a:cs typeface="Alexandria Semi Bold" pitchFamily="34" charset="-120"/>
              </a:rPr>
              <a:t>Спільні стандарти</a:t>
            </a:r>
            <a:endParaRPr lang="en-US" sz="2400" b="1" dirty="0"/>
          </a:p>
        </p:txBody>
      </p:sp>
      <p:sp>
        <p:nvSpPr>
          <p:cNvPr id="5" name="Text 2"/>
          <p:cNvSpPr/>
          <p:nvPr/>
        </p:nvSpPr>
        <p:spPr>
          <a:xfrm>
            <a:off x="7168309" y="2633496"/>
            <a:ext cx="6520696" cy="487204"/>
          </a:xfrm>
          <a:prstGeom prst="rect">
            <a:avLst/>
          </a:prstGeom>
          <a:noFill/>
          <a:ln/>
        </p:spPr>
        <p:txBody>
          <a:bodyPr wrap="square" lIns="0" tIns="0" rIns="0" bIns="0" rtlCol="0" anchor="t"/>
          <a:lstStyle/>
          <a:p>
            <a:r>
              <a:rPr lang="en-US" sz="2000" dirty="0">
                <a:solidFill>
                  <a:srgbClr val="3B3535"/>
                </a:solidFill>
                <a:ea typeface="Sora Light" pitchFamily="34" charset="-122"/>
                <a:cs typeface="Sora Light" pitchFamily="34" charset="-120"/>
              </a:rPr>
              <a:t>Як МГП (стаття 75 Додаткового протоколу I), так і МППЛ (стаття 14 Пакту про </a:t>
            </a:r>
            <a:r>
              <a:rPr lang="en-US" sz="2000" dirty="0" err="1">
                <a:solidFill>
                  <a:srgbClr val="3B3535"/>
                </a:solidFill>
                <a:ea typeface="Sora Light" pitchFamily="34" charset="-122"/>
                <a:cs typeface="Sora Light" pitchFamily="34" charset="-120"/>
              </a:rPr>
              <a:t>громадянські</a:t>
            </a:r>
            <a:r>
              <a:rPr lang="en-US" sz="2000" dirty="0">
                <a:solidFill>
                  <a:srgbClr val="3B3535"/>
                </a:solidFill>
                <a:ea typeface="Sora Light" pitchFamily="34" charset="-122"/>
                <a:cs typeface="Sora Light" pitchFamily="34" charset="-120"/>
              </a:rPr>
              <a:t> </a:t>
            </a:r>
            <a:r>
              <a:rPr lang="en-US" sz="2000" dirty="0" err="1">
                <a:solidFill>
                  <a:srgbClr val="3B3535"/>
                </a:solidFill>
                <a:ea typeface="Sora Light" pitchFamily="34" charset="-122"/>
                <a:cs typeface="Sora Light" pitchFamily="34" charset="-120"/>
              </a:rPr>
              <a:t>права</a:t>
            </a:r>
            <a:r>
              <a:rPr lang="uk-UA" sz="2000" dirty="0">
                <a:solidFill>
                  <a:srgbClr val="3B3535"/>
                </a:solidFill>
                <a:ea typeface="Sora Light" pitchFamily="34" charset="-122"/>
                <a:cs typeface="Sora Light" pitchFamily="34" charset="-120"/>
              </a:rPr>
              <a:t>, стаття 6 ЄКПЛ</a:t>
            </a:r>
            <a:r>
              <a:rPr lang="en-US" sz="2000" dirty="0">
                <a:solidFill>
                  <a:srgbClr val="3B3535"/>
                </a:solidFill>
                <a:ea typeface="Sora Light" pitchFamily="34" charset="-122"/>
                <a:cs typeface="Sora Light" pitchFamily="34" charset="-120"/>
              </a:rPr>
              <a:t>) гарантують право на справедливий суд. Цей принцип включає:</a:t>
            </a:r>
            <a:endParaRPr lang="en-US" sz="2000" dirty="0"/>
          </a:p>
        </p:txBody>
      </p:sp>
      <p:sp>
        <p:nvSpPr>
          <p:cNvPr id="6" name="Text 3"/>
          <p:cNvSpPr/>
          <p:nvPr/>
        </p:nvSpPr>
        <p:spPr>
          <a:xfrm>
            <a:off x="7168309" y="3904553"/>
            <a:ext cx="6520696" cy="243603"/>
          </a:xfrm>
          <a:prstGeom prst="rect">
            <a:avLst/>
          </a:prstGeom>
          <a:noFill/>
          <a:ln/>
        </p:spPr>
        <p:txBody>
          <a:bodyPr wrap="none" lIns="0" tIns="0" rIns="0" bIns="0" rtlCol="0" anchor="t"/>
          <a:lstStyle/>
          <a:p>
            <a:pPr marL="342882" indent="-342882">
              <a:lnSpc>
                <a:spcPts val="1900"/>
              </a:lnSpc>
              <a:buSzPct val="100000"/>
              <a:buChar char="•"/>
            </a:pPr>
            <a:r>
              <a:rPr lang="en-US" sz="2000" dirty="0">
                <a:solidFill>
                  <a:srgbClr val="3B3535"/>
                </a:solidFill>
                <a:ea typeface="Sora Light" pitchFamily="34" charset="-122"/>
                <a:cs typeface="Sora Light" pitchFamily="34" charset="-120"/>
              </a:rPr>
              <a:t>Презумпцію невинуватості до доведення вини</a:t>
            </a:r>
            <a:endParaRPr lang="en-US" sz="2000" dirty="0"/>
          </a:p>
        </p:txBody>
      </p:sp>
      <p:sp>
        <p:nvSpPr>
          <p:cNvPr id="7" name="Text 4"/>
          <p:cNvSpPr/>
          <p:nvPr/>
        </p:nvSpPr>
        <p:spPr>
          <a:xfrm>
            <a:off x="7168309" y="4270734"/>
            <a:ext cx="6520696" cy="243603"/>
          </a:xfrm>
          <a:prstGeom prst="rect">
            <a:avLst/>
          </a:prstGeom>
          <a:noFill/>
          <a:ln/>
        </p:spPr>
        <p:txBody>
          <a:bodyPr wrap="none" lIns="0" tIns="0" rIns="0" bIns="0" rtlCol="0" anchor="t"/>
          <a:lstStyle/>
          <a:p>
            <a:pPr marL="342882" indent="-342882">
              <a:lnSpc>
                <a:spcPts val="1900"/>
              </a:lnSpc>
              <a:buSzPct val="100000"/>
              <a:buChar char="•"/>
            </a:pPr>
            <a:r>
              <a:rPr lang="en-US" sz="2000" dirty="0">
                <a:solidFill>
                  <a:srgbClr val="3B3535"/>
                </a:solidFill>
                <a:ea typeface="Sora Light" pitchFamily="34" charset="-122"/>
                <a:cs typeface="Sora Light" pitchFamily="34" charset="-120"/>
              </a:rPr>
              <a:t>Право на захисника та адекватний час для </a:t>
            </a:r>
            <a:r>
              <a:rPr lang="en-US" sz="2000" dirty="0" err="1">
                <a:solidFill>
                  <a:srgbClr val="3B3535"/>
                </a:solidFill>
                <a:ea typeface="Sora Light" pitchFamily="34" charset="-122"/>
                <a:cs typeface="Sora Light" pitchFamily="34" charset="-120"/>
              </a:rPr>
              <a:t>підготовки</a:t>
            </a:r>
            <a:r>
              <a:rPr lang="en-US" sz="2000" dirty="0">
                <a:solidFill>
                  <a:srgbClr val="3B3535"/>
                </a:solidFill>
                <a:ea typeface="Sora Light" pitchFamily="34" charset="-122"/>
                <a:cs typeface="Sora Light" pitchFamily="34" charset="-120"/>
              </a:rPr>
              <a:t> </a:t>
            </a:r>
            <a:r>
              <a:rPr lang="en-US" sz="2000" dirty="0" err="1">
                <a:solidFill>
                  <a:srgbClr val="3B3535"/>
                </a:solidFill>
                <a:ea typeface="Sora Light" pitchFamily="34" charset="-122"/>
                <a:cs typeface="Sora Light" pitchFamily="34" charset="-120"/>
              </a:rPr>
              <a:t>захисту</a:t>
            </a:r>
            <a:endParaRPr lang="en-US" sz="2000" dirty="0"/>
          </a:p>
        </p:txBody>
      </p:sp>
      <p:sp>
        <p:nvSpPr>
          <p:cNvPr id="8" name="Text 5"/>
          <p:cNvSpPr/>
          <p:nvPr/>
        </p:nvSpPr>
        <p:spPr>
          <a:xfrm>
            <a:off x="7168309" y="4642947"/>
            <a:ext cx="6520696" cy="243603"/>
          </a:xfrm>
          <a:prstGeom prst="rect">
            <a:avLst/>
          </a:prstGeom>
          <a:noFill/>
          <a:ln/>
        </p:spPr>
        <p:txBody>
          <a:bodyPr wrap="none" lIns="0" tIns="0" rIns="0" bIns="0" rtlCol="0" anchor="t"/>
          <a:lstStyle/>
          <a:p>
            <a:pPr marL="342882" indent="-342882">
              <a:lnSpc>
                <a:spcPts val="1900"/>
              </a:lnSpc>
              <a:buSzPct val="100000"/>
              <a:buChar char="•"/>
            </a:pPr>
            <a:r>
              <a:rPr lang="en-US" sz="2000" dirty="0">
                <a:solidFill>
                  <a:srgbClr val="3B3535"/>
                </a:solidFill>
                <a:ea typeface="Sora Light" pitchFamily="34" charset="-122"/>
                <a:cs typeface="Sora Light" pitchFamily="34" charset="-120"/>
              </a:rPr>
              <a:t>Публічний розгляд справи незалежним і </a:t>
            </a:r>
            <a:r>
              <a:rPr lang="en-US" sz="2000" dirty="0" err="1">
                <a:solidFill>
                  <a:srgbClr val="3B3535"/>
                </a:solidFill>
                <a:ea typeface="Sora Light" pitchFamily="34" charset="-122"/>
                <a:cs typeface="Sora Light" pitchFamily="34" charset="-120"/>
              </a:rPr>
              <a:t>неупередженим</a:t>
            </a:r>
            <a:r>
              <a:rPr lang="en-US" sz="2000" dirty="0">
                <a:solidFill>
                  <a:srgbClr val="3B3535"/>
                </a:solidFill>
                <a:ea typeface="Sora Light" pitchFamily="34" charset="-122"/>
                <a:cs typeface="Sora Light" pitchFamily="34" charset="-120"/>
              </a:rPr>
              <a:t> </a:t>
            </a:r>
            <a:endParaRPr lang="uk-UA" sz="2000" dirty="0">
              <a:solidFill>
                <a:srgbClr val="3B3535"/>
              </a:solidFill>
              <a:ea typeface="Sora Light" pitchFamily="34" charset="-122"/>
              <a:cs typeface="Sora Light" pitchFamily="34" charset="-120"/>
            </a:endParaRPr>
          </a:p>
          <a:p>
            <a:pPr>
              <a:lnSpc>
                <a:spcPts val="1900"/>
              </a:lnSpc>
              <a:buSzPct val="100000"/>
            </a:pPr>
            <a:r>
              <a:rPr lang="uk-UA" sz="2000" dirty="0">
                <a:solidFill>
                  <a:srgbClr val="3B3535"/>
                </a:solidFill>
                <a:ea typeface="Sora Light" pitchFamily="34" charset="-122"/>
                <a:cs typeface="Sora Light" pitchFamily="34" charset="-120"/>
              </a:rPr>
              <a:t>      </a:t>
            </a:r>
            <a:r>
              <a:rPr lang="en-US" sz="2000" dirty="0" err="1">
                <a:solidFill>
                  <a:srgbClr val="3B3535"/>
                </a:solidFill>
                <a:ea typeface="Sora Light" pitchFamily="34" charset="-122"/>
                <a:cs typeface="Sora Light" pitchFamily="34" charset="-120"/>
              </a:rPr>
              <a:t>судом</a:t>
            </a:r>
            <a:endParaRPr lang="en-US" sz="2000" dirty="0"/>
          </a:p>
        </p:txBody>
      </p:sp>
      <p:sp>
        <p:nvSpPr>
          <p:cNvPr id="9" name="Text 6"/>
          <p:cNvSpPr/>
          <p:nvPr/>
        </p:nvSpPr>
        <p:spPr>
          <a:xfrm>
            <a:off x="7168309" y="5347225"/>
            <a:ext cx="6520696" cy="243603"/>
          </a:xfrm>
          <a:prstGeom prst="rect">
            <a:avLst/>
          </a:prstGeom>
          <a:noFill/>
          <a:ln/>
        </p:spPr>
        <p:txBody>
          <a:bodyPr wrap="none" lIns="0" tIns="0" rIns="0" bIns="0" rtlCol="0" anchor="t"/>
          <a:lstStyle/>
          <a:p>
            <a:pPr marL="342882" indent="-342882">
              <a:lnSpc>
                <a:spcPts val="1900"/>
              </a:lnSpc>
              <a:buSzPct val="100000"/>
              <a:buChar char="•"/>
            </a:pPr>
            <a:r>
              <a:rPr lang="en-US" sz="2000" dirty="0">
                <a:solidFill>
                  <a:srgbClr val="3B3535"/>
                </a:solidFill>
                <a:ea typeface="Sora Light" pitchFamily="34" charset="-122"/>
                <a:cs typeface="Sora Light" pitchFamily="34" charset="-120"/>
              </a:rPr>
              <a:t>Право не свідчити проти себе та близьких родичів</a:t>
            </a:r>
            <a:endParaRPr lang="en-US" sz="2000" dirty="0"/>
          </a:p>
        </p:txBody>
      </p:sp>
      <p:sp>
        <p:nvSpPr>
          <p:cNvPr id="10" name="Text 7"/>
          <p:cNvSpPr/>
          <p:nvPr/>
        </p:nvSpPr>
        <p:spPr>
          <a:xfrm>
            <a:off x="7168309" y="5709363"/>
            <a:ext cx="6520696" cy="243603"/>
          </a:xfrm>
          <a:prstGeom prst="rect">
            <a:avLst/>
          </a:prstGeom>
          <a:noFill/>
          <a:ln/>
        </p:spPr>
        <p:txBody>
          <a:bodyPr wrap="none" lIns="0" tIns="0" rIns="0" bIns="0" rtlCol="0" anchor="t"/>
          <a:lstStyle/>
          <a:p>
            <a:pPr marL="342882" indent="-342882">
              <a:lnSpc>
                <a:spcPts val="1900"/>
              </a:lnSpc>
              <a:buSzPct val="100000"/>
              <a:buChar char="•"/>
            </a:pPr>
            <a:r>
              <a:rPr lang="en-US" sz="2000" dirty="0">
                <a:solidFill>
                  <a:srgbClr val="3B3535"/>
                </a:solidFill>
                <a:ea typeface="Sora Light" pitchFamily="34" charset="-122"/>
                <a:cs typeface="Sora Light" pitchFamily="34" charset="-120"/>
              </a:rPr>
              <a:t>Заборону зворотної дії кримінального закону</a:t>
            </a:r>
            <a:endParaRPr lang="en-US" sz="2000" dirty="0"/>
          </a:p>
        </p:txBody>
      </p:sp>
      <p:sp>
        <p:nvSpPr>
          <p:cNvPr id="11" name="Text 8"/>
          <p:cNvSpPr/>
          <p:nvPr/>
        </p:nvSpPr>
        <p:spPr>
          <a:xfrm>
            <a:off x="7168309" y="6089459"/>
            <a:ext cx="6520696" cy="243603"/>
          </a:xfrm>
          <a:prstGeom prst="rect">
            <a:avLst/>
          </a:prstGeom>
          <a:noFill/>
          <a:ln/>
        </p:spPr>
        <p:txBody>
          <a:bodyPr wrap="none" lIns="0" tIns="0" rIns="0" bIns="0" rtlCol="0" anchor="t"/>
          <a:lstStyle/>
          <a:p>
            <a:pPr marL="342882" indent="-342882">
              <a:lnSpc>
                <a:spcPts val="1900"/>
              </a:lnSpc>
              <a:buSzPct val="100000"/>
              <a:buChar char="•"/>
            </a:pPr>
            <a:r>
              <a:rPr lang="en-US" sz="2000" dirty="0">
                <a:solidFill>
                  <a:srgbClr val="3B3535"/>
                </a:solidFill>
                <a:ea typeface="Sora Light" pitchFamily="34" charset="-122"/>
                <a:cs typeface="Sora Light" pitchFamily="34" charset="-120"/>
              </a:rPr>
              <a:t>Право на оскарження вироку</a:t>
            </a:r>
            <a:endParaRPr lang="en-US" sz="2000" dirty="0"/>
          </a:p>
        </p:txBody>
      </p:sp>
      <p:pic>
        <p:nvPicPr>
          <p:cNvPr id="15372" name="Picture 12" descr="Справедливий суд, прокуратура та органи правопорядку">
            <a:extLst>
              <a:ext uri="{FF2B5EF4-FFF2-40B4-BE49-F238E27FC236}">
                <a16:creationId xmlns="" xmlns:a16="http://schemas.microsoft.com/office/drawing/2014/main" id="{18914E38-76DC-443D-A312-BB0023CCD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3" r="32992"/>
          <a:stretch/>
        </p:blipFill>
        <p:spPr bwMode="auto">
          <a:xfrm>
            <a:off x="101600" y="898412"/>
            <a:ext cx="7247802" cy="6634502"/>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81169" y="927090"/>
            <a:ext cx="10811470" cy="623530"/>
          </a:xfrm>
          <a:prstGeom prst="rect">
            <a:avLst/>
          </a:prstGeom>
          <a:noFill/>
          <a:ln/>
        </p:spPr>
        <p:txBody>
          <a:bodyPr wrap="none" lIns="0" tIns="0" rIns="0" bIns="0" rtlCol="0" anchor="t"/>
          <a:lstStyle/>
          <a:p>
            <a:pPr marL="0" indent="0" algn="l">
              <a:lnSpc>
                <a:spcPts val="4900"/>
              </a:lnSpc>
              <a:buNone/>
            </a:pPr>
            <a:r>
              <a:rPr lang="uk-UA" sz="3900" b="1" dirty="0">
                <a:solidFill>
                  <a:srgbClr val="1F1E1E"/>
                </a:solidFill>
                <a:ea typeface="Alexandria Semi Bold" pitchFamily="34" charset="-122"/>
                <a:cs typeface="Alexandria Semi Bold" pitchFamily="34" charset="-120"/>
              </a:rPr>
              <a:t>Гарантії справедливого суду у справах МГП</a:t>
            </a:r>
            <a:endParaRPr lang="uk-UA" sz="3900" b="1" dirty="0"/>
          </a:p>
        </p:txBody>
      </p:sp>
      <p:sp>
        <p:nvSpPr>
          <p:cNvPr id="3" name="Text 1"/>
          <p:cNvSpPr/>
          <p:nvPr/>
        </p:nvSpPr>
        <p:spPr>
          <a:xfrm>
            <a:off x="781169" y="1947575"/>
            <a:ext cx="13113782" cy="606504"/>
          </a:xfrm>
          <a:prstGeom prst="rect">
            <a:avLst/>
          </a:prstGeom>
          <a:noFill/>
          <a:ln/>
        </p:spPr>
        <p:txBody>
          <a:bodyPr wrap="square" lIns="0" tIns="0" rIns="0" bIns="0" rtlCol="0" anchor="t"/>
          <a:lstStyle/>
          <a:p>
            <a:pPr marL="0" indent="0" algn="l">
              <a:buNone/>
            </a:pPr>
            <a:r>
              <a:rPr lang="en-US" dirty="0">
                <a:solidFill>
                  <a:srgbClr val="3B3535"/>
                </a:solidFill>
                <a:ea typeface="Sora Light" pitchFamily="34" charset="-122"/>
                <a:cs typeface="Sora Light" pitchFamily="34" charset="-120"/>
              </a:rPr>
              <a:t>Навіть при розгляді справ про найтяжчі міжнародні злочини, ЄСПЛ вимагає суворого дотримання процесуальних гарантій, закріплених у статті 6 ЄКПЛ.</a:t>
            </a:r>
            <a:endParaRPr lang="en-US" dirty="0"/>
          </a:p>
        </p:txBody>
      </p:sp>
      <p:sp>
        <p:nvSpPr>
          <p:cNvPr id="4" name="Shape 2"/>
          <p:cNvSpPr/>
          <p:nvPr/>
        </p:nvSpPr>
        <p:spPr>
          <a:xfrm>
            <a:off x="758309" y="3158966"/>
            <a:ext cx="4244816" cy="3035379"/>
          </a:xfrm>
          <a:prstGeom prst="roundRect">
            <a:avLst>
              <a:gd name="adj" fmla="val 3615"/>
            </a:avLst>
          </a:prstGeom>
          <a:solidFill>
            <a:srgbClr val="F2F7FC"/>
          </a:solidFill>
          <a:ln w="22860">
            <a:solidFill>
              <a:srgbClr val="BBC2DC"/>
            </a:solidFill>
            <a:prstDash val="solid"/>
          </a:ln>
        </p:spPr>
      </p:sp>
      <p:sp>
        <p:nvSpPr>
          <p:cNvPr id="5" name="Shape 3"/>
          <p:cNvSpPr/>
          <p:nvPr/>
        </p:nvSpPr>
        <p:spPr>
          <a:xfrm>
            <a:off x="735449" y="3158966"/>
            <a:ext cx="91440" cy="3035379"/>
          </a:xfrm>
          <a:prstGeom prst="roundRect">
            <a:avLst>
              <a:gd name="adj" fmla="val 87077"/>
            </a:avLst>
          </a:prstGeom>
          <a:solidFill>
            <a:srgbClr val="1A2D7A"/>
          </a:solidFill>
          <a:ln/>
        </p:spPr>
      </p:sp>
      <p:sp>
        <p:nvSpPr>
          <p:cNvPr id="6" name="Text 4"/>
          <p:cNvSpPr/>
          <p:nvPr/>
        </p:nvSpPr>
        <p:spPr>
          <a:xfrm>
            <a:off x="1039297" y="3371374"/>
            <a:ext cx="2993350" cy="374094"/>
          </a:xfrm>
          <a:prstGeom prst="rect">
            <a:avLst/>
          </a:prstGeom>
          <a:noFill/>
          <a:ln/>
        </p:spPr>
        <p:txBody>
          <a:bodyPr wrap="none" lIns="0" tIns="0" rIns="0" bIns="0" rtlCol="0" anchor="t"/>
          <a:lstStyle/>
          <a:p>
            <a:pPr marL="0" indent="0" algn="l">
              <a:buNone/>
            </a:pPr>
            <a:r>
              <a:rPr lang="uk-UA" sz="2000" b="1">
                <a:solidFill>
                  <a:srgbClr val="3B3535"/>
                </a:solidFill>
                <a:ea typeface="Alexandria Semi Bold" pitchFamily="34" charset="-122"/>
                <a:cs typeface="Alexandria Semi Bold" pitchFamily="34" charset="-120"/>
              </a:rPr>
              <a:t>Право на захист</a:t>
            </a:r>
            <a:endParaRPr lang="uk-UA" sz="2000" b="1"/>
          </a:p>
        </p:txBody>
      </p:sp>
      <p:sp>
        <p:nvSpPr>
          <p:cNvPr id="7" name="Text 5"/>
          <p:cNvSpPr/>
          <p:nvPr/>
        </p:nvSpPr>
        <p:spPr>
          <a:xfrm>
            <a:off x="1039297" y="3859173"/>
            <a:ext cx="3751421" cy="1516261"/>
          </a:xfrm>
          <a:prstGeom prst="rect">
            <a:avLst/>
          </a:prstGeom>
          <a:noFill/>
          <a:ln/>
        </p:spPr>
        <p:txBody>
          <a:bodyPr wrap="square" lIns="0" tIns="0" rIns="0" bIns="0" rtlCol="0" anchor="t"/>
          <a:lstStyle/>
          <a:p>
            <a:pPr marL="0" indent="0" algn="l">
              <a:buNone/>
            </a:pPr>
            <a:r>
              <a:rPr lang="en-US" dirty="0">
                <a:solidFill>
                  <a:srgbClr val="3B3535"/>
                </a:solidFill>
                <a:ea typeface="Sora Light" pitchFamily="34" charset="-122"/>
                <a:cs typeface="Sora Light" pitchFamily="34" charset="-120"/>
              </a:rPr>
              <a:t>Забезпечення обвинуваченому адекватного часу та можливостей для підготовки захисту, включаючи доступ до адвоката та всіх матеріалів справи, незалежно від тяжкості звинувачень.</a:t>
            </a:r>
            <a:endParaRPr lang="en-US" dirty="0"/>
          </a:p>
        </p:txBody>
      </p:sp>
      <p:sp>
        <p:nvSpPr>
          <p:cNvPr id="8" name="Shape 6"/>
          <p:cNvSpPr/>
          <p:nvPr/>
        </p:nvSpPr>
        <p:spPr>
          <a:xfrm>
            <a:off x="5192673" y="3158966"/>
            <a:ext cx="4244935" cy="3035379"/>
          </a:xfrm>
          <a:prstGeom prst="roundRect">
            <a:avLst>
              <a:gd name="adj" fmla="val 3615"/>
            </a:avLst>
          </a:prstGeom>
          <a:solidFill>
            <a:srgbClr val="F2F7FC"/>
          </a:solidFill>
          <a:ln w="22860">
            <a:solidFill>
              <a:srgbClr val="BBC2DC"/>
            </a:solidFill>
            <a:prstDash val="solid"/>
          </a:ln>
        </p:spPr>
      </p:sp>
      <p:sp>
        <p:nvSpPr>
          <p:cNvPr id="9" name="Shape 7"/>
          <p:cNvSpPr/>
          <p:nvPr/>
        </p:nvSpPr>
        <p:spPr>
          <a:xfrm>
            <a:off x="5169813" y="3158966"/>
            <a:ext cx="91440" cy="3035379"/>
          </a:xfrm>
          <a:prstGeom prst="roundRect">
            <a:avLst>
              <a:gd name="adj" fmla="val 87077"/>
            </a:avLst>
          </a:prstGeom>
          <a:solidFill>
            <a:srgbClr val="1A2D7A"/>
          </a:solidFill>
          <a:ln/>
        </p:spPr>
      </p:sp>
      <p:sp>
        <p:nvSpPr>
          <p:cNvPr id="10" name="Text 8"/>
          <p:cNvSpPr/>
          <p:nvPr/>
        </p:nvSpPr>
        <p:spPr>
          <a:xfrm>
            <a:off x="5473660" y="3371374"/>
            <a:ext cx="2993350" cy="374094"/>
          </a:xfrm>
          <a:prstGeom prst="rect">
            <a:avLst/>
          </a:prstGeom>
          <a:noFill/>
          <a:ln/>
        </p:spPr>
        <p:txBody>
          <a:bodyPr wrap="none" lIns="0" tIns="0" rIns="0" bIns="0" rtlCol="0" anchor="t"/>
          <a:lstStyle/>
          <a:p>
            <a:pPr marL="0" indent="0" algn="l">
              <a:buNone/>
            </a:pPr>
            <a:r>
              <a:rPr lang="uk-UA" sz="2000" b="1">
                <a:solidFill>
                  <a:srgbClr val="3B3535"/>
                </a:solidFill>
                <a:ea typeface="Alexandria Semi Bold" pitchFamily="34" charset="-122"/>
                <a:cs typeface="Alexandria Semi Bold" pitchFamily="34" charset="-120"/>
              </a:rPr>
              <a:t>Рівність сторін</a:t>
            </a:r>
            <a:endParaRPr lang="uk-UA" sz="2000" b="1"/>
          </a:p>
        </p:txBody>
      </p:sp>
      <p:sp>
        <p:nvSpPr>
          <p:cNvPr id="11" name="Text 9"/>
          <p:cNvSpPr/>
          <p:nvPr/>
        </p:nvSpPr>
        <p:spPr>
          <a:xfrm>
            <a:off x="5473660" y="3859173"/>
            <a:ext cx="3751540" cy="1819513"/>
          </a:xfrm>
          <a:prstGeom prst="rect">
            <a:avLst/>
          </a:prstGeom>
          <a:noFill/>
          <a:ln/>
        </p:spPr>
        <p:txBody>
          <a:bodyPr wrap="square" lIns="0" tIns="0" rIns="0" bIns="0" rtlCol="0" anchor="t"/>
          <a:lstStyle/>
          <a:p>
            <a:pPr marL="0" indent="0" algn="l">
              <a:buNone/>
            </a:pPr>
            <a:r>
              <a:rPr lang="en-US" dirty="0">
                <a:solidFill>
                  <a:srgbClr val="3B3535"/>
                </a:solidFill>
                <a:ea typeface="Sora Light" pitchFamily="34" charset="-122"/>
                <a:cs typeface="Sora Light" pitchFamily="34" charset="-120"/>
              </a:rPr>
              <a:t>Забезпечення балансу між стороною обвинувачення та захисту, що включає можливість оскаржувати докази та викликати свідків. Це особливо важливо, коли справи базуються на непрямих доказах з зони конфлікту.</a:t>
            </a:r>
            <a:endParaRPr lang="en-US" dirty="0"/>
          </a:p>
        </p:txBody>
      </p:sp>
      <p:sp>
        <p:nvSpPr>
          <p:cNvPr id="12" name="Shape 10"/>
          <p:cNvSpPr/>
          <p:nvPr/>
        </p:nvSpPr>
        <p:spPr>
          <a:xfrm>
            <a:off x="9627156" y="3158966"/>
            <a:ext cx="4244816" cy="3035379"/>
          </a:xfrm>
          <a:prstGeom prst="roundRect">
            <a:avLst>
              <a:gd name="adj" fmla="val 3615"/>
            </a:avLst>
          </a:prstGeom>
          <a:solidFill>
            <a:srgbClr val="F2F7FC"/>
          </a:solidFill>
          <a:ln w="22860">
            <a:solidFill>
              <a:srgbClr val="BBC2DC"/>
            </a:solidFill>
            <a:prstDash val="solid"/>
          </a:ln>
        </p:spPr>
      </p:sp>
      <p:sp>
        <p:nvSpPr>
          <p:cNvPr id="13" name="Shape 11"/>
          <p:cNvSpPr/>
          <p:nvPr/>
        </p:nvSpPr>
        <p:spPr>
          <a:xfrm>
            <a:off x="9604296" y="3158966"/>
            <a:ext cx="91440" cy="3035379"/>
          </a:xfrm>
          <a:prstGeom prst="roundRect">
            <a:avLst>
              <a:gd name="adj" fmla="val 87077"/>
            </a:avLst>
          </a:prstGeom>
          <a:solidFill>
            <a:srgbClr val="1A2D7A"/>
          </a:solidFill>
          <a:ln/>
        </p:spPr>
      </p:sp>
      <p:sp>
        <p:nvSpPr>
          <p:cNvPr id="14" name="Text 12"/>
          <p:cNvSpPr/>
          <p:nvPr/>
        </p:nvSpPr>
        <p:spPr>
          <a:xfrm>
            <a:off x="9908143" y="3371374"/>
            <a:ext cx="3742849" cy="374094"/>
          </a:xfrm>
          <a:prstGeom prst="rect">
            <a:avLst/>
          </a:prstGeom>
          <a:noFill/>
          <a:ln/>
        </p:spPr>
        <p:txBody>
          <a:bodyPr wrap="none" lIns="0" tIns="0" rIns="0" bIns="0" rtlCol="0" anchor="t"/>
          <a:lstStyle/>
          <a:p>
            <a:pPr marL="0" indent="0" algn="l">
              <a:buNone/>
            </a:pPr>
            <a:r>
              <a:rPr lang="uk-UA" sz="2000" b="1">
                <a:solidFill>
                  <a:srgbClr val="3B3535"/>
                </a:solidFill>
                <a:ea typeface="Alexandria Semi Bold" pitchFamily="34" charset="-122"/>
                <a:cs typeface="Alexandria Semi Bold" pitchFamily="34" charset="-120"/>
              </a:rPr>
              <a:t>Ефективне розслідування</a:t>
            </a:r>
            <a:endParaRPr lang="uk-UA" sz="2000" b="1"/>
          </a:p>
        </p:txBody>
      </p:sp>
      <p:sp>
        <p:nvSpPr>
          <p:cNvPr id="15" name="Text 13"/>
          <p:cNvSpPr/>
          <p:nvPr/>
        </p:nvSpPr>
        <p:spPr>
          <a:xfrm>
            <a:off x="9908143" y="3859173"/>
            <a:ext cx="3751421" cy="2122765"/>
          </a:xfrm>
          <a:prstGeom prst="rect">
            <a:avLst/>
          </a:prstGeom>
          <a:noFill/>
          <a:ln/>
        </p:spPr>
        <p:txBody>
          <a:bodyPr wrap="square" lIns="0" tIns="0" rIns="0" bIns="0" rtlCol="0" anchor="t"/>
          <a:lstStyle/>
          <a:p>
            <a:pPr marL="0" indent="0" algn="l">
              <a:buNone/>
            </a:pPr>
            <a:r>
              <a:rPr lang="en-US" dirty="0">
                <a:solidFill>
                  <a:srgbClr val="3B3535"/>
                </a:solidFill>
                <a:ea typeface="Sora Light" pitchFamily="34" charset="-122"/>
                <a:cs typeface="Sora Light" pitchFamily="34" charset="-120"/>
              </a:rPr>
              <a:t>Держави зобов’язані проводити швидке, ретельне та незалежне розслідування імовірних воєнних злочинів. Нездатність забезпечити таке розслідування сама по собі є порушенням Конвенції (процесуальний аспект ст. 2 та 3).</a:t>
            </a:r>
            <a:endParaRPr lang="en-US" dirty="0"/>
          </a:p>
        </p:txBody>
      </p:sp>
      <p:sp>
        <p:nvSpPr>
          <p:cNvPr id="16" name="Text 14"/>
          <p:cNvSpPr/>
          <p:nvPr/>
        </p:nvSpPr>
        <p:spPr>
          <a:xfrm>
            <a:off x="758309" y="6682145"/>
            <a:ext cx="13113782" cy="485299"/>
          </a:xfrm>
          <a:prstGeom prst="rect">
            <a:avLst/>
          </a:prstGeom>
          <a:noFill/>
          <a:ln/>
        </p:spPr>
        <p:txBody>
          <a:bodyPr wrap="square" lIns="0" tIns="0" rIns="0" bIns="0" rtlCol="0" anchor="t"/>
          <a:lstStyle/>
          <a:p>
            <a:pPr marL="0" indent="0" algn="l">
              <a:buNone/>
            </a:pPr>
            <a:r>
              <a:rPr lang="en-US" dirty="0">
                <a:solidFill>
                  <a:srgbClr val="3B3535"/>
                </a:solidFill>
                <a:ea typeface="Sora Light" pitchFamily="34" charset="-122"/>
                <a:cs typeface="Sora Light" pitchFamily="34" charset="-120"/>
              </a:rPr>
              <a:t>ЄСПЛ неодноразово підкреслював, що справедливість судового процесу є непорушною, навіть коли йдеться про розгляд міжнародних злочинів, де суспільний інтерес до обвинувачення є високим.</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name="Slide 14">
    <p:spTree>
      <p:nvGrpSpPr>
        <p:cNvPr id="1" name=""/>
        <p:cNvGrpSpPr/>
        <p:nvPr/>
      </p:nvGrpSpPr>
      <p:grpSpPr>
        <a:xfrm>
          <a:off x="0" y="0"/>
          <a:ext cx="0" cy="0"/>
          <a:chOff x="0" y="0"/>
          <a:chExt cx="0" cy="0"/>
        </a:xfrm>
      </p:grpSpPr>
      <p:sp>
        <p:nvSpPr>
          <p:cNvPr id="3" name="Text 0"/>
          <p:cNvSpPr/>
          <p:nvPr/>
        </p:nvSpPr>
        <p:spPr>
          <a:xfrm>
            <a:off x="765932" y="3200031"/>
            <a:ext cx="8731925" cy="623531"/>
          </a:xfrm>
          <a:prstGeom prst="rect">
            <a:avLst/>
          </a:prstGeom>
          <a:noFill/>
          <a:ln/>
        </p:spPr>
        <p:txBody>
          <a:bodyPr wrap="none" lIns="0" tIns="0" rIns="0" bIns="0" rtlCol="0" anchor="t"/>
          <a:lstStyle/>
          <a:p>
            <a:pPr>
              <a:lnSpc>
                <a:spcPts val="4900"/>
              </a:lnSpc>
            </a:pPr>
            <a:r>
              <a:rPr lang="en-US" sz="3900" b="1" dirty="0">
                <a:solidFill>
                  <a:srgbClr val="1F1E1E"/>
                </a:solidFill>
                <a:ea typeface="Alexandria Semi Bold" pitchFamily="34" charset="-122"/>
                <a:cs typeface="Alexandria Semi Bold" pitchFamily="34" charset="-120"/>
              </a:rPr>
              <a:t>Право на власність та захист майна</a:t>
            </a:r>
            <a:endParaRPr lang="en-US" sz="3900" b="1" dirty="0"/>
          </a:p>
        </p:txBody>
      </p:sp>
      <p:sp>
        <p:nvSpPr>
          <p:cNvPr id="4" name="Shape 1"/>
          <p:cNvSpPr/>
          <p:nvPr/>
        </p:nvSpPr>
        <p:spPr>
          <a:xfrm>
            <a:off x="750685" y="4175645"/>
            <a:ext cx="13113783" cy="2336007"/>
          </a:xfrm>
          <a:prstGeom prst="roundRect">
            <a:avLst>
              <a:gd name="adj" fmla="val 3409"/>
            </a:avLst>
          </a:prstGeom>
          <a:solidFill>
            <a:srgbClr val="D5DCF6"/>
          </a:solidFill>
          <a:ln w="7620">
            <a:solidFill>
              <a:srgbClr val="BBC2DC"/>
            </a:solidFill>
            <a:prstDash val="solid"/>
          </a:ln>
        </p:spPr>
      </p:sp>
      <p:sp>
        <p:nvSpPr>
          <p:cNvPr id="5" name="Shape 2"/>
          <p:cNvSpPr/>
          <p:nvPr/>
        </p:nvSpPr>
        <p:spPr>
          <a:xfrm>
            <a:off x="765932" y="4183263"/>
            <a:ext cx="6382580" cy="2320767"/>
          </a:xfrm>
          <a:prstGeom prst="roundRect">
            <a:avLst>
              <a:gd name="adj" fmla="val 3431"/>
            </a:avLst>
          </a:prstGeom>
          <a:solidFill>
            <a:srgbClr val="D5DCF6"/>
          </a:solidFill>
          <a:ln/>
        </p:spPr>
      </p:sp>
      <p:sp>
        <p:nvSpPr>
          <p:cNvPr id="6" name="Text 3"/>
          <p:cNvSpPr/>
          <p:nvPr/>
        </p:nvSpPr>
        <p:spPr>
          <a:xfrm>
            <a:off x="955481" y="4372809"/>
            <a:ext cx="3757493"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МГП: Захист цивільного майна</a:t>
            </a:r>
            <a:endParaRPr lang="en-US" sz="2000" b="1" dirty="0"/>
          </a:p>
        </p:txBody>
      </p:sp>
      <p:sp>
        <p:nvSpPr>
          <p:cNvPr id="7" name="Text 4"/>
          <p:cNvSpPr/>
          <p:nvPr/>
        </p:nvSpPr>
        <p:spPr>
          <a:xfrm>
            <a:off x="955479" y="4798220"/>
            <a:ext cx="6170176" cy="1516261"/>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Заборона знищення або привласнення майна, якщо це не виправдано військовою необхідністю. Особливий захист культурних цінностей, медичних закладів, об'єктів, необхідних для виживання цивільного населення. Пограбування заборонене як воєнний злочин.</a:t>
            </a:r>
            <a:endParaRPr lang="en-US" dirty="0"/>
          </a:p>
        </p:txBody>
      </p:sp>
      <p:sp>
        <p:nvSpPr>
          <p:cNvPr id="8" name="Shape 5"/>
          <p:cNvSpPr/>
          <p:nvPr/>
        </p:nvSpPr>
        <p:spPr>
          <a:xfrm>
            <a:off x="7315205" y="4183265"/>
            <a:ext cx="6549271" cy="2320767"/>
          </a:xfrm>
          <a:prstGeom prst="rect">
            <a:avLst/>
          </a:prstGeom>
          <a:solidFill>
            <a:schemeClr val="accent2">
              <a:lumMod val="20000"/>
              <a:lumOff val="80000"/>
            </a:schemeClr>
          </a:solidFill>
          <a:ln/>
        </p:spPr>
      </p:sp>
      <p:sp>
        <p:nvSpPr>
          <p:cNvPr id="9" name="Shape 6"/>
          <p:cNvSpPr/>
          <p:nvPr/>
        </p:nvSpPr>
        <p:spPr>
          <a:xfrm>
            <a:off x="7315202" y="4183265"/>
            <a:ext cx="22860" cy="2320767"/>
          </a:xfrm>
          <a:prstGeom prst="roundRect">
            <a:avLst>
              <a:gd name="adj" fmla="val 348309"/>
            </a:avLst>
          </a:prstGeom>
          <a:solidFill>
            <a:srgbClr val="BBC2DC"/>
          </a:solidFill>
          <a:ln/>
        </p:spPr>
      </p:sp>
      <p:sp>
        <p:nvSpPr>
          <p:cNvPr id="10" name="Text 7"/>
          <p:cNvSpPr/>
          <p:nvPr/>
        </p:nvSpPr>
        <p:spPr>
          <a:xfrm>
            <a:off x="7504753" y="4372811"/>
            <a:ext cx="2872859"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МППЛ: Право власності</a:t>
            </a:r>
            <a:endParaRPr lang="en-US" sz="2000" b="1" dirty="0"/>
          </a:p>
        </p:txBody>
      </p:sp>
      <p:sp>
        <p:nvSpPr>
          <p:cNvPr id="11" name="Text 8"/>
          <p:cNvSpPr/>
          <p:nvPr/>
        </p:nvSpPr>
        <p:spPr>
          <a:xfrm>
            <a:off x="7504748" y="4798222"/>
            <a:ext cx="6170176" cy="1516261"/>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Стаття 1 Першого протоколу до Європейської конвенції гарантує мирне володіння майном. Позбавлення власності допустиме лише в інтересах суспільства, на підставі закону та з виплатою справедливої компенсації. Держава зобов'язана створити ефективні механізми захисту прав власності.</a:t>
            </a:r>
            <a:endParaRPr lang="en-US" dirty="0"/>
          </a:p>
        </p:txBody>
      </p:sp>
      <p:sp>
        <p:nvSpPr>
          <p:cNvPr id="12" name="Text 9"/>
          <p:cNvSpPr/>
          <p:nvPr/>
        </p:nvSpPr>
        <p:spPr>
          <a:xfrm>
            <a:off x="758312" y="6945630"/>
            <a:ext cx="13113783" cy="606504"/>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Під час збройних конфліктів діють обидві системи: МГП захищає від незаконних військових дій, а МППЛ вимагає компенсації за порушення права власності навіть у контексті війни, що підтверджується практикою Європейського суду з прав людини.</a:t>
            </a:r>
            <a:endParaRPr lang="en-US" dirty="0"/>
          </a:p>
        </p:txBody>
      </p:sp>
      <p:pic>
        <p:nvPicPr>
          <p:cNvPr id="19458" name="Picture 2" descr="Иностранные правительства помогают демонтировать разрушенные дома в  Харькове: репортаж с места сноса | СтройОбзор">
            <a:extLst>
              <a:ext uri="{FF2B5EF4-FFF2-40B4-BE49-F238E27FC236}">
                <a16:creationId xmlns="" xmlns:a16="http://schemas.microsoft.com/office/drawing/2014/main" id="{FB3D168B-2F11-45A5-8FE4-8748BF9445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185" b="36268"/>
          <a:stretch/>
        </p:blipFill>
        <p:spPr bwMode="auto">
          <a:xfrm>
            <a:off x="22862" y="0"/>
            <a:ext cx="14630400" cy="3077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name="Slide 15">
    <p:spTree>
      <p:nvGrpSpPr>
        <p:cNvPr id="1" name=""/>
        <p:cNvGrpSpPr/>
        <p:nvPr/>
      </p:nvGrpSpPr>
      <p:grpSpPr>
        <a:xfrm>
          <a:off x="0" y="0"/>
          <a:ext cx="0" cy="0"/>
          <a:chOff x="0" y="0"/>
          <a:chExt cx="0" cy="0"/>
        </a:xfrm>
      </p:grpSpPr>
      <p:sp>
        <p:nvSpPr>
          <p:cNvPr id="2" name="Text 0"/>
          <p:cNvSpPr/>
          <p:nvPr/>
        </p:nvSpPr>
        <p:spPr>
          <a:xfrm>
            <a:off x="1159495" y="1352870"/>
            <a:ext cx="9803963" cy="623531"/>
          </a:xfrm>
          <a:prstGeom prst="rect">
            <a:avLst/>
          </a:prstGeom>
          <a:noFill/>
          <a:ln/>
        </p:spPr>
        <p:txBody>
          <a:bodyPr wrap="none" lIns="0" tIns="0" rIns="0" bIns="0" rtlCol="0" anchor="t"/>
          <a:lstStyle/>
          <a:p>
            <a:pPr>
              <a:lnSpc>
                <a:spcPts val="4900"/>
              </a:lnSpc>
            </a:pPr>
            <a:r>
              <a:rPr lang="en-US" sz="3900" b="1" dirty="0">
                <a:solidFill>
                  <a:srgbClr val="1F1E1E"/>
                </a:solidFill>
                <a:ea typeface="Alexandria Semi Bold" pitchFamily="34" charset="-122"/>
                <a:cs typeface="Alexandria Semi Bold" pitchFamily="34" charset="-120"/>
              </a:rPr>
              <a:t>Заборона дискримінації в МГП та МППЛ</a:t>
            </a:r>
            <a:endParaRPr lang="en-US" sz="3900" b="1" dirty="0"/>
          </a:p>
        </p:txBody>
      </p:sp>
      <p:sp>
        <p:nvSpPr>
          <p:cNvPr id="3" name="Shape 1"/>
          <p:cNvSpPr/>
          <p:nvPr/>
        </p:nvSpPr>
        <p:spPr>
          <a:xfrm>
            <a:off x="1184792" y="2589224"/>
            <a:ext cx="426483" cy="426483"/>
          </a:xfrm>
          <a:prstGeom prst="roundRect">
            <a:avLst>
              <a:gd name="adj" fmla="val 18670"/>
            </a:avLst>
          </a:prstGeom>
          <a:solidFill>
            <a:schemeClr val="accent1">
              <a:lumMod val="75000"/>
            </a:schemeClr>
          </a:solidFill>
          <a:ln w="7620">
            <a:solidFill>
              <a:srgbClr val="BBC2DC"/>
            </a:solidFill>
            <a:prstDash val="solid"/>
          </a:ln>
        </p:spPr>
      </p:sp>
      <p:sp>
        <p:nvSpPr>
          <p:cNvPr id="4" name="Text 2"/>
          <p:cNvSpPr/>
          <p:nvPr/>
        </p:nvSpPr>
        <p:spPr>
          <a:xfrm>
            <a:off x="1848327" y="2698431"/>
            <a:ext cx="3597235" cy="623411"/>
          </a:xfrm>
          <a:prstGeom prst="rect">
            <a:avLst/>
          </a:prstGeom>
          <a:noFill/>
          <a:ln/>
        </p:spPr>
        <p:txBody>
          <a:bodyPr wrap="squar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Універсальний </a:t>
            </a:r>
            <a:r>
              <a:rPr lang="en-US" sz="2000" b="1" dirty="0" err="1">
                <a:solidFill>
                  <a:srgbClr val="3B3535"/>
                </a:solidFill>
                <a:ea typeface="Alexandria Semi Bold" pitchFamily="34" charset="-122"/>
                <a:cs typeface="Alexandria Semi Bold" pitchFamily="34" charset="-120"/>
              </a:rPr>
              <a:t>принцип</a:t>
            </a:r>
            <a:r>
              <a:rPr lang="en-US" sz="2000" b="1" dirty="0">
                <a:solidFill>
                  <a:srgbClr val="3B3535"/>
                </a:solidFill>
                <a:ea typeface="Alexandria Semi Bold" pitchFamily="34" charset="-122"/>
                <a:cs typeface="Alexandria Semi Bold" pitchFamily="34" charset="-120"/>
              </a:rPr>
              <a:t> </a:t>
            </a:r>
            <a:endParaRPr lang="uk-UA" sz="2000" b="1" dirty="0">
              <a:solidFill>
                <a:srgbClr val="3B3535"/>
              </a:solidFill>
              <a:ea typeface="Alexandria Semi Bold" pitchFamily="34" charset="-122"/>
              <a:cs typeface="Alexandria Semi Bold" pitchFamily="34" charset="-120"/>
            </a:endParaRPr>
          </a:p>
          <a:p>
            <a:pPr>
              <a:lnSpc>
                <a:spcPts val="2451"/>
              </a:lnSpc>
            </a:pPr>
            <a:r>
              <a:rPr lang="uk-UA" sz="2000" b="1" dirty="0">
                <a:solidFill>
                  <a:srgbClr val="3B3535"/>
                </a:solidFill>
                <a:ea typeface="Alexandria Semi Bold" pitchFamily="34" charset="-122"/>
                <a:cs typeface="Alexandria Semi Bold" pitchFamily="34" charset="-120"/>
              </a:rPr>
              <a:t>рівності</a:t>
            </a:r>
            <a:endParaRPr lang="uk-UA" sz="2000" b="1" dirty="0"/>
          </a:p>
        </p:txBody>
      </p:sp>
      <p:sp>
        <p:nvSpPr>
          <p:cNvPr id="5" name="Text 3"/>
          <p:cNvSpPr/>
          <p:nvPr/>
        </p:nvSpPr>
        <p:spPr>
          <a:xfrm>
            <a:off x="1184910" y="3452744"/>
            <a:ext cx="3597235" cy="2122765"/>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Обидві правові системи забороняють дискримінацію за ознаками раси, кольору шкіри, статі, мови, релігії, політичних переконань, національного чи соціального походження, майнового стану або інших обставин.</a:t>
            </a:r>
            <a:endParaRPr lang="en-US" dirty="0"/>
          </a:p>
        </p:txBody>
      </p:sp>
      <p:sp>
        <p:nvSpPr>
          <p:cNvPr id="6" name="Shape 4"/>
          <p:cNvSpPr/>
          <p:nvPr/>
        </p:nvSpPr>
        <p:spPr>
          <a:xfrm>
            <a:off x="5634994" y="2589226"/>
            <a:ext cx="426483" cy="426483"/>
          </a:xfrm>
          <a:prstGeom prst="roundRect">
            <a:avLst>
              <a:gd name="adj" fmla="val 18670"/>
            </a:avLst>
          </a:prstGeom>
          <a:solidFill>
            <a:srgbClr val="D5DCF6"/>
          </a:solidFill>
          <a:ln w="7620">
            <a:solidFill>
              <a:srgbClr val="BBC2DC"/>
            </a:solidFill>
            <a:prstDash val="solid"/>
          </a:ln>
        </p:spPr>
      </p:sp>
      <p:sp>
        <p:nvSpPr>
          <p:cNvPr id="7" name="Text 5"/>
          <p:cNvSpPr/>
          <p:nvPr/>
        </p:nvSpPr>
        <p:spPr>
          <a:xfrm>
            <a:off x="6298412" y="2680618"/>
            <a:ext cx="2494359"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Застосування в МГП</a:t>
            </a:r>
            <a:endParaRPr lang="en-US" sz="2000" b="1" dirty="0"/>
          </a:p>
        </p:txBody>
      </p:sp>
      <p:sp>
        <p:nvSpPr>
          <p:cNvPr id="8" name="Text 6"/>
          <p:cNvSpPr/>
          <p:nvPr/>
        </p:nvSpPr>
        <p:spPr>
          <a:xfrm>
            <a:off x="5634994" y="3313912"/>
            <a:ext cx="3597235" cy="2122765"/>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Спільна стаття 3 Женевських конвенцій вимагає гуманного поводження з усіма особами без будь-якої дискримінації. Захист жертв війни надається рівною мірою всім, незалежно від їхньої належності до конфліктуючих сторін.</a:t>
            </a:r>
            <a:endParaRPr lang="en-US" dirty="0"/>
          </a:p>
        </p:txBody>
      </p:sp>
      <p:sp>
        <p:nvSpPr>
          <p:cNvPr id="9" name="Shape 7"/>
          <p:cNvSpPr/>
          <p:nvPr/>
        </p:nvSpPr>
        <p:spPr>
          <a:xfrm>
            <a:off x="10085193" y="2589226"/>
            <a:ext cx="426483" cy="426483"/>
          </a:xfrm>
          <a:prstGeom prst="roundRect">
            <a:avLst>
              <a:gd name="adj" fmla="val 18670"/>
            </a:avLst>
          </a:prstGeom>
          <a:solidFill>
            <a:schemeClr val="accent2">
              <a:lumMod val="20000"/>
              <a:lumOff val="80000"/>
            </a:schemeClr>
          </a:solidFill>
          <a:ln w="7620">
            <a:solidFill>
              <a:schemeClr val="accent2">
                <a:lumMod val="60000"/>
                <a:lumOff val="40000"/>
              </a:schemeClr>
            </a:solidFill>
            <a:prstDash val="solid"/>
          </a:ln>
        </p:spPr>
      </p:sp>
      <p:sp>
        <p:nvSpPr>
          <p:cNvPr id="10" name="Text 8"/>
          <p:cNvSpPr/>
          <p:nvPr/>
        </p:nvSpPr>
        <p:spPr>
          <a:xfrm>
            <a:off x="10701224" y="2662805"/>
            <a:ext cx="2690693" cy="311707"/>
          </a:xfrm>
          <a:prstGeom prst="rect">
            <a:avLst/>
          </a:prstGeom>
          <a:noFill/>
          <a:ln/>
        </p:spPr>
        <p:txBody>
          <a:bodyPr wrap="none" lIns="0" tIns="0" rIns="0" bIns="0" rtlCol="0" anchor="t"/>
          <a:lstStyle/>
          <a:p>
            <a:pPr>
              <a:lnSpc>
                <a:spcPts val="2451"/>
              </a:lnSpc>
            </a:pPr>
            <a:r>
              <a:rPr lang="en-US" sz="2000" b="1" dirty="0">
                <a:solidFill>
                  <a:srgbClr val="3B3535"/>
                </a:solidFill>
                <a:ea typeface="Alexandria Semi Bold" pitchFamily="34" charset="-122"/>
                <a:cs typeface="Alexandria Semi Bold" pitchFamily="34" charset="-120"/>
              </a:rPr>
              <a:t>Застосування в МППЛ</a:t>
            </a:r>
            <a:endParaRPr lang="en-US" sz="2000" b="1" dirty="0"/>
          </a:p>
        </p:txBody>
      </p:sp>
      <p:sp>
        <p:nvSpPr>
          <p:cNvPr id="11" name="Text 9"/>
          <p:cNvSpPr/>
          <p:nvPr/>
        </p:nvSpPr>
        <p:spPr>
          <a:xfrm>
            <a:off x="10085193" y="3301116"/>
            <a:ext cx="3597355" cy="2426019"/>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Заборона дискримінації пронизує всі права людини. Міжнародний пакт про громадянські та політичні права (статті 2, 26) гарантує рівність перед законом та рівний захист від дискримінації. Спеціальні конвенції захищають права жінок, осіб з інвалідністю, представників меншин.</a:t>
            </a:r>
            <a:endParaRPr lang="en-US" dirty="0"/>
          </a:p>
        </p:txBody>
      </p:sp>
      <p:sp>
        <p:nvSpPr>
          <p:cNvPr id="12" name="Text 10"/>
          <p:cNvSpPr/>
          <p:nvPr/>
        </p:nvSpPr>
        <p:spPr>
          <a:xfrm>
            <a:off x="1184792" y="6449165"/>
            <a:ext cx="12497756" cy="325023"/>
          </a:xfrm>
          <a:prstGeom prst="rect">
            <a:avLst/>
          </a:prstGeom>
          <a:noFill/>
          <a:ln/>
        </p:spPr>
        <p:txBody>
          <a:bodyPr wrap="none" lIns="0" tIns="0" rIns="0" bIns="0" rtlCol="0" anchor="t"/>
          <a:lstStyle/>
          <a:p>
            <a:pPr>
              <a:lnSpc>
                <a:spcPts val="2351"/>
              </a:lnSpc>
            </a:pPr>
            <a:r>
              <a:rPr lang="en-US" sz="2000" dirty="0">
                <a:solidFill>
                  <a:srgbClr val="3B3535"/>
                </a:solidFill>
                <a:ea typeface="Sora Light" pitchFamily="34" charset="-122"/>
                <a:cs typeface="Sora Light" pitchFamily="34" charset="-120"/>
              </a:rPr>
              <a:t>Принцип недискримінації належить до основоположних норм міжнародного права і діє як у мирний час, так і </a:t>
            </a:r>
            <a:endParaRPr lang="uk-UA" sz="2000" dirty="0">
              <a:solidFill>
                <a:srgbClr val="3B3535"/>
              </a:solidFill>
              <a:ea typeface="Sora Light" pitchFamily="34" charset="-122"/>
              <a:cs typeface="Sora Light" pitchFamily="34" charset="-120"/>
            </a:endParaRPr>
          </a:p>
          <a:p>
            <a:pPr>
              <a:lnSpc>
                <a:spcPts val="2351"/>
              </a:lnSpc>
            </a:pPr>
            <a:r>
              <a:rPr lang="en-US" sz="2000" dirty="0" err="1">
                <a:solidFill>
                  <a:srgbClr val="3B3535"/>
                </a:solidFill>
                <a:ea typeface="Sora Light" pitchFamily="34" charset="-122"/>
                <a:cs typeface="Sora Light" pitchFamily="34" charset="-120"/>
              </a:rPr>
              <a:t>під</a:t>
            </a:r>
            <a:r>
              <a:rPr lang="en-US" sz="2000" dirty="0">
                <a:solidFill>
                  <a:srgbClr val="3B3535"/>
                </a:solidFill>
                <a:ea typeface="Sora Light" pitchFamily="34" charset="-122"/>
                <a:cs typeface="Sora Light" pitchFamily="34" charset="-120"/>
              </a:rPr>
              <a:t> </a:t>
            </a:r>
            <a:r>
              <a:rPr lang="en-US" sz="2000" dirty="0" err="1">
                <a:solidFill>
                  <a:srgbClr val="3B3535"/>
                </a:solidFill>
                <a:ea typeface="Sora Light" pitchFamily="34" charset="-122"/>
                <a:cs typeface="Sora Light" pitchFamily="34" charset="-120"/>
              </a:rPr>
              <a:t>час</a:t>
            </a:r>
            <a:r>
              <a:rPr lang="en-US" sz="2000" dirty="0">
                <a:solidFill>
                  <a:srgbClr val="3B3535"/>
                </a:solidFill>
                <a:ea typeface="Sora Light" pitchFamily="34" charset="-122"/>
                <a:cs typeface="Sora Light" pitchFamily="34" charset="-120"/>
              </a:rPr>
              <a:t> </a:t>
            </a:r>
            <a:r>
              <a:rPr lang="en-US" sz="2000" dirty="0" err="1">
                <a:solidFill>
                  <a:srgbClr val="3B3535"/>
                </a:solidFill>
                <a:ea typeface="Sora Light" pitchFamily="34" charset="-122"/>
                <a:cs typeface="Sora Light" pitchFamily="34" charset="-120"/>
              </a:rPr>
              <a:t>збройних</a:t>
            </a:r>
            <a:r>
              <a:rPr lang="en-US" sz="2000" dirty="0">
                <a:solidFill>
                  <a:srgbClr val="3B3535"/>
                </a:solidFill>
                <a:ea typeface="Sora Light" pitchFamily="34" charset="-122"/>
                <a:cs typeface="Sora Light" pitchFamily="34" charset="-120"/>
              </a:rPr>
              <a:t> конфліктів.</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398E74B6-BB7D-47EF-ABDE-B2EBB283A8BF}"/>
              </a:ext>
            </a:extLst>
          </p:cNvPr>
          <p:cNvSpPr/>
          <p:nvPr/>
        </p:nvSpPr>
        <p:spPr>
          <a:xfrm>
            <a:off x="983225" y="1910197"/>
            <a:ext cx="5096941" cy="5327115"/>
          </a:xfrm>
          <a:prstGeom prst="rect">
            <a:avLst/>
          </a:prstGeom>
          <a:solidFill>
            <a:schemeClr val="accent1">
              <a:lumMod val="20000"/>
              <a:lumOff val="80000"/>
              <a:alpha val="4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a:extLst>
              <a:ext uri="{FF2B5EF4-FFF2-40B4-BE49-F238E27FC236}">
                <a16:creationId xmlns="" xmlns:a16="http://schemas.microsoft.com/office/drawing/2014/main" id="{929432C6-655A-4FDB-99CB-571C142E0F8B}"/>
              </a:ext>
            </a:extLst>
          </p:cNvPr>
          <p:cNvSpPr/>
          <p:nvPr/>
        </p:nvSpPr>
        <p:spPr>
          <a:xfrm>
            <a:off x="6902223" y="3882547"/>
            <a:ext cx="6849403" cy="3354765"/>
          </a:xfrm>
          <a:prstGeom prst="rect">
            <a:avLst/>
          </a:prstGeom>
        </p:spPr>
        <p:txBody>
          <a:bodyPr wrap="square">
            <a:spAutoFit/>
          </a:bodyPr>
          <a:lstStyle/>
          <a:p>
            <a:pPr>
              <a:spcAft>
                <a:spcPts val="600"/>
              </a:spcAft>
            </a:pPr>
            <a:r>
              <a:rPr lang="uk-UA" sz="2400" b="1" dirty="0"/>
              <a:t>Предмет МГП</a:t>
            </a:r>
            <a:endParaRPr lang="uk-UA" sz="2400" dirty="0"/>
          </a:p>
          <a:p>
            <a:pPr marL="712788" indent="-357188">
              <a:spcAft>
                <a:spcPts val="600"/>
              </a:spcAft>
              <a:buFont typeface="Wingdings" panose="05000000000000000000" pitchFamily="2" charset="2"/>
              <a:buChar char="§"/>
            </a:pPr>
            <a:r>
              <a:rPr lang="uk-UA" sz="2100" dirty="0"/>
              <a:t>Відносини, що виникають у період збройних конфліктів (міждержавних чи внутрішніх).</a:t>
            </a:r>
          </a:p>
          <a:p>
            <a:pPr marL="712788" indent="-357188">
              <a:spcAft>
                <a:spcPts val="600"/>
              </a:spcAft>
              <a:buFont typeface="Wingdings" panose="05000000000000000000" pitchFamily="2" charset="2"/>
              <a:buChar char="§"/>
            </a:pPr>
            <a:r>
              <a:rPr lang="uk-UA" sz="2100" dirty="0"/>
              <a:t>Захист жертв війни — цивільних осіб, поранених, хворих, військовополонених.</a:t>
            </a:r>
          </a:p>
          <a:p>
            <a:pPr marL="712788" indent="-357188">
              <a:spcAft>
                <a:spcPts val="600"/>
              </a:spcAft>
              <a:buFont typeface="Wingdings" panose="05000000000000000000" pitchFamily="2" charset="2"/>
              <a:buChar char="§"/>
            </a:pPr>
            <a:r>
              <a:rPr lang="uk-UA" sz="2100" dirty="0"/>
              <a:t>Обмеження засобів і методів ведення війни, заборона зброї, що завдає надмірних страждань.</a:t>
            </a:r>
          </a:p>
          <a:p>
            <a:pPr marL="712788" indent="-357188">
              <a:spcAft>
                <a:spcPts val="600"/>
              </a:spcAft>
              <a:buFont typeface="Wingdings" panose="05000000000000000000" pitchFamily="2" charset="2"/>
              <a:buChar char="§"/>
            </a:pPr>
            <a:r>
              <a:rPr lang="uk-UA" sz="2100" dirty="0"/>
              <a:t>Охорона культурних цінностей, довкілля, гуманітарних місій.</a:t>
            </a:r>
          </a:p>
        </p:txBody>
      </p:sp>
      <p:sp>
        <p:nvSpPr>
          <p:cNvPr id="4" name="Прямоугольник 3">
            <a:extLst>
              <a:ext uri="{FF2B5EF4-FFF2-40B4-BE49-F238E27FC236}">
                <a16:creationId xmlns="" xmlns:a16="http://schemas.microsoft.com/office/drawing/2014/main" id="{7326F5A1-7E76-44B6-9E6D-2CBD5FB78DA7}"/>
              </a:ext>
            </a:extLst>
          </p:cNvPr>
          <p:cNvSpPr/>
          <p:nvPr/>
        </p:nvSpPr>
        <p:spPr>
          <a:xfrm>
            <a:off x="983225" y="723796"/>
            <a:ext cx="12408333" cy="646331"/>
          </a:xfrm>
          <a:prstGeom prst="rect">
            <a:avLst/>
          </a:prstGeom>
        </p:spPr>
        <p:txBody>
          <a:bodyPr wrap="none">
            <a:spAutoFit/>
          </a:bodyPr>
          <a:lstStyle/>
          <a:p>
            <a:r>
              <a:rPr lang="uk-UA" sz="3600" b="1" dirty="0"/>
              <a:t>Поняття і предмет міжнародного гуманітарного права (МГП)</a:t>
            </a:r>
          </a:p>
        </p:txBody>
      </p:sp>
      <p:sp>
        <p:nvSpPr>
          <p:cNvPr id="5" name="Text 1">
            <a:extLst>
              <a:ext uri="{FF2B5EF4-FFF2-40B4-BE49-F238E27FC236}">
                <a16:creationId xmlns="" xmlns:a16="http://schemas.microsoft.com/office/drawing/2014/main" id="{664557E1-809D-4CA2-AFFD-848A6DB8A352}"/>
              </a:ext>
            </a:extLst>
          </p:cNvPr>
          <p:cNvSpPr/>
          <p:nvPr/>
        </p:nvSpPr>
        <p:spPr>
          <a:xfrm>
            <a:off x="1363235" y="2494188"/>
            <a:ext cx="4336920" cy="1213009"/>
          </a:xfrm>
          <a:prstGeom prst="rect">
            <a:avLst/>
          </a:prstGeom>
          <a:noFill/>
          <a:ln/>
        </p:spPr>
        <p:txBody>
          <a:bodyPr wrap="square" lIns="0" tIns="0" rIns="0" bIns="0" rtlCol="0" anchor="t"/>
          <a:lstStyle/>
          <a:p>
            <a:pPr>
              <a:lnSpc>
                <a:spcPct val="110000"/>
              </a:lnSpc>
            </a:pPr>
            <a:r>
              <a:rPr lang="uk-UA" sz="2400" b="1" dirty="0">
                <a:solidFill>
                  <a:srgbClr val="3B3535"/>
                </a:solidFill>
                <a:ea typeface="Sora Light" pitchFamily="34" charset="-122"/>
                <a:cs typeface="Sora Light" pitchFamily="34" charset="-120"/>
              </a:rPr>
              <a:t>Міжнародне гуманітарне право</a:t>
            </a:r>
          </a:p>
          <a:p>
            <a:pPr>
              <a:lnSpc>
                <a:spcPct val="110000"/>
              </a:lnSpc>
            </a:pPr>
            <a:r>
              <a:rPr lang="uk-UA" sz="2200" dirty="0"/>
              <a:t>регулюють поведінку сторін під час збройних конфліктів, обмежують засоби і методи ведення війни та забезпечують захист осіб, які не беруть або припинили брати участь у бойових діях.</a:t>
            </a:r>
            <a:r>
              <a:rPr lang="uk-UA" sz="2200" dirty="0">
                <a:solidFill>
                  <a:srgbClr val="3B3535"/>
                </a:solidFill>
                <a:ea typeface="Sora Light" pitchFamily="34" charset="-122"/>
                <a:cs typeface="Sora Light" pitchFamily="34" charset="-120"/>
              </a:rPr>
              <a:t> Ця галузь права спрямована на баланс між військовою необхідністю та гуманітарними вимогами.</a:t>
            </a:r>
            <a:endParaRPr lang="uk-UA" sz="2200" dirty="0"/>
          </a:p>
        </p:txBody>
      </p:sp>
      <p:sp>
        <p:nvSpPr>
          <p:cNvPr id="6" name="Text 3">
            <a:extLst>
              <a:ext uri="{FF2B5EF4-FFF2-40B4-BE49-F238E27FC236}">
                <a16:creationId xmlns="" xmlns:a16="http://schemas.microsoft.com/office/drawing/2014/main" id="{E26792DA-7F51-4B01-BCE4-F25DB62545B3}"/>
              </a:ext>
            </a:extLst>
          </p:cNvPr>
          <p:cNvSpPr/>
          <p:nvPr/>
        </p:nvSpPr>
        <p:spPr>
          <a:xfrm>
            <a:off x="6902223" y="1910197"/>
            <a:ext cx="6968156" cy="909757"/>
          </a:xfrm>
          <a:prstGeom prst="rect">
            <a:avLst/>
          </a:prstGeom>
          <a:noFill/>
          <a:ln/>
        </p:spPr>
        <p:txBody>
          <a:bodyPr wrap="square" lIns="0" tIns="0" rIns="0" bIns="0" rtlCol="0" anchor="t"/>
          <a:lstStyle/>
          <a:p>
            <a:r>
              <a:rPr lang="uk-UA" sz="2400" b="1" dirty="0">
                <a:solidFill>
                  <a:srgbClr val="3B3535"/>
                </a:solidFill>
                <a:ea typeface="Sora Light" pitchFamily="34" charset="-122"/>
                <a:cs typeface="Sora Light" pitchFamily="34" charset="-120"/>
              </a:rPr>
              <a:t>Основна мета МГП</a:t>
            </a:r>
          </a:p>
          <a:p>
            <a:r>
              <a:rPr lang="uk-UA" sz="2100" dirty="0">
                <a:solidFill>
                  <a:srgbClr val="3B3535"/>
                </a:solidFill>
                <a:ea typeface="Sora Light" pitchFamily="34" charset="-122"/>
                <a:cs typeface="Sora Light" pitchFamily="34" charset="-120"/>
              </a:rPr>
              <a:t>мінімізувати страждання цивільного населення, поранених та військовополонених під час збройних конфліктів, встановлюючи чіткі правила гуманного поводження та обмежуючи засоби ведення війни.</a:t>
            </a:r>
            <a:endParaRPr lang="uk-UA" sz="2100" dirty="0"/>
          </a:p>
        </p:txBody>
      </p:sp>
    </p:spTree>
    <p:extLst>
      <p:ext uri="{BB962C8B-B14F-4D97-AF65-F5344CB8AC3E}">
        <p14:creationId xmlns:p14="http://schemas.microsoft.com/office/powerpoint/2010/main" val="1266943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name="Slide 19">
    <p:spTree>
      <p:nvGrpSpPr>
        <p:cNvPr id="1" name=""/>
        <p:cNvGrpSpPr/>
        <p:nvPr/>
      </p:nvGrpSpPr>
      <p:grpSpPr>
        <a:xfrm>
          <a:off x="0" y="0"/>
          <a:ext cx="0" cy="0"/>
          <a:chOff x="0" y="0"/>
          <a:chExt cx="0" cy="0"/>
        </a:xfrm>
      </p:grpSpPr>
      <p:sp>
        <p:nvSpPr>
          <p:cNvPr id="2" name="Text 0"/>
          <p:cNvSpPr/>
          <p:nvPr/>
        </p:nvSpPr>
        <p:spPr>
          <a:xfrm>
            <a:off x="758252" y="859694"/>
            <a:ext cx="13113783" cy="1247061"/>
          </a:xfrm>
          <a:prstGeom prst="rect">
            <a:avLst/>
          </a:prstGeom>
          <a:noFill/>
          <a:ln/>
        </p:spPr>
        <p:txBody>
          <a:bodyPr wrap="square" lIns="0" tIns="0" rIns="0" bIns="0" rtlCol="0" anchor="t"/>
          <a:lstStyle/>
          <a:p>
            <a:pPr>
              <a:lnSpc>
                <a:spcPts val="4900"/>
              </a:lnSpc>
            </a:pPr>
            <a:r>
              <a:rPr lang="en-US" sz="3900" b="1" dirty="0">
                <a:solidFill>
                  <a:srgbClr val="1F1E1E"/>
                </a:solidFill>
                <a:ea typeface="Alexandria Semi Bold" pitchFamily="34" charset="-122"/>
                <a:cs typeface="Alexandria Semi Bold" pitchFamily="34" charset="-120"/>
              </a:rPr>
              <a:t>Механізми захисту прав людини у збройних конфліктах</a:t>
            </a:r>
            <a:endParaRPr lang="en-US" sz="3900" b="1" dirty="0"/>
          </a:p>
        </p:txBody>
      </p:sp>
      <p:pic>
        <p:nvPicPr>
          <p:cNvPr id="3" name="Image 0" descr="preencoded.png"/>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14771" y="2266603"/>
            <a:ext cx="568643" cy="568643"/>
          </a:xfrm>
          <a:prstGeom prst="rect">
            <a:avLst/>
          </a:prstGeom>
        </p:spPr>
      </p:pic>
      <p:sp>
        <p:nvSpPr>
          <p:cNvPr id="4" name="Text 1"/>
          <p:cNvSpPr/>
          <p:nvPr/>
        </p:nvSpPr>
        <p:spPr>
          <a:xfrm>
            <a:off x="758315" y="3093841"/>
            <a:ext cx="4213265" cy="623411"/>
          </a:xfrm>
          <a:prstGeom prst="rect">
            <a:avLst/>
          </a:prstGeom>
          <a:noFill/>
          <a:ln/>
        </p:spPr>
        <p:txBody>
          <a:bodyPr wrap="square" lIns="0" tIns="0" rIns="0" bIns="0" rtlCol="0" anchor="t"/>
          <a:lstStyle/>
          <a:p>
            <a:pPr algn="ctr">
              <a:lnSpc>
                <a:spcPts val="2451"/>
              </a:lnSpc>
            </a:pPr>
            <a:r>
              <a:rPr lang="en-US" sz="2000" b="1" dirty="0">
                <a:solidFill>
                  <a:srgbClr val="3B3535"/>
                </a:solidFill>
                <a:ea typeface="Alexandria Semi Bold" pitchFamily="34" charset="-122"/>
                <a:cs typeface="Alexandria Semi Bold" pitchFamily="34" charset="-120"/>
              </a:rPr>
              <a:t>Міжнародний комітет Червоного Хреста</a:t>
            </a:r>
            <a:endParaRPr lang="en-US" sz="2000" b="1" dirty="0"/>
          </a:p>
        </p:txBody>
      </p:sp>
      <p:sp>
        <p:nvSpPr>
          <p:cNvPr id="5" name="Text 2"/>
          <p:cNvSpPr/>
          <p:nvPr/>
        </p:nvSpPr>
        <p:spPr>
          <a:xfrm>
            <a:off x="758315" y="3830958"/>
            <a:ext cx="4213265" cy="1819513"/>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Нейтральна гуманітарна організація, що забезпечує застосування МГП. МКЧХ відвідує військовополонених, доставляє гуманітарну допомогу, сприяє возз'єднанню сімей, розслідує порушення МГП. Має унікальний мандат від міжнародного співтовариства.</a:t>
            </a:r>
            <a:endParaRPr lang="en-US" dirty="0"/>
          </a:p>
        </p:txBody>
      </p:sp>
      <p:pic>
        <p:nvPicPr>
          <p:cNvPr id="6" name="Image 1" descr="preencoded.png"/>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6637501" y="2288266"/>
            <a:ext cx="568643" cy="568643"/>
          </a:xfrm>
          <a:prstGeom prst="rect">
            <a:avLst/>
          </a:prstGeom>
        </p:spPr>
      </p:pic>
      <p:sp>
        <p:nvSpPr>
          <p:cNvPr id="7" name="Text 3"/>
          <p:cNvSpPr/>
          <p:nvPr/>
        </p:nvSpPr>
        <p:spPr>
          <a:xfrm>
            <a:off x="5208514" y="3093842"/>
            <a:ext cx="3426619" cy="311707"/>
          </a:xfrm>
          <a:prstGeom prst="rect">
            <a:avLst/>
          </a:prstGeom>
          <a:noFill/>
          <a:ln/>
        </p:spPr>
        <p:txBody>
          <a:bodyPr wrap="none" lIns="0" tIns="0" rIns="0" bIns="0" rtlCol="0" anchor="t"/>
          <a:lstStyle/>
          <a:p>
            <a:pPr algn="ctr">
              <a:lnSpc>
                <a:spcPts val="2451"/>
              </a:lnSpc>
            </a:pPr>
            <a:r>
              <a:rPr lang="en-US" sz="2000" b="1" dirty="0">
                <a:solidFill>
                  <a:srgbClr val="3B3535"/>
                </a:solidFill>
                <a:ea typeface="Alexandria Semi Bold" pitchFamily="34" charset="-122"/>
                <a:cs typeface="Alexandria Semi Bold" pitchFamily="34" charset="-120"/>
              </a:rPr>
              <a:t>Органи ООН з прав людини</a:t>
            </a:r>
            <a:endParaRPr lang="en-US" sz="2000" b="1" dirty="0"/>
          </a:p>
        </p:txBody>
      </p:sp>
      <p:sp>
        <p:nvSpPr>
          <p:cNvPr id="8" name="Text 4"/>
          <p:cNvSpPr/>
          <p:nvPr/>
        </p:nvSpPr>
        <p:spPr>
          <a:xfrm>
            <a:off x="5208515" y="3830957"/>
            <a:ext cx="4213265" cy="1819513"/>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Рада з прав людини ООН, Верховний комісар ООН з прав людини, спеціальні доповідачі та комісії з розслідування. Проводять моніторинг, документують порушення, публікують звіти, формулюють рекомендації державам.</a:t>
            </a:r>
            <a:endParaRPr lang="en-US" dirty="0"/>
          </a:p>
        </p:txBody>
      </p:sp>
      <p:pic>
        <p:nvPicPr>
          <p:cNvPr id="9" name="Image 2" descr="preencoded.png"/>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10937860" y="2295783"/>
            <a:ext cx="568643" cy="568643"/>
          </a:xfrm>
          <a:prstGeom prst="rect">
            <a:avLst/>
          </a:prstGeom>
        </p:spPr>
      </p:pic>
      <p:sp>
        <p:nvSpPr>
          <p:cNvPr id="10" name="Text 5"/>
          <p:cNvSpPr/>
          <p:nvPr/>
        </p:nvSpPr>
        <p:spPr>
          <a:xfrm>
            <a:off x="9658713" y="3093842"/>
            <a:ext cx="3695581" cy="311707"/>
          </a:xfrm>
          <a:prstGeom prst="rect">
            <a:avLst/>
          </a:prstGeom>
          <a:noFill/>
          <a:ln/>
        </p:spPr>
        <p:txBody>
          <a:bodyPr wrap="none" lIns="0" tIns="0" rIns="0" bIns="0" rtlCol="0" anchor="t"/>
          <a:lstStyle/>
          <a:p>
            <a:pPr algn="ctr">
              <a:lnSpc>
                <a:spcPts val="2451"/>
              </a:lnSpc>
            </a:pPr>
            <a:r>
              <a:rPr lang="en-US" sz="2000" b="1" dirty="0">
                <a:solidFill>
                  <a:srgbClr val="3B3535"/>
                </a:solidFill>
                <a:ea typeface="Alexandria Semi Bold" pitchFamily="34" charset="-122"/>
                <a:cs typeface="Alexandria Semi Bold" pitchFamily="34" charset="-120"/>
              </a:rPr>
              <a:t>Регіональні суди та механізми</a:t>
            </a:r>
            <a:endParaRPr lang="en-US" sz="2000" b="1" dirty="0"/>
          </a:p>
        </p:txBody>
      </p:sp>
      <p:sp>
        <p:nvSpPr>
          <p:cNvPr id="11" name="Text 6"/>
          <p:cNvSpPr/>
          <p:nvPr/>
        </p:nvSpPr>
        <p:spPr>
          <a:xfrm>
            <a:off x="9753712" y="3854895"/>
            <a:ext cx="4213384" cy="1516261"/>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ЄСПЛ, Міжамериканський суд з прав людини, Африканський суд. Розглядають індивідуальні скарги, виносять обов'язкові рішення, присуджують компенсації жертвам порушень, формують прецедентне право.</a:t>
            </a:r>
            <a:endParaRPr lang="en-US" dirty="0"/>
          </a:p>
        </p:txBody>
      </p:sp>
      <p:sp>
        <p:nvSpPr>
          <p:cNvPr id="12" name="Text 7"/>
          <p:cNvSpPr/>
          <p:nvPr/>
        </p:nvSpPr>
        <p:spPr>
          <a:xfrm>
            <a:off x="758252" y="6470213"/>
            <a:ext cx="13113783" cy="606504"/>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Ці механізми працюють у взаємодії, створюючи багаторівневу систему захисту, що поєднує превентивні заходи, моніторинг, розслідування та притягнення до відповідальності.</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58309" y="643414"/>
            <a:ext cx="11468338" cy="623530"/>
          </a:xfrm>
          <a:prstGeom prst="rect">
            <a:avLst/>
          </a:prstGeom>
          <a:noFill/>
          <a:ln/>
        </p:spPr>
        <p:txBody>
          <a:bodyPr wrap="none" lIns="0" tIns="0" rIns="0" bIns="0" rtlCol="0" anchor="t"/>
          <a:lstStyle/>
          <a:p>
            <a:pPr marL="0" indent="0" algn="l">
              <a:lnSpc>
                <a:spcPts val="4900"/>
              </a:lnSpc>
              <a:buNone/>
            </a:pPr>
            <a:r>
              <a:rPr lang="uk-UA" sz="3900" b="1" dirty="0">
                <a:solidFill>
                  <a:srgbClr val="1F1E1E"/>
                </a:solidFill>
                <a:ea typeface="Alexandria Semi Bold" pitchFamily="34" charset="-122"/>
                <a:cs typeface="Alexandria Semi Bold" pitchFamily="34" charset="-120"/>
              </a:rPr>
              <a:t>Міжнародне гуманітарне право та ЄСПЛ</a:t>
            </a:r>
            <a:endParaRPr lang="uk-UA" sz="3900" b="1" dirty="0"/>
          </a:p>
        </p:txBody>
      </p:sp>
      <p:sp>
        <p:nvSpPr>
          <p:cNvPr id="3" name="Text 1"/>
          <p:cNvSpPr/>
          <p:nvPr/>
        </p:nvSpPr>
        <p:spPr>
          <a:xfrm>
            <a:off x="758309" y="1503878"/>
            <a:ext cx="13113782" cy="606504"/>
          </a:xfrm>
          <a:prstGeom prst="rect">
            <a:avLst/>
          </a:prstGeom>
          <a:noFill/>
          <a:ln/>
        </p:spPr>
        <p:txBody>
          <a:bodyPr wrap="square" lIns="0" tIns="0" rIns="0" bIns="0" rtlCol="0" anchor="t"/>
          <a:lstStyle/>
          <a:p>
            <a:pPr marL="0" indent="0" algn="l">
              <a:lnSpc>
                <a:spcPts val="2350"/>
              </a:lnSpc>
              <a:buNone/>
            </a:pPr>
            <a:r>
              <a:rPr lang="en-US" sz="2000" dirty="0">
                <a:solidFill>
                  <a:srgbClr val="3B3535"/>
                </a:solidFill>
                <a:ea typeface="Sora Light" pitchFamily="34" charset="-122"/>
                <a:cs typeface="Sora Light" pitchFamily="34" charset="-120"/>
              </a:rPr>
              <a:t>Міжнародне гуманітарне право (МГП) та Європейська конвенція з прав людини (ЄКПЛ) є двома ключовими правовими режимами, що взаємодіють у контексті збройних конфліктів. Розуміння цієї інтеграції має вирішальне значення для захисту жертв війни.</a:t>
            </a:r>
            <a:endParaRPr lang="en-US" sz="2000" dirty="0"/>
          </a:p>
        </p:txBody>
      </p:sp>
      <p:sp>
        <p:nvSpPr>
          <p:cNvPr id="4" name="Shape 2"/>
          <p:cNvSpPr/>
          <p:nvPr/>
        </p:nvSpPr>
        <p:spPr>
          <a:xfrm>
            <a:off x="758309" y="2666167"/>
            <a:ext cx="4244816" cy="3397448"/>
          </a:xfrm>
          <a:prstGeom prst="roundRect">
            <a:avLst>
              <a:gd name="adj" fmla="val 2344"/>
            </a:avLst>
          </a:prstGeom>
          <a:solidFill>
            <a:srgbClr val="D5DCF6">
              <a:alpha val="21000"/>
            </a:srgbClr>
          </a:solidFill>
          <a:ln w="7620">
            <a:solidFill>
              <a:srgbClr val="BBC2DC"/>
            </a:solidFill>
            <a:prstDash val="solid"/>
          </a:ln>
        </p:spPr>
      </p:sp>
      <p:sp>
        <p:nvSpPr>
          <p:cNvPr id="5" name="Shape 3"/>
          <p:cNvSpPr/>
          <p:nvPr/>
        </p:nvSpPr>
        <p:spPr>
          <a:xfrm>
            <a:off x="955477" y="2863334"/>
            <a:ext cx="568643" cy="568643"/>
          </a:xfrm>
          <a:prstGeom prst="roundRect">
            <a:avLst>
              <a:gd name="adj" fmla="val 16078780"/>
            </a:avLst>
          </a:prstGeom>
          <a:solidFill>
            <a:srgbClr val="1A2D7A"/>
          </a:solidFill>
          <a:ln/>
        </p:spPr>
      </p:sp>
      <p:pic>
        <p:nvPicPr>
          <p:cNvPr id="6" name="Image 0" descr="preencoded.png"/>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11806" y="3019663"/>
            <a:ext cx="255865" cy="255865"/>
          </a:xfrm>
          <a:prstGeom prst="rect">
            <a:avLst/>
          </a:prstGeom>
        </p:spPr>
      </p:pic>
      <p:sp>
        <p:nvSpPr>
          <p:cNvPr id="7" name="Text 4"/>
          <p:cNvSpPr/>
          <p:nvPr/>
        </p:nvSpPr>
        <p:spPr>
          <a:xfrm>
            <a:off x="955477" y="3621524"/>
            <a:ext cx="3608427" cy="311706"/>
          </a:xfrm>
          <a:prstGeom prst="rect">
            <a:avLst/>
          </a:prstGeom>
          <a:noFill/>
          <a:ln/>
        </p:spPr>
        <p:txBody>
          <a:bodyPr wrap="none" lIns="0" tIns="0" rIns="0" bIns="0" rtlCol="0" anchor="t"/>
          <a:lstStyle/>
          <a:p>
            <a:pPr marL="0" indent="0" algn="l">
              <a:lnSpc>
                <a:spcPts val="2450"/>
              </a:lnSpc>
              <a:buNone/>
            </a:pPr>
            <a:r>
              <a:rPr lang="en-US" sz="2000" b="1" dirty="0">
                <a:solidFill>
                  <a:srgbClr val="3B3535"/>
                </a:solidFill>
                <a:ea typeface="Alexandria Semi Bold" pitchFamily="34" charset="-122"/>
                <a:cs typeface="Alexandria Semi Bold" pitchFamily="34" charset="-120"/>
              </a:rPr>
              <a:t>МГП: Регулювання конфліктів</a:t>
            </a:r>
            <a:endParaRPr lang="en-US" sz="2000" b="1" dirty="0"/>
          </a:p>
        </p:txBody>
      </p:sp>
      <p:sp>
        <p:nvSpPr>
          <p:cNvPr id="8" name="Text 5"/>
          <p:cNvSpPr/>
          <p:nvPr/>
        </p:nvSpPr>
        <p:spPr>
          <a:xfrm>
            <a:off x="955477" y="4046934"/>
            <a:ext cx="3850481" cy="1516261"/>
          </a:xfrm>
          <a:prstGeom prst="rect">
            <a:avLst/>
          </a:prstGeom>
          <a:noFill/>
          <a:ln/>
        </p:spPr>
        <p:txBody>
          <a:bodyPr wrap="square" lIns="0" tIns="0" rIns="0" bIns="0" rtlCol="0" anchor="t"/>
          <a:lstStyle/>
          <a:p>
            <a:pPr marL="0" indent="0" algn="l">
              <a:lnSpc>
                <a:spcPts val="2350"/>
              </a:lnSpc>
              <a:buNone/>
            </a:pPr>
            <a:r>
              <a:rPr lang="en-US" dirty="0">
                <a:solidFill>
                  <a:srgbClr val="3B3535"/>
                </a:solidFill>
                <a:ea typeface="Sora Light" pitchFamily="34" charset="-122"/>
                <a:cs typeface="Sora Light" pitchFamily="34" charset="-120"/>
              </a:rPr>
              <a:t>МГП регулює поведінку сторін у збройних конфліктах (jus in bello), встановлюючи мінімальні стандарти захисту осіб, які не беруть або перестали брати участь у бойових діях.</a:t>
            </a:r>
            <a:endParaRPr lang="en-US" dirty="0"/>
          </a:p>
        </p:txBody>
      </p:sp>
      <p:sp>
        <p:nvSpPr>
          <p:cNvPr id="9" name="Shape 6"/>
          <p:cNvSpPr/>
          <p:nvPr/>
        </p:nvSpPr>
        <p:spPr>
          <a:xfrm>
            <a:off x="5192673" y="2666167"/>
            <a:ext cx="4244935" cy="3397448"/>
          </a:xfrm>
          <a:prstGeom prst="roundRect">
            <a:avLst>
              <a:gd name="adj" fmla="val 2344"/>
            </a:avLst>
          </a:prstGeom>
          <a:solidFill>
            <a:srgbClr val="D5DCF6">
              <a:alpha val="21000"/>
            </a:srgbClr>
          </a:solidFill>
          <a:ln w="7620">
            <a:solidFill>
              <a:srgbClr val="BBC2DC"/>
            </a:solidFill>
            <a:prstDash val="solid"/>
          </a:ln>
        </p:spPr>
      </p:sp>
      <p:sp>
        <p:nvSpPr>
          <p:cNvPr id="10" name="Shape 7"/>
          <p:cNvSpPr/>
          <p:nvPr/>
        </p:nvSpPr>
        <p:spPr>
          <a:xfrm>
            <a:off x="5389840" y="2863334"/>
            <a:ext cx="568643" cy="568643"/>
          </a:xfrm>
          <a:prstGeom prst="roundRect">
            <a:avLst>
              <a:gd name="adj" fmla="val 16078780"/>
            </a:avLst>
          </a:prstGeom>
          <a:solidFill>
            <a:srgbClr val="1A2D7A"/>
          </a:solidFill>
          <a:ln/>
        </p:spPr>
      </p:sp>
      <p:pic>
        <p:nvPicPr>
          <p:cNvPr id="11" name="Image 1" descr="preencoded.png"/>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5546169" y="3019663"/>
            <a:ext cx="255865" cy="255865"/>
          </a:xfrm>
          <a:prstGeom prst="rect">
            <a:avLst/>
          </a:prstGeom>
        </p:spPr>
      </p:pic>
      <p:sp>
        <p:nvSpPr>
          <p:cNvPr id="12" name="Text 8"/>
          <p:cNvSpPr/>
          <p:nvPr/>
        </p:nvSpPr>
        <p:spPr>
          <a:xfrm>
            <a:off x="5389840" y="3621524"/>
            <a:ext cx="3496151" cy="311706"/>
          </a:xfrm>
          <a:prstGeom prst="rect">
            <a:avLst/>
          </a:prstGeom>
          <a:noFill/>
          <a:ln/>
        </p:spPr>
        <p:txBody>
          <a:bodyPr wrap="none" lIns="0" tIns="0" rIns="0" bIns="0" rtlCol="0" anchor="t"/>
          <a:lstStyle/>
          <a:p>
            <a:pPr marL="0" indent="0" algn="l">
              <a:lnSpc>
                <a:spcPts val="2450"/>
              </a:lnSpc>
              <a:buNone/>
            </a:pPr>
            <a:r>
              <a:rPr lang="en-US" sz="2000" b="1" dirty="0">
                <a:solidFill>
                  <a:srgbClr val="3B3535"/>
                </a:solidFill>
                <a:ea typeface="Alexandria Semi Bold" pitchFamily="34" charset="-122"/>
                <a:cs typeface="Alexandria Semi Bold" pitchFamily="34" charset="-120"/>
              </a:rPr>
              <a:t>ЄСПЛ: Нагляд за Конвенцією</a:t>
            </a:r>
            <a:endParaRPr lang="en-US" sz="2000" b="1" dirty="0"/>
          </a:p>
        </p:txBody>
      </p:sp>
      <p:sp>
        <p:nvSpPr>
          <p:cNvPr id="13" name="Text 9"/>
          <p:cNvSpPr/>
          <p:nvPr/>
        </p:nvSpPr>
        <p:spPr>
          <a:xfrm>
            <a:off x="5389840" y="4046934"/>
            <a:ext cx="3850600" cy="1213009"/>
          </a:xfrm>
          <a:prstGeom prst="rect">
            <a:avLst/>
          </a:prstGeom>
          <a:noFill/>
          <a:ln/>
        </p:spPr>
        <p:txBody>
          <a:bodyPr wrap="square" lIns="0" tIns="0" rIns="0" bIns="0" rtlCol="0" anchor="t"/>
          <a:lstStyle/>
          <a:p>
            <a:pPr marL="0" indent="0" algn="l">
              <a:lnSpc>
                <a:spcPts val="2350"/>
              </a:lnSpc>
              <a:buNone/>
            </a:pPr>
            <a:r>
              <a:rPr lang="en-US" dirty="0">
                <a:solidFill>
                  <a:srgbClr val="3B3535"/>
                </a:solidFill>
                <a:ea typeface="Sora Light" pitchFamily="34" charset="-122"/>
                <a:cs typeface="Sora Light" pitchFamily="34" charset="-120"/>
              </a:rPr>
              <a:t>ЄСПЛ розглядає скарги на порушення ЄКПЛ, що можуть виникати в умовах збройних конфліктів, застосовуючи норми Конвенції до дій держав-членів.</a:t>
            </a:r>
            <a:endParaRPr lang="en-US" dirty="0"/>
          </a:p>
        </p:txBody>
      </p:sp>
      <p:sp>
        <p:nvSpPr>
          <p:cNvPr id="14" name="Shape 10"/>
          <p:cNvSpPr/>
          <p:nvPr/>
        </p:nvSpPr>
        <p:spPr>
          <a:xfrm>
            <a:off x="9627156" y="2666167"/>
            <a:ext cx="4244816" cy="3397448"/>
          </a:xfrm>
          <a:prstGeom prst="roundRect">
            <a:avLst>
              <a:gd name="adj" fmla="val 2344"/>
            </a:avLst>
          </a:prstGeom>
          <a:solidFill>
            <a:srgbClr val="D5DCF6">
              <a:alpha val="21000"/>
            </a:srgbClr>
          </a:solidFill>
          <a:ln w="7620">
            <a:solidFill>
              <a:srgbClr val="BBC2DC"/>
            </a:solidFill>
            <a:prstDash val="solid"/>
          </a:ln>
        </p:spPr>
      </p:sp>
      <p:sp>
        <p:nvSpPr>
          <p:cNvPr id="15" name="Shape 11"/>
          <p:cNvSpPr/>
          <p:nvPr/>
        </p:nvSpPr>
        <p:spPr>
          <a:xfrm>
            <a:off x="9824323" y="2863334"/>
            <a:ext cx="568643" cy="568643"/>
          </a:xfrm>
          <a:prstGeom prst="roundRect">
            <a:avLst>
              <a:gd name="adj" fmla="val 16078780"/>
            </a:avLst>
          </a:prstGeom>
          <a:solidFill>
            <a:srgbClr val="1A2D7A"/>
          </a:solidFill>
          <a:ln/>
        </p:spPr>
      </p:sp>
      <p:pic>
        <p:nvPicPr>
          <p:cNvPr id="16" name="Image 2" descr="preencoded.png"/>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9980652" y="3019663"/>
            <a:ext cx="255865" cy="255865"/>
          </a:xfrm>
          <a:prstGeom prst="rect">
            <a:avLst/>
          </a:prstGeom>
        </p:spPr>
      </p:pic>
      <p:sp>
        <p:nvSpPr>
          <p:cNvPr id="17" name="Text 12"/>
          <p:cNvSpPr/>
          <p:nvPr/>
        </p:nvSpPr>
        <p:spPr>
          <a:xfrm>
            <a:off x="9824323" y="3621524"/>
            <a:ext cx="2599849" cy="311706"/>
          </a:xfrm>
          <a:prstGeom prst="rect">
            <a:avLst/>
          </a:prstGeom>
          <a:noFill/>
          <a:ln/>
        </p:spPr>
        <p:txBody>
          <a:bodyPr wrap="none" lIns="0" tIns="0" rIns="0" bIns="0" rtlCol="0" anchor="t"/>
          <a:lstStyle/>
          <a:p>
            <a:pPr marL="0" indent="0" algn="l">
              <a:lnSpc>
                <a:spcPts val="2450"/>
              </a:lnSpc>
              <a:buNone/>
            </a:pPr>
            <a:r>
              <a:rPr lang="en-US" sz="2000" b="1" dirty="0">
                <a:solidFill>
                  <a:srgbClr val="3B3535"/>
                </a:solidFill>
                <a:ea typeface="Alexandria Semi Bold" pitchFamily="34" charset="-122"/>
                <a:cs typeface="Alexandria Semi Bold" pitchFamily="34" charset="-120"/>
              </a:rPr>
              <a:t>Важливість інтеграції</a:t>
            </a:r>
            <a:endParaRPr lang="en-US" sz="2000" b="1" dirty="0"/>
          </a:p>
        </p:txBody>
      </p:sp>
      <p:sp>
        <p:nvSpPr>
          <p:cNvPr id="18" name="Text 13"/>
          <p:cNvSpPr/>
          <p:nvPr/>
        </p:nvSpPr>
        <p:spPr>
          <a:xfrm>
            <a:off x="9824323" y="4046934"/>
            <a:ext cx="3850481" cy="1819513"/>
          </a:xfrm>
          <a:prstGeom prst="rect">
            <a:avLst/>
          </a:prstGeom>
          <a:noFill/>
          <a:ln/>
        </p:spPr>
        <p:txBody>
          <a:bodyPr wrap="square" lIns="0" tIns="0" rIns="0" bIns="0" rtlCol="0" anchor="t"/>
          <a:lstStyle/>
          <a:p>
            <a:pPr marL="0" indent="0" algn="l">
              <a:lnSpc>
                <a:spcPts val="2350"/>
              </a:lnSpc>
              <a:buNone/>
            </a:pPr>
            <a:r>
              <a:rPr lang="en-US" dirty="0">
                <a:solidFill>
                  <a:srgbClr val="3B3535"/>
                </a:solidFill>
                <a:ea typeface="Sora Light" pitchFamily="34" charset="-122"/>
                <a:cs typeface="Sora Light" pitchFamily="34" charset="-120"/>
              </a:rPr>
              <a:t>Інтеграція МГП у практику ЄСПЛ дозволяє більш повноцінно захищати жертв війни, використовуючи прецедентне право ЄСПЛ для тлумачення прав людини в умовах бойових дій та окупації.</a:t>
            </a:r>
            <a:endParaRPr lang="en-US" dirty="0"/>
          </a:p>
        </p:txBody>
      </p:sp>
      <p:sp>
        <p:nvSpPr>
          <p:cNvPr id="19" name="Shape 14"/>
          <p:cNvSpPr/>
          <p:nvPr/>
        </p:nvSpPr>
        <p:spPr>
          <a:xfrm>
            <a:off x="758309" y="6276856"/>
            <a:ext cx="13113782" cy="1108829"/>
          </a:xfrm>
          <a:prstGeom prst="roundRect">
            <a:avLst>
              <a:gd name="adj" fmla="val 7181"/>
            </a:avLst>
          </a:prstGeom>
          <a:solidFill>
            <a:srgbClr val="C0CAF2">
              <a:alpha val="68000"/>
            </a:srgbClr>
          </a:solidFill>
          <a:ln/>
        </p:spPr>
      </p:sp>
      <p:pic>
        <p:nvPicPr>
          <p:cNvPr id="20" name="Image 3" descr="preencoded.png"/>
          <p:cNvPicPr>
            <a:picLocks noChangeAspect="1"/>
          </p:cNvPicPr>
          <p:nvPr/>
        </p:nvPicPr>
        <p:blipFill>
          <a:blip r:embed="rId7"/>
          <a:stretch>
            <a:fillRect/>
          </a:stretch>
        </p:blipFill>
        <p:spPr>
          <a:xfrm>
            <a:off x="947857" y="6561296"/>
            <a:ext cx="236934" cy="189548"/>
          </a:xfrm>
          <a:prstGeom prst="rect">
            <a:avLst/>
          </a:prstGeom>
        </p:spPr>
      </p:pic>
      <p:sp>
        <p:nvSpPr>
          <p:cNvPr id="21" name="Text 15"/>
          <p:cNvSpPr/>
          <p:nvPr/>
        </p:nvSpPr>
        <p:spPr>
          <a:xfrm>
            <a:off x="1374338" y="6513790"/>
            <a:ext cx="12308205" cy="606504"/>
          </a:xfrm>
          <a:prstGeom prst="rect">
            <a:avLst/>
          </a:prstGeom>
          <a:noFill/>
          <a:ln/>
        </p:spPr>
        <p:txBody>
          <a:bodyPr wrap="square" lIns="0" tIns="0" rIns="0" bIns="0" rtlCol="0" anchor="t"/>
          <a:lstStyle/>
          <a:p>
            <a:pPr marL="0" indent="0" algn="l">
              <a:lnSpc>
                <a:spcPts val="2350"/>
              </a:lnSpc>
              <a:buNone/>
            </a:pPr>
            <a:r>
              <a:rPr lang="en-US" dirty="0">
                <a:solidFill>
                  <a:srgbClr val="000000"/>
                </a:solidFill>
                <a:ea typeface="Sora Light" pitchFamily="34" charset="-122"/>
                <a:cs typeface="Sora Light" pitchFamily="34" charset="-120"/>
              </a:rPr>
              <a:t>Практика Суду підтверджує, що ЄКПЛ є "живим інструментом", здатним застосовуватися навіть в умовах дії lex specialis – Міжнародного гуманітарного права.</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name="Slide 16">
    <p:spTree>
      <p:nvGrpSpPr>
        <p:cNvPr id="1" name=""/>
        <p:cNvGrpSpPr/>
        <p:nvPr/>
      </p:nvGrpSpPr>
      <p:grpSpPr>
        <a:xfrm>
          <a:off x="0" y="0"/>
          <a:ext cx="0" cy="0"/>
          <a:chOff x="0" y="0"/>
          <a:chExt cx="0" cy="0"/>
        </a:xfrm>
      </p:grpSpPr>
      <p:pic>
        <p:nvPicPr>
          <p:cNvPr id="13314" name="Picture 2" descr="Чому Європейський суд з прав людини залишається ключовим органом правосуддя  для України – Юридичний вісник України">
            <a:extLst>
              <a:ext uri="{FF2B5EF4-FFF2-40B4-BE49-F238E27FC236}">
                <a16:creationId xmlns="" xmlns:a16="http://schemas.microsoft.com/office/drawing/2014/main" id="{E7C92B73-6939-4055-83E5-E1ABE9A4F5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4" r="33002"/>
          <a:stretch/>
        </p:blipFill>
        <p:spPr bwMode="auto">
          <a:xfrm>
            <a:off x="65066" y="652143"/>
            <a:ext cx="6119576" cy="7008692"/>
          </a:xfrm>
          <a:prstGeom prst="rect">
            <a:avLst/>
          </a:prstGeom>
          <a:solidFill>
            <a:schemeClr val="accent1">
              <a:lumMod val="50000"/>
            </a:schemeClr>
          </a:solidFill>
          <a:effectLst>
            <a:softEdge rad="1270000"/>
          </a:effectLst>
        </p:spPr>
      </p:pic>
      <p:sp>
        <p:nvSpPr>
          <p:cNvPr id="3" name="Text 0"/>
          <p:cNvSpPr/>
          <p:nvPr/>
        </p:nvSpPr>
        <p:spPr>
          <a:xfrm>
            <a:off x="6084217" y="471195"/>
            <a:ext cx="7948375" cy="983456"/>
          </a:xfrm>
          <a:prstGeom prst="rect">
            <a:avLst/>
          </a:prstGeom>
          <a:noFill/>
          <a:ln/>
        </p:spPr>
        <p:txBody>
          <a:bodyPr wrap="square" lIns="0" tIns="0" rIns="0" bIns="0" rtlCol="0" anchor="t"/>
          <a:lstStyle/>
          <a:p>
            <a:pPr>
              <a:lnSpc>
                <a:spcPts val="3851"/>
              </a:lnSpc>
            </a:pPr>
            <a:r>
              <a:rPr lang="en-US" sz="3900" b="1" dirty="0">
                <a:solidFill>
                  <a:srgbClr val="1F1E1E"/>
                </a:solidFill>
                <a:ea typeface="Alexandria Semi Bold" pitchFamily="34" charset="-122"/>
                <a:cs typeface="Alexandria Semi Bold" pitchFamily="34" charset="-120"/>
              </a:rPr>
              <a:t>Європейський суд з прав людини у контексті збройних конфліктів</a:t>
            </a:r>
            <a:endParaRPr lang="en-US" sz="3900" b="1" dirty="0"/>
          </a:p>
        </p:txBody>
      </p:sp>
      <p:sp>
        <p:nvSpPr>
          <p:cNvPr id="4" name="Text 1"/>
          <p:cNvSpPr/>
          <p:nvPr/>
        </p:nvSpPr>
        <p:spPr>
          <a:xfrm>
            <a:off x="6084217" y="1868432"/>
            <a:ext cx="149423" cy="186809"/>
          </a:xfrm>
          <a:prstGeom prst="rect">
            <a:avLst/>
          </a:prstGeom>
          <a:noFill/>
          <a:ln/>
        </p:spPr>
        <p:txBody>
          <a:bodyPr wrap="none" lIns="0" tIns="0" rIns="0" bIns="0" rtlCol="0" anchor="t"/>
          <a:lstStyle/>
          <a:p>
            <a:pPr>
              <a:lnSpc>
                <a:spcPts val="1851"/>
              </a:lnSpc>
            </a:pPr>
            <a:r>
              <a:rPr lang="en-US" sz="2000" dirty="0">
                <a:solidFill>
                  <a:srgbClr val="3B3535"/>
                </a:solidFill>
                <a:ea typeface="Alexandria Light" pitchFamily="34" charset="-122"/>
                <a:cs typeface="Alexandria Light" pitchFamily="34" charset="-120"/>
              </a:rPr>
              <a:t>01</a:t>
            </a:r>
            <a:endParaRPr lang="en-US" sz="2000" dirty="0"/>
          </a:p>
        </p:txBody>
      </p:sp>
      <p:sp>
        <p:nvSpPr>
          <p:cNvPr id="6" name="Text 3"/>
          <p:cNvSpPr/>
          <p:nvPr/>
        </p:nvSpPr>
        <p:spPr>
          <a:xfrm>
            <a:off x="6430207" y="1868432"/>
            <a:ext cx="1966555" cy="245864"/>
          </a:xfrm>
          <a:prstGeom prst="rect">
            <a:avLst/>
          </a:prstGeom>
          <a:noFill/>
          <a:ln/>
        </p:spPr>
        <p:txBody>
          <a:bodyPr wrap="none" lIns="0" tIns="0" rIns="0" bIns="0" rtlCol="0" anchor="t"/>
          <a:lstStyle/>
          <a:p>
            <a:pPr>
              <a:lnSpc>
                <a:spcPts val="1900"/>
              </a:lnSpc>
            </a:pPr>
            <a:r>
              <a:rPr lang="en-US" sz="2000" b="1" dirty="0">
                <a:solidFill>
                  <a:srgbClr val="3B3535"/>
                </a:solidFill>
                <a:ea typeface="Alexandria Semi Bold" pitchFamily="34" charset="-122"/>
                <a:cs typeface="Alexandria Semi Bold" pitchFamily="34" charset="-120"/>
              </a:rPr>
              <a:t>Юрисдикція суду</a:t>
            </a:r>
            <a:endParaRPr lang="en-US" sz="2000" b="1" dirty="0"/>
          </a:p>
        </p:txBody>
      </p:sp>
      <p:sp>
        <p:nvSpPr>
          <p:cNvPr id="7" name="Text 4"/>
          <p:cNvSpPr/>
          <p:nvPr/>
        </p:nvSpPr>
        <p:spPr>
          <a:xfrm>
            <a:off x="6084217" y="2308724"/>
            <a:ext cx="7948375" cy="478155"/>
          </a:xfrm>
          <a:prstGeom prst="rect">
            <a:avLst/>
          </a:prstGeom>
          <a:noFill/>
          <a:ln/>
        </p:spPr>
        <p:txBody>
          <a:bodyPr wrap="square" lIns="0" tIns="0" rIns="0" bIns="0" rtlCol="0" anchor="t"/>
          <a:lstStyle/>
          <a:p>
            <a:pPr>
              <a:lnSpc>
                <a:spcPts val="1851"/>
              </a:lnSpc>
            </a:pPr>
            <a:r>
              <a:rPr lang="en-US" dirty="0">
                <a:solidFill>
                  <a:srgbClr val="3B3535"/>
                </a:solidFill>
                <a:ea typeface="Sora Light" pitchFamily="34" charset="-122"/>
                <a:cs typeface="Sora Light" pitchFamily="34" charset="-120"/>
              </a:rPr>
              <a:t>ЄСПЛ розглядає скарги проти держав-членів Ради Європи щодо порушень Європейської конвенції з прав людини, включаючи порушення під час збройних конфліктів</a:t>
            </a:r>
            <a:endParaRPr lang="en-US" dirty="0"/>
          </a:p>
        </p:txBody>
      </p:sp>
      <p:sp>
        <p:nvSpPr>
          <p:cNvPr id="8" name="Text 5"/>
          <p:cNvSpPr/>
          <p:nvPr/>
        </p:nvSpPr>
        <p:spPr>
          <a:xfrm>
            <a:off x="6084217" y="3410318"/>
            <a:ext cx="149423" cy="186809"/>
          </a:xfrm>
          <a:prstGeom prst="rect">
            <a:avLst/>
          </a:prstGeom>
          <a:noFill/>
          <a:ln/>
        </p:spPr>
        <p:txBody>
          <a:bodyPr wrap="none" lIns="0" tIns="0" rIns="0" bIns="0" rtlCol="0" anchor="t"/>
          <a:lstStyle/>
          <a:p>
            <a:pPr>
              <a:lnSpc>
                <a:spcPts val="1851"/>
              </a:lnSpc>
            </a:pPr>
            <a:r>
              <a:rPr lang="en-US" sz="2000" dirty="0">
                <a:solidFill>
                  <a:srgbClr val="3B3535"/>
                </a:solidFill>
                <a:ea typeface="Alexandria Light" pitchFamily="34" charset="-122"/>
                <a:cs typeface="Alexandria Light" pitchFamily="34" charset="-120"/>
              </a:rPr>
              <a:t>02</a:t>
            </a:r>
            <a:endParaRPr lang="en-US" sz="2000" dirty="0"/>
          </a:p>
        </p:txBody>
      </p:sp>
      <p:sp>
        <p:nvSpPr>
          <p:cNvPr id="10" name="Text 7"/>
          <p:cNvSpPr/>
          <p:nvPr/>
        </p:nvSpPr>
        <p:spPr>
          <a:xfrm>
            <a:off x="6430207" y="3394414"/>
            <a:ext cx="2272071" cy="245864"/>
          </a:xfrm>
          <a:prstGeom prst="rect">
            <a:avLst/>
          </a:prstGeom>
          <a:noFill/>
          <a:ln/>
        </p:spPr>
        <p:txBody>
          <a:bodyPr wrap="none" lIns="0" tIns="0" rIns="0" bIns="0" rtlCol="0" anchor="t"/>
          <a:lstStyle/>
          <a:p>
            <a:pPr>
              <a:lnSpc>
                <a:spcPts val="1900"/>
              </a:lnSpc>
            </a:pPr>
            <a:r>
              <a:rPr lang="en-US" sz="2000" b="1" dirty="0">
                <a:solidFill>
                  <a:srgbClr val="3B3535"/>
                </a:solidFill>
                <a:ea typeface="Alexandria Semi Bold" pitchFamily="34" charset="-122"/>
                <a:cs typeface="Alexandria Semi Bold" pitchFamily="34" charset="-120"/>
              </a:rPr>
              <a:t>Взаємодія ЄКПЛ та МГП</a:t>
            </a:r>
            <a:endParaRPr lang="en-US" sz="2000" b="1" dirty="0"/>
          </a:p>
        </p:txBody>
      </p:sp>
      <p:sp>
        <p:nvSpPr>
          <p:cNvPr id="11" name="Text 8"/>
          <p:cNvSpPr/>
          <p:nvPr/>
        </p:nvSpPr>
        <p:spPr>
          <a:xfrm>
            <a:off x="6084217" y="3804091"/>
            <a:ext cx="7948375" cy="478155"/>
          </a:xfrm>
          <a:prstGeom prst="rect">
            <a:avLst/>
          </a:prstGeom>
          <a:noFill/>
          <a:ln/>
        </p:spPr>
        <p:txBody>
          <a:bodyPr wrap="square" lIns="0" tIns="0" rIns="0" bIns="0" rtlCol="0" anchor="t"/>
          <a:lstStyle/>
          <a:p>
            <a:pPr>
              <a:lnSpc>
                <a:spcPts val="1851"/>
              </a:lnSpc>
            </a:pPr>
            <a:r>
              <a:rPr lang="en-US" dirty="0">
                <a:solidFill>
                  <a:srgbClr val="3B3535"/>
                </a:solidFill>
                <a:ea typeface="Sora Light" pitchFamily="34" charset="-122"/>
                <a:cs typeface="Sora Light" pitchFamily="34" charset="-120"/>
              </a:rPr>
              <a:t>Суд визнає, що Конвенція діє на всій території держави, включаючи зони конфлікту, і тлумачить її положення з урахуванням норм МГП</a:t>
            </a:r>
            <a:endParaRPr lang="en-US" dirty="0"/>
          </a:p>
        </p:txBody>
      </p:sp>
      <p:sp>
        <p:nvSpPr>
          <p:cNvPr id="12" name="Text 9"/>
          <p:cNvSpPr/>
          <p:nvPr/>
        </p:nvSpPr>
        <p:spPr>
          <a:xfrm>
            <a:off x="6084217" y="4615390"/>
            <a:ext cx="149423" cy="186809"/>
          </a:xfrm>
          <a:prstGeom prst="rect">
            <a:avLst/>
          </a:prstGeom>
          <a:noFill/>
          <a:ln/>
        </p:spPr>
        <p:txBody>
          <a:bodyPr wrap="none" lIns="0" tIns="0" rIns="0" bIns="0" rtlCol="0" anchor="t"/>
          <a:lstStyle/>
          <a:p>
            <a:pPr>
              <a:lnSpc>
                <a:spcPts val="1851"/>
              </a:lnSpc>
            </a:pPr>
            <a:r>
              <a:rPr lang="en-US" sz="2000" dirty="0">
                <a:solidFill>
                  <a:srgbClr val="3B3535"/>
                </a:solidFill>
                <a:ea typeface="Alexandria Light" pitchFamily="34" charset="-122"/>
                <a:cs typeface="Alexandria Light" pitchFamily="34" charset="-120"/>
              </a:rPr>
              <a:t>03</a:t>
            </a:r>
            <a:endParaRPr lang="en-US" sz="2000" dirty="0"/>
          </a:p>
        </p:txBody>
      </p:sp>
      <p:sp>
        <p:nvSpPr>
          <p:cNvPr id="13" name="Shape 10"/>
          <p:cNvSpPr/>
          <p:nvPr/>
        </p:nvSpPr>
        <p:spPr>
          <a:xfrm>
            <a:off x="6084217" y="4854106"/>
            <a:ext cx="7948375" cy="15240"/>
          </a:xfrm>
          <a:prstGeom prst="rect">
            <a:avLst/>
          </a:prstGeom>
          <a:solidFill>
            <a:schemeClr val="accent2">
              <a:lumMod val="75000"/>
            </a:schemeClr>
          </a:solidFill>
          <a:ln>
            <a:noFill/>
          </a:ln>
        </p:spPr>
      </p:sp>
      <p:sp>
        <p:nvSpPr>
          <p:cNvPr id="14" name="Text 11"/>
          <p:cNvSpPr/>
          <p:nvPr/>
        </p:nvSpPr>
        <p:spPr>
          <a:xfrm>
            <a:off x="6430206" y="4580253"/>
            <a:ext cx="1966555" cy="245864"/>
          </a:xfrm>
          <a:prstGeom prst="rect">
            <a:avLst/>
          </a:prstGeom>
          <a:noFill/>
          <a:ln/>
        </p:spPr>
        <p:txBody>
          <a:bodyPr wrap="none" lIns="0" tIns="0" rIns="0" bIns="0" rtlCol="0" anchor="t"/>
          <a:lstStyle/>
          <a:p>
            <a:pPr>
              <a:lnSpc>
                <a:spcPts val="1900"/>
              </a:lnSpc>
            </a:pPr>
            <a:r>
              <a:rPr lang="en-US" sz="2000" b="1" dirty="0">
                <a:solidFill>
                  <a:srgbClr val="3B3535"/>
                </a:solidFill>
                <a:ea typeface="Alexandria Semi Bold" pitchFamily="34" charset="-122"/>
                <a:cs typeface="Alexandria Semi Bold" pitchFamily="34" charset="-120"/>
              </a:rPr>
              <a:t>Ключові рішення</a:t>
            </a:r>
            <a:endParaRPr lang="en-US" sz="2000" b="1" dirty="0"/>
          </a:p>
        </p:txBody>
      </p:sp>
      <p:sp>
        <p:nvSpPr>
          <p:cNvPr id="15" name="Text 12"/>
          <p:cNvSpPr/>
          <p:nvPr/>
        </p:nvSpPr>
        <p:spPr>
          <a:xfrm>
            <a:off x="6084217" y="5028096"/>
            <a:ext cx="7948375" cy="478155"/>
          </a:xfrm>
          <a:prstGeom prst="rect">
            <a:avLst/>
          </a:prstGeom>
          <a:noFill/>
          <a:ln/>
        </p:spPr>
        <p:txBody>
          <a:bodyPr wrap="square" lIns="0" tIns="0" rIns="0" bIns="0" rtlCol="0" anchor="t"/>
          <a:lstStyle/>
          <a:p>
            <a:pPr>
              <a:lnSpc>
                <a:spcPts val="1851"/>
              </a:lnSpc>
            </a:pPr>
            <a:r>
              <a:rPr lang="en-US" dirty="0">
                <a:solidFill>
                  <a:srgbClr val="3B3535"/>
                </a:solidFill>
                <a:ea typeface="Sora Light" pitchFamily="34" charset="-122"/>
                <a:cs typeface="Sora Light" pitchFamily="34" charset="-120"/>
              </a:rPr>
              <a:t>Справи щодо Чечні, Грузії, України демонструють застосування ЄКПЛ у контексті війни, включаючи порушення права на життя, катування, знищення майна</a:t>
            </a:r>
            <a:endParaRPr lang="en-US" dirty="0"/>
          </a:p>
        </p:txBody>
      </p:sp>
      <p:sp>
        <p:nvSpPr>
          <p:cNvPr id="16" name="Text 13"/>
          <p:cNvSpPr/>
          <p:nvPr/>
        </p:nvSpPr>
        <p:spPr>
          <a:xfrm>
            <a:off x="6084217" y="5889192"/>
            <a:ext cx="149423" cy="186809"/>
          </a:xfrm>
          <a:prstGeom prst="rect">
            <a:avLst/>
          </a:prstGeom>
          <a:noFill/>
          <a:ln/>
        </p:spPr>
        <p:txBody>
          <a:bodyPr wrap="none" lIns="0" tIns="0" rIns="0" bIns="0" rtlCol="0" anchor="t"/>
          <a:lstStyle/>
          <a:p>
            <a:pPr>
              <a:lnSpc>
                <a:spcPts val="1851"/>
              </a:lnSpc>
            </a:pPr>
            <a:r>
              <a:rPr lang="en-US" sz="2000" dirty="0">
                <a:solidFill>
                  <a:srgbClr val="3B3535"/>
                </a:solidFill>
                <a:ea typeface="Alexandria Light" pitchFamily="34" charset="-122"/>
                <a:cs typeface="Alexandria Light" pitchFamily="34" charset="-120"/>
              </a:rPr>
              <a:t>04</a:t>
            </a:r>
            <a:endParaRPr lang="en-US" sz="2000" dirty="0"/>
          </a:p>
        </p:txBody>
      </p:sp>
      <p:sp>
        <p:nvSpPr>
          <p:cNvPr id="17" name="Shape 14"/>
          <p:cNvSpPr/>
          <p:nvPr/>
        </p:nvSpPr>
        <p:spPr>
          <a:xfrm>
            <a:off x="6084217" y="6127909"/>
            <a:ext cx="7948375" cy="15240"/>
          </a:xfrm>
          <a:prstGeom prst="rect">
            <a:avLst/>
          </a:prstGeom>
          <a:solidFill>
            <a:schemeClr val="accent2">
              <a:lumMod val="75000"/>
            </a:schemeClr>
          </a:solidFill>
          <a:ln>
            <a:noFill/>
          </a:ln>
        </p:spPr>
      </p:sp>
      <p:sp>
        <p:nvSpPr>
          <p:cNvPr id="18" name="Text 15"/>
          <p:cNvSpPr/>
          <p:nvPr/>
        </p:nvSpPr>
        <p:spPr>
          <a:xfrm>
            <a:off x="6430207" y="5878235"/>
            <a:ext cx="2107168" cy="245864"/>
          </a:xfrm>
          <a:prstGeom prst="rect">
            <a:avLst/>
          </a:prstGeom>
          <a:noFill/>
          <a:ln/>
        </p:spPr>
        <p:txBody>
          <a:bodyPr wrap="none" lIns="0" tIns="0" rIns="0" bIns="0" rtlCol="0" anchor="t"/>
          <a:lstStyle/>
          <a:p>
            <a:pPr>
              <a:lnSpc>
                <a:spcPts val="1900"/>
              </a:lnSpc>
            </a:pPr>
            <a:r>
              <a:rPr lang="en-US" sz="2000" b="1" dirty="0">
                <a:solidFill>
                  <a:srgbClr val="3B3535"/>
                </a:solidFill>
                <a:ea typeface="Alexandria Semi Bold" pitchFamily="34" charset="-122"/>
                <a:cs typeface="Alexandria Semi Bold" pitchFamily="34" charset="-120"/>
              </a:rPr>
              <a:t>Доступ до правосуддя</a:t>
            </a:r>
            <a:endParaRPr lang="en-US" sz="2000" b="1" dirty="0"/>
          </a:p>
        </p:txBody>
      </p:sp>
      <p:sp>
        <p:nvSpPr>
          <p:cNvPr id="19" name="Text 16"/>
          <p:cNvSpPr/>
          <p:nvPr/>
        </p:nvSpPr>
        <p:spPr>
          <a:xfrm>
            <a:off x="6084216" y="6329485"/>
            <a:ext cx="7948375" cy="478155"/>
          </a:xfrm>
          <a:prstGeom prst="rect">
            <a:avLst/>
          </a:prstGeom>
          <a:noFill/>
          <a:ln/>
        </p:spPr>
        <p:txBody>
          <a:bodyPr wrap="square" lIns="0" tIns="0" rIns="0" bIns="0" rtlCol="0" anchor="t"/>
          <a:lstStyle/>
          <a:p>
            <a:pPr>
              <a:lnSpc>
                <a:spcPts val="1851"/>
              </a:lnSpc>
            </a:pPr>
            <a:r>
              <a:rPr lang="en-US" dirty="0">
                <a:solidFill>
                  <a:srgbClr val="3B3535"/>
                </a:solidFill>
                <a:ea typeface="Sora Light" pitchFamily="34" charset="-122"/>
                <a:cs typeface="Sora Light" pitchFamily="34" charset="-120"/>
              </a:rPr>
              <a:t>Суд забезпечує індивідуальний механізм захисту прав жертв збройних конфліктів, коли національні судові системи не функціонують</a:t>
            </a:r>
            <a:endParaRPr lang="en-US" dirty="0"/>
          </a:p>
        </p:txBody>
      </p:sp>
      <p:sp>
        <p:nvSpPr>
          <p:cNvPr id="20" name="Text 17"/>
          <p:cNvSpPr/>
          <p:nvPr/>
        </p:nvSpPr>
        <p:spPr>
          <a:xfrm>
            <a:off x="6084217" y="7182680"/>
            <a:ext cx="7948375" cy="478155"/>
          </a:xfrm>
          <a:prstGeom prst="rect">
            <a:avLst/>
          </a:prstGeom>
          <a:noFill/>
          <a:ln/>
        </p:spPr>
        <p:txBody>
          <a:bodyPr wrap="square" lIns="0" tIns="0" rIns="0" bIns="0" rtlCol="0" anchor="t"/>
          <a:lstStyle/>
          <a:p>
            <a:pPr>
              <a:lnSpc>
                <a:spcPts val="1851"/>
              </a:lnSpc>
            </a:pPr>
            <a:r>
              <a:rPr lang="en-US" dirty="0">
                <a:solidFill>
                  <a:srgbClr val="3B3535"/>
                </a:solidFill>
                <a:ea typeface="Sora Light" pitchFamily="34" charset="-122"/>
                <a:cs typeface="Sora Light" pitchFamily="34" charset="-120"/>
              </a:rPr>
              <a:t>ЄСПЛ відіграє ключову роль у забезпеченні підзвітності держав за порушення прав людини під час збройних конфліктів, створюючи міст між МГП та МППЛ.</a:t>
            </a:r>
            <a:endParaRPr lang="en-US" dirty="0"/>
          </a:p>
        </p:txBody>
      </p:sp>
      <p:sp>
        <p:nvSpPr>
          <p:cNvPr id="21" name="Shape 10">
            <a:extLst>
              <a:ext uri="{FF2B5EF4-FFF2-40B4-BE49-F238E27FC236}">
                <a16:creationId xmlns="" xmlns:a16="http://schemas.microsoft.com/office/drawing/2014/main" id="{E2F090F2-9B45-467C-B7C1-866CC09FA7A5}"/>
              </a:ext>
            </a:extLst>
          </p:cNvPr>
          <p:cNvSpPr/>
          <p:nvPr/>
        </p:nvSpPr>
        <p:spPr>
          <a:xfrm>
            <a:off x="6084215" y="3701787"/>
            <a:ext cx="7948375" cy="15240"/>
          </a:xfrm>
          <a:prstGeom prst="rect">
            <a:avLst/>
          </a:prstGeom>
          <a:solidFill>
            <a:schemeClr val="accent2">
              <a:lumMod val="75000"/>
            </a:schemeClr>
          </a:solidFill>
          <a:ln>
            <a:noFill/>
          </a:ln>
        </p:spPr>
      </p:sp>
      <p:sp>
        <p:nvSpPr>
          <p:cNvPr id="22" name="Shape 10">
            <a:extLst>
              <a:ext uri="{FF2B5EF4-FFF2-40B4-BE49-F238E27FC236}">
                <a16:creationId xmlns="" xmlns:a16="http://schemas.microsoft.com/office/drawing/2014/main" id="{7DC445E7-D529-4B09-BEA9-5F51C3B89D46}"/>
              </a:ext>
            </a:extLst>
          </p:cNvPr>
          <p:cNvSpPr/>
          <p:nvPr/>
        </p:nvSpPr>
        <p:spPr>
          <a:xfrm>
            <a:off x="6084217" y="2132629"/>
            <a:ext cx="7948375" cy="15240"/>
          </a:xfrm>
          <a:prstGeom prst="rect">
            <a:avLst/>
          </a:prstGeom>
          <a:solidFill>
            <a:schemeClr val="accent2">
              <a:lumMod val="75000"/>
            </a:schemeClr>
          </a:solidFill>
          <a:ln>
            <a:noFill/>
          </a:ln>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599718" y="589060"/>
            <a:ext cx="7613452" cy="493157"/>
          </a:xfrm>
          <a:prstGeom prst="rect">
            <a:avLst/>
          </a:prstGeom>
          <a:noFill/>
          <a:ln/>
        </p:spPr>
        <p:txBody>
          <a:bodyPr wrap="none" lIns="0" tIns="0" rIns="0" bIns="0" rtlCol="0" anchor="t"/>
          <a:lstStyle/>
          <a:p>
            <a:pPr marL="0" indent="0" algn="l">
              <a:lnSpc>
                <a:spcPts val="3850"/>
              </a:lnSpc>
              <a:buNone/>
            </a:pPr>
            <a:r>
              <a:rPr lang="en-US" sz="3900" b="1" dirty="0">
                <a:solidFill>
                  <a:srgbClr val="1F1E1E"/>
                </a:solidFill>
                <a:ea typeface="Alexandria Semi Bold" pitchFamily="34" charset="-122"/>
                <a:cs typeface="Alexandria Semi Bold" pitchFamily="34" charset="-120"/>
              </a:rPr>
              <a:t>Ключові принципи МГП у </a:t>
            </a:r>
            <a:r>
              <a:rPr lang="uk-UA" sz="3900" b="1" dirty="0">
                <a:solidFill>
                  <a:srgbClr val="1F1E1E"/>
                </a:solidFill>
                <a:ea typeface="Alexandria Semi Bold" pitchFamily="34" charset="-122"/>
                <a:cs typeface="Alexandria Semi Bold" pitchFamily="34" charset="-120"/>
              </a:rPr>
              <a:t>рішеннях</a:t>
            </a:r>
            <a:r>
              <a:rPr lang="en-US" sz="3900" b="1" dirty="0">
                <a:solidFill>
                  <a:srgbClr val="1F1E1E"/>
                </a:solidFill>
                <a:ea typeface="Alexandria Semi Bold" pitchFamily="34" charset="-122"/>
                <a:cs typeface="Alexandria Semi Bold" pitchFamily="34" charset="-120"/>
              </a:rPr>
              <a:t> ЄСПЛ</a:t>
            </a:r>
            <a:endParaRPr lang="en-US" sz="3900" b="1" dirty="0"/>
          </a:p>
        </p:txBody>
      </p:sp>
      <p:sp>
        <p:nvSpPr>
          <p:cNvPr id="3" name="Text 1"/>
          <p:cNvSpPr/>
          <p:nvPr/>
        </p:nvSpPr>
        <p:spPr>
          <a:xfrm>
            <a:off x="599718" y="1288315"/>
            <a:ext cx="13430964" cy="479584"/>
          </a:xfrm>
          <a:prstGeom prst="rect">
            <a:avLst/>
          </a:prstGeom>
          <a:noFill/>
          <a:ln/>
        </p:spPr>
        <p:txBody>
          <a:bodyPr wrap="square" lIns="0" tIns="0" rIns="0" bIns="0" rtlCol="0" anchor="t"/>
          <a:lstStyle/>
          <a:p>
            <a:pPr marL="0" indent="0" algn="l">
              <a:buNone/>
            </a:pPr>
            <a:r>
              <a:rPr lang="en-US" sz="2000" dirty="0">
                <a:solidFill>
                  <a:srgbClr val="3B3535"/>
                </a:solidFill>
                <a:ea typeface="Sora Light" pitchFamily="34" charset="-122"/>
                <a:cs typeface="Sora Light" pitchFamily="34" charset="-120"/>
              </a:rPr>
              <a:t>ЄСПЛ використовує принципи МГП для тлумачення зобов'язань держав за ЄКПЛ у ситуаціях збройного конфлікту, зокрема щодо питань законності застосування сили та відповідальності за воєнні злочини.</a:t>
            </a:r>
            <a:endParaRPr lang="en-US" sz="2000" dirty="0"/>
          </a:p>
        </p:txBody>
      </p:sp>
      <p:sp>
        <p:nvSpPr>
          <p:cNvPr id="4" name="Shape 2"/>
          <p:cNvSpPr/>
          <p:nvPr/>
        </p:nvSpPr>
        <p:spPr>
          <a:xfrm>
            <a:off x="5217197" y="2236946"/>
            <a:ext cx="15240" cy="4365784"/>
          </a:xfrm>
          <a:prstGeom prst="roundRect">
            <a:avLst>
              <a:gd name="adj" fmla="val 413221"/>
            </a:avLst>
          </a:prstGeom>
          <a:solidFill>
            <a:srgbClr val="BBC2DC"/>
          </a:solidFill>
          <a:ln/>
        </p:spPr>
      </p:sp>
      <p:sp>
        <p:nvSpPr>
          <p:cNvPr id="5" name="Shape 3"/>
          <p:cNvSpPr/>
          <p:nvPr/>
        </p:nvSpPr>
        <p:spPr>
          <a:xfrm>
            <a:off x="4925017" y="2395897"/>
            <a:ext cx="299799" cy="15240"/>
          </a:xfrm>
          <a:prstGeom prst="roundRect">
            <a:avLst>
              <a:gd name="adj" fmla="val 413221"/>
            </a:avLst>
          </a:prstGeom>
          <a:solidFill>
            <a:srgbClr val="BBC2DC"/>
          </a:solidFill>
          <a:ln/>
        </p:spPr>
      </p:sp>
      <p:sp>
        <p:nvSpPr>
          <p:cNvPr id="6" name="Shape 4"/>
          <p:cNvSpPr/>
          <p:nvPr/>
        </p:nvSpPr>
        <p:spPr>
          <a:xfrm>
            <a:off x="5168619" y="2349471"/>
            <a:ext cx="112395" cy="112395"/>
          </a:xfrm>
          <a:prstGeom prst="roundRect">
            <a:avLst>
              <a:gd name="adj" fmla="val 406780"/>
            </a:avLst>
          </a:prstGeom>
          <a:solidFill>
            <a:srgbClr val="1A2D7A"/>
          </a:solidFill>
          <a:ln/>
        </p:spPr>
      </p:sp>
      <p:sp>
        <p:nvSpPr>
          <p:cNvPr id="7" name="Text 5"/>
          <p:cNvSpPr/>
          <p:nvPr/>
        </p:nvSpPr>
        <p:spPr>
          <a:xfrm>
            <a:off x="1678659" y="2298263"/>
            <a:ext cx="3190161" cy="246578"/>
          </a:xfrm>
          <a:prstGeom prst="rect">
            <a:avLst/>
          </a:prstGeom>
          <a:noFill/>
          <a:ln/>
        </p:spPr>
        <p:txBody>
          <a:bodyPr wrap="none" lIns="0" tIns="0" rIns="0" bIns="0" rtlCol="0" anchor="t"/>
          <a:lstStyle/>
          <a:p>
            <a:pPr marL="0" indent="0" algn="r">
              <a:lnSpc>
                <a:spcPts val="1900"/>
              </a:lnSpc>
              <a:buNone/>
            </a:pPr>
            <a:r>
              <a:rPr lang="en-US" sz="2000" b="1" dirty="0">
                <a:solidFill>
                  <a:srgbClr val="3B3535"/>
                </a:solidFill>
                <a:ea typeface="Alexandria Semi Bold" pitchFamily="34" charset="-122"/>
                <a:cs typeface="Alexandria Semi Bold" pitchFamily="34" charset="-120"/>
              </a:rPr>
              <a:t>Розслідування Воєнних Злочинів</a:t>
            </a:r>
            <a:endParaRPr lang="en-US" sz="2000" b="1" dirty="0"/>
          </a:p>
        </p:txBody>
      </p:sp>
      <p:sp>
        <p:nvSpPr>
          <p:cNvPr id="8" name="Text 6"/>
          <p:cNvSpPr/>
          <p:nvPr/>
        </p:nvSpPr>
        <p:spPr>
          <a:xfrm>
            <a:off x="599717" y="2694742"/>
            <a:ext cx="4246123" cy="1438751"/>
          </a:xfrm>
          <a:prstGeom prst="rect">
            <a:avLst/>
          </a:prstGeom>
          <a:noFill/>
          <a:ln/>
        </p:spPr>
        <p:txBody>
          <a:bodyPr wrap="square" lIns="0" tIns="0" rIns="0" bIns="0" rtlCol="0" anchor="t"/>
          <a:lstStyle/>
          <a:p>
            <a:pPr marL="0" indent="0" algn="r">
              <a:lnSpc>
                <a:spcPts val="1850"/>
              </a:lnSpc>
              <a:buNone/>
            </a:pPr>
            <a:r>
              <a:rPr lang="en-US" dirty="0">
                <a:solidFill>
                  <a:srgbClr val="3B3535"/>
                </a:solidFill>
                <a:ea typeface="Sora Light" pitchFamily="34" charset="-122"/>
                <a:cs typeface="Sora Light" pitchFamily="34" charset="-120"/>
              </a:rPr>
              <a:t>Зобов’язання держав ефективно розслідувати порушення прав на життя (ст. 2 ЄКПЛ) та заборону катувань (ст. 3 ЄКПЛ) у контексті збройних конфліктів. Недотримання стандартів МГП може бути доказом порушення Конвенції.</a:t>
            </a:r>
            <a:endParaRPr lang="en-US" dirty="0"/>
          </a:p>
        </p:txBody>
      </p:sp>
      <p:sp>
        <p:nvSpPr>
          <p:cNvPr id="9" name="Shape 7"/>
          <p:cNvSpPr/>
          <p:nvPr/>
        </p:nvSpPr>
        <p:spPr>
          <a:xfrm>
            <a:off x="5209577" y="3334702"/>
            <a:ext cx="299799" cy="15240"/>
          </a:xfrm>
          <a:prstGeom prst="roundRect">
            <a:avLst>
              <a:gd name="adj" fmla="val 413221"/>
            </a:avLst>
          </a:prstGeom>
          <a:solidFill>
            <a:srgbClr val="BBC2DC"/>
          </a:solidFill>
          <a:ln/>
        </p:spPr>
      </p:sp>
      <p:sp>
        <p:nvSpPr>
          <p:cNvPr id="10" name="Shape 8"/>
          <p:cNvSpPr/>
          <p:nvPr/>
        </p:nvSpPr>
        <p:spPr>
          <a:xfrm>
            <a:off x="5160108" y="3268229"/>
            <a:ext cx="112395" cy="112395"/>
          </a:xfrm>
          <a:prstGeom prst="roundRect">
            <a:avLst>
              <a:gd name="adj" fmla="val 406780"/>
            </a:avLst>
          </a:prstGeom>
          <a:solidFill>
            <a:srgbClr val="1A2D7A"/>
          </a:solidFill>
          <a:ln/>
        </p:spPr>
      </p:sp>
      <p:sp>
        <p:nvSpPr>
          <p:cNvPr id="11" name="Text 9"/>
          <p:cNvSpPr/>
          <p:nvPr/>
        </p:nvSpPr>
        <p:spPr>
          <a:xfrm>
            <a:off x="5824534" y="3225165"/>
            <a:ext cx="3356372" cy="493157"/>
          </a:xfrm>
          <a:prstGeom prst="rect">
            <a:avLst/>
          </a:prstGeom>
          <a:noFill/>
          <a:ln/>
        </p:spPr>
        <p:txBody>
          <a:bodyPr wrap="square" lIns="0" tIns="0" rIns="0" bIns="0" rtlCol="0" anchor="t"/>
          <a:lstStyle/>
          <a:p>
            <a:pPr marL="0" indent="0" algn="l">
              <a:lnSpc>
                <a:spcPts val="1900"/>
              </a:lnSpc>
              <a:buNone/>
            </a:pPr>
            <a:r>
              <a:rPr lang="en-US" sz="2000" b="1" dirty="0">
                <a:solidFill>
                  <a:srgbClr val="3B3535"/>
                </a:solidFill>
                <a:ea typeface="Alexandria Semi Bold" pitchFamily="34" charset="-122"/>
                <a:cs typeface="Alexandria Semi Bold" pitchFamily="34" charset="-120"/>
              </a:rPr>
              <a:t>Заборона Ретроактивної Криміналізації</a:t>
            </a:r>
            <a:endParaRPr lang="en-US" sz="2000" b="1" dirty="0"/>
          </a:p>
        </p:txBody>
      </p:sp>
      <p:sp>
        <p:nvSpPr>
          <p:cNvPr id="12" name="Text 10"/>
          <p:cNvSpPr/>
          <p:nvPr/>
        </p:nvSpPr>
        <p:spPr>
          <a:xfrm>
            <a:off x="5824533" y="3868221"/>
            <a:ext cx="3341133" cy="1678543"/>
          </a:xfrm>
          <a:prstGeom prst="rect">
            <a:avLst/>
          </a:prstGeom>
          <a:noFill/>
          <a:ln/>
        </p:spPr>
        <p:txBody>
          <a:bodyPr wrap="square" lIns="0" tIns="0" rIns="0" bIns="0" rtlCol="0" anchor="t"/>
          <a:lstStyle/>
          <a:p>
            <a:pPr marL="0" indent="0" algn="l">
              <a:lnSpc>
                <a:spcPts val="1850"/>
              </a:lnSpc>
              <a:buNone/>
            </a:pPr>
            <a:r>
              <a:rPr lang="en-US" dirty="0">
                <a:solidFill>
                  <a:srgbClr val="3B3535"/>
                </a:solidFill>
                <a:ea typeface="Sora Light" pitchFamily="34" charset="-122"/>
                <a:cs typeface="Sora Light" pitchFamily="34" charset="-120"/>
              </a:rPr>
              <a:t>Хоча стаття 7 ЄКПЛ забороняє покарання за діяння, що не були злочином на момент їх вчинення, Суд визнає винятки для воєнних злочинів, геноциду та злочинів проти людяності, оскільки вони були визнані міжнародним правом злочинами вже на той час.</a:t>
            </a:r>
            <a:endParaRPr lang="en-US" dirty="0"/>
          </a:p>
        </p:txBody>
      </p:sp>
      <p:sp>
        <p:nvSpPr>
          <p:cNvPr id="13" name="Shape 11"/>
          <p:cNvSpPr/>
          <p:nvPr/>
        </p:nvSpPr>
        <p:spPr>
          <a:xfrm>
            <a:off x="4940257" y="4633794"/>
            <a:ext cx="299799" cy="15240"/>
          </a:xfrm>
          <a:prstGeom prst="roundRect">
            <a:avLst>
              <a:gd name="adj" fmla="val 413221"/>
            </a:avLst>
          </a:prstGeom>
          <a:solidFill>
            <a:srgbClr val="BBC2DC"/>
          </a:solidFill>
          <a:ln/>
        </p:spPr>
      </p:sp>
      <p:sp>
        <p:nvSpPr>
          <p:cNvPr id="14" name="Shape 12"/>
          <p:cNvSpPr/>
          <p:nvPr/>
        </p:nvSpPr>
        <p:spPr>
          <a:xfrm>
            <a:off x="5176239" y="4572352"/>
            <a:ext cx="112395" cy="112395"/>
          </a:xfrm>
          <a:prstGeom prst="roundRect">
            <a:avLst>
              <a:gd name="adj" fmla="val 406780"/>
            </a:avLst>
          </a:prstGeom>
          <a:solidFill>
            <a:srgbClr val="1A2D7A"/>
          </a:solidFill>
          <a:ln/>
        </p:spPr>
      </p:sp>
      <p:sp>
        <p:nvSpPr>
          <p:cNvPr id="15" name="Text 13"/>
          <p:cNvSpPr/>
          <p:nvPr/>
        </p:nvSpPr>
        <p:spPr>
          <a:xfrm>
            <a:off x="2057277" y="4481157"/>
            <a:ext cx="2788563" cy="246578"/>
          </a:xfrm>
          <a:prstGeom prst="rect">
            <a:avLst/>
          </a:prstGeom>
          <a:noFill/>
          <a:ln/>
        </p:spPr>
        <p:txBody>
          <a:bodyPr wrap="none" lIns="0" tIns="0" rIns="0" bIns="0" rtlCol="0" anchor="t"/>
          <a:lstStyle/>
          <a:p>
            <a:pPr marL="0" indent="0" algn="r">
              <a:lnSpc>
                <a:spcPts val="1900"/>
              </a:lnSpc>
              <a:buNone/>
            </a:pPr>
            <a:r>
              <a:rPr lang="en-US" sz="2000" b="1" dirty="0">
                <a:solidFill>
                  <a:srgbClr val="3B3535"/>
                </a:solidFill>
                <a:ea typeface="Alexandria Semi Bold" pitchFamily="34" charset="-122"/>
                <a:cs typeface="Alexandria Semi Bold" pitchFamily="34" charset="-120"/>
              </a:rPr>
              <a:t>Гарантії Справедливого Суду</a:t>
            </a:r>
            <a:endParaRPr lang="en-US" sz="2000" b="1" dirty="0"/>
          </a:p>
        </p:txBody>
      </p:sp>
      <p:sp>
        <p:nvSpPr>
          <p:cNvPr id="16" name="Text 14"/>
          <p:cNvSpPr/>
          <p:nvPr/>
        </p:nvSpPr>
        <p:spPr>
          <a:xfrm>
            <a:off x="599718" y="4930616"/>
            <a:ext cx="4246122" cy="1438751"/>
          </a:xfrm>
          <a:prstGeom prst="rect">
            <a:avLst/>
          </a:prstGeom>
          <a:noFill/>
          <a:ln/>
        </p:spPr>
        <p:txBody>
          <a:bodyPr wrap="square" lIns="0" tIns="0" rIns="0" bIns="0" rtlCol="0" anchor="t"/>
          <a:lstStyle/>
          <a:p>
            <a:pPr marL="0" indent="0" algn="r">
              <a:lnSpc>
                <a:spcPts val="1850"/>
              </a:lnSpc>
              <a:buNone/>
            </a:pPr>
            <a:r>
              <a:rPr lang="en-US" dirty="0">
                <a:solidFill>
                  <a:srgbClr val="3B3535"/>
                </a:solidFill>
                <a:ea typeface="Sora Light" pitchFamily="34" charset="-122"/>
                <a:cs typeface="Sora Light" pitchFamily="34" charset="-120"/>
              </a:rPr>
              <a:t>У справах, пов'язаних з міжнародними злочинами, ЄСПЛ суворо контролює дотримання гарантій справедливого судового розгляду, передбачених статтею 6 ЄКПЛ, особливо коли йдеться про суворі вироки за порушення МГП.</a:t>
            </a:r>
            <a:endParaRPr lang="en-US" dirty="0"/>
          </a:p>
        </p:txBody>
      </p:sp>
      <p:sp>
        <p:nvSpPr>
          <p:cNvPr id="18" name="Text 15"/>
          <p:cNvSpPr/>
          <p:nvPr/>
        </p:nvSpPr>
        <p:spPr>
          <a:xfrm>
            <a:off x="670565" y="6865784"/>
            <a:ext cx="8350550" cy="719376"/>
          </a:xfrm>
          <a:prstGeom prst="rect">
            <a:avLst/>
          </a:prstGeom>
          <a:noFill/>
          <a:ln/>
        </p:spPr>
        <p:txBody>
          <a:bodyPr wrap="square" lIns="0" tIns="0" rIns="0" bIns="0" rtlCol="0" anchor="t"/>
          <a:lstStyle/>
          <a:p>
            <a:pPr marL="0" indent="0" algn="l">
              <a:buNone/>
            </a:pPr>
            <a:r>
              <a:rPr lang="en-US" sz="2000" dirty="0">
                <a:solidFill>
                  <a:srgbClr val="3B3535"/>
                </a:solidFill>
                <a:ea typeface="Sora Light" pitchFamily="34" charset="-122"/>
                <a:cs typeface="Sora Light" pitchFamily="34" charset="-120"/>
              </a:rPr>
              <a:t>У зонах збройного конфлікту, Конвенція застосовується паралельно з нормами Міжнародного гуманітарного права, при цьому МГП виступає як фактор </a:t>
            </a:r>
            <a:r>
              <a:rPr lang="en-US" sz="2000" dirty="0" err="1">
                <a:solidFill>
                  <a:srgbClr val="3B3535"/>
                </a:solidFill>
                <a:ea typeface="Sora Light" pitchFamily="34" charset="-122"/>
                <a:cs typeface="Sora Light" pitchFamily="34" charset="-120"/>
              </a:rPr>
              <a:t>тлумачення</a:t>
            </a:r>
            <a:r>
              <a:rPr lang="en-US" sz="2000" dirty="0">
                <a:solidFill>
                  <a:srgbClr val="3B3535"/>
                </a:solidFill>
                <a:ea typeface="Sora Light" pitchFamily="34" charset="-122"/>
                <a:cs typeface="Sora Light" pitchFamily="34" charset="-120"/>
              </a:rPr>
              <a:t>.</a:t>
            </a:r>
            <a:endParaRPr lang="en-US" sz="2000" dirty="0"/>
          </a:p>
        </p:txBody>
      </p:sp>
      <p:pic>
        <p:nvPicPr>
          <p:cNvPr id="14342" name="Picture 6" descr="Европейский суд по правам человека проводит слушание по делу «Украина  против России» - Portal">
            <a:extLst>
              <a:ext uri="{FF2B5EF4-FFF2-40B4-BE49-F238E27FC236}">
                <a16:creationId xmlns="" xmlns:a16="http://schemas.microsoft.com/office/drawing/2014/main" id="{51081477-E0D2-4DDC-B7F8-866A1787E5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5" t="14610" r="7331"/>
          <a:stretch/>
        </p:blipFill>
        <p:spPr bwMode="auto">
          <a:xfrm>
            <a:off x="9312101" y="2187324"/>
            <a:ext cx="4603676" cy="256883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Європейський суд з прав людини вперше розглянув справу щодо окупації Донбасу">
            <a:extLst>
              <a:ext uri="{FF2B5EF4-FFF2-40B4-BE49-F238E27FC236}">
                <a16:creationId xmlns="" xmlns:a16="http://schemas.microsoft.com/office/drawing/2014/main" id="{6BE2BFD0-DCD0-4AA0-847D-D3F984056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2101" y="5065096"/>
            <a:ext cx="4640963" cy="2608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 2" descr="preencoded.png"/>
          <p:cNvPicPr>
            <a:picLocks noChangeAspect="1"/>
          </p:cNvPicPr>
          <p:nvPr/>
        </p:nvPicPr>
        <p:blipFill>
          <a:blip r:embed="rId3"/>
          <a:stretch>
            <a:fillRect/>
          </a:stretch>
        </p:blipFill>
        <p:spPr>
          <a:xfrm>
            <a:off x="4953477" y="2473643"/>
            <a:ext cx="4723328" cy="4723328"/>
          </a:xfrm>
          <a:prstGeom prst="rect">
            <a:avLst/>
          </a:prstGeom>
        </p:spPr>
      </p:pic>
      <p:pic>
        <p:nvPicPr>
          <p:cNvPr id="11" name="Image 3" descr="preencoded.png"/>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690370" y="3308920"/>
            <a:ext cx="572698" cy="572698"/>
          </a:xfrm>
          <a:prstGeom prst="rect">
            <a:avLst/>
          </a:prstGeom>
        </p:spPr>
      </p:pic>
      <p:pic>
        <p:nvPicPr>
          <p:cNvPr id="14" name="Image 4" descr="preencoded.png"/>
          <p:cNvPicPr>
            <a:picLocks noChangeAspect="1"/>
          </p:cNvPicPr>
          <p:nvPr/>
        </p:nvPicPr>
        <p:blipFill>
          <a:blip r:embed="rId6"/>
          <a:stretch>
            <a:fillRect/>
          </a:stretch>
        </p:blipFill>
        <p:spPr>
          <a:xfrm>
            <a:off x="4953476" y="2473643"/>
            <a:ext cx="4723328" cy="4723328"/>
          </a:xfrm>
          <a:prstGeom prst="rect">
            <a:avLst/>
          </a:prstGeom>
        </p:spPr>
      </p:pic>
      <p:pic>
        <p:nvPicPr>
          <p:cNvPr id="15" name="Image 5" descr="preencoded.png"/>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7588021" y="5667904"/>
            <a:ext cx="572698" cy="572698"/>
          </a:xfrm>
          <a:prstGeom prst="rect">
            <a:avLst/>
          </a:prstGeom>
        </p:spPr>
      </p:pic>
      <p:sp>
        <p:nvSpPr>
          <p:cNvPr id="2" name="Text 0"/>
          <p:cNvSpPr/>
          <p:nvPr/>
        </p:nvSpPr>
        <p:spPr>
          <a:xfrm>
            <a:off x="840392" y="643091"/>
            <a:ext cx="11716703" cy="466844"/>
          </a:xfrm>
          <a:prstGeom prst="rect">
            <a:avLst/>
          </a:prstGeom>
          <a:noFill/>
          <a:ln/>
        </p:spPr>
        <p:txBody>
          <a:bodyPr wrap="none" lIns="0" tIns="0" rIns="0" bIns="0" rtlCol="0" anchor="t"/>
          <a:lstStyle/>
          <a:p>
            <a:pPr marL="0" indent="0" algn="l">
              <a:lnSpc>
                <a:spcPts val="3650"/>
              </a:lnSpc>
              <a:buNone/>
            </a:pPr>
            <a:r>
              <a:rPr lang="uk-UA" sz="3600" b="1" dirty="0">
                <a:solidFill>
                  <a:srgbClr val="1F1E1E"/>
                </a:solidFill>
                <a:ea typeface="Alexandria Semi Bold" pitchFamily="34" charset="-122"/>
                <a:cs typeface="Alexandria Semi Bold" pitchFamily="34" charset="-120"/>
              </a:rPr>
              <a:t>Значення ЄСПЛ у захисті прав людини під час війни</a:t>
            </a:r>
            <a:endParaRPr lang="uk-UA" sz="3600" b="1" dirty="0"/>
          </a:p>
        </p:txBody>
      </p:sp>
      <p:sp>
        <p:nvSpPr>
          <p:cNvPr id="3" name="Text 1"/>
          <p:cNvSpPr/>
          <p:nvPr/>
        </p:nvSpPr>
        <p:spPr>
          <a:xfrm>
            <a:off x="840392" y="1403748"/>
            <a:ext cx="12626226" cy="227052"/>
          </a:xfrm>
          <a:prstGeom prst="rect">
            <a:avLst/>
          </a:prstGeom>
          <a:noFill/>
          <a:ln/>
        </p:spPr>
        <p:txBody>
          <a:bodyPr wrap="none" lIns="0" tIns="0" rIns="0" bIns="0" rtlCol="0" anchor="t"/>
          <a:lstStyle/>
          <a:p>
            <a:pPr marL="0" indent="0" algn="l">
              <a:buNone/>
            </a:pPr>
            <a:r>
              <a:rPr lang="en-US" sz="2200" dirty="0">
                <a:solidFill>
                  <a:srgbClr val="3B3535"/>
                </a:solidFill>
                <a:ea typeface="Sora Light" pitchFamily="34" charset="-122"/>
                <a:cs typeface="Sora Light" pitchFamily="34" charset="-120"/>
              </a:rPr>
              <a:t>Європейський суд з прав людини залишається невід’ємним елементом системи міжнародного </a:t>
            </a:r>
            <a:r>
              <a:rPr lang="en-US" sz="2200" dirty="0" err="1">
                <a:solidFill>
                  <a:srgbClr val="3B3535"/>
                </a:solidFill>
                <a:ea typeface="Sora Light" pitchFamily="34" charset="-122"/>
                <a:cs typeface="Sora Light" pitchFamily="34" charset="-120"/>
              </a:rPr>
              <a:t>захисту</a:t>
            </a:r>
            <a:r>
              <a:rPr lang="en-US" sz="2200" dirty="0">
                <a:solidFill>
                  <a:srgbClr val="3B3535"/>
                </a:solidFill>
                <a:ea typeface="Sora Light" pitchFamily="34" charset="-122"/>
                <a:cs typeface="Sora Light" pitchFamily="34" charset="-120"/>
              </a:rPr>
              <a:t> </a:t>
            </a:r>
            <a:endParaRPr lang="uk-UA" sz="2200" dirty="0">
              <a:solidFill>
                <a:srgbClr val="3B3535"/>
              </a:solidFill>
              <a:ea typeface="Sora Light" pitchFamily="34" charset="-122"/>
              <a:cs typeface="Sora Light" pitchFamily="34" charset="-120"/>
            </a:endParaRPr>
          </a:p>
          <a:p>
            <a:pPr marL="0" indent="0" algn="l">
              <a:buNone/>
            </a:pPr>
            <a:r>
              <a:rPr lang="en-US" sz="2200" dirty="0" err="1">
                <a:solidFill>
                  <a:srgbClr val="3B3535"/>
                </a:solidFill>
                <a:ea typeface="Sora Light" pitchFamily="34" charset="-122"/>
                <a:cs typeface="Sora Light" pitchFamily="34" charset="-120"/>
              </a:rPr>
              <a:t>прав</a:t>
            </a:r>
            <a:r>
              <a:rPr lang="en-US" sz="2200" dirty="0">
                <a:solidFill>
                  <a:srgbClr val="3B3535"/>
                </a:solidFill>
                <a:ea typeface="Sora Light" pitchFamily="34" charset="-122"/>
                <a:cs typeface="Sora Light" pitchFamily="34" charset="-120"/>
              </a:rPr>
              <a:t> людини, </a:t>
            </a:r>
            <a:r>
              <a:rPr lang="en-US" sz="2200" dirty="0" err="1">
                <a:solidFill>
                  <a:srgbClr val="3B3535"/>
                </a:solidFill>
                <a:ea typeface="Sora Light" pitchFamily="34" charset="-122"/>
                <a:cs typeface="Sora Light" pitchFamily="34" charset="-120"/>
              </a:rPr>
              <a:t>особливо</a:t>
            </a:r>
            <a:r>
              <a:rPr lang="en-US" sz="2200" dirty="0">
                <a:solidFill>
                  <a:srgbClr val="3B3535"/>
                </a:solidFill>
                <a:ea typeface="Sora Light" pitchFamily="34" charset="-122"/>
                <a:cs typeface="Sora Light" pitchFamily="34" charset="-120"/>
              </a:rPr>
              <a:t> в умовах збройних конфліктів.</a:t>
            </a:r>
            <a:endParaRPr lang="en-US" sz="2200" dirty="0"/>
          </a:p>
        </p:txBody>
      </p:sp>
      <p:sp>
        <p:nvSpPr>
          <p:cNvPr id="4" name="Text 2"/>
          <p:cNvSpPr/>
          <p:nvPr/>
        </p:nvSpPr>
        <p:spPr>
          <a:xfrm>
            <a:off x="2736771" y="3729692"/>
            <a:ext cx="1867257" cy="233363"/>
          </a:xfrm>
          <a:prstGeom prst="rect">
            <a:avLst/>
          </a:prstGeom>
          <a:noFill/>
          <a:ln/>
        </p:spPr>
        <p:txBody>
          <a:bodyPr wrap="none" lIns="0" tIns="0" rIns="0" bIns="0" rtlCol="0" anchor="t"/>
          <a:lstStyle/>
          <a:p>
            <a:pPr marL="0" indent="0" algn="r">
              <a:lnSpc>
                <a:spcPts val="1800"/>
              </a:lnSpc>
              <a:buNone/>
            </a:pPr>
            <a:r>
              <a:rPr lang="en-US" sz="2400" b="1" dirty="0">
                <a:solidFill>
                  <a:srgbClr val="3B3535"/>
                </a:solidFill>
                <a:ea typeface="Alexandria Semi Bold" pitchFamily="34" charset="-122"/>
                <a:cs typeface="Alexandria Semi Bold" pitchFamily="34" charset="-120"/>
              </a:rPr>
              <a:t>Ключовий Арбітр</a:t>
            </a:r>
            <a:endParaRPr lang="en-US" sz="2400" b="1" dirty="0"/>
          </a:p>
        </p:txBody>
      </p:sp>
      <p:sp>
        <p:nvSpPr>
          <p:cNvPr id="5" name="Text 3"/>
          <p:cNvSpPr/>
          <p:nvPr/>
        </p:nvSpPr>
        <p:spPr>
          <a:xfrm>
            <a:off x="501849" y="4048184"/>
            <a:ext cx="4102179" cy="681157"/>
          </a:xfrm>
          <a:prstGeom prst="rect">
            <a:avLst/>
          </a:prstGeom>
          <a:noFill/>
          <a:ln/>
        </p:spPr>
        <p:txBody>
          <a:bodyPr wrap="square" lIns="0" tIns="0" rIns="0" bIns="0" rtlCol="0" anchor="t"/>
          <a:lstStyle/>
          <a:p>
            <a:pPr marL="0" indent="0" algn="r">
              <a:buNone/>
            </a:pPr>
            <a:r>
              <a:rPr lang="en-US" sz="2100" dirty="0">
                <a:solidFill>
                  <a:srgbClr val="3B3535"/>
                </a:solidFill>
                <a:ea typeface="Sora Light" pitchFamily="34" charset="-122"/>
                <a:cs typeface="Sora Light" pitchFamily="34" charset="-120"/>
              </a:rPr>
              <a:t>ЄСПЛ ефективно інтегрує МГП, виступаючи арбітром, який забезпечує правосуддя для жертв конфліктів, коли національні механізми виявляються неефективними.</a:t>
            </a:r>
            <a:endParaRPr lang="en-US" sz="2100" dirty="0"/>
          </a:p>
        </p:txBody>
      </p:sp>
      <p:pic>
        <p:nvPicPr>
          <p:cNvPr id="6" name="Image 0" descr="preencoded.png"/>
          <p:cNvPicPr>
            <a:picLocks noChangeAspect="1"/>
          </p:cNvPicPr>
          <p:nvPr/>
        </p:nvPicPr>
        <p:blipFill>
          <a:blip r:embed="rId8"/>
          <a:stretch>
            <a:fillRect/>
          </a:stretch>
        </p:blipFill>
        <p:spPr>
          <a:xfrm>
            <a:off x="4953477" y="2473643"/>
            <a:ext cx="4723328" cy="4723328"/>
          </a:xfrm>
          <a:prstGeom prst="rect">
            <a:avLst/>
          </a:prstGeom>
        </p:spPr>
      </p:pic>
      <p:pic>
        <p:nvPicPr>
          <p:cNvPr id="7" name="Image 1" descr="preencoded.png"/>
          <p:cNvPicPr>
            <a:picLocks noChangeAspect="1"/>
          </p:cNvPicPr>
          <p:nvPr/>
        </p:nvPicPr>
        <p:blipFill>
          <a:blip r:embed="rId4">
            <a:extLst>
              <a:ext uri="{96DAC541-7B7A-43D3-8B79-37D633B846F1}">
                <asvg:svgBlip xmlns="" xmlns:asvg="http://schemas.microsoft.com/office/drawing/2016/SVG/main" r:embed="rId9"/>
              </a:ext>
            </a:extLst>
          </a:blip>
          <a:stretch>
            <a:fillRect/>
          </a:stretch>
        </p:blipFill>
        <p:spPr>
          <a:xfrm>
            <a:off x="5652373" y="4388762"/>
            <a:ext cx="546201" cy="546201"/>
          </a:xfrm>
          <a:prstGeom prst="rect">
            <a:avLst/>
          </a:prstGeom>
        </p:spPr>
      </p:pic>
      <p:sp>
        <p:nvSpPr>
          <p:cNvPr id="8" name="Text 4"/>
          <p:cNvSpPr/>
          <p:nvPr/>
        </p:nvSpPr>
        <p:spPr>
          <a:xfrm>
            <a:off x="9676805" y="2710572"/>
            <a:ext cx="1867257" cy="233363"/>
          </a:xfrm>
          <a:prstGeom prst="rect">
            <a:avLst/>
          </a:prstGeom>
          <a:noFill/>
          <a:ln/>
        </p:spPr>
        <p:txBody>
          <a:bodyPr wrap="none" lIns="0" tIns="0" rIns="0" bIns="0" rtlCol="0" anchor="t"/>
          <a:lstStyle/>
          <a:p>
            <a:pPr marL="0" indent="0" algn="l">
              <a:lnSpc>
                <a:spcPts val="1800"/>
              </a:lnSpc>
              <a:buNone/>
            </a:pPr>
            <a:r>
              <a:rPr lang="en-US" sz="2400" b="1" dirty="0">
                <a:solidFill>
                  <a:srgbClr val="3B3535"/>
                </a:solidFill>
                <a:ea typeface="Alexandria Semi Bold" pitchFamily="34" charset="-122"/>
                <a:cs typeface="Alexandria Semi Bold" pitchFamily="34" charset="-120"/>
              </a:rPr>
              <a:t>Захист Жертв</a:t>
            </a:r>
            <a:endParaRPr lang="en-US" sz="2400" b="1" dirty="0"/>
          </a:p>
        </p:txBody>
      </p:sp>
      <p:sp>
        <p:nvSpPr>
          <p:cNvPr id="9" name="Text 5"/>
          <p:cNvSpPr/>
          <p:nvPr/>
        </p:nvSpPr>
        <p:spPr>
          <a:xfrm>
            <a:off x="9676805" y="3029065"/>
            <a:ext cx="4386024" cy="681157"/>
          </a:xfrm>
          <a:prstGeom prst="rect">
            <a:avLst/>
          </a:prstGeom>
          <a:noFill/>
          <a:ln/>
        </p:spPr>
        <p:txBody>
          <a:bodyPr wrap="square" lIns="0" tIns="0" rIns="0" bIns="0" rtlCol="0" anchor="t"/>
          <a:lstStyle/>
          <a:p>
            <a:pPr marL="0" indent="0" algn="l">
              <a:buNone/>
            </a:pPr>
            <a:r>
              <a:rPr lang="en-US" sz="2100" dirty="0">
                <a:solidFill>
                  <a:srgbClr val="3B3535"/>
                </a:solidFill>
                <a:ea typeface="Sora Light" pitchFamily="34" charset="-122"/>
                <a:cs typeface="Sora Light" pitchFamily="34" charset="-120"/>
              </a:rPr>
              <a:t>Суд надає жертвам війни можливість отримати міжнародно-правовий захист та компенсацію за порушення, що стало критично важливим для України.</a:t>
            </a:r>
            <a:endParaRPr lang="en-US" sz="2100" dirty="0"/>
          </a:p>
        </p:txBody>
      </p:sp>
      <p:sp>
        <p:nvSpPr>
          <p:cNvPr id="12" name="Text 6"/>
          <p:cNvSpPr/>
          <p:nvPr/>
        </p:nvSpPr>
        <p:spPr>
          <a:xfrm>
            <a:off x="9676805" y="5689990"/>
            <a:ext cx="2097167" cy="233363"/>
          </a:xfrm>
          <a:prstGeom prst="rect">
            <a:avLst/>
          </a:prstGeom>
          <a:noFill/>
          <a:ln/>
        </p:spPr>
        <p:txBody>
          <a:bodyPr wrap="none" lIns="0" tIns="0" rIns="0" bIns="0" rtlCol="0" anchor="t"/>
          <a:lstStyle/>
          <a:p>
            <a:pPr marL="0" indent="0" algn="l">
              <a:lnSpc>
                <a:spcPts val="1800"/>
              </a:lnSpc>
              <a:buNone/>
            </a:pPr>
            <a:r>
              <a:rPr lang="en-US" sz="2400" b="1" dirty="0">
                <a:solidFill>
                  <a:srgbClr val="3B3535"/>
                </a:solidFill>
                <a:ea typeface="Alexandria Semi Bold" pitchFamily="34" charset="-122"/>
                <a:cs typeface="Alexandria Semi Bold" pitchFamily="34" charset="-120"/>
              </a:rPr>
              <a:t>Зміцнення Правосуддя</a:t>
            </a:r>
            <a:endParaRPr lang="en-US" sz="2400" b="1" dirty="0"/>
          </a:p>
        </p:txBody>
      </p:sp>
      <p:sp>
        <p:nvSpPr>
          <p:cNvPr id="13" name="Text 7"/>
          <p:cNvSpPr/>
          <p:nvPr/>
        </p:nvSpPr>
        <p:spPr>
          <a:xfrm>
            <a:off x="9676805" y="6008482"/>
            <a:ext cx="4386024" cy="681157"/>
          </a:xfrm>
          <a:prstGeom prst="rect">
            <a:avLst/>
          </a:prstGeom>
          <a:noFill/>
          <a:ln/>
        </p:spPr>
        <p:txBody>
          <a:bodyPr wrap="square" lIns="0" tIns="0" rIns="0" bIns="0" rtlCol="0" anchor="t"/>
          <a:lstStyle/>
          <a:p>
            <a:pPr marL="0" indent="0" algn="l">
              <a:buNone/>
            </a:pPr>
            <a:r>
              <a:rPr lang="en-US" sz="2100" dirty="0">
                <a:solidFill>
                  <a:srgbClr val="3B3535"/>
                </a:solidFill>
                <a:ea typeface="Sora Light" pitchFamily="34" charset="-122"/>
                <a:cs typeface="Sora Light" pitchFamily="34" charset="-120"/>
              </a:rPr>
              <a:t>Практика ЄСПЛ сприяє уніфікації міжнародного права та підвищенню відповідальності держав за дотримання як МГП, так і ЄКПЛ.</a:t>
            </a:r>
            <a:endParaRPr lang="en-US" sz="21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675203" y="612160"/>
            <a:ext cx="12943403" cy="555188"/>
          </a:xfrm>
          <a:prstGeom prst="rect">
            <a:avLst/>
          </a:prstGeom>
          <a:noFill/>
          <a:ln/>
        </p:spPr>
        <p:txBody>
          <a:bodyPr wrap="none" lIns="0" tIns="0" rIns="0" bIns="0" rtlCol="0" anchor="t"/>
          <a:lstStyle/>
          <a:p>
            <a:pPr marL="0" indent="0" algn="l">
              <a:lnSpc>
                <a:spcPts val="4350"/>
              </a:lnSpc>
              <a:buNone/>
            </a:pPr>
            <a:r>
              <a:rPr lang="uk-UA" sz="3600" b="1" dirty="0">
                <a:solidFill>
                  <a:srgbClr val="1F1E1E"/>
                </a:solidFill>
                <a:ea typeface="Alexandria Semi Bold" pitchFamily="34" charset="-122"/>
                <a:cs typeface="Alexandria Semi Bold" pitchFamily="34" charset="-120"/>
              </a:rPr>
              <a:t>Вплив практики ЄСПЛ на національні системи правосуддя</a:t>
            </a:r>
            <a:endParaRPr lang="uk-UA" sz="3600" b="1" dirty="0"/>
          </a:p>
        </p:txBody>
      </p:sp>
      <p:sp>
        <p:nvSpPr>
          <p:cNvPr id="3" name="Text 1"/>
          <p:cNvSpPr/>
          <p:nvPr/>
        </p:nvSpPr>
        <p:spPr>
          <a:xfrm>
            <a:off x="675084" y="1449368"/>
            <a:ext cx="13279993" cy="540068"/>
          </a:xfrm>
          <a:prstGeom prst="rect">
            <a:avLst/>
          </a:prstGeom>
          <a:noFill/>
          <a:ln/>
        </p:spPr>
        <p:txBody>
          <a:bodyPr wrap="square" lIns="0" tIns="0" rIns="0" bIns="0" rtlCol="0" anchor="t"/>
          <a:lstStyle/>
          <a:p>
            <a:pPr marL="0" indent="0" algn="l">
              <a:buNone/>
            </a:pPr>
            <a:r>
              <a:rPr lang="en-US" sz="2100" dirty="0">
                <a:solidFill>
                  <a:srgbClr val="3B3535"/>
                </a:solidFill>
                <a:ea typeface="Sora Light" pitchFamily="34" charset="-122"/>
                <a:cs typeface="Sora Light" pitchFamily="34" charset="-120"/>
              </a:rPr>
              <a:t>Рішення Європейського суду з прав людини відіграють критичну роль у формуванні національної судової практики, особливо у сфері розслідування та покарання за воєнні злочини.</a:t>
            </a:r>
            <a:endParaRPr lang="en-US" sz="2100" dirty="0"/>
          </a:p>
        </p:txBody>
      </p:sp>
      <p:sp>
        <p:nvSpPr>
          <p:cNvPr id="4" name="Shape 2"/>
          <p:cNvSpPr/>
          <p:nvPr/>
        </p:nvSpPr>
        <p:spPr>
          <a:xfrm>
            <a:off x="949464" y="2576393"/>
            <a:ext cx="6302335" cy="168712"/>
          </a:xfrm>
          <a:prstGeom prst="roundRect">
            <a:avLst>
              <a:gd name="adj" fmla="val 42026"/>
            </a:avLst>
          </a:prstGeom>
          <a:solidFill>
            <a:srgbClr val="D5DCF6"/>
          </a:solidFill>
          <a:ln w="7620">
            <a:solidFill>
              <a:srgbClr val="BBC2DC"/>
            </a:solidFill>
            <a:prstDash val="solid"/>
          </a:ln>
        </p:spPr>
      </p:sp>
      <p:sp>
        <p:nvSpPr>
          <p:cNvPr id="5" name="Shape 3"/>
          <p:cNvSpPr/>
          <p:nvPr/>
        </p:nvSpPr>
        <p:spPr>
          <a:xfrm>
            <a:off x="696337" y="2407503"/>
            <a:ext cx="506373" cy="506373"/>
          </a:xfrm>
          <a:prstGeom prst="roundRect">
            <a:avLst>
              <a:gd name="adj" fmla="val 90289"/>
            </a:avLst>
          </a:prstGeom>
          <a:solidFill>
            <a:srgbClr val="D5DCF6"/>
          </a:solidFill>
          <a:ln w="7620">
            <a:solidFill>
              <a:srgbClr val="BBC2DC"/>
            </a:solidFill>
            <a:prstDash val="solid"/>
          </a:ln>
        </p:spPr>
      </p:sp>
      <p:pic>
        <p:nvPicPr>
          <p:cNvPr id="6" name="Image 0" descr="preencoded.png"/>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7727" y="2519894"/>
            <a:ext cx="253127" cy="253127"/>
          </a:xfrm>
          <a:prstGeom prst="rect">
            <a:avLst/>
          </a:prstGeom>
        </p:spPr>
      </p:pic>
      <p:sp>
        <p:nvSpPr>
          <p:cNvPr id="7" name="Text 4"/>
          <p:cNvSpPr/>
          <p:nvPr/>
        </p:nvSpPr>
        <p:spPr>
          <a:xfrm>
            <a:off x="843915" y="3059536"/>
            <a:ext cx="3295174" cy="333137"/>
          </a:xfrm>
          <a:prstGeom prst="rect">
            <a:avLst/>
          </a:prstGeom>
          <a:noFill/>
          <a:ln/>
        </p:spPr>
        <p:txBody>
          <a:bodyPr wrap="none" lIns="0" tIns="0" rIns="0" bIns="0" rtlCol="0" anchor="t"/>
          <a:lstStyle/>
          <a:p>
            <a:pPr marL="0" indent="0" algn="l">
              <a:lnSpc>
                <a:spcPts val="2600"/>
              </a:lnSpc>
              <a:buNone/>
            </a:pPr>
            <a:r>
              <a:rPr lang="en-US" sz="2200" b="1" dirty="0">
                <a:solidFill>
                  <a:srgbClr val="3B3535"/>
                </a:solidFill>
                <a:ea typeface="Alexandria Semi Bold" pitchFamily="34" charset="-122"/>
                <a:cs typeface="Alexandria Semi Bold" pitchFamily="34" charset="-120"/>
              </a:rPr>
              <a:t>Міжнародний Прецедент</a:t>
            </a:r>
            <a:endParaRPr lang="en-US" sz="2200" b="1" dirty="0"/>
          </a:p>
        </p:txBody>
      </p:sp>
      <p:sp>
        <p:nvSpPr>
          <p:cNvPr id="8" name="Text 5"/>
          <p:cNvSpPr/>
          <p:nvPr/>
        </p:nvSpPr>
        <p:spPr>
          <a:xfrm>
            <a:off x="843915" y="3493876"/>
            <a:ext cx="6218158" cy="810101"/>
          </a:xfrm>
          <a:prstGeom prst="rect">
            <a:avLst/>
          </a:prstGeom>
          <a:noFill/>
          <a:ln/>
        </p:spPr>
        <p:txBody>
          <a:bodyPr wrap="square" lIns="0" tIns="0" rIns="0" bIns="0" rtlCol="0" anchor="t"/>
          <a:lstStyle/>
          <a:p>
            <a:pPr marL="0" indent="0" algn="l">
              <a:buNone/>
            </a:pPr>
            <a:r>
              <a:rPr lang="en-US" sz="2100" dirty="0">
                <a:solidFill>
                  <a:srgbClr val="3B3535"/>
                </a:solidFill>
                <a:ea typeface="Sora Light" pitchFamily="34" charset="-122"/>
                <a:cs typeface="Sora Light" pitchFamily="34" charset="-120"/>
              </a:rPr>
              <a:t>Рішення ЄСПЛ, що стосуються збройних конфліктів, поширюють своє прецедентне значення на інші міжнародні трибунали та національні суди, які розглядають схожі справи. Це зміцнює міжнародне кримінальне право.</a:t>
            </a:r>
            <a:endParaRPr lang="en-US" sz="2100" dirty="0"/>
          </a:p>
        </p:txBody>
      </p:sp>
      <p:sp>
        <p:nvSpPr>
          <p:cNvPr id="9" name="Shape 6"/>
          <p:cNvSpPr/>
          <p:nvPr/>
        </p:nvSpPr>
        <p:spPr>
          <a:xfrm>
            <a:off x="7652623" y="2565648"/>
            <a:ext cx="6302454" cy="168712"/>
          </a:xfrm>
          <a:prstGeom prst="roundRect">
            <a:avLst>
              <a:gd name="adj" fmla="val 42026"/>
            </a:avLst>
          </a:prstGeom>
          <a:solidFill>
            <a:srgbClr val="D5DCF6"/>
          </a:solidFill>
          <a:ln w="7620">
            <a:solidFill>
              <a:srgbClr val="BBC2DC"/>
            </a:solidFill>
            <a:prstDash val="solid"/>
          </a:ln>
        </p:spPr>
      </p:sp>
      <p:sp>
        <p:nvSpPr>
          <p:cNvPr id="10" name="Shape 7"/>
          <p:cNvSpPr/>
          <p:nvPr/>
        </p:nvSpPr>
        <p:spPr>
          <a:xfrm>
            <a:off x="7399496" y="2396758"/>
            <a:ext cx="506373" cy="506373"/>
          </a:xfrm>
          <a:prstGeom prst="roundRect">
            <a:avLst>
              <a:gd name="adj" fmla="val 90289"/>
            </a:avLst>
          </a:prstGeom>
          <a:solidFill>
            <a:srgbClr val="D5DCF6"/>
          </a:solidFill>
          <a:ln w="7620">
            <a:solidFill>
              <a:srgbClr val="BBC2DC"/>
            </a:solidFill>
            <a:prstDash val="solid"/>
          </a:ln>
        </p:spPr>
      </p:sp>
      <p:pic>
        <p:nvPicPr>
          <p:cNvPr id="11" name="Image 1" descr="preencoded.png"/>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7526060" y="2523441"/>
            <a:ext cx="253127" cy="253127"/>
          </a:xfrm>
          <a:prstGeom prst="rect">
            <a:avLst/>
          </a:prstGeom>
        </p:spPr>
      </p:pic>
      <p:sp>
        <p:nvSpPr>
          <p:cNvPr id="12" name="Text 8"/>
          <p:cNvSpPr/>
          <p:nvPr/>
        </p:nvSpPr>
        <p:spPr>
          <a:xfrm>
            <a:off x="7568208" y="3055066"/>
            <a:ext cx="3341846" cy="333137"/>
          </a:xfrm>
          <a:prstGeom prst="rect">
            <a:avLst/>
          </a:prstGeom>
          <a:noFill/>
          <a:ln/>
        </p:spPr>
        <p:txBody>
          <a:bodyPr wrap="none" lIns="0" tIns="0" rIns="0" bIns="0" rtlCol="0" anchor="t"/>
          <a:lstStyle/>
          <a:p>
            <a:pPr marL="0" indent="0" algn="l">
              <a:lnSpc>
                <a:spcPts val="2600"/>
              </a:lnSpc>
              <a:buNone/>
            </a:pPr>
            <a:r>
              <a:rPr lang="en-US" sz="2200" b="1" dirty="0">
                <a:solidFill>
                  <a:srgbClr val="3B3535"/>
                </a:solidFill>
                <a:ea typeface="Alexandria Semi Bold" pitchFamily="34" charset="-122"/>
                <a:cs typeface="Alexandria Semi Bold" pitchFamily="34" charset="-120"/>
              </a:rPr>
              <a:t>Заохочення Розслідувань</a:t>
            </a:r>
            <a:endParaRPr lang="en-US" sz="2200" b="1" dirty="0"/>
          </a:p>
        </p:txBody>
      </p:sp>
      <p:sp>
        <p:nvSpPr>
          <p:cNvPr id="13" name="Text 9"/>
          <p:cNvSpPr/>
          <p:nvPr/>
        </p:nvSpPr>
        <p:spPr>
          <a:xfrm>
            <a:off x="7568208" y="3489406"/>
            <a:ext cx="6218277" cy="810101"/>
          </a:xfrm>
          <a:prstGeom prst="rect">
            <a:avLst/>
          </a:prstGeom>
          <a:noFill/>
          <a:ln/>
        </p:spPr>
        <p:txBody>
          <a:bodyPr wrap="square" lIns="0" tIns="0" rIns="0" bIns="0" rtlCol="0" anchor="t"/>
          <a:lstStyle/>
          <a:p>
            <a:pPr marL="0" indent="0" algn="l">
              <a:buNone/>
            </a:pPr>
            <a:r>
              <a:rPr lang="en-US" sz="2100" dirty="0">
                <a:solidFill>
                  <a:srgbClr val="3B3535"/>
                </a:solidFill>
                <a:ea typeface="Sora Light" pitchFamily="34" charset="-122"/>
                <a:cs typeface="Sora Light" pitchFamily="34" charset="-120"/>
              </a:rPr>
              <a:t>Суд часто зобов’язує держави-учасниці розпочати або поновити ефективні розслідування порушень МГП на національному рівні, забезпечуючи, щоб винні не залишилися безкарними (принцип "no impunity").</a:t>
            </a:r>
            <a:endParaRPr lang="en-US" sz="2100" dirty="0"/>
          </a:p>
        </p:txBody>
      </p:sp>
      <p:sp>
        <p:nvSpPr>
          <p:cNvPr id="14" name="Shape 10"/>
          <p:cNvSpPr/>
          <p:nvPr/>
        </p:nvSpPr>
        <p:spPr>
          <a:xfrm>
            <a:off x="928330" y="5432465"/>
            <a:ext cx="6302335" cy="168712"/>
          </a:xfrm>
          <a:prstGeom prst="roundRect">
            <a:avLst>
              <a:gd name="adj" fmla="val 42026"/>
            </a:avLst>
          </a:prstGeom>
          <a:solidFill>
            <a:srgbClr val="D5DCF6"/>
          </a:solidFill>
          <a:ln w="7620">
            <a:solidFill>
              <a:srgbClr val="BBC2DC"/>
            </a:solidFill>
            <a:prstDash val="solid"/>
          </a:ln>
        </p:spPr>
      </p:sp>
      <p:sp>
        <p:nvSpPr>
          <p:cNvPr id="15" name="Shape 11"/>
          <p:cNvSpPr/>
          <p:nvPr/>
        </p:nvSpPr>
        <p:spPr>
          <a:xfrm>
            <a:off x="675203" y="5263575"/>
            <a:ext cx="506373" cy="506373"/>
          </a:xfrm>
          <a:prstGeom prst="roundRect">
            <a:avLst>
              <a:gd name="adj" fmla="val 90289"/>
            </a:avLst>
          </a:prstGeom>
          <a:solidFill>
            <a:srgbClr val="D5DCF6"/>
          </a:solidFill>
          <a:ln w="7620">
            <a:solidFill>
              <a:srgbClr val="BBC2DC"/>
            </a:solidFill>
            <a:prstDash val="solid"/>
          </a:ln>
        </p:spPr>
      </p:sp>
      <p:pic>
        <p:nvPicPr>
          <p:cNvPr id="16" name="Image 2" descr="preencoded.png"/>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801767" y="5390257"/>
            <a:ext cx="253127" cy="253127"/>
          </a:xfrm>
          <a:prstGeom prst="rect">
            <a:avLst/>
          </a:prstGeom>
        </p:spPr>
      </p:pic>
      <p:sp>
        <p:nvSpPr>
          <p:cNvPr id="17" name="Text 12"/>
          <p:cNvSpPr/>
          <p:nvPr/>
        </p:nvSpPr>
        <p:spPr>
          <a:xfrm>
            <a:off x="843915" y="5938718"/>
            <a:ext cx="3102173" cy="333137"/>
          </a:xfrm>
          <a:prstGeom prst="rect">
            <a:avLst/>
          </a:prstGeom>
          <a:noFill/>
          <a:ln/>
        </p:spPr>
        <p:txBody>
          <a:bodyPr wrap="none" lIns="0" tIns="0" rIns="0" bIns="0" rtlCol="0" anchor="t"/>
          <a:lstStyle/>
          <a:p>
            <a:pPr marL="0" indent="0" algn="l">
              <a:lnSpc>
                <a:spcPts val="2600"/>
              </a:lnSpc>
              <a:buNone/>
            </a:pPr>
            <a:r>
              <a:rPr lang="en-US" sz="2200" b="1" dirty="0">
                <a:solidFill>
                  <a:srgbClr val="3B3535"/>
                </a:solidFill>
                <a:ea typeface="Alexandria Semi Bold" pitchFamily="34" charset="-122"/>
                <a:cs typeface="Alexandria Semi Bold" pitchFamily="34" charset="-120"/>
              </a:rPr>
              <a:t>Підвищення Стандартів</a:t>
            </a:r>
            <a:endParaRPr lang="en-US" sz="2200" b="1" dirty="0"/>
          </a:p>
        </p:txBody>
      </p:sp>
      <p:sp>
        <p:nvSpPr>
          <p:cNvPr id="18" name="Text 13"/>
          <p:cNvSpPr/>
          <p:nvPr/>
        </p:nvSpPr>
        <p:spPr>
          <a:xfrm>
            <a:off x="843915" y="6373058"/>
            <a:ext cx="6218158" cy="810101"/>
          </a:xfrm>
          <a:prstGeom prst="rect">
            <a:avLst/>
          </a:prstGeom>
          <a:noFill/>
          <a:ln/>
        </p:spPr>
        <p:txBody>
          <a:bodyPr wrap="square" lIns="0" tIns="0" rIns="0" bIns="0" rtlCol="0" anchor="t"/>
          <a:lstStyle/>
          <a:p>
            <a:pPr marL="0" indent="0" algn="l">
              <a:buNone/>
            </a:pPr>
            <a:r>
              <a:rPr lang="en-US" sz="2100" dirty="0">
                <a:solidFill>
                  <a:srgbClr val="3B3535"/>
                </a:solidFill>
                <a:ea typeface="Sora Light" pitchFamily="34" charset="-122"/>
                <a:cs typeface="Sora Light" pitchFamily="34" charset="-120"/>
              </a:rPr>
              <a:t>Практика ЄСПЛ встановлює високі стандарти дотримання прав людини в умовах конфлікту, особливо щодо застосування сили (ст. 2), поводження з полоненими та затриманими (ст. 3).</a:t>
            </a:r>
            <a:endParaRPr lang="en-US" sz="2100" dirty="0"/>
          </a:p>
        </p:txBody>
      </p:sp>
      <p:sp>
        <p:nvSpPr>
          <p:cNvPr id="19" name="Shape 14"/>
          <p:cNvSpPr/>
          <p:nvPr/>
        </p:nvSpPr>
        <p:spPr>
          <a:xfrm>
            <a:off x="7652623" y="5411565"/>
            <a:ext cx="6302454" cy="168712"/>
          </a:xfrm>
          <a:prstGeom prst="roundRect">
            <a:avLst>
              <a:gd name="adj" fmla="val 42026"/>
            </a:avLst>
          </a:prstGeom>
          <a:solidFill>
            <a:srgbClr val="D5DCF6"/>
          </a:solidFill>
          <a:ln w="7620">
            <a:solidFill>
              <a:srgbClr val="BBC2DC"/>
            </a:solidFill>
            <a:prstDash val="solid"/>
          </a:ln>
        </p:spPr>
      </p:sp>
      <p:sp>
        <p:nvSpPr>
          <p:cNvPr id="20" name="Shape 15"/>
          <p:cNvSpPr/>
          <p:nvPr/>
        </p:nvSpPr>
        <p:spPr>
          <a:xfrm>
            <a:off x="7399496" y="5242675"/>
            <a:ext cx="506373" cy="506373"/>
          </a:xfrm>
          <a:prstGeom prst="roundRect">
            <a:avLst>
              <a:gd name="adj" fmla="val 90289"/>
            </a:avLst>
          </a:prstGeom>
          <a:solidFill>
            <a:srgbClr val="D5DCF6"/>
          </a:solidFill>
          <a:ln w="7620">
            <a:solidFill>
              <a:srgbClr val="BBC2DC"/>
            </a:solidFill>
            <a:prstDash val="solid"/>
          </a:ln>
        </p:spPr>
      </p:sp>
      <p:pic>
        <p:nvPicPr>
          <p:cNvPr id="21" name="Image 3" descr="preencoded.png"/>
          <p:cNvPicPr>
            <a:picLocks noChangeAspect="1"/>
          </p:cNvPicPr>
          <p:nvPr/>
        </p:nvPicPr>
        <p:blipFill>
          <a:blip r:embed="rId3">
            <a:extLst>
              <a:ext uri="{96DAC541-7B7A-43D3-8B79-37D633B846F1}">
                <asvg:svgBlip xmlns="" xmlns:asvg="http://schemas.microsoft.com/office/drawing/2016/SVG/main" r:embed="rId7"/>
              </a:ext>
            </a:extLst>
          </a:blip>
          <a:stretch>
            <a:fillRect/>
          </a:stretch>
        </p:blipFill>
        <p:spPr>
          <a:xfrm>
            <a:off x="7526060" y="5369357"/>
            <a:ext cx="253127" cy="253127"/>
          </a:xfrm>
          <a:prstGeom prst="rect">
            <a:avLst/>
          </a:prstGeom>
        </p:spPr>
      </p:pic>
      <p:sp>
        <p:nvSpPr>
          <p:cNvPr id="22" name="Text 16"/>
          <p:cNvSpPr/>
          <p:nvPr/>
        </p:nvSpPr>
        <p:spPr>
          <a:xfrm>
            <a:off x="7568208" y="5884065"/>
            <a:ext cx="3949184" cy="333137"/>
          </a:xfrm>
          <a:prstGeom prst="rect">
            <a:avLst/>
          </a:prstGeom>
          <a:noFill/>
          <a:ln/>
        </p:spPr>
        <p:txBody>
          <a:bodyPr wrap="none" lIns="0" tIns="0" rIns="0" bIns="0" rtlCol="0" anchor="t"/>
          <a:lstStyle/>
          <a:p>
            <a:pPr marL="0" indent="0" algn="l">
              <a:lnSpc>
                <a:spcPts val="2600"/>
              </a:lnSpc>
              <a:buNone/>
            </a:pPr>
            <a:r>
              <a:rPr lang="en-US" sz="2200" b="1" dirty="0">
                <a:solidFill>
                  <a:srgbClr val="3B3535"/>
                </a:solidFill>
                <a:ea typeface="Alexandria Semi Bold" pitchFamily="34" charset="-122"/>
                <a:cs typeface="Alexandria Semi Bold" pitchFamily="34" charset="-120"/>
              </a:rPr>
              <a:t>Реформування Законодавства</a:t>
            </a:r>
            <a:endParaRPr lang="en-US" sz="2200" b="1" dirty="0"/>
          </a:p>
        </p:txBody>
      </p:sp>
      <p:sp>
        <p:nvSpPr>
          <p:cNvPr id="23" name="Text 17"/>
          <p:cNvSpPr/>
          <p:nvPr/>
        </p:nvSpPr>
        <p:spPr>
          <a:xfrm>
            <a:off x="7568208" y="6318405"/>
            <a:ext cx="6658431" cy="810101"/>
          </a:xfrm>
          <a:prstGeom prst="rect">
            <a:avLst/>
          </a:prstGeom>
          <a:noFill/>
          <a:ln/>
        </p:spPr>
        <p:txBody>
          <a:bodyPr wrap="square" lIns="0" tIns="0" rIns="0" bIns="0" rtlCol="0" anchor="t"/>
          <a:lstStyle/>
          <a:p>
            <a:pPr marL="0" indent="0" algn="l">
              <a:buNone/>
            </a:pPr>
            <a:r>
              <a:rPr lang="en-US" sz="2100" dirty="0">
                <a:solidFill>
                  <a:srgbClr val="3B3535"/>
                </a:solidFill>
                <a:ea typeface="Sora Light" pitchFamily="34" charset="-122"/>
                <a:cs typeface="Sora Light" pitchFamily="34" charset="-120"/>
              </a:rPr>
              <a:t>Держави змушені адаптувати своє національне кримінальне та процесуальне законодавство відповідно до тлумачень ЄСПЛ, щоб ефективно інтегрувати норми МГП та забезпечити справедливість.</a:t>
            </a:r>
            <a:endParaRPr lang="en-US" sz="21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839986" y="850014"/>
            <a:ext cx="5606534" cy="311706"/>
          </a:xfrm>
          <a:prstGeom prst="rect">
            <a:avLst/>
          </a:prstGeom>
          <a:noFill/>
          <a:ln/>
        </p:spPr>
        <p:txBody>
          <a:bodyPr wrap="none" lIns="0" tIns="0" rIns="0" bIns="0" rtlCol="0" anchor="t"/>
          <a:lstStyle/>
          <a:p>
            <a:pPr marL="0" indent="0" algn="l">
              <a:lnSpc>
                <a:spcPts val="2450"/>
              </a:lnSpc>
              <a:buNone/>
            </a:pPr>
            <a:r>
              <a:rPr lang="uk-UA" sz="3600" b="1">
                <a:solidFill>
                  <a:srgbClr val="1F1E1E"/>
                </a:solidFill>
                <a:ea typeface="Alexandria Semi Bold" pitchFamily="34" charset="-122"/>
                <a:cs typeface="Alexandria Semi Bold" pitchFamily="34" charset="-120"/>
              </a:rPr>
              <a:t>Практичні виклики застосування </a:t>
            </a:r>
          </a:p>
          <a:p>
            <a:pPr marL="0" indent="0" algn="l">
              <a:buNone/>
            </a:pPr>
            <a:r>
              <a:rPr lang="uk-UA" sz="3600" b="1">
                <a:solidFill>
                  <a:srgbClr val="1F1E1E"/>
                </a:solidFill>
                <a:ea typeface="Alexandria Semi Bold" pitchFamily="34" charset="-122"/>
                <a:cs typeface="Alexandria Semi Bold" pitchFamily="34" charset="-120"/>
              </a:rPr>
              <a:t>МГП у ЄСПЛ</a:t>
            </a:r>
            <a:endParaRPr lang="uk-UA" sz="3600" b="1"/>
          </a:p>
        </p:txBody>
      </p:sp>
      <p:sp>
        <p:nvSpPr>
          <p:cNvPr id="12" name="Shape 9"/>
          <p:cNvSpPr/>
          <p:nvPr/>
        </p:nvSpPr>
        <p:spPr>
          <a:xfrm>
            <a:off x="379095" y="11027807"/>
            <a:ext cx="4560808" cy="1165979"/>
          </a:xfrm>
          <a:prstGeom prst="roundRect">
            <a:avLst>
              <a:gd name="adj" fmla="val 6274"/>
            </a:avLst>
          </a:prstGeom>
          <a:solidFill>
            <a:srgbClr val="FFFAFA"/>
          </a:solidFill>
          <a:ln/>
        </p:spPr>
      </p:sp>
      <p:sp>
        <p:nvSpPr>
          <p:cNvPr id="13" name="Shape 10"/>
          <p:cNvSpPr/>
          <p:nvPr/>
        </p:nvSpPr>
        <p:spPr>
          <a:xfrm>
            <a:off x="379095" y="11012567"/>
            <a:ext cx="4560808" cy="60960"/>
          </a:xfrm>
          <a:prstGeom prst="roundRect">
            <a:avLst>
              <a:gd name="adj" fmla="val 65308"/>
            </a:avLst>
          </a:prstGeom>
          <a:solidFill>
            <a:srgbClr val="1A2D7A"/>
          </a:solidFill>
          <a:ln/>
        </p:spPr>
      </p:sp>
      <p:sp>
        <p:nvSpPr>
          <p:cNvPr id="14" name="Shape 11"/>
          <p:cNvSpPr/>
          <p:nvPr/>
        </p:nvSpPr>
        <p:spPr>
          <a:xfrm>
            <a:off x="2517338" y="10885646"/>
            <a:ext cx="284321" cy="284321"/>
          </a:xfrm>
          <a:prstGeom prst="roundRect">
            <a:avLst>
              <a:gd name="adj" fmla="val 321608"/>
            </a:avLst>
          </a:prstGeom>
          <a:solidFill>
            <a:srgbClr val="1A2D7A"/>
          </a:solidFill>
          <a:ln/>
        </p:spPr>
      </p:sp>
      <p:pic>
        <p:nvPicPr>
          <p:cNvPr id="15" name="Image 1" descr="preencoded.png"/>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602587" y="10970895"/>
            <a:ext cx="113705" cy="113705"/>
          </a:xfrm>
          <a:prstGeom prst="rect">
            <a:avLst/>
          </a:prstGeom>
        </p:spPr>
      </p:pic>
      <p:sp>
        <p:nvSpPr>
          <p:cNvPr id="16" name="Text 12"/>
          <p:cNvSpPr/>
          <p:nvPr/>
        </p:nvSpPr>
        <p:spPr>
          <a:xfrm>
            <a:off x="489109" y="11264741"/>
            <a:ext cx="1406128" cy="155972"/>
          </a:xfrm>
          <a:prstGeom prst="rect">
            <a:avLst/>
          </a:prstGeom>
          <a:noFill/>
          <a:ln/>
        </p:spPr>
        <p:txBody>
          <a:bodyPr wrap="none" lIns="0" tIns="0" rIns="0" bIns="0" rtlCol="0" anchor="t"/>
          <a:lstStyle/>
          <a:p>
            <a:pPr marL="0" indent="0" algn="l">
              <a:lnSpc>
                <a:spcPts val="1200"/>
              </a:lnSpc>
              <a:buNone/>
            </a:pPr>
            <a:r>
              <a:rPr lang="en-US" sz="950" dirty="0">
                <a:solidFill>
                  <a:srgbClr val="3B3535"/>
                </a:solidFill>
                <a:latin typeface="Alexandria Semi Bold" pitchFamily="34" charset="0"/>
                <a:ea typeface="Alexandria Semi Bold" pitchFamily="34" charset="-122"/>
                <a:cs typeface="Alexandria Semi Bold" pitchFamily="34" charset="-120"/>
              </a:rPr>
              <a:t>Доведення Юрисдикції</a:t>
            </a:r>
            <a:endParaRPr lang="en-US" sz="950" dirty="0"/>
          </a:p>
        </p:txBody>
      </p:sp>
      <p:sp>
        <p:nvSpPr>
          <p:cNvPr id="17" name="Text 13"/>
          <p:cNvSpPr/>
          <p:nvPr/>
        </p:nvSpPr>
        <p:spPr>
          <a:xfrm>
            <a:off x="489109" y="11477506"/>
            <a:ext cx="4340781" cy="606266"/>
          </a:xfrm>
          <a:prstGeom prst="rect">
            <a:avLst/>
          </a:prstGeom>
          <a:noFill/>
          <a:ln/>
        </p:spPr>
        <p:txBody>
          <a:bodyPr wrap="square" lIns="0" tIns="0" rIns="0" bIns="0" rtlCol="0" anchor="t"/>
          <a:lstStyle/>
          <a:p>
            <a:pPr marL="0" indent="0" algn="l">
              <a:lnSpc>
                <a:spcPts val="1150"/>
              </a:lnSpc>
              <a:buNone/>
            </a:pPr>
            <a:r>
              <a:rPr lang="en-US" sz="700" dirty="0">
                <a:solidFill>
                  <a:srgbClr val="3B3535"/>
                </a:solidFill>
                <a:latin typeface="Sora Light" pitchFamily="34" charset="0"/>
                <a:ea typeface="Sora Light" pitchFamily="34" charset="-122"/>
                <a:cs typeface="Sora Light" pitchFamily="34" charset="-120"/>
              </a:rPr>
              <a:t>Найскладнішим є встановлення "ефективного контролю" держави над територіями конфлікту, що є необхідною умовою для застосування ЄКПЛ. Часто держави-відповідачі заперечують свою юрисдикцію, посилаючись на триваючі бойові дії або контроль місцевих угруповань.</a:t>
            </a:r>
            <a:endParaRPr lang="en-US" sz="700" dirty="0"/>
          </a:p>
        </p:txBody>
      </p:sp>
      <p:sp>
        <p:nvSpPr>
          <p:cNvPr id="18" name="Shape 14"/>
          <p:cNvSpPr/>
          <p:nvPr/>
        </p:nvSpPr>
        <p:spPr>
          <a:xfrm>
            <a:off x="5034677" y="11027807"/>
            <a:ext cx="4560927" cy="1165979"/>
          </a:xfrm>
          <a:prstGeom prst="roundRect">
            <a:avLst>
              <a:gd name="adj" fmla="val 6274"/>
            </a:avLst>
          </a:prstGeom>
          <a:solidFill>
            <a:srgbClr val="FFFAFA"/>
          </a:solidFill>
          <a:ln/>
        </p:spPr>
      </p:sp>
      <p:sp>
        <p:nvSpPr>
          <p:cNvPr id="19" name="Shape 15"/>
          <p:cNvSpPr/>
          <p:nvPr/>
        </p:nvSpPr>
        <p:spPr>
          <a:xfrm>
            <a:off x="5034677" y="11012567"/>
            <a:ext cx="4560927" cy="60960"/>
          </a:xfrm>
          <a:prstGeom prst="roundRect">
            <a:avLst>
              <a:gd name="adj" fmla="val 65308"/>
            </a:avLst>
          </a:prstGeom>
          <a:solidFill>
            <a:srgbClr val="1A2D7A"/>
          </a:solidFill>
          <a:ln/>
        </p:spPr>
      </p:sp>
      <p:sp>
        <p:nvSpPr>
          <p:cNvPr id="20" name="Shape 16"/>
          <p:cNvSpPr/>
          <p:nvPr/>
        </p:nvSpPr>
        <p:spPr>
          <a:xfrm>
            <a:off x="7172920" y="10885646"/>
            <a:ext cx="284321" cy="284321"/>
          </a:xfrm>
          <a:prstGeom prst="roundRect">
            <a:avLst>
              <a:gd name="adj" fmla="val 321608"/>
            </a:avLst>
          </a:prstGeom>
          <a:solidFill>
            <a:srgbClr val="1A2D7A"/>
          </a:solidFill>
          <a:ln/>
        </p:spPr>
      </p:sp>
      <p:pic>
        <p:nvPicPr>
          <p:cNvPr id="21" name="Image 2" descr="preencoded.png"/>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7258169" y="10970895"/>
            <a:ext cx="113705" cy="113705"/>
          </a:xfrm>
          <a:prstGeom prst="rect">
            <a:avLst/>
          </a:prstGeom>
        </p:spPr>
      </p:pic>
      <p:sp>
        <p:nvSpPr>
          <p:cNvPr id="22" name="Text 17"/>
          <p:cNvSpPr/>
          <p:nvPr/>
        </p:nvSpPr>
        <p:spPr>
          <a:xfrm>
            <a:off x="5144691" y="11264741"/>
            <a:ext cx="1301829" cy="155972"/>
          </a:xfrm>
          <a:prstGeom prst="rect">
            <a:avLst/>
          </a:prstGeom>
          <a:noFill/>
          <a:ln/>
        </p:spPr>
        <p:txBody>
          <a:bodyPr wrap="none" lIns="0" tIns="0" rIns="0" bIns="0" rtlCol="0" anchor="t"/>
          <a:lstStyle/>
          <a:p>
            <a:pPr marL="0" indent="0" algn="l">
              <a:lnSpc>
                <a:spcPts val="1200"/>
              </a:lnSpc>
              <a:buNone/>
            </a:pPr>
            <a:r>
              <a:rPr lang="en-US" sz="950" dirty="0">
                <a:solidFill>
                  <a:srgbClr val="3B3535"/>
                </a:solidFill>
                <a:latin typeface="Alexandria Semi Bold" pitchFamily="34" charset="0"/>
                <a:ea typeface="Alexandria Semi Bold" pitchFamily="34" charset="-122"/>
                <a:cs typeface="Alexandria Semi Bold" pitchFamily="34" charset="-120"/>
              </a:rPr>
              <a:t>Баланс Між Нормами</a:t>
            </a:r>
            <a:endParaRPr lang="en-US" sz="950" dirty="0"/>
          </a:p>
        </p:txBody>
      </p:sp>
      <p:sp>
        <p:nvSpPr>
          <p:cNvPr id="23" name="Text 18"/>
          <p:cNvSpPr/>
          <p:nvPr/>
        </p:nvSpPr>
        <p:spPr>
          <a:xfrm>
            <a:off x="5144691" y="11477506"/>
            <a:ext cx="4340900" cy="454700"/>
          </a:xfrm>
          <a:prstGeom prst="rect">
            <a:avLst/>
          </a:prstGeom>
          <a:noFill/>
          <a:ln/>
        </p:spPr>
        <p:txBody>
          <a:bodyPr wrap="square" lIns="0" tIns="0" rIns="0" bIns="0" rtlCol="0" anchor="t"/>
          <a:lstStyle/>
          <a:p>
            <a:pPr marL="0" indent="0" algn="l">
              <a:lnSpc>
                <a:spcPts val="1150"/>
              </a:lnSpc>
              <a:buNone/>
            </a:pPr>
            <a:r>
              <a:rPr lang="en-US" sz="700" dirty="0">
                <a:solidFill>
                  <a:srgbClr val="3B3535"/>
                </a:solidFill>
                <a:latin typeface="Sora Light" pitchFamily="34" charset="0"/>
                <a:ea typeface="Sora Light" pitchFamily="34" charset="-122"/>
                <a:cs typeface="Sora Light" pitchFamily="34" charset="-120"/>
              </a:rPr>
              <a:t>Необхідність збалансувати застосування </a:t>
            </a:r>
            <a:r>
              <a:rPr lang="en-US" sz="700" b="1" dirty="0">
                <a:solidFill>
                  <a:srgbClr val="3B3535"/>
                </a:solidFill>
                <a:latin typeface="Sora Light" pitchFamily="34" charset="0"/>
                <a:ea typeface="Sora Light" pitchFamily="34" charset="-122"/>
                <a:cs typeface="Sora Light" pitchFamily="34" charset="-120"/>
              </a:rPr>
              <a:t>lex specialis</a:t>
            </a:r>
            <a:r>
              <a:rPr lang="en-US" sz="700" dirty="0">
                <a:solidFill>
                  <a:srgbClr val="3B3535"/>
                </a:solidFill>
                <a:latin typeface="Sora Light" pitchFamily="34" charset="0"/>
                <a:ea typeface="Sora Light" pitchFamily="34" charset="-122"/>
                <a:cs typeface="Sora Light" pitchFamily="34" charset="-120"/>
              </a:rPr>
              <a:t> (МГП) з </a:t>
            </a:r>
            <a:r>
              <a:rPr lang="en-US" sz="700" b="1" dirty="0">
                <a:solidFill>
                  <a:srgbClr val="3B3535"/>
                </a:solidFill>
                <a:latin typeface="Sora Light" pitchFamily="34" charset="0"/>
                <a:ea typeface="Sora Light" pitchFamily="34" charset="-122"/>
                <a:cs typeface="Sora Light" pitchFamily="34" charset="-120"/>
              </a:rPr>
              <a:t>lex generalis</a:t>
            </a:r>
            <a:r>
              <a:rPr lang="en-US" sz="700" dirty="0">
                <a:solidFill>
                  <a:srgbClr val="3B3535"/>
                </a:solidFill>
                <a:latin typeface="Sora Light" pitchFamily="34" charset="0"/>
                <a:ea typeface="Sora Light" pitchFamily="34" charset="-122"/>
                <a:cs typeface="Sora Light" pitchFamily="34" charset="-120"/>
              </a:rPr>
              <a:t> (ЄКПЛ). Суд повинен вирішувати, які стандарти є доречними для оцінки законності дій, таких як застосування летальної сили військовими.</a:t>
            </a:r>
            <a:endParaRPr lang="en-US" sz="700" dirty="0"/>
          </a:p>
        </p:txBody>
      </p:sp>
      <p:sp>
        <p:nvSpPr>
          <p:cNvPr id="24" name="Shape 19"/>
          <p:cNvSpPr/>
          <p:nvPr/>
        </p:nvSpPr>
        <p:spPr>
          <a:xfrm>
            <a:off x="9690378" y="11027807"/>
            <a:ext cx="4560927" cy="1165979"/>
          </a:xfrm>
          <a:prstGeom prst="roundRect">
            <a:avLst>
              <a:gd name="adj" fmla="val 6274"/>
            </a:avLst>
          </a:prstGeom>
          <a:solidFill>
            <a:srgbClr val="FFFAFA"/>
          </a:solidFill>
          <a:ln/>
        </p:spPr>
      </p:sp>
      <p:sp>
        <p:nvSpPr>
          <p:cNvPr id="25" name="Shape 20"/>
          <p:cNvSpPr/>
          <p:nvPr/>
        </p:nvSpPr>
        <p:spPr>
          <a:xfrm>
            <a:off x="9690378" y="11012567"/>
            <a:ext cx="4560927" cy="60960"/>
          </a:xfrm>
          <a:prstGeom prst="roundRect">
            <a:avLst>
              <a:gd name="adj" fmla="val 65308"/>
            </a:avLst>
          </a:prstGeom>
          <a:solidFill>
            <a:srgbClr val="1A2D7A"/>
          </a:solidFill>
          <a:ln/>
        </p:spPr>
      </p:sp>
      <p:sp>
        <p:nvSpPr>
          <p:cNvPr id="26" name="Shape 21"/>
          <p:cNvSpPr/>
          <p:nvPr/>
        </p:nvSpPr>
        <p:spPr>
          <a:xfrm>
            <a:off x="11828621" y="10885646"/>
            <a:ext cx="284321" cy="284321"/>
          </a:xfrm>
          <a:prstGeom prst="roundRect">
            <a:avLst>
              <a:gd name="adj" fmla="val 321608"/>
            </a:avLst>
          </a:prstGeom>
          <a:solidFill>
            <a:srgbClr val="1A2D7A"/>
          </a:solidFill>
          <a:ln/>
        </p:spPr>
      </p:sp>
      <p:pic>
        <p:nvPicPr>
          <p:cNvPr id="27" name="Image 3" descr="preencoded.png"/>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11913870" y="10970895"/>
            <a:ext cx="113705" cy="113705"/>
          </a:xfrm>
          <a:prstGeom prst="rect">
            <a:avLst/>
          </a:prstGeom>
        </p:spPr>
      </p:pic>
      <p:sp>
        <p:nvSpPr>
          <p:cNvPr id="28" name="Text 22"/>
          <p:cNvSpPr/>
          <p:nvPr/>
        </p:nvSpPr>
        <p:spPr>
          <a:xfrm>
            <a:off x="9800392" y="11264741"/>
            <a:ext cx="1793081" cy="155972"/>
          </a:xfrm>
          <a:prstGeom prst="rect">
            <a:avLst/>
          </a:prstGeom>
          <a:noFill/>
          <a:ln/>
        </p:spPr>
        <p:txBody>
          <a:bodyPr wrap="none" lIns="0" tIns="0" rIns="0" bIns="0" rtlCol="0" anchor="t"/>
          <a:lstStyle/>
          <a:p>
            <a:pPr marL="0" indent="0" algn="l">
              <a:lnSpc>
                <a:spcPts val="1200"/>
              </a:lnSpc>
              <a:buNone/>
            </a:pPr>
            <a:r>
              <a:rPr lang="en-US" sz="950" dirty="0">
                <a:solidFill>
                  <a:srgbClr val="3B3535"/>
                </a:solidFill>
                <a:latin typeface="Alexandria Semi Bold" pitchFamily="34" charset="0"/>
                <a:ea typeface="Alexandria Semi Bold" pitchFamily="34" charset="-122"/>
                <a:cs typeface="Alexandria Semi Bold" pitchFamily="34" charset="-120"/>
              </a:rPr>
              <a:t>Складні Політичні Обставини</a:t>
            </a:r>
            <a:endParaRPr lang="en-US" sz="950" dirty="0"/>
          </a:p>
        </p:txBody>
      </p:sp>
      <p:sp>
        <p:nvSpPr>
          <p:cNvPr id="29" name="Text 23"/>
          <p:cNvSpPr/>
          <p:nvPr/>
        </p:nvSpPr>
        <p:spPr>
          <a:xfrm>
            <a:off x="9800392" y="11477506"/>
            <a:ext cx="4340900" cy="454700"/>
          </a:xfrm>
          <a:prstGeom prst="rect">
            <a:avLst/>
          </a:prstGeom>
          <a:noFill/>
          <a:ln/>
        </p:spPr>
        <p:txBody>
          <a:bodyPr wrap="square" lIns="0" tIns="0" rIns="0" bIns="0" rtlCol="0" anchor="t"/>
          <a:lstStyle/>
          <a:p>
            <a:pPr marL="0" indent="0" algn="l">
              <a:lnSpc>
                <a:spcPts val="1150"/>
              </a:lnSpc>
              <a:buNone/>
            </a:pPr>
            <a:r>
              <a:rPr lang="en-US" sz="700" dirty="0">
                <a:solidFill>
                  <a:srgbClr val="3B3535"/>
                </a:solidFill>
                <a:latin typeface="Sora Light" pitchFamily="34" charset="0"/>
                <a:ea typeface="Sora Light" pitchFamily="34" charset="-122"/>
                <a:cs typeface="Sora Light" pitchFamily="34" charset="-120"/>
              </a:rPr>
              <a:t>Рішення Суду часто мають значні політичні наслідки, що може впливати на їх виконання державами. Забезпечення прав жертв вимагає подолання опору з боку держав, залучених у конфлікт.</a:t>
            </a:r>
            <a:endParaRPr lang="en-US" sz="700" dirty="0"/>
          </a:p>
        </p:txBody>
      </p:sp>
      <p:grpSp>
        <p:nvGrpSpPr>
          <p:cNvPr id="32" name="Группа 31">
            <a:extLst>
              <a:ext uri="{FF2B5EF4-FFF2-40B4-BE49-F238E27FC236}">
                <a16:creationId xmlns="" xmlns:a16="http://schemas.microsoft.com/office/drawing/2014/main" id="{2B1CCF26-1015-473C-AD98-7F12AE76249E}"/>
              </a:ext>
            </a:extLst>
          </p:cNvPr>
          <p:cNvGrpSpPr/>
          <p:nvPr/>
        </p:nvGrpSpPr>
        <p:grpSpPr>
          <a:xfrm>
            <a:off x="6026841" y="452905"/>
            <a:ext cx="8444383" cy="7471074"/>
            <a:chOff x="6026841" y="452905"/>
            <a:chExt cx="8444383" cy="7471074"/>
          </a:xfrm>
        </p:grpSpPr>
        <p:pic>
          <p:nvPicPr>
            <p:cNvPr id="4" name="Image 0" descr="preencoded.png"/>
            <p:cNvPicPr>
              <a:picLocks noChangeAspect="1"/>
            </p:cNvPicPr>
            <p:nvPr/>
          </p:nvPicPr>
          <p:blipFill>
            <a:blip r:embed="rId7"/>
            <a:stretch>
              <a:fillRect/>
            </a:stretch>
          </p:blipFill>
          <p:spPr>
            <a:xfrm>
              <a:off x="6026841" y="452905"/>
              <a:ext cx="7964917" cy="7471074"/>
            </a:xfrm>
            <a:prstGeom prst="rect">
              <a:avLst/>
            </a:prstGeom>
          </p:spPr>
        </p:pic>
        <p:sp>
          <p:nvSpPr>
            <p:cNvPr id="5" name="Text 2"/>
            <p:cNvSpPr/>
            <p:nvPr/>
          </p:nvSpPr>
          <p:spPr>
            <a:xfrm>
              <a:off x="8174515" y="1728179"/>
              <a:ext cx="3666094" cy="441101"/>
            </a:xfrm>
            <a:prstGeom prst="rect">
              <a:avLst/>
            </a:prstGeom>
            <a:noFill/>
            <a:ln/>
          </p:spPr>
          <p:txBody>
            <a:bodyPr wrap="none" lIns="0" tIns="0" rIns="0" bIns="0" rtlCol="0" anchor="t"/>
            <a:lstStyle/>
            <a:p>
              <a:pPr marL="0" indent="0" algn="ctr">
                <a:lnSpc>
                  <a:spcPts val="2350"/>
                </a:lnSpc>
                <a:buNone/>
              </a:pPr>
              <a:r>
                <a:rPr lang="uk-UA" sz="2000" dirty="0">
                  <a:solidFill>
                    <a:schemeClr val="bg1"/>
                  </a:solidFill>
                  <a:ea typeface="Alexandria Semi Bold" pitchFamily="34" charset="-122"/>
                  <a:cs typeface="Alexandria Semi Bold" pitchFamily="34" charset="-120"/>
                </a:rPr>
                <a:t>Юридичний баланс</a:t>
              </a:r>
              <a:endParaRPr lang="uk-UA" sz="2000" dirty="0">
                <a:solidFill>
                  <a:schemeClr val="bg1"/>
                </a:solidFill>
              </a:endParaRPr>
            </a:p>
          </p:txBody>
        </p:sp>
        <p:sp>
          <p:nvSpPr>
            <p:cNvPr id="6" name="Text 3"/>
            <p:cNvSpPr/>
            <p:nvPr/>
          </p:nvSpPr>
          <p:spPr>
            <a:xfrm>
              <a:off x="6205852" y="5275479"/>
              <a:ext cx="2756600" cy="882202"/>
            </a:xfrm>
            <a:prstGeom prst="rect">
              <a:avLst/>
            </a:prstGeom>
            <a:noFill/>
            <a:ln/>
          </p:spPr>
          <p:txBody>
            <a:bodyPr wrap="square" lIns="0" tIns="0" rIns="0" bIns="0" rtlCol="0" anchor="t"/>
            <a:lstStyle/>
            <a:p>
              <a:pPr marL="0" indent="0" algn="ctr">
                <a:lnSpc>
                  <a:spcPts val="2350"/>
                </a:lnSpc>
                <a:buNone/>
              </a:pPr>
              <a:r>
                <a:rPr lang="uk-UA" sz="2000">
                  <a:solidFill>
                    <a:schemeClr val="bg1"/>
                  </a:solidFill>
                  <a:ea typeface="Alexandria Semi Bold" pitchFamily="34" charset="-122"/>
                  <a:cs typeface="Alexandria Semi Bold" pitchFamily="34" charset="-120"/>
                </a:rPr>
                <a:t>Юрисдикційна </a:t>
              </a:r>
            </a:p>
            <a:p>
              <a:pPr marL="0" indent="0" algn="ctr">
                <a:lnSpc>
                  <a:spcPts val="2350"/>
                </a:lnSpc>
                <a:buNone/>
              </a:pPr>
              <a:r>
                <a:rPr lang="uk-UA" sz="2000">
                  <a:solidFill>
                    <a:schemeClr val="bg1"/>
                  </a:solidFill>
                  <a:ea typeface="Alexandria Semi Bold" pitchFamily="34" charset="-122"/>
                  <a:cs typeface="Alexandria Semi Bold" pitchFamily="34" charset="-120"/>
                </a:rPr>
                <a:t>складність</a:t>
              </a:r>
              <a:endParaRPr lang="uk-UA" sz="2000">
                <a:solidFill>
                  <a:schemeClr val="bg1"/>
                </a:solidFill>
              </a:endParaRPr>
            </a:p>
          </p:txBody>
        </p:sp>
        <p:sp>
          <p:nvSpPr>
            <p:cNvPr id="8" name="Text 5"/>
            <p:cNvSpPr/>
            <p:nvPr/>
          </p:nvSpPr>
          <p:spPr>
            <a:xfrm>
              <a:off x="7532596" y="3246022"/>
              <a:ext cx="2327725" cy="1323305"/>
            </a:xfrm>
            <a:prstGeom prst="rect">
              <a:avLst/>
            </a:prstGeom>
            <a:noFill/>
            <a:ln/>
          </p:spPr>
          <p:txBody>
            <a:bodyPr wrap="square" lIns="0" tIns="0" rIns="0" bIns="0" rtlCol="0" anchor="t"/>
            <a:lstStyle/>
            <a:p>
              <a:pPr marL="0" indent="0" algn="ctr">
                <a:lnSpc>
                  <a:spcPts val="2350"/>
                </a:lnSpc>
                <a:buNone/>
              </a:pPr>
              <a:r>
                <a:rPr lang="uk-UA" sz="2000">
                  <a:solidFill>
                    <a:schemeClr val="bg1"/>
                  </a:solidFill>
                  <a:ea typeface="Alexandria Semi Bold" pitchFamily="34" charset="-122"/>
                  <a:cs typeface="Alexandria Semi Bold" pitchFamily="34" charset="-120"/>
                </a:rPr>
                <a:t>Доказова невизначеність</a:t>
              </a:r>
              <a:endParaRPr lang="uk-UA" sz="2000">
                <a:solidFill>
                  <a:schemeClr val="bg1"/>
                </a:solidFill>
              </a:endParaRPr>
            </a:p>
          </p:txBody>
        </p:sp>
        <p:sp>
          <p:nvSpPr>
            <p:cNvPr id="9" name="Text 6"/>
            <p:cNvSpPr/>
            <p:nvPr/>
          </p:nvSpPr>
          <p:spPr>
            <a:xfrm>
              <a:off x="10202213" y="3426163"/>
              <a:ext cx="2327725" cy="1323305"/>
            </a:xfrm>
            <a:prstGeom prst="rect">
              <a:avLst/>
            </a:prstGeom>
            <a:noFill/>
            <a:ln/>
          </p:spPr>
          <p:txBody>
            <a:bodyPr wrap="square" lIns="0" tIns="0" rIns="0" bIns="0" rtlCol="0" anchor="t"/>
            <a:lstStyle/>
            <a:p>
              <a:pPr marL="0" indent="0" algn="ctr">
                <a:lnSpc>
                  <a:spcPts val="2350"/>
                </a:lnSpc>
                <a:buNone/>
              </a:pPr>
              <a:r>
                <a:rPr lang="uk-UA" sz="2000">
                  <a:solidFill>
                    <a:schemeClr val="bg1"/>
                  </a:solidFill>
                  <a:ea typeface="Alexandria Semi Bold" pitchFamily="34" charset="-122"/>
                  <a:cs typeface="Alexandria Semi Bold" pitchFamily="34" charset="-120"/>
                </a:rPr>
                <a:t>Вплив політики на тлумачення</a:t>
              </a:r>
              <a:endParaRPr lang="uk-UA" sz="2000">
                <a:solidFill>
                  <a:schemeClr val="bg1"/>
                </a:solidFill>
              </a:endParaRPr>
            </a:p>
          </p:txBody>
        </p:sp>
        <p:sp>
          <p:nvSpPr>
            <p:cNvPr id="10" name="Text 7"/>
            <p:cNvSpPr/>
            <p:nvPr/>
          </p:nvSpPr>
          <p:spPr>
            <a:xfrm>
              <a:off x="9025162" y="5575962"/>
              <a:ext cx="1870462" cy="1323306"/>
            </a:xfrm>
            <a:prstGeom prst="rect">
              <a:avLst/>
            </a:prstGeom>
            <a:noFill/>
            <a:ln/>
          </p:spPr>
          <p:txBody>
            <a:bodyPr wrap="square" lIns="0" tIns="0" rIns="0" bIns="0" rtlCol="0" anchor="t"/>
            <a:lstStyle/>
            <a:p>
              <a:pPr marL="0" indent="0" algn="ctr">
                <a:lnSpc>
                  <a:spcPts val="2350"/>
                </a:lnSpc>
                <a:buNone/>
              </a:pPr>
              <a:r>
                <a:rPr lang="uk-UA" sz="2000">
                  <a:solidFill>
                    <a:schemeClr val="bg1"/>
                  </a:solidFill>
                  <a:ea typeface="Alexandria Semi Bold" pitchFamily="34" charset="-122"/>
                  <a:cs typeface="Alexandria Semi Bold" pitchFamily="34" charset="-120"/>
                </a:rPr>
                <a:t>Обмежений доступ до правосуддя</a:t>
              </a:r>
              <a:endParaRPr lang="uk-UA" sz="2000">
                <a:solidFill>
                  <a:schemeClr val="bg1"/>
                </a:solidFill>
              </a:endParaRPr>
            </a:p>
          </p:txBody>
        </p:sp>
        <p:sp>
          <p:nvSpPr>
            <p:cNvPr id="11" name="Text 8"/>
            <p:cNvSpPr/>
            <p:nvPr/>
          </p:nvSpPr>
          <p:spPr>
            <a:xfrm>
              <a:off x="9189139" y="4098889"/>
              <a:ext cx="1602126" cy="2646608"/>
            </a:xfrm>
            <a:prstGeom prst="rect">
              <a:avLst/>
            </a:prstGeom>
            <a:noFill/>
            <a:ln/>
          </p:spPr>
          <p:txBody>
            <a:bodyPr wrap="square" lIns="0" tIns="0" rIns="0" bIns="0" rtlCol="0" anchor="t"/>
            <a:lstStyle/>
            <a:p>
              <a:pPr marL="0" indent="0" algn="ctr">
                <a:lnSpc>
                  <a:spcPts val="2350"/>
                </a:lnSpc>
                <a:buNone/>
              </a:pPr>
              <a:r>
                <a:rPr lang="uk-UA" sz="2000">
                  <a:solidFill>
                    <a:schemeClr val="bg1"/>
                  </a:solidFill>
                  <a:ea typeface="Alexandria Semi Bold" pitchFamily="34" charset="-122"/>
                  <a:cs typeface="Alexandria Semi Bold" pitchFamily="34" charset="-120"/>
                </a:rPr>
                <a:t>Обмежений доступ до правосуддя</a:t>
              </a:r>
              <a:endParaRPr lang="uk-UA" sz="2000">
                <a:solidFill>
                  <a:schemeClr val="bg1"/>
                </a:solidFill>
              </a:endParaRPr>
            </a:p>
          </p:txBody>
        </p:sp>
        <p:sp>
          <p:nvSpPr>
            <p:cNvPr id="30" name="Прямоугольник 29">
              <a:extLst>
                <a:ext uri="{FF2B5EF4-FFF2-40B4-BE49-F238E27FC236}">
                  <a16:creationId xmlns="" xmlns:a16="http://schemas.microsoft.com/office/drawing/2014/main" id="{935E85C6-78CD-420A-9DC1-43F3A4C8A7FA}"/>
                </a:ext>
              </a:extLst>
            </p:cNvPr>
            <p:cNvSpPr/>
            <p:nvPr/>
          </p:nvSpPr>
          <p:spPr>
            <a:xfrm>
              <a:off x="11828621" y="5279843"/>
              <a:ext cx="2642603" cy="707886"/>
            </a:xfrm>
            <a:prstGeom prst="rect">
              <a:avLst/>
            </a:prstGeom>
          </p:spPr>
          <p:txBody>
            <a:bodyPr wrap="square">
              <a:spAutoFit/>
            </a:bodyPr>
            <a:lstStyle/>
            <a:p>
              <a:r>
                <a:rPr lang="uk-UA" sz="2000" b="1">
                  <a:solidFill>
                    <a:schemeClr val="bg1"/>
                  </a:solidFill>
                </a:rPr>
                <a:t>Політичні </a:t>
              </a:r>
            </a:p>
            <a:p>
              <a:r>
                <a:rPr lang="uk-UA" sz="2000" b="1">
                  <a:solidFill>
                    <a:schemeClr val="bg1"/>
                  </a:solidFill>
                </a:rPr>
                <a:t>обмеження</a:t>
              </a:r>
            </a:p>
          </p:txBody>
        </p:sp>
      </p:grpSp>
      <p:sp>
        <p:nvSpPr>
          <p:cNvPr id="31" name="Прямоугольник 30">
            <a:extLst>
              <a:ext uri="{FF2B5EF4-FFF2-40B4-BE49-F238E27FC236}">
                <a16:creationId xmlns="" xmlns:a16="http://schemas.microsoft.com/office/drawing/2014/main" id="{AD655106-F6E7-4553-A3EC-8577212C6D00}"/>
              </a:ext>
            </a:extLst>
          </p:cNvPr>
          <p:cNvSpPr/>
          <p:nvPr/>
        </p:nvSpPr>
        <p:spPr>
          <a:xfrm>
            <a:off x="765275" y="2231614"/>
            <a:ext cx="5874021" cy="3108543"/>
          </a:xfrm>
          <a:prstGeom prst="rect">
            <a:avLst/>
          </a:prstGeom>
        </p:spPr>
        <p:txBody>
          <a:bodyPr wrap="square">
            <a:spAutoFit/>
          </a:bodyPr>
          <a:lstStyle/>
          <a:p>
            <a:r>
              <a:rPr lang="uk-UA" sz="2800" dirty="0">
                <a:solidFill>
                  <a:srgbClr val="3B3535"/>
                </a:solidFill>
                <a:ea typeface="Sora Light" pitchFamily="34" charset="-122"/>
                <a:cs typeface="Sora Light" pitchFamily="34" charset="-120"/>
              </a:rPr>
              <a:t>Інтеграція норм МГП у практику Європейського суду з прав людини зіштовхується зі значними процесуальними та політичними бар'єрами, які ускладнюють правовий захист у конфліктних зонах.</a:t>
            </a:r>
            <a:endParaRPr lang="uk-UA"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4" name="Picture 4">
            <a:extLst>
              <a:ext uri="{FF2B5EF4-FFF2-40B4-BE49-F238E27FC236}">
                <a16:creationId xmlns="" xmlns:a16="http://schemas.microsoft.com/office/drawing/2014/main" id="{9C36177A-885A-4645-B4D9-1654518F4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60"/>
          <a:stretch/>
        </p:blipFill>
        <p:spPr bwMode="auto">
          <a:xfrm>
            <a:off x="6284686" y="1090434"/>
            <a:ext cx="8618004" cy="6037942"/>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2" name="Text 0"/>
          <p:cNvSpPr/>
          <p:nvPr/>
        </p:nvSpPr>
        <p:spPr>
          <a:xfrm>
            <a:off x="1066334" y="923505"/>
            <a:ext cx="11716703" cy="466844"/>
          </a:xfrm>
          <a:prstGeom prst="rect">
            <a:avLst/>
          </a:prstGeom>
          <a:noFill/>
          <a:ln/>
        </p:spPr>
        <p:txBody>
          <a:bodyPr wrap="none" lIns="0" tIns="0" rIns="0" bIns="0" rtlCol="0" anchor="t"/>
          <a:lstStyle/>
          <a:p>
            <a:pPr>
              <a:lnSpc>
                <a:spcPts val="5050"/>
              </a:lnSpc>
            </a:pPr>
            <a:r>
              <a:rPr lang="uk-UA" sz="3600" b="1" dirty="0">
                <a:solidFill>
                  <a:srgbClr val="1F1E1E"/>
                </a:solidFill>
                <a:ea typeface="Alexandria Semi Bold" pitchFamily="34" charset="-122"/>
                <a:cs typeface="Alexandria Semi Bold" pitchFamily="34" charset="-120"/>
              </a:rPr>
              <a:t>Виклик і можливість для України</a:t>
            </a:r>
            <a:endParaRPr lang="uk-UA" sz="3600" b="1" dirty="0"/>
          </a:p>
        </p:txBody>
      </p:sp>
      <p:pic>
        <p:nvPicPr>
          <p:cNvPr id="15" name="Image 5" descr="preencoded.png"/>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823418" y="4842450"/>
            <a:ext cx="199549" cy="199549"/>
          </a:xfrm>
          <a:prstGeom prst="rect">
            <a:avLst/>
          </a:prstGeom>
        </p:spPr>
      </p:pic>
      <p:sp>
        <p:nvSpPr>
          <p:cNvPr id="17" name="Text 9"/>
          <p:cNvSpPr/>
          <p:nvPr/>
        </p:nvSpPr>
        <p:spPr>
          <a:xfrm>
            <a:off x="567571" y="6718935"/>
            <a:ext cx="8342233" cy="644247"/>
          </a:xfrm>
          <a:prstGeom prst="rect">
            <a:avLst/>
          </a:prstGeom>
          <a:noFill/>
          <a:ln/>
        </p:spPr>
        <p:txBody>
          <a:bodyPr wrap="none" lIns="0" tIns="0" rIns="0" bIns="0" rtlCol="0" anchor="t"/>
          <a:lstStyle/>
          <a:p>
            <a:pPr marL="0" indent="0" algn="l">
              <a:lnSpc>
                <a:spcPts val="5050"/>
              </a:lnSpc>
              <a:buNone/>
            </a:pPr>
            <a:endParaRPr lang="en-US" sz="4050" dirty="0"/>
          </a:p>
        </p:txBody>
      </p:sp>
      <p:sp>
        <p:nvSpPr>
          <p:cNvPr id="18" name="Text 10"/>
          <p:cNvSpPr/>
          <p:nvPr/>
        </p:nvSpPr>
        <p:spPr>
          <a:xfrm>
            <a:off x="1066334" y="2157107"/>
            <a:ext cx="6248866" cy="926045"/>
          </a:xfrm>
          <a:prstGeom prst="rect">
            <a:avLst/>
          </a:prstGeom>
          <a:noFill/>
          <a:ln/>
        </p:spPr>
        <p:txBody>
          <a:bodyPr wrap="square" lIns="0" tIns="0" rIns="0" bIns="0" rtlCol="0" anchor="t"/>
          <a:lstStyle/>
          <a:p>
            <a:pPr marL="0" indent="0" algn="l">
              <a:buNone/>
            </a:pPr>
            <a:r>
              <a:rPr lang="en-US" sz="2800" dirty="0">
                <a:solidFill>
                  <a:srgbClr val="3B3535"/>
                </a:solidFill>
                <a:ea typeface="Sora Light" pitchFamily="34" charset="-122"/>
                <a:cs typeface="Sora Light" pitchFamily="34" charset="-120"/>
              </a:rPr>
              <a:t>Для України, яка зіткнулася з повномасштабною агресією, використання механізмів ЄСПЛ є стратегічною можливістю для документування злочинів та забезпечення міжнародної правової відповідальності держави-агресора, зміцнюючи правосуддя в умовах війни.</a:t>
            </a:r>
            <a:endParaRPr lang="en-US" sz="2800" dirty="0"/>
          </a:p>
        </p:txBody>
      </p:sp>
    </p:spTree>
    <p:extLst>
      <p:ext uri="{BB962C8B-B14F-4D97-AF65-F5344CB8AC3E}">
        <p14:creationId xmlns:p14="http://schemas.microsoft.com/office/powerpoint/2010/main" val="2048076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name="Slide 20">
    <p:spTree>
      <p:nvGrpSpPr>
        <p:cNvPr id="1" name=""/>
        <p:cNvGrpSpPr/>
        <p:nvPr/>
      </p:nvGrpSpPr>
      <p:grpSpPr>
        <a:xfrm>
          <a:off x="0" y="0"/>
          <a:ext cx="0" cy="0"/>
          <a:chOff x="0" y="0"/>
          <a:chExt cx="0" cy="0"/>
        </a:xfrm>
      </p:grpSpPr>
      <p:sp>
        <p:nvSpPr>
          <p:cNvPr id="2" name="Text 0"/>
          <p:cNvSpPr/>
          <p:nvPr/>
        </p:nvSpPr>
        <p:spPr>
          <a:xfrm>
            <a:off x="742477" y="511138"/>
            <a:ext cx="10157817" cy="610553"/>
          </a:xfrm>
          <a:prstGeom prst="rect">
            <a:avLst/>
          </a:prstGeom>
          <a:noFill/>
          <a:ln/>
        </p:spPr>
        <p:txBody>
          <a:bodyPr wrap="none" lIns="0" tIns="0" rIns="0" bIns="0" rtlCol="0" anchor="t"/>
          <a:lstStyle/>
          <a:p>
            <a:pPr>
              <a:lnSpc>
                <a:spcPts val="4800"/>
              </a:lnSpc>
            </a:pPr>
            <a:r>
              <a:rPr lang="en-US" sz="3900" b="1" dirty="0">
                <a:solidFill>
                  <a:srgbClr val="1F1E1E"/>
                </a:solidFill>
                <a:ea typeface="Alexandria Semi Bold" pitchFamily="34" charset="-122"/>
                <a:cs typeface="Alexandria Semi Bold" pitchFamily="34" charset="-120"/>
              </a:rPr>
              <a:t>Взаємодія МГП і МППЛ у контексті України</a:t>
            </a:r>
            <a:endParaRPr lang="en-US" sz="3900" b="1" dirty="0"/>
          </a:p>
        </p:txBody>
      </p:sp>
      <p:sp>
        <p:nvSpPr>
          <p:cNvPr id="3" name="Shape 1"/>
          <p:cNvSpPr/>
          <p:nvPr/>
        </p:nvSpPr>
        <p:spPr>
          <a:xfrm>
            <a:off x="7303771" y="1492927"/>
            <a:ext cx="22860" cy="5422940"/>
          </a:xfrm>
          <a:prstGeom prst="roundRect">
            <a:avLst>
              <a:gd name="adj" fmla="val 341046"/>
            </a:avLst>
          </a:prstGeom>
          <a:solidFill>
            <a:srgbClr val="BBC2DC"/>
          </a:solidFill>
          <a:ln/>
        </p:spPr>
      </p:sp>
      <p:sp>
        <p:nvSpPr>
          <p:cNvPr id="4" name="Shape 2"/>
          <p:cNvSpPr/>
          <p:nvPr/>
        </p:nvSpPr>
        <p:spPr>
          <a:xfrm>
            <a:off x="6572433" y="1690211"/>
            <a:ext cx="556855" cy="22860"/>
          </a:xfrm>
          <a:prstGeom prst="roundRect">
            <a:avLst>
              <a:gd name="adj" fmla="val 341046"/>
            </a:avLst>
          </a:prstGeom>
          <a:solidFill>
            <a:srgbClr val="BBC2DC"/>
          </a:solidFill>
          <a:ln/>
        </p:spPr>
      </p:sp>
      <p:sp>
        <p:nvSpPr>
          <p:cNvPr id="5" name="Shape 3"/>
          <p:cNvSpPr/>
          <p:nvPr/>
        </p:nvSpPr>
        <p:spPr>
          <a:xfrm>
            <a:off x="7106424" y="1492925"/>
            <a:ext cx="417552" cy="417552"/>
          </a:xfrm>
          <a:prstGeom prst="roundRect">
            <a:avLst>
              <a:gd name="adj" fmla="val 18671"/>
            </a:avLst>
          </a:prstGeom>
          <a:solidFill>
            <a:srgbClr val="D5DCF6"/>
          </a:solidFill>
          <a:ln w="7620">
            <a:solidFill>
              <a:srgbClr val="BBC2DC"/>
            </a:solidFill>
            <a:prstDash val="solid"/>
          </a:ln>
        </p:spPr>
      </p:sp>
      <p:sp>
        <p:nvSpPr>
          <p:cNvPr id="6" name="Text 4"/>
          <p:cNvSpPr/>
          <p:nvPr/>
        </p:nvSpPr>
        <p:spPr>
          <a:xfrm>
            <a:off x="7168638" y="1518467"/>
            <a:ext cx="293013" cy="366355"/>
          </a:xfrm>
          <a:prstGeom prst="rect">
            <a:avLst/>
          </a:prstGeom>
          <a:noFill/>
          <a:ln/>
        </p:spPr>
        <p:txBody>
          <a:bodyPr wrap="none" lIns="0" tIns="0" rIns="0" bIns="0" rtlCol="0" anchor="t"/>
          <a:lstStyle/>
          <a:p>
            <a:pPr algn="ctr">
              <a:lnSpc>
                <a:spcPts val="2300"/>
              </a:lnSpc>
            </a:pPr>
            <a:r>
              <a:rPr lang="en-US" dirty="0">
                <a:solidFill>
                  <a:srgbClr val="3B3535"/>
                </a:solidFill>
                <a:ea typeface="Alexandria Semi Bold" pitchFamily="34" charset="-122"/>
                <a:cs typeface="Alexandria Semi Bold" pitchFamily="34" charset="-120"/>
              </a:rPr>
              <a:t>1</a:t>
            </a:r>
            <a:endParaRPr lang="en-US" dirty="0"/>
          </a:p>
        </p:txBody>
      </p:sp>
      <p:sp>
        <p:nvSpPr>
          <p:cNvPr id="7" name="Text 5"/>
          <p:cNvSpPr/>
          <p:nvPr/>
        </p:nvSpPr>
        <p:spPr>
          <a:xfrm>
            <a:off x="2092050" y="1556626"/>
            <a:ext cx="4295061" cy="305157"/>
          </a:xfrm>
          <a:prstGeom prst="rect">
            <a:avLst/>
          </a:prstGeom>
          <a:noFill/>
          <a:ln/>
        </p:spPr>
        <p:txBody>
          <a:bodyPr wrap="none" lIns="0" tIns="0" rIns="0" bIns="0" rtlCol="0" anchor="t"/>
          <a:lstStyle/>
          <a:p>
            <a:pPr algn="r">
              <a:lnSpc>
                <a:spcPts val="2400"/>
              </a:lnSpc>
            </a:pPr>
            <a:r>
              <a:rPr lang="en-US" sz="2200" b="1" dirty="0">
                <a:solidFill>
                  <a:srgbClr val="3B3535"/>
                </a:solidFill>
                <a:ea typeface="Alexandria Semi Bold" pitchFamily="34" charset="-122"/>
                <a:cs typeface="Alexandria Semi Bold" pitchFamily="34" charset="-120"/>
              </a:rPr>
              <a:t>Ратифікація міжнародних договорів</a:t>
            </a:r>
            <a:endParaRPr lang="en-US" sz="2200" b="1" dirty="0"/>
          </a:p>
        </p:txBody>
      </p:sp>
      <p:sp>
        <p:nvSpPr>
          <p:cNvPr id="8" name="Text 6"/>
          <p:cNvSpPr/>
          <p:nvPr/>
        </p:nvSpPr>
        <p:spPr>
          <a:xfrm>
            <a:off x="742473" y="1973104"/>
            <a:ext cx="5644635" cy="1187768"/>
          </a:xfrm>
          <a:prstGeom prst="rect">
            <a:avLst/>
          </a:prstGeom>
          <a:noFill/>
          <a:ln/>
        </p:spPr>
        <p:txBody>
          <a:bodyPr wrap="square" lIns="0" tIns="0" rIns="0" bIns="0" rtlCol="0" anchor="t"/>
          <a:lstStyle/>
          <a:p>
            <a:pPr algn="r">
              <a:lnSpc>
                <a:spcPts val="2300"/>
              </a:lnSpc>
            </a:pPr>
            <a:r>
              <a:rPr lang="en-US" dirty="0">
                <a:solidFill>
                  <a:srgbClr val="3B3535"/>
                </a:solidFill>
                <a:ea typeface="Sora Light" pitchFamily="34" charset="-122"/>
                <a:cs typeface="Sora Light" pitchFamily="34" charset="-120"/>
              </a:rPr>
              <a:t>Україна ратифікувала чотири Женевські конвенції (1954), Додаткові протоколи (1990), Римський статут МКС (2015), основні договори з прав людини. Ці документи є частиною національного законодавства.</a:t>
            </a:r>
            <a:endParaRPr lang="en-US" dirty="0"/>
          </a:p>
        </p:txBody>
      </p:sp>
      <p:sp>
        <p:nvSpPr>
          <p:cNvPr id="9" name="Shape 7"/>
          <p:cNvSpPr/>
          <p:nvPr/>
        </p:nvSpPr>
        <p:spPr>
          <a:xfrm>
            <a:off x="7501121" y="2803923"/>
            <a:ext cx="556855" cy="22860"/>
          </a:xfrm>
          <a:prstGeom prst="roundRect">
            <a:avLst>
              <a:gd name="adj" fmla="val 341046"/>
            </a:avLst>
          </a:prstGeom>
          <a:solidFill>
            <a:srgbClr val="BBC2DC"/>
          </a:solidFill>
          <a:ln/>
        </p:spPr>
      </p:sp>
      <p:sp>
        <p:nvSpPr>
          <p:cNvPr id="10" name="Shape 8"/>
          <p:cNvSpPr/>
          <p:nvPr/>
        </p:nvSpPr>
        <p:spPr>
          <a:xfrm>
            <a:off x="7106424" y="2606635"/>
            <a:ext cx="417552" cy="417552"/>
          </a:xfrm>
          <a:prstGeom prst="roundRect">
            <a:avLst>
              <a:gd name="adj" fmla="val 18671"/>
            </a:avLst>
          </a:prstGeom>
          <a:solidFill>
            <a:srgbClr val="D5DCF6"/>
          </a:solidFill>
          <a:ln w="7620">
            <a:solidFill>
              <a:srgbClr val="BBC2DC"/>
            </a:solidFill>
            <a:prstDash val="solid"/>
          </a:ln>
        </p:spPr>
      </p:sp>
      <p:sp>
        <p:nvSpPr>
          <p:cNvPr id="11" name="Text 9"/>
          <p:cNvSpPr/>
          <p:nvPr/>
        </p:nvSpPr>
        <p:spPr>
          <a:xfrm>
            <a:off x="7168638" y="2632178"/>
            <a:ext cx="293013" cy="366355"/>
          </a:xfrm>
          <a:prstGeom prst="rect">
            <a:avLst/>
          </a:prstGeom>
          <a:noFill/>
          <a:ln/>
        </p:spPr>
        <p:txBody>
          <a:bodyPr wrap="none" lIns="0" tIns="0" rIns="0" bIns="0" rtlCol="0" anchor="t"/>
          <a:lstStyle/>
          <a:p>
            <a:pPr algn="ctr">
              <a:lnSpc>
                <a:spcPts val="2300"/>
              </a:lnSpc>
            </a:pPr>
            <a:r>
              <a:rPr lang="en-US" dirty="0">
                <a:solidFill>
                  <a:srgbClr val="3B3535"/>
                </a:solidFill>
                <a:ea typeface="Alexandria Semi Bold" pitchFamily="34" charset="-122"/>
                <a:cs typeface="Alexandria Semi Bold" pitchFamily="34" charset="-120"/>
              </a:rPr>
              <a:t>2</a:t>
            </a:r>
            <a:endParaRPr lang="en-US" dirty="0"/>
          </a:p>
        </p:txBody>
      </p:sp>
      <p:sp>
        <p:nvSpPr>
          <p:cNvPr id="12" name="Text 10"/>
          <p:cNvSpPr/>
          <p:nvPr/>
        </p:nvSpPr>
        <p:spPr>
          <a:xfrm>
            <a:off x="8243296" y="2670338"/>
            <a:ext cx="3556873" cy="305157"/>
          </a:xfrm>
          <a:prstGeom prst="rect">
            <a:avLst/>
          </a:prstGeom>
          <a:noFill/>
          <a:ln/>
        </p:spPr>
        <p:txBody>
          <a:bodyPr wrap="none" lIns="0" tIns="0" rIns="0" bIns="0" rtlCol="0" anchor="t"/>
          <a:lstStyle/>
          <a:p>
            <a:pPr>
              <a:lnSpc>
                <a:spcPts val="2400"/>
              </a:lnSpc>
            </a:pPr>
            <a:r>
              <a:rPr lang="en-US" sz="2200" b="1" dirty="0">
                <a:solidFill>
                  <a:srgbClr val="3B3535"/>
                </a:solidFill>
                <a:ea typeface="Alexandria Semi Bold" pitchFamily="34" charset="-122"/>
                <a:cs typeface="Alexandria Semi Bold" pitchFamily="34" charset="-120"/>
              </a:rPr>
              <a:t>Застосування МГП на Донбасі</a:t>
            </a:r>
            <a:endParaRPr lang="en-US" sz="2200" b="1" dirty="0"/>
          </a:p>
        </p:txBody>
      </p:sp>
      <p:sp>
        <p:nvSpPr>
          <p:cNvPr id="13" name="Text 11"/>
          <p:cNvSpPr/>
          <p:nvPr/>
        </p:nvSpPr>
        <p:spPr>
          <a:xfrm>
            <a:off x="8243295" y="3086818"/>
            <a:ext cx="5644635" cy="1484709"/>
          </a:xfrm>
          <a:prstGeom prst="rect">
            <a:avLst/>
          </a:prstGeom>
          <a:noFill/>
          <a:ln/>
        </p:spPr>
        <p:txBody>
          <a:bodyPr wrap="square" lIns="0" tIns="0" rIns="0" bIns="0" rtlCol="0" anchor="t"/>
          <a:lstStyle/>
          <a:p>
            <a:pPr>
              <a:lnSpc>
                <a:spcPts val="2300"/>
              </a:lnSpc>
            </a:pPr>
            <a:r>
              <a:rPr lang="en-US" dirty="0">
                <a:solidFill>
                  <a:srgbClr val="3B3535"/>
                </a:solidFill>
                <a:ea typeface="Sora Light" pitchFamily="34" charset="-122"/>
                <a:cs typeface="Sora Light" pitchFamily="34" charset="-120"/>
              </a:rPr>
              <a:t>З 2014 року збройний конфлікт на сході України регулюється нормами МГП. Документовані численні порушення: напади на цивільних, катування військовополонених, використання заборонених методів війни. МКЧХ активно працює в зоні конфлікту.</a:t>
            </a:r>
            <a:endParaRPr lang="en-US" dirty="0"/>
          </a:p>
        </p:txBody>
      </p:sp>
      <p:sp>
        <p:nvSpPr>
          <p:cNvPr id="14" name="Shape 12"/>
          <p:cNvSpPr/>
          <p:nvPr/>
        </p:nvSpPr>
        <p:spPr>
          <a:xfrm>
            <a:off x="6572433" y="3971927"/>
            <a:ext cx="556855" cy="22860"/>
          </a:xfrm>
          <a:prstGeom prst="roundRect">
            <a:avLst>
              <a:gd name="adj" fmla="val 341046"/>
            </a:avLst>
          </a:prstGeom>
          <a:solidFill>
            <a:srgbClr val="BBC2DC"/>
          </a:solidFill>
          <a:ln/>
        </p:spPr>
      </p:sp>
      <p:sp>
        <p:nvSpPr>
          <p:cNvPr id="15" name="Shape 13"/>
          <p:cNvSpPr/>
          <p:nvPr/>
        </p:nvSpPr>
        <p:spPr>
          <a:xfrm>
            <a:off x="7106424" y="3774639"/>
            <a:ext cx="417552" cy="417552"/>
          </a:xfrm>
          <a:prstGeom prst="roundRect">
            <a:avLst>
              <a:gd name="adj" fmla="val 18671"/>
            </a:avLst>
          </a:prstGeom>
          <a:solidFill>
            <a:srgbClr val="D5DCF6"/>
          </a:solidFill>
          <a:ln w="7620">
            <a:solidFill>
              <a:srgbClr val="BBC2DC"/>
            </a:solidFill>
            <a:prstDash val="solid"/>
          </a:ln>
        </p:spPr>
      </p:sp>
      <p:sp>
        <p:nvSpPr>
          <p:cNvPr id="16" name="Text 14"/>
          <p:cNvSpPr/>
          <p:nvPr/>
        </p:nvSpPr>
        <p:spPr>
          <a:xfrm>
            <a:off x="7168638" y="3800179"/>
            <a:ext cx="293013" cy="366355"/>
          </a:xfrm>
          <a:prstGeom prst="rect">
            <a:avLst/>
          </a:prstGeom>
          <a:noFill/>
          <a:ln/>
        </p:spPr>
        <p:txBody>
          <a:bodyPr wrap="none" lIns="0" tIns="0" rIns="0" bIns="0" rtlCol="0" anchor="t"/>
          <a:lstStyle/>
          <a:p>
            <a:pPr algn="ctr">
              <a:lnSpc>
                <a:spcPts val="2300"/>
              </a:lnSpc>
            </a:pPr>
            <a:r>
              <a:rPr lang="en-US" dirty="0">
                <a:solidFill>
                  <a:srgbClr val="3B3535"/>
                </a:solidFill>
                <a:ea typeface="Alexandria Semi Bold" pitchFamily="34" charset="-122"/>
                <a:cs typeface="Alexandria Semi Bold" pitchFamily="34" charset="-120"/>
              </a:rPr>
              <a:t>3</a:t>
            </a:r>
            <a:endParaRPr lang="en-US" dirty="0"/>
          </a:p>
        </p:txBody>
      </p:sp>
      <p:sp>
        <p:nvSpPr>
          <p:cNvPr id="17" name="Text 15"/>
          <p:cNvSpPr/>
          <p:nvPr/>
        </p:nvSpPr>
        <p:spPr>
          <a:xfrm>
            <a:off x="1711407" y="3838339"/>
            <a:ext cx="4675703" cy="305157"/>
          </a:xfrm>
          <a:prstGeom prst="rect">
            <a:avLst/>
          </a:prstGeom>
          <a:noFill/>
          <a:ln/>
        </p:spPr>
        <p:txBody>
          <a:bodyPr wrap="none" lIns="0" tIns="0" rIns="0" bIns="0" rtlCol="0" anchor="t"/>
          <a:lstStyle/>
          <a:p>
            <a:pPr algn="r">
              <a:lnSpc>
                <a:spcPts val="2400"/>
              </a:lnSpc>
            </a:pPr>
            <a:r>
              <a:rPr lang="en-US" sz="2200" b="1" dirty="0">
                <a:solidFill>
                  <a:srgbClr val="3B3535"/>
                </a:solidFill>
                <a:ea typeface="Alexandria Semi Bold" pitchFamily="34" charset="-122"/>
                <a:cs typeface="Alexandria Semi Bold" pitchFamily="34" charset="-120"/>
              </a:rPr>
              <a:t>Європейський суд та українські справи</a:t>
            </a:r>
            <a:endParaRPr lang="en-US" sz="2200" b="1" dirty="0"/>
          </a:p>
        </p:txBody>
      </p:sp>
      <p:sp>
        <p:nvSpPr>
          <p:cNvPr id="18" name="Text 16"/>
          <p:cNvSpPr/>
          <p:nvPr/>
        </p:nvSpPr>
        <p:spPr>
          <a:xfrm>
            <a:off x="742473" y="4254819"/>
            <a:ext cx="5644635" cy="1187768"/>
          </a:xfrm>
          <a:prstGeom prst="rect">
            <a:avLst/>
          </a:prstGeom>
          <a:noFill/>
          <a:ln/>
        </p:spPr>
        <p:txBody>
          <a:bodyPr wrap="square" lIns="0" tIns="0" rIns="0" bIns="0" rtlCol="0" anchor="t"/>
          <a:lstStyle/>
          <a:p>
            <a:pPr algn="r">
              <a:lnSpc>
                <a:spcPts val="2300"/>
              </a:lnSpc>
            </a:pPr>
            <a:r>
              <a:rPr lang="en-US" dirty="0">
                <a:solidFill>
                  <a:srgbClr val="3B3535"/>
                </a:solidFill>
                <a:ea typeface="Sora Light" pitchFamily="34" charset="-122"/>
                <a:cs typeface="Sora Light" pitchFamily="34" charset="-120"/>
              </a:rPr>
              <a:t>Тисячі скарг українців до ЄСПЛ щодо подій в Криму та на Донбасі. Справи проти Росії стосуються порушень права на життя, катувань, захисту власності. Суд виніс низку пілотних рішень.</a:t>
            </a:r>
            <a:endParaRPr lang="en-US" dirty="0"/>
          </a:p>
        </p:txBody>
      </p:sp>
      <p:sp>
        <p:nvSpPr>
          <p:cNvPr id="19" name="Shape 17"/>
          <p:cNvSpPr/>
          <p:nvPr/>
        </p:nvSpPr>
        <p:spPr>
          <a:xfrm>
            <a:off x="7501121" y="5140047"/>
            <a:ext cx="556855" cy="22860"/>
          </a:xfrm>
          <a:prstGeom prst="roundRect">
            <a:avLst>
              <a:gd name="adj" fmla="val 341046"/>
            </a:avLst>
          </a:prstGeom>
          <a:solidFill>
            <a:srgbClr val="BBC2DC"/>
          </a:solidFill>
          <a:ln/>
        </p:spPr>
      </p:sp>
      <p:sp>
        <p:nvSpPr>
          <p:cNvPr id="20" name="Shape 18"/>
          <p:cNvSpPr/>
          <p:nvPr/>
        </p:nvSpPr>
        <p:spPr>
          <a:xfrm>
            <a:off x="7106424" y="4942761"/>
            <a:ext cx="417552" cy="417552"/>
          </a:xfrm>
          <a:prstGeom prst="roundRect">
            <a:avLst>
              <a:gd name="adj" fmla="val 18671"/>
            </a:avLst>
          </a:prstGeom>
          <a:solidFill>
            <a:srgbClr val="D5DCF6"/>
          </a:solidFill>
          <a:ln w="7620">
            <a:solidFill>
              <a:srgbClr val="BBC2DC"/>
            </a:solidFill>
            <a:prstDash val="solid"/>
          </a:ln>
        </p:spPr>
      </p:sp>
      <p:sp>
        <p:nvSpPr>
          <p:cNvPr id="21" name="Text 19"/>
          <p:cNvSpPr/>
          <p:nvPr/>
        </p:nvSpPr>
        <p:spPr>
          <a:xfrm>
            <a:off x="7168638" y="4968303"/>
            <a:ext cx="293013" cy="366355"/>
          </a:xfrm>
          <a:prstGeom prst="rect">
            <a:avLst/>
          </a:prstGeom>
          <a:noFill/>
          <a:ln/>
        </p:spPr>
        <p:txBody>
          <a:bodyPr wrap="none" lIns="0" tIns="0" rIns="0" bIns="0" rtlCol="0" anchor="t"/>
          <a:lstStyle/>
          <a:p>
            <a:pPr algn="ctr">
              <a:lnSpc>
                <a:spcPts val="2300"/>
              </a:lnSpc>
            </a:pPr>
            <a:r>
              <a:rPr lang="en-US" dirty="0">
                <a:solidFill>
                  <a:srgbClr val="3B3535"/>
                </a:solidFill>
                <a:ea typeface="Alexandria Semi Bold" pitchFamily="34" charset="-122"/>
                <a:cs typeface="Alexandria Semi Bold" pitchFamily="34" charset="-120"/>
              </a:rPr>
              <a:t>4</a:t>
            </a:r>
            <a:endParaRPr lang="en-US" dirty="0"/>
          </a:p>
        </p:txBody>
      </p:sp>
      <p:sp>
        <p:nvSpPr>
          <p:cNvPr id="22" name="Text 20"/>
          <p:cNvSpPr/>
          <p:nvPr/>
        </p:nvSpPr>
        <p:spPr>
          <a:xfrm>
            <a:off x="8243292" y="4994203"/>
            <a:ext cx="6054599" cy="610315"/>
          </a:xfrm>
          <a:prstGeom prst="rect">
            <a:avLst/>
          </a:prstGeom>
          <a:noFill/>
          <a:ln/>
        </p:spPr>
        <p:txBody>
          <a:bodyPr wrap="square" lIns="0" tIns="0" rIns="0" bIns="0" rtlCol="0" anchor="t"/>
          <a:lstStyle/>
          <a:p>
            <a:pPr>
              <a:lnSpc>
                <a:spcPts val="2400"/>
              </a:lnSpc>
            </a:pPr>
            <a:r>
              <a:rPr lang="en-US" sz="2200" b="1" dirty="0">
                <a:solidFill>
                  <a:srgbClr val="3B3535"/>
                </a:solidFill>
                <a:ea typeface="Alexandria Semi Bold" pitchFamily="34" charset="-122"/>
                <a:cs typeface="Alexandria Semi Bold" pitchFamily="34" charset="-120"/>
              </a:rPr>
              <a:t>Внесок України у розвиток міжнародного права</a:t>
            </a:r>
            <a:endParaRPr lang="en-US" sz="2200" b="1" dirty="0"/>
          </a:p>
        </p:txBody>
      </p:sp>
      <p:sp>
        <p:nvSpPr>
          <p:cNvPr id="23" name="Text 21"/>
          <p:cNvSpPr/>
          <p:nvPr/>
        </p:nvSpPr>
        <p:spPr>
          <a:xfrm>
            <a:off x="8243296" y="5442587"/>
            <a:ext cx="5959592" cy="1187768"/>
          </a:xfrm>
          <a:prstGeom prst="rect">
            <a:avLst/>
          </a:prstGeom>
          <a:noFill/>
          <a:ln/>
        </p:spPr>
        <p:txBody>
          <a:bodyPr wrap="square" lIns="0" tIns="0" rIns="0" bIns="0" rtlCol="0" anchor="t"/>
          <a:lstStyle/>
          <a:p>
            <a:pPr>
              <a:lnSpc>
                <a:spcPts val="2300"/>
              </a:lnSpc>
            </a:pPr>
            <a:r>
              <a:rPr lang="en-US" dirty="0">
                <a:solidFill>
                  <a:srgbClr val="3B3535"/>
                </a:solidFill>
                <a:ea typeface="Sora Light" pitchFamily="34" charset="-122"/>
                <a:cs typeface="Sora Light" pitchFamily="34" charset="-120"/>
              </a:rPr>
              <a:t>Україна активно співпрацює з МКС, надає докази воєнних злочинів, сприяє розслідуванням. Національна судова система адаптується до міжнародних стандартів. Україна є прикладом інтеграції МГП та МППЛ у національне право.</a:t>
            </a:r>
            <a:endParaRPr lang="en-US" dirty="0"/>
          </a:p>
        </p:txBody>
      </p:sp>
      <p:sp>
        <p:nvSpPr>
          <p:cNvPr id="24" name="Text 22"/>
          <p:cNvSpPr/>
          <p:nvPr/>
        </p:nvSpPr>
        <p:spPr>
          <a:xfrm>
            <a:off x="753904" y="7065541"/>
            <a:ext cx="13145453" cy="593884"/>
          </a:xfrm>
          <a:prstGeom prst="rect">
            <a:avLst/>
          </a:prstGeom>
          <a:noFill/>
          <a:ln/>
        </p:spPr>
        <p:txBody>
          <a:bodyPr wrap="square" lIns="0" tIns="0" rIns="0" bIns="0" rtlCol="0" anchor="t"/>
          <a:lstStyle/>
          <a:p>
            <a:pPr>
              <a:lnSpc>
                <a:spcPts val="2300"/>
              </a:lnSpc>
            </a:pPr>
            <a:r>
              <a:rPr lang="en-US" sz="2000" dirty="0">
                <a:solidFill>
                  <a:srgbClr val="3B3535"/>
                </a:solidFill>
                <a:ea typeface="Sora Light" pitchFamily="34" charset="-122"/>
                <a:cs typeface="Sora Light" pitchFamily="34" charset="-120"/>
              </a:rPr>
              <a:t>Досвід України демонструє критичну важливість взаємодії МГП і МППЛ для забезпечення справедливості та відновлення прав жертв збройних конфліктів. Міжнародне співтовариство надає підтримку у документуванні порушень та притягненні винних до відповідальності.</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name="Slide 17">
    <p:spTree>
      <p:nvGrpSpPr>
        <p:cNvPr id="1" name=""/>
        <p:cNvGrpSpPr/>
        <p:nvPr/>
      </p:nvGrpSpPr>
      <p:grpSpPr>
        <a:xfrm>
          <a:off x="0" y="0"/>
          <a:ext cx="0" cy="0"/>
          <a:chOff x="0" y="0"/>
          <a:chExt cx="0" cy="0"/>
        </a:xfrm>
      </p:grpSpPr>
      <p:sp>
        <p:nvSpPr>
          <p:cNvPr id="2" name="Text 0"/>
          <p:cNvSpPr/>
          <p:nvPr/>
        </p:nvSpPr>
        <p:spPr>
          <a:xfrm>
            <a:off x="2577675" y="742739"/>
            <a:ext cx="5996227" cy="355997"/>
          </a:xfrm>
          <a:prstGeom prst="rect">
            <a:avLst/>
          </a:prstGeom>
          <a:noFill/>
          <a:ln/>
        </p:spPr>
        <p:txBody>
          <a:bodyPr wrap="none" lIns="0" tIns="0" rIns="0" bIns="0" rtlCol="0" anchor="t"/>
          <a:lstStyle/>
          <a:p>
            <a:pPr>
              <a:lnSpc>
                <a:spcPts val="2800"/>
              </a:lnSpc>
            </a:pPr>
            <a:r>
              <a:rPr lang="en-US" sz="3900" b="1" dirty="0">
                <a:solidFill>
                  <a:srgbClr val="1F1E1E"/>
                </a:solidFill>
                <a:ea typeface="Alexandria Semi Bold" pitchFamily="34" charset="-122"/>
                <a:cs typeface="Alexandria Semi Bold" pitchFamily="34" charset="-120"/>
              </a:rPr>
              <a:t>Практичні приклади взаємодії МГП і МППЛ</a:t>
            </a:r>
            <a:endParaRPr lang="en-US" sz="3900" b="1" dirty="0"/>
          </a:p>
        </p:txBody>
      </p:sp>
      <p:sp>
        <p:nvSpPr>
          <p:cNvPr id="3" name="Text 1"/>
          <p:cNvSpPr/>
          <p:nvPr/>
        </p:nvSpPr>
        <p:spPr>
          <a:xfrm>
            <a:off x="3377995" y="2429819"/>
            <a:ext cx="2061329" cy="177999"/>
          </a:xfrm>
          <a:prstGeom prst="rect">
            <a:avLst/>
          </a:prstGeom>
          <a:noFill/>
          <a:ln/>
        </p:spPr>
        <p:txBody>
          <a:bodyPr wrap="none" lIns="0" tIns="0" rIns="0" bIns="0" rtlCol="0" anchor="t"/>
          <a:lstStyle/>
          <a:p>
            <a:r>
              <a:rPr lang="uk-UA" sz="2800" b="1">
                <a:solidFill>
                  <a:srgbClr val="1F1E1E"/>
                </a:solidFill>
                <a:ea typeface="Alexandria Semi Bold" pitchFamily="34" charset="-122"/>
                <a:cs typeface="Alexandria Semi Bold" pitchFamily="34" charset="-120"/>
              </a:rPr>
              <a:t>Захист </a:t>
            </a:r>
          </a:p>
          <a:p>
            <a:r>
              <a:rPr lang="uk-UA" sz="2800" b="1">
                <a:solidFill>
                  <a:srgbClr val="1F1E1E"/>
                </a:solidFill>
                <a:ea typeface="Alexandria Semi Bold" pitchFamily="34" charset="-122"/>
                <a:cs typeface="Alexandria Semi Bold" pitchFamily="34" charset="-120"/>
              </a:rPr>
              <a:t>цивільного населення</a:t>
            </a:r>
            <a:endParaRPr lang="uk-UA" sz="2800" b="1"/>
          </a:p>
        </p:txBody>
      </p:sp>
      <p:sp>
        <p:nvSpPr>
          <p:cNvPr id="5" name="Text 2"/>
          <p:cNvSpPr/>
          <p:nvPr/>
        </p:nvSpPr>
        <p:spPr>
          <a:xfrm>
            <a:off x="584759" y="4698405"/>
            <a:ext cx="6552311" cy="519351"/>
          </a:xfrm>
          <a:prstGeom prst="rect">
            <a:avLst/>
          </a:prstGeom>
          <a:noFill/>
          <a:ln/>
        </p:spPr>
        <p:txBody>
          <a:bodyPr wrap="square" lIns="0" tIns="0" rIns="0" bIns="0" rtlCol="0" anchor="t"/>
          <a:lstStyle/>
          <a:p>
            <a:r>
              <a:rPr lang="en-US" sz="2000" dirty="0">
                <a:solidFill>
                  <a:srgbClr val="3B3535"/>
                </a:solidFill>
                <a:ea typeface="Sora Light" pitchFamily="34" charset="-122"/>
                <a:cs typeface="Sora Light" pitchFamily="34" charset="-120"/>
              </a:rPr>
              <a:t>У сучасних конфліктах цивільні становлять більшість жертв. МГП забороняє прямі напади на цивільних та вимагає вжиття запобіжних заходів при військових операціях. МППЛ додатково гарантує право на життя, захист від катувань, доступ до гуманітарної допомоги.</a:t>
            </a:r>
            <a:endParaRPr lang="en-US" sz="2000" dirty="0"/>
          </a:p>
        </p:txBody>
      </p:sp>
      <p:sp>
        <p:nvSpPr>
          <p:cNvPr id="6" name="Text 3"/>
          <p:cNvSpPr/>
          <p:nvPr/>
        </p:nvSpPr>
        <p:spPr>
          <a:xfrm>
            <a:off x="584758" y="6395150"/>
            <a:ext cx="6979823" cy="259676"/>
          </a:xfrm>
          <a:prstGeom prst="rect">
            <a:avLst/>
          </a:prstGeom>
          <a:noFill/>
          <a:ln/>
        </p:spPr>
        <p:txBody>
          <a:bodyPr wrap="square" lIns="0" tIns="0" rIns="0" bIns="0" rtlCol="0" anchor="t"/>
          <a:lstStyle/>
          <a:p>
            <a:r>
              <a:rPr lang="en-US" sz="2000" dirty="0">
                <a:solidFill>
                  <a:srgbClr val="3B3535"/>
                </a:solidFill>
                <a:ea typeface="Sora Light" pitchFamily="34" charset="-122"/>
                <a:cs typeface="Sora Light" pitchFamily="34" charset="-120"/>
              </a:rPr>
              <a:t>Механізми захисту включають гуманітарні коридори, евакуацію, доступ МКЧХ до постраждалих районів, моніторинг ситуації правозахисними організаціями.</a:t>
            </a:r>
            <a:endParaRPr lang="en-US" sz="2000" dirty="0"/>
          </a:p>
        </p:txBody>
      </p:sp>
      <p:sp>
        <p:nvSpPr>
          <p:cNvPr id="7" name="Text 4"/>
          <p:cNvSpPr/>
          <p:nvPr/>
        </p:nvSpPr>
        <p:spPr>
          <a:xfrm>
            <a:off x="10716378" y="2448575"/>
            <a:ext cx="2007037" cy="177999"/>
          </a:xfrm>
          <a:prstGeom prst="rect">
            <a:avLst/>
          </a:prstGeom>
          <a:noFill/>
          <a:ln/>
        </p:spPr>
        <p:txBody>
          <a:bodyPr wrap="none" lIns="0" tIns="0" rIns="0" bIns="0" rtlCol="0" anchor="t"/>
          <a:lstStyle/>
          <a:p>
            <a:r>
              <a:rPr lang="uk-UA" sz="2800" b="1" dirty="0">
                <a:solidFill>
                  <a:srgbClr val="1F1E1E"/>
                </a:solidFill>
                <a:ea typeface="Alexandria Semi Bold" pitchFamily="34" charset="-122"/>
                <a:cs typeface="Alexandria Semi Bold" pitchFamily="34" charset="-120"/>
              </a:rPr>
              <a:t>Біженці та </a:t>
            </a:r>
          </a:p>
          <a:p>
            <a:r>
              <a:rPr lang="uk-UA" sz="2800" b="1" dirty="0">
                <a:solidFill>
                  <a:srgbClr val="1F1E1E"/>
                </a:solidFill>
                <a:ea typeface="Alexandria Semi Bold" pitchFamily="34" charset="-122"/>
                <a:cs typeface="Alexandria Semi Bold" pitchFamily="34" charset="-120"/>
              </a:rPr>
              <a:t>переміщені особи</a:t>
            </a:r>
            <a:endParaRPr lang="uk-UA" sz="2800" b="1" dirty="0"/>
          </a:p>
        </p:txBody>
      </p:sp>
      <p:sp>
        <p:nvSpPr>
          <p:cNvPr id="9" name="Text 5"/>
          <p:cNvSpPr/>
          <p:nvPr/>
        </p:nvSpPr>
        <p:spPr>
          <a:xfrm>
            <a:off x="7994702" y="4654284"/>
            <a:ext cx="6412963" cy="346235"/>
          </a:xfrm>
          <a:prstGeom prst="rect">
            <a:avLst/>
          </a:prstGeom>
          <a:noFill/>
          <a:ln/>
        </p:spPr>
        <p:txBody>
          <a:bodyPr wrap="square" lIns="0" tIns="0" rIns="0" bIns="0" rtlCol="0" anchor="t"/>
          <a:lstStyle/>
          <a:p>
            <a:r>
              <a:rPr lang="en-US" sz="2000" dirty="0">
                <a:solidFill>
                  <a:srgbClr val="3B3535"/>
                </a:solidFill>
                <a:ea typeface="Sora Light" pitchFamily="34" charset="-122"/>
                <a:cs typeface="Sora Light" pitchFamily="34" charset="-120"/>
              </a:rPr>
              <a:t>Збройні конфлікти спричиняють масові переміщення населення. Біженці захищені Конвенцією 1951 року та МППЛ, внутрішньо переміщені особи — Керівними принципами ООН та національним законодавством.</a:t>
            </a:r>
            <a:endParaRPr lang="en-US" sz="2000" dirty="0"/>
          </a:p>
        </p:txBody>
      </p:sp>
      <p:sp>
        <p:nvSpPr>
          <p:cNvPr id="10" name="Text 6"/>
          <p:cNvSpPr/>
          <p:nvPr/>
        </p:nvSpPr>
        <p:spPr>
          <a:xfrm>
            <a:off x="7994702" y="5983845"/>
            <a:ext cx="6253209" cy="173117"/>
          </a:xfrm>
          <a:prstGeom prst="rect">
            <a:avLst/>
          </a:prstGeom>
          <a:noFill/>
          <a:ln/>
        </p:spPr>
        <p:txBody>
          <a:bodyPr wrap="none" lIns="0" tIns="0" rIns="0" bIns="0" rtlCol="0" anchor="t"/>
          <a:lstStyle/>
          <a:p>
            <a:r>
              <a:rPr lang="en-US" sz="2000" dirty="0">
                <a:solidFill>
                  <a:srgbClr val="3B3535"/>
                </a:solidFill>
                <a:ea typeface="Sora Light" pitchFamily="34" charset="-122"/>
                <a:cs typeface="Sora Light" pitchFamily="34" charset="-120"/>
              </a:rPr>
              <a:t>Держави зобов'язані забезпечити:</a:t>
            </a:r>
            <a:endParaRPr lang="en-US" sz="2000" dirty="0"/>
          </a:p>
        </p:txBody>
      </p:sp>
      <p:sp>
        <p:nvSpPr>
          <p:cNvPr id="11" name="Text 7"/>
          <p:cNvSpPr/>
          <p:nvPr/>
        </p:nvSpPr>
        <p:spPr>
          <a:xfrm>
            <a:off x="7994702" y="6335831"/>
            <a:ext cx="6253209" cy="173117"/>
          </a:xfrm>
          <a:prstGeom prst="rect">
            <a:avLst/>
          </a:prstGeom>
          <a:noFill/>
          <a:ln/>
        </p:spPr>
        <p:txBody>
          <a:bodyPr wrap="none" lIns="0" tIns="0" rIns="0" bIns="0" rtlCol="0" anchor="t"/>
          <a:lstStyle/>
          <a:p>
            <a:pPr marL="342882" indent="-342882">
              <a:buSzPct val="100000"/>
              <a:buChar char="•"/>
            </a:pPr>
            <a:r>
              <a:rPr lang="en-US" sz="2000" dirty="0">
                <a:solidFill>
                  <a:srgbClr val="3B3535"/>
                </a:solidFill>
                <a:ea typeface="Sora Light" pitchFamily="34" charset="-122"/>
                <a:cs typeface="Sora Light" pitchFamily="34" charset="-120"/>
              </a:rPr>
              <a:t>Безпечний проїзд та притулок</a:t>
            </a:r>
            <a:endParaRPr lang="en-US" sz="2000" dirty="0"/>
          </a:p>
        </p:txBody>
      </p:sp>
      <p:sp>
        <p:nvSpPr>
          <p:cNvPr id="12" name="Text 8"/>
          <p:cNvSpPr/>
          <p:nvPr/>
        </p:nvSpPr>
        <p:spPr>
          <a:xfrm>
            <a:off x="7994702" y="6654826"/>
            <a:ext cx="6253209" cy="173117"/>
          </a:xfrm>
          <a:prstGeom prst="rect">
            <a:avLst/>
          </a:prstGeom>
          <a:noFill/>
          <a:ln/>
        </p:spPr>
        <p:txBody>
          <a:bodyPr wrap="none" lIns="0" tIns="0" rIns="0" bIns="0" rtlCol="0" anchor="t"/>
          <a:lstStyle/>
          <a:p>
            <a:pPr marL="342882" indent="-342882">
              <a:buSzPct val="100000"/>
              <a:buChar char="•"/>
            </a:pPr>
            <a:r>
              <a:rPr lang="en-US" sz="2000" dirty="0">
                <a:solidFill>
                  <a:srgbClr val="3B3535"/>
                </a:solidFill>
                <a:ea typeface="Sora Light" pitchFamily="34" charset="-122"/>
                <a:cs typeface="Sora Light" pitchFamily="34" charset="-120"/>
              </a:rPr>
              <a:t>Доступ до базових послуг та гуманітарної допомоги</a:t>
            </a:r>
            <a:endParaRPr lang="en-US" sz="2000" dirty="0"/>
          </a:p>
        </p:txBody>
      </p:sp>
      <p:sp>
        <p:nvSpPr>
          <p:cNvPr id="13" name="Text 9"/>
          <p:cNvSpPr/>
          <p:nvPr/>
        </p:nvSpPr>
        <p:spPr>
          <a:xfrm>
            <a:off x="7994702" y="6996687"/>
            <a:ext cx="6253209" cy="173117"/>
          </a:xfrm>
          <a:prstGeom prst="rect">
            <a:avLst/>
          </a:prstGeom>
          <a:noFill/>
          <a:ln/>
        </p:spPr>
        <p:txBody>
          <a:bodyPr wrap="none" lIns="0" tIns="0" rIns="0" bIns="0" rtlCol="0" anchor="t"/>
          <a:lstStyle/>
          <a:p>
            <a:pPr marL="342882" indent="-342882">
              <a:buSzPct val="100000"/>
              <a:buChar char="•"/>
            </a:pPr>
            <a:r>
              <a:rPr lang="en-US" sz="2000" dirty="0">
                <a:solidFill>
                  <a:srgbClr val="3B3535"/>
                </a:solidFill>
                <a:ea typeface="Sora Light" pitchFamily="34" charset="-122"/>
                <a:cs typeface="Sora Light" pitchFamily="34" charset="-120"/>
              </a:rPr>
              <a:t>Захист від дискримінації та насильства</a:t>
            </a:r>
            <a:endParaRPr lang="en-US" sz="2000" dirty="0"/>
          </a:p>
        </p:txBody>
      </p:sp>
      <p:sp>
        <p:nvSpPr>
          <p:cNvPr id="14" name="Text 10"/>
          <p:cNvSpPr/>
          <p:nvPr/>
        </p:nvSpPr>
        <p:spPr>
          <a:xfrm>
            <a:off x="7994702" y="7334175"/>
            <a:ext cx="6253209" cy="173117"/>
          </a:xfrm>
          <a:prstGeom prst="rect">
            <a:avLst/>
          </a:prstGeom>
          <a:noFill/>
          <a:ln/>
        </p:spPr>
        <p:txBody>
          <a:bodyPr wrap="none" lIns="0" tIns="0" rIns="0" bIns="0" rtlCol="0" anchor="t"/>
          <a:lstStyle/>
          <a:p>
            <a:pPr marL="342882" indent="-342882">
              <a:buSzPct val="100000"/>
              <a:buChar char="•"/>
            </a:pPr>
            <a:r>
              <a:rPr lang="en-US" sz="2000" dirty="0">
                <a:solidFill>
                  <a:srgbClr val="3B3535"/>
                </a:solidFill>
                <a:ea typeface="Sora Light" pitchFamily="34" charset="-122"/>
                <a:cs typeface="Sora Light" pitchFamily="34" charset="-120"/>
              </a:rPr>
              <a:t>Можливість повернення або інтеграції</a:t>
            </a:r>
            <a:endParaRPr lang="en-US" sz="2000" dirty="0"/>
          </a:p>
        </p:txBody>
      </p:sp>
      <p:pic>
        <p:nvPicPr>
          <p:cNvPr id="21506" name="Picture 2" descr="Практичне заняття. Захист цивільних осіб у період збройного конфлікту. |  Урок на 5 завдань. Громадянська освіта">
            <a:extLst>
              <a:ext uri="{FF2B5EF4-FFF2-40B4-BE49-F238E27FC236}">
                <a16:creationId xmlns="" xmlns:a16="http://schemas.microsoft.com/office/drawing/2014/main" id="{0665AF97-7065-47B6-AC6C-E62223F8F5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54" r="30013"/>
          <a:stretch/>
        </p:blipFill>
        <p:spPr bwMode="auto">
          <a:xfrm>
            <a:off x="560551" y="1486076"/>
            <a:ext cx="2458420" cy="263108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Українські біженці залишаться на довгі роки після закінчення війни, —  Єврокомісія / У світі / Судово-юридична газета">
            <a:extLst>
              <a:ext uri="{FF2B5EF4-FFF2-40B4-BE49-F238E27FC236}">
                <a16:creationId xmlns="" xmlns:a16="http://schemas.microsoft.com/office/drawing/2014/main" id="{9B782378-893C-44BF-ACE3-EB4B6529BA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883" t="8095" r="7558"/>
          <a:stretch/>
        </p:blipFill>
        <p:spPr bwMode="auto">
          <a:xfrm>
            <a:off x="7989477" y="1480843"/>
            <a:ext cx="2403201" cy="2633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Slide 2">
    <p:spTree>
      <p:nvGrpSpPr>
        <p:cNvPr id="1" name=""/>
        <p:cNvGrpSpPr/>
        <p:nvPr/>
      </p:nvGrpSpPr>
      <p:grpSpPr>
        <a:xfrm>
          <a:off x="0" y="0"/>
          <a:ext cx="0" cy="0"/>
          <a:chOff x="0" y="0"/>
          <a:chExt cx="0" cy="0"/>
        </a:xfrm>
      </p:grpSpPr>
      <p:sp>
        <p:nvSpPr>
          <p:cNvPr id="9" name="Прямоугольник 8">
            <a:extLst>
              <a:ext uri="{FF2B5EF4-FFF2-40B4-BE49-F238E27FC236}">
                <a16:creationId xmlns="" xmlns:a16="http://schemas.microsoft.com/office/drawing/2014/main" id="{B0806ABD-F22A-4224-ACFA-521F0105A41B}"/>
              </a:ext>
            </a:extLst>
          </p:cNvPr>
          <p:cNvSpPr/>
          <p:nvPr/>
        </p:nvSpPr>
        <p:spPr>
          <a:xfrm>
            <a:off x="948316" y="1887934"/>
            <a:ext cx="4194627" cy="49999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 0"/>
          <p:cNvSpPr/>
          <p:nvPr/>
        </p:nvSpPr>
        <p:spPr>
          <a:xfrm>
            <a:off x="948316" y="816931"/>
            <a:ext cx="12971273" cy="623531"/>
          </a:xfrm>
          <a:prstGeom prst="rect">
            <a:avLst/>
          </a:prstGeom>
          <a:noFill/>
          <a:ln/>
        </p:spPr>
        <p:txBody>
          <a:bodyPr wrap="none" lIns="0" tIns="0" rIns="0" bIns="0" rtlCol="0" anchor="t"/>
          <a:lstStyle/>
          <a:p>
            <a:pPr>
              <a:lnSpc>
                <a:spcPts val="4900"/>
              </a:lnSpc>
            </a:pPr>
            <a:r>
              <a:rPr lang="uk-UA" sz="3900" b="1" dirty="0">
                <a:solidFill>
                  <a:srgbClr val="1F1E1E"/>
                </a:solidFill>
                <a:ea typeface="Alexandria Semi Bold" pitchFamily="34" charset="-122"/>
                <a:cs typeface="Alexandria Semi Bold" pitchFamily="34" charset="-120"/>
              </a:rPr>
              <a:t>Історичні витоки міжнародного гуманітарного права (МГП)</a:t>
            </a:r>
            <a:endParaRPr lang="en-US" sz="3900" b="1" dirty="0"/>
          </a:p>
        </p:txBody>
      </p:sp>
      <p:sp>
        <p:nvSpPr>
          <p:cNvPr id="4" name="Text 2"/>
          <p:cNvSpPr/>
          <p:nvPr/>
        </p:nvSpPr>
        <p:spPr>
          <a:xfrm>
            <a:off x="6982693" y="2808389"/>
            <a:ext cx="6414384" cy="1213009"/>
          </a:xfrm>
          <a:prstGeom prst="rect">
            <a:avLst/>
          </a:prstGeom>
          <a:noFill/>
          <a:ln/>
        </p:spPr>
        <p:txBody>
          <a:bodyPr wrap="square" lIns="0" tIns="0" rIns="0" bIns="0" rtlCol="0" anchor="t"/>
          <a:lstStyle/>
          <a:p>
            <a:pPr>
              <a:lnSpc>
                <a:spcPct val="110000"/>
              </a:lnSpc>
            </a:pPr>
            <a:r>
              <a:rPr lang="en-US" sz="2400" dirty="0">
                <a:solidFill>
                  <a:srgbClr val="3B3535"/>
                </a:solidFill>
                <a:ea typeface="Sora Light" pitchFamily="34" charset="-122"/>
                <a:cs typeface="Sora Light" pitchFamily="34" charset="-120"/>
              </a:rPr>
              <a:t>Історія МГП розпочинається з праць </a:t>
            </a:r>
            <a:r>
              <a:rPr lang="en-US" sz="2400" b="1" dirty="0">
                <a:solidFill>
                  <a:srgbClr val="3B3535"/>
                </a:solidFill>
                <a:ea typeface="Sora Light" pitchFamily="34" charset="-122"/>
                <a:cs typeface="Sora Light" pitchFamily="34" charset="-120"/>
              </a:rPr>
              <a:t>Гуго Гроція </a:t>
            </a:r>
            <a:r>
              <a:rPr lang="en-US" sz="2400" dirty="0">
                <a:solidFill>
                  <a:srgbClr val="3B3535"/>
                </a:solidFill>
                <a:ea typeface="Sora Light" pitchFamily="34" charset="-122"/>
                <a:cs typeface="Sora Light" pitchFamily="34" charset="-120"/>
              </a:rPr>
              <a:t>«Про право війни і миру» (1625), які заклали теоретичні основи міжнародного права. </a:t>
            </a:r>
            <a:endParaRPr lang="uk-UA" sz="2400" dirty="0">
              <a:solidFill>
                <a:srgbClr val="3B3535"/>
              </a:solidFill>
              <a:ea typeface="Sora Light" pitchFamily="34" charset="-122"/>
              <a:cs typeface="Sora Light" pitchFamily="34" charset="-120"/>
            </a:endParaRPr>
          </a:p>
          <a:p>
            <a:pPr>
              <a:lnSpc>
                <a:spcPct val="110000"/>
              </a:lnSpc>
            </a:pPr>
            <a:endParaRPr lang="uk-UA" sz="2400" dirty="0">
              <a:solidFill>
                <a:srgbClr val="3B3535"/>
              </a:solidFill>
              <a:ea typeface="Sora Light" pitchFamily="34" charset="-122"/>
              <a:cs typeface="Sora Light" pitchFamily="34" charset="-120"/>
            </a:endParaRPr>
          </a:p>
          <a:p>
            <a:pPr>
              <a:lnSpc>
                <a:spcPct val="110000"/>
              </a:lnSpc>
            </a:pPr>
            <a:r>
              <a:rPr lang="en-US" sz="2400" dirty="0" err="1">
                <a:solidFill>
                  <a:srgbClr val="3B3535"/>
                </a:solidFill>
                <a:ea typeface="Sora Light" pitchFamily="34" charset="-122"/>
                <a:cs typeface="Sora Light" pitchFamily="34" charset="-120"/>
              </a:rPr>
              <a:t>Значний</a:t>
            </a:r>
            <a:r>
              <a:rPr lang="en-US" sz="2400" dirty="0">
                <a:solidFill>
                  <a:srgbClr val="3B3535"/>
                </a:solidFill>
                <a:ea typeface="Sora Light" pitchFamily="34" charset="-122"/>
                <a:cs typeface="Sora Light" pitchFamily="34" charset="-120"/>
              </a:rPr>
              <a:t> розвиток </a:t>
            </a:r>
            <a:r>
              <a:rPr lang="en-US" sz="2400" dirty="0" err="1">
                <a:solidFill>
                  <a:srgbClr val="3B3535"/>
                </a:solidFill>
                <a:ea typeface="Sora Light" pitchFamily="34" charset="-122"/>
                <a:cs typeface="Sora Light" pitchFamily="34" charset="-120"/>
              </a:rPr>
              <a:t>відбувся</a:t>
            </a:r>
            <a:r>
              <a:rPr lang="en-US" sz="2400" dirty="0">
                <a:solidFill>
                  <a:srgbClr val="3B3535"/>
                </a:solidFill>
                <a:ea typeface="Sora Light" pitchFamily="34" charset="-122"/>
                <a:cs typeface="Sora Light" pitchFamily="34" charset="-120"/>
              </a:rPr>
              <a:t> </a:t>
            </a:r>
            <a:r>
              <a:rPr lang="uk-UA" sz="2400" dirty="0">
                <a:solidFill>
                  <a:srgbClr val="3B3535"/>
                </a:solidFill>
                <a:ea typeface="Sora Light" pitchFamily="34" charset="-122"/>
                <a:cs typeface="Sora Light" pitchFamily="34" charset="-120"/>
              </a:rPr>
              <a:t>вже після </a:t>
            </a:r>
            <a:r>
              <a:rPr lang="en-US" sz="2400" dirty="0" err="1">
                <a:solidFill>
                  <a:srgbClr val="3B3535"/>
                </a:solidFill>
                <a:ea typeface="Sora Light" pitchFamily="34" charset="-122"/>
                <a:cs typeface="Sora Light" pitchFamily="34" charset="-120"/>
              </a:rPr>
              <a:t>прийняття</a:t>
            </a:r>
            <a:r>
              <a:rPr lang="en-US" sz="2400" dirty="0">
                <a:solidFill>
                  <a:srgbClr val="3B3535"/>
                </a:solidFill>
                <a:ea typeface="Sora Light" pitchFamily="34" charset="-122"/>
                <a:cs typeface="Sora Light" pitchFamily="34" charset="-120"/>
              </a:rPr>
              <a:t> Женевських конвенцій 1949 року та Додаткових протоколів 1977 року, які стали </a:t>
            </a:r>
            <a:r>
              <a:rPr lang="en-US" sz="2400" dirty="0" err="1">
                <a:solidFill>
                  <a:srgbClr val="3B3535"/>
                </a:solidFill>
                <a:ea typeface="Sora Light" pitchFamily="34" charset="-122"/>
                <a:cs typeface="Sora Light" pitchFamily="34" charset="-120"/>
              </a:rPr>
              <a:t>наріжним</a:t>
            </a:r>
            <a:r>
              <a:rPr lang="en-US" sz="2400" dirty="0">
                <a:solidFill>
                  <a:srgbClr val="3B3535"/>
                </a:solidFill>
                <a:ea typeface="Sora Light" pitchFamily="34" charset="-122"/>
                <a:cs typeface="Sora Light" pitchFamily="34" charset="-120"/>
              </a:rPr>
              <a:t> </a:t>
            </a:r>
            <a:r>
              <a:rPr lang="uk-UA" sz="2400" dirty="0" err="1">
                <a:solidFill>
                  <a:srgbClr val="3B3535"/>
                </a:solidFill>
                <a:ea typeface="Sora Light" pitchFamily="34" charset="-122"/>
                <a:cs typeface="Sora Light" pitchFamily="34" charset="-120"/>
              </a:rPr>
              <a:t>каменем</a:t>
            </a:r>
            <a:r>
              <a:rPr lang="en-US" sz="2400" dirty="0">
                <a:solidFill>
                  <a:srgbClr val="3B3535"/>
                </a:solidFill>
                <a:ea typeface="Sora Light" pitchFamily="34" charset="-122"/>
                <a:cs typeface="Sora Light" pitchFamily="34" charset="-120"/>
              </a:rPr>
              <a:t> сучасного МГП.</a:t>
            </a:r>
            <a:endParaRPr lang="en-US" sz="2400" dirty="0"/>
          </a:p>
        </p:txBody>
      </p:sp>
      <p:pic>
        <p:nvPicPr>
          <p:cNvPr id="4100" name="Picture 4" descr="Гроций, Гуго — Википедия">
            <a:extLst>
              <a:ext uri="{FF2B5EF4-FFF2-40B4-BE49-F238E27FC236}">
                <a16:creationId xmlns="" xmlns:a16="http://schemas.microsoft.com/office/drawing/2014/main" id="{DC8C5702-8233-406F-BE68-59A7C836A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323" y="2125200"/>
            <a:ext cx="4194627" cy="4999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name="Slide 18">
    <p:spTree>
      <p:nvGrpSpPr>
        <p:cNvPr id="1" name=""/>
        <p:cNvGrpSpPr/>
        <p:nvPr/>
      </p:nvGrpSpPr>
      <p:grpSpPr>
        <a:xfrm>
          <a:off x="0" y="0"/>
          <a:ext cx="0" cy="0"/>
          <a:chOff x="0" y="0"/>
          <a:chExt cx="0" cy="0"/>
        </a:xfrm>
      </p:grpSpPr>
      <p:sp>
        <p:nvSpPr>
          <p:cNvPr id="2" name="Text 0"/>
          <p:cNvSpPr/>
          <p:nvPr/>
        </p:nvSpPr>
        <p:spPr>
          <a:xfrm>
            <a:off x="758312" y="783909"/>
            <a:ext cx="8187809" cy="623531"/>
          </a:xfrm>
          <a:prstGeom prst="rect">
            <a:avLst/>
          </a:prstGeom>
          <a:noFill/>
          <a:ln/>
        </p:spPr>
        <p:txBody>
          <a:bodyPr wrap="none" lIns="0" tIns="0" rIns="0" bIns="0" rtlCol="0" anchor="t"/>
          <a:lstStyle/>
          <a:p>
            <a:pPr>
              <a:lnSpc>
                <a:spcPts val="4900"/>
              </a:lnSpc>
            </a:pPr>
            <a:r>
              <a:rPr lang="en-US" sz="3900" b="1" dirty="0">
                <a:solidFill>
                  <a:srgbClr val="1F1E1E"/>
                </a:solidFill>
                <a:ea typeface="Alexandria Semi Bold" pitchFamily="34" charset="-122"/>
                <a:cs typeface="Alexandria Semi Bold" pitchFamily="34" charset="-120"/>
              </a:rPr>
              <a:t>Відомі справи та судова практика</a:t>
            </a:r>
            <a:endParaRPr lang="en-US" sz="3900" b="1" dirty="0"/>
          </a:p>
        </p:txBody>
      </p:sp>
      <p:sp>
        <p:nvSpPr>
          <p:cNvPr id="3" name="Shape 1"/>
          <p:cNvSpPr/>
          <p:nvPr/>
        </p:nvSpPr>
        <p:spPr>
          <a:xfrm>
            <a:off x="758312" y="1786537"/>
            <a:ext cx="13113783" cy="1759983"/>
          </a:xfrm>
          <a:prstGeom prst="roundRect">
            <a:avLst>
              <a:gd name="adj" fmla="val 4524"/>
            </a:avLst>
          </a:prstGeom>
          <a:solidFill>
            <a:schemeClr val="bg1">
              <a:lumMod val="95000"/>
              <a:alpha val="19000"/>
            </a:schemeClr>
          </a:solidFill>
          <a:ln w="22860">
            <a:solidFill>
              <a:srgbClr val="BBC2DC"/>
            </a:solidFill>
            <a:prstDash val="solid"/>
          </a:ln>
        </p:spPr>
      </p:sp>
      <p:sp>
        <p:nvSpPr>
          <p:cNvPr id="4" name="Shape 2"/>
          <p:cNvSpPr/>
          <p:nvPr/>
        </p:nvSpPr>
        <p:spPr>
          <a:xfrm>
            <a:off x="781171" y="1809395"/>
            <a:ext cx="758309" cy="1714263"/>
          </a:xfrm>
          <a:prstGeom prst="roundRect">
            <a:avLst>
              <a:gd name="adj" fmla="val 6883"/>
            </a:avLst>
          </a:prstGeom>
          <a:solidFill>
            <a:srgbClr val="D5DCF6"/>
          </a:solidFill>
          <a:ln/>
        </p:spPr>
      </p:sp>
      <p:sp>
        <p:nvSpPr>
          <p:cNvPr id="5" name="Text 3"/>
          <p:cNvSpPr/>
          <p:nvPr/>
        </p:nvSpPr>
        <p:spPr>
          <a:xfrm>
            <a:off x="1014296" y="2488764"/>
            <a:ext cx="284321" cy="355403"/>
          </a:xfrm>
          <a:prstGeom prst="rect">
            <a:avLst/>
          </a:prstGeom>
          <a:noFill/>
          <a:ln/>
        </p:spPr>
        <p:txBody>
          <a:bodyPr wrap="none" lIns="0" tIns="0" rIns="0" bIns="0" rtlCol="0" anchor="t"/>
          <a:lstStyle/>
          <a:p>
            <a:pPr>
              <a:lnSpc>
                <a:spcPts val="2200"/>
              </a:lnSpc>
            </a:pPr>
            <a:r>
              <a:rPr lang="en-US" dirty="0">
                <a:solidFill>
                  <a:srgbClr val="3B3535"/>
                </a:solidFill>
                <a:ea typeface="Alexandria Semi Bold" pitchFamily="34" charset="-122"/>
                <a:cs typeface="Alexandria Semi Bold" pitchFamily="34" charset="-120"/>
              </a:rPr>
              <a:t>1</a:t>
            </a:r>
            <a:endParaRPr lang="en-US" dirty="0"/>
          </a:p>
        </p:txBody>
      </p:sp>
      <p:sp>
        <p:nvSpPr>
          <p:cNvPr id="6" name="Text 4"/>
          <p:cNvSpPr/>
          <p:nvPr/>
        </p:nvSpPr>
        <p:spPr>
          <a:xfrm>
            <a:off x="1729025" y="1998941"/>
            <a:ext cx="4416267" cy="311707"/>
          </a:xfrm>
          <a:prstGeom prst="rect">
            <a:avLst/>
          </a:prstGeom>
          <a:noFill/>
          <a:ln/>
        </p:spPr>
        <p:txBody>
          <a:bodyPr wrap="none" lIns="0" tIns="0" rIns="0" bIns="0" rtlCol="0" anchor="t"/>
          <a:lstStyle/>
          <a:p>
            <a:pPr>
              <a:lnSpc>
                <a:spcPts val="2451"/>
              </a:lnSpc>
            </a:pPr>
            <a:r>
              <a:rPr lang="en-US" sz="2200" b="1" dirty="0">
                <a:solidFill>
                  <a:srgbClr val="3B3535"/>
                </a:solidFill>
                <a:ea typeface="Alexandria Semi Bold" pitchFamily="34" charset="-122"/>
                <a:cs typeface="Alexandria Semi Bold" pitchFamily="34" charset="-120"/>
              </a:rPr>
              <a:t>Ісаїлович проти Сербії (ЄСПЛ, 2009)</a:t>
            </a:r>
            <a:endParaRPr lang="en-US" sz="2200" b="1" dirty="0"/>
          </a:p>
        </p:txBody>
      </p:sp>
      <p:sp>
        <p:nvSpPr>
          <p:cNvPr id="7" name="Text 5"/>
          <p:cNvSpPr/>
          <p:nvPr/>
        </p:nvSpPr>
        <p:spPr>
          <a:xfrm>
            <a:off x="1729026" y="2424354"/>
            <a:ext cx="11930659" cy="909757"/>
          </a:xfrm>
          <a:prstGeom prst="rect">
            <a:avLst/>
          </a:prstGeom>
          <a:noFill/>
          <a:ln/>
        </p:spPr>
        <p:txBody>
          <a:bodyPr wrap="square" lIns="0" tIns="0" rIns="0" bIns="0" rtlCol="0" anchor="t"/>
          <a:lstStyle/>
          <a:p>
            <a:pPr>
              <a:lnSpc>
                <a:spcPts val="2351"/>
              </a:lnSpc>
            </a:pPr>
            <a:r>
              <a:rPr lang="en-US" sz="1900" dirty="0">
                <a:solidFill>
                  <a:srgbClr val="3B3535"/>
                </a:solidFill>
                <a:ea typeface="Sora Light" pitchFamily="34" charset="-122"/>
                <a:cs typeface="Sora Light" pitchFamily="34" charset="-120"/>
              </a:rPr>
              <a:t>Суд встановив відповідальність Сербії за бомбардування цивільних об'єктів під час конфлікту в Хорватії. ЄСПЛ застосував норми МГП для тлумачення статті 2 Конвенції (право на життя), підтвердивши, що держави повинні дотримуватися принципів розрізнення та пропорційності навіть у збройних конфліктах.</a:t>
            </a:r>
            <a:endParaRPr lang="en-US" sz="1900" dirty="0"/>
          </a:p>
        </p:txBody>
      </p:sp>
      <p:sp>
        <p:nvSpPr>
          <p:cNvPr id="8" name="Shape 6"/>
          <p:cNvSpPr/>
          <p:nvPr/>
        </p:nvSpPr>
        <p:spPr>
          <a:xfrm>
            <a:off x="758312" y="3736065"/>
            <a:ext cx="13113783" cy="1759983"/>
          </a:xfrm>
          <a:prstGeom prst="roundRect">
            <a:avLst>
              <a:gd name="adj" fmla="val 4524"/>
            </a:avLst>
          </a:prstGeom>
          <a:solidFill>
            <a:schemeClr val="bg1">
              <a:lumMod val="95000"/>
              <a:alpha val="19000"/>
            </a:schemeClr>
          </a:solidFill>
          <a:ln w="22860">
            <a:solidFill>
              <a:srgbClr val="BBC2DC"/>
            </a:solidFill>
            <a:prstDash val="solid"/>
          </a:ln>
        </p:spPr>
      </p:sp>
      <p:sp>
        <p:nvSpPr>
          <p:cNvPr id="9" name="Shape 7"/>
          <p:cNvSpPr/>
          <p:nvPr/>
        </p:nvSpPr>
        <p:spPr>
          <a:xfrm>
            <a:off x="781171" y="3758923"/>
            <a:ext cx="758309" cy="1714263"/>
          </a:xfrm>
          <a:prstGeom prst="roundRect">
            <a:avLst>
              <a:gd name="adj" fmla="val 6883"/>
            </a:avLst>
          </a:prstGeom>
          <a:solidFill>
            <a:srgbClr val="D5DCF6"/>
          </a:solidFill>
          <a:ln/>
        </p:spPr>
      </p:sp>
      <p:sp>
        <p:nvSpPr>
          <p:cNvPr id="10" name="Text 8"/>
          <p:cNvSpPr/>
          <p:nvPr/>
        </p:nvSpPr>
        <p:spPr>
          <a:xfrm>
            <a:off x="1014296" y="4438293"/>
            <a:ext cx="284321" cy="355403"/>
          </a:xfrm>
          <a:prstGeom prst="rect">
            <a:avLst/>
          </a:prstGeom>
          <a:noFill/>
          <a:ln/>
        </p:spPr>
        <p:txBody>
          <a:bodyPr wrap="none" lIns="0" tIns="0" rIns="0" bIns="0" rtlCol="0" anchor="t"/>
          <a:lstStyle/>
          <a:p>
            <a:pPr>
              <a:lnSpc>
                <a:spcPts val="2200"/>
              </a:lnSpc>
            </a:pPr>
            <a:r>
              <a:rPr lang="en-US" dirty="0">
                <a:solidFill>
                  <a:srgbClr val="3B3535"/>
                </a:solidFill>
                <a:ea typeface="Alexandria Semi Bold" pitchFamily="34" charset="-122"/>
                <a:cs typeface="Alexandria Semi Bold" pitchFamily="34" charset="-120"/>
              </a:rPr>
              <a:t>2</a:t>
            </a:r>
            <a:endParaRPr lang="en-US" dirty="0"/>
          </a:p>
        </p:txBody>
      </p:sp>
      <p:sp>
        <p:nvSpPr>
          <p:cNvPr id="11" name="Text 9"/>
          <p:cNvSpPr/>
          <p:nvPr/>
        </p:nvSpPr>
        <p:spPr>
          <a:xfrm>
            <a:off x="1729025" y="3948469"/>
            <a:ext cx="6339603" cy="311707"/>
          </a:xfrm>
          <a:prstGeom prst="rect">
            <a:avLst/>
          </a:prstGeom>
          <a:noFill/>
          <a:ln/>
        </p:spPr>
        <p:txBody>
          <a:bodyPr wrap="none" lIns="0" tIns="0" rIns="0" bIns="0" rtlCol="0" anchor="t"/>
          <a:lstStyle/>
          <a:p>
            <a:pPr>
              <a:lnSpc>
                <a:spcPts val="2451"/>
              </a:lnSpc>
            </a:pPr>
            <a:r>
              <a:rPr lang="en-US" sz="2200" b="1" dirty="0">
                <a:solidFill>
                  <a:srgbClr val="3B3535"/>
                </a:solidFill>
                <a:ea typeface="Alexandria Semi Bold" pitchFamily="34" charset="-122"/>
                <a:cs typeface="Alexandria Semi Bold" pitchFamily="34" charset="-120"/>
              </a:rPr>
              <a:t>Справи проти Росії щодо Чечні (серія рішень ЄСПЛ)</a:t>
            </a:r>
            <a:endParaRPr lang="en-US" sz="2200" b="1" dirty="0"/>
          </a:p>
        </p:txBody>
      </p:sp>
      <p:sp>
        <p:nvSpPr>
          <p:cNvPr id="12" name="Text 10"/>
          <p:cNvSpPr/>
          <p:nvPr/>
        </p:nvSpPr>
        <p:spPr>
          <a:xfrm>
            <a:off x="1729026" y="4373882"/>
            <a:ext cx="11930659" cy="909757"/>
          </a:xfrm>
          <a:prstGeom prst="rect">
            <a:avLst/>
          </a:prstGeom>
          <a:noFill/>
          <a:ln/>
        </p:spPr>
        <p:txBody>
          <a:bodyPr wrap="square" lIns="0" tIns="0" rIns="0" bIns="0" rtlCol="0" anchor="t"/>
          <a:lstStyle/>
          <a:p>
            <a:pPr>
              <a:lnSpc>
                <a:spcPts val="2351"/>
              </a:lnSpc>
            </a:pPr>
            <a:r>
              <a:rPr lang="en-US" sz="1900" dirty="0">
                <a:solidFill>
                  <a:srgbClr val="3B3535"/>
                </a:solidFill>
                <a:ea typeface="Sora Light" pitchFamily="34" charset="-122"/>
                <a:cs typeface="Sora Light" pitchFamily="34" charset="-120"/>
              </a:rPr>
              <a:t>Понад 250 справ проти Російської Федерації щодо порушень під час чеченських воєн. Суд констатував численні порушення статей 2 (право на життя), 3 (заборона катувань), 13 (право на ефективний засіб правового захисту). Росія зобов'язана виплатити мільйони євро компенсацій.</a:t>
            </a:r>
            <a:endParaRPr lang="en-US" sz="1900" dirty="0"/>
          </a:p>
        </p:txBody>
      </p:sp>
      <p:sp>
        <p:nvSpPr>
          <p:cNvPr id="13" name="Shape 11"/>
          <p:cNvSpPr/>
          <p:nvPr/>
        </p:nvSpPr>
        <p:spPr>
          <a:xfrm>
            <a:off x="758312" y="5685596"/>
            <a:ext cx="13113783" cy="1759983"/>
          </a:xfrm>
          <a:prstGeom prst="roundRect">
            <a:avLst>
              <a:gd name="adj" fmla="val 4524"/>
            </a:avLst>
          </a:prstGeom>
          <a:solidFill>
            <a:schemeClr val="bg1">
              <a:lumMod val="95000"/>
              <a:alpha val="19000"/>
            </a:schemeClr>
          </a:solidFill>
          <a:ln w="22860">
            <a:solidFill>
              <a:srgbClr val="BBC2DC"/>
            </a:solidFill>
            <a:prstDash val="solid"/>
          </a:ln>
        </p:spPr>
      </p:sp>
      <p:sp>
        <p:nvSpPr>
          <p:cNvPr id="14" name="Shape 12"/>
          <p:cNvSpPr/>
          <p:nvPr/>
        </p:nvSpPr>
        <p:spPr>
          <a:xfrm>
            <a:off x="781171" y="5708454"/>
            <a:ext cx="758309" cy="1714263"/>
          </a:xfrm>
          <a:prstGeom prst="roundRect">
            <a:avLst>
              <a:gd name="adj" fmla="val 6883"/>
            </a:avLst>
          </a:prstGeom>
          <a:solidFill>
            <a:srgbClr val="D5DCF6"/>
          </a:solidFill>
          <a:ln/>
        </p:spPr>
      </p:sp>
      <p:sp>
        <p:nvSpPr>
          <p:cNvPr id="15" name="Text 13"/>
          <p:cNvSpPr/>
          <p:nvPr/>
        </p:nvSpPr>
        <p:spPr>
          <a:xfrm>
            <a:off x="1014296" y="6387821"/>
            <a:ext cx="284321" cy="355403"/>
          </a:xfrm>
          <a:prstGeom prst="rect">
            <a:avLst/>
          </a:prstGeom>
          <a:noFill/>
          <a:ln/>
        </p:spPr>
        <p:txBody>
          <a:bodyPr wrap="none" lIns="0" tIns="0" rIns="0" bIns="0" rtlCol="0" anchor="t"/>
          <a:lstStyle/>
          <a:p>
            <a:pPr>
              <a:lnSpc>
                <a:spcPts val="2200"/>
              </a:lnSpc>
            </a:pPr>
            <a:r>
              <a:rPr lang="en-US" dirty="0">
                <a:solidFill>
                  <a:srgbClr val="3B3535"/>
                </a:solidFill>
                <a:ea typeface="Alexandria Semi Bold" pitchFamily="34" charset="-122"/>
                <a:cs typeface="Alexandria Semi Bold" pitchFamily="34" charset="-120"/>
              </a:rPr>
              <a:t>3</a:t>
            </a:r>
            <a:endParaRPr lang="en-US" dirty="0"/>
          </a:p>
        </p:txBody>
      </p:sp>
      <p:sp>
        <p:nvSpPr>
          <p:cNvPr id="16" name="Text 14"/>
          <p:cNvSpPr/>
          <p:nvPr/>
        </p:nvSpPr>
        <p:spPr>
          <a:xfrm>
            <a:off x="1729027" y="5898000"/>
            <a:ext cx="7441644" cy="311707"/>
          </a:xfrm>
          <a:prstGeom prst="rect">
            <a:avLst/>
          </a:prstGeom>
          <a:noFill/>
          <a:ln/>
        </p:spPr>
        <p:txBody>
          <a:bodyPr wrap="none" lIns="0" tIns="0" rIns="0" bIns="0" rtlCol="0" anchor="t"/>
          <a:lstStyle/>
          <a:p>
            <a:pPr>
              <a:lnSpc>
                <a:spcPts val="2451"/>
              </a:lnSpc>
            </a:pPr>
            <a:r>
              <a:rPr lang="en-US" sz="2200" b="1" dirty="0">
                <a:solidFill>
                  <a:srgbClr val="3B3535"/>
                </a:solidFill>
                <a:ea typeface="Alexandria Semi Bold" pitchFamily="34" charset="-122"/>
                <a:cs typeface="Alexandria Semi Bold" pitchFamily="34" charset="-120"/>
              </a:rPr>
              <a:t>Міжнародний кримінальний суд: справи про воєнні злочини</a:t>
            </a:r>
            <a:endParaRPr lang="en-US" sz="2200" b="1" dirty="0"/>
          </a:p>
        </p:txBody>
      </p:sp>
      <p:sp>
        <p:nvSpPr>
          <p:cNvPr id="17" name="Text 15"/>
          <p:cNvSpPr/>
          <p:nvPr/>
        </p:nvSpPr>
        <p:spPr>
          <a:xfrm>
            <a:off x="1729026" y="6323413"/>
            <a:ext cx="11930659" cy="909757"/>
          </a:xfrm>
          <a:prstGeom prst="rect">
            <a:avLst/>
          </a:prstGeom>
          <a:noFill/>
          <a:ln/>
        </p:spPr>
        <p:txBody>
          <a:bodyPr wrap="square" lIns="0" tIns="0" rIns="0" bIns="0" rtlCol="0" anchor="t"/>
          <a:lstStyle/>
          <a:p>
            <a:pPr>
              <a:lnSpc>
                <a:spcPts val="2351"/>
              </a:lnSpc>
            </a:pPr>
            <a:r>
              <a:rPr lang="en-US" sz="1900" dirty="0">
                <a:solidFill>
                  <a:srgbClr val="3B3535"/>
                </a:solidFill>
                <a:ea typeface="Sora Light" pitchFamily="34" charset="-122"/>
                <a:cs typeface="Sora Light" pitchFamily="34" charset="-120"/>
              </a:rPr>
              <a:t>МКС розглядає справи про геноцид, злочини проти людяності та воєнні злочини. Рішення у справах Жан-П'єра Бембі (ДР Конго), Томаса Лубанги (використання дітей-солдатів) демонструють застосування норм МГП та встановлення індивідуальної кримінальної відповідальності.</a:t>
            </a:r>
            <a:endParaRPr lang="en-US" sz="19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610910" y="507206"/>
            <a:ext cx="13408581" cy="1004888"/>
          </a:xfrm>
          <a:prstGeom prst="rect">
            <a:avLst/>
          </a:prstGeom>
          <a:noFill/>
          <a:ln/>
        </p:spPr>
        <p:txBody>
          <a:bodyPr wrap="square" lIns="0" tIns="0" rIns="0" bIns="0" rtlCol="0" anchor="t"/>
          <a:lstStyle/>
          <a:p>
            <a:pPr marL="0" indent="0" algn="l">
              <a:lnSpc>
                <a:spcPts val="3950"/>
              </a:lnSpc>
              <a:buNone/>
            </a:pPr>
            <a:r>
              <a:rPr lang="uk-UA" sz="3200" b="1">
                <a:solidFill>
                  <a:srgbClr val="1F1E1E"/>
                </a:solidFill>
                <a:ea typeface="Alexandria Semi Bold" pitchFamily="34" charset="-122"/>
                <a:cs typeface="Alexandria Semi Bold" pitchFamily="34" charset="-120"/>
              </a:rPr>
              <a:t>Відомі справи: Україна проти Росії (щодо Криму та Сходу України, 2024)</a:t>
            </a:r>
            <a:endParaRPr lang="uk-UA" sz="3200" b="1"/>
          </a:p>
        </p:txBody>
      </p:sp>
      <p:sp>
        <p:nvSpPr>
          <p:cNvPr id="3" name="Text 1"/>
          <p:cNvSpPr/>
          <p:nvPr/>
        </p:nvSpPr>
        <p:spPr>
          <a:xfrm>
            <a:off x="633652" y="1164517"/>
            <a:ext cx="13408581" cy="488633"/>
          </a:xfrm>
          <a:prstGeom prst="rect">
            <a:avLst/>
          </a:prstGeom>
          <a:noFill/>
          <a:ln/>
        </p:spPr>
        <p:txBody>
          <a:bodyPr wrap="square" lIns="0" tIns="0" rIns="0" bIns="0" rtlCol="0" anchor="t"/>
          <a:lstStyle/>
          <a:p>
            <a:pPr marL="0" indent="0" algn="l">
              <a:buNone/>
            </a:pPr>
            <a:r>
              <a:rPr lang="en-US" sz="2000" dirty="0">
                <a:solidFill>
                  <a:srgbClr val="3B3535"/>
                </a:solidFill>
                <a:ea typeface="Sora Light" pitchFamily="34" charset="-122"/>
                <a:cs typeface="Sora Light" pitchFamily="34" charset="-120"/>
              </a:rPr>
              <a:t>Справа "Україна проти Росії" є однією з найбільш масштабних міждержавних скарг, що стосуються збройного конфлікту та окупації. Рішення ЄСПЛ у цій справі мають глибокий прецедентний характер.</a:t>
            </a:r>
            <a:endParaRPr lang="en-US" sz="2000" dirty="0"/>
          </a:p>
        </p:txBody>
      </p:sp>
      <p:pic>
        <p:nvPicPr>
          <p:cNvPr id="5" name="Image 1" descr="preencoded.png"/>
          <p:cNvPicPr>
            <a:picLocks noChangeAspect="1"/>
          </p:cNvPicPr>
          <p:nvPr/>
        </p:nvPicPr>
        <p:blipFill>
          <a:blip r:embed="rId3"/>
          <a:stretch>
            <a:fillRect/>
          </a:stretch>
        </p:blipFill>
        <p:spPr>
          <a:xfrm>
            <a:off x="11098528" y="1900590"/>
            <a:ext cx="2876549" cy="1887641"/>
          </a:xfrm>
          <a:prstGeom prst="rect">
            <a:avLst/>
          </a:prstGeom>
        </p:spPr>
      </p:pic>
      <p:sp>
        <p:nvSpPr>
          <p:cNvPr id="6" name="Text 2"/>
          <p:cNvSpPr/>
          <p:nvPr/>
        </p:nvSpPr>
        <p:spPr>
          <a:xfrm>
            <a:off x="618412" y="2419380"/>
            <a:ext cx="3089910" cy="301466"/>
          </a:xfrm>
          <a:prstGeom prst="rect">
            <a:avLst/>
          </a:prstGeom>
          <a:noFill/>
          <a:ln/>
        </p:spPr>
        <p:txBody>
          <a:bodyPr wrap="none" lIns="0" tIns="0" rIns="0" bIns="0" rtlCol="0" anchor="t"/>
          <a:lstStyle/>
          <a:p>
            <a:pPr marL="0" indent="0" algn="l">
              <a:lnSpc>
                <a:spcPts val="2350"/>
              </a:lnSpc>
              <a:buNone/>
            </a:pPr>
            <a:r>
              <a:rPr lang="uk-UA" sz="2400" b="1">
                <a:solidFill>
                  <a:srgbClr val="1F1E1E"/>
                </a:solidFill>
                <a:ea typeface="Alexandria Semi Bold" pitchFamily="34" charset="-122"/>
                <a:cs typeface="Alexandria Semi Bold" pitchFamily="34" charset="-120"/>
              </a:rPr>
              <a:t>Ключові аспекти розгляду</a:t>
            </a:r>
            <a:endParaRPr lang="uk-UA" sz="2400" b="1"/>
          </a:p>
        </p:txBody>
      </p:sp>
      <p:sp>
        <p:nvSpPr>
          <p:cNvPr id="7" name="Text 3"/>
          <p:cNvSpPr/>
          <p:nvPr/>
        </p:nvSpPr>
        <p:spPr>
          <a:xfrm>
            <a:off x="624843" y="3109884"/>
            <a:ext cx="7206972" cy="732949"/>
          </a:xfrm>
          <a:prstGeom prst="rect">
            <a:avLst/>
          </a:prstGeom>
          <a:noFill/>
          <a:ln/>
        </p:spPr>
        <p:txBody>
          <a:bodyPr wrap="square" lIns="0" tIns="0" rIns="0" bIns="0" rtlCol="0" anchor="t"/>
          <a:lstStyle/>
          <a:p>
            <a:pPr marL="342900" indent="-342900" algn="l">
              <a:buSzPct val="100000"/>
              <a:buChar char="•"/>
            </a:pPr>
            <a:r>
              <a:rPr lang="en-US" sz="2000" b="1" dirty="0">
                <a:solidFill>
                  <a:srgbClr val="3B3535"/>
                </a:solidFill>
                <a:ea typeface="Sora Light" pitchFamily="34" charset="-122"/>
                <a:cs typeface="Sora Light" pitchFamily="34" charset="-120"/>
              </a:rPr>
              <a:t>Порушення в Окупованому Криму:</a:t>
            </a:r>
            <a:r>
              <a:rPr lang="en-US" sz="2000" dirty="0">
                <a:solidFill>
                  <a:srgbClr val="3B3535"/>
                </a:solidFill>
                <a:ea typeface="Sora Light" pitchFamily="34" charset="-122"/>
                <a:cs typeface="Sora Light" pitchFamily="34" charset="-120"/>
              </a:rPr>
              <a:t> Суд розглядав широкий спектр порушень прав людини, включаючи незаконні затримання, зникнення, порушення свободи слова, релігії та дискримінацію за національною ознакою після 2014 року.</a:t>
            </a:r>
            <a:endParaRPr lang="en-US" sz="2000" dirty="0"/>
          </a:p>
        </p:txBody>
      </p:sp>
      <p:sp>
        <p:nvSpPr>
          <p:cNvPr id="8" name="Text 4"/>
          <p:cNvSpPr/>
          <p:nvPr/>
        </p:nvSpPr>
        <p:spPr>
          <a:xfrm>
            <a:off x="610910" y="4559527"/>
            <a:ext cx="7206972" cy="732949"/>
          </a:xfrm>
          <a:prstGeom prst="rect">
            <a:avLst/>
          </a:prstGeom>
          <a:noFill/>
          <a:ln/>
        </p:spPr>
        <p:txBody>
          <a:bodyPr wrap="square" lIns="0" tIns="0" rIns="0" bIns="0" rtlCol="0" anchor="t"/>
          <a:lstStyle/>
          <a:p>
            <a:pPr marL="342900" indent="-342900" algn="l">
              <a:buSzPct val="100000"/>
              <a:buChar char="•"/>
            </a:pPr>
            <a:r>
              <a:rPr lang="en-US" sz="2000" b="1" dirty="0">
                <a:solidFill>
                  <a:srgbClr val="3B3535"/>
                </a:solidFill>
                <a:ea typeface="Sora Light" pitchFamily="34" charset="-122"/>
                <a:cs typeface="Sora Light" pitchFamily="34" charset="-120"/>
              </a:rPr>
              <a:t>Визначення Юрисдикції:</a:t>
            </a:r>
            <a:r>
              <a:rPr lang="en-US" sz="2000" dirty="0">
                <a:solidFill>
                  <a:srgbClr val="3B3535"/>
                </a:solidFill>
                <a:ea typeface="Sora Light" pitchFamily="34" charset="-122"/>
                <a:cs typeface="Sora Light" pitchFamily="34" charset="-120"/>
              </a:rPr>
              <a:t> Одним із центральних питань було підтвердження ефективного контролю та, відповідно, юрисдикції Російської Федерації над територією Криму та районами Донбасу. Суд використовував критерії МГП для визначення характеру контролю.</a:t>
            </a:r>
            <a:endParaRPr lang="en-US" sz="2000" dirty="0"/>
          </a:p>
        </p:txBody>
      </p:sp>
      <p:sp>
        <p:nvSpPr>
          <p:cNvPr id="9" name="Text 5"/>
          <p:cNvSpPr/>
          <p:nvPr/>
        </p:nvSpPr>
        <p:spPr>
          <a:xfrm>
            <a:off x="610910" y="6351031"/>
            <a:ext cx="7206972" cy="732949"/>
          </a:xfrm>
          <a:prstGeom prst="rect">
            <a:avLst/>
          </a:prstGeom>
          <a:noFill/>
          <a:ln/>
        </p:spPr>
        <p:txBody>
          <a:bodyPr wrap="square" lIns="0" tIns="0" rIns="0" bIns="0" rtlCol="0" anchor="t"/>
          <a:lstStyle/>
          <a:p>
            <a:pPr marL="342900" indent="-342900" algn="l">
              <a:buSzPct val="100000"/>
              <a:buChar char="•"/>
            </a:pPr>
            <a:r>
              <a:rPr lang="en-US" sz="2000" b="1" dirty="0">
                <a:solidFill>
                  <a:srgbClr val="3B3535"/>
                </a:solidFill>
                <a:ea typeface="Sora Light" pitchFamily="34" charset="-122"/>
                <a:cs typeface="Sora Light" pitchFamily="34" charset="-120"/>
              </a:rPr>
              <a:t>Відповідальність РФ:</a:t>
            </a:r>
            <a:r>
              <a:rPr lang="en-US" sz="2000" dirty="0">
                <a:solidFill>
                  <a:srgbClr val="3B3535"/>
                </a:solidFill>
                <a:ea typeface="Sora Light" pitchFamily="34" charset="-122"/>
                <a:cs typeface="Sora Light" pitchFamily="34" charset="-120"/>
              </a:rPr>
              <a:t> ЄСПЛ підтвердив відповідальність РФ за низку адміністративних практик, що призвели до системних порушень Конвенції, таких як примусове надання російського громадянства та утиски проукраїнських активістів.</a:t>
            </a:r>
            <a:endParaRPr lang="en-US" sz="2000" dirty="0"/>
          </a:p>
        </p:txBody>
      </p:sp>
      <p:sp>
        <p:nvSpPr>
          <p:cNvPr id="10" name="Shape 6"/>
          <p:cNvSpPr/>
          <p:nvPr/>
        </p:nvSpPr>
        <p:spPr>
          <a:xfrm>
            <a:off x="8161493" y="3886706"/>
            <a:ext cx="5828824" cy="2559918"/>
          </a:xfrm>
          <a:prstGeom prst="roundRect">
            <a:avLst>
              <a:gd name="adj" fmla="val 2961"/>
            </a:avLst>
          </a:prstGeom>
          <a:solidFill>
            <a:srgbClr val="D5DCF6"/>
          </a:solidFill>
          <a:ln w="7620">
            <a:solidFill>
              <a:srgbClr val="BBC2DC"/>
            </a:solidFill>
            <a:prstDash val="solid"/>
          </a:ln>
        </p:spPr>
      </p:sp>
      <p:sp>
        <p:nvSpPr>
          <p:cNvPr id="12" name="Text 8"/>
          <p:cNvSpPr/>
          <p:nvPr/>
        </p:nvSpPr>
        <p:spPr>
          <a:xfrm>
            <a:off x="8350807" y="4109733"/>
            <a:ext cx="2009656" cy="251222"/>
          </a:xfrm>
          <a:prstGeom prst="rect">
            <a:avLst/>
          </a:prstGeom>
          <a:noFill/>
          <a:ln/>
        </p:spPr>
        <p:txBody>
          <a:bodyPr wrap="none" lIns="0" tIns="0" rIns="0" bIns="0" rtlCol="0" anchor="t"/>
          <a:lstStyle/>
          <a:p>
            <a:pPr marL="0" indent="0" algn="l">
              <a:lnSpc>
                <a:spcPts val="1950"/>
              </a:lnSpc>
              <a:buNone/>
            </a:pPr>
            <a:r>
              <a:rPr lang="en-US" dirty="0">
                <a:solidFill>
                  <a:srgbClr val="3B3535"/>
                </a:solidFill>
                <a:ea typeface="Alexandria Semi Bold" pitchFamily="34" charset="-122"/>
                <a:cs typeface="Alexandria Semi Bold" pitchFamily="34" charset="-120"/>
              </a:rPr>
              <a:t>Дата рішення</a:t>
            </a:r>
            <a:endParaRPr lang="en-US" dirty="0"/>
          </a:p>
        </p:txBody>
      </p:sp>
      <p:sp>
        <p:nvSpPr>
          <p:cNvPr id="13" name="Text 9"/>
          <p:cNvSpPr/>
          <p:nvPr/>
        </p:nvSpPr>
        <p:spPr>
          <a:xfrm>
            <a:off x="8350807" y="4513593"/>
            <a:ext cx="5508308" cy="244316"/>
          </a:xfrm>
          <a:prstGeom prst="rect">
            <a:avLst/>
          </a:prstGeom>
          <a:noFill/>
          <a:ln/>
        </p:spPr>
        <p:txBody>
          <a:bodyPr wrap="none" lIns="0" tIns="0" rIns="0" bIns="0" rtlCol="0" anchor="t"/>
          <a:lstStyle/>
          <a:p>
            <a:pPr marL="0" indent="0" algn="l">
              <a:lnSpc>
                <a:spcPts val="1900"/>
              </a:lnSpc>
              <a:buNone/>
            </a:pPr>
            <a:r>
              <a:rPr lang="en-US" dirty="0">
                <a:solidFill>
                  <a:srgbClr val="3B3535"/>
                </a:solidFill>
                <a:ea typeface="Sora Light" pitchFamily="34" charset="-122"/>
                <a:cs typeface="Sora Light" pitchFamily="34" charset="-120"/>
              </a:rPr>
              <a:t>14 січня 2021 р. (по суті юрисдикції) та наступні етапи.</a:t>
            </a:r>
            <a:endParaRPr lang="en-US" dirty="0"/>
          </a:p>
        </p:txBody>
      </p:sp>
      <p:sp>
        <p:nvSpPr>
          <p:cNvPr id="15" name="Shape 11"/>
          <p:cNvSpPr/>
          <p:nvPr/>
        </p:nvSpPr>
        <p:spPr>
          <a:xfrm>
            <a:off x="8161493" y="5010350"/>
            <a:ext cx="5813584" cy="22860"/>
          </a:xfrm>
          <a:prstGeom prst="roundRect">
            <a:avLst>
              <a:gd name="adj" fmla="val 280622"/>
            </a:avLst>
          </a:prstGeom>
          <a:solidFill>
            <a:srgbClr val="BBC2DC"/>
          </a:solidFill>
          <a:ln/>
        </p:spPr>
      </p:sp>
      <p:sp>
        <p:nvSpPr>
          <p:cNvPr id="16" name="Text 12"/>
          <p:cNvSpPr/>
          <p:nvPr/>
        </p:nvSpPr>
        <p:spPr>
          <a:xfrm>
            <a:off x="8350807" y="5131684"/>
            <a:ext cx="2009656" cy="251222"/>
          </a:xfrm>
          <a:prstGeom prst="rect">
            <a:avLst/>
          </a:prstGeom>
          <a:noFill/>
          <a:ln/>
        </p:spPr>
        <p:txBody>
          <a:bodyPr wrap="none" lIns="0" tIns="0" rIns="0" bIns="0" rtlCol="0" anchor="t"/>
          <a:lstStyle/>
          <a:p>
            <a:pPr marL="0" indent="0" algn="l">
              <a:lnSpc>
                <a:spcPts val="1950"/>
              </a:lnSpc>
              <a:buNone/>
            </a:pPr>
            <a:r>
              <a:rPr lang="en-US" dirty="0">
                <a:solidFill>
                  <a:srgbClr val="3B3535"/>
                </a:solidFill>
                <a:ea typeface="Alexandria Semi Bold" pitchFamily="34" charset="-122"/>
                <a:cs typeface="Alexandria Semi Bold" pitchFamily="34" charset="-120"/>
              </a:rPr>
              <a:t>Статті Конвенції</a:t>
            </a:r>
            <a:endParaRPr lang="en-US" dirty="0"/>
          </a:p>
        </p:txBody>
      </p:sp>
      <p:sp>
        <p:nvSpPr>
          <p:cNvPr id="17" name="Text 13"/>
          <p:cNvSpPr/>
          <p:nvPr/>
        </p:nvSpPr>
        <p:spPr>
          <a:xfrm>
            <a:off x="8350807" y="5535544"/>
            <a:ext cx="5508308" cy="488633"/>
          </a:xfrm>
          <a:prstGeom prst="rect">
            <a:avLst/>
          </a:prstGeom>
          <a:noFill/>
          <a:ln/>
        </p:spPr>
        <p:txBody>
          <a:bodyPr wrap="square" lIns="0" tIns="0" rIns="0" bIns="0" rtlCol="0" anchor="t"/>
          <a:lstStyle/>
          <a:p>
            <a:pPr marL="0" indent="0" algn="l">
              <a:lnSpc>
                <a:spcPts val="1900"/>
              </a:lnSpc>
              <a:buNone/>
            </a:pPr>
            <a:r>
              <a:rPr lang="en-US" dirty="0">
                <a:solidFill>
                  <a:srgbClr val="3B3535"/>
                </a:solidFill>
                <a:ea typeface="Sora Light" pitchFamily="34" charset="-122"/>
                <a:cs typeface="Sora Light" pitchFamily="34" charset="-120"/>
              </a:rPr>
              <a:t>Статті 2 (Право на життя), 3 (Заборона катувань), 5 (Свобода та особиста недоторканність), 8 (Повага до приватного життя).</a:t>
            </a:r>
            <a:endParaRPr lang="en-US" dirty="0"/>
          </a:p>
        </p:txBody>
      </p:sp>
      <p:sp>
        <p:nvSpPr>
          <p:cNvPr id="18" name="Text 14"/>
          <p:cNvSpPr/>
          <p:nvPr/>
        </p:nvSpPr>
        <p:spPr>
          <a:xfrm>
            <a:off x="8213409" y="6717506"/>
            <a:ext cx="5828824" cy="390763"/>
          </a:xfrm>
          <a:prstGeom prst="rect">
            <a:avLst/>
          </a:prstGeom>
          <a:noFill/>
          <a:ln/>
        </p:spPr>
        <p:txBody>
          <a:bodyPr wrap="square" lIns="0" tIns="0" rIns="0" bIns="0" rtlCol="0" anchor="t"/>
          <a:lstStyle/>
          <a:p>
            <a:pPr marL="0" indent="0" algn="l">
              <a:buNone/>
            </a:pPr>
            <a:r>
              <a:rPr lang="en-US" sz="2000" dirty="0">
                <a:solidFill>
                  <a:srgbClr val="3B3535"/>
                </a:solidFill>
                <a:ea typeface="Sora Light" pitchFamily="34" charset="-122"/>
                <a:cs typeface="Sora Light" pitchFamily="34" charset="-120"/>
              </a:rPr>
              <a:t>Ця справа є важливим етапом у залученні держави-агресора до міжнародної правової відповідальності за дії, вчинені під час збройного конфлікту.</a:t>
            </a:r>
            <a:endParaRPr lang="en-US" sz="2000" dirty="0"/>
          </a:p>
        </p:txBody>
      </p:sp>
      <p:pic>
        <p:nvPicPr>
          <p:cNvPr id="22540" name="Picture 12" descr="Україна – єдина країна">
            <a:extLst>
              <a:ext uri="{FF2B5EF4-FFF2-40B4-BE49-F238E27FC236}">
                <a16:creationId xmlns="" xmlns:a16="http://schemas.microsoft.com/office/drawing/2014/main" id="{B85757D2-BC82-4E93-BE59-7256DA4B7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493" y="1881450"/>
            <a:ext cx="2760587" cy="1906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622793" y="631559"/>
            <a:ext cx="7992666" cy="316706"/>
          </a:xfrm>
          <a:prstGeom prst="rect">
            <a:avLst/>
          </a:prstGeom>
          <a:noFill/>
          <a:ln/>
        </p:spPr>
        <p:txBody>
          <a:bodyPr wrap="none" lIns="0" tIns="0" rIns="0" bIns="0" rtlCol="0" anchor="t"/>
          <a:lstStyle/>
          <a:p>
            <a:pPr marL="0" indent="0" algn="l">
              <a:lnSpc>
                <a:spcPts val="2450"/>
              </a:lnSpc>
              <a:buNone/>
            </a:pPr>
            <a:r>
              <a:rPr lang="uk-UA" sz="3600" b="1" dirty="0">
                <a:solidFill>
                  <a:srgbClr val="1F1E1E"/>
                </a:solidFill>
                <a:ea typeface="Alexandria Semi Bold" pitchFamily="34" charset="-122"/>
                <a:cs typeface="Alexandria Semi Bold" pitchFamily="34" charset="-120"/>
              </a:rPr>
              <a:t>Справа "Україна та Нідерланди проти Росії" (2022): збиття MH17</a:t>
            </a:r>
            <a:endParaRPr lang="uk-UA" sz="3600" b="1" dirty="0"/>
          </a:p>
        </p:txBody>
      </p:sp>
      <p:sp>
        <p:nvSpPr>
          <p:cNvPr id="3" name="Text 1"/>
          <p:cNvSpPr/>
          <p:nvPr/>
        </p:nvSpPr>
        <p:spPr>
          <a:xfrm>
            <a:off x="622793" y="1240016"/>
            <a:ext cx="13551308" cy="190024"/>
          </a:xfrm>
          <a:prstGeom prst="rect">
            <a:avLst/>
          </a:prstGeom>
          <a:noFill/>
          <a:ln/>
        </p:spPr>
        <p:txBody>
          <a:bodyPr wrap="none" lIns="0" tIns="0" rIns="0" bIns="0" rtlCol="0" anchor="t"/>
          <a:lstStyle/>
          <a:p>
            <a:pPr marL="0" indent="0" algn="l">
              <a:buNone/>
            </a:pPr>
            <a:r>
              <a:rPr lang="uk-UA" sz="1900">
                <a:solidFill>
                  <a:srgbClr val="3B3535"/>
                </a:solidFill>
                <a:ea typeface="Sora Light" pitchFamily="34" charset="-122"/>
                <a:cs typeface="Sora Light" pitchFamily="34" charset="-120"/>
              </a:rPr>
              <a:t>Справа про збиття пасажирського літака рейсу MH17 над окупованою територією Донбасу є трагічним прикладом застосування </a:t>
            </a:r>
          </a:p>
          <a:p>
            <a:pPr marL="0" indent="0" algn="l">
              <a:buNone/>
            </a:pPr>
            <a:r>
              <a:rPr lang="uk-UA" sz="1900">
                <a:solidFill>
                  <a:srgbClr val="3B3535"/>
                </a:solidFill>
                <a:ea typeface="Sora Light" pitchFamily="34" charset="-122"/>
                <a:cs typeface="Sora Light" pitchFamily="34" charset="-120"/>
              </a:rPr>
              <a:t>МГП та ЄКПЛ до високолетальних інцидентів у зоні бойових дій.</a:t>
            </a:r>
            <a:endParaRPr lang="uk-UA" sz="1900"/>
          </a:p>
        </p:txBody>
      </p:sp>
      <p:sp>
        <p:nvSpPr>
          <p:cNvPr id="5" name="Text 2"/>
          <p:cNvSpPr/>
          <p:nvPr/>
        </p:nvSpPr>
        <p:spPr>
          <a:xfrm>
            <a:off x="1646538" y="2182117"/>
            <a:ext cx="1520428" cy="190024"/>
          </a:xfrm>
          <a:prstGeom prst="rect">
            <a:avLst/>
          </a:prstGeom>
          <a:noFill/>
          <a:ln/>
        </p:spPr>
        <p:txBody>
          <a:bodyPr wrap="none" lIns="0" tIns="0" rIns="0" bIns="0" rtlCol="0" anchor="t"/>
          <a:lstStyle/>
          <a:p>
            <a:pPr marL="0" indent="0" algn="ctr">
              <a:lnSpc>
                <a:spcPts val="1450"/>
              </a:lnSpc>
              <a:buNone/>
            </a:pPr>
            <a:r>
              <a:rPr lang="en-US" sz="2100" b="1" dirty="0">
                <a:solidFill>
                  <a:srgbClr val="3B3535"/>
                </a:solidFill>
                <a:ea typeface="Alexandria Semi Bold" pitchFamily="34" charset="-122"/>
                <a:cs typeface="Alexandria Semi Bold" pitchFamily="34" charset="-120"/>
              </a:rPr>
              <a:t>Трагедія MH17</a:t>
            </a:r>
            <a:endParaRPr lang="en-US" sz="2100" b="1" dirty="0"/>
          </a:p>
        </p:txBody>
      </p:sp>
      <p:sp>
        <p:nvSpPr>
          <p:cNvPr id="6" name="Text 3"/>
          <p:cNvSpPr/>
          <p:nvPr/>
        </p:nvSpPr>
        <p:spPr>
          <a:xfrm>
            <a:off x="622793" y="2599333"/>
            <a:ext cx="4276497" cy="498362"/>
          </a:xfrm>
          <a:prstGeom prst="rect">
            <a:avLst/>
          </a:prstGeom>
          <a:noFill/>
          <a:ln/>
        </p:spPr>
        <p:txBody>
          <a:bodyPr wrap="square" lIns="0" tIns="0" rIns="0" bIns="0" rtlCol="0" anchor="t"/>
          <a:lstStyle/>
          <a:p>
            <a:pPr marL="0" indent="0" algn="l">
              <a:buNone/>
            </a:pPr>
            <a:r>
              <a:rPr lang="en-US" sz="1900" dirty="0">
                <a:solidFill>
                  <a:srgbClr val="3B3535"/>
                </a:solidFill>
                <a:ea typeface="Sora Light" pitchFamily="34" charset="-122"/>
                <a:cs typeface="Sora Light" pitchFamily="34" charset="-120"/>
              </a:rPr>
              <a:t>17 липня 2014 року: збиття пасажирського літака, що призвело до загибелі 298 осіб, серед яких 196 громадян Нідерландів. Це був явний приклад масового порушення права на життя (ст. 2 ЄКПЛ).</a:t>
            </a:r>
            <a:endParaRPr lang="en-US" sz="1900" dirty="0"/>
          </a:p>
        </p:txBody>
      </p:sp>
      <p:sp>
        <p:nvSpPr>
          <p:cNvPr id="9" name="Text 4"/>
          <p:cNvSpPr/>
          <p:nvPr/>
        </p:nvSpPr>
        <p:spPr>
          <a:xfrm>
            <a:off x="5401653" y="2144135"/>
            <a:ext cx="2391132" cy="190024"/>
          </a:xfrm>
          <a:prstGeom prst="rect">
            <a:avLst/>
          </a:prstGeom>
          <a:noFill/>
          <a:ln/>
        </p:spPr>
        <p:txBody>
          <a:bodyPr wrap="none" lIns="0" tIns="0" rIns="0" bIns="0" rtlCol="0" anchor="t"/>
          <a:lstStyle/>
          <a:p>
            <a:pPr marL="0" indent="0" algn="l">
              <a:lnSpc>
                <a:spcPts val="1450"/>
              </a:lnSpc>
              <a:buNone/>
            </a:pPr>
            <a:r>
              <a:rPr lang="en-US" sz="2100" b="1" dirty="0">
                <a:solidFill>
                  <a:srgbClr val="3B3535"/>
                </a:solidFill>
                <a:ea typeface="Alexandria Semi Bold" pitchFamily="34" charset="-122"/>
                <a:cs typeface="Alexandria Semi Bold" pitchFamily="34" charset="-120"/>
              </a:rPr>
              <a:t>Юрисдикція та Відповідальність</a:t>
            </a:r>
            <a:endParaRPr lang="en-US" sz="2100" b="1" dirty="0"/>
          </a:p>
        </p:txBody>
      </p:sp>
      <p:sp>
        <p:nvSpPr>
          <p:cNvPr id="10" name="Text 5"/>
          <p:cNvSpPr/>
          <p:nvPr/>
        </p:nvSpPr>
        <p:spPr>
          <a:xfrm>
            <a:off x="5199712" y="2541588"/>
            <a:ext cx="4239311" cy="498362"/>
          </a:xfrm>
          <a:prstGeom prst="rect">
            <a:avLst/>
          </a:prstGeom>
          <a:noFill/>
          <a:ln/>
        </p:spPr>
        <p:txBody>
          <a:bodyPr wrap="square" lIns="0" tIns="0" rIns="0" bIns="0" rtlCol="0" anchor="t"/>
          <a:lstStyle/>
          <a:p>
            <a:pPr marL="0" indent="0" algn="l">
              <a:buNone/>
            </a:pPr>
            <a:r>
              <a:rPr lang="en-US" sz="1900" dirty="0">
                <a:solidFill>
                  <a:srgbClr val="3B3535"/>
                </a:solidFill>
                <a:ea typeface="Sora Light" pitchFamily="34" charset="-122"/>
                <a:cs typeface="Sora Light" pitchFamily="34" charset="-120"/>
              </a:rPr>
              <a:t>Ключовим моментом було встановлення юрисдикції РФ над діями, що призвели до катастрофи, включаючи постачання зенітно-ракетного комплексу "Бук" на непідконтрольну територію та контроль над особами, що здійснили пуск ракети.</a:t>
            </a:r>
            <a:endParaRPr lang="en-US" sz="1900" dirty="0"/>
          </a:p>
        </p:txBody>
      </p:sp>
      <p:sp>
        <p:nvSpPr>
          <p:cNvPr id="13" name="Text 6"/>
          <p:cNvSpPr/>
          <p:nvPr/>
        </p:nvSpPr>
        <p:spPr>
          <a:xfrm>
            <a:off x="11118663" y="2179193"/>
            <a:ext cx="1520428" cy="190024"/>
          </a:xfrm>
          <a:prstGeom prst="rect">
            <a:avLst/>
          </a:prstGeom>
          <a:noFill/>
          <a:ln/>
        </p:spPr>
        <p:txBody>
          <a:bodyPr wrap="none" lIns="0" tIns="0" rIns="0" bIns="0" rtlCol="0" anchor="t"/>
          <a:lstStyle/>
          <a:p>
            <a:pPr marL="0" indent="0" algn="l">
              <a:lnSpc>
                <a:spcPts val="1450"/>
              </a:lnSpc>
              <a:buNone/>
            </a:pPr>
            <a:r>
              <a:rPr lang="en-US" sz="2100" b="1" dirty="0">
                <a:solidFill>
                  <a:srgbClr val="3B3535"/>
                </a:solidFill>
                <a:ea typeface="Alexandria Semi Bold" pitchFamily="34" charset="-122"/>
                <a:cs typeface="Alexandria Semi Bold" pitchFamily="34" charset="-120"/>
              </a:rPr>
              <a:t>Роль МГП</a:t>
            </a:r>
            <a:endParaRPr lang="en-US" sz="2100" b="1" dirty="0"/>
          </a:p>
        </p:txBody>
      </p:sp>
      <p:sp>
        <p:nvSpPr>
          <p:cNvPr id="14" name="Text 7"/>
          <p:cNvSpPr/>
          <p:nvPr/>
        </p:nvSpPr>
        <p:spPr>
          <a:xfrm>
            <a:off x="9739446" y="2524220"/>
            <a:ext cx="4626040" cy="310121"/>
          </a:xfrm>
          <a:prstGeom prst="rect">
            <a:avLst/>
          </a:prstGeom>
          <a:noFill/>
          <a:ln/>
        </p:spPr>
        <p:txBody>
          <a:bodyPr wrap="square" lIns="0" tIns="0" rIns="0" bIns="0" rtlCol="0" anchor="t"/>
          <a:lstStyle/>
          <a:p>
            <a:pPr marL="0" indent="0" algn="l">
              <a:buNone/>
            </a:pPr>
            <a:r>
              <a:rPr lang="en-US" sz="1900" dirty="0">
                <a:solidFill>
                  <a:srgbClr val="3B3535"/>
                </a:solidFill>
                <a:ea typeface="Sora Light" pitchFamily="34" charset="-122"/>
                <a:cs typeface="Sora Light" pitchFamily="34" charset="-120"/>
              </a:rPr>
              <a:t>При розслідуванні та розгляді справи активно використовувалися стандарти МГП щодо ведення бойових дій та ідентифікації причетності військових формувань. Рішення Суду підкреслює обов'язок держав не допускати порушень, що призводять до загибелі цивільного населення.</a:t>
            </a:r>
            <a:endParaRPr lang="en-US" sz="1900" dirty="0"/>
          </a:p>
        </p:txBody>
      </p:sp>
      <p:sp>
        <p:nvSpPr>
          <p:cNvPr id="16" name="Text 8"/>
          <p:cNvSpPr/>
          <p:nvPr/>
        </p:nvSpPr>
        <p:spPr>
          <a:xfrm>
            <a:off x="385167" y="9704784"/>
            <a:ext cx="13860066" cy="154067"/>
          </a:xfrm>
          <a:prstGeom prst="rect">
            <a:avLst/>
          </a:prstGeom>
          <a:noFill/>
          <a:ln/>
        </p:spPr>
        <p:txBody>
          <a:bodyPr wrap="none" lIns="0" tIns="0" rIns="0" bIns="0" rtlCol="0" anchor="t"/>
          <a:lstStyle/>
          <a:p>
            <a:pPr marL="0" indent="0" algn="l">
              <a:lnSpc>
                <a:spcPts val="1200"/>
              </a:lnSpc>
              <a:buNone/>
            </a:pPr>
            <a:r>
              <a:rPr lang="en-US" sz="750" dirty="0">
                <a:solidFill>
                  <a:srgbClr val="3B3535"/>
                </a:solidFill>
                <a:latin typeface="Sora Light" pitchFamily="34" charset="0"/>
                <a:ea typeface="Sora Light" pitchFamily="34" charset="-122"/>
                <a:cs typeface="Sora Light" pitchFamily="34" charset="-120"/>
              </a:rPr>
              <a:t>Ця справа не тільки встановила відповідальність держави за порушення ст. 2 Конвенції, але й продемонструвала важливість міжнародної співпраці у розслідуванні злочинів, що мають ознаки воєнних злочинів.</a:t>
            </a:r>
            <a:endParaRPr lang="en-US" sz="750" dirty="0"/>
          </a:p>
        </p:txBody>
      </p:sp>
      <p:pic>
        <p:nvPicPr>
          <p:cNvPr id="23554" name="Picture 2" descr="Росію визнали винною у порушенні конвенції про цивільні літаки через збиття  MH17 — Суспільне Новини">
            <a:extLst>
              <a:ext uri="{FF2B5EF4-FFF2-40B4-BE49-F238E27FC236}">
                <a16:creationId xmlns="" xmlns:a16="http://schemas.microsoft.com/office/drawing/2014/main" id="{6E4D5C37-9551-447F-8F0D-1A1D2A04B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20" y="4848186"/>
            <a:ext cx="4343270" cy="243223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MH17: чого ми досі не знаємо про трагедію літака, який збив російський Бук  - BBC News Україна">
            <a:extLst>
              <a:ext uri="{FF2B5EF4-FFF2-40B4-BE49-F238E27FC236}">
                <a16:creationId xmlns="" xmlns:a16="http://schemas.microsoft.com/office/drawing/2014/main" id="{3581C87D-498C-45BB-8D40-CDA7E62B17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72" b="4223"/>
          <a:stretch/>
        </p:blipFill>
        <p:spPr bwMode="auto">
          <a:xfrm>
            <a:off x="5199712" y="4848186"/>
            <a:ext cx="4134326" cy="243223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Справа «Україна та Нідерланди проти Росії»: слухання у Страсбурзі">
            <a:extLst>
              <a:ext uri="{FF2B5EF4-FFF2-40B4-BE49-F238E27FC236}">
                <a16:creationId xmlns="" xmlns:a16="http://schemas.microsoft.com/office/drawing/2014/main" id="{A02CCCC5-2437-4345-B843-9395CE90EE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221" y="4871483"/>
            <a:ext cx="4239311" cy="2422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4" name="Picture 8" descr="Нормальна тривалість робочого часу у період військового стану – Юридичний  вісник України">
            <a:extLst>
              <a:ext uri="{FF2B5EF4-FFF2-40B4-BE49-F238E27FC236}">
                <a16:creationId xmlns="" xmlns:a16="http://schemas.microsoft.com/office/drawing/2014/main" id="{0BBC9295-A8E7-4912-990E-26EE7E5DC0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1" r="8289"/>
          <a:stretch/>
        </p:blipFill>
        <p:spPr bwMode="auto">
          <a:xfrm>
            <a:off x="94479" y="1552064"/>
            <a:ext cx="5851384" cy="5057931"/>
          </a:xfrm>
          <a:prstGeom prst="rect">
            <a:avLst/>
          </a:prstGeom>
          <a:noFill/>
          <a:effectLst>
            <a:softEdge rad="762000"/>
          </a:effectLst>
          <a:extLst>
            <a:ext uri="{909E8E84-426E-40DD-AFC4-6F175D3DCCD1}">
              <a14:hiddenFill xmlns:a14="http://schemas.microsoft.com/office/drawing/2010/main">
                <a:solidFill>
                  <a:srgbClr val="FFFFFF"/>
                </a:solidFill>
              </a14:hiddenFill>
            </a:ext>
          </a:extLst>
        </p:spPr>
      </p:pic>
      <p:sp>
        <p:nvSpPr>
          <p:cNvPr id="3" name="Text 0"/>
          <p:cNvSpPr/>
          <p:nvPr/>
        </p:nvSpPr>
        <p:spPr>
          <a:xfrm>
            <a:off x="6121360" y="563285"/>
            <a:ext cx="7874079" cy="1044416"/>
          </a:xfrm>
          <a:prstGeom prst="rect">
            <a:avLst/>
          </a:prstGeom>
          <a:noFill/>
          <a:ln/>
        </p:spPr>
        <p:txBody>
          <a:bodyPr wrap="square" lIns="0" tIns="0" rIns="0" bIns="0" rtlCol="0" anchor="t"/>
          <a:lstStyle/>
          <a:p>
            <a:pPr marL="0" indent="0" algn="l">
              <a:lnSpc>
                <a:spcPts val="4100"/>
              </a:lnSpc>
              <a:buNone/>
            </a:pPr>
            <a:r>
              <a:rPr lang="uk-UA" sz="4000" b="1" dirty="0">
                <a:solidFill>
                  <a:srgbClr val="1F1E1E"/>
                </a:solidFill>
                <a:ea typeface="Alexandria Semi Bold" pitchFamily="34" charset="-122"/>
                <a:cs typeface="Alexandria Semi Bold" pitchFamily="34" charset="-120"/>
              </a:rPr>
              <a:t>Дія Міжнародного гуманітарного права у часі</a:t>
            </a:r>
            <a:endParaRPr lang="uk-UA" sz="4000" b="1" dirty="0"/>
          </a:p>
        </p:txBody>
      </p:sp>
      <p:sp>
        <p:nvSpPr>
          <p:cNvPr id="4" name="Text 1"/>
          <p:cNvSpPr/>
          <p:nvPr/>
        </p:nvSpPr>
        <p:spPr>
          <a:xfrm>
            <a:off x="6121360" y="1845826"/>
            <a:ext cx="7874079" cy="507683"/>
          </a:xfrm>
          <a:prstGeom prst="rect">
            <a:avLst/>
          </a:prstGeom>
          <a:noFill/>
          <a:ln/>
        </p:spPr>
        <p:txBody>
          <a:bodyPr wrap="square" lIns="0" tIns="0" rIns="0" bIns="0" rtlCol="0" anchor="t"/>
          <a:lstStyle/>
          <a:p>
            <a:pPr marL="0" indent="0" algn="l">
              <a:lnSpc>
                <a:spcPts val="2000"/>
              </a:lnSpc>
              <a:buNone/>
            </a:pPr>
            <a:r>
              <a:rPr lang="uk-UA" dirty="0">
                <a:solidFill>
                  <a:srgbClr val="3B3535"/>
                </a:solidFill>
                <a:ea typeface="Sora Light" pitchFamily="34" charset="-122"/>
                <a:cs typeface="Sora Light" pitchFamily="34" charset="-120"/>
              </a:rPr>
              <a:t>Визначення моменту початку та закінчення застосування МГП є критично важливим для практикуючих юристів.</a:t>
            </a:r>
            <a:endParaRPr lang="uk-UA" dirty="0"/>
          </a:p>
        </p:txBody>
      </p:sp>
      <p:sp>
        <p:nvSpPr>
          <p:cNvPr id="5" name="Shape 2"/>
          <p:cNvSpPr/>
          <p:nvPr/>
        </p:nvSpPr>
        <p:spPr>
          <a:xfrm>
            <a:off x="6240423" y="2532102"/>
            <a:ext cx="22860" cy="5134213"/>
          </a:xfrm>
          <a:prstGeom prst="roundRect">
            <a:avLst>
              <a:gd name="adj" fmla="val 291697"/>
            </a:avLst>
          </a:prstGeom>
          <a:solidFill>
            <a:srgbClr val="BBC2DC"/>
          </a:solidFill>
          <a:ln/>
        </p:spPr>
      </p:sp>
      <p:sp>
        <p:nvSpPr>
          <p:cNvPr id="6" name="Shape 3"/>
          <p:cNvSpPr/>
          <p:nvPr/>
        </p:nvSpPr>
        <p:spPr>
          <a:xfrm>
            <a:off x="6217563" y="2699266"/>
            <a:ext cx="317421" cy="22860"/>
          </a:xfrm>
          <a:prstGeom prst="roundRect">
            <a:avLst>
              <a:gd name="adj" fmla="val 291697"/>
            </a:avLst>
          </a:prstGeom>
          <a:solidFill>
            <a:srgbClr val="BBC2DC"/>
          </a:solidFill>
          <a:ln/>
        </p:spPr>
      </p:sp>
      <p:sp>
        <p:nvSpPr>
          <p:cNvPr id="7" name="Shape 4"/>
          <p:cNvSpPr/>
          <p:nvPr/>
        </p:nvSpPr>
        <p:spPr>
          <a:xfrm>
            <a:off x="6180892" y="2651165"/>
            <a:ext cx="119063" cy="119063"/>
          </a:xfrm>
          <a:prstGeom prst="roundRect">
            <a:avLst>
              <a:gd name="adj" fmla="val 383998"/>
            </a:avLst>
          </a:prstGeom>
          <a:solidFill>
            <a:srgbClr val="1A2D7A"/>
          </a:solidFill>
          <a:ln/>
        </p:spPr>
      </p:sp>
      <p:sp>
        <p:nvSpPr>
          <p:cNvPr id="8" name="Text 5"/>
          <p:cNvSpPr/>
          <p:nvPr/>
        </p:nvSpPr>
        <p:spPr>
          <a:xfrm>
            <a:off x="6875383" y="2586633"/>
            <a:ext cx="2956917" cy="261104"/>
          </a:xfrm>
          <a:prstGeom prst="rect">
            <a:avLst/>
          </a:prstGeom>
          <a:noFill/>
          <a:ln/>
        </p:spPr>
        <p:txBody>
          <a:bodyPr wrap="none" lIns="0" tIns="0" rIns="0" bIns="0" rtlCol="0" anchor="t"/>
          <a:lstStyle/>
          <a:p>
            <a:pPr marL="0" indent="0" algn="l">
              <a:lnSpc>
                <a:spcPts val="2050"/>
              </a:lnSpc>
              <a:buNone/>
            </a:pPr>
            <a:r>
              <a:rPr lang="uk-UA" sz="2000" b="1" dirty="0">
                <a:solidFill>
                  <a:srgbClr val="3B3535"/>
                </a:solidFill>
                <a:ea typeface="Alexandria Semi Bold" pitchFamily="34" charset="-122"/>
                <a:cs typeface="Alexandria Semi Bold" pitchFamily="34" charset="-120"/>
              </a:rPr>
              <a:t>Початок: збройний конфлікт</a:t>
            </a:r>
            <a:endParaRPr lang="uk-UA" sz="2000" b="1" dirty="0"/>
          </a:p>
        </p:txBody>
      </p:sp>
      <p:sp>
        <p:nvSpPr>
          <p:cNvPr id="9" name="Text 6"/>
          <p:cNvSpPr/>
          <p:nvPr/>
        </p:nvSpPr>
        <p:spPr>
          <a:xfrm>
            <a:off x="6875383" y="2942987"/>
            <a:ext cx="7257144" cy="761524"/>
          </a:xfrm>
          <a:prstGeom prst="rect">
            <a:avLst/>
          </a:prstGeom>
          <a:noFill/>
          <a:ln/>
        </p:spPr>
        <p:txBody>
          <a:bodyPr wrap="square" lIns="0" tIns="0" rIns="0" bIns="0" rtlCol="0" anchor="t"/>
          <a:lstStyle/>
          <a:p>
            <a:pPr marL="0" indent="0" algn="l">
              <a:lnSpc>
                <a:spcPts val="2000"/>
              </a:lnSpc>
              <a:buNone/>
            </a:pPr>
            <a:r>
              <a:rPr lang="uk-UA" dirty="0">
                <a:solidFill>
                  <a:srgbClr val="3B3535"/>
                </a:solidFill>
                <a:ea typeface="Sora Light" pitchFamily="34" charset="-122"/>
                <a:cs typeface="Sora Light" pitchFamily="34" charset="-120"/>
              </a:rPr>
              <a:t>МГП починає застосовуватися з моменту виникнення збройного конфлікту. Для міжнародного конфлікту це – перші ворожі дії. Для неміжнародного – інтенсивність бойових дій та організованість сторін.</a:t>
            </a:r>
            <a:endParaRPr lang="uk-UA" dirty="0"/>
          </a:p>
        </p:txBody>
      </p:sp>
      <p:sp>
        <p:nvSpPr>
          <p:cNvPr id="10" name="Shape 7"/>
          <p:cNvSpPr/>
          <p:nvPr/>
        </p:nvSpPr>
        <p:spPr>
          <a:xfrm>
            <a:off x="6217563" y="4083331"/>
            <a:ext cx="317421" cy="22860"/>
          </a:xfrm>
          <a:prstGeom prst="roundRect">
            <a:avLst>
              <a:gd name="adj" fmla="val 291697"/>
            </a:avLst>
          </a:prstGeom>
          <a:solidFill>
            <a:srgbClr val="BBC2DC"/>
          </a:solidFill>
          <a:ln/>
        </p:spPr>
      </p:sp>
      <p:sp>
        <p:nvSpPr>
          <p:cNvPr id="11" name="Shape 8"/>
          <p:cNvSpPr/>
          <p:nvPr/>
        </p:nvSpPr>
        <p:spPr>
          <a:xfrm>
            <a:off x="6203751" y="4008402"/>
            <a:ext cx="119063" cy="145257"/>
          </a:xfrm>
          <a:prstGeom prst="roundRect">
            <a:avLst>
              <a:gd name="adj" fmla="val 383998"/>
            </a:avLst>
          </a:prstGeom>
          <a:solidFill>
            <a:srgbClr val="1A2D7A"/>
          </a:solidFill>
          <a:ln/>
        </p:spPr>
      </p:sp>
      <p:sp>
        <p:nvSpPr>
          <p:cNvPr id="12" name="Text 9"/>
          <p:cNvSpPr/>
          <p:nvPr/>
        </p:nvSpPr>
        <p:spPr>
          <a:xfrm>
            <a:off x="6875383" y="3936028"/>
            <a:ext cx="2088952" cy="261104"/>
          </a:xfrm>
          <a:prstGeom prst="rect">
            <a:avLst/>
          </a:prstGeom>
          <a:noFill/>
          <a:ln/>
        </p:spPr>
        <p:txBody>
          <a:bodyPr wrap="none" lIns="0" tIns="0" rIns="0" bIns="0" rtlCol="0" anchor="t"/>
          <a:lstStyle/>
          <a:p>
            <a:pPr marL="0" indent="0" algn="l">
              <a:lnSpc>
                <a:spcPts val="2050"/>
              </a:lnSpc>
              <a:buNone/>
            </a:pPr>
            <a:r>
              <a:rPr lang="uk-UA" sz="2000" b="1" dirty="0">
                <a:solidFill>
                  <a:srgbClr val="3B3535"/>
                </a:solidFill>
                <a:ea typeface="Alexandria Semi Bold" pitchFamily="34" charset="-122"/>
                <a:cs typeface="Alexandria Semi Bold" pitchFamily="34" charset="-120"/>
              </a:rPr>
              <a:t>Період конфлікту</a:t>
            </a:r>
            <a:endParaRPr lang="uk-UA" sz="2000" b="1" dirty="0"/>
          </a:p>
        </p:txBody>
      </p:sp>
      <p:sp>
        <p:nvSpPr>
          <p:cNvPr id="13" name="Text 10"/>
          <p:cNvSpPr/>
          <p:nvPr/>
        </p:nvSpPr>
        <p:spPr>
          <a:xfrm>
            <a:off x="6875383" y="4292382"/>
            <a:ext cx="7120057" cy="507683"/>
          </a:xfrm>
          <a:prstGeom prst="rect">
            <a:avLst/>
          </a:prstGeom>
          <a:noFill/>
          <a:ln/>
        </p:spPr>
        <p:txBody>
          <a:bodyPr wrap="square" lIns="0" tIns="0" rIns="0" bIns="0" rtlCol="0" anchor="t"/>
          <a:lstStyle/>
          <a:p>
            <a:pPr marL="0" indent="0" algn="l">
              <a:lnSpc>
                <a:spcPts val="2000"/>
              </a:lnSpc>
              <a:buNone/>
            </a:pPr>
            <a:r>
              <a:rPr lang="uk-UA">
                <a:solidFill>
                  <a:srgbClr val="3B3535"/>
                </a:solidFill>
                <a:ea typeface="Sora Light" pitchFamily="34" charset="-122"/>
                <a:cs typeface="Sora Light" pitchFamily="34" charset="-120"/>
              </a:rPr>
              <a:t>Повне застосування Женевських та Гаазьких норм. Забезпечення захисту поранених, військовополонених, цивільного населення та обмеження засобів і методів ведення війни.</a:t>
            </a:r>
            <a:endParaRPr lang="uk-UA"/>
          </a:p>
        </p:txBody>
      </p:sp>
      <p:sp>
        <p:nvSpPr>
          <p:cNvPr id="14" name="Shape 11"/>
          <p:cNvSpPr/>
          <p:nvPr/>
        </p:nvSpPr>
        <p:spPr>
          <a:xfrm>
            <a:off x="6217563" y="5425083"/>
            <a:ext cx="317421" cy="22860"/>
          </a:xfrm>
          <a:prstGeom prst="roundRect">
            <a:avLst>
              <a:gd name="adj" fmla="val 291697"/>
            </a:avLst>
          </a:prstGeom>
          <a:solidFill>
            <a:srgbClr val="BBC2DC"/>
          </a:solidFill>
          <a:ln/>
        </p:spPr>
      </p:sp>
      <p:sp>
        <p:nvSpPr>
          <p:cNvPr id="15" name="Shape 12"/>
          <p:cNvSpPr/>
          <p:nvPr/>
        </p:nvSpPr>
        <p:spPr>
          <a:xfrm>
            <a:off x="6180892" y="5376982"/>
            <a:ext cx="119063" cy="119063"/>
          </a:xfrm>
          <a:prstGeom prst="roundRect">
            <a:avLst>
              <a:gd name="adj" fmla="val 383998"/>
            </a:avLst>
          </a:prstGeom>
          <a:solidFill>
            <a:srgbClr val="1A2D7A"/>
          </a:solidFill>
          <a:ln/>
        </p:spPr>
      </p:sp>
      <p:sp>
        <p:nvSpPr>
          <p:cNvPr id="16" name="Text 13"/>
          <p:cNvSpPr/>
          <p:nvPr/>
        </p:nvSpPr>
        <p:spPr>
          <a:xfrm>
            <a:off x="6875383" y="5312450"/>
            <a:ext cx="2849047" cy="261104"/>
          </a:xfrm>
          <a:prstGeom prst="rect">
            <a:avLst/>
          </a:prstGeom>
          <a:noFill/>
          <a:ln/>
        </p:spPr>
        <p:txBody>
          <a:bodyPr wrap="none" lIns="0" tIns="0" rIns="0" bIns="0" rtlCol="0" anchor="t"/>
          <a:lstStyle/>
          <a:p>
            <a:pPr marL="0" indent="0" algn="l">
              <a:lnSpc>
                <a:spcPts val="2050"/>
              </a:lnSpc>
              <a:buNone/>
            </a:pPr>
            <a:r>
              <a:rPr lang="uk-UA" sz="2000" b="1" dirty="0">
                <a:solidFill>
                  <a:srgbClr val="3B3535"/>
                </a:solidFill>
                <a:ea typeface="Alexandria Semi Bold" pitchFamily="34" charset="-122"/>
                <a:cs typeface="Alexandria Semi Bold" pitchFamily="34" charset="-120"/>
              </a:rPr>
              <a:t>Закінчення: загальний мир</a:t>
            </a:r>
            <a:endParaRPr lang="uk-UA" sz="2000" b="1" dirty="0"/>
          </a:p>
        </p:txBody>
      </p:sp>
      <p:sp>
        <p:nvSpPr>
          <p:cNvPr id="17" name="Text 14"/>
          <p:cNvSpPr/>
          <p:nvPr/>
        </p:nvSpPr>
        <p:spPr>
          <a:xfrm>
            <a:off x="6875383" y="5668804"/>
            <a:ext cx="7120057" cy="507683"/>
          </a:xfrm>
          <a:prstGeom prst="rect">
            <a:avLst/>
          </a:prstGeom>
          <a:noFill/>
          <a:ln/>
        </p:spPr>
        <p:txBody>
          <a:bodyPr wrap="square" lIns="0" tIns="0" rIns="0" bIns="0" rtlCol="0" anchor="t"/>
          <a:lstStyle/>
          <a:p>
            <a:pPr marL="0" indent="0" algn="l">
              <a:lnSpc>
                <a:spcPts val="2000"/>
              </a:lnSpc>
              <a:buNone/>
            </a:pPr>
            <a:r>
              <a:rPr lang="uk-UA">
                <a:solidFill>
                  <a:srgbClr val="3B3535"/>
                </a:solidFill>
                <a:ea typeface="Sora Light" pitchFamily="34" charset="-122"/>
                <a:cs typeface="Sora Light" pitchFamily="34" charset="-120"/>
              </a:rPr>
              <a:t>Дія МГП для більшості норм припиняється із загальним припиненням військових дій або укладенням мирного договору.</a:t>
            </a:r>
            <a:endParaRPr lang="uk-UA"/>
          </a:p>
        </p:txBody>
      </p:sp>
      <p:sp>
        <p:nvSpPr>
          <p:cNvPr id="18" name="Shape 15"/>
          <p:cNvSpPr/>
          <p:nvPr/>
        </p:nvSpPr>
        <p:spPr>
          <a:xfrm>
            <a:off x="6217563" y="6661071"/>
            <a:ext cx="317421" cy="22860"/>
          </a:xfrm>
          <a:prstGeom prst="roundRect">
            <a:avLst>
              <a:gd name="adj" fmla="val 291697"/>
            </a:avLst>
          </a:prstGeom>
          <a:solidFill>
            <a:srgbClr val="BBC2DC"/>
          </a:solidFill>
          <a:ln/>
        </p:spPr>
      </p:sp>
      <p:sp>
        <p:nvSpPr>
          <p:cNvPr id="19" name="Shape 16"/>
          <p:cNvSpPr/>
          <p:nvPr/>
        </p:nvSpPr>
        <p:spPr>
          <a:xfrm>
            <a:off x="6180892" y="6612969"/>
            <a:ext cx="119063" cy="119063"/>
          </a:xfrm>
          <a:prstGeom prst="roundRect">
            <a:avLst>
              <a:gd name="adj" fmla="val 383998"/>
            </a:avLst>
          </a:prstGeom>
          <a:solidFill>
            <a:srgbClr val="1A2D7A"/>
          </a:solidFill>
          <a:ln/>
        </p:spPr>
      </p:sp>
      <p:sp>
        <p:nvSpPr>
          <p:cNvPr id="20" name="Text 17"/>
          <p:cNvSpPr/>
          <p:nvPr/>
        </p:nvSpPr>
        <p:spPr>
          <a:xfrm>
            <a:off x="6875383" y="6548438"/>
            <a:ext cx="2989778" cy="261104"/>
          </a:xfrm>
          <a:prstGeom prst="rect">
            <a:avLst/>
          </a:prstGeom>
          <a:noFill/>
          <a:ln/>
        </p:spPr>
        <p:txBody>
          <a:bodyPr wrap="none" lIns="0" tIns="0" rIns="0" bIns="0" rtlCol="0" anchor="t"/>
          <a:lstStyle/>
          <a:p>
            <a:pPr marL="0" indent="0" algn="l">
              <a:lnSpc>
                <a:spcPts val="2050"/>
              </a:lnSpc>
              <a:buNone/>
            </a:pPr>
            <a:r>
              <a:rPr lang="uk-UA" sz="2000" b="1" dirty="0" err="1">
                <a:solidFill>
                  <a:srgbClr val="3B3535"/>
                </a:solidFill>
                <a:ea typeface="Alexandria Semi Bold" pitchFamily="34" charset="-122"/>
                <a:cs typeface="Alexandria Semi Bold" pitchFamily="34" charset="-120"/>
              </a:rPr>
              <a:t>Постконфліктні</a:t>
            </a:r>
            <a:r>
              <a:rPr lang="uk-UA" sz="2000" b="1" dirty="0">
                <a:solidFill>
                  <a:srgbClr val="3B3535"/>
                </a:solidFill>
                <a:ea typeface="Alexandria Semi Bold" pitchFamily="34" charset="-122"/>
                <a:cs typeface="Alexandria Semi Bold" pitchFamily="34" charset="-120"/>
              </a:rPr>
              <a:t> зобов'язання</a:t>
            </a:r>
            <a:endParaRPr lang="uk-UA" sz="2000" b="1" dirty="0"/>
          </a:p>
        </p:txBody>
      </p:sp>
      <p:sp>
        <p:nvSpPr>
          <p:cNvPr id="21" name="Text 18"/>
          <p:cNvSpPr/>
          <p:nvPr/>
        </p:nvSpPr>
        <p:spPr>
          <a:xfrm>
            <a:off x="6875383" y="6904792"/>
            <a:ext cx="7120057" cy="761524"/>
          </a:xfrm>
          <a:prstGeom prst="rect">
            <a:avLst/>
          </a:prstGeom>
          <a:noFill/>
          <a:ln/>
        </p:spPr>
        <p:txBody>
          <a:bodyPr wrap="square" lIns="0" tIns="0" rIns="0" bIns="0" rtlCol="0" anchor="t"/>
          <a:lstStyle/>
          <a:p>
            <a:pPr marL="0" indent="0" algn="l">
              <a:lnSpc>
                <a:spcPts val="2000"/>
              </a:lnSpc>
              <a:buNone/>
            </a:pPr>
            <a:r>
              <a:rPr lang="uk-UA">
                <a:solidFill>
                  <a:srgbClr val="3B3535"/>
                </a:solidFill>
                <a:ea typeface="Sora Light" pitchFamily="34" charset="-122"/>
                <a:cs typeface="Sora Light" pitchFamily="34" charset="-120"/>
              </a:rPr>
              <a:t>Деякі норми (наприклад, щодо військовополонених до їх репатріації, або щодо окупаційних сил до кінця окупації) продовжують діяти до повного врегулювання всіх питань, пов'язаних з конфліктом.</a:t>
            </a:r>
            <a:endParaRPr lang="uk-UA"/>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1066334" y="623590"/>
            <a:ext cx="11716703" cy="466844"/>
          </a:xfrm>
          <a:prstGeom prst="rect">
            <a:avLst/>
          </a:prstGeom>
          <a:noFill/>
          <a:ln/>
        </p:spPr>
        <p:txBody>
          <a:bodyPr wrap="none" lIns="0" tIns="0" rIns="0" bIns="0" rtlCol="0" anchor="t"/>
          <a:lstStyle/>
          <a:p>
            <a:pPr>
              <a:lnSpc>
                <a:spcPts val="5050"/>
              </a:lnSpc>
            </a:pPr>
            <a:r>
              <a:rPr lang="uk-UA" sz="3600" b="1" dirty="0">
                <a:solidFill>
                  <a:srgbClr val="1F1E1E"/>
                </a:solidFill>
                <a:ea typeface="Alexandria Semi Bold" pitchFamily="34" charset="-122"/>
                <a:cs typeface="Alexandria Semi Bold" pitchFamily="34" charset="-120"/>
              </a:rPr>
              <a:t>Висновки</a:t>
            </a:r>
            <a:endParaRPr lang="uk-UA" sz="3600" b="1" dirty="0"/>
          </a:p>
        </p:txBody>
      </p:sp>
      <p:pic>
        <p:nvPicPr>
          <p:cNvPr id="15" name="Image 5" descr="preencoded.png"/>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823418" y="4842450"/>
            <a:ext cx="199549" cy="199549"/>
          </a:xfrm>
          <a:prstGeom prst="rect">
            <a:avLst/>
          </a:prstGeom>
        </p:spPr>
      </p:pic>
      <p:sp>
        <p:nvSpPr>
          <p:cNvPr id="17" name="Text 9"/>
          <p:cNvSpPr/>
          <p:nvPr/>
        </p:nvSpPr>
        <p:spPr>
          <a:xfrm>
            <a:off x="567571" y="6718935"/>
            <a:ext cx="8342233" cy="644247"/>
          </a:xfrm>
          <a:prstGeom prst="rect">
            <a:avLst/>
          </a:prstGeom>
          <a:noFill/>
          <a:ln/>
        </p:spPr>
        <p:txBody>
          <a:bodyPr wrap="none" lIns="0" tIns="0" rIns="0" bIns="0" rtlCol="0" anchor="t"/>
          <a:lstStyle/>
          <a:p>
            <a:pPr marL="0" indent="0" algn="l">
              <a:lnSpc>
                <a:spcPts val="5050"/>
              </a:lnSpc>
              <a:buNone/>
            </a:pPr>
            <a:endParaRPr lang="en-US" sz="4050" dirty="0"/>
          </a:p>
        </p:txBody>
      </p:sp>
      <p:sp>
        <p:nvSpPr>
          <p:cNvPr id="6" name="Прямоугольник 5">
            <a:extLst>
              <a:ext uri="{FF2B5EF4-FFF2-40B4-BE49-F238E27FC236}">
                <a16:creationId xmlns="" xmlns:a16="http://schemas.microsoft.com/office/drawing/2014/main" id="{57540F15-42AC-46CB-8DC2-EBA1ADC8F989}"/>
              </a:ext>
            </a:extLst>
          </p:cNvPr>
          <p:cNvSpPr/>
          <p:nvPr/>
        </p:nvSpPr>
        <p:spPr>
          <a:xfrm>
            <a:off x="12302836" y="0"/>
            <a:ext cx="2327564" cy="8229600"/>
          </a:xfrm>
          <a:prstGeom prst="rect">
            <a:avLst/>
          </a:prstGeom>
          <a:solidFill>
            <a:schemeClr val="accent1">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Rectangle 1">
            <a:extLst>
              <a:ext uri="{FF2B5EF4-FFF2-40B4-BE49-F238E27FC236}">
                <a16:creationId xmlns="" xmlns:a16="http://schemas.microsoft.com/office/drawing/2014/main" id="{4DEA9308-1BF2-4774-8BDB-A709A07F1842}"/>
              </a:ext>
            </a:extLst>
          </p:cNvPr>
          <p:cNvSpPr>
            <a:spLocks noChangeArrowheads="1"/>
          </p:cNvSpPr>
          <p:nvPr/>
        </p:nvSpPr>
        <p:spPr bwMode="auto">
          <a:xfrm>
            <a:off x="1066334" y="1466496"/>
            <a:ext cx="1083274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200"/>
              </a:spcAft>
              <a:buClrTx/>
              <a:buSzTx/>
              <a:tabLst/>
            </a:pPr>
            <a:r>
              <a:rPr kumimoji="0" lang="uk-UA" altLang="uk-UA" sz="2000" i="0" u="none" strike="noStrike" cap="none" normalizeH="0" baseline="0" dirty="0">
                <a:ln>
                  <a:noFill/>
                </a:ln>
                <a:solidFill>
                  <a:schemeClr val="tx1"/>
                </a:solidFill>
                <a:effectLst/>
              </a:rPr>
              <a:t>Міжнародне гуманітарне право і міжнародне право прав людини мають спільну мету — захист людської гідності та обмеження насильства, проте діють у різних умовах: МГП — під час збройних конфліктів; МППЛ — у мирний час і під час війни, з певними обмеженнями.</a:t>
            </a:r>
          </a:p>
          <a:p>
            <a:pPr marL="0" marR="0" lvl="0" indent="0" algn="l" defTabSz="914400" rtl="0" eaLnBrk="0" fontAlgn="base" latinLnBrk="0" hangingPunct="0">
              <a:lnSpc>
                <a:spcPct val="100000"/>
              </a:lnSpc>
              <a:spcBef>
                <a:spcPct val="0"/>
              </a:spcBef>
              <a:spcAft>
                <a:spcPts val="1200"/>
              </a:spcAft>
              <a:buClrTx/>
              <a:buSzTx/>
              <a:tabLst/>
            </a:pPr>
            <a:r>
              <a:rPr kumimoji="0" lang="uk-UA" altLang="uk-UA" sz="2000" i="0" u="none" strike="noStrike" cap="none" normalizeH="0" baseline="0" dirty="0">
                <a:ln>
                  <a:noFill/>
                </a:ln>
                <a:solidFill>
                  <a:schemeClr val="tx1"/>
                </a:solidFill>
                <a:effectLst/>
              </a:rPr>
              <a:t>Обидві системи доповнюють одна одну:</a:t>
            </a:r>
          </a:p>
          <a:p>
            <a:pPr marL="6985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uk-UA" altLang="uk-UA" sz="2000" i="0" u="none" strike="noStrike" cap="none" normalizeH="0" baseline="0" dirty="0">
                <a:ln>
                  <a:noFill/>
                </a:ln>
                <a:solidFill>
                  <a:schemeClr val="tx1"/>
                </a:solidFill>
                <a:effectLst/>
              </a:rPr>
              <a:t>норми МГП конкретизують права людини в умовах війни,</a:t>
            </a:r>
          </a:p>
          <a:p>
            <a:pPr marL="6985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uk-UA" altLang="uk-UA" sz="2000" i="0" u="none" strike="noStrike" cap="none" normalizeH="0" baseline="0" dirty="0">
                <a:ln>
                  <a:noFill/>
                </a:ln>
                <a:solidFill>
                  <a:schemeClr val="tx1"/>
                </a:solidFill>
                <a:effectLst/>
              </a:rPr>
              <a:t>МППЛ забезпечує базові гарантії, які не можуть бути скасовані навіть під час надзвичайних ситуацій.</a:t>
            </a:r>
          </a:p>
          <a:p>
            <a:pPr marL="0" marR="0" lvl="0" indent="0" algn="just" defTabSz="914400" rtl="0" eaLnBrk="0" fontAlgn="base" latinLnBrk="0" hangingPunct="0">
              <a:lnSpc>
                <a:spcPct val="100000"/>
              </a:lnSpc>
              <a:spcBef>
                <a:spcPct val="0"/>
              </a:spcBef>
              <a:spcAft>
                <a:spcPts val="1200"/>
              </a:spcAft>
              <a:buClrTx/>
              <a:buSzTx/>
              <a:tabLst/>
            </a:pPr>
            <a:r>
              <a:rPr kumimoji="0" lang="uk-UA" altLang="uk-UA" sz="2000" i="0" u="none" strike="noStrike" cap="none" normalizeH="0" baseline="0" dirty="0">
                <a:ln>
                  <a:noFill/>
                </a:ln>
                <a:solidFill>
                  <a:schemeClr val="tx1"/>
                </a:solidFill>
                <a:effectLst/>
              </a:rPr>
              <a:t>Основні права людини, такі як право на життя, заборона тортур, нелюдського поводження, рабства, є спільними для обох систем і становлять ядро сучасного міжнародного захисту людини.</a:t>
            </a:r>
          </a:p>
          <a:p>
            <a:pPr marL="0" marR="0" lvl="0" indent="0" algn="just" defTabSz="914400" rtl="0" eaLnBrk="0" fontAlgn="base" latinLnBrk="0" hangingPunct="0">
              <a:lnSpc>
                <a:spcPct val="100000"/>
              </a:lnSpc>
              <a:spcBef>
                <a:spcPct val="0"/>
              </a:spcBef>
              <a:spcAft>
                <a:spcPts val="1200"/>
              </a:spcAft>
              <a:buClrTx/>
              <a:buSzTx/>
              <a:tabLst/>
            </a:pPr>
            <a:r>
              <a:rPr kumimoji="0" lang="uk-UA" altLang="uk-UA" sz="2000" i="0" u="none" strike="noStrike" cap="none" normalizeH="0" baseline="0" dirty="0">
                <a:ln>
                  <a:noFill/>
                </a:ln>
                <a:solidFill>
                  <a:schemeClr val="tx1"/>
                </a:solidFill>
                <a:effectLst/>
              </a:rPr>
              <a:t>У практиці міжнародних органів (ООН, ЄСПЛ, Міжнародного суду ООН) простежується взаємне посилання на норми МГП і МППЛ, що свідчить про єдність і взаємозв’язок цих галузей міжнародного права.</a:t>
            </a:r>
          </a:p>
          <a:p>
            <a:pPr marL="0" marR="0" lvl="0" indent="0" algn="just" defTabSz="914400" rtl="0" eaLnBrk="0" fontAlgn="base" latinLnBrk="0" hangingPunct="0">
              <a:lnSpc>
                <a:spcPct val="100000"/>
              </a:lnSpc>
              <a:spcBef>
                <a:spcPct val="0"/>
              </a:spcBef>
              <a:spcAft>
                <a:spcPts val="1200"/>
              </a:spcAft>
              <a:buClrTx/>
              <a:buSzTx/>
              <a:tabLst/>
            </a:pPr>
            <a:r>
              <a:rPr kumimoji="0" lang="uk-UA" altLang="uk-UA" sz="2000" i="0" u="none" strike="noStrike" cap="none" normalizeH="0" baseline="0" dirty="0">
                <a:ln>
                  <a:noFill/>
                </a:ln>
                <a:solidFill>
                  <a:schemeClr val="tx1"/>
                </a:solidFill>
                <a:effectLst/>
              </a:rPr>
              <a:t>Отже, ефективний захист людини під час збройних конфліктів можливий лише за умови комплексного застосування обох систем — МГП та МППЛ, які спільно формують міжнародний режим гуманності та справедливості.</a:t>
            </a:r>
          </a:p>
        </p:txBody>
      </p:sp>
    </p:spTree>
    <p:extLst>
      <p:ext uri="{BB962C8B-B14F-4D97-AF65-F5344CB8AC3E}">
        <p14:creationId xmlns:p14="http://schemas.microsoft.com/office/powerpoint/2010/main" val="1716166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26648D76-3FDD-413D-AF7F-DA0FB9243D64}"/>
              </a:ext>
            </a:extLst>
          </p:cNvPr>
          <p:cNvSpPr/>
          <p:nvPr/>
        </p:nvSpPr>
        <p:spPr>
          <a:xfrm>
            <a:off x="2790701" y="463144"/>
            <a:ext cx="6207970" cy="709938"/>
          </a:xfrm>
          <a:prstGeom prst="rect">
            <a:avLst/>
          </a:prstGeom>
        </p:spPr>
        <p:txBody>
          <a:bodyPr wrap="square">
            <a:spAutoFit/>
          </a:bodyPr>
          <a:lstStyle/>
          <a:p>
            <a:pPr>
              <a:lnSpc>
                <a:spcPct val="110000"/>
              </a:lnSpc>
            </a:pPr>
            <a:r>
              <a:rPr lang="uk-UA" sz="3840" b="1" dirty="0"/>
              <a:t>Література</a:t>
            </a:r>
          </a:p>
        </p:txBody>
      </p:sp>
      <p:sp>
        <p:nvSpPr>
          <p:cNvPr id="14" name="Text 0">
            <a:extLst>
              <a:ext uri="{FF2B5EF4-FFF2-40B4-BE49-F238E27FC236}">
                <a16:creationId xmlns="" xmlns:a16="http://schemas.microsoft.com/office/drawing/2014/main" id="{9C389D8B-5D8E-49AE-A05F-D2D2F537BEC7}"/>
              </a:ext>
            </a:extLst>
          </p:cNvPr>
          <p:cNvSpPr/>
          <p:nvPr/>
        </p:nvSpPr>
        <p:spPr>
          <a:xfrm>
            <a:off x="756986" y="2346164"/>
            <a:ext cx="12452556" cy="372190"/>
          </a:xfrm>
          <a:prstGeom prst="rect">
            <a:avLst/>
          </a:prstGeom>
          <a:noFill/>
          <a:ln/>
        </p:spPr>
        <p:txBody>
          <a:bodyPr wrap="none" lIns="0" tIns="0" rIns="0" bIns="0" rtlCol="0" anchor="t"/>
          <a:lstStyle/>
          <a:p>
            <a:pPr>
              <a:lnSpc>
                <a:spcPts val="2880"/>
              </a:lnSpc>
            </a:pPr>
            <a:endParaRPr lang="en-US" sz="2340" dirty="0"/>
          </a:p>
        </p:txBody>
      </p:sp>
      <p:sp>
        <p:nvSpPr>
          <p:cNvPr id="3" name="Прямоугольник 2">
            <a:extLst>
              <a:ext uri="{FF2B5EF4-FFF2-40B4-BE49-F238E27FC236}">
                <a16:creationId xmlns="" xmlns:a16="http://schemas.microsoft.com/office/drawing/2014/main" id="{1F21A583-3EF2-4BDD-BED0-5D2106E391E5}"/>
              </a:ext>
            </a:extLst>
          </p:cNvPr>
          <p:cNvSpPr/>
          <p:nvPr/>
        </p:nvSpPr>
        <p:spPr>
          <a:xfrm>
            <a:off x="845213" y="1711476"/>
            <a:ext cx="7949298" cy="863506"/>
          </a:xfrm>
          <a:prstGeom prst="rect">
            <a:avLst/>
          </a:prstGeom>
        </p:spPr>
        <p:txBody>
          <a:bodyPr wrap="square">
            <a:spAutoFit/>
          </a:bodyPr>
          <a:lstStyle/>
          <a:p>
            <a:pPr marL="411480" indent="-411480">
              <a:lnSpc>
                <a:spcPct val="120000"/>
              </a:lnSpc>
              <a:buAutoNum type="arabicPeriod"/>
            </a:pPr>
            <a:endParaRPr lang="uk-UA" sz="2160" dirty="0">
              <a:solidFill>
                <a:schemeClr val="accent1">
                  <a:lumMod val="50000"/>
                </a:schemeClr>
              </a:solidFill>
            </a:endParaRPr>
          </a:p>
          <a:p>
            <a:pPr marL="411480" indent="-411480">
              <a:lnSpc>
                <a:spcPct val="120000"/>
              </a:lnSpc>
              <a:buAutoNum type="arabicPeriod"/>
            </a:pPr>
            <a:endParaRPr lang="uk-UA" sz="2160" dirty="0"/>
          </a:p>
        </p:txBody>
      </p:sp>
      <p:sp>
        <p:nvSpPr>
          <p:cNvPr id="4" name="Прямоугольник 3">
            <a:extLst>
              <a:ext uri="{FF2B5EF4-FFF2-40B4-BE49-F238E27FC236}">
                <a16:creationId xmlns="" xmlns:a16="http://schemas.microsoft.com/office/drawing/2014/main" id="{8DDE3449-0C5C-4949-9FC4-ED39282F0138}"/>
              </a:ext>
            </a:extLst>
          </p:cNvPr>
          <p:cNvSpPr/>
          <p:nvPr/>
        </p:nvSpPr>
        <p:spPr>
          <a:xfrm>
            <a:off x="2790701" y="1297346"/>
            <a:ext cx="11175828" cy="6049092"/>
          </a:xfrm>
          <a:prstGeom prst="rect">
            <a:avLst/>
          </a:prstGeom>
        </p:spPr>
        <p:txBody>
          <a:bodyPr wrap="square">
            <a:spAutoFit/>
          </a:bodyPr>
          <a:lstStyle/>
          <a:p>
            <a:pPr marL="411480" indent="-411480">
              <a:lnSpc>
                <a:spcPct val="120000"/>
              </a:lnSpc>
              <a:buFont typeface="+mj-lt"/>
              <a:buAutoNum type="arabicPeriod"/>
            </a:pPr>
            <a:r>
              <a:rPr lang="ru-RU" sz="2160" dirty="0" err="1">
                <a:solidFill>
                  <a:schemeClr val="accent1">
                    <a:lumMod val="50000"/>
                  </a:schemeClr>
                </a:solidFill>
                <a:hlinkClick r:id="rId2">
                  <a:extLst>
                    <a:ext uri="{A12FA001-AC4F-418D-AE19-62706E023703}">
                      <ahyp:hlinkClr xmlns="" xmlns:ahyp="http://schemas.microsoft.com/office/drawing/2018/hyperlinkcolor" val="tx"/>
                    </a:ext>
                  </a:extLst>
                </a:hlinkClick>
              </a:rPr>
              <a:t>Конвенція</a:t>
            </a:r>
            <a:r>
              <a:rPr lang="ru-RU" sz="2160" dirty="0">
                <a:solidFill>
                  <a:schemeClr val="accent1">
                    <a:lumMod val="50000"/>
                  </a:schemeClr>
                </a:solidFill>
                <a:hlinkClick r:id="rId2">
                  <a:extLst>
                    <a:ext uri="{A12FA001-AC4F-418D-AE19-62706E023703}">
                      <ahyp:hlinkClr xmlns="" xmlns:ahyp="http://schemas.microsoft.com/office/drawing/2018/hyperlinkcolor" val="tx"/>
                    </a:ext>
                  </a:extLst>
                </a:hlinkClick>
              </a:rPr>
              <a:t> про </a:t>
            </a:r>
            <a:r>
              <a:rPr lang="ru-RU" sz="2160" dirty="0" err="1">
                <a:solidFill>
                  <a:schemeClr val="accent1">
                    <a:lumMod val="50000"/>
                  </a:schemeClr>
                </a:solidFill>
                <a:hlinkClick r:id="rId2">
                  <a:extLst>
                    <a:ext uri="{A12FA001-AC4F-418D-AE19-62706E023703}">
                      <ahyp:hlinkClr xmlns="" xmlns:ahyp="http://schemas.microsoft.com/office/drawing/2018/hyperlinkcolor" val="tx"/>
                    </a:ext>
                  </a:extLst>
                </a:hlinkClick>
              </a:rPr>
              <a:t>поліпшення</a:t>
            </a:r>
            <a:r>
              <a:rPr lang="ru-RU" sz="2160" dirty="0">
                <a:solidFill>
                  <a:schemeClr val="accent1">
                    <a:lumMod val="50000"/>
                  </a:schemeClr>
                </a:solidFill>
                <a:hlinkClick r:id="rId2">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2">
                  <a:extLst>
                    <a:ext uri="{A12FA001-AC4F-418D-AE19-62706E023703}">
                      <ahyp:hlinkClr xmlns="" xmlns:ahyp="http://schemas.microsoft.com/office/drawing/2018/hyperlinkcolor" val="tx"/>
                    </a:ext>
                  </a:extLst>
                </a:hlinkClick>
              </a:rPr>
              <a:t>долі</a:t>
            </a:r>
            <a:r>
              <a:rPr lang="ru-RU" sz="2160" dirty="0">
                <a:solidFill>
                  <a:schemeClr val="accent1">
                    <a:lumMod val="50000"/>
                  </a:schemeClr>
                </a:solidFill>
                <a:hlinkClick r:id="rId2">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2">
                  <a:extLst>
                    <a:ext uri="{A12FA001-AC4F-418D-AE19-62706E023703}">
                      <ahyp:hlinkClr xmlns="" xmlns:ahyp="http://schemas.microsoft.com/office/drawing/2018/hyperlinkcolor" val="tx"/>
                    </a:ext>
                  </a:extLst>
                </a:hlinkClick>
              </a:rPr>
              <a:t>поранених</a:t>
            </a:r>
            <a:r>
              <a:rPr lang="ru-RU" sz="2160" dirty="0">
                <a:solidFill>
                  <a:schemeClr val="accent1">
                    <a:lumMod val="50000"/>
                  </a:schemeClr>
                </a:solidFill>
                <a:hlinkClick r:id="rId2">
                  <a:extLst>
                    <a:ext uri="{A12FA001-AC4F-418D-AE19-62706E023703}">
                      <ahyp:hlinkClr xmlns="" xmlns:ahyp="http://schemas.microsoft.com/office/drawing/2018/hyperlinkcolor" val="tx"/>
                    </a:ext>
                  </a:extLst>
                </a:hlinkClick>
              </a:rPr>
              <a:t> і </a:t>
            </a:r>
            <a:r>
              <a:rPr lang="ru-RU" sz="2160" dirty="0" err="1">
                <a:solidFill>
                  <a:schemeClr val="accent1">
                    <a:lumMod val="50000"/>
                  </a:schemeClr>
                </a:solidFill>
                <a:hlinkClick r:id="rId2">
                  <a:extLst>
                    <a:ext uri="{A12FA001-AC4F-418D-AE19-62706E023703}">
                      <ahyp:hlinkClr xmlns="" xmlns:ahyp="http://schemas.microsoft.com/office/drawing/2018/hyperlinkcolor" val="tx"/>
                    </a:ext>
                  </a:extLst>
                </a:hlinkClick>
              </a:rPr>
              <a:t>хворих</a:t>
            </a:r>
            <a:r>
              <a:rPr lang="ru-RU" sz="2160" dirty="0">
                <a:solidFill>
                  <a:schemeClr val="accent1">
                    <a:lumMod val="50000"/>
                  </a:schemeClr>
                </a:solidFill>
                <a:hlinkClick r:id="rId2">
                  <a:extLst>
                    <a:ext uri="{A12FA001-AC4F-418D-AE19-62706E023703}">
                      <ahyp:hlinkClr xmlns="" xmlns:ahyp="http://schemas.microsoft.com/office/drawing/2018/hyperlinkcolor" val="tx"/>
                    </a:ext>
                  </a:extLst>
                </a:hlinkClick>
              </a:rPr>
              <a:t> у </a:t>
            </a:r>
            <a:r>
              <a:rPr lang="ru-RU" sz="2160" dirty="0" err="1">
                <a:solidFill>
                  <a:schemeClr val="accent1">
                    <a:lumMod val="50000"/>
                  </a:schemeClr>
                </a:solidFill>
                <a:hlinkClick r:id="rId2">
                  <a:extLst>
                    <a:ext uri="{A12FA001-AC4F-418D-AE19-62706E023703}">
                      <ahyp:hlinkClr xmlns="" xmlns:ahyp="http://schemas.microsoft.com/office/drawing/2018/hyperlinkcolor" val="tx"/>
                    </a:ext>
                  </a:extLst>
                </a:hlinkClick>
              </a:rPr>
              <a:t>діючих</a:t>
            </a:r>
            <a:r>
              <a:rPr lang="ru-RU" sz="2160" dirty="0">
                <a:solidFill>
                  <a:schemeClr val="accent1">
                    <a:lumMod val="50000"/>
                  </a:schemeClr>
                </a:solidFill>
                <a:hlinkClick r:id="rId2">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2">
                  <a:extLst>
                    <a:ext uri="{A12FA001-AC4F-418D-AE19-62706E023703}">
                      <ahyp:hlinkClr xmlns="" xmlns:ahyp="http://schemas.microsoft.com/office/drawing/2018/hyperlinkcolor" val="tx"/>
                    </a:ext>
                  </a:extLst>
                </a:hlinkClick>
              </a:rPr>
              <a:t>арміях</a:t>
            </a:r>
            <a:endParaRPr lang="ru-RU" sz="2160" dirty="0">
              <a:solidFill>
                <a:schemeClr val="accent1">
                  <a:lumMod val="50000"/>
                </a:schemeClr>
              </a:solidFill>
            </a:endParaRPr>
          </a:p>
          <a:p>
            <a:pPr marL="411480" indent="-411480">
              <a:lnSpc>
                <a:spcPct val="120000"/>
              </a:lnSpc>
              <a:buFont typeface="+mj-lt"/>
              <a:buAutoNum type="arabicPeriod"/>
            </a:pP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Конвенція</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про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поліпшення</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долі</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поранених</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хворих</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та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осіб</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які</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зазнали</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корабельної</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аварії</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зі</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складу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збройних</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сил на </a:t>
            </a:r>
            <a:r>
              <a:rPr lang="ru-RU" sz="2160" dirty="0" err="1">
                <a:solidFill>
                  <a:schemeClr val="accent1">
                    <a:lumMod val="50000"/>
                  </a:schemeClr>
                </a:solidFill>
                <a:hlinkClick r:id="rId3">
                  <a:extLst>
                    <a:ext uri="{A12FA001-AC4F-418D-AE19-62706E023703}">
                      <ahyp:hlinkClr xmlns="" xmlns:ahyp="http://schemas.microsoft.com/office/drawing/2018/hyperlinkcolor" val="tx"/>
                    </a:ext>
                  </a:extLst>
                </a:hlinkClick>
              </a:rPr>
              <a:t>морі</a:t>
            </a:r>
            <a:r>
              <a:rPr lang="ru-RU" sz="2160" dirty="0">
                <a:solidFill>
                  <a:schemeClr val="accent1">
                    <a:lumMod val="50000"/>
                  </a:schemeClr>
                </a:solidFill>
                <a:hlinkClick r:id="rId3">
                  <a:extLst>
                    <a:ext uri="{A12FA001-AC4F-418D-AE19-62706E023703}">
                      <ahyp:hlinkClr xmlns="" xmlns:ahyp="http://schemas.microsoft.com/office/drawing/2018/hyperlinkcolor" val="tx"/>
                    </a:ext>
                  </a:extLst>
                </a:hlinkClick>
              </a:rPr>
              <a:t> </a:t>
            </a:r>
            <a:endParaRPr lang="ru-RU" sz="2160" dirty="0">
              <a:solidFill>
                <a:schemeClr val="accent1">
                  <a:lumMod val="50000"/>
                </a:schemeClr>
              </a:solidFill>
            </a:endParaRPr>
          </a:p>
          <a:p>
            <a:pPr marL="411480" indent="-411480">
              <a:lnSpc>
                <a:spcPct val="120000"/>
              </a:lnSpc>
              <a:buFont typeface="+mj-lt"/>
              <a:buAutoNum type="arabicPeriod"/>
            </a:pPr>
            <a:r>
              <a:rPr lang="ru-RU" sz="2160" dirty="0" err="1">
                <a:solidFill>
                  <a:schemeClr val="accent1">
                    <a:lumMod val="50000"/>
                  </a:schemeClr>
                </a:solidFill>
                <a:hlinkClick r:id="rId4">
                  <a:extLst>
                    <a:ext uri="{A12FA001-AC4F-418D-AE19-62706E023703}">
                      <ahyp:hlinkClr xmlns="" xmlns:ahyp="http://schemas.microsoft.com/office/drawing/2018/hyperlinkcolor" val="tx"/>
                    </a:ext>
                  </a:extLst>
                </a:hlinkClick>
              </a:rPr>
              <a:t>Женевська</a:t>
            </a:r>
            <a:r>
              <a:rPr lang="ru-RU" sz="2160" dirty="0">
                <a:solidFill>
                  <a:schemeClr val="accent1">
                    <a:lumMod val="50000"/>
                  </a:schemeClr>
                </a:solidFill>
                <a:hlinkClick r:id="rId4">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4">
                  <a:extLst>
                    <a:ext uri="{A12FA001-AC4F-418D-AE19-62706E023703}">
                      <ahyp:hlinkClr xmlns="" xmlns:ahyp="http://schemas.microsoft.com/office/drawing/2018/hyperlinkcolor" val="tx"/>
                    </a:ext>
                  </a:extLst>
                </a:hlinkClick>
              </a:rPr>
              <a:t>Конвенція</a:t>
            </a:r>
            <a:r>
              <a:rPr lang="ru-RU" sz="2160" dirty="0">
                <a:solidFill>
                  <a:schemeClr val="accent1">
                    <a:lumMod val="50000"/>
                  </a:schemeClr>
                </a:solidFill>
                <a:hlinkClick r:id="rId4">
                  <a:extLst>
                    <a:ext uri="{A12FA001-AC4F-418D-AE19-62706E023703}">
                      <ahyp:hlinkClr xmlns="" xmlns:ahyp="http://schemas.microsoft.com/office/drawing/2018/hyperlinkcolor" val="tx"/>
                    </a:ext>
                  </a:extLst>
                </a:hlinkClick>
              </a:rPr>
              <a:t> про </a:t>
            </a:r>
            <a:r>
              <a:rPr lang="ru-RU" sz="2160" dirty="0" err="1">
                <a:solidFill>
                  <a:schemeClr val="accent1">
                    <a:lumMod val="50000"/>
                  </a:schemeClr>
                </a:solidFill>
                <a:hlinkClick r:id="rId4">
                  <a:extLst>
                    <a:ext uri="{A12FA001-AC4F-418D-AE19-62706E023703}">
                      <ahyp:hlinkClr xmlns="" xmlns:ahyp="http://schemas.microsoft.com/office/drawing/2018/hyperlinkcolor" val="tx"/>
                    </a:ext>
                  </a:extLst>
                </a:hlinkClick>
              </a:rPr>
              <a:t>поводження</a:t>
            </a:r>
            <a:r>
              <a:rPr lang="ru-RU" sz="2160" dirty="0">
                <a:solidFill>
                  <a:schemeClr val="accent1">
                    <a:lumMod val="50000"/>
                  </a:schemeClr>
                </a:solidFill>
                <a:hlinkClick r:id="rId4">
                  <a:extLst>
                    <a:ext uri="{A12FA001-AC4F-418D-AE19-62706E023703}">
                      <ahyp:hlinkClr xmlns="" xmlns:ahyp="http://schemas.microsoft.com/office/drawing/2018/hyperlinkcolor" val="tx"/>
                    </a:ext>
                  </a:extLst>
                </a:hlinkClick>
              </a:rPr>
              <a:t> з </a:t>
            </a:r>
            <a:r>
              <a:rPr lang="ru-RU" sz="2160" dirty="0" err="1">
                <a:solidFill>
                  <a:schemeClr val="accent1">
                    <a:lumMod val="50000"/>
                  </a:schemeClr>
                </a:solidFill>
                <a:hlinkClick r:id="rId4">
                  <a:extLst>
                    <a:ext uri="{A12FA001-AC4F-418D-AE19-62706E023703}">
                      <ahyp:hlinkClr xmlns="" xmlns:ahyp="http://schemas.microsoft.com/office/drawing/2018/hyperlinkcolor" val="tx"/>
                    </a:ext>
                  </a:extLst>
                </a:hlinkClick>
              </a:rPr>
              <a:t>військовополоненими</a:t>
            </a:r>
            <a:endParaRPr lang="ru-RU" sz="2160" dirty="0">
              <a:solidFill>
                <a:schemeClr val="accent1">
                  <a:lumMod val="50000"/>
                </a:schemeClr>
              </a:solidFill>
              <a:hlinkClick r:id="rId5">
                <a:extLst>
                  <a:ext uri="{A12FA001-AC4F-418D-AE19-62706E023703}">
                    <ahyp:hlinkClr xmlns="" xmlns:ahyp="http://schemas.microsoft.com/office/drawing/2018/hyperlinkcolor" val="tx"/>
                  </a:ext>
                </a:extLst>
              </a:hlinkClick>
            </a:endParaRPr>
          </a:p>
          <a:p>
            <a:pPr marL="411480" indent="-411480">
              <a:lnSpc>
                <a:spcPct val="120000"/>
              </a:lnSpc>
              <a:buFont typeface="+mj-lt"/>
              <a:buAutoNum type="arabicPeriod"/>
            </a:pPr>
            <a:r>
              <a:rPr lang="ru-RU" sz="2160" dirty="0" err="1">
                <a:solidFill>
                  <a:schemeClr val="accent1">
                    <a:lumMod val="50000"/>
                  </a:schemeClr>
                </a:solidFill>
                <a:hlinkClick r:id="rId5">
                  <a:extLst>
                    <a:ext uri="{A12FA001-AC4F-418D-AE19-62706E023703}">
                      <ahyp:hlinkClr xmlns="" xmlns:ahyp="http://schemas.microsoft.com/office/drawing/2018/hyperlinkcolor" val="tx"/>
                    </a:ext>
                  </a:extLst>
                </a:hlinkClick>
              </a:rPr>
              <a:t>Женевська</a:t>
            </a:r>
            <a:r>
              <a:rPr lang="ru-RU" sz="2160" dirty="0">
                <a:solidFill>
                  <a:schemeClr val="accent1">
                    <a:lumMod val="50000"/>
                  </a:schemeClr>
                </a:solidFill>
                <a:hlinkClick r:id="rId5">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5">
                  <a:extLst>
                    <a:ext uri="{A12FA001-AC4F-418D-AE19-62706E023703}">
                      <ahyp:hlinkClr xmlns="" xmlns:ahyp="http://schemas.microsoft.com/office/drawing/2018/hyperlinkcolor" val="tx"/>
                    </a:ext>
                  </a:extLst>
                </a:hlinkClick>
              </a:rPr>
              <a:t>конвенція</a:t>
            </a:r>
            <a:r>
              <a:rPr lang="ru-RU" sz="2160" dirty="0">
                <a:solidFill>
                  <a:schemeClr val="accent1">
                    <a:lumMod val="50000"/>
                  </a:schemeClr>
                </a:solidFill>
                <a:hlinkClick r:id="rId5">
                  <a:extLst>
                    <a:ext uri="{A12FA001-AC4F-418D-AE19-62706E023703}">
                      <ahyp:hlinkClr xmlns="" xmlns:ahyp="http://schemas.microsoft.com/office/drawing/2018/hyperlinkcolor" val="tx"/>
                    </a:ext>
                  </a:extLst>
                </a:hlinkClick>
              </a:rPr>
              <a:t> про </a:t>
            </a:r>
            <a:r>
              <a:rPr lang="ru-RU" sz="2160" dirty="0" err="1">
                <a:solidFill>
                  <a:schemeClr val="accent1">
                    <a:lumMod val="50000"/>
                  </a:schemeClr>
                </a:solidFill>
                <a:hlinkClick r:id="rId5">
                  <a:extLst>
                    <a:ext uri="{A12FA001-AC4F-418D-AE19-62706E023703}">
                      <ahyp:hlinkClr xmlns="" xmlns:ahyp="http://schemas.microsoft.com/office/drawing/2018/hyperlinkcolor" val="tx"/>
                    </a:ext>
                  </a:extLst>
                </a:hlinkClick>
              </a:rPr>
              <a:t>захист</a:t>
            </a:r>
            <a:r>
              <a:rPr lang="ru-RU" sz="2160" dirty="0">
                <a:solidFill>
                  <a:schemeClr val="accent1">
                    <a:lumMod val="50000"/>
                  </a:schemeClr>
                </a:solidFill>
                <a:hlinkClick r:id="rId5">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5">
                  <a:extLst>
                    <a:ext uri="{A12FA001-AC4F-418D-AE19-62706E023703}">
                      <ahyp:hlinkClr xmlns="" xmlns:ahyp="http://schemas.microsoft.com/office/drawing/2018/hyperlinkcolor" val="tx"/>
                    </a:ext>
                  </a:extLst>
                </a:hlinkClick>
              </a:rPr>
              <a:t>цивільного</a:t>
            </a:r>
            <a:r>
              <a:rPr lang="ru-RU" sz="2160" dirty="0">
                <a:solidFill>
                  <a:schemeClr val="accent1">
                    <a:lumMod val="50000"/>
                  </a:schemeClr>
                </a:solidFill>
                <a:hlinkClick r:id="rId5">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5">
                  <a:extLst>
                    <a:ext uri="{A12FA001-AC4F-418D-AE19-62706E023703}">
                      <ahyp:hlinkClr xmlns="" xmlns:ahyp="http://schemas.microsoft.com/office/drawing/2018/hyperlinkcolor" val="tx"/>
                    </a:ext>
                  </a:extLst>
                </a:hlinkClick>
              </a:rPr>
              <a:t>населення</a:t>
            </a:r>
            <a:r>
              <a:rPr lang="ru-RU" sz="2160" dirty="0">
                <a:solidFill>
                  <a:schemeClr val="accent1">
                    <a:lumMod val="50000"/>
                  </a:schemeClr>
                </a:solidFill>
                <a:hlinkClick r:id="rId5">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5">
                  <a:extLst>
                    <a:ext uri="{A12FA001-AC4F-418D-AE19-62706E023703}">
                      <ahyp:hlinkClr xmlns="" xmlns:ahyp="http://schemas.microsoft.com/office/drawing/2018/hyperlinkcolor" val="tx"/>
                    </a:ext>
                  </a:extLst>
                </a:hlinkClick>
              </a:rPr>
              <a:t>під</a:t>
            </a:r>
            <a:r>
              <a:rPr lang="ru-RU" sz="2160" dirty="0">
                <a:solidFill>
                  <a:schemeClr val="accent1">
                    <a:lumMod val="50000"/>
                  </a:schemeClr>
                </a:solidFill>
                <a:hlinkClick r:id="rId5">
                  <a:extLst>
                    <a:ext uri="{A12FA001-AC4F-418D-AE19-62706E023703}">
                      <ahyp:hlinkClr xmlns="" xmlns:ahyp="http://schemas.microsoft.com/office/drawing/2018/hyperlinkcolor" val="tx"/>
                    </a:ext>
                  </a:extLst>
                </a:hlinkClick>
              </a:rPr>
              <a:t> час </a:t>
            </a:r>
            <a:r>
              <a:rPr lang="ru-RU" sz="2160" dirty="0" err="1">
                <a:solidFill>
                  <a:schemeClr val="accent1">
                    <a:lumMod val="50000"/>
                  </a:schemeClr>
                </a:solidFill>
                <a:hlinkClick r:id="rId5">
                  <a:extLst>
                    <a:ext uri="{A12FA001-AC4F-418D-AE19-62706E023703}">
                      <ahyp:hlinkClr xmlns="" xmlns:ahyp="http://schemas.microsoft.com/office/drawing/2018/hyperlinkcolor" val="tx"/>
                    </a:ext>
                  </a:extLst>
                </a:hlinkClick>
              </a:rPr>
              <a:t>війни</a:t>
            </a:r>
            <a:endParaRPr lang="ru-RU" sz="2160" dirty="0">
              <a:solidFill>
                <a:schemeClr val="accent1">
                  <a:lumMod val="50000"/>
                </a:schemeClr>
              </a:solidFill>
            </a:endParaRPr>
          </a:p>
          <a:p>
            <a:pPr marL="411480" indent="-411480">
              <a:lnSpc>
                <a:spcPct val="120000"/>
              </a:lnSpc>
              <a:buFont typeface="+mj-lt"/>
              <a:buAutoNum type="arabicPeriod"/>
            </a:pP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Додатковий</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протокол до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Женевських</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конвенцій</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від</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12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серпня</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1949 року,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що</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стосується</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захисту</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жертв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міжнародних</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збройних</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конфліктів</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(Протокол I), </a:t>
            </a:r>
            <a:r>
              <a:rPr lang="ru-RU" sz="2160" dirty="0" err="1">
                <a:solidFill>
                  <a:schemeClr val="accent1">
                    <a:lumMod val="50000"/>
                  </a:schemeClr>
                </a:solidFill>
                <a:hlinkClick r:id="rId6">
                  <a:extLst>
                    <a:ext uri="{A12FA001-AC4F-418D-AE19-62706E023703}">
                      <ahyp:hlinkClr xmlns="" xmlns:ahyp="http://schemas.microsoft.com/office/drawing/2018/hyperlinkcolor" val="tx"/>
                    </a:ext>
                  </a:extLst>
                </a:hlinkClick>
              </a:rPr>
              <a:t>від</a:t>
            </a:r>
            <a:r>
              <a:rPr lang="ru-RU" sz="2160" dirty="0">
                <a:solidFill>
                  <a:schemeClr val="accent1">
                    <a:lumMod val="50000"/>
                  </a:schemeClr>
                </a:solidFill>
                <a:hlinkClick r:id="rId6">
                  <a:extLst>
                    <a:ext uri="{A12FA001-AC4F-418D-AE19-62706E023703}">
                      <ahyp:hlinkClr xmlns="" xmlns:ahyp="http://schemas.microsoft.com/office/drawing/2018/hyperlinkcolor" val="tx"/>
                    </a:ext>
                  </a:extLst>
                </a:hlinkClick>
              </a:rPr>
              <a:t> 8 червня 1977 року</a:t>
            </a:r>
            <a:endParaRPr lang="ru-RU" sz="2160" dirty="0">
              <a:solidFill>
                <a:schemeClr val="accent1">
                  <a:lumMod val="50000"/>
                </a:schemeClr>
              </a:solidFill>
            </a:endParaRPr>
          </a:p>
          <a:p>
            <a:pPr marL="411480" indent="-411480">
              <a:lnSpc>
                <a:spcPct val="120000"/>
              </a:lnSpc>
              <a:buFont typeface="+mj-lt"/>
              <a:buAutoNum type="arabicPeriod"/>
            </a:pP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Додатковий</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протокол до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Женевських</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конвенцій</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від</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12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серпня</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1949 року,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що</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стосується</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захисту</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жертв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збройних</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конфліктів</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неміжнародного</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характеру (Протокол II), </a:t>
            </a:r>
            <a:r>
              <a:rPr lang="ru-RU" sz="2160" dirty="0" err="1">
                <a:solidFill>
                  <a:schemeClr val="accent1">
                    <a:lumMod val="50000"/>
                  </a:schemeClr>
                </a:solidFill>
                <a:hlinkClick r:id="rId7">
                  <a:extLst>
                    <a:ext uri="{A12FA001-AC4F-418D-AE19-62706E023703}">
                      <ahyp:hlinkClr xmlns="" xmlns:ahyp="http://schemas.microsoft.com/office/drawing/2018/hyperlinkcolor" val="tx"/>
                    </a:ext>
                  </a:extLst>
                </a:hlinkClick>
              </a:rPr>
              <a:t>від</a:t>
            </a:r>
            <a:r>
              <a:rPr lang="ru-RU" sz="2160" dirty="0">
                <a:solidFill>
                  <a:schemeClr val="accent1">
                    <a:lumMod val="50000"/>
                  </a:schemeClr>
                </a:solidFill>
                <a:hlinkClick r:id="rId7">
                  <a:extLst>
                    <a:ext uri="{A12FA001-AC4F-418D-AE19-62706E023703}">
                      <ahyp:hlinkClr xmlns="" xmlns:ahyp="http://schemas.microsoft.com/office/drawing/2018/hyperlinkcolor" val="tx"/>
                    </a:ext>
                  </a:extLst>
                </a:hlinkClick>
              </a:rPr>
              <a:t> 8 червня 1977 року</a:t>
            </a:r>
            <a:endParaRPr lang="ru-RU" sz="2160" dirty="0">
              <a:solidFill>
                <a:schemeClr val="accent1">
                  <a:lumMod val="50000"/>
                </a:schemeClr>
              </a:solidFill>
            </a:endParaRPr>
          </a:p>
          <a:p>
            <a:pPr marL="411480" indent="-411480">
              <a:lnSpc>
                <a:spcPct val="120000"/>
              </a:lnSpc>
              <a:buFont typeface="+mj-lt"/>
              <a:buAutoNum type="arabicPeriod"/>
            </a:pP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Додатковий</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протокол до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Женевських</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конвенцій</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від</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12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серпня</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1949 року,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що</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стосується</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прийняття</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додаткової</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відмітної</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емблеми</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(Протокол III)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від</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8 </a:t>
            </a:r>
            <a:r>
              <a:rPr lang="ru-RU" sz="2160" dirty="0" err="1">
                <a:solidFill>
                  <a:schemeClr val="accent1">
                    <a:lumMod val="50000"/>
                  </a:schemeClr>
                </a:solidFill>
                <a:hlinkClick r:id="rId8">
                  <a:extLst>
                    <a:ext uri="{A12FA001-AC4F-418D-AE19-62706E023703}">
                      <ahyp:hlinkClr xmlns="" xmlns:ahyp="http://schemas.microsoft.com/office/drawing/2018/hyperlinkcolor" val="tx"/>
                    </a:ext>
                  </a:extLst>
                </a:hlinkClick>
              </a:rPr>
              <a:t>грудня</a:t>
            </a:r>
            <a:r>
              <a:rPr lang="ru-RU" sz="2160" dirty="0">
                <a:solidFill>
                  <a:schemeClr val="accent1">
                    <a:lumMod val="50000"/>
                  </a:schemeClr>
                </a:solidFill>
                <a:hlinkClick r:id="rId8">
                  <a:extLst>
                    <a:ext uri="{A12FA001-AC4F-418D-AE19-62706E023703}">
                      <ahyp:hlinkClr xmlns="" xmlns:ahyp="http://schemas.microsoft.com/office/drawing/2018/hyperlinkcolor" val="tx"/>
                    </a:ext>
                  </a:extLst>
                </a:hlinkClick>
              </a:rPr>
              <a:t> 2005 року</a:t>
            </a:r>
            <a:endParaRPr lang="ru-RU" sz="2160" dirty="0">
              <a:solidFill>
                <a:schemeClr val="accent1">
                  <a:lumMod val="50000"/>
                </a:schemeClr>
              </a:solidFill>
            </a:endParaRPr>
          </a:p>
          <a:p>
            <a:pPr marL="411480" indent="-411480">
              <a:lnSpc>
                <a:spcPct val="120000"/>
              </a:lnSpc>
              <a:buFont typeface="+mj-lt"/>
              <a:buAutoNum type="arabicPeriod"/>
            </a:pPr>
            <a:r>
              <a:rPr lang="ru-RU" sz="2160" dirty="0" err="1">
                <a:solidFill>
                  <a:schemeClr val="accent1">
                    <a:lumMod val="50000"/>
                  </a:schemeClr>
                </a:solidFill>
                <a:hlinkClick r:id="rId9">
                  <a:extLst>
                    <a:ext uri="{A12FA001-AC4F-418D-AE19-62706E023703}">
                      <ahyp:hlinkClr xmlns="" xmlns:ahyp="http://schemas.microsoft.com/office/drawing/2018/hyperlinkcolor" val="tx"/>
                    </a:ext>
                  </a:extLst>
                </a:hlinkClick>
              </a:rPr>
              <a:t>Міжнародне</a:t>
            </a:r>
            <a:r>
              <a:rPr lang="ru-RU" sz="2160" dirty="0">
                <a:solidFill>
                  <a:schemeClr val="accent1">
                    <a:lumMod val="50000"/>
                  </a:schemeClr>
                </a:solidFill>
                <a:hlinkClick r:id="rId9">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9">
                  <a:extLst>
                    <a:ext uri="{A12FA001-AC4F-418D-AE19-62706E023703}">
                      <ahyp:hlinkClr xmlns="" xmlns:ahyp="http://schemas.microsoft.com/office/drawing/2018/hyperlinkcolor" val="tx"/>
                    </a:ext>
                  </a:extLst>
                </a:hlinkClick>
              </a:rPr>
              <a:t>гуманітарне</a:t>
            </a:r>
            <a:r>
              <a:rPr lang="ru-RU" sz="2160" dirty="0">
                <a:solidFill>
                  <a:schemeClr val="accent1">
                    <a:lumMod val="50000"/>
                  </a:schemeClr>
                </a:solidFill>
                <a:hlinkClick r:id="rId9">
                  <a:extLst>
                    <a:ext uri="{A12FA001-AC4F-418D-AE19-62706E023703}">
                      <ahyp:hlinkClr xmlns="" xmlns:ahyp="http://schemas.microsoft.com/office/drawing/2018/hyperlinkcolor" val="tx"/>
                    </a:ext>
                  </a:extLst>
                </a:hlinkClick>
              </a:rPr>
              <a:t> право: </a:t>
            </a:r>
            <a:r>
              <a:rPr lang="ru-RU" sz="2160" dirty="0" err="1">
                <a:solidFill>
                  <a:schemeClr val="accent1">
                    <a:lumMod val="50000"/>
                  </a:schemeClr>
                </a:solidFill>
                <a:hlinkClick r:id="rId9">
                  <a:extLst>
                    <a:ext uri="{A12FA001-AC4F-418D-AE19-62706E023703}">
                      <ahyp:hlinkClr xmlns="" xmlns:ahyp="http://schemas.microsoft.com/office/drawing/2018/hyperlinkcolor" val="tx"/>
                    </a:ext>
                  </a:extLst>
                </a:hlinkClick>
              </a:rPr>
              <a:t>відповідаємо</a:t>
            </a:r>
            <a:r>
              <a:rPr lang="ru-RU" sz="2160" dirty="0">
                <a:solidFill>
                  <a:schemeClr val="accent1">
                    <a:lumMod val="50000"/>
                  </a:schemeClr>
                </a:solidFill>
                <a:hlinkClick r:id="rId9">
                  <a:extLst>
                    <a:ext uri="{A12FA001-AC4F-418D-AE19-62706E023703}">
                      <ahyp:hlinkClr xmlns="" xmlns:ahyp="http://schemas.microsoft.com/office/drawing/2018/hyperlinkcolor" val="tx"/>
                    </a:ext>
                  </a:extLst>
                </a:hlinkClick>
              </a:rPr>
              <a:t> на </a:t>
            </a:r>
            <a:r>
              <a:rPr lang="ru-RU" sz="2160" dirty="0" err="1">
                <a:solidFill>
                  <a:schemeClr val="accent1">
                    <a:lumMod val="50000"/>
                  </a:schemeClr>
                </a:solidFill>
                <a:hlinkClick r:id="rId9">
                  <a:extLst>
                    <a:ext uri="{A12FA001-AC4F-418D-AE19-62706E023703}">
                      <ahyp:hlinkClr xmlns="" xmlns:ahyp="http://schemas.microsoft.com/office/drawing/2018/hyperlinkcolor" val="tx"/>
                    </a:ext>
                  </a:extLst>
                </a:hlinkClick>
              </a:rPr>
              <a:t>запитання</a:t>
            </a:r>
            <a:r>
              <a:rPr lang="ru-RU" sz="2160" dirty="0">
                <a:solidFill>
                  <a:schemeClr val="accent1">
                    <a:lumMod val="50000"/>
                  </a:schemeClr>
                </a:solidFill>
                <a:hlinkClick r:id="rId9">
                  <a:extLst>
                    <a:ext uri="{A12FA001-AC4F-418D-AE19-62706E023703}">
                      <ahyp:hlinkClr xmlns="" xmlns:ahyp="http://schemas.microsoft.com/office/drawing/2018/hyperlinkcolor" val="tx"/>
                    </a:ext>
                  </a:extLst>
                </a:hlinkClick>
              </a:rPr>
              <a:t>, 2020</a:t>
            </a:r>
            <a:endParaRPr lang="ru-RU" sz="2160" dirty="0">
              <a:solidFill>
                <a:schemeClr val="accent1">
                  <a:lumMod val="50000"/>
                </a:schemeClr>
              </a:solidFill>
            </a:endParaRPr>
          </a:p>
          <a:p>
            <a:pPr marL="411480" indent="-411480">
              <a:lnSpc>
                <a:spcPct val="120000"/>
              </a:lnSpc>
              <a:buFont typeface="+mj-lt"/>
              <a:buAutoNum type="arabicPeriod"/>
            </a:pPr>
            <a:r>
              <a:rPr lang="ru-RU" sz="2160" dirty="0" err="1">
                <a:solidFill>
                  <a:schemeClr val="accent1">
                    <a:lumMod val="50000"/>
                  </a:schemeClr>
                </a:solidFill>
                <a:hlinkClick r:id="rId10">
                  <a:extLst>
                    <a:ext uri="{A12FA001-AC4F-418D-AE19-62706E023703}">
                      <ahyp:hlinkClr xmlns="" xmlns:ahyp="http://schemas.microsoft.com/office/drawing/2018/hyperlinkcolor" val="tx"/>
                    </a:ext>
                  </a:extLst>
                </a:hlinkClick>
              </a:rPr>
              <a:t>Міжнародне</a:t>
            </a:r>
            <a:r>
              <a:rPr lang="ru-RU" sz="2160" dirty="0">
                <a:solidFill>
                  <a:schemeClr val="accent1">
                    <a:lumMod val="50000"/>
                  </a:schemeClr>
                </a:solidFill>
                <a:hlinkClick r:id="rId10">
                  <a:extLst>
                    <a:ext uri="{A12FA001-AC4F-418D-AE19-62706E023703}">
                      <ahyp:hlinkClr xmlns="" xmlns:ahyp="http://schemas.microsoft.com/office/drawing/2018/hyperlinkcolor" val="tx"/>
                    </a:ext>
                  </a:extLst>
                </a:hlinkClick>
              </a:rPr>
              <a:t> </a:t>
            </a:r>
            <a:r>
              <a:rPr lang="ru-RU" sz="2160" dirty="0" err="1">
                <a:solidFill>
                  <a:schemeClr val="accent1">
                    <a:lumMod val="50000"/>
                  </a:schemeClr>
                </a:solidFill>
                <a:hlinkClick r:id="rId10">
                  <a:extLst>
                    <a:ext uri="{A12FA001-AC4F-418D-AE19-62706E023703}">
                      <ahyp:hlinkClr xmlns="" xmlns:ahyp="http://schemas.microsoft.com/office/drawing/2018/hyperlinkcolor" val="tx"/>
                    </a:ext>
                  </a:extLst>
                </a:hlinkClick>
              </a:rPr>
              <a:t>гуманітарне</a:t>
            </a:r>
            <a:r>
              <a:rPr lang="ru-RU" sz="2160" dirty="0">
                <a:solidFill>
                  <a:schemeClr val="accent1">
                    <a:lumMod val="50000"/>
                  </a:schemeClr>
                </a:solidFill>
                <a:hlinkClick r:id="rId10">
                  <a:extLst>
                    <a:ext uri="{A12FA001-AC4F-418D-AE19-62706E023703}">
                      <ahyp:hlinkClr xmlns="" xmlns:ahyp="http://schemas.microsoft.com/office/drawing/2018/hyperlinkcolor" val="tx"/>
                    </a:ext>
                  </a:extLst>
                </a:hlinkClick>
              </a:rPr>
              <a:t> право. </a:t>
            </a:r>
            <a:r>
              <a:rPr lang="ru-RU" sz="2160" dirty="0" err="1">
                <a:solidFill>
                  <a:schemeClr val="accent1">
                    <a:lumMod val="50000"/>
                  </a:schemeClr>
                </a:solidFill>
                <a:hlinkClick r:id="rId10">
                  <a:extLst>
                    <a:ext uri="{A12FA001-AC4F-418D-AE19-62706E023703}">
                      <ahyp:hlinkClr xmlns="" xmlns:ahyp="http://schemas.microsoft.com/office/drawing/2018/hyperlinkcolor" val="tx"/>
                    </a:ext>
                  </a:extLst>
                </a:hlinkClick>
              </a:rPr>
              <a:t>Посібник</a:t>
            </a:r>
            <a:r>
              <a:rPr lang="ru-RU" sz="2160" dirty="0">
                <a:solidFill>
                  <a:schemeClr val="accent1">
                    <a:lumMod val="50000"/>
                  </a:schemeClr>
                </a:solidFill>
                <a:hlinkClick r:id="rId10">
                  <a:extLst>
                    <a:ext uri="{A12FA001-AC4F-418D-AE19-62706E023703}">
                      <ahyp:hlinkClr xmlns="" xmlns:ahyp="http://schemas.microsoft.com/office/drawing/2018/hyperlinkcolor" val="tx"/>
                    </a:ext>
                  </a:extLst>
                </a:hlinkClick>
              </a:rPr>
              <a:t> для юриста / за ред. Т.Р. Короткого, 2016</a:t>
            </a:r>
            <a:endParaRPr lang="ru-RU" sz="2160" dirty="0">
              <a:solidFill>
                <a:schemeClr val="accent1">
                  <a:lumMod val="50000"/>
                </a:schemeClr>
              </a:solidFill>
            </a:endParaRPr>
          </a:p>
          <a:p>
            <a:pPr>
              <a:lnSpc>
                <a:spcPct val="120000"/>
              </a:lnSpc>
            </a:pPr>
            <a:r>
              <a:rPr lang="uk-UA" sz="2160" dirty="0">
                <a:solidFill>
                  <a:schemeClr val="accent1">
                    <a:lumMod val="50000"/>
                  </a:schemeClr>
                </a:solidFill>
              </a:rPr>
              <a:t>11. </a:t>
            </a:r>
            <a:r>
              <a:rPr lang="uk-UA" sz="2160" dirty="0">
                <a:solidFill>
                  <a:schemeClr val="accent1">
                    <a:lumMod val="50000"/>
                  </a:schemeClr>
                </a:solidFill>
                <a:hlinkClick r:id="rId11">
                  <a:extLst>
                    <a:ext uri="{A12FA001-AC4F-418D-AE19-62706E023703}">
                      <ahyp:hlinkClr xmlns="" xmlns:ahyp="http://schemas.microsoft.com/office/drawing/2018/hyperlinkcolor" val="tx"/>
                    </a:ext>
                  </a:extLst>
                </a:hlinkClick>
              </a:rPr>
              <a:t>Грушко М. В.</a:t>
            </a:r>
            <a:r>
              <a:rPr lang="uk-UA" sz="2160" b="1" dirty="0">
                <a:solidFill>
                  <a:schemeClr val="accent1">
                    <a:lumMod val="50000"/>
                  </a:schemeClr>
                </a:solidFill>
                <a:hlinkClick r:id="rId11">
                  <a:extLst>
                    <a:ext uri="{A12FA001-AC4F-418D-AE19-62706E023703}">
                      <ahyp:hlinkClr xmlns="" xmlns:ahyp="http://schemas.microsoft.com/office/drawing/2018/hyperlinkcolor" val="tx"/>
                    </a:ext>
                  </a:extLst>
                </a:hlinkClick>
              </a:rPr>
              <a:t> </a:t>
            </a:r>
            <a:r>
              <a:rPr lang="uk-UA" sz="2160" dirty="0">
                <a:solidFill>
                  <a:schemeClr val="accent1">
                    <a:lumMod val="50000"/>
                  </a:schemeClr>
                </a:solidFill>
                <a:hlinkClick r:id="rId11">
                  <a:extLst>
                    <a:ext uri="{A12FA001-AC4F-418D-AE19-62706E023703}">
                      <ahyp:hlinkClr xmlns="" xmlns:ahyp="http://schemas.microsoft.com/office/drawing/2018/hyperlinkcolor" val="tx"/>
                    </a:ext>
                  </a:extLst>
                </a:hlinkClick>
              </a:rPr>
              <a:t>Міжнародне гуманітарне право : навчально-методичний посібник, 2022</a:t>
            </a:r>
            <a:endParaRPr lang="uk-UA" sz="2160" dirty="0">
              <a:solidFill>
                <a:schemeClr val="accent1">
                  <a:lumMod val="50000"/>
                </a:schemeClr>
              </a:solidFill>
            </a:endParaRPr>
          </a:p>
        </p:txBody>
      </p:sp>
      <p:sp>
        <p:nvSpPr>
          <p:cNvPr id="5" name="Rectangle 1">
            <a:extLst>
              <a:ext uri="{FF2B5EF4-FFF2-40B4-BE49-F238E27FC236}">
                <a16:creationId xmlns="" xmlns:a16="http://schemas.microsoft.com/office/drawing/2014/main" id="{7D1BC86F-D610-474D-96C0-AEC978EB2C7C}"/>
              </a:ext>
            </a:extLst>
          </p:cNvPr>
          <p:cNvSpPr>
            <a:spLocks noChangeArrowheads="1"/>
          </p:cNvSpPr>
          <p:nvPr/>
        </p:nvSpPr>
        <p:spPr bwMode="auto">
          <a:xfrm>
            <a:off x="0" y="-221599"/>
            <a:ext cx="317779"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buFontTx/>
              <a:buChar char="•"/>
            </a:pPr>
            <a:endParaRPr lang="uk-UA" altLang="uk-UA" sz="2160" dirty="0">
              <a:latin typeface="Arial" panose="020B0604020202020204" pitchFamily="34" charset="0"/>
            </a:endParaRPr>
          </a:p>
        </p:txBody>
      </p:sp>
      <p:sp>
        <p:nvSpPr>
          <p:cNvPr id="9" name="Прямоугольник 8">
            <a:extLst>
              <a:ext uri="{FF2B5EF4-FFF2-40B4-BE49-F238E27FC236}">
                <a16:creationId xmlns="" xmlns:a16="http://schemas.microsoft.com/office/drawing/2014/main" id="{630866D7-7B7F-4CCA-A1F5-6AD0CEDA3C51}"/>
              </a:ext>
            </a:extLst>
          </p:cNvPr>
          <p:cNvSpPr/>
          <p:nvPr/>
        </p:nvSpPr>
        <p:spPr>
          <a:xfrm>
            <a:off x="0" y="0"/>
            <a:ext cx="2327564" cy="8229600"/>
          </a:xfrm>
          <a:prstGeom prst="rect">
            <a:avLst/>
          </a:prstGeom>
          <a:solidFill>
            <a:schemeClr val="accent1">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88211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Прямоугольник 17">
            <a:extLst>
              <a:ext uri="{FF2B5EF4-FFF2-40B4-BE49-F238E27FC236}">
                <a16:creationId xmlns="" xmlns:a16="http://schemas.microsoft.com/office/drawing/2014/main" id="{BDA45FAA-6077-4691-8BF1-BAF87999FFE2}"/>
              </a:ext>
            </a:extLst>
          </p:cNvPr>
          <p:cNvSpPr/>
          <p:nvPr/>
        </p:nvSpPr>
        <p:spPr>
          <a:xfrm>
            <a:off x="11467258" y="1152295"/>
            <a:ext cx="2438747" cy="29280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Прямоугольник 16">
            <a:extLst>
              <a:ext uri="{FF2B5EF4-FFF2-40B4-BE49-F238E27FC236}">
                <a16:creationId xmlns="" xmlns:a16="http://schemas.microsoft.com/office/drawing/2014/main" id="{306B3E10-2E0B-443F-85FC-4F977EC56B39}"/>
              </a:ext>
            </a:extLst>
          </p:cNvPr>
          <p:cNvSpPr/>
          <p:nvPr/>
        </p:nvSpPr>
        <p:spPr>
          <a:xfrm>
            <a:off x="925866" y="4498783"/>
            <a:ext cx="2666169" cy="29280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Прямоугольник 15">
            <a:extLst>
              <a:ext uri="{FF2B5EF4-FFF2-40B4-BE49-F238E27FC236}">
                <a16:creationId xmlns="" xmlns:a16="http://schemas.microsoft.com/office/drawing/2014/main" id="{4BE48301-898D-42D1-BF16-07B96A18C91F}"/>
              </a:ext>
            </a:extLst>
          </p:cNvPr>
          <p:cNvSpPr/>
          <p:nvPr/>
        </p:nvSpPr>
        <p:spPr>
          <a:xfrm>
            <a:off x="2069356" y="4714339"/>
            <a:ext cx="11635179" cy="29280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uk-UA"/>
          </a:p>
        </p:txBody>
      </p:sp>
      <p:sp>
        <p:nvSpPr>
          <p:cNvPr id="5" name="Прямоугольник 4">
            <a:extLst>
              <a:ext uri="{FF2B5EF4-FFF2-40B4-BE49-F238E27FC236}">
                <a16:creationId xmlns="" xmlns:a16="http://schemas.microsoft.com/office/drawing/2014/main" id="{DF84123E-8D58-4956-9830-62DCB199813F}"/>
              </a:ext>
            </a:extLst>
          </p:cNvPr>
          <p:cNvSpPr/>
          <p:nvPr/>
        </p:nvSpPr>
        <p:spPr>
          <a:xfrm>
            <a:off x="1139622" y="1361516"/>
            <a:ext cx="11424472" cy="29280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uk-UA"/>
          </a:p>
        </p:txBody>
      </p:sp>
      <p:sp>
        <p:nvSpPr>
          <p:cNvPr id="22" name="Прямоугольник 21">
            <a:extLst>
              <a:ext uri="{FF2B5EF4-FFF2-40B4-BE49-F238E27FC236}">
                <a16:creationId xmlns="" xmlns:a16="http://schemas.microsoft.com/office/drawing/2014/main" id="{D1C9E83D-11D0-446E-83D2-1160B3606A86}"/>
              </a:ext>
            </a:extLst>
          </p:cNvPr>
          <p:cNvSpPr/>
          <p:nvPr/>
        </p:nvSpPr>
        <p:spPr>
          <a:xfrm>
            <a:off x="1472540" y="1786293"/>
            <a:ext cx="9203377" cy="1825628"/>
          </a:xfrm>
          <a:prstGeom prst="rect">
            <a:avLst/>
          </a:prstGeom>
        </p:spPr>
        <p:txBody>
          <a:bodyPr wrap="square">
            <a:spAutoFit/>
          </a:bodyPr>
          <a:lstStyle/>
          <a:p>
            <a:pPr algn="just"/>
            <a:endParaRPr lang="uk-UA" sz="1080" b="1" dirty="0">
              <a:solidFill>
                <a:schemeClr val="bg1"/>
              </a:solidFill>
            </a:endParaRPr>
          </a:p>
          <a:p>
            <a:pPr algn="just">
              <a:spcBef>
                <a:spcPts val="720"/>
              </a:spcBef>
              <a:spcAft>
                <a:spcPts val="720"/>
              </a:spcAft>
            </a:pPr>
            <a:r>
              <a:rPr lang="uk-UA" sz="2400" dirty="0"/>
              <a:t>швейцарський підприємець </a:t>
            </a:r>
            <a:r>
              <a:rPr lang="uk-UA" sz="2400" b="1" dirty="0"/>
              <a:t>Анрі </a:t>
            </a:r>
            <a:r>
              <a:rPr lang="uk-UA" sz="2400" b="1" dirty="0" err="1"/>
              <a:t>Дюнан</a:t>
            </a:r>
            <a:r>
              <a:rPr lang="uk-UA" sz="2400" dirty="0"/>
              <a:t>. У 1859 році, подорожуючи Італією, він став свідком сумних наслідків битви під </a:t>
            </a:r>
            <a:r>
              <a:rPr lang="uk-UA" sz="2400" dirty="0" err="1"/>
              <a:t>Сольферино</a:t>
            </a:r>
            <a:r>
              <a:rPr lang="uk-UA" sz="2400" dirty="0"/>
              <a:t>. Повернувшись до Женеви, описав побачене в книзі «Спогад про битву під </a:t>
            </a:r>
            <a:r>
              <a:rPr lang="uk-UA" sz="2400" dirty="0" err="1"/>
              <a:t>Сольферино</a:t>
            </a:r>
            <a:r>
              <a:rPr lang="uk-UA" sz="2400" dirty="0"/>
              <a:t>», опублікованій в 1862 р. </a:t>
            </a:r>
          </a:p>
        </p:txBody>
      </p:sp>
      <p:pic>
        <p:nvPicPr>
          <p:cNvPr id="23" name="Рисунок 22">
            <a:extLst>
              <a:ext uri="{FF2B5EF4-FFF2-40B4-BE49-F238E27FC236}">
                <a16:creationId xmlns="" xmlns:a16="http://schemas.microsoft.com/office/drawing/2014/main" id="{07B4CFE3-C006-4AB3-8D4D-503C1D537BC7}"/>
              </a:ext>
            </a:extLst>
          </p:cNvPr>
          <p:cNvPicPr>
            <a:picLocks noChangeAspect="1"/>
          </p:cNvPicPr>
          <p:nvPr/>
        </p:nvPicPr>
        <p:blipFill rotWithShape="1">
          <a:blip r:embed="rId2"/>
          <a:srcRect l="33840" t="35827" r="51428" b="33809"/>
          <a:stretch/>
        </p:blipFill>
        <p:spPr>
          <a:xfrm>
            <a:off x="11178952" y="1361515"/>
            <a:ext cx="2525582" cy="2928047"/>
          </a:xfrm>
          <a:prstGeom prst="rect">
            <a:avLst/>
          </a:prstGeom>
        </p:spPr>
      </p:pic>
      <p:pic>
        <p:nvPicPr>
          <p:cNvPr id="12292" name="Picture 4">
            <a:extLst>
              <a:ext uri="{FF2B5EF4-FFF2-40B4-BE49-F238E27FC236}">
                <a16:creationId xmlns="" xmlns:a16="http://schemas.microsoft.com/office/drawing/2014/main" id="{2C07B99F-7D4A-45B6-889F-657249446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5" r="4325" b="16513"/>
          <a:stretch/>
        </p:blipFill>
        <p:spPr bwMode="auto">
          <a:xfrm>
            <a:off x="1139623" y="4714339"/>
            <a:ext cx="2666170" cy="29280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 xmlns:a16="http://schemas.microsoft.com/office/drawing/2014/main" id="{9335685E-5C65-4CBF-949C-C1794F359FF4}"/>
              </a:ext>
            </a:extLst>
          </p:cNvPr>
          <p:cNvSpPr/>
          <p:nvPr/>
        </p:nvSpPr>
        <p:spPr>
          <a:xfrm>
            <a:off x="1042603" y="535675"/>
            <a:ext cx="10136349" cy="584775"/>
          </a:xfrm>
          <a:prstGeom prst="rect">
            <a:avLst/>
          </a:prstGeom>
        </p:spPr>
        <p:txBody>
          <a:bodyPr wrap="square">
            <a:spAutoFit/>
          </a:bodyPr>
          <a:lstStyle/>
          <a:p>
            <a:pPr algn="just">
              <a:spcBef>
                <a:spcPts val="720"/>
              </a:spcBef>
              <a:spcAft>
                <a:spcPts val="720"/>
              </a:spcAft>
            </a:pPr>
            <a:r>
              <a:rPr lang="uk-UA" sz="3200" b="1" dirty="0"/>
              <a:t>Найважливішу роль у створені сучасного МГП зіграли: </a:t>
            </a:r>
          </a:p>
        </p:txBody>
      </p:sp>
      <p:sp>
        <p:nvSpPr>
          <p:cNvPr id="4" name="Прямоугольник 3">
            <a:extLst>
              <a:ext uri="{FF2B5EF4-FFF2-40B4-BE49-F238E27FC236}">
                <a16:creationId xmlns="" xmlns:a16="http://schemas.microsoft.com/office/drawing/2014/main" id="{32F5E4D6-4D10-4CC8-AAFD-FE4A33A2B672}"/>
              </a:ext>
            </a:extLst>
          </p:cNvPr>
          <p:cNvSpPr/>
          <p:nvPr/>
        </p:nvSpPr>
        <p:spPr>
          <a:xfrm>
            <a:off x="4239491" y="5716698"/>
            <a:ext cx="8918369" cy="1200329"/>
          </a:xfrm>
          <a:prstGeom prst="rect">
            <a:avLst/>
          </a:prstGeom>
        </p:spPr>
        <p:txBody>
          <a:bodyPr wrap="square">
            <a:spAutoFit/>
          </a:bodyPr>
          <a:lstStyle/>
          <a:p>
            <a:pPr algn="just">
              <a:spcBef>
                <a:spcPts val="720"/>
              </a:spcBef>
              <a:spcAft>
                <a:spcPts val="720"/>
              </a:spcAft>
            </a:pPr>
            <a:r>
              <a:rPr lang="uk-UA" sz="2400" dirty="0"/>
              <a:t>офіцер швейцарської армії </a:t>
            </a:r>
            <a:r>
              <a:rPr lang="uk-UA" sz="2400" b="1" dirty="0"/>
              <a:t>Ґійом-Анрі </a:t>
            </a:r>
            <a:r>
              <a:rPr lang="uk-UA" sz="2400" b="1" dirty="0" err="1"/>
              <a:t>Дюфур</a:t>
            </a:r>
            <a:r>
              <a:rPr lang="uk-UA" sz="2400" dirty="0"/>
              <a:t>. Став головою дипломатичної конференції 1864 р., на якій було прийнято Першу Женевську конвенцію. </a:t>
            </a:r>
          </a:p>
        </p:txBody>
      </p:sp>
    </p:spTree>
    <p:extLst>
      <p:ext uri="{BB962C8B-B14F-4D97-AF65-F5344CB8AC3E}">
        <p14:creationId xmlns:p14="http://schemas.microsoft.com/office/powerpoint/2010/main" val="6608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1"/>
          <p:cNvSpPr/>
          <p:nvPr/>
        </p:nvSpPr>
        <p:spPr>
          <a:xfrm>
            <a:off x="714613" y="3836046"/>
            <a:ext cx="13201174" cy="571738"/>
          </a:xfrm>
          <a:prstGeom prst="rect">
            <a:avLst/>
          </a:prstGeom>
          <a:noFill/>
          <a:ln/>
        </p:spPr>
        <p:txBody>
          <a:bodyPr wrap="square" lIns="0" tIns="0" rIns="0" bIns="0" rtlCol="0" anchor="t"/>
          <a:lstStyle/>
          <a:p>
            <a:pPr marL="0" indent="0" algn="l">
              <a:lnSpc>
                <a:spcPts val="2250"/>
              </a:lnSpc>
              <a:buNone/>
            </a:pPr>
            <a:r>
              <a:rPr lang="uk-UA" sz="2000" dirty="0">
                <a:solidFill>
                  <a:srgbClr val="3B3535"/>
                </a:solidFill>
                <a:ea typeface="Sora Light" pitchFamily="34" charset="-122"/>
                <a:cs typeface="Sora Light" pitchFamily="34" charset="-120"/>
              </a:rPr>
              <a:t>нерозривно пов'язане з трагічними подіями середини XIX століття, що спонукали до формування міжнародних норм захисту.</a:t>
            </a:r>
            <a:endParaRPr lang="uk-UA" sz="2000" dirty="0"/>
          </a:p>
        </p:txBody>
      </p:sp>
      <p:sp>
        <p:nvSpPr>
          <p:cNvPr id="5" name="Shape 2"/>
          <p:cNvSpPr/>
          <p:nvPr/>
        </p:nvSpPr>
        <p:spPr>
          <a:xfrm>
            <a:off x="982504" y="5067657"/>
            <a:ext cx="4013240" cy="178594"/>
          </a:xfrm>
          <a:prstGeom prst="roundRect">
            <a:avLst>
              <a:gd name="adj" fmla="val 42016"/>
            </a:avLst>
          </a:prstGeom>
          <a:solidFill>
            <a:schemeClr val="accent1">
              <a:lumMod val="50000"/>
            </a:schemeClr>
          </a:solidFill>
          <a:ln w="7620">
            <a:solidFill>
              <a:srgbClr val="BBC2DC"/>
            </a:solidFill>
            <a:prstDash val="solid"/>
          </a:ln>
        </p:spPr>
      </p:sp>
      <p:sp>
        <p:nvSpPr>
          <p:cNvPr id="6" name="Shape 3"/>
          <p:cNvSpPr/>
          <p:nvPr/>
        </p:nvSpPr>
        <p:spPr>
          <a:xfrm>
            <a:off x="714613" y="4889004"/>
            <a:ext cx="535900" cy="535900"/>
          </a:xfrm>
          <a:prstGeom prst="roundRect">
            <a:avLst>
              <a:gd name="adj" fmla="val 85314"/>
            </a:avLst>
          </a:prstGeom>
          <a:solidFill>
            <a:schemeClr val="accent1">
              <a:lumMod val="50000"/>
            </a:schemeClr>
          </a:solidFill>
          <a:ln w="7620">
            <a:solidFill>
              <a:srgbClr val="BBC2DC"/>
            </a:solidFill>
            <a:prstDash val="solid"/>
          </a:ln>
        </p:spPr>
      </p:sp>
      <p:pic>
        <p:nvPicPr>
          <p:cNvPr id="7" name="Image 1" descr="preencoded.png"/>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48558" y="5022949"/>
            <a:ext cx="267891" cy="267891"/>
          </a:xfrm>
          <a:prstGeom prst="rect">
            <a:avLst/>
          </a:prstGeom>
        </p:spPr>
      </p:pic>
      <p:sp>
        <p:nvSpPr>
          <p:cNvPr id="8" name="Text 4"/>
          <p:cNvSpPr/>
          <p:nvPr/>
        </p:nvSpPr>
        <p:spPr>
          <a:xfrm>
            <a:off x="803910" y="5603558"/>
            <a:ext cx="3924062" cy="705088"/>
          </a:xfrm>
          <a:prstGeom prst="rect">
            <a:avLst/>
          </a:prstGeom>
          <a:noFill/>
          <a:ln/>
        </p:spPr>
        <p:txBody>
          <a:bodyPr wrap="square" lIns="0" tIns="0" rIns="0" bIns="0" rtlCol="0" anchor="t"/>
          <a:lstStyle/>
          <a:p>
            <a:pPr marL="0" indent="0" algn="l">
              <a:lnSpc>
                <a:spcPts val="2750"/>
              </a:lnSpc>
              <a:buNone/>
            </a:pPr>
            <a:r>
              <a:rPr lang="en-US" sz="2200" b="1" dirty="0">
                <a:solidFill>
                  <a:srgbClr val="3B3535"/>
                </a:solidFill>
                <a:ea typeface="Alexandria Semi Bold" pitchFamily="34" charset="-122"/>
                <a:cs typeface="Alexandria Semi Bold" pitchFamily="34" charset="-120"/>
              </a:rPr>
              <a:t>Битва при Сольферіно (1859)</a:t>
            </a:r>
            <a:endParaRPr lang="en-US" sz="2200" b="1" dirty="0"/>
          </a:p>
        </p:txBody>
      </p:sp>
      <p:sp>
        <p:nvSpPr>
          <p:cNvPr id="9" name="Text 5"/>
          <p:cNvSpPr/>
          <p:nvPr/>
        </p:nvSpPr>
        <p:spPr>
          <a:xfrm>
            <a:off x="893207" y="6415802"/>
            <a:ext cx="3924062" cy="1143476"/>
          </a:xfrm>
          <a:prstGeom prst="rect">
            <a:avLst/>
          </a:prstGeom>
          <a:noFill/>
          <a:ln/>
        </p:spPr>
        <p:txBody>
          <a:bodyPr wrap="square" lIns="0" tIns="0" rIns="0" bIns="0" rtlCol="0" anchor="t"/>
          <a:lstStyle/>
          <a:p>
            <a:pPr marL="0" indent="0" algn="l">
              <a:lnSpc>
                <a:spcPts val="2250"/>
              </a:lnSpc>
              <a:buNone/>
            </a:pPr>
            <a:r>
              <a:rPr lang="en-US" sz="2000" dirty="0">
                <a:solidFill>
                  <a:srgbClr val="3B3535"/>
                </a:solidFill>
                <a:ea typeface="Sora Light" pitchFamily="34" charset="-122"/>
                <a:cs typeface="Sora Light" pitchFamily="34" charset="-120"/>
              </a:rPr>
              <a:t>Свідчення Генрі Дюнана про жахливі страждання поранених, залишених без допомоги, стали каталізатором гуманітарного руху.</a:t>
            </a:r>
            <a:endParaRPr lang="en-US" sz="2000" dirty="0"/>
          </a:p>
        </p:txBody>
      </p:sp>
      <p:sp>
        <p:nvSpPr>
          <p:cNvPr id="10" name="Shape 6"/>
          <p:cNvSpPr/>
          <p:nvPr/>
        </p:nvSpPr>
        <p:spPr>
          <a:xfrm>
            <a:off x="5442347" y="4799648"/>
            <a:ext cx="4013359" cy="178594"/>
          </a:xfrm>
          <a:prstGeom prst="roundRect">
            <a:avLst>
              <a:gd name="adj" fmla="val 42016"/>
            </a:avLst>
          </a:prstGeom>
          <a:solidFill>
            <a:schemeClr val="accent1">
              <a:lumMod val="50000"/>
            </a:schemeClr>
          </a:solidFill>
          <a:ln w="7620">
            <a:solidFill>
              <a:srgbClr val="BBC2DC"/>
            </a:solidFill>
            <a:prstDash val="solid"/>
          </a:ln>
        </p:spPr>
      </p:sp>
      <p:sp>
        <p:nvSpPr>
          <p:cNvPr id="11" name="Shape 7"/>
          <p:cNvSpPr/>
          <p:nvPr/>
        </p:nvSpPr>
        <p:spPr>
          <a:xfrm>
            <a:off x="5174456" y="4620994"/>
            <a:ext cx="535900" cy="535900"/>
          </a:xfrm>
          <a:prstGeom prst="roundRect">
            <a:avLst>
              <a:gd name="adj" fmla="val 85314"/>
            </a:avLst>
          </a:prstGeom>
          <a:solidFill>
            <a:schemeClr val="accent1">
              <a:lumMod val="50000"/>
            </a:schemeClr>
          </a:solidFill>
          <a:ln w="7620">
            <a:solidFill>
              <a:srgbClr val="BBC2DC"/>
            </a:solidFill>
            <a:prstDash val="solid"/>
          </a:ln>
        </p:spPr>
      </p:sp>
      <p:pic>
        <p:nvPicPr>
          <p:cNvPr id="12" name="Image 2" descr="preencoded.png"/>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308402" y="4754940"/>
            <a:ext cx="267891" cy="267891"/>
          </a:xfrm>
          <a:prstGeom prst="rect">
            <a:avLst/>
          </a:prstGeom>
        </p:spPr>
      </p:pic>
      <p:sp>
        <p:nvSpPr>
          <p:cNvPr id="13" name="Text 8"/>
          <p:cNvSpPr/>
          <p:nvPr/>
        </p:nvSpPr>
        <p:spPr>
          <a:xfrm>
            <a:off x="5263753" y="5335548"/>
            <a:ext cx="3924181" cy="705088"/>
          </a:xfrm>
          <a:prstGeom prst="rect">
            <a:avLst/>
          </a:prstGeom>
          <a:noFill/>
          <a:ln/>
        </p:spPr>
        <p:txBody>
          <a:bodyPr wrap="square" lIns="0" tIns="0" rIns="0" bIns="0" rtlCol="0" anchor="t"/>
          <a:lstStyle/>
          <a:p>
            <a:pPr marL="0" indent="0" algn="l">
              <a:lnSpc>
                <a:spcPts val="2750"/>
              </a:lnSpc>
              <a:buNone/>
            </a:pPr>
            <a:r>
              <a:rPr lang="en-US" sz="2200" b="1" dirty="0">
                <a:solidFill>
                  <a:srgbClr val="3B3535"/>
                </a:solidFill>
                <a:ea typeface="Alexandria Semi Bold" pitchFamily="34" charset="-122"/>
                <a:cs typeface="Alexandria Semi Bold" pitchFamily="34" charset="-120"/>
              </a:rPr>
              <a:t>Ініціатива Генрі Дюнана (1863)</a:t>
            </a:r>
            <a:endParaRPr lang="en-US" sz="2200" b="1" dirty="0"/>
          </a:p>
        </p:txBody>
      </p:sp>
      <p:sp>
        <p:nvSpPr>
          <p:cNvPr id="14" name="Text 9"/>
          <p:cNvSpPr/>
          <p:nvPr/>
        </p:nvSpPr>
        <p:spPr>
          <a:xfrm>
            <a:off x="5263753" y="6147792"/>
            <a:ext cx="3924181" cy="1143476"/>
          </a:xfrm>
          <a:prstGeom prst="rect">
            <a:avLst/>
          </a:prstGeom>
          <a:noFill/>
          <a:ln/>
        </p:spPr>
        <p:txBody>
          <a:bodyPr wrap="square" lIns="0" tIns="0" rIns="0" bIns="0" rtlCol="0" anchor="t"/>
          <a:lstStyle/>
          <a:p>
            <a:pPr marL="0" indent="0" algn="l">
              <a:lnSpc>
                <a:spcPts val="2250"/>
              </a:lnSpc>
              <a:buNone/>
            </a:pPr>
            <a:r>
              <a:rPr lang="en-US" sz="2000" dirty="0">
                <a:solidFill>
                  <a:srgbClr val="3B3535"/>
                </a:solidFill>
                <a:ea typeface="Sora Light" pitchFamily="34" charset="-122"/>
                <a:cs typeface="Sora Light" pitchFamily="34" charset="-120"/>
              </a:rPr>
              <a:t>Дюнан ініціює створення Міжнародного комітету допомоги пораненим (пізніше МКЧХ), закладаючи основи організованої нейтральної допомоги.</a:t>
            </a:r>
            <a:endParaRPr lang="en-US" sz="2000" dirty="0"/>
          </a:p>
        </p:txBody>
      </p:sp>
      <p:sp>
        <p:nvSpPr>
          <p:cNvPr id="15" name="Shape 10"/>
          <p:cNvSpPr/>
          <p:nvPr/>
        </p:nvSpPr>
        <p:spPr>
          <a:xfrm>
            <a:off x="9902309" y="4531757"/>
            <a:ext cx="4013359" cy="178594"/>
          </a:xfrm>
          <a:prstGeom prst="roundRect">
            <a:avLst>
              <a:gd name="adj" fmla="val 42016"/>
            </a:avLst>
          </a:prstGeom>
          <a:solidFill>
            <a:schemeClr val="accent1">
              <a:lumMod val="50000"/>
            </a:schemeClr>
          </a:solidFill>
          <a:ln w="7620">
            <a:solidFill>
              <a:srgbClr val="BBC2DC"/>
            </a:solidFill>
            <a:prstDash val="solid"/>
          </a:ln>
        </p:spPr>
      </p:sp>
      <p:sp>
        <p:nvSpPr>
          <p:cNvPr id="16" name="Shape 11"/>
          <p:cNvSpPr/>
          <p:nvPr/>
        </p:nvSpPr>
        <p:spPr>
          <a:xfrm>
            <a:off x="9634418" y="4353104"/>
            <a:ext cx="535900" cy="535900"/>
          </a:xfrm>
          <a:prstGeom prst="roundRect">
            <a:avLst>
              <a:gd name="adj" fmla="val 85314"/>
            </a:avLst>
          </a:prstGeom>
          <a:solidFill>
            <a:schemeClr val="accent1">
              <a:lumMod val="50000"/>
            </a:schemeClr>
          </a:solidFill>
          <a:ln w="7620">
            <a:solidFill>
              <a:srgbClr val="BBC2DC"/>
            </a:solidFill>
            <a:prstDash val="solid"/>
          </a:ln>
        </p:spPr>
      </p:sp>
      <p:pic>
        <p:nvPicPr>
          <p:cNvPr id="17" name="Image 3" descr="preencoded.png"/>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768364" y="4487049"/>
            <a:ext cx="267891" cy="267891"/>
          </a:xfrm>
          <a:prstGeom prst="rect">
            <a:avLst/>
          </a:prstGeom>
        </p:spPr>
      </p:pic>
      <p:sp>
        <p:nvSpPr>
          <p:cNvPr id="18" name="Text 12"/>
          <p:cNvSpPr/>
          <p:nvPr/>
        </p:nvSpPr>
        <p:spPr>
          <a:xfrm>
            <a:off x="9723715" y="5067657"/>
            <a:ext cx="3924181" cy="705088"/>
          </a:xfrm>
          <a:prstGeom prst="rect">
            <a:avLst/>
          </a:prstGeom>
          <a:noFill/>
          <a:ln/>
        </p:spPr>
        <p:txBody>
          <a:bodyPr wrap="square" lIns="0" tIns="0" rIns="0" bIns="0" rtlCol="0" anchor="t"/>
          <a:lstStyle/>
          <a:p>
            <a:pPr marL="0" indent="0" algn="l">
              <a:lnSpc>
                <a:spcPts val="2750"/>
              </a:lnSpc>
              <a:buNone/>
            </a:pPr>
            <a:r>
              <a:rPr lang="en-US" sz="2200" b="1" dirty="0">
                <a:solidFill>
                  <a:srgbClr val="3B3535"/>
                </a:solidFill>
                <a:ea typeface="Alexandria Semi Bold" pitchFamily="34" charset="-122"/>
                <a:cs typeface="Alexandria Semi Bold" pitchFamily="34" charset="-120"/>
              </a:rPr>
              <a:t>Перша Женевська конвенція (1864)</a:t>
            </a:r>
            <a:endParaRPr lang="en-US" sz="2200" b="1" dirty="0"/>
          </a:p>
        </p:txBody>
      </p:sp>
      <p:sp>
        <p:nvSpPr>
          <p:cNvPr id="19" name="Text 13"/>
          <p:cNvSpPr/>
          <p:nvPr/>
        </p:nvSpPr>
        <p:spPr>
          <a:xfrm>
            <a:off x="9723715" y="5879902"/>
            <a:ext cx="3924181" cy="1143476"/>
          </a:xfrm>
          <a:prstGeom prst="rect">
            <a:avLst/>
          </a:prstGeom>
          <a:noFill/>
          <a:ln/>
        </p:spPr>
        <p:txBody>
          <a:bodyPr wrap="square" lIns="0" tIns="0" rIns="0" bIns="0" rtlCol="0" anchor="t"/>
          <a:lstStyle/>
          <a:p>
            <a:pPr marL="0" indent="0" algn="l">
              <a:lnSpc>
                <a:spcPts val="2250"/>
              </a:lnSpc>
              <a:buNone/>
            </a:pPr>
            <a:r>
              <a:rPr lang="en-US" sz="2000" dirty="0">
                <a:solidFill>
                  <a:srgbClr val="3B3535"/>
                </a:solidFill>
                <a:ea typeface="Sora Light" pitchFamily="34" charset="-122"/>
                <a:cs typeface="Sora Light" pitchFamily="34" charset="-120"/>
              </a:rPr>
              <a:t>Прийняття першого договору, який формалізував захист військовослужбовців, поранених на полі бою, та нейтральність медичного персоналу й установ.</a:t>
            </a:r>
            <a:endParaRPr lang="en-US" sz="2000" dirty="0"/>
          </a:p>
        </p:txBody>
      </p:sp>
      <p:sp>
        <p:nvSpPr>
          <p:cNvPr id="20" name="Прямоугольник 19">
            <a:extLst>
              <a:ext uri="{FF2B5EF4-FFF2-40B4-BE49-F238E27FC236}">
                <a16:creationId xmlns="" xmlns:a16="http://schemas.microsoft.com/office/drawing/2014/main" id="{F1B7EDB7-9633-4D57-A71A-05D99E031471}"/>
              </a:ext>
            </a:extLst>
          </p:cNvPr>
          <p:cNvSpPr/>
          <p:nvPr/>
        </p:nvSpPr>
        <p:spPr>
          <a:xfrm>
            <a:off x="581661" y="3133101"/>
            <a:ext cx="5311262" cy="584775"/>
          </a:xfrm>
          <a:prstGeom prst="rect">
            <a:avLst/>
          </a:prstGeom>
        </p:spPr>
        <p:txBody>
          <a:bodyPr wrap="none">
            <a:spAutoFit/>
          </a:bodyPr>
          <a:lstStyle/>
          <a:p>
            <a:r>
              <a:rPr lang="uk-UA" sz="3200" b="1" dirty="0">
                <a:solidFill>
                  <a:srgbClr val="3B3535"/>
                </a:solidFill>
                <a:ea typeface="Sora Light" pitchFamily="34" charset="-122"/>
                <a:cs typeface="Sora Light" pitchFamily="34" charset="-120"/>
              </a:rPr>
              <a:t>Становлення сучасного МГП </a:t>
            </a:r>
            <a:endParaRPr lang="uk-UA" sz="3200" b="1" dirty="0"/>
          </a:p>
        </p:txBody>
      </p:sp>
      <p:pic>
        <p:nvPicPr>
          <p:cNvPr id="5128" name="Picture 8" descr="Битва під Сольферіно">
            <a:extLst>
              <a:ext uri="{FF2B5EF4-FFF2-40B4-BE49-F238E27FC236}">
                <a16:creationId xmlns="" xmlns:a16="http://schemas.microsoft.com/office/drawing/2014/main" id="{91608CD6-7026-4DA5-BD97-C6BEF63D706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6361" b="33454"/>
          <a:stretch/>
        </p:blipFill>
        <p:spPr bwMode="auto">
          <a:xfrm>
            <a:off x="0" y="0"/>
            <a:ext cx="14630400" cy="2873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 8">
    <p:spTree>
      <p:nvGrpSpPr>
        <p:cNvPr id="1" name=""/>
        <p:cNvGrpSpPr/>
        <p:nvPr/>
      </p:nvGrpSpPr>
      <p:grpSpPr>
        <a:xfrm>
          <a:off x="0" y="0"/>
          <a:ext cx="0" cy="0"/>
          <a:chOff x="0" y="0"/>
          <a:chExt cx="0" cy="0"/>
        </a:xfrm>
      </p:grpSpPr>
      <p:sp>
        <p:nvSpPr>
          <p:cNvPr id="2" name="Text 0"/>
          <p:cNvSpPr/>
          <p:nvPr/>
        </p:nvSpPr>
        <p:spPr>
          <a:xfrm>
            <a:off x="3157971" y="510990"/>
            <a:ext cx="8733949" cy="616148"/>
          </a:xfrm>
          <a:prstGeom prst="rect">
            <a:avLst/>
          </a:prstGeom>
          <a:noFill/>
          <a:ln/>
        </p:spPr>
        <p:txBody>
          <a:bodyPr wrap="none" lIns="0" tIns="0" rIns="0" bIns="0" rtlCol="0" anchor="t"/>
          <a:lstStyle/>
          <a:p>
            <a:pPr>
              <a:lnSpc>
                <a:spcPts val="4851"/>
              </a:lnSpc>
            </a:pPr>
            <a:r>
              <a:rPr lang="en-US" sz="3900" b="1" dirty="0">
                <a:solidFill>
                  <a:srgbClr val="1F1E1E"/>
                </a:solidFill>
                <a:ea typeface="Alexandria Semi Bold" pitchFamily="34" charset="-122"/>
                <a:cs typeface="Alexandria Semi Bold" pitchFamily="34" charset="-120"/>
              </a:rPr>
              <a:t>Основні міжнародні документи МГП</a:t>
            </a:r>
            <a:endParaRPr lang="en-US" sz="3900" b="1" dirty="0"/>
          </a:p>
        </p:txBody>
      </p:sp>
      <p:sp>
        <p:nvSpPr>
          <p:cNvPr id="3" name="Shape 1"/>
          <p:cNvSpPr/>
          <p:nvPr/>
        </p:nvSpPr>
        <p:spPr>
          <a:xfrm>
            <a:off x="4925617" y="1676048"/>
            <a:ext cx="45719" cy="5133108"/>
          </a:xfrm>
          <a:prstGeom prst="roundRect">
            <a:avLst>
              <a:gd name="adj" fmla="val 344166"/>
            </a:avLst>
          </a:prstGeom>
          <a:solidFill>
            <a:srgbClr val="BBC2DC"/>
          </a:solidFill>
          <a:ln/>
        </p:spPr>
      </p:sp>
      <p:sp>
        <p:nvSpPr>
          <p:cNvPr id="4" name="Shape 2"/>
          <p:cNvSpPr/>
          <p:nvPr/>
        </p:nvSpPr>
        <p:spPr>
          <a:xfrm>
            <a:off x="4187369" y="1875235"/>
            <a:ext cx="561856" cy="22860"/>
          </a:xfrm>
          <a:prstGeom prst="roundRect">
            <a:avLst>
              <a:gd name="adj" fmla="val 344166"/>
            </a:avLst>
          </a:prstGeom>
          <a:solidFill>
            <a:srgbClr val="BBC2DC"/>
          </a:solidFill>
          <a:ln/>
        </p:spPr>
      </p:sp>
      <p:sp>
        <p:nvSpPr>
          <p:cNvPr id="5" name="Shape 3"/>
          <p:cNvSpPr/>
          <p:nvPr/>
        </p:nvSpPr>
        <p:spPr>
          <a:xfrm>
            <a:off x="4726367" y="1676046"/>
            <a:ext cx="421363" cy="421363"/>
          </a:xfrm>
          <a:prstGeom prst="roundRect">
            <a:avLst>
              <a:gd name="adj" fmla="val 18672"/>
            </a:avLst>
          </a:prstGeom>
          <a:solidFill>
            <a:srgbClr val="D5DCF6"/>
          </a:solidFill>
          <a:ln w="7620">
            <a:solidFill>
              <a:srgbClr val="BBC2DC"/>
            </a:solidFill>
            <a:prstDash val="solid"/>
          </a:ln>
        </p:spPr>
      </p:sp>
      <p:sp>
        <p:nvSpPr>
          <p:cNvPr id="6" name="Text 4"/>
          <p:cNvSpPr/>
          <p:nvPr/>
        </p:nvSpPr>
        <p:spPr>
          <a:xfrm>
            <a:off x="4789115" y="1701824"/>
            <a:ext cx="295751" cy="369689"/>
          </a:xfrm>
          <a:prstGeom prst="rect">
            <a:avLst/>
          </a:prstGeom>
          <a:noFill/>
          <a:ln/>
        </p:spPr>
        <p:txBody>
          <a:bodyPr wrap="none" lIns="0" tIns="0" rIns="0" bIns="0" rtlCol="0" anchor="t"/>
          <a:lstStyle/>
          <a:p>
            <a:pPr algn="ctr">
              <a:lnSpc>
                <a:spcPts val="2300"/>
              </a:lnSpc>
            </a:pPr>
            <a:r>
              <a:rPr lang="en-US" sz="2300" dirty="0">
                <a:solidFill>
                  <a:srgbClr val="3B3535"/>
                </a:solidFill>
                <a:ea typeface="Alexandria Semi Bold" pitchFamily="34" charset="-122"/>
                <a:cs typeface="Alexandria Semi Bold" pitchFamily="34" charset="-120"/>
              </a:rPr>
              <a:t>1</a:t>
            </a:r>
            <a:endParaRPr lang="en-US" sz="2300" dirty="0"/>
          </a:p>
        </p:txBody>
      </p:sp>
      <p:sp>
        <p:nvSpPr>
          <p:cNvPr id="7" name="Text 5"/>
          <p:cNvSpPr/>
          <p:nvPr/>
        </p:nvSpPr>
        <p:spPr>
          <a:xfrm>
            <a:off x="558140" y="1740339"/>
            <a:ext cx="3442360" cy="616029"/>
          </a:xfrm>
          <a:prstGeom prst="rect">
            <a:avLst/>
          </a:prstGeom>
          <a:noFill/>
          <a:ln/>
        </p:spPr>
        <p:txBody>
          <a:bodyPr wrap="square" lIns="0" tIns="0" rIns="0" bIns="0" rtlCol="0" anchor="t"/>
          <a:lstStyle/>
          <a:p>
            <a:pPr algn="r">
              <a:lnSpc>
                <a:spcPts val="2400"/>
              </a:lnSpc>
            </a:pPr>
            <a:r>
              <a:rPr lang="en-US" sz="2000" b="1" dirty="0">
                <a:solidFill>
                  <a:srgbClr val="3B3535"/>
                </a:solidFill>
                <a:ea typeface="Alexandria Semi Bold" pitchFamily="34" charset="-122"/>
                <a:cs typeface="Alexandria Semi Bold" pitchFamily="34" charset="-120"/>
              </a:rPr>
              <a:t>1899, 1907 — Гаазькі конвенції</a:t>
            </a:r>
            <a:endParaRPr lang="en-US" sz="2000" b="1" dirty="0"/>
          </a:p>
        </p:txBody>
      </p:sp>
      <p:sp>
        <p:nvSpPr>
          <p:cNvPr id="8" name="Text 6"/>
          <p:cNvSpPr/>
          <p:nvPr/>
        </p:nvSpPr>
        <p:spPr>
          <a:xfrm>
            <a:off x="769261" y="2141441"/>
            <a:ext cx="3251240" cy="1198245"/>
          </a:xfrm>
          <a:prstGeom prst="rect">
            <a:avLst/>
          </a:prstGeom>
          <a:noFill/>
          <a:ln/>
        </p:spPr>
        <p:txBody>
          <a:bodyPr wrap="square" lIns="0" tIns="0" rIns="0" bIns="0" rtlCol="0" anchor="t"/>
          <a:lstStyle/>
          <a:p>
            <a:pPr algn="r">
              <a:lnSpc>
                <a:spcPts val="2351"/>
              </a:lnSpc>
            </a:pPr>
            <a:r>
              <a:rPr lang="en-US" dirty="0">
                <a:solidFill>
                  <a:srgbClr val="3B3535"/>
                </a:solidFill>
                <a:ea typeface="Sora Light" pitchFamily="34" charset="-122"/>
                <a:cs typeface="Sora Light" pitchFamily="34" charset="-120"/>
              </a:rPr>
              <a:t>Перші кодифікації законів і звичаїв війни, встановлення обмежень щодо методів ведення війни та захисту цивільного населення</a:t>
            </a:r>
            <a:endParaRPr lang="en-US" dirty="0"/>
          </a:p>
        </p:txBody>
      </p:sp>
      <p:sp>
        <p:nvSpPr>
          <p:cNvPr id="9" name="Shape 7"/>
          <p:cNvSpPr/>
          <p:nvPr/>
        </p:nvSpPr>
        <p:spPr>
          <a:xfrm>
            <a:off x="5124867" y="2999067"/>
            <a:ext cx="561856" cy="22860"/>
          </a:xfrm>
          <a:prstGeom prst="roundRect">
            <a:avLst>
              <a:gd name="adj" fmla="val 344166"/>
            </a:avLst>
          </a:prstGeom>
          <a:solidFill>
            <a:srgbClr val="BBC2DC"/>
          </a:solidFill>
          <a:ln/>
        </p:spPr>
      </p:sp>
      <p:sp>
        <p:nvSpPr>
          <p:cNvPr id="10" name="Shape 8"/>
          <p:cNvSpPr/>
          <p:nvPr/>
        </p:nvSpPr>
        <p:spPr>
          <a:xfrm>
            <a:off x="4726367" y="2799875"/>
            <a:ext cx="421363" cy="421363"/>
          </a:xfrm>
          <a:prstGeom prst="roundRect">
            <a:avLst>
              <a:gd name="adj" fmla="val 18672"/>
            </a:avLst>
          </a:prstGeom>
          <a:solidFill>
            <a:srgbClr val="D5DCF6"/>
          </a:solidFill>
          <a:ln w="7620">
            <a:solidFill>
              <a:srgbClr val="BBC2DC"/>
            </a:solidFill>
            <a:prstDash val="solid"/>
          </a:ln>
        </p:spPr>
      </p:sp>
      <p:sp>
        <p:nvSpPr>
          <p:cNvPr id="11" name="Text 9"/>
          <p:cNvSpPr/>
          <p:nvPr/>
        </p:nvSpPr>
        <p:spPr>
          <a:xfrm>
            <a:off x="4789115" y="2825656"/>
            <a:ext cx="295751" cy="369689"/>
          </a:xfrm>
          <a:prstGeom prst="rect">
            <a:avLst/>
          </a:prstGeom>
          <a:noFill/>
          <a:ln/>
        </p:spPr>
        <p:txBody>
          <a:bodyPr wrap="none" lIns="0" tIns="0" rIns="0" bIns="0" rtlCol="0" anchor="t"/>
          <a:lstStyle/>
          <a:p>
            <a:pPr algn="ctr">
              <a:lnSpc>
                <a:spcPts val="2300"/>
              </a:lnSpc>
            </a:pPr>
            <a:r>
              <a:rPr lang="en-US" sz="2300" dirty="0">
                <a:solidFill>
                  <a:srgbClr val="3B3535"/>
                </a:solidFill>
                <a:ea typeface="Alexandria Semi Bold" pitchFamily="34" charset="-122"/>
                <a:cs typeface="Alexandria Semi Bold" pitchFamily="34" charset="-120"/>
              </a:rPr>
              <a:t>2</a:t>
            </a:r>
            <a:endParaRPr lang="en-US" sz="2300" dirty="0"/>
          </a:p>
        </p:txBody>
      </p:sp>
      <p:sp>
        <p:nvSpPr>
          <p:cNvPr id="12" name="Text 10"/>
          <p:cNvSpPr/>
          <p:nvPr/>
        </p:nvSpPr>
        <p:spPr>
          <a:xfrm>
            <a:off x="5682470" y="2864170"/>
            <a:ext cx="3442486" cy="616029"/>
          </a:xfrm>
          <a:prstGeom prst="rect">
            <a:avLst/>
          </a:prstGeom>
          <a:noFill/>
          <a:ln/>
        </p:spPr>
        <p:txBody>
          <a:bodyPr wrap="square" lIns="0" tIns="0" rIns="0" bIns="0" rtlCol="0" anchor="t"/>
          <a:lstStyle/>
          <a:p>
            <a:pPr>
              <a:lnSpc>
                <a:spcPts val="2400"/>
              </a:lnSpc>
            </a:pPr>
            <a:r>
              <a:rPr lang="en-US" sz="2000" b="1" dirty="0">
                <a:solidFill>
                  <a:srgbClr val="3B3535"/>
                </a:solidFill>
                <a:ea typeface="Alexandria Semi Bold" pitchFamily="34" charset="-122"/>
                <a:cs typeface="Alexandria Semi Bold" pitchFamily="34" charset="-120"/>
              </a:rPr>
              <a:t>1949 — Женевські конвенції</a:t>
            </a:r>
            <a:endParaRPr lang="en-US" sz="2000" b="1" dirty="0"/>
          </a:p>
        </p:txBody>
      </p:sp>
      <p:sp>
        <p:nvSpPr>
          <p:cNvPr id="13" name="Text 11"/>
          <p:cNvSpPr/>
          <p:nvPr/>
        </p:nvSpPr>
        <p:spPr>
          <a:xfrm>
            <a:off x="5742952" y="3221238"/>
            <a:ext cx="3286439" cy="1198245"/>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Чотири конвенції: про поранених та хворих на суші, на морі, про військовополонених, про захист цивільного населення</a:t>
            </a:r>
            <a:endParaRPr lang="en-US" dirty="0"/>
          </a:p>
        </p:txBody>
      </p:sp>
      <p:sp>
        <p:nvSpPr>
          <p:cNvPr id="14" name="Shape 12"/>
          <p:cNvSpPr/>
          <p:nvPr/>
        </p:nvSpPr>
        <p:spPr>
          <a:xfrm>
            <a:off x="4187369" y="4315659"/>
            <a:ext cx="561856" cy="22860"/>
          </a:xfrm>
          <a:prstGeom prst="roundRect">
            <a:avLst>
              <a:gd name="adj" fmla="val 344166"/>
            </a:avLst>
          </a:prstGeom>
          <a:solidFill>
            <a:srgbClr val="BBC2DC"/>
          </a:solidFill>
          <a:ln/>
        </p:spPr>
      </p:sp>
      <p:sp>
        <p:nvSpPr>
          <p:cNvPr id="15" name="Shape 13"/>
          <p:cNvSpPr/>
          <p:nvPr/>
        </p:nvSpPr>
        <p:spPr>
          <a:xfrm>
            <a:off x="4726367" y="4116470"/>
            <a:ext cx="421363" cy="421363"/>
          </a:xfrm>
          <a:prstGeom prst="roundRect">
            <a:avLst>
              <a:gd name="adj" fmla="val 18672"/>
            </a:avLst>
          </a:prstGeom>
          <a:solidFill>
            <a:srgbClr val="D5DCF6"/>
          </a:solidFill>
          <a:ln w="7620">
            <a:solidFill>
              <a:srgbClr val="BBC2DC"/>
            </a:solidFill>
            <a:prstDash val="solid"/>
          </a:ln>
        </p:spPr>
      </p:sp>
      <p:sp>
        <p:nvSpPr>
          <p:cNvPr id="16" name="Text 14"/>
          <p:cNvSpPr/>
          <p:nvPr/>
        </p:nvSpPr>
        <p:spPr>
          <a:xfrm>
            <a:off x="4789115" y="4142248"/>
            <a:ext cx="295751" cy="369689"/>
          </a:xfrm>
          <a:prstGeom prst="rect">
            <a:avLst/>
          </a:prstGeom>
          <a:noFill/>
          <a:ln/>
        </p:spPr>
        <p:txBody>
          <a:bodyPr wrap="none" lIns="0" tIns="0" rIns="0" bIns="0" rtlCol="0" anchor="t"/>
          <a:lstStyle/>
          <a:p>
            <a:pPr algn="ctr">
              <a:lnSpc>
                <a:spcPts val="2300"/>
              </a:lnSpc>
            </a:pPr>
            <a:r>
              <a:rPr lang="en-US" sz="2300" dirty="0">
                <a:solidFill>
                  <a:srgbClr val="3B3535"/>
                </a:solidFill>
                <a:ea typeface="Alexandria Semi Bold" pitchFamily="34" charset="-122"/>
                <a:cs typeface="Alexandria Semi Bold" pitchFamily="34" charset="-120"/>
              </a:rPr>
              <a:t>3</a:t>
            </a:r>
            <a:endParaRPr lang="en-US" sz="2300" dirty="0"/>
          </a:p>
        </p:txBody>
      </p:sp>
      <p:sp>
        <p:nvSpPr>
          <p:cNvPr id="17" name="Text 15"/>
          <p:cNvSpPr/>
          <p:nvPr/>
        </p:nvSpPr>
        <p:spPr>
          <a:xfrm>
            <a:off x="558140" y="4180763"/>
            <a:ext cx="3442360" cy="616029"/>
          </a:xfrm>
          <a:prstGeom prst="rect">
            <a:avLst/>
          </a:prstGeom>
          <a:noFill/>
          <a:ln/>
        </p:spPr>
        <p:txBody>
          <a:bodyPr wrap="square" lIns="0" tIns="0" rIns="0" bIns="0" rtlCol="0" anchor="t"/>
          <a:lstStyle/>
          <a:p>
            <a:pPr algn="r">
              <a:lnSpc>
                <a:spcPts val="2400"/>
              </a:lnSpc>
            </a:pPr>
            <a:r>
              <a:rPr lang="en-US" sz="2000" b="1" dirty="0">
                <a:solidFill>
                  <a:srgbClr val="3B3535"/>
                </a:solidFill>
                <a:ea typeface="Alexandria Semi Bold" pitchFamily="34" charset="-122"/>
                <a:cs typeface="Alexandria Semi Bold" pitchFamily="34" charset="-120"/>
              </a:rPr>
              <a:t>1977 — </a:t>
            </a:r>
            <a:r>
              <a:rPr lang="en-US" sz="2000" b="1" dirty="0" err="1">
                <a:solidFill>
                  <a:srgbClr val="3B3535"/>
                </a:solidFill>
                <a:ea typeface="Alexandria Semi Bold" pitchFamily="34" charset="-122"/>
                <a:cs typeface="Alexandria Semi Bold" pitchFamily="34" charset="-120"/>
              </a:rPr>
              <a:t>Додаткові</a:t>
            </a:r>
            <a:r>
              <a:rPr lang="en-US" sz="2000" b="1" dirty="0">
                <a:solidFill>
                  <a:srgbClr val="3B3535"/>
                </a:solidFill>
                <a:ea typeface="Alexandria Semi Bold" pitchFamily="34" charset="-122"/>
                <a:cs typeface="Alexandria Semi Bold" pitchFamily="34" charset="-120"/>
              </a:rPr>
              <a:t> </a:t>
            </a:r>
            <a:r>
              <a:rPr lang="en-US" sz="2000" b="1" dirty="0" err="1">
                <a:solidFill>
                  <a:srgbClr val="3B3535"/>
                </a:solidFill>
                <a:ea typeface="Alexandria Semi Bold" pitchFamily="34" charset="-122"/>
                <a:cs typeface="Alexandria Semi Bold" pitchFamily="34" charset="-120"/>
              </a:rPr>
              <a:t>протоколи</a:t>
            </a:r>
            <a:r>
              <a:rPr lang="uk-UA" sz="2000" b="1" dirty="0">
                <a:solidFill>
                  <a:srgbClr val="3B3535"/>
                </a:solidFill>
                <a:ea typeface="Alexandria Semi Bold" pitchFamily="34" charset="-122"/>
                <a:cs typeface="Alexandria Semi Bold" pitchFamily="34" charset="-120"/>
              </a:rPr>
              <a:t> </a:t>
            </a:r>
            <a:endParaRPr lang="en-US" sz="2000" b="1" dirty="0"/>
          </a:p>
        </p:txBody>
      </p:sp>
      <p:sp>
        <p:nvSpPr>
          <p:cNvPr id="18" name="Text 16"/>
          <p:cNvSpPr/>
          <p:nvPr/>
        </p:nvSpPr>
        <p:spPr>
          <a:xfrm>
            <a:off x="730094" y="4547877"/>
            <a:ext cx="3251240" cy="1497807"/>
          </a:xfrm>
          <a:prstGeom prst="rect">
            <a:avLst/>
          </a:prstGeom>
          <a:noFill/>
          <a:ln/>
        </p:spPr>
        <p:txBody>
          <a:bodyPr wrap="square" lIns="0" tIns="0" rIns="0" bIns="0" rtlCol="0" anchor="t"/>
          <a:lstStyle/>
          <a:p>
            <a:pPr algn="r">
              <a:lnSpc>
                <a:spcPts val="2351"/>
              </a:lnSpc>
            </a:pPr>
            <a:r>
              <a:rPr lang="en-US" dirty="0">
                <a:solidFill>
                  <a:srgbClr val="3B3535"/>
                </a:solidFill>
                <a:ea typeface="Sora Light" pitchFamily="34" charset="-122"/>
                <a:cs typeface="Sora Light" pitchFamily="34" charset="-120"/>
              </a:rPr>
              <a:t>Протокол I про міжнародні конфлікти та Протокол II про неміжнародні конфлікти — розширення захисту у внутрішніх війнах</a:t>
            </a:r>
            <a:endParaRPr lang="en-US" dirty="0"/>
          </a:p>
        </p:txBody>
      </p:sp>
      <p:sp>
        <p:nvSpPr>
          <p:cNvPr id="19" name="Shape 17"/>
          <p:cNvSpPr/>
          <p:nvPr/>
        </p:nvSpPr>
        <p:spPr>
          <a:xfrm>
            <a:off x="5124867" y="5685594"/>
            <a:ext cx="561856" cy="22860"/>
          </a:xfrm>
          <a:prstGeom prst="roundRect">
            <a:avLst>
              <a:gd name="adj" fmla="val 344166"/>
            </a:avLst>
          </a:prstGeom>
          <a:solidFill>
            <a:srgbClr val="BBC2DC"/>
          </a:solidFill>
          <a:ln/>
        </p:spPr>
      </p:sp>
      <p:sp>
        <p:nvSpPr>
          <p:cNvPr id="20" name="Shape 18"/>
          <p:cNvSpPr/>
          <p:nvPr/>
        </p:nvSpPr>
        <p:spPr>
          <a:xfrm>
            <a:off x="4726367" y="5486403"/>
            <a:ext cx="421363" cy="421363"/>
          </a:xfrm>
          <a:prstGeom prst="roundRect">
            <a:avLst>
              <a:gd name="adj" fmla="val 18672"/>
            </a:avLst>
          </a:prstGeom>
          <a:solidFill>
            <a:srgbClr val="D5DCF6"/>
          </a:solidFill>
          <a:ln w="7620">
            <a:solidFill>
              <a:srgbClr val="BBC2DC"/>
            </a:solidFill>
            <a:prstDash val="solid"/>
          </a:ln>
        </p:spPr>
      </p:sp>
      <p:sp>
        <p:nvSpPr>
          <p:cNvPr id="21" name="Text 19"/>
          <p:cNvSpPr/>
          <p:nvPr/>
        </p:nvSpPr>
        <p:spPr>
          <a:xfrm>
            <a:off x="4789115" y="5512182"/>
            <a:ext cx="295751" cy="369689"/>
          </a:xfrm>
          <a:prstGeom prst="rect">
            <a:avLst/>
          </a:prstGeom>
          <a:noFill/>
          <a:ln/>
        </p:spPr>
        <p:txBody>
          <a:bodyPr wrap="none" lIns="0" tIns="0" rIns="0" bIns="0" rtlCol="0" anchor="t"/>
          <a:lstStyle/>
          <a:p>
            <a:pPr algn="ctr">
              <a:lnSpc>
                <a:spcPts val="2300"/>
              </a:lnSpc>
            </a:pPr>
            <a:r>
              <a:rPr lang="en-US" sz="2300" dirty="0">
                <a:solidFill>
                  <a:srgbClr val="3B3535"/>
                </a:solidFill>
                <a:ea typeface="Alexandria Semi Bold" pitchFamily="34" charset="-122"/>
                <a:cs typeface="Alexandria Semi Bold" pitchFamily="34" charset="-120"/>
              </a:rPr>
              <a:t>4</a:t>
            </a:r>
            <a:endParaRPr lang="en-US" sz="2300" dirty="0"/>
          </a:p>
        </p:txBody>
      </p:sp>
      <p:sp>
        <p:nvSpPr>
          <p:cNvPr id="22" name="Text 20"/>
          <p:cNvSpPr/>
          <p:nvPr/>
        </p:nvSpPr>
        <p:spPr>
          <a:xfrm>
            <a:off x="5682470" y="5550698"/>
            <a:ext cx="3684952" cy="616029"/>
          </a:xfrm>
          <a:prstGeom prst="rect">
            <a:avLst/>
          </a:prstGeom>
          <a:noFill/>
          <a:ln/>
        </p:spPr>
        <p:txBody>
          <a:bodyPr wrap="square" lIns="0" tIns="0" rIns="0" bIns="0" rtlCol="0" anchor="t"/>
          <a:lstStyle/>
          <a:p>
            <a:pPr>
              <a:lnSpc>
                <a:spcPts val="2400"/>
              </a:lnSpc>
            </a:pPr>
            <a:r>
              <a:rPr lang="en-US" sz="2000" b="1" dirty="0">
                <a:solidFill>
                  <a:srgbClr val="3B3535"/>
                </a:solidFill>
                <a:ea typeface="Alexandria Semi Bold" pitchFamily="34" charset="-122"/>
                <a:cs typeface="Alexandria Semi Bold" pitchFamily="34" charset="-120"/>
              </a:rPr>
              <a:t>2005 — Додатковий протокол III</a:t>
            </a:r>
            <a:endParaRPr lang="en-US" sz="2000" b="1" dirty="0"/>
          </a:p>
        </p:txBody>
      </p:sp>
      <p:sp>
        <p:nvSpPr>
          <p:cNvPr id="23" name="Text 21"/>
          <p:cNvSpPr/>
          <p:nvPr/>
        </p:nvSpPr>
        <p:spPr>
          <a:xfrm>
            <a:off x="5778033" y="5975155"/>
            <a:ext cx="3881033" cy="599123"/>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Впровадження додаткової захисної емблеми — червоного кристала</a:t>
            </a:r>
            <a:endParaRPr lang="en-US" dirty="0"/>
          </a:p>
        </p:txBody>
      </p:sp>
      <p:sp>
        <p:nvSpPr>
          <p:cNvPr id="25" name="Text 22"/>
          <p:cNvSpPr/>
          <p:nvPr/>
        </p:nvSpPr>
        <p:spPr>
          <a:xfrm>
            <a:off x="9659066" y="6574278"/>
            <a:ext cx="4478518" cy="898684"/>
          </a:xfrm>
          <a:prstGeom prst="rect">
            <a:avLst/>
          </a:prstGeom>
          <a:noFill/>
          <a:ln/>
        </p:spPr>
        <p:txBody>
          <a:bodyPr wrap="square" lIns="0" tIns="0" rIns="0" bIns="0" rtlCol="0" anchor="t"/>
          <a:lstStyle/>
          <a:p>
            <a:pPr>
              <a:lnSpc>
                <a:spcPts val="2351"/>
              </a:lnSpc>
            </a:pPr>
            <a:r>
              <a:rPr lang="en-US" dirty="0">
                <a:solidFill>
                  <a:srgbClr val="3B3535"/>
                </a:solidFill>
                <a:ea typeface="Sora Light" pitchFamily="34" charset="-122"/>
                <a:cs typeface="Sora Light" pitchFamily="34" charset="-120"/>
              </a:rPr>
              <a:t>Ці документи формують нормативну основу МГП і є обов'язковими для майже всіх держав світу.</a:t>
            </a:r>
            <a:endParaRPr lang="en-US" dirty="0"/>
          </a:p>
        </p:txBody>
      </p:sp>
      <p:pic>
        <p:nvPicPr>
          <p:cNvPr id="7180" name="Picture 12" descr="Як Анрі Дюнан допоміг ухвалити першу Женевську конвенцію в 1864 році">
            <a:extLst>
              <a:ext uri="{FF2B5EF4-FFF2-40B4-BE49-F238E27FC236}">
                <a16:creationId xmlns="" xmlns:a16="http://schemas.microsoft.com/office/drawing/2014/main" id="{278D855C-1D67-404B-87AA-D6E9B95107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71" t="15154" r="6807"/>
          <a:stretch/>
        </p:blipFill>
        <p:spPr bwMode="auto">
          <a:xfrm>
            <a:off x="9528390" y="2063209"/>
            <a:ext cx="4724639" cy="31301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hape 1">
            <a:extLst>
              <a:ext uri="{FF2B5EF4-FFF2-40B4-BE49-F238E27FC236}">
                <a16:creationId xmlns="" xmlns:a16="http://schemas.microsoft.com/office/drawing/2014/main" id="{8ADE39D0-7C0E-4141-B2C8-E38D670490EC}"/>
              </a:ext>
            </a:extLst>
          </p:cNvPr>
          <p:cNvSpPr/>
          <p:nvPr/>
        </p:nvSpPr>
        <p:spPr>
          <a:xfrm>
            <a:off x="1405727" y="5126865"/>
            <a:ext cx="5904320" cy="977263"/>
          </a:xfrm>
          <a:prstGeom prst="roundRect">
            <a:avLst>
              <a:gd name="adj" fmla="val 2330"/>
            </a:avLst>
          </a:prstGeom>
          <a:solidFill>
            <a:schemeClr val="accent4">
              <a:lumMod val="20000"/>
              <a:lumOff val="80000"/>
              <a:alpha val="52000"/>
            </a:schemeClr>
          </a:solidFill>
          <a:ln w="7620">
            <a:solidFill>
              <a:schemeClr val="accent4">
                <a:lumMod val="75000"/>
              </a:schemeClr>
            </a:solidFill>
            <a:prstDash val="solid"/>
          </a:ln>
        </p:spPr>
      </p:sp>
      <p:sp>
        <p:nvSpPr>
          <p:cNvPr id="8" name="Shape 1">
            <a:extLst>
              <a:ext uri="{FF2B5EF4-FFF2-40B4-BE49-F238E27FC236}">
                <a16:creationId xmlns="" xmlns:a16="http://schemas.microsoft.com/office/drawing/2014/main" id="{D027043A-EBBF-434B-A8C7-40E8FC5928C4}"/>
              </a:ext>
            </a:extLst>
          </p:cNvPr>
          <p:cNvSpPr/>
          <p:nvPr/>
        </p:nvSpPr>
        <p:spPr>
          <a:xfrm>
            <a:off x="7609066" y="3839599"/>
            <a:ext cx="5615607" cy="3679996"/>
          </a:xfrm>
          <a:prstGeom prst="roundRect">
            <a:avLst>
              <a:gd name="adj" fmla="val 1418"/>
            </a:avLst>
          </a:prstGeom>
          <a:solidFill>
            <a:schemeClr val="accent4">
              <a:lumMod val="20000"/>
              <a:lumOff val="80000"/>
              <a:alpha val="52000"/>
            </a:schemeClr>
          </a:solidFill>
          <a:ln w="7620">
            <a:solidFill>
              <a:schemeClr val="accent4">
                <a:lumMod val="75000"/>
              </a:schemeClr>
            </a:solidFill>
            <a:prstDash val="solid"/>
          </a:ln>
        </p:spPr>
      </p:sp>
      <p:sp>
        <p:nvSpPr>
          <p:cNvPr id="9" name="Shape 1">
            <a:extLst>
              <a:ext uri="{FF2B5EF4-FFF2-40B4-BE49-F238E27FC236}">
                <a16:creationId xmlns="" xmlns:a16="http://schemas.microsoft.com/office/drawing/2014/main" id="{853A5EB4-F007-4A89-AB6B-7D8B24BC4AB0}"/>
              </a:ext>
            </a:extLst>
          </p:cNvPr>
          <p:cNvSpPr/>
          <p:nvPr/>
        </p:nvSpPr>
        <p:spPr>
          <a:xfrm>
            <a:off x="1405727" y="6270677"/>
            <a:ext cx="5904320" cy="1248918"/>
          </a:xfrm>
          <a:prstGeom prst="roundRect">
            <a:avLst>
              <a:gd name="adj" fmla="val 2330"/>
            </a:avLst>
          </a:prstGeom>
          <a:solidFill>
            <a:schemeClr val="accent4">
              <a:lumMod val="20000"/>
              <a:lumOff val="80000"/>
              <a:alpha val="52000"/>
            </a:schemeClr>
          </a:solidFill>
          <a:ln w="7620">
            <a:solidFill>
              <a:schemeClr val="accent4">
                <a:lumMod val="75000"/>
              </a:schemeClr>
            </a:solidFill>
            <a:prstDash val="solid"/>
          </a:ln>
        </p:spPr>
      </p:sp>
      <p:sp>
        <p:nvSpPr>
          <p:cNvPr id="10" name="Shape 1">
            <a:extLst>
              <a:ext uri="{FF2B5EF4-FFF2-40B4-BE49-F238E27FC236}">
                <a16:creationId xmlns="" xmlns:a16="http://schemas.microsoft.com/office/drawing/2014/main" id="{F53A4EF0-2008-47AC-BA26-D31C343A4D66}"/>
              </a:ext>
            </a:extLst>
          </p:cNvPr>
          <p:cNvSpPr/>
          <p:nvPr/>
        </p:nvSpPr>
        <p:spPr>
          <a:xfrm>
            <a:off x="1405727" y="3871464"/>
            <a:ext cx="5904320" cy="1138774"/>
          </a:xfrm>
          <a:prstGeom prst="roundRect">
            <a:avLst>
              <a:gd name="adj" fmla="val 2330"/>
            </a:avLst>
          </a:prstGeom>
          <a:solidFill>
            <a:schemeClr val="accent4">
              <a:lumMod val="20000"/>
              <a:lumOff val="80000"/>
              <a:alpha val="52000"/>
            </a:schemeClr>
          </a:solidFill>
          <a:ln w="7620">
            <a:solidFill>
              <a:schemeClr val="accent4">
                <a:lumMod val="75000"/>
              </a:schemeClr>
            </a:solidFill>
            <a:prstDash val="solid"/>
          </a:ln>
        </p:spPr>
      </p:sp>
      <p:sp>
        <p:nvSpPr>
          <p:cNvPr id="4" name="Прямоугольник 3">
            <a:extLst>
              <a:ext uri="{FF2B5EF4-FFF2-40B4-BE49-F238E27FC236}">
                <a16:creationId xmlns="" xmlns:a16="http://schemas.microsoft.com/office/drawing/2014/main" id="{76D3E240-7C9F-4C4B-8580-CDB8EED0D70F}"/>
              </a:ext>
            </a:extLst>
          </p:cNvPr>
          <p:cNvSpPr/>
          <p:nvPr/>
        </p:nvSpPr>
        <p:spPr>
          <a:xfrm>
            <a:off x="1105976" y="607041"/>
            <a:ext cx="12015405" cy="646331"/>
          </a:xfrm>
          <a:prstGeom prst="rect">
            <a:avLst/>
          </a:prstGeom>
        </p:spPr>
        <p:txBody>
          <a:bodyPr wrap="none">
            <a:spAutoFit/>
          </a:bodyPr>
          <a:lstStyle/>
          <a:p>
            <a:r>
              <a:rPr lang="uk-UA" sz="3600" b="1" dirty="0"/>
              <a:t>Роль Гаазьких конвенцій у сучасному міжнародному праві</a:t>
            </a:r>
          </a:p>
        </p:txBody>
      </p:sp>
      <p:sp>
        <p:nvSpPr>
          <p:cNvPr id="6" name="Прямоугольник 5">
            <a:extLst>
              <a:ext uri="{FF2B5EF4-FFF2-40B4-BE49-F238E27FC236}">
                <a16:creationId xmlns="" xmlns:a16="http://schemas.microsoft.com/office/drawing/2014/main" id="{236A38D3-2DB8-4F30-99A0-161C65FC9243}"/>
              </a:ext>
            </a:extLst>
          </p:cNvPr>
          <p:cNvSpPr/>
          <p:nvPr/>
        </p:nvSpPr>
        <p:spPr>
          <a:xfrm>
            <a:off x="1105977" y="1478199"/>
            <a:ext cx="12408141" cy="1138773"/>
          </a:xfrm>
          <a:prstGeom prst="rect">
            <a:avLst/>
          </a:prstGeom>
        </p:spPr>
        <p:txBody>
          <a:bodyPr wrap="square">
            <a:spAutoFit/>
          </a:bodyPr>
          <a:lstStyle/>
          <a:p>
            <a:pPr>
              <a:spcAft>
                <a:spcPts val="600"/>
              </a:spcAft>
            </a:pPr>
            <a:r>
              <a:rPr lang="uk-UA" sz="2100" dirty="0"/>
              <a:t>Гаазькі конвенції — це міжнародні договори, прийняті на мирних конференціях у Гаазі в 1899 і 1907 роках.</a:t>
            </a:r>
          </a:p>
          <a:p>
            <a:pPr>
              <a:spcAft>
                <a:spcPts val="600"/>
              </a:spcAft>
            </a:pPr>
            <a:r>
              <a:rPr lang="uk-UA" sz="2100" dirty="0"/>
              <a:t>Вони стали першими великими кодифікаціями правил ведення війни, що передували Женевським конвенціям, і сформували основи сучасного міжнародного гуманітарного права збройних конфліктів.</a:t>
            </a:r>
          </a:p>
        </p:txBody>
      </p:sp>
      <p:sp>
        <p:nvSpPr>
          <p:cNvPr id="11" name="Прямоугольник 10">
            <a:extLst>
              <a:ext uri="{FF2B5EF4-FFF2-40B4-BE49-F238E27FC236}">
                <a16:creationId xmlns="" xmlns:a16="http://schemas.microsoft.com/office/drawing/2014/main" id="{A760C097-1242-4738-886F-D2BC039A44F8}"/>
              </a:ext>
            </a:extLst>
          </p:cNvPr>
          <p:cNvSpPr/>
          <p:nvPr/>
        </p:nvSpPr>
        <p:spPr>
          <a:xfrm>
            <a:off x="1603169" y="4025519"/>
            <a:ext cx="5545849" cy="707886"/>
          </a:xfrm>
          <a:prstGeom prst="rect">
            <a:avLst/>
          </a:prstGeom>
        </p:spPr>
        <p:txBody>
          <a:bodyPr wrap="square">
            <a:spAutoFit/>
          </a:bodyPr>
          <a:lstStyle/>
          <a:p>
            <a:r>
              <a:rPr lang="uk-UA" sz="2000" dirty="0"/>
              <a:t>Створили перший системний набір правил війни, який обмежує насильство і захищає людей</a:t>
            </a:r>
          </a:p>
        </p:txBody>
      </p:sp>
      <p:sp>
        <p:nvSpPr>
          <p:cNvPr id="12" name="Прямоугольник 11">
            <a:extLst>
              <a:ext uri="{FF2B5EF4-FFF2-40B4-BE49-F238E27FC236}">
                <a16:creationId xmlns="" xmlns:a16="http://schemas.microsoft.com/office/drawing/2014/main" id="{EB3BD47D-AFE2-446F-840E-0664C320B5D5}"/>
              </a:ext>
            </a:extLst>
          </p:cNvPr>
          <p:cNvSpPr/>
          <p:nvPr/>
        </p:nvSpPr>
        <p:spPr>
          <a:xfrm>
            <a:off x="7908965" y="4196928"/>
            <a:ext cx="5118265" cy="2400657"/>
          </a:xfrm>
          <a:prstGeom prst="rect">
            <a:avLst/>
          </a:prstGeom>
        </p:spPr>
        <p:txBody>
          <a:bodyPr wrap="square">
            <a:spAutoFit/>
          </a:bodyPr>
          <a:lstStyle/>
          <a:p>
            <a:pPr>
              <a:spcAft>
                <a:spcPts val="600"/>
              </a:spcAft>
            </a:pPr>
            <a:r>
              <a:rPr lang="uk-UA" sz="2000" dirty="0"/>
              <a:t>Разом із Женевськими конвенціями формують два головні стовпи міжнародного гуманітарного права:</a:t>
            </a:r>
          </a:p>
          <a:p>
            <a:pPr marL="742950" lvl="1" indent="-285750">
              <a:spcAft>
                <a:spcPts val="600"/>
              </a:spcAft>
              <a:buFont typeface="Arial" panose="020B0604020202020204" pitchFamily="34" charset="0"/>
              <a:buChar char="•"/>
            </a:pPr>
            <a:r>
              <a:rPr lang="uk-UA" sz="2000" dirty="0"/>
              <a:t>Гаазьке право — регулює </a:t>
            </a:r>
            <a:r>
              <a:rPr lang="uk-UA" sz="2000" i="1" dirty="0"/>
              <a:t>засоби і методи ведення війни</a:t>
            </a:r>
            <a:r>
              <a:rPr lang="uk-UA" sz="2000" dirty="0"/>
              <a:t>;</a:t>
            </a:r>
          </a:p>
          <a:p>
            <a:pPr marL="742950" lvl="1" indent="-285750">
              <a:spcAft>
                <a:spcPts val="600"/>
              </a:spcAft>
              <a:buFont typeface="Arial" panose="020B0604020202020204" pitchFamily="34" charset="0"/>
              <a:buChar char="•"/>
            </a:pPr>
            <a:r>
              <a:rPr lang="uk-UA" sz="2000" dirty="0"/>
              <a:t>Женевське право — регулює </a:t>
            </a:r>
            <a:r>
              <a:rPr lang="uk-UA" sz="2000" i="1" dirty="0"/>
              <a:t>захист жертв війни</a:t>
            </a:r>
            <a:r>
              <a:rPr lang="uk-UA" sz="2000" dirty="0"/>
              <a:t>.</a:t>
            </a:r>
          </a:p>
        </p:txBody>
      </p:sp>
      <p:sp>
        <p:nvSpPr>
          <p:cNvPr id="13" name="Прямоугольник 12">
            <a:extLst>
              <a:ext uri="{FF2B5EF4-FFF2-40B4-BE49-F238E27FC236}">
                <a16:creationId xmlns="" xmlns:a16="http://schemas.microsoft.com/office/drawing/2014/main" id="{71AF7FFA-FC92-4542-BE08-650EAFE060BD}"/>
              </a:ext>
            </a:extLst>
          </p:cNvPr>
          <p:cNvSpPr/>
          <p:nvPr/>
        </p:nvSpPr>
        <p:spPr>
          <a:xfrm>
            <a:off x="1603169" y="5253792"/>
            <a:ext cx="5177641" cy="707886"/>
          </a:xfrm>
          <a:prstGeom prst="rect">
            <a:avLst/>
          </a:prstGeom>
        </p:spPr>
        <p:txBody>
          <a:bodyPr wrap="square">
            <a:spAutoFit/>
          </a:bodyPr>
          <a:lstStyle/>
          <a:p>
            <a:r>
              <a:rPr lang="uk-UA" sz="2000" dirty="0"/>
              <a:t>Визначили початок правового підходу до відповідальності за порушення законів війни</a:t>
            </a:r>
          </a:p>
        </p:txBody>
      </p:sp>
      <p:sp>
        <p:nvSpPr>
          <p:cNvPr id="14" name="Прямоугольник 13">
            <a:extLst>
              <a:ext uri="{FF2B5EF4-FFF2-40B4-BE49-F238E27FC236}">
                <a16:creationId xmlns="" xmlns:a16="http://schemas.microsoft.com/office/drawing/2014/main" id="{C92B57F4-2BB7-474D-93CA-43F994CD005B}"/>
              </a:ext>
            </a:extLst>
          </p:cNvPr>
          <p:cNvSpPr/>
          <p:nvPr/>
        </p:nvSpPr>
        <p:spPr>
          <a:xfrm>
            <a:off x="1597445" y="6387304"/>
            <a:ext cx="5516234" cy="1015663"/>
          </a:xfrm>
          <a:prstGeom prst="rect">
            <a:avLst/>
          </a:prstGeom>
        </p:spPr>
        <p:txBody>
          <a:bodyPr wrap="square">
            <a:spAutoFit/>
          </a:bodyPr>
          <a:lstStyle/>
          <a:p>
            <a:r>
              <a:rPr lang="uk-UA" sz="2000" dirty="0"/>
              <a:t>Їхні принципи діють і сьогодні — у Статуті Міжнародного кримінального суду, у рішеннях трибуналів і військових судів</a:t>
            </a:r>
          </a:p>
        </p:txBody>
      </p:sp>
      <p:sp>
        <p:nvSpPr>
          <p:cNvPr id="15" name="Прямоугольник 14">
            <a:extLst>
              <a:ext uri="{FF2B5EF4-FFF2-40B4-BE49-F238E27FC236}">
                <a16:creationId xmlns="" xmlns:a16="http://schemas.microsoft.com/office/drawing/2014/main" id="{B35885A6-E5CF-4BF8-A947-E77A6E92B9D0}"/>
              </a:ext>
            </a:extLst>
          </p:cNvPr>
          <p:cNvSpPr/>
          <p:nvPr/>
        </p:nvSpPr>
        <p:spPr>
          <a:xfrm>
            <a:off x="5718160" y="3015217"/>
            <a:ext cx="3194080" cy="523220"/>
          </a:xfrm>
          <a:prstGeom prst="rect">
            <a:avLst/>
          </a:prstGeom>
        </p:spPr>
        <p:txBody>
          <a:bodyPr wrap="none">
            <a:spAutoFit/>
          </a:bodyPr>
          <a:lstStyle/>
          <a:p>
            <a:pPr>
              <a:spcAft>
                <a:spcPts val="600"/>
              </a:spcAft>
            </a:pPr>
            <a:r>
              <a:rPr lang="uk-UA" sz="2800" b="1" dirty="0"/>
              <a:t>Значення в цілому</a:t>
            </a:r>
          </a:p>
        </p:txBody>
      </p:sp>
    </p:spTree>
    <p:extLst>
      <p:ext uri="{BB962C8B-B14F-4D97-AF65-F5344CB8AC3E}">
        <p14:creationId xmlns:p14="http://schemas.microsoft.com/office/powerpoint/2010/main" val="2684291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852</TotalTime>
  <Words>6295</Words>
  <Application>Microsoft Office PowerPoint</Application>
  <PresentationFormat>Произвольный</PresentationFormat>
  <Paragraphs>559</Paragraphs>
  <Slides>55</Slides>
  <Notes>43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55</vt:i4>
      </vt:variant>
    </vt:vector>
  </HeadingPairs>
  <TitlesOfParts>
    <vt:vector size="63" baseType="lpstr">
      <vt:lpstr>Alexandria Semi Bold</vt:lpstr>
      <vt:lpstr>Wingdings</vt:lpstr>
      <vt:lpstr>Arial</vt:lpstr>
      <vt:lpstr>Alexandria Light</vt:lpstr>
      <vt:lpstr>Sora Light</vt:lpstr>
      <vt:lpstr>Calibri Light</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Admin</dc:creator>
  <cp:lastModifiedBy>sergey</cp:lastModifiedBy>
  <cp:revision>156</cp:revision>
  <dcterms:created xsi:type="dcterms:W3CDTF">2025-11-08T08:39:34Z</dcterms:created>
  <dcterms:modified xsi:type="dcterms:W3CDTF">2025-11-09T21:25:15Z</dcterms:modified>
</cp:coreProperties>
</file>