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9" r:id="rId3"/>
    <p:sldId id="257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1785949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Поняття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класифікація</a:t>
            </a:r>
            <a:r>
              <a:rPr lang="ru-RU" b="1" dirty="0" smtClean="0"/>
              <a:t> </a:t>
            </a:r>
            <a:r>
              <a:rPr lang="ru-RU" b="1" dirty="0" err="1" smtClean="0"/>
              <a:t>фінансового</a:t>
            </a:r>
            <a:r>
              <a:rPr lang="ru-RU" b="1" dirty="0" smtClean="0"/>
              <a:t> </a:t>
            </a:r>
            <a:r>
              <a:rPr lang="ru-RU" b="1" dirty="0" err="1" smtClean="0"/>
              <a:t>посередництва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Інститути спільного інвестування (ІСІ) - </a:t>
            </a:r>
            <a:r>
              <a:rPr lang="uk-UA" dirty="0" smtClean="0"/>
              <a:t>це організаційно-правова форма діяльності, пов'язана з об'єднанням (залученням) грошових коштів інвесторів з метою отримання прибутку від вкладення їх у цінні папери інших емітентів, корпоративні права та нерухомість.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Контрактні фінансові інститути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ласифікація інститутів спільного інвестування 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214290"/>
            <a:ext cx="7715304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Венчурні</a:t>
            </a:r>
            <a:r>
              <a:rPr lang="ru-RU" b="1" dirty="0" smtClean="0"/>
              <a:t> </a:t>
            </a:r>
            <a:r>
              <a:rPr lang="ru-RU" b="1" dirty="0" err="1" smtClean="0"/>
              <a:t>фонди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спеціалізовані</a:t>
            </a:r>
            <a:r>
              <a:rPr lang="ru-RU" dirty="0" smtClean="0"/>
              <a:t> </a:t>
            </a:r>
            <a:r>
              <a:rPr lang="ru-RU" dirty="0" err="1" smtClean="0"/>
              <a:t>фінансові</a:t>
            </a:r>
            <a:r>
              <a:rPr lang="ru-RU" dirty="0" smtClean="0"/>
              <a:t> </a:t>
            </a:r>
            <a:r>
              <a:rPr lang="ru-RU" dirty="0" err="1" smtClean="0"/>
              <a:t>інститути</a:t>
            </a:r>
            <a:r>
              <a:rPr lang="ru-RU" dirty="0" smtClean="0"/>
              <a:t>, </a:t>
            </a:r>
            <a:r>
              <a:rPr lang="ru-RU" dirty="0" err="1" smtClean="0"/>
              <a:t>створені</a:t>
            </a:r>
            <a:r>
              <a:rPr lang="ru-RU" dirty="0" smtClean="0"/>
              <a:t> для </a:t>
            </a:r>
            <a:r>
              <a:rPr lang="ru-RU" dirty="0" err="1" smtClean="0"/>
              <a:t>роботи</a:t>
            </a:r>
            <a:r>
              <a:rPr lang="ru-RU" dirty="0" smtClean="0"/>
              <a:t> в </a:t>
            </a:r>
            <a:r>
              <a:rPr lang="ru-RU" dirty="0" err="1" smtClean="0"/>
              <a:t>зоні</a:t>
            </a:r>
            <a:r>
              <a:rPr lang="ru-RU" dirty="0" smtClean="0"/>
              <a:t> </a:t>
            </a:r>
            <a:r>
              <a:rPr lang="ru-RU" dirty="0" err="1" smtClean="0"/>
              <a:t>найбільшого</a:t>
            </a:r>
            <a:r>
              <a:rPr lang="ru-RU" dirty="0" smtClean="0"/>
              <a:t> </a:t>
            </a:r>
            <a:r>
              <a:rPr lang="ru-RU" dirty="0" err="1" smtClean="0"/>
              <a:t>ризику</a:t>
            </a:r>
            <a:r>
              <a:rPr lang="ru-RU" dirty="0" smtClean="0"/>
              <a:t>,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інвестиції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найдорожчими</a:t>
            </a:r>
            <a:r>
              <a:rPr lang="ru-RU" dirty="0" smtClean="0"/>
              <a:t>, про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сказати</a:t>
            </a:r>
            <a:r>
              <a:rPr lang="ru-RU" dirty="0" smtClean="0"/>
              <a:t> про </a:t>
            </a:r>
            <a:r>
              <a:rPr lang="ru-RU" dirty="0" err="1" smtClean="0"/>
              <a:t>спільне</a:t>
            </a:r>
            <a:r>
              <a:rPr lang="ru-RU" dirty="0" smtClean="0"/>
              <a:t> </a:t>
            </a:r>
            <a:r>
              <a:rPr lang="ru-RU" dirty="0" err="1" smtClean="0"/>
              <a:t>інвестування</a:t>
            </a:r>
            <a:r>
              <a:rPr lang="ru-RU" dirty="0" smtClean="0"/>
              <a:t>, яке </a:t>
            </a: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орієнтоване</a:t>
            </a:r>
            <a:r>
              <a:rPr lang="ru-RU" dirty="0" smtClean="0"/>
              <a:t> на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дохід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значний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. </a:t>
            </a:r>
            <a:r>
              <a:rPr lang="ru-RU" dirty="0" err="1" smtClean="0"/>
              <a:t>Венчурне</a:t>
            </a:r>
            <a:r>
              <a:rPr lang="ru-RU" dirty="0" smtClean="0"/>
              <a:t> </a:t>
            </a:r>
            <a:r>
              <a:rPr lang="ru-RU" dirty="0" err="1" smtClean="0"/>
              <a:t>фінансування</a:t>
            </a:r>
            <a:r>
              <a:rPr lang="ru-RU" dirty="0" smtClean="0"/>
              <a:t> </a:t>
            </a:r>
            <a:r>
              <a:rPr lang="ru-RU" dirty="0" err="1" smtClean="0"/>
              <a:t>направлене</a:t>
            </a:r>
            <a:r>
              <a:rPr lang="ru-RU" dirty="0" smtClean="0"/>
              <a:t> на </a:t>
            </a:r>
            <a:r>
              <a:rPr lang="ru-RU" dirty="0" err="1" smtClean="0"/>
              <a:t>зростання</a:t>
            </a:r>
            <a:r>
              <a:rPr lang="ru-RU" dirty="0" smtClean="0"/>
              <a:t> конкретного </a:t>
            </a:r>
            <a:r>
              <a:rPr lang="ru-RU" dirty="0" err="1" smtClean="0"/>
              <a:t>бізнесу</a:t>
            </a:r>
            <a:r>
              <a:rPr lang="ru-RU" dirty="0" smtClean="0"/>
              <a:t> шляхом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в </a:t>
            </a:r>
            <a:r>
              <a:rPr lang="ru-RU" dirty="0" err="1" smtClean="0"/>
              <a:t>обмін</a:t>
            </a:r>
            <a:r>
              <a:rPr lang="ru-RU" dirty="0" smtClean="0"/>
              <a:t> на пакет </a:t>
            </a:r>
            <a:r>
              <a:rPr lang="ru-RU" dirty="0" err="1" smtClean="0"/>
              <a:t>акцій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3286149"/>
          </a:xfrm>
        </p:spPr>
        <p:txBody>
          <a:bodyPr>
            <a:normAutofit/>
          </a:bodyPr>
          <a:lstStyle/>
          <a:p>
            <a:r>
              <a:rPr lang="uk-UA" b="1" dirty="0" smtClean="0"/>
              <a:t>Пайовий інвестиційний фонд</a:t>
            </a:r>
            <a:r>
              <a:rPr lang="uk-UA" dirty="0" smtClean="0"/>
              <a:t> - це активи, що належать інвесторам на праві спільної часткової власності, перебувають в управлінні компанії з управління активами та обліковуються останньою окремо від результатів її господарської діяльності. </a:t>
            </a:r>
            <a:endParaRPr lang="ru-RU" dirty="0"/>
          </a:p>
        </p:txBody>
      </p:sp>
      <p:pic>
        <p:nvPicPr>
          <p:cNvPr id="4098" name="Picture 2" descr="ÐÐ°ÑÑÐ¸Ð½ÐºÐ¸ Ð¿Ð¾ Ð·Ð°Ð¿ÑÐ¾ÑÑ Ð¿Ð°Ð¹Ð¾Ð²Ñ ÑÐ½Ð²ÐµÑÑÐ¸ÑÑÐ¹Ð½Ñ ÑÐ¾Ð½Ð´Ð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786058"/>
            <a:ext cx="6357982" cy="32146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214291"/>
            <a:ext cx="8229600" cy="435771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 smtClean="0"/>
              <a:t>Пенсійні</a:t>
            </a:r>
            <a:r>
              <a:rPr lang="ru-RU" b="1" dirty="0" smtClean="0"/>
              <a:t> </a:t>
            </a:r>
            <a:r>
              <a:rPr lang="ru-RU" b="1" dirty="0" err="1" smtClean="0"/>
              <a:t>фонди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самостійна</a:t>
            </a:r>
            <a:r>
              <a:rPr lang="ru-RU" dirty="0" smtClean="0"/>
              <a:t> </a:t>
            </a:r>
            <a:r>
              <a:rPr lang="ru-RU" dirty="0" err="1" smtClean="0"/>
              <a:t>фінансово-банківська</a:t>
            </a:r>
            <a:r>
              <a:rPr lang="ru-RU" dirty="0" smtClean="0"/>
              <a:t> система, </a:t>
            </a:r>
            <a:r>
              <a:rPr lang="ru-RU" dirty="0" err="1" smtClean="0"/>
              <a:t>що</a:t>
            </a:r>
            <a:r>
              <a:rPr lang="ru-RU" dirty="0" smtClean="0"/>
              <a:t> не входить до складу державного бюджету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формується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відраховуються</a:t>
            </a:r>
            <a:r>
              <a:rPr lang="ru-RU" dirty="0" smtClean="0"/>
              <a:t> </a:t>
            </a:r>
            <a:r>
              <a:rPr lang="ru-RU" dirty="0" err="1" smtClean="0"/>
              <a:t>підприємствами</a:t>
            </a:r>
            <a:r>
              <a:rPr lang="ru-RU" dirty="0" smtClean="0"/>
              <a:t> та </a:t>
            </a:r>
            <a:r>
              <a:rPr lang="ru-RU" dirty="0" err="1" smtClean="0"/>
              <a:t>організаціями</a:t>
            </a:r>
            <a:r>
              <a:rPr lang="ru-RU" dirty="0" smtClean="0"/>
              <a:t> на заходи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страхування</a:t>
            </a:r>
            <a:r>
              <a:rPr lang="ru-RU" dirty="0" smtClean="0"/>
              <a:t>, </a:t>
            </a:r>
            <a:r>
              <a:rPr lang="ru-RU" dirty="0" err="1" smtClean="0"/>
              <a:t>страхових</a:t>
            </a:r>
            <a:r>
              <a:rPr lang="ru-RU" dirty="0" smtClean="0"/>
              <a:t> </a:t>
            </a:r>
            <a:r>
              <a:rPr lang="ru-RU" dirty="0" err="1" smtClean="0"/>
              <a:t>внесків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державного бюджету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ru-RU" b="1" dirty="0" err="1" smtClean="0"/>
              <a:t>Недержавні</a:t>
            </a:r>
            <a:r>
              <a:rPr lang="ru-RU" b="1" dirty="0" smtClean="0"/>
              <a:t> </a:t>
            </a:r>
            <a:r>
              <a:rPr lang="ru-RU" b="1" dirty="0" err="1" smtClean="0"/>
              <a:t>пенсійні</a:t>
            </a:r>
            <a:r>
              <a:rPr lang="ru-RU" b="1" dirty="0" smtClean="0"/>
              <a:t> </a:t>
            </a:r>
            <a:r>
              <a:rPr lang="ru-RU" b="1" dirty="0" err="1" smtClean="0"/>
              <a:t>фонди</a:t>
            </a:r>
            <a:r>
              <a:rPr lang="ru-RU" dirty="0" smtClean="0"/>
              <a:t> (НПФ) </a:t>
            </a:r>
            <a:r>
              <a:rPr lang="ru-RU" dirty="0" err="1" smtClean="0"/>
              <a:t>уособлюють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 </a:t>
            </a:r>
            <a:r>
              <a:rPr lang="ru-RU" dirty="0" err="1" smtClean="0"/>
              <a:t>ануїтетів</a:t>
            </a:r>
            <a:r>
              <a:rPr lang="ru-RU" dirty="0" smtClean="0"/>
              <a:t>. </a:t>
            </a:r>
            <a:r>
              <a:rPr lang="ru-RU" dirty="0" err="1" smtClean="0"/>
              <a:t>Світова</a:t>
            </a:r>
            <a:r>
              <a:rPr lang="ru-RU" dirty="0" smtClean="0"/>
              <a:t> практика </a:t>
            </a:r>
            <a:r>
              <a:rPr lang="ru-RU" dirty="0" err="1" smtClean="0"/>
              <a:t>пенсійного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показує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обов'язкове</a:t>
            </a:r>
            <a:r>
              <a:rPr lang="ru-RU" dirty="0" smtClean="0"/>
              <a:t> </a:t>
            </a:r>
            <a:r>
              <a:rPr lang="ru-RU" dirty="0" err="1" smtClean="0"/>
              <a:t>пенсійне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, яке </a:t>
            </a:r>
            <a:r>
              <a:rPr lang="ru-RU" dirty="0" err="1" smtClean="0"/>
              <a:t>здійснюється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</a:t>
            </a:r>
            <a:r>
              <a:rPr lang="ru-RU" dirty="0" err="1" smtClean="0"/>
              <a:t>гарантує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мінімальний</a:t>
            </a:r>
            <a:r>
              <a:rPr lang="ru-RU" dirty="0" smtClean="0"/>
              <a:t> </a:t>
            </a:r>
            <a:r>
              <a:rPr lang="ru-RU" dirty="0" err="1" smtClean="0"/>
              <a:t>прожитковий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.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прожитковий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забезпечується</a:t>
            </a:r>
            <a:r>
              <a:rPr lang="ru-RU" dirty="0" smtClean="0"/>
              <a:t> </a:t>
            </a:r>
            <a:r>
              <a:rPr lang="ru-RU" dirty="0" err="1" smtClean="0"/>
              <a:t>додатковим</a:t>
            </a:r>
            <a:r>
              <a:rPr lang="ru-RU" dirty="0" smtClean="0"/>
              <a:t> </a:t>
            </a:r>
            <a:r>
              <a:rPr lang="ru-RU" dirty="0" err="1" smtClean="0"/>
              <a:t>пенсійним</a:t>
            </a:r>
            <a:r>
              <a:rPr lang="ru-RU" dirty="0" smtClean="0"/>
              <a:t> </a:t>
            </a:r>
            <a:r>
              <a:rPr lang="ru-RU" dirty="0" err="1" smtClean="0"/>
              <a:t>забезпеченням</a:t>
            </a:r>
            <a:r>
              <a:rPr lang="ru-RU" dirty="0" smtClean="0"/>
              <a:t>.</a:t>
            </a:r>
          </a:p>
          <a:p>
            <a:r>
              <a:rPr lang="uk-UA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3074" name="Picture 2" descr="ÐÐ°ÑÑÐ¸Ð½ÐºÐ¸ Ð¿Ð¾ Ð·Ð°Ð¿ÑÐ¾ÑÑ Ð¿ÐµÐ½ÑÑÐ¹Ð½Ñ ÑÐ¾Ð½Ð´Ð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000505"/>
            <a:ext cx="6858048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7972452" cy="3714776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 smtClean="0"/>
              <a:t>Страхові компанії</a:t>
            </a:r>
            <a:endParaRPr lang="ru-RU" dirty="0" smtClean="0"/>
          </a:p>
          <a:p>
            <a:r>
              <a:rPr lang="uk-UA" dirty="0" smtClean="0"/>
              <a:t>Страхові компанії відіграють надзвичайно велику роль на фінансовому ринку, забезпечуючи інвесторам страховий захист від різного роду ризиків (підприємницьких, кредитних, фінансових), в акумулюванні вільних коштів. </a:t>
            </a:r>
            <a:r>
              <a:rPr lang="ru-RU" dirty="0" smtClean="0"/>
              <a:t>Угоди </a:t>
            </a:r>
            <a:r>
              <a:rPr lang="ru-RU" dirty="0" err="1" smtClean="0"/>
              <a:t>страхування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ними </a:t>
            </a:r>
            <a:r>
              <a:rPr lang="ru-RU" dirty="0" err="1" smtClean="0"/>
              <a:t>укладаються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основою для </a:t>
            </a:r>
            <a:r>
              <a:rPr lang="ru-RU" dirty="0" err="1" smtClean="0"/>
              <a:t>фінансового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інвестиційних</a:t>
            </a:r>
            <a:r>
              <a:rPr lang="ru-RU" dirty="0" smtClean="0"/>
              <a:t> </a:t>
            </a:r>
            <a:r>
              <a:rPr lang="ru-RU" dirty="0" err="1" smtClean="0"/>
              <a:t>проектів</a:t>
            </a:r>
            <a:r>
              <a:rPr lang="ru-RU" dirty="0" smtClean="0"/>
              <a:t>, </a:t>
            </a:r>
            <a:r>
              <a:rPr lang="ru-RU" dirty="0" err="1" smtClean="0"/>
              <a:t>проведенні</a:t>
            </a:r>
            <a:r>
              <a:rPr lang="ru-RU" dirty="0" smtClean="0"/>
              <a:t> </a:t>
            </a:r>
            <a:r>
              <a:rPr lang="ru-RU" dirty="0" err="1" smtClean="0"/>
              <a:t>активної</a:t>
            </a:r>
            <a:r>
              <a:rPr lang="ru-RU" dirty="0" smtClean="0"/>
              <a:t> </a:t>
            </a:r>
            <a:r>
              <a:rPr lang="ru-RU" dirty="0" err="1" smtClean="0"/>
              <a:t>інвестиційної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2050" name="Picture 2" descr="ÐÐ°ÑÑÐ¸Ð½ÐºÐ¸ Ð¿Ð¾ Ð·Ð°Ð¿ÑÐ¾ÑÑ ÑÑÑÐ°ÑÐ¾Ð²Ñ ÐºÐ¾Ð¼Ð¿Ð°Ð½ÑÑ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42852"/>
            <a:ext cx="5810250" cy="25622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lnSpcReduction="10000"/>
          </a:bodyPr>
          <a:lstStyle/>
          <a:p>
            <a:r>
              <a:rPr lang="uk-UA" b="1" dirty="0" smtClean="0"/>
              <a:t>Фінансові компанії</a:t>
            </a:r>
            <a:r>
              <a:rPr lang="uk-UA" dirty="0" smtClean="0"/>
              <a:t> - це кредитно-фінансові установи, які спеціалізуються на кредитуванні окремих галузей або наданні певних видів кредитів (споживчого, інвестиційного та ін.), проведенні фінансових операцій. </a:t>
            </a:r>
            <a:r>
              <a:rPr lang="ru-RU" dirty="0" err="1" smtClean="0"/>
              <a:t>Ресурси</a:t>
            </a:r>
            <a:r>
              <a:rPr lang="ru-RU" dirty="0" smtClean="0"/>
              <a:t> </a:t>
            </a:r>
            <a:r>
              <a:rPr lang="ru-RU" dirty="0" err="1" smtClean="0"/>
              <a:t>фінансових</a:t>
            </a:r>
            <a:r>
              <a:rPr lang="ru-RU" dirty="0" smtClean="0"/>
              <a:t> </a:t>
            </a:r>
            <a:r>
              <a:rPr lang="ru-RU" dirty="0" err="1" smtClean="0"/>
              <a:t>компаній</a:t>
            </a:r>
            <a:r>
              <a:rPr lang="ru-RU" dirty="0" smtClean="0"/>
              <a:t> </a:t>
            </a:r>
            <a:r>
              <a:rPr lang="ru-RU" dirty="0" err="1" smtClean="0"/>
              <a:t>формуються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строкових</a:t>
            </a:r>
            <a:r>
              <a:rPr lang="ru-RU" dirty="0" smtClean="0"/>
              <a:t> </a:t>
            </a:r>
            <a:r>
              <a:rPr lang="ru-RU" dirty="0" err="1" smtClean="0"/>
              <a:t>депозитів</a:t>
            </a:r>
            <a:r>
              <a:rPr lang="ru-RU" dirty="0" smtClean="0"/>
              <a:t> (як правило, 3-6-місячних). Вони </a:t>
            </a:r>
            <a:r>
              <a:rPr lang="ru-RU" dirty="0" err="1" smtClean="0"/>
              <a:t>акумулюють</a:t>
            </a:r>
            <a:r>
              <a:rPr lang="ru-RU" dirty="0" smtClean="0"/>
              <a:t> </a:t>
            </a:r>
            <a:r>
              <a:rPr lang="ru-RU" dirty="0" err="1" smtClean="0"/>
              <a:t>грошові</a:t>
            </a:r>
            <a:r>
              <a:rPr lang="ru-RU" dirty="0" smtClean="0"/>
              <a:t> </a:t>
            </a:r>
            <a:r>
              <a:rPr lang="ru-RU" dirty="0" err="1" smtClean="0"/>
              <a:t>кошти</a:t>
            </a:r>
            <a:r>
              <a:rPr lang="ru-RU" dirty="0" smtClean="0"/>
              <a:t> </a:t>
            </a:r>
            <a:r>
              <a:rPr lang="ru-RU" dirty="0" err="1" smtClean="0"/>
              <a:t>промислових</a:t>
            </a:r>
            <a:r>
              <a:rPr lang="ru-RU" dirty="0" smtClean="0"/>
              <a:t> та </a:t>
            </a:r>
            <a:r>
              <a:rPr lang="ru-RU" dirty="0" err="1" smtClean="0"/>
              <a:t>торговельних</a:t>
            </a:r>
            <a:r>
              <a:rPr lang="ru-RU" dirty="0" smtClean="0"/>
              <a:t> </a:t>
            </a:r>
            <a:r>
              <a:rPr lang="ru-RU" dirty="0" err="1" smtClean="0"/>
              <a:t>фірм</a:t>
            </a:r>
            <a:r>
              <a:rPr lang="ru-RU" dirty="0" smtClean="0"/>
              <a:t>,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фінансових</a:t>
            </a:r>
            <a:r>
              <a:rPr lang="ru-RU" dirty="0" smtClean="0"/>
              <a:t> </a:t>
            </a:r>
            <a:r>
              <a:rPr lang="ru-RU" dirty="0" err="1" smtClean="0"/>
              <a:t>установ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- </a:t>
            </a:r>
            <a:r>
              <a:rPr lang="ru-RU" dirty="0" err="1" smtClean="0"/>
              <a:t>населення</a:t>
            </a:r>
            <a:r>
              <a:rPr lang="ru-RU" dirty="0" smtClean="0"/>
              <a:t>. </a:t>
            </a:r>
            <a:r>
              <a:rPr lang="ru-RU" dirty="0" err="1" smtClean="0"/>
              <a:t>Фінансові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 </a:t>
            </a:r>
            <a:r>
              <a:rPr lang="ru-RU" dirty="0" err="1" smtClean="0"/>
              <a:t>сплачують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вкладникам</a:t>
            </a:r>
            <a:r>
              <a:rPr lang="ru-RU" dirty="0" smtClean="0"/>
              <a:t> </a:t>
            </a:r>
            <a:r>
              <a:rPr lang="ru-RU" dirty="0" err="1" smtClean="0"/>
              <a:t>вищі</a:t>
            </a:r>
            <a:r>
              <a:rPr lang="ru-RU" dirty="0" smtClean="0"/>
              <a:t> </a:t>
            </a:r>
            <a:r>
              <a:rPr lang="ru-RU" dirty="0" err="1" smtClean="0"/>
              <a:t>проценти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комерційні</a:t>
            </a:r>
            <a:r>
              <a:rPr lang="ru-RU" dirty="0" smtClean="0"/>
              <a:t> банки.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"/>
            <a:ext cx="8229600" cy="3428999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err="1" smtClean="0"/>
              <a:t>Благодійні</a:t>
            </a:r>
            <a:r>
              <a:rPr lang="ru-RU" b="1" dirty="0" smtClean="0"/>
              <a:t> </a:t>
            </a:r>
            <a:r>
              <a:rPr lang="ru-RU" b="1" dirty="0" err="1" smtClean="0"/>
              <a:t>організації</a:t>
            </a:r>
            <a:endParaRPr lang="ru-RU" dirty="0" smtClean="0"/>
          </a:p>
          <a:p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благодійних</a:t>
            </a:r>
            <a:r>
              <a:rPr lang="ru-RU" dirty="0" smtClean="0"/>
              <a:t> </a:t>
            </a:r>
            <a:r>
              <a:rPr lang="ru-RU" dirty="0" err="1" smtClean="0"/>
              <a:t>фондів</a:t>
            </a:r>
            <a:r>
              <a:rPr lang="ru-RU" dirty="0" smtClean="0"/>
              <a:t>, як </a:t>
            </a:r>
            <a:r>
              <a:rPr lang="ru-RU" dirty="0" err="1" smtClean="0"/>
              <a:t>свідчить</a:t>
            </a:r>
            <a:r>
              <a:rPr lang="ru-RU" dirty="0" smtClean="0"/>
              <a:t> </a:t>
            </a:r>
            <a:r>
              <a:rPr lang="ru-RU" dirty="0" err="1" smtClean="0"/>
              <a:t>світова</a:t>
            </a:r>
            <a:r>
              <a:rPr lang="ru-RU" dirty="0" smtClean="0"/>
              <a:t> практика, </a:t>
            </a:r>
            <a:r>
              <a:rPr lang="ru-RU" dirty="0" err="1" smtClean="0"/>
              <a:t>пов'язаний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рядом причин: </a:t>
            </a:r>
            <a:r>
              <a:rPr lang="ru-RU" dirty="0" err="1" smtClean="0"/>
              <a:t>благодійність</a:t>
            </a:r>
            <a:r>
              <a:rPr lang="ru-RU" dirty="0" smtClean="0"/>
              <a:t> стала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підприємництва</a:t>
            </a:r>
            <a:r>
              <a:rPr lang="ru-RU" dirty="0" smtClean="0"/>
              <a:t>; </a:t>
            </a:r>
            <a:r>
              <a:rPr lang="ru-RU" dirty="0" err="1" smtClean="0"/>
              <a:t>власники</a:t>
            </a:r>
            <a:r>
              <a:rPr lang="ru-RU" dirty="0" smtClean="0"/>
              <a:t> великих </a:t>
            </a:r>
            <a:r>
              <a:rPr lang="ru-RU" dirty="0" err="1" smtClean="0"/>
              <a:t>особистих</a:t>
            </a:r>
            <a:r>
              <a:rPr lang="ru-RU" dirty="0" smtClean="0"/>
              <a:t> </a:t>
            </a:r>
            <a:r>
              <a:rPr lang="ru-RU" dirty="0" err="1" smtClean="0"/>
              <a:t>капіталів</a:t>
            </a:r>
            <a:r>
              <a:rPr lang="ru-RU" dirty="0" smtClean="0"/>
              <a:t> </a:t>
            </a:r>
            <a:r>
              <a:rPr lang="ru-RU" dirty="0" err="1" smtClean="0"/>
              <a:t>створюють</a:t>
            </a:r>
            <a:r>
              <a:rPr lang="ru-RU" dirty="0" smtClean="0"/>
              <a:t> </a:t>
            </a:r>
            <a:r>
              <a:rPr lang="ru-RU" dirty="0" err="1" smtClean="0"/>
              <a:t>благодійні</a:t>
            </a:r>
            <a:r>
              <a:rPr lang="ru-RU" dirty="0" smtClean="0"/>
              <a:t> </a:t>
            </a:r>
            <a:r>
              <a:rPr lang="ru-RU" dirty="0" err="1" smtClean="0"/>
              <a:t>фонди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уникнути</a:t>
            </a:r>
            <a:r>
              <a:rPr lang="ru-RU" dirty="0" smtClean="0"/>
              <a:t> </a:t>
            </a:r>
            <a:r>
              <a:rPr lang="ru-RU" dirty="0" err="1" smtClean="0"/>
              <a:t>великих</a:t>
            </a:r>
            <a:r>
              <a:rPr lang="ru-RU" dirty="0" smtClean="0"/>
              <a:t> </a:t>
            </a:r>
            <a:r>
              <a:rPr lang="ru-RU" dirty="0" err="1" smtClean="0"/>
              <a:t>податків</a:t>
            </a:r>
            <a:r>
              <a:rPr lang="ru-RU" dirty="0" smtClean="0"/>
              <a:t> при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нащадку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даруванні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третя</a:t>
            </a:r>
            <a:r>
              <a:rPr lang="ru-RU" dirty="0" smtClean="0"/>
              <a:t> причина -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фондів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великим </a:t>
            </a:r>
            <a:r>
              <a:rPr lang="ru-RU" dirty="0" err="1" smtClean="0"/>
              <a:t>власникам</a:t>
            </a:r>
            <a:r>
              <a:rPr lang="ru-RU" dirty="0" smtClean="0"/>
              <a:t> </a:t>
            </a:r>
            <a:r>
              <a:rPr lang="ru-RU" dirty="0" err="1" smtClean="0"/>
              <a:t>капіталів</a:t>
            </a:r>
            <a:r>
              <a:rPr lang="ru-RU" dirty="0" smtClean="0"/>
              <a:t> </a:t>
            </a:r>
            <a:r>
              <a:rPr lang="ru-RU" dirty="0" err="1" smtClean="0"/>
              <a:t>приховувати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капітали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обкладання</a:t>
            </a:r>
            <a:r>
              <a:rPr lang="ru-RU" dirty="0" smtClean="0"/>
              <a:t> </a:t>
            </a:r>
            <a:r>
              <a:rPr lang="ru-RU" dirty="0" err="1" smtClean="0"/>
              <a:t>прибутковим</a:t>
            </a:r>
            <a:r>
              <a:rPr lang="ru-RU" dirty="0" smtClean="0"/>
              <a:t> </a:t>
            </a:r>
            <a:r>
              <a:rPr lang="ru-RU" dirty="0" err="1" smtClean="0"/>
              <a:t>податком</a:t>
            </a:r>
            <a:r>
              <a:rPr lang="ru-RU" dirty="0" smtClean="0"/>
              <a:t> та </a:t>
            </a:r>
            <a:r>
              <a:rPr lang="ru-RU" dirty="0" err="1" smtClean="0"/>
              <a:t>податком</a:t>
            </a:r>
            <a:r>
              <a:rPr lang="ru-RU" dirty="0" smtClean="0"/>
              <a:t> на </a:t>
            </a:r>
            <a:r>
              <a:rPr lang="ru-RU" dirty="0" err="1" smtClean="0"/>
              <a:t>спадок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Благодійна</a:t>
            </a:r>
            <a:r>
              <a:rPr lang="ru-RU" dirty="0" smtClean="0"/>
              <a:t>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зобов'язана</a:t>
            </a:r>
            <a:r>
              <a:rPr lang="ru-RU" dirty="0" smtClean="0"/>
              <a:t> </a:t>
            </a:r>
            <a:r>
              <a:rPr lang="ru-RU" dirty="0" err="1" smtClean="0"/>
              <a:t>забезпечити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статутних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, </a:t>
            </a:r>
            <a:r>
              <a:rPr lang="ru-RU" dirty="0" err="1" smtClean="0"/>
              <a:t>вільний</a:t>
            </a:r>
            <a:r>
              <a:rPr lang="ru-RU" dirty="0" smtClean="0"/>
              <a:t> доступ до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звітів</a:t>
            </a:r>
            <a:r>
              <a:rPr lang="ru-RU" dirty="0" smtClean="0"/>
              <a:t>, </a:t>
            </a:r>
            <a:r>
              <a:rPr lang="ru-RU" dirty="0" err="1" smtClean="0"/>
              <a:t>документів</a:t>
            </a:r>
            <a:r>
              <a:rPr lang="ru-RU" dirty="0" smtClean="0"/>
              <a:t> про </a:t>
            </a:r>
            <a:r>
              <a:rPr lang="ru-RU" dirty="0" err="1" smtClean="0"/>
              <a:t>господарську</a:t>
            </a:r>
            <a:r>
              <a:rPr lang="ru-RU" dirty="0" smtClean="0"/>
              <a:t> та </a:t>
            </a:r>
            <a:r>
              <a:rPr lang="ru-RU" dirty="0" err="1" smtClean="0"/>
              <a:t>фінансову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. </a:t>
            </a:r>
            <a:r>
              <a:rPr lang="ru-RU" dirty="0" err="1" smtClean="0"/>
              <a:t>Засновники</a:t>
            </a:r>
            <a:r>
              <a:rPr lang="ru-RU" dirty="0" smtClean="0"/>
              <a:t> та </a:t>
            </a:r>
            <a:r>
              <a:rPr lang="ru-RU" dirty="0" err="1" smtClean="0"/>
              <a:t>працівники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не </a:t>
            </a:r>
            <a:r>
              <a:rPr lang="ru-RU" dirty="0" err="1" smtClean="0"/>
              <a:t>мають</a:t>
            </a:r>
            <a:r>
              <a:rPr lang="ru-RU" dirty="0" smtClean="0"/>
              <a:t> права </a:t>
            </a:r>
            <a:r>
              <a:rPr lang="ru-RU" dirty="0" err="1" smtClean="0"/>
              <a:t>отримувати</a:t>
            </a:r>
            <a:r>
              <a:rPr lang="ru-RU" dirty="0" smtClean="0"/>
              <a:t> </a:t>
            </a:r>
            <a:r>
              <a:rPr lang="ru-RU" dirty="0" err="1" smtClean="0"/>
              <a:t>матеріальних</a:t>
            </a:r>
            <a:r>
              <a:rPr lang="ru-RU" dirty="0" smtClean="0"/>
              <a:t> </a:t>
            </a:r>
            <a:r>
              <a:rPr lang="ru-RU" dirty="0" err="1" smtClean="0"/>
              <a:t>переваг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додаткових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у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становищем в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28677" name="Picture 5" descr="ÐÐ°ÑÑÐ¸Ð½ÐºÐ¸ Ð¿Ð¾ Ð·Ð°Ð¿ÑÐ¾ÑÑ Ð±Ð»Ð°Ð³Ð¾Ð´ÑÐ¹Ð½Ñ Ð¾ÑÐ³Ð°Ð½ÑÐ·Ð°ÑÑÑ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000372"/>
            <a:ext cx="7072362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7658128" cy="1714512"/>
          </a:xfrm>
        </p:spPr>
        <p:txBody>
          <a:bodyPr>
            <a:normAutofit fontScale="90000"/>
          </a:bodyPr>
          <a:lstStyle/>
          <a:p>
            <a:r>
              <a:rPr lang="ru-RU" sz="2800" b="1" i="1" dirty="0" err="1" smtClean="0"/>
              <a:t>Фінансове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посередництво</a:t>
            </a:r>
            <a:r>
              <a:rPr lang="ru-RU" sz="2800" b="1" dirty="0" smtClean="0"/>
              <a:t> – 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діяльність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акумуляції</a:t>
            </a:r>
            <a:r>
              <a:rPr lang="ru-RU" sz="2800" dirty="0" smtClean="0"/>
              <a:t> та </a:t>
            </a:r>
            <a:r>
              <a:rPr lang="ru-RU" sz="2800" dirty="0" err="1" smtClean="0"/>
              <a:t>перерозподілу</a:t>
            </a:r>
            <a:r>
              <a:rPr lang="ru-RU" sz="2800" dirty="0" smtClean="0"/>
              <a:t> </a:t>
            </a:r>
            <a:r>
              <a:rPr lang="ru-RU" sz="2800" dirty="0" err="1" smtClean="0"/>
              <a:t>наявного</a:t>
            </a:r>
            <a:r>
              <a:rPr lang="ru-RU" sz="2800" dirty="0" smtClean="0"/>
              <a:t> у </a:t>
            </a:r>
            <a:r>
              <a:rPr lang="ru-RU" sz="2800" dirty="0" err="1" smtClean="0"/>
              <a:t>суспільстві</a:t>
            </a:r>
            <a:r>
              <a:rPr lang="ru-RU" sz="2800" dirty="0" smtClean="0"/>
              <a:t> </a:t>
            </a:r>
            <a:r>
              <a:rPr lang="ru-RU" sz="2800" dirty="0" err="1" smtClean="0"/>
              <a:t>вільного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капіталу</a:t>
            </a:r>
            <a:r>
              <a:rPr lang="ru-RU" sz="2800" dirty="0" smtClean="0"/>
              <a:t> та </a:t>
            </a:r>
            <a:r>
              <a:rPr lang="ru-RU" sz="2800" dirty="0" err="1" smtClean="0"/>
              <a:t>реалізації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фінансових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операцій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супроводжують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ці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процеси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2050" name="Picture 2" descr="ÐÐ°ÑÑÐ¸Ð½ÐºÐ¸ Ð¿Ð¾ Ð·Ð°Ð¿ÑÐ¾ÑÑ ÑÑÐ½Ð°Ð½ÑÐ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928934"/>
            <a:ext cx="5286412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ÐÐ°ÑÑÐ¸Ð½ÐºÐ¸ Ð¿Ð¾ Ð·Ð°Ð¿ÑÐ¾ÑÑ 1. Ð¡ÑÑÐ½ÑÑÑÑ ÑÑÐ½Ð°Ð½ÑÐ¾Ð²Ð¸Ñ Ð¿Ð¾ÑÐµÑÐµÐ´Ð½Ð¸ÐºÑÐ² ÑÐ° ÑÑ ÑÑÐ½ÐºÑÑÑ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928670"/>
            <a:ext cx="8572560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928802"/>
            <a:ext cx="4038600" cy="4197361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пасивні операції - забезпечують формування ресурсів банку, необхідних йому, крім власного капіталу, для забезпечення нормальної діяльності й одержання запланованого доходу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1928802"/>
            <a:ext cx="4038600" cy="4197361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активні операції - пов'язані з розміщенням банком власних та залучених коштів для одержання доходу і забезпечення своєї ліквідності 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Суб'єкти</a:t>
            </a:r>
            <a:r>
              <a:rPr lang="ru-RU" b="1" dirty="0" smtClean="0"/>
              <a:t> </a:t>
            </a:r>
            <a:r>
              <a:rPr lang="ru-RU" b="1" dirty="0" err="1" smtClean="0"/>
              <a:t>банківської</a:t>
            </a:r>
            <a:r>
              <a:rPr lang="ru-RU" b="1" dirty="0" smtClean="0"/>
              <a:t> </a:t>
            </a:r>
            <a:r>
              <a:rPr lang="ru-RU" b="1" dirty="0" err="1" smtClean="0"/>
              <a:t>системи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sz="3100" b="1" dirty="0" err="1" smtClean="0"/>
              <a:t>всі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види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діяльності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комерційних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банків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поділяють</a:t>
            </a:r>
            <a:r>
              <a:rPr lang="ru-RU" sz="3100" b="1" dirty="0" smtClean="0"/>
              <a:t> на </a:t>
            </a:r>
            <a:r>
              <a:rPr lang="ru-RU" sz="3100" b="1" dirty="0" err="1" smtClean="0"/>
              <a:t>дві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групи</a:t>
            </a:r>
            <a:r>
              <a:rPr lang="ru-RU" b="1" dirty="0" smtClean="0"/>
              <a:t>: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572031"/>
          </a:xfrm>
        </p:spPr>
        <p:txBody>
          <a:bodyPr>
            <a:normAutofit fontScale="55000" lnSpcReduction="20000"/>
          </a:bodyPr>
          <a:lstStyle/>
          <a:p>
            <a:pPr indent="142875" algn="just">
              <a:lnSpc>
                <a:spcPct val="150000"/>
              </a:lnSpc>
            </a:pPr>
            <a:r>
              <a:rPr lang="uk-UA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Комерційні банки,</a:t>
            </a:r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які організовують у формі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відкритих (ВАТ)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 закритих акціонерних товариств (ЗАТ), а також товариств з обмеженою відповідальністю, можуть функціонувати як універсальні так, і спеціалізовані.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спеціалізацією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банки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ощадними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інвестиційними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іпотечними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розрахунковими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кліринговими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142875" algn="just" eaLnBrk="0" hangingPunct="0">
              <a:lnSpc>
                <a:spcPct val="150000"/>
              </a:lnSpc>
            </a:pPr>
            <a:r>
              <a:rPr lang="uk-UA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Спеціалізовані банки</a:t>
            </a:r>
            <a:r>
              <a:rPr lang="uk-UA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це фінансові установи, що діють на вузьких секторах грошового ринку і займаються вузьким колом банківських операцій, де потрібні особливі технічні прийоми та спеціальні знання.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142875" algn="just" eaLnBrk="0" hangingPunct="0"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банк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банк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сто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відсотків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статутного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належать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державі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142875" algn="just" eaLnBrk="0" hangingPunct="0">
              <a:lnSpc>
                <a:spcPct val="150000"/>
              </a:lnSpc>
            </a:pPr>
            <a:r>
              <a:rPr lang="ru-RU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Ощадні</a:t>
            </a:r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кредитні</a:t>
            </a:r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асоціації</a:t>
            </a:r>
            <a:r>
              <a:rPr lang="uk-UA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засновуються</a:t>
            </a:r>
            <a:r>
              <a:rPr lang="ru-RU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акціонерних</a:t>
            </a:r>
            <a:r>
              <a:rPr lang="ru-RU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товариств</a:t>
            </a:r>
            <a:r>
              <a:rPr lang="ru-RU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взаємних</a:t>
            </a:r>
            <a:r>
              <a:rPr lang="ru-RU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фондів,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джерелами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виступають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депозитів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ощадні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строкові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чекові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indent="142875" algn="just" eaLnBrk="0" hangingPunct="0">
              <a:lnSpc>
                <a:spcPct val="150000"/>
              </a:lnSpc>
            </a:pPr>
            <a:r>
              <a:rPr lang="uk-UA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Кооперативні банки</a:t>
            </a:r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спеціальні кредитно-фінансові інститути, що утворюються товаровиробниками на приватних засадах для задоволення взаємних потреб у кредитах та інших банківських послугах.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3074" name="Picture 2" descr="ÐÐ°ÑÑÐ¸Ð½ÐºÐ¸ Ð¿Ð¾ Ð·Ð°Ð¿ÑÐ¾ÑÑ Ð±Ð°Ð½Ð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42852"/>
            <a:ext cx="7715304" cy="20478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                  </a:t>
            </a:r>
            <a:r>
              <a:rPr lang="uk-UA" b="1" dirty="0" smtClean="0"/>
              <a:t>Небанківські фінансово-кредитні інститути</a:t>
            </a:r>
            <a:endParaRPr lang="ru-RU" dirty="0" smtClean="0"/>
          </a:p>
          <a:p>
            <a:pPr indent="142875" algn="just">
              <a:lnSpc>
                <a:spcPct val="150000"/>
              </a:lnSpc>
            </a:pPr>
            <a:r>
              <a:rPr lang="ru-RU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Лізингові</a:t>
            </a:r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фінансово-кредитні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поширені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західних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країнах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поступово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набирають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142875" algn="just" eaLnBrk="0" hangingPunct="0">
              <a:lnSpc>
                <a:spcPct val="150000"/>
              </a:lnSpc>
            </a:pPr>
            <a:r>
              <a:rPr lang="uk-UA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Лізинг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порівняно нова специфічна форма організації кредитно-фінансових відносин, що поєднує в собі елементи кредитування в натуральній і грошовій формі; це форма матеріально-технічного забезпечення з одночасним кредитуванням та орендою.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142875" algn="just" eaLnBrk="0" hangingPunct="0">
              <a:lnSpc>
                <a:spcPct val="150000"/>
              </a:lnSpc>
            </a:pP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лізингу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142875" algn="just" eaLnBrk="0" hangingPunct="0"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142875" algn="just" eaLnBrk="0" hangingPunct="0"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операційний</a:t>
            </a:r>
            <a:endParaRPr lang="ru-RU" dirty="0"/>
          </a:p>
        </p:txBody>
      </p:sp>
      <p:pic>
        <p:nvPicPr>
          <p:cNvPr id="21506" name="Picture 2" descr="http://static.poshukach.com/imgpreview?key=5513402c73743baa&amp;mb=imgdb_preview_18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4000504"/>
            <a:ext cx="3571900" cy="24574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indent="95250" algn="just">
              <a:lnSpc>
                <a:spcPct val="150000"/>
              </a:lnSpc>
              <a:buNone/>
            </a:pP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Факторингові</a:t>
            </a:r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uk-UA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endParaRPr lang="ru-RU" b="1" i="1" dirty="0" smtClean="0">
              <a:solidFill>
                <a:srgbClr val="4F81BD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95250" algn="just" eaLnBrk="0" hangingPunct="0">
              <a:lnSpc>
                <a:spcPct val="150000"/>
              </a:lnSpc>
            </a:pPr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Факторинг 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різновидність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торговельно-комісійної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пов'язаної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кредитуванням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інкасуванні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покупця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специфічною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різновидністю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короткострокового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посередницької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429024"/>
          </a:xfrm>
        </p:spPr>
        <p:txBody>
          <a:bodyPr>
            <a:normAutofit/>
          </a:bodyPr>
          <a:lstStyle/>
          <a:p>
            <a:pPr indent="95250" algn="just">
              <a:lnSpc>
                <a:spcPct val="150000"/>
              </a:lnSpc>
            </a:pPr>
            <a:r>
              <a:rPr lang="uk-UA" b="1" i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Кредитні спілки</a:t>
            </a:r>
            <a:endParaRPr lang="ru-RU" b="1" i="1" dirty="0" smtClean="0">
              <a:solidFill>
                <a:srgbClr val="4F81BD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95250" algn="just" eaLnBrk="0" hangingPunct="0">
              <a:lnSpc>
                <a:spcPct val="150000"/>
              </a:lnSpc>
            </a:pPr>
            <a:r>
              <a:rPr lang="uk-UA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Кредитна спілка сьогодні</a:t>
            </a:r>
            <a:r>
              <a:rPr lang="uk-UA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lang="uk-UA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 фінансова установа, суспільна організація, яка залучає грошові заощадження своїх членів для взаємного кредитування</a:t>
            </a:r>
            <a:r>
              <a:rPr lang="uk-UA" i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pic>
        <p:nvPicPr>
          <p:cNvPr id="19458" name="Picture 2" descr="http://i2.wp.com/dialoh.com/wp-content/plugins/wp-o-matic/cache/4f9dd82c9d_074365506-1366390608.jpg?w=6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85728"/>
            <a:ext cx="5572164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4471990" cy="4429156"/>
          </a:xfrm>
        </p:spPr>
        <p:txBody>
          <a:bodyPr>
            <a:normAutofit fontScale="70000" lnSpcReduction="20000"/>
          </a:bodyPr>
          <a:lstStyle/>
          <a:p>
            <a:r>
              <a:rPr lang="ru-RU" b="1" u="sng" dirty="0" err="1" smtClean="0"/>
              <a:t>Каси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взаємодопомоги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ru-RU" dirty="0" smtClean="0"/>
              <a:t>У </a:t>
            </a:r>
            <a:r>
              <a:rPr lang="ru-RU" dirty="0" err="1" smtClean="0"/>
              <a:t>зарубіжних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широкого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набули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громадські</a:t>
            </a:r>
            <a:r>
              <a:rPr lang="ru-RU" dirty="0" smtClean="0"/>
              <a:t> </a:t>
            </a:r>
            <a:r>
              <a:rPr lang="ru-RU" dirty="0" err="1" smtClean="0"/>
              <a:t>кредитні</a:t>
            </a:r>
            <a:r>
              <a:rPr lang="ru-RU" dirty="0" smtClean="0"/>
              <a:t> установи, як </a:t>
            </a:r>
            <a:r>
              <a:rPr lang="ru-RU" dirty="0" err="1" smtClean="0"/>
              <a:t>каси</a:t>
            </a:r>
            <a:r>
              <a:rPr lang="ru-RU" dirty="0" smtClean="0"/>
              <a:t> </a:t>
            </a:r>
            <a:r>
              <a:rPr lang="ru-RU" dirty="0" err="1" smtClean="0"/>
              <a:t>взаємодопомоги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об'єднують</a:t>
            </a:r>
            <a:r>
              <a:rPr lang="ru-RU" dirty="0" smtClean="0"/>
              <a:t> на </a:t>
            </a:r>
            <a:r>
              <a:rPr lang="ru-RU" dirty="0" err="1" smtClean="0"/>
              <a:t>добровільних</a:t>
            </a:r>
            <a:r>
              <a:rPr lang="ru-RU" dirty="0" smtClean="0"/>
              <a:t> засадах </a:t>
            </a:r>
            <a:r>
              <a:rPr lang="ru-RU" dirty="0" err="1" smtClean="0"/>
              <a:t>громадян</a:t>
            </a:r>
            <a:r>
              <a:rPr lang="ru-RU" dirty="0" smtClean="0"/>
              <a:t> для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взаємної</a:t>
            </a:r>
            <a:r>
              <a:rPr lang="ru-RU" dirty="0" smtClean="0"/>
              <a:t> </a:t>
            </a:r>
            <a:r>
              <a:rPr lang="ru-RU" dirty="0" err="1" smtClean="0"/>
              <a:t>матеріальної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. Вони </a:t>
            </a:r>
            <a:r>
              <a:rPr lang="ru-RU" dirty="0" err="1" smtClean="0"/>
              <a:t>створюються</a:t>
            </a:r>
            <a:r>
              <a:rPr lang="ru-RU" dirty="0" smtClean="0"/>
              <a:t> при </a:t>
            </a:r>
            <a:r>
              <a:rPr lang="ru-RU" dirty="0" err="1" smtClean="0"/>
              <a:t>профспілкових</a:t>
            </a:r>
            <a:r>
              <a:rPr lang="ru-RU" dirty="0" smtClean="0"/>
              <a:t> </a:t>
            </a:r>
            <a:r>
              <a:rPr lang="ru-RU" dirty="0" err="1" smtClean="0"/>
              <a:t>організаціях</a:t>
            </a:r>
            <a:r>
              <a:rPr lang="ru-RU" dirty="0" smtClean="0"/>
              <a:t> для </a:t>
            </a:r>
            <a:r>
              <a:rPr lang="ru-RU" dirty="0" err="1" smtClean="0"/>
              <a:t>працівників</a:t>
            </a:r>
            <a:r>
              <a:rPr lang="ru-RU" dirty="0" smtClean="0"/>
              <a:t> -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профспілки</a:t>
            </a:r>
            <a:r>
              <a:rPr lang="ru-RU" dirty="0" smtClean="0"/>
              <a:t>, у </a:t>
            </a:r>
            <a:r>
              <a:rPr lang="ru-RU" dirty="0" err="1" smtClean="0"/>
              <a:t>відділах</a:t>
            </a:r>
            <a:r>
              <a:rPr lang="ru-RU" dirty="0" smtClean="0"/>
              <a:t>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місцевих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- для </a:t>
            </a:r>
            <a:r>
              <a:rPr lang="ru-RU" dirty="0" err="1" smtClean="0"/>
              <a:t>пенсіонерів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18436" name="AutoShape 4" descr="https://pp.userapi.com/c845323/v845323157/1e0bc9/GN7teZm1fwU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C:\Users\Sergey\Desktop\GN7teZm1fw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500174"/>
            <a:ext cx="4071966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149</TotalTime>
  <Words>531</Words>
  <PresentationFormat>Экран (4:3)</PresentationFormat>
  <Paragraphs>36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Поняття і класифікація фінансового посередництва</vt:lpstr>
      <vt:lpstr>Фінансове посередництво – це діяльність з акумуляції та перерозподілу наявного у суспільстві вільного капіталу та реалізації фінансових операцій, що супроводжують ці процеси.</vt:lpstr>
      <vt:lpstr>Слайд 3</vt:lpstr>
      <vt:lpstr>Суб'єкти банківської системи всі види діяльності комерційних банків поділяють на дві групи: </vt:lpstr>
      <vt:lpstr>Слайд 5</vt:lpstr>
      <vt:lpstr>Слайд 6</vt:lpstr>
      <vt:lpstr>Слайд 7</vt:lpstr>
      <vt:lpstr>Слайд 8</vt:lpstr>
      <vt:lpstr>Слайд 9</vt:lpstr>
      <vt:lpstr>Контрактні фінансові інститути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Sergey</dc:creator>
  <cp:lastModifiedBy>Windows 7</cp:lastModifiedBy>
  <cp:revision>18</cp:revision>
  <dcterms:created xsi:type="dcterms:W3CDTF">2019-04-06T12:26:19Z</dcterms:created>
  <dcterms:modified xsi:type="dcterms:W3CDTF">2020-04-06T09:24:27Z</dcterms:modified>
</cp:coreProperties>
</file>