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32"/>
  </p:notesMasterIdLst>
  <p:sldIdLst>
    <p:sldId id="256" r:id="rId2"/>
    <p:sldId id="257" r:id="rId3"/>
    <p:sldId id="259" r:id="rId4"/>
    <p:sldId id="261" r:id="rId5"/>
    <p:sldId id="339" r:id="rId6"/>
    <p:sldId id="341" r:id="rId7"/>
    <p:sldId id="340" r:id="rId8"/>
    <p:sldId id="321" r:id="rId9"/>
    <p:sldId id="322" r:id="rId10"/>
    <p:sldId id="342" r:id="rId11"/>
    <p:sldId id="323" r:id="rId12"/>
    <p:sldId id="300" r:id="rId13"/>
    <p:sldId id="324" r:id="rId14"/>
    <p:sldId id="326" r:id="rId15"/>
    <p:sldId id="343" r:id="rId16"/>
    <p:sldId id="344" r:id="rId17"/>
    <p:sldId id="345" r:id="rId18"/>
    <p:sldId id="352" r:id="rId19"/>
    <p:sldId id="353" r:id="rId20"/>
    <p:sldId id="354" r:id="rId21"/>
    <p:sldId id="320" r:id="rId22"/>
    <p:sldId id="327" r:id="rId23"/>
    <p:sldId id="346" r:id="rId24"/>
    <p:sldId id="347" r:id="rId25"/>
    <p:sldId id="348" r:id="rId26"/>
    <p:sldId id="349" r:id="rId27"/>
    <p:sldId id="350" r:id="rId28"/>
    <p:sldId id="351" r:id="rId29"/>
    <p:sldId id="355" r:id="rId30"/>
    <p:sldId id="317" r:id="rId31"/>
  </p:sldIdLst>
  <p:sldSz cx="9144000" cy="5143500" type="screen16x9"/>
  <p:notesSz cx="6858000" cy="9144000"/>
  <p:embeddedFontLst>
    <p:embeddedFont>
      <p:font typeface="Raleway" panose="020B0604020202020204" charset="-52"/>
      <p:regular r:id="rId33"/>
      <p:bold r:id="rId34"/>
      <p:italic r:id="rId35"/>
      <p:boldItalic r:id="rId36"/>
    </p:embeddedFont>
    <p:embeddedFont>
      <p:font typeface="Lato" panose="020B0604020202020204" charset="0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15"/>
    <a:srgbClr val="218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8665B7-6574-423E-A4B5-A6C020D860FF}">
  <a:tblStyle styleId="{C98665B7-6574-423E-A4B5-A6C020D860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1A8698C-63BC-4B6A-AE92-7E62379B444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4650FA-0E2D-4C67-9EE2-E00C28BA71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796333C-5C7A-4978-9965-4605A1B511E8}">
      <dgm:prSet phldrT="[Текст]" custT="1"/>
      <dgm:spPr/>
      <dgm:t>
        <a:bodyPr/>
        <a:lstStyle/>
        <a:p>
          <a:r>
            <a:rPr lang="uk-UA" sz="1200" b="1" dirty="0" smtClean="0"/>
            <a:t>Вільні/</a:t>
          </a:r>
        </a:p>
        <a:p>
          <a:r>
            <a:rPr lang="uk-UA" sz="1200" b="1" dirty="0" smtClean="0"/>
            <a:t>не структуровані/</a:t>
          </a:r>
        </a:p>
        <a:p>
          <a:r>
            <a:rPr lang="uk-UA" sz="1200" b="1" dirty="0" smtClean="0"/>
            <a:t>не формалізовані</a:t>
          </a:r>
        </a:p>
        <a:p>
          <a:r>
            <a:rPr lang="uk-UA" sz="1200" b="1" dirty="0" smtClean="0"/>
            <a:t>(наративні)</a:t>
          </a:r>
          <a:endParaRPr lang="uk-UA" sz="1200" b="1" dirty="0"/>
        </a:p>
      </dgm:t>
    </dgm:pt>
    <dgm:pt modelId="{3852C1E3-8E56-4417-B8D5-C7FBCD788C22}" type="parTrans" cxnId="{7AE4A717-B02A-490E-9C68-A84A762842D7}">
      <dgm:prSet/>
      <dgm:spPr/>
      <dgm:t>
        <a:bodyPr/>
        <a:lstStyle/>
        <a:p>
          <a:endParaRPr lang="uk-UA"/>
        </a:p>
      </dgm:t>
    </dgm:pt>
    <dgm:pt modelId="{7E1ADC52-04F6-443B-8C4F-551F0CD459A3}" type="sibTrans" cxnId="{7AE4A717-B02A-490E-9C68-A84A762842D7}">
      <dgm:prSet/>
      <dgm:spPr/>
      <dgm:t>
        <a:bodyPr/>
        <a:lstStyle/>
        <a:p>
          <a:endParaRPr lang="uk-UA"/>
        </a:p>
      </dgm:t>
    </dgm:pt>
    <dgm:pt modelId="{38375EC9-3C23-4514-89CC-2946C5B9CAFE}">
      <dgm:prSet phldrT="[Текст]" custT="1"/>
      <dgm:spPr/>
      <dgm:t>
        <a:bodyPr/>
        <a:lstStyle/>
        <a:p>
          <a:pPr algn="ctr"/>
          <a:r>
            <a:rPr lang="uk-UA" sz="1200" b="1" dirty="0" smtClean="0"/>
            <a:t>Глибинні</a:t>
          </a:r>
          <a:r>
            <a:rPr lang="uk-UA" sz="1200" dirty="0" smtClean="0"/>
            <a:t> </a:t>
          </a:r>
          <a:endParaRPr lang="uk-UA" sz="1200" dirty="0"/>
        </a:p>
      </dgm:t>
    </dgm:pt>
    <dgm:pt modelId="{ACDAED8E-8456-4839-8BD7-BED0EA82B9DB}" type="parTrans" cxnId="{FF74DC0A-D2E2-49BE-AB37-86BBCC3153E7}">
      <dgm:prSet/>
      <dgm:spPr/>
      <dgm:t>
        <a:bodyPr/>
        <a:lstStyle/>
        <a:p>
          <a:endParaRPr lang="uk-UA"/>
        </a:p>
      </dgm:t>
    </dgm:pt>
    <dgm:pt modelId="{3F7C64E8-2911-4B7C-9488-248564D0F5E6}" type="sibTrans" cxnId="{FF74DC0A-D2E2-49BE-AB37-86BBCC3153E7}">
      <dgm:prSet/>
      <dgm:spPr/>
      <dgm:t>
        <a:bodyPr/>
        <a:lstStyle/>
        <a:p>
          <a:endParaRPr lang="uk-UA"/>
        </a:p>
      </dgm:t>
    </dgm:pt>
    <dgm:pt modelId="{F8E26F2C-4A75-40CA-85D8-8D61CC46B409}">
      <dgm:prSet phldrT="[Текст]" custT="1"/>
      <dgm:spPr/>
      <dgm:t>
        <a:bodyPr/>
        <a:lstStyle/>
        <a:p>
          <a:r>
            <a:rPr lang="uk-UA" sz="1200" b="1" dirty="0" smtClean="0"/>
            <a:t>Структуровані</a:t>
          </a:r>
          <a:r>
            <a:rPr lang="uk-UA" sz="1200" dirty="0" smtClean="0"/>
            <a:t>/</a:t>
          </a:r>
        </a:p>
        <a:p>
          <a:r>
            <a:rPr lang="uk-UA" sz="1200" b="1" dirty="0" smtClean="0"/>
            <a:t>формалізовані</a:t>
          </a:r>
          <a:endParaRPr lang="uk-UA" sz="1200" b="1" dirty="0"/>
        </a:p>
      </dgm:t>
    </dgm:pt>
    <dgm:pt modelId="{65BFD550-9653-4FF8-8E2A-EA33A93E71CD}" type="parTrans" cxnId="{FF4A8564-0F0C-4FD8-892E-1FC619588A12}">
      <dgm:prSet/>
      <dgm:spPr/>
      <dgm:t>
        <a:bodyPr/>
        <a:lstStyle/>
        <a:p>
          <a:endParaRPr lang="uk-UA"/>
        </a:p>
      </dgm:t>
    </dgm:pt>
    <dgm:pt modelId="{EEE50B6F-D2A4-4877-BB22-8F0120EC8D66}" type="sibTrans" cxnId="{FF4A8564-0F0C-4FD8-892E-1FC619588A12}">
      <dgm:prSet/>
      <dgm:spPr/>
      <dgm:t>
        <a:bodyPr/>
        <a:lstStyle/>
        <a:p>
          <a:endParaRPr lang="uk-UA"/>
        </a:p>
      </dgm:t>
    </dgm:pt>
    <dgm:pt modelId="{DC474179-7B4A-4C45-AACA-281A8FEE938E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200" b="1" dirty="0" smtClean="0"/>
            <a:t>Напівструктуровані</a:t>
          </a:r>
        </a:p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F2B02EF3-BB74-48CD-BB50-B80CB4EF0E6B}" type="parTrans" cxnId="{B5FFE463-A00E-4089-B313-D3D8B889ADA1}">
      <dgm:prSet/>
      <dgm:spPr/>
      <dgm:t>
        <a:bodyPr/>
        <a:lstStyle/>
        <a:p>
          <a:endParaRPr lang="uk-UA"/>
        </a:p>
      </dgm:t>
    </dgm:pt>
    <dgm:pt modelId="{1630EA01-7C64-48DC-B03E-FA3B75754692}" type="sibTrans" cxnId="{B5FFE463-A00E-4089-B313-D3D8B889ADA1}">
      <dgm:prSet/>
      <dgm:spPr/>
      <dgm:t>
        <a:bodyPr/>
        <a:lstStyle/>
        <a:p>
          <a:endParaRPr lang="uk-UA"/>
        </a:p>
      </dgm:t>
    </dgm:pt>
    <dgm:pt modelId="{D7CCD34F-B6EE-4953-8783-EA3D0FD8C7A9}" type="pres">
      <dgm:prSet presAssocID="{114650FA-0E2D-4C67-9EE2-E00C28BA7132}" presName="Name0" presStyleCnt="0">
        <dgm:presLayoutVars>
          <dgm:dir/>
          <dgm:animLvl val="lvl"/>
          <dgm:resizeHandles val="exact"/>
        </dgm:presLayoutVars>
      </dgm:prSet>
      <dgm:spPr/>
    </dgm:pt>
    <dgm:pt modelId="{80753C5B-9C7C-4763-B040-88299E1EB765}" type="pres">
      <dgm:prSet presAssocID="{3796333C-5C7A-4978-9965-4605A1B511E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76F7F3-AC05-4882-BBC3-4C96E88307EE}" type="pres">
      <dgm:prSet presAssocID="{7E1ADC52-04F6-443B-8C4F-551F0CD459A3}" presName="parTxOnlySpace" presStyleCnt="0"/>
      <dgm:spPr/>
    </dgm:pt>
    <dgm:pt modelId="{009A4136-77E6-40B3-9E60-43B3A3253328}" type="pres">
      <dgm:prSet presAssocID="{38375EC9-3C23-4514-89CC-2946C5B9CAF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1834BB-014A-4893-AA75-93BDF1B2DC6E}" type="pres">
      <dgm:prSet presAssocID="{3F7C64E8-2911-4B7C-9488-248564D0F5E6}" presName="parTxOnlySpace" presStyleCnt="0"/>
      <dgm:spPr/>
    </dgm:pt>
    <dgm:pt modelId="{5BD72571-D22A-42F7-B047-034B5282DA9B}" type="pres">
      <dgm:prSet presAssocID="{DC474179-7B4A-4C45-AACA-281A8FEE938E}" presName="parTxOnly" presStyleLbl="node1" presStyleIdx="2" presStyleCnt="4" custScaleX="1049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8C062A-C929-412B-AF26-0048732AB01F}" type="pres">
      <dgm:prSet presAssocID="{1630EA01-7C64-48DC-B03E-FA3B75754692}" presName="parTxOnlySpace" presStyleCnt="0"/>
      <dgm:spPr/>
    </dgm:pt>
    <dgm:pt modelId="{383E4B52-22DA-4C20-AAB0-B238C0357884}" type="pres">
      <dgm:prSet presAssocID="{F8E26F2C-4A75-40CA-85D8-8D61CC46B40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A27FF0B-9EE2-40BF-9460-7B52A0B758C6}" type="presOf" srcId="{114650FA-0E2D-4C67-9EE2-E00C28BA7132}" destId="{D7CCD34F-B6EE-4953-8783-EA3D0FD8C7A9}" srcOrd="0" destOrd="0" presId="urn:microsoft.com/office/officeart/2005/8/layout/chevron1"/>
    <dgm:cxn modelId="{0AA8FF65-274B-4B22-B248-4231FB29F211}" type="presOf" srcId="{38375EC9-3C23-4514-89CC-2946C5B9CAFE}" destId="{009A4136-77E6-40B3-9E60-43B3A3253328}" srcOrd="0" destOrd="0" presId="urn:microsoft.com/office/officeart/2005/8/layout/chevron1"/>
    <dgm:cxn modelId="{7AE4A717-B02A-490E-9C68-A84A762842D7}" srcId="{114650FA-0E2D-4C67-9EE2-E00C28BA7132}" destId="{3796333C-5C7A-4978-9965-4605A1B511E8}" srcOrd="0" destOrd="0" parTransId="{3852C1E3-8E56-4417-B8D5-C7FBCD788C22}" sibTransId="{7E1ADC52-04F6-443B-8C4F-551F0CD459A3}"/>
    <dgm:cxn modelId="{295F69AA-C29F-4325-BDBF-7ECF9C633430}" type="presOf" srcId="{3796333C-5C7A-4978-9965-4605A1B511E8}" destId="{80753C5B-9C7C-4763-B040-88299E1EB765}" srcOrd="0" destOrd="0" presId="urn:microsoft.com/office/officeart/2005/8/layout/chevron1"/>
    <dgm:cxn modelId="{FF74DC0A-D2E2-49BE-AB37-86BBCC3153E7}" srcId="{114650FA-0E2D-4C67-9EE2-E00C28BA7132}" destId="{38375EC9-3C23-4514-89CC-2946C5B9CAFE}" srcOrd="1" destOrd="0" parTransId="{ACDAED8E-8456-4839-8BD7-BED0EA82B9DB}" sibTransId="{3F7C64E8-2911-4B7C-9488-248564D0F5E6}"/>
    <dgm:cxn modelId="{EF5DB5CD-E734-4CBA-8138-5E4B2672AF77}" type="presOf" srcId="{DC474179-7B4A-4C45-AACA-281A8FEE938E}" destId="{5BD72571-D22A-42F7-B047-034B5282DA9B}" srcOrd="0" destOrd="0" presId="urn:microsoft.com/office/officeart/2005/8/layout/chevron1"/>
    <dgm:cxn modelId="{FF4A8564-0F0C-4FD8-892E-1FC619588A12}" srcId="{114650FA-0E2D-4C67-9EE2-E00C28BA7132}" destId="{F8E26F2C-4A75-40CA-85D8-8D61CC46B409}" srcOrd="3" destOrd="0" parTransId="{65BFD550-9653-4FF8-8E2A-EA33A93E71CD}" sibTransId="{EEE50B6F-D2A4-4877-BB22-8F0120EC8D66}"/>
    <dgm:cxn modelId="{33A5A4C0-5375-4164-AE48-83C86EFC59B1}" type="presOf" srcId="{F8E26F2C-4A75-40CA-85D8-8D61CC46B409}" destId="{383E4B52-22DA-4C20-AAB0-B238C0357884}" srcOrd="0" destOrd="0" presId="urn:microsoft.com/office/officeart/2005/8/layout/chevron1"/>
    <dgm:cxn modelId="{B5FFE463-A00E-4089-B313-D3D8B889ADA1}" srcId="{114650FA-0E2D-4C67-9EE2-E00C28BA7132}" destId="{DC474179-7B4A-4C45-AACA-281A8FEE938E}" srcOrd="2" destOrd="0" parTransId="{F2B02EF3-BB74-48CD-BB50-B80CB4EF0E6B}" sibTransId="{1630EA01-7C64-48DC-B03E-FA3B75754692}"/>
    <dgm:cxn modelId="{D01B4511-3EE9-4FF3-9BEA-DABFE7E78C5C}" type="presParOf" srcId="{D7CCD34F-B6EE-4953-8783-EA3D0FD8C7A9}" destId="{80753C5B-9C7C-4763-B040-88299E1EB765}" srcOrd="0" destOrd="0" presId="urn:microsoft.com/office/officeart/2005/8/layout/chevron1"/>
    <dgm:cxn modelId="{889591A2-B4F1-4F29-B123-312B0BAAE3B7}" type="presParOf" srcId="{D7CCD34F-B6EE-4953-8783-EA3D0FD8C7A9}" destId="{3576F7F3-AC05-4882-BBC3-4C96E88307EE}" srcOrd="1" destOrd="0" presId="urn:microsoft.com/office/officeart/2005/8/layout/chevron1"/>
    <dgm:cxn modelId="{8C9BEEA2-E029-4977-AFD5-8B4D7A4E27FE}" type="presParOf" srcId="{D7CCD34F-B6EE-4953-8783-EA3D0FD8C7A9}" destId="{009A4136-77E6-40B3-9E60-43B3A3253328}" srcOrd="2" destOrd="0" presId="urn:microsoft.com/office/officeart/2005/8/layout/chevron1"/>
    <dgm:cxn modelId="{F3148D96-D2F7-478E-9AF9-2487213B6810}" type="presParOf" srcId="{D7CCD34F-B6EE-4953-8783-EA3D0FD8C7A9}" destId="{8A1834BB-014A-4893-AA75-93BDF1B2DC6E}" srcOrd="3" destOrd="0" presId="urn:microsoft.com/office/officeart/2005/8/layout/chevron1"/>
    <dgm:cxn modelId="{B00578E9-30B4-43C4-A4DB-5C307455ED62}" type="presParOf" srcId="{D7CCD34F-B6EE-4953-8783-EA3D0FD8C7A9}" destId="{5BD72571-D22A-42F7-B047-034B5282DA9B}" srcOrd="4" destOrd="0" presId="urn:microsoft.com/office/officeart/2005/8/layout/chevron1"/>
    <dgm:cxn modelId="{F7A83626-A8BF-4616-BF12-84792A5FCBB3}" type="presParOf" srcId="{D7CCD34F-B6EE-4953-8783-EA3D0FD8C7A9}" destId="{108C062A-C929-412B-AF26-0048732AB01F}" srcOrd="5" destOrd="0" presId="urn:microsoft.com/office/officeart/2005/8/layout/chevron1"/>
    <dgm:cxn modelId="{C323B6EC-2493-476B-8322-ECEEDE90DBDA}" type="presParOf" srcId="{D7CCD34F-B6EE-4953-8783-EA3D0FD8C7A9}" destId="{383E4B52-22DA-4C20-AAB0-B238C035788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4650FA-0E2D-4C67-9EE2-E00C28BA71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796333C-5C7A-4978-9965-4605A1B511E8}">
      <dgm:prSet phldrT="[Текст]" custT="1"/>
      <dgm:spPr/>
      <dgm:t>
        <a:bodyPr/>
        <a:lstStyle/>
        <a:p>
          <a:r>
            <a:rPr lang="uk-UA" sz="1200" b="1" dirty="0" smtClean="0"/>
            <a:t>Вільні/</a:t>
          </a:r>
        </a:p>
        <a:p>
          <a:r>
            <a:rPr lang="uk-UA" sz="1200" b="1" dirty="0" smtClean="0"/>
            <a:t>не структуровані/</a:t>
          </a:r>
        </a:p>
        <a:p>
          <a:r>
            <a:rPr lang="uk-UA" sz="1200" b="1" dirty="0" smtClean="0"/>
            <a:t>не формалізовані</a:t>
          </a:r>
        </a:p>
        <a:p>
          <a:r>
            <a:rPr lang="uk-UA" sz="1200" b="1" dirty="0" smtClean="0"/>
            <a:t>(наративні)</a:t>
          </a:r>
          <a:endParaRPr lang="uk-UA" sz="1200" b="1" dirty="0"/>
        </a:p>
      </dgm:t>
    </dgm:pt>
    <dgm:pt modelId="{3852C1E3-8E56-4417-B8D5-C7FBCD788C22}" type="parTrans" cxnId="{7AE4A717-B02A-490E-9C68-A84A762842D7}">
      <dgm:prSet/>
      <dgm:spPr/>
      <dgm:t>
        <a:bodyPr/>
        <a:lstStyle/>
        <a:p>
          <a:endParaRPr lang="uk-UA"/>
        </a:p>
      </dgm:t>
    </dgm:pt>
    <dgm:pt modelId="{7E1ADC52-04F6-443B-8C4F-551F0CD459A3}" type="sibTrans" cxnId="{7AE4A717-B02A-490E-9C68-A84A762842D7}">
      <dgm:prSet/>
      <dgm:spPr/>
      <dgm:t>
        <a:bodyPr/>
        <a:lstStyle/>
        <a:p>
          <a:endParaRPr lang="uk-UA"/>
        </a:p>
      </dgm:t>
    </dgm:pt>
    <dgm:pt modelId="{38375EC9-3C23-4514-89CC-2946C5B9CAFE}">
      <dgm:prSet phldrT="[Текст]" custT="1"/>
      <dgm:spPr/>
      <dgm:t>
        <a:bodyPr/>
        <a:lstStyle/>
        <a:p>
          <a:pPr algn="ctr"/>
          <a:r>
            <a:rPr lang="uk-UA" sz="1200" b="1" dirty="0" smtClean="0"/>
            <a:t>Глибинні</a:t>
          </a:r>
          <a:r>
            <a:rPr lang="uk-UA" sz="1200" dirty="0" smtClean="0"/>
            <a:t> </a:t>
          </a:r>
          <a:endParaRPr lang="uk-UA" sz="1200" dirty="0"/>
        </a:p>
      </dgm:t>
    </dgm:pt>
    <dgm:pt modelId="{ACDAED8E-8456-4839-8BD7-BED0EA82B9DB}" type="parTrans" cxnId="{FF74DC0A-D2E2-49BE-AB37-86BBCC3153E7}">
      <dgm:prSet/>
      <dgm:spPr/>
      <dgm:t>
        <a:bodyPr/>
        <a:lstStyle/>
        <a:p>
          <a:endParaRPr lang="uk-UA"/>
        </a:p>
      </dgm:t>
    </dgm:pt>
    <dgm:pt modelId="{3F7C64E8-2911-4B7C-9488-248564D0F5E6}" type="sibTrans" cxnId="{FF74DC0A-D2E2-49BE-AB37-86BBCC3153E7}">
      <dgm:prSet/>
      <dgm:spPr/>
      <dgm:t>
        <a:bodyPr/>
        <a:lstStyle/>
        <a:p>
          <a:endParaRPr lang="uk-UA"/>
        </a:p>
      </dgm:t>
    </dgm:pt>
    <dgm:pt modelId="{F8E26F2C-4A75-40CA-85D8-8D61CC46B409}">
      <dgm:prSet phldrT="[Текст]" custT="1"/>
      <dgm:spPr/>
      <dgm:t>
        <a:bodyPr/>
        <a:lstStyle/>
        <a:p>
          <a:r>
            <a:rPr lang="uk-UA" sz="1200" b="1" dirty="0" smtClean="0"/>
            <a:t>Структуровані</a:t>
          </a:r>
          <a:r>
            <a:rPr lang="uk-UA" sz="1200" dirty="0" smtClean="0"/>
            <a:t>/</a:t>
          </a:r>
        </a:p>
        <a:p>
          <a:r>
            <a:rPr lang="uk-UA" sz="1200" b="1" dirty="0" smtClean="0"/>
            <a:t>формалізовані</a:t>
          </a:r>
          <a:endParaRPr lang="uk-UA" sz="1200" b="1" dirty="0"/>
        </a:p>
      </dgm:t>
    </dgm:pt>
    <dgm:pt modelId="{65BFD550-9653-4FF8-8E2A-EA33A93E71CD}" type="parTrans" cxnId="{FF4A8564-0F0C-4FD8-892E-1FC619588A12}">
      <dgm:prSet/>
      <dgm:spPr/>
      <dgm:t>
        <a:bodyPr/>
        <a:lstStyle/>
        <a:p>
          <a:endParaRPr lang="uk-UA"/>
        </a:p>
      </dgm:t>
    </dgm:pt>
    <dgm:pt modelId="{EEE50B6F-D2A4-4877-BB22-8F0120EC8D66}" type="sibTrans" cxnId="{FF4A8564-0F0C-4FD8-892E-1FC619588A12}">
      <dgm:prSet/>
      <dgm:spPr/>
      <dgm:t>
        <a:bodyPr/>
        <a:lstStyle/>
        <a:p>
          <a:endParaRPr lang="uk-UA"/>
        </a:p>
      </dgm:t>
    </dgm:pt>
    <dgm:pt modelId="{DC474179-7B4A-4C45-AACA-281A8FEE938E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200" b="1" dirty="0" smtClean="0"/>
            <a:t>Напівструктуровані</a:t>
          </a:r>
        </a:p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F2B02EF3-BB74-48CD-BB50-B80CB4EF0E6B}" type="parTrans" cxnId="{B5FFE463-A00E-4089-B313-D3D8B889ADA1}">
      <dgm:prSet/>
      <dgm:spPr/>
      <dgm:t>
        <a:bodyPr/>
        <a:lstStyle/>
        <a:p>
          <a:endParaRPr lang="uk-UA"/>
        </a:p>
      </dgm:t>
    </dgm:pt>
    <dgm:pt modelId="{1630EA01-7C64-48DC-B03E-FA3B75754692}" type="sibTrans" cxnId="{B5FFE463-A00E-4089-B313-D3D8B889ADA1}">
      <dgm:prSet/>
      <dgm:spPr/>
      <dgm:t>
        <a:bodyPr/>
        <a:lstStyle/>
        <a:p>
          <a:endParaRPr lang="uk-UA"/>
        </a:p>
      </dgm:t>
    </dgm:pt>
    <dgm:pt modelId="{D7CCD34F-B6EE-4953-8783-EA3D0FD8C7A9}" type="pres">
      <dgm:prSet presAssocID="{114650FA-0E2D-4C67-9EE2-E00C28BA7132}" presName="Name0" presStyleCnt="0">
        <dgm:presLayoutVars>
          <dgm:dir/>
          <dgm:animLvl val="lvl"/>
          <dgm:resizeHandles val="exact"/>
        </dgm:presLayoutVars>
      </dgm:prSet>
      <dgm:spPr/>
    </dgm:pt>
    <dgm:pt modelId="{80753C5B-9C7C-4763-B040-88299E1EB765}" type="pres">
      <dgm:prSet presAssocID="{3796333C-5C7A-4978-9965-4605A1B511E8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76F7F3-AC05-4882-BBC3-4C96E88307EE}" type="pres">
      <dgm:prSet presAssocID="{7E1ADC52-04F6-443B-8C4F-551F0CD459A3}" presName="parTxOnlySpace" presStyleCnt="0"/>
      <dgm:spPr/>
    </dgm:pt>
    <dgm:pt modelId="{009A4136-77E6-40B3-9E60-43B3A3253328}" type="pres">
      <dgm:prSet presAssocID="{38375EC9-3C23-4514-89CC-2946C5B9CAF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1834BB-014A-4893-AA75-93BDF1B2DC6E}" type="pres">
      <dgm:prSet presAssocID="{3F7C64E8-2911-4B7C-9488-248564D0F5E6}" presName="parTxOnlySpace" presStyleCnt="0"/>
      <dgm:spPr/>
    </dgm:pt>
    <dgm:pt modelId="{5BD72571-D22A-42F7-B047-034B5282DA9B}" type="pres">
      <dgm:prSet presAssocID="{DC474179-7B4A-4C45-AACA-281A8FEE938E}" presName="parTxOnly" presStyleLbl="node1" presStyleIdx="2" presStyleCnt="4" custScaleX="1049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8C062A-C929-412B-AF26-0048732AB01F}" type="pres">
      <dgm:prSet presAssocID="{1630EA01-7C64-48DC-B03E-FA3B75754692}" presName="parTxOnlySpace" presStyleCnt="0"/>
      <dgm:spPr/>
    </dgm:pt>
    <dgm:pt modelId="{383E4B52-22DA-4C20-AAB0-B238C0357884}" type="pres">
      <dgm:prSet presAssocID="{F8E26F2C-4A75-40CA-85D8-8D61CC46B40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666DCD5-F59E-4FB5-92F9-1626287A553B}" type="presOf" srcId="{3796333C-5C7A-4978-9965-4605A1B511E8}" destId="{80753C5B-9C7C-4763-B040-88299E1EB765}" srcOrd="0" destOrd="0" presId="urn:microsoft.com/office/officeart/2005/8/layout/chevron1"/>
    <dgm:cxn modelId="{82E6266D-7C84-4730-B09C-C221FB3691D7}" type="presOf" srcId="{114650FA-0E2D-4C67-9EE2-E00C28BA7132}" destId="{D7CCD34F-B6EE-4953-8783-EA3D0FD8C7A9}" srcOrd="0" destOrd="0" presId="urn:microsoft.com/office/officeart/2005/8/layout/chevron1"/>
    <dgm:cxn modelId="{FF4A8564-0F0C-4FD8-892E-1FC619588A12}" srcId="{114650FA-0E2D-4C67-9EE2-E00C28BA7132}" destId="{F8E26F2C-4A75-40CA-85D8-8D61CC46B409}" srcOrd="3" destOrd="0" parTransId="{65BFD550-9653-4FF8-8E2A-EA33A93E71CD}" sibTransId="{EEE50B6F-D2A4-4877-BB22-8F0120EC8D66}"/>
    <dgm:cxn modelId="{FF74DC0A-D2E2-49BE-AB37-86BBCC3153E7}" srcId="{114650FA-0E2D-4C67-9EE2-E00C28BA7132}" destId="{38375EC9-3C23-4514-89CC-2946C5B9CAFE}" srcOrd="1" destOrd="0" parTransId="{ACDAED8E-8456-4839-8BD7-BED0EA82B9DB}" sibTransId="{3F7C64E8-2911-4B7C-9488-248564D0F5E6}"/>
    <dgm:cxn modelId="{D411B804-27AE-45BF-981B-64E57AE3F490}" type="presOf" srcId="{DC474179-7B4A-4C45-AACA-281A8FEE938E}" destId="{5BD72571-D22A-42F7-B047-034B5282DA9B}" srcOrd="0" destOrd="0" presId="urn:microsoft.com/office/officeart/2005/8/layout/chevron1"/>
    <dgm:cxn modelId="{062039A7-2B6D-4628-A741-FFBE8585A589}" type="presOf" srcId="{38375EC9-3C23-4514-89CC-2946C5B9CAFE}" destId="{009A4136-77E6-40B3-9E60-43B3A3253328}" srcOrd="0" destOrd="0" presId="urn:microsoft.com/office/officeart/2005/8/layout/chevron1"/>
    <dgm:cxn modelId="{7AE4A717-B02A-490E-9C68-A84A762842D7}" srcId="{114650FA-0E2D-4C67-9EE2-E00C28BA7132}" destId="{3796333C-5C7A-4978-9965-4605A1B511E8}" srcOrd="0" destOrd="0" parTransId="{3852C1E3-8E56-4417-B8D5-C7FBCD788C22}" sibTransId="{7E1ADC52-04F6-443B-8C4F-551F0CD459A3}"/>
    <dgm:cxn modelId="{B5FFE463-A00E-4089-B313-D3D8B889ADA1}" srcId="{114650FA-0E2D-4C67-9EE2-E00C28BA7132}" destId="{DC474179-7B4A-4C45-AACA-281A8FEE938E}" srcOrd="2" destOrd="0" parTransId="{F2B02EF3-BB74-48CD-BB50-B80CB4EF0E6B}" sibTransId="{1630EA01-7C64-48DC-B03E-FA3B75754692}"/>
    <dgm:cxn modelId="{A15C9E52-4313-4ECC-AEDF-731FF76828A0}" type="presOf" srcId="{F8E26F2C-4A75-40CA-85D8-8D61CC46B409}" destId="{383E4B52-22DA-4C20-AAB0-B238C0357884}" srcOrd="0" destOrd="0" presId="urn:microsoft.com/office/officeart/2005/8/layout/chevron1"/>
    <dgm:cxn modelId="{F809A827-1F3B-4B89-963A-0E83A790B8F9}" type="presParOf" srcId="{D7CCD34F-B6EE-4953-8783-EA3D0FD8C7A9}" destId="{80753C5B-9C7C-4763-B040-88299E1EB765}" srcOrd="0" destOrd="0" presId="urn:microsoft.com/office/officeart/2005/8/layout/chevron1"/>
    <dgm:cxn modelId="{169E166C-107A-4AC7-934F-3CA70EE700EE}" type="presParOf" srcId="{D7CCD34F-B6EE-4953-8783-EA3D0FD8C7A9}" destId="{3576F7F3-AC05-4882-BBC3-4C96E88307EE}" srcOrd="1" destOrd="0" presId="urn:microsoft.com/office/officeart/2005/8/layout/chevron1"/>
    <dgm:cxn modelId="{B13FA44F-3AD1-4634-9B3D-FF59636D4887}" type="presParOf" srcId="{D7CCD34F-B6EE-4953-8783-EA3D0FD8C7A9}" destId="{009A4136-77E6-40B3-9E60-43B3A3253328}" srcOrd="2" destOrd="0" presId="urn:microsoft.com/office/officeart/2005/8/layout/chevron1"/>
    <dgm:cxn modelId="{96A9E844-792E-4003-B3A2-8021D1F2C4FE}" type="presParOf" srcId="{D7CCD34F-B6EE-4953-8783-EA3D0FD8C7A9}" destId="{8A1834BB-014A-4893-AA75-93BDF1B2DC6E}" srcOrd="3" destOrd="0" presId="urn:microsoft.com/office/officeart/2005/8/layout/chevron1"/>
    <dgm:cxn modelId="{99EAE6B4-AB45-45BB-9EE0-77540AEAAD3C}" type="presParOf" srcId="{D7CCD34F-B6EE-4953-8783-EA3D0FD8C7A9}" destId="{5BD72571-D22A-42F7-B047-034B5282DA9B}" srcOrd="4" destOrd="0" presId="urn:microsoft.com/office/officeart/2005/8/layout/chevron1"/>
    <dgm:cxn modelId="{4887C980-6D08-489A-86AF-FC9A5D31ECEE}" type="presParOf" srcId="{D7CCD34F-B6EE-4953-8783-EA3D0FD8C7A9}" destId="{108C062A-C929-412B-AF26-0048732AB01F}" srcOrd="5" destOrd="0" presId="urn:microsoft.com/office/officeart/2005/8/layout/chevron1"/>
    <dgm:cxn modelId="{F8C402DB-BFC7-4A6B-BD09-6C2C3E90E302}" type="presParOf" srcId="{D7CCD34F-B6EE-4953-8783-EA3D0FD8C7A9}" destId="{383E4B52-22DA-4C20-AAB0-B238C035788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86766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098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502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5342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7233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4759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27286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7146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298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1194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92598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180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3118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75585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44167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80216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93503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5254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82555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79680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29802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83012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5745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85049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9514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4683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848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092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8685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5269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238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45225" y="2762725"/>
            <a:ext cx="67365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9144000" cy="399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3047704" y="3992850"/>
            <a:ext cx="3047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6096271" y="3992850"/>
            <a:ext cx="3047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1" y="3992850"/>
            <a:ext cx="3047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6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893625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4219456" y="1200150"/>
            <a:ext cx="3136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▷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ctrTitle"/>
          </p:nvPr>
        </p:nvSpPr>
        <p:spPr>
          <a:xfrm>
            <a:off x="600619" y="591954"/>
            <a:ext cx="7799965" cy="16382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 dirty="0" smtClean="0"/>
              <a:t>Лекція 2. Інтерв'ю в якісній стратегії збору інформації  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6" y="542693"/>
            <a:ext cx="8244468" cy="44010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Таким чином жодних установок зі сторони дослідника в наративному інтерв'ю бути не має.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Тому надзвичайно важливим є </a:t>
            </a:r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рекрутинг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(підбір інформантів) і попередній </a:t>
            </a:r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скринінг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 (первинне визначення важливих для дослідження характеристик). 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Людина має бути готовою спілкуватись і розповідати про себе.</a:t>
            </a:r>
            <a:endParaRPr lang="uk-UA" sz="2000" dirty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590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Глибинне інтерв’ю.</a:t>
            </a:r>
          </a:p>
          <a:p>
            <a:pPr lvl="0" algn="just"/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Глибинне інтерв’ю можна розділити на два основні види: лейтмотивне та фокусоване. </a:t>
            </a:r>
          </a:p>
          <a:p>
            <a:pPr marL="114300" lvl="0" indent="0" algn="ctr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В чому між ними різниця?</a:t>
            </a:r>
          </a:p>
          <a:p>
            <a:pPr lvl="0" algn="just"/>
            <a:r>
              <a:rPr lang="uk-UA" sz="1800" b="1" u="sng" dirty="0" smtClean="0">
                <a:solidFill>
                  <a:srgbClr val="FF9715"/>
                </a:solidFill>
                <a:latin typeface="Arial" panose="020B0604020202020204" pitchFamily="34" charset="0"/>
              </a:rPr>
              <a:t>Лейтмотивне інтерв'ю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 –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спрямоване на дослідження якоїсь конкретної теми, або </a:t>
            </a:r>
            <a:r>
              <a:rPr lang="ru-RU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одного </a:t>
            </a:r>
            <a:r>
              <a:rPr lang="ru-RU" sz="1800" dirty="0">
                <a:solidFill>
                  <a:srgbClr val="2185C5"/>
                </a:solidFill>
                <a:latin typeface="Arial" panose="020B0604020202020204" pitchFamily="34" charset="0"/>
              </a:rPr>
              <a:t>й того самого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аспекту життєдіяльності особистості впродовж її життєвого шляху чи/та у різних сферах. Наприклад, про любов до партнера в шлюбі, вона на різних етапах життя може змінюватись, чи про любов взагалі бо вона може також бути різною: любов до себе, до сім'ї, до дитини, до Батьківщини тощо.</a:t>
            </a:r>
          </a:p>
          <a:p>
            <a:pPr lvl="0" algn="just"/>
            <a:r>
              <a:rPr lang="uk-UA" sz="1800" b="1" u="sng" dirty="0" smtClean="0">
                <a:solidFill>
                  <a:srgbClr val="FF9715"/>
                </a:solidFill>
                <a:latin typeface="Arial" panose="020B0604020202020204" pitchFamily="34" charset="0"/>
              </a:rPr>
              <a:t>Фокусоване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–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увага сфокусована на якійсь конкретній темі, проблемі, ситуації, події, періоді тощо.</a:t>
            </a:r>
            <a:endParaRPr lang="uk-UA" sz="1800" dirty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78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uk-UA" sz="3200" b="1" dirty="0" smtClean="0">
                <a:solidFill>
                  <a:srgbClr val="FFC000"/>
                </a:solidFill>
              </a:rPr>
              <a:t>2.</a:t>
            </a:r>
            <a:br>
              <a:rPr lang="uk-UA" sz="3200" b="1" dirty="0" smtClean="0">
                <a:solidFill>
                  <a:srgbClr val="FFC000"/>
                </a:solidFill>
              </a:rPr>
            </a:br>
            <a:r>
              <a:rPr lang="uk-UA" sz="3200" b="1" dirty="0">
                <a:solidFill>
                  <a:srgbClr val="FFC000"/>
                </a:solidFill>
              </a:rPr>
              <a:t>Особливості підготовки до інтерв'ю</a:t>
            </a:r>
            <a:endParaRPr lang="uk-UA" sz="3200" b="1" dirty="0" smtClean="0">
              <a:solidFill>
                <a:srgbClr val="FFC000"/>
              </a:solidFill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7613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Підготовка дослідника/інтерв’юера до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інтерв’ю</a:t>
            </a:r>
          </a:p>
          <a:p>
            <a:pPr lvl="0" algn="just"/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Як правило в проведенні наративних і глибинних інтерв’ю дослідник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бере участь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особисто. Інакше він не зможе якісно написати звіт, оскільки те,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 відображено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в транскрибтах і стенограмах не передає емоції,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настрої, невербальні реакції (міміку, жести, мовчання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, сміх і т.д.). </a:t>
            </a:r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Без досвіду участі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в польовому етапі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дуже важко якісно написати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звіт в якісній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стратегії.</a:t>
            </a:r>
            <a:endParaRPr lang="uk-UA" sz="1800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41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Готуватись до інтерв’ю потрібно, враховуючи мету, завдання та особливості дослідження. Але параметри підготовки є умовними, тому, що немає якогось стандартного посібника з чіткими рекомендаціями. 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Є певні уривчасті знання, якими в основному діляться соціологи чи психологи практики зі свого досвіду, але узгодженого підручника який би ви змогли відкрити і вивчити як це робиться немає. Тому варто звертати увагу на будь-яку цікаву практичну інформацію в цій сфері, відвідувати майстер-класи та практикувати. </a:t>
            </a:r>
            <a:endParaRPr lang="uk-UA" sz="2000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180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Фактори які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важливо враховувати: </a:t>
            </a: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1.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Вік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(інтерв'юера та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інформанта)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2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.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Стать (інтерв'юера та інформанта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).</a:t>
            </a:r>
          </a:p>
          <a:p>
            <a:pPr marL="114300" lvl="0" indent="0" algn="just">
              <a:buNone/>
            </a:pP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Для кожного окремого випадку підбираються індивідуально.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</a:p>
          <a:p>
            <a:pPr marL="114300" lvl="0" indent="0" algn="just">
              <a:buNone/>
            </a:pP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Наприклад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вам потрібно взяти інтерв’ю у чоловіка 40 років щодо невірності або насильства в сім'ї.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Кого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б ви відправили в якості інтерв’юера?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Дівчині 20-25 років він щось розповість?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Як він буде налаштований?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128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Фактори які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важливо враховувати: </a:t>
            </a: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1.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Вік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(інтерв'юера та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інформанта)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2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.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Стать (інтерв'юера та інформанта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).</a:t>
            </a:r>
          </a:p>
          <a:p>
            <a:pPr marL="114300" lvl="0" indent="0" algn="just">
              <a:buNone/>
            </a:pP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Для кожного окремого випадку підбираються індивідуально.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</a:p>
          <a:p>
            <a:pPr marL="114300" lvl="0" indent="0" algn="just">
              <a:buNone/>
            </a:pP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Наприклад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вам потрібно взяти інтерв’ю у чоловіка 40 років щодо невірності або насильства в сім'ї.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Кого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б ви відправили в якості інтерв’юера?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Дівчині 20-25 років він щось розповість?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Як він буде налаштований?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В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такому випадку ви можете отримати соціально очікувані відповіді, а не глибинну 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інформацію.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Т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обто в даному випадку потрібно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підібрати інтерв’юера тої ж статі і 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віку.</a:t>
            </a:r>
            <a:endParaRPr lang="uk-UA" sz="2000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0129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Інший приклад дослідження Інституту соціології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щодо сексуальних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практик у різних поколінь.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Я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кого тут можна підібрати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інтерв’юера?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Якої статі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?</a:t>
            </a:r>
          </a:p>
          <a:p>
            <a:pPr lvl="0" algn="just"/>
            <a:endParaRPr lang="uk-UA" sz="2000" dirty="0" smtClean="0">
              <a:solidFill>
                <a:srgbClr val="FF971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Потрібно також враховувати </a:t>
            </a:r>
            <a:r>
              <a:rPr lang="uk-UA" sz="2000" u="sng" dirty="0">
                <a:solidFill>
                  <a:srgbClr val="2185C5"/>
                </a:solidFill>
                <a:latin typeface="Arial" panose="020B0604020202020204" pitchFamily="34" charset="0"/>
              </a:rPr>
              <a:t>фактор індивідуальності інтерв’юера та </a:t>
            </a:r>
            <a:r>
              <a:rPr lang="uk-UA" sz="2000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його ставлення </a:t>
            </a:r>
            <a:r>
              <a:rPr lang="uk-UA" sz="2000" u="sng" dirty="0">
                <a:solidFill>
                  <a:srgbClr val="2185C5"/>
                </a:solidFill>
                <a:latin typeface="Arial" panose="020B0604020202020204" pitchFamily="34" charset="0"/>
              </a:rPr>
              <a:t>до тієї чи іншої теми. </a:t>
            </a:r>
            <a:endParaRPr lang="uk-UA" sz="2000" u="sng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Якщо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у інтерв’юера є неприйняття якоїсь 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теми краще 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його не брати, бо він вербально чи невербально буде проявляти це 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і показувати інформанту, що вплине на щирість відповідей.</a:t>
            </a:r>
            <a:endParaRPr lang="uk-UA" sz="2000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9259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При підготовці до інтерв’ю не можна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також готувати інформанта,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людина,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 приходить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буде намагатись дізнатись, що її в процесі інтерв’ю очікує,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які будуть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задаватись питання і т.п.</a:t>
            </a: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 якщо ви розказуєте </a:t>
            </a:r>
            <a:r>
              <a:rPr lang="uk-UA" sz="2000" i="1" dirty="0">
                <a:solidFill>
                  <a:srgbClr val="FF9715"/>
                </a:solidFill>
                <a:latin typeface="Arial" panose="020B0604020202020204" pitchFamily="34" charset="0"/>
              </a:rPr>
              <a:t>«Ми поспілкуємось про вашу сім’ю, друзів, роботу </a:t>
            </a:r>
            <a:r>
              <a:rPr lang="uk-UA" sz="2000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ви будете </a:t>
            </a:r>
            <a:r>
              <a:rPr lang="uk-UA" sz="2000" i="1" dirty="0">
                <a:solidFill>
                  <a:srgbClr val="FF9715"/>
                </a:solidFill>
                <a:latin typeface="Arial" panose="020B0604020202020204" pitchFamily="34" charset="0"/>
              </a:rPr>
              <a:t>розповідати все як є»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. Що ви такою розповіддю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робите?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Ви задаєте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певні рамки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 людина вже починає підшукувати соціально схвалювані відповіді.</a:t>
            </a: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Наприклад, Ви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сказали, що будете говорити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про сім'ю і людина починає підшукувати підсвідомо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чи свідомо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найкращі моменти сімейного життя. </a:t>
            </a:r>
            <a:endParaRPr lang="uk-UA" sz="2000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2922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87297" y="135318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Тобто в глибинних інтерв’ю важлива спонтанність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.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Як же тоді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запросити людину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і нічого не сказати про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тему? 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Можна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тільки окреслити напрямок або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категорію осіб, які цікавлять дослідника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(</a:t>
            </a:r>
            <a:r>
              <a:rPr lang="uk-UA" sz="2000" dirty="0">
                <a:solidFill>
                  <a:srgbClr val="FF9715"/>
                </a:solidFill>
                <a:latin typeface="Arial" panose="020B0604020202020204" pitchFamily="34" charset="0"/>
              </a:rPr>
              <a:t>наприклад,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r>
              <a:rPr lang="uk-UA" sz="2000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«Нас </a:t>
            </a:r>
            <a:r>
              <a:rPr lang="uk-UA" sz="2000" i="1" dirty="0">
                <a:solidFill>
                  <a:srgbClr val="2185C5"/>
                </a:solidFill>
                <a:latin typeface="Arial" panose="020B0604020202020204" pitchFamily="34" charset="0"/>
              </a:rPr>
              <a:t>цікавить тема ВПО і ми говоримо, що досліджуємо життєві історії </a:t>
            </a:r>
            <a:r>
              <a:rPr lang="uk-UA" sz="2000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ВПО»).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Таким чином людина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може себе співвіднести з певною категорією, але деталей про що ми будемо запитувати не знає.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Як </a:t>
            </a:r>
            <a:r>
              <a:rPr lang="uk-UA" sz="2000" i="1" dirty="0">
                <a:solidFill>
                  <a:srgbClr val="FF9715"/>
                </a:solidFill>
                <a:latin typeface="Arial" panose="020B0604020202020204" pitchFamily="34" charset="0"/>
              </a:rPr>
              <a:t>ви адаптувались, що ви зараз відчуваєте, як вас сприймають оточуючі, все це у нас всередині інтерв’ю, ми цього не розкриваємо до моменту інтерв’ю</a:t>
            </a:r>
            <a:r>
              <a:rPr lang="uk-UA" sz="2000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. </a:t>
            </a:r>
            <a:endParaRPr lang="uk-UA" sz="2000" i="1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243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title"/>
          </p:nvPr>
        </p:nvSpPr>
        <p:spPr>
          <a:xfrm>
            <a:off x="893700" y="434588"/>
            <a:ext cx="7628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rgbClr val="2185C5"/>
                </a:solidFill>
              </a:rPr>
              <a:t>План:</a:t>
            </a:r>
            <a:endParaRPr b="1" dirty="0">
              <a:solidFill>
                <a:srgbClr val="2185C5"/>
              </a:solidFill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893699" y="1523401"/>
            <a:ext cx="6956760" cy="2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uk-UA" sz="1800" b="1" dirty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1. </a:t>
            </a: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Види інтерв'ю в якісній стратегії.</a:t>
            </a:r>
          </a:p>
          <a:p>
            <a:pPr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2</a:t>
            </a:r>
            <a:r>
              <a:rPr lang="uk-UA" sz="1800" b="1" dirty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. Особливості підготовки до інтерв'ю.</a:t>
            </a:r>
          </a:p>
          <a:p>
            <a:pPr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uk-UA" sz="1800" b="1" dirty="0" smtClean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3. </a:t>
            </a:r>
            <a:r>
              <a:rPr lang="uk-UA" sz="1800" b="1" dirty="0">
                <a:solidFill>
                  <a:srgbClr val="2185C5"/>
                </a:solidFill>
                <a:latin typeface="Raleway"/>
                <a:ea typeface="Raleway"/>
                <a:cs typeface="Raleway"/>
                <a:sym typeface="Lato"/>
              </a:rPr>
              <a:t>Види питань інтерв'ю та особливості їх формулювань у якісній стратегії.</a:t>
            </a:r>
          </a:p>
          <a:p>
            <a:pPr lvl="0">
              <a:spcBef>
                <a:spcPts val="600"/>
              </a:spcBef>
              <a:buClr>
                <a:schemeClr val="dk1"/>
              </a:buClr>
              <a:buSzPts val="1100"/>
            </a:pPr>
            <a:endParaRPr lang="uk-UA" sz="1800" b="1" dirty="0">
              <a:solidFill>
                <a:srgbClr val="2185C5"/>
              </a:solidFill>
              <a:latin typeface="Raleway"/>
              <a:ea typeface="Raleway"/>
              <a:cs typeface="Raleway"/>
              <a:sym typeface="Lato"/>
            </a:endParaRPr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87297" y="135318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Також при підготовці до інтерв'ю варто подбати про:</a:t>
            </a:r>
          </a:p>
          <a:p>
            <a:pPr lvl="0" algn="just">
              <a:buFontTx/>
              <a:buChar char="-"/>
            </a:pP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ознайомлення інформанта про форми фіксації інтерв'ю (бажано письмово), </a:t>
            </a:r>
          </a:p>
          <a:p>
            <a:pPr lvl="0" algn="just">
              <a:buFontTx/>
              <a:buChar char="-"/>
            </a:pP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захист персональних даних та </a:t>
            </a:r>
          </a:p>
          <a:p>
            <a:pPr lvl="0" algn="just">
              <a:buFontTx/>
              <a:buChar char="-"/>
            </a:pP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умови використання результатів дослідження. 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Як правило, перед проведенням інтерв'ю інформанту пропонують підписати </a:t>
            </a:r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інформовану згоду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в якій і зазначені усі попередні умови. </a:t>
            </a:r>
          </a:p>
          <a:p>
            <a:pPr marL="114300" lvl="0" indent="0" algn="just">
              <a:buNone/>
            </a:pPr>
            <a:endParaRPr lang="uk-UA" sz="2000" i="1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7254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dirty="0">
                <a:solidFill>
                  <a:srgbClr val="FF9715"/>
                </a:solidFill>
              </a:rPr>
              <a:t>3</a:t>
            </a:r>
            <a:r>
              <a:rPr lang="uk-UA" sz="2800" b="1" dirty="0" smtClean="0">
                <a:solidFill>
                  <a:srgbClr val="FF9715"/>
                </a:solidFill>
              </a:rPr>
              <a:t>.</a:t>
            </a:r>
          </a:p>
          <a:p>
            <a:pPr lvl="0"/>
            <a:r>
              <a:rPr lang="uk-UA" sz="2800" b="1" dirty="0" smtClean="0">
                <a:solidFill>
                  <a:srgbClr val="FF9715"/>
                </a:solidFill>
                <a:sym typeface="Lato"/>
              </a:rPr>
              <a:t>Види питань інтерв'ю та особливості їх формулювань у якісній стратегії</a:t>
            </a:r>
            <a:endParaRPr lang="uk-UA" sz="2800" b="1" dirty="0">
              <a:solidFill>
                <a:srgbClr val="FF9715"/>
              </a:solidFill>
              <a:sym typeface="Lato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4942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Види </a:t>
            </a: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питань в глибинних інтерв’ю</a:t>
            </a:r>
          </a:p>
          <a:p>
            <a:pPr lvl="0" algn="just"/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За змістом:</a:t>
            </a:r>
          </a:p>
          <a:p>
            <a:pPr marL="114300" lvl="0" indent="0" algn="just">
              <a:buNone/>
            </a:pP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1. Питання про досвід та поведінку (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як Ви повели б себе, або вже</a:t>
            </a:r>
          </a:p>
          <a:p>
            <a:pPr marL="114300" lvl="0" indent="0" algn="just">
              <a:buNone/>
            </a:pP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повели себе, що Ви робили, що зробили, як діяли і т.д.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)</a:t>
            </a:r>
          </a:p>
          <a:p>
            <a:pPr marL="114300" lvl="0" indent="0" algn="just">
              <a:buNone/>
            </a:pP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2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. Питання про думки та оцінки (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що Ви думаєте, як Ви оцінюєте, як 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Ви ставитесь 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і т.д.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)</a:t>
            </a:r>
          </a:p>
          <a:p>
            <a:pPr marL="114300" lvl="0" indent="0" algn="just">
              <a:buNone/>
            </a:pP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3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. Питання про почуття та емоції (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що Ви відчували, відчуваєте, 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які емоції 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у Вас викликає, викликало і т.д.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) </a:t>
            </a: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118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Види </a:t>
            </a: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питань в глибинних інтерв’ю</a:t>
            </a:r>
          </a:p>
          <a:p>
            <a:pPr lvl="0" algn="just"/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За змістом:</a:t>
            </a:r>
          </a:p>
          <a:p>
            <a:pPr marL="114300" lvl="0" indent="0" algn="just">
              <a:buNone/>
            </a:pP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4. Питання про знання (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що Ви знаєте про, розкажіть мені про і т.д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.)</a:t>
            </a:r>
          </a:p>
          <a:p>
            <a:pPr marL="114300" lvl="0" indent="0" algn="just">
              <a:buNone/>
            </a:pP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5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. Питання демографічні та про особистість для скринінгу (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залежать від 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критеріїв відбору інформантів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)</a:t>
            </a:r>
          </a:p>
          <a:p>
            <a:pPr marL="114300" lvl="0" indent="0" algn="just">
              <a:buNone/>
            </a:pP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6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. Питання проекції (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більш розширені, ніж для звичайної 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анкети, змальовують </a:t>
            </a:r>
            <a:r>
              <a:rPr lang="uk-UA" sz="1800" b="1" i="1" dirty="0">
                <a:solidFill>
                  <a:srgbClr val="2185C5"/>
                </a:solidFill>
                <a:latin typeface="Arial" panose="020B0604020202020204" pitchFamily="34" charset="0"/>
              </a:rPr>
              <a:t>ситуацію в яку повинен зануритись інформант, іноді 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досить деталізовані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) </a:t>
            </a: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474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Види </a:t>
            </a: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питань в глибинних інтерв’ю</a:t>
            </a:r>
          </a:p>
          <a:p>
            <a:pPr lvl="0" algn="just"/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За змістом:</a:t>
            </a:r>
          </a:p>
          <a:p>
            <a:pPr marL="114300" lvl="0" indent="0" algn="just">
              <a:buNone/>
            </a:pP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7. Питання на делікатну тему </a:t>
            </a: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Що 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відноситься до делікатних тем? </a:t>
            </a:r>
            <a:endParaRPr lang="uk-UA" sz="1800" b="1" dirty="0" smtClean="0">
              <a:solidFill>
                <a:srgbClr val="FF971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 такі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прямі питання люди не відповідають. Як тоді їх сформулювати так,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щоб людина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відкрилась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? </a:t>
            </a: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Наприклад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, вас цікавить переживання людиною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чогось (досвід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переживання насилля в сім'ї),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потрібно запитати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так, щоб вона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розповіла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. </a:t>
            </a:r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Якщо запитати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прямо яка буде відповідь? </a:t>
            </a:r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Або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якщо ви запитуєте як ви ставитесь,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про що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ви отримуєте інформацію? (про ставлення, а не про досвід +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соціально схвалювані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відповіді). </a:t>
            </a:r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516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Види </a:t>
            </a: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питань в глибинних інтерв’ю</a:t>
            </a:r>
          </a:p>
          <a:p>
            <a:pPr lvl="0" algn="just"/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За змістом:</a:t>
            </a:r>
          </a:p>
          <a:p>
            <a:pPr marL="114300" lvl="0" indent="0" algn="just">
              <a:buNone/>
            </a:pP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7. Питання на делікатну тему </a:t>
            </a:r>
            <a:endParaRPr lang="uk-UA" sz="1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Для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таких питань потрібні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«навідні» питання чи підготовка/контекст.</a:t>
            </a:r>
          </a:p>
          <a:p>
            <a:pPr marL="114300" lvl="0" indent="0" algn="just">
              <a:buNone/>
            </a:pP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Питання в контексті. Наприклад, «в своїй розповіді ви згадали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про… давайте 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поговоримо про це більш докладно». </a:t>
            </a:r>
            <a:endParaRPr lang="uk-UA" sz="1800" b="1" dirty="0" smtClean="0">
              <a:solidFill>
                <a:srgbClr val="FF971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Або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,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наприклад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,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інтерв’юер може 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вказати, що має схожий чи такий же досвід, чи говорить інформанту,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що до 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нього на це питання вже відповідали інші і там є різні, іноді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протилежні думки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, а вас (як дослідника) цікавить саме його точка зору і т.д. 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6747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Особливості:</a:t>
            </a:r>
          </a:p>
          <a:p>
            <a:pPr marL="114300" lvl="0" indent="0" algn="just">
              <a:buNone/>
            </a:pPr>
            <a:endParaRPr lang="uk-UA" sz="1800" b="1" u="sng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- Питання 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про минуле і майбутнє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 ставляться з обережністю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оскільки у відповідях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на питання про минуле людина аналізує свої дії, почуття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і т.д., виходячи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з того як вона осмислила цю ситуацію на сьогоднішній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день,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а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в питаннях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про майбутні події – змальовує лише можливі гіпотетичні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варіанти розвитку подій. </a:t>
            </a:r>
          </a:p>
          <a:p>
            <a:pPr marL="114300" lvl="0" indent="0" algn="just">
              <a:buNone/>
            </a:pP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Опинившись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в реальній ситуації, інформант може відчувати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і діяти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зовсім інакше, але це не означає, що інтерв’юеру говорять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неправду, відповідаючи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на таке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питання. Просто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, </a:t>
            </a:r>
            <a:r>
              <a:rPr lang="uk-UA" sz="1800" dirty="0">
                <a:solidFill>
                  <a:srgbClr val="FF9715"/>
                </a:solidFill>
                <a:latin typeface="Arial" panose="020B0604020202020204" pitchFamily="34" charset="0"/>
              </a:rPr>
              <a:t>інформант ще не знає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як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будуть розвиватись </a:t>
            </a:r>
            <a:r>
              <a:rPr lang="uk-UA" sz="1800" dirty="0">
                <a:solidFill>
                  <a:srgbClr val="2185C5"/>
                </a:solidFill>
                <a:latin typeface="Arial" panose="020B0604020202020204" pitchFamily="34" charset="0"/>
              </a:rPr>
              <a:t>події і як він на них буде </a:t>
            </a:r>
            <a:r>
              <a:rPr lang="uk-UA" sz="1800" dirty="0" smtClean="0">
                <a:solidFill>
                  <a:srgbClr val="2185C5"/>
                </a:solidFill>
                <a:latin typeface="Arial" panose="020B0604020202020204" pitchFamily="34" charset="0"/>
              </a:rPr>
              <a:t>реагувати. </a:t>
            </a:r>
            <a:endParaRPr lang="uk-UA" sz="18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8777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Особливості:</a:t>
            </a:r>
          </a:p>
          <a:p>
            <a:pPr marL="114300" lvl="0" indent="0" algn="just">
              <a:buNone/>
            </a:pPr>
            <a:endParaRPr lang="uk-UA" sz="1800" b="1" u="sng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- Не даємо варіантів відповідей</a:t>
            </a:r>
          </a:p>
          <a:p>
            <a:pPr lvl="0" algn="just">
              <a:buFontTx/>
              <a:buChar char="-"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Питання не повинні бути бінарними (не потрібно використовувати частку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«ЧИ» (Чи знаєте ви про програму лояльності від такої торгової марки?) </a:t>
            </a:r>
          </a:p>
          <a:p>
            <a:pPr lvl="0" algn="just">
              <a:buFontTx/>
              <a:buChar char="-"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Частіше за все, відповіді на таке питання передбачаються у вигляді відповідей –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 «Так» або «Ні»,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 не підходить у випадку якісної стратегії. </a:t>
            </a:r>
          </a:p>
          <a:p>
            <a:pPr lvl="0" algn="just">
              <a:buFontTx/>
              <a:buChar char="-"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Правильний варіант для глибинного інтерв’ю: </a:t>
            </a:r>
          </a:p>
          <a:p>
            <a:pPr marL="114300" lvl="0" indent="0" algn="just">
              <a:buNone/>
            </a:pPr>
            <a:r>
              <a:rPr lang="uk-UA" sz="1800" b="1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«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 ви знаєте про програму лояльності торгової марки?</a:t>
            </a:r>
            <a:r>
              <a:rPr lang="uk-UA" sz="1800" b="1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»</a:t>
            </a:r>
            <a:endParaRPr lang="uk-UA" sz="1800" i="1" dirty="0" smtClean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5060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Особливості:</a:t>
            </a:r>
          </a:p>
          <a:p>
            <a:pPr marL="114300" lvl="0" indent="0" algn="just">
              <a:buNone/>
            </a:pPr>
            <a:endParaRPr lang="uk-UA" sz="1800" b="1" u="sng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- Не даємо варіантів відповідей</a:t>
            </a:r>
          </a:p>
          <a:p>
            <a:pPr lvl="0" algn="just">
              <a:buFontTx/>
              <a:buChar char="-"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Питання не повинні бути бінарними (не потрібно використовувати частку 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«ЧИ» (Чи знаєте ви про програму лояльності від такої торгової марки?) </a:t>
            </a:r>
          </a:p>
          <a:p>
            <a:pPr lvl="0" algn="just">
              <a:buFontTx/>
              <a:buChar char="-"/>
            </a:pP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Частіше за все, відповіді на таке питання передбачаються у вигляді відповідей –</a:t>
            </a: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 «Так» або «Ні»,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 не підходить у випадку якісної стратегії. </a:t>
            </a:r>
          </a:p>
          <a:p>
            <a:pPr lvl="0" algn="just">
              <a:buFontTx/>
              <a:buChar char="-"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Правильний варіант для глибинного інтерв’ю: </a:t>
            </a:r>
          </a:p>
          <a:p>
            <a:pPr marL="114300" lvl="0" indent="0" algn="just">
              <a:buNone/>
            </a:pPr>
            <a:r>
              <a:rPr lang="uk-UA" sz="1800" b="1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«</a:t>
            </a:r>
            <a:r>
              <a:rPr lang="uk-UA" sz="18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 ви знаєте про програму лояльності торгової марки?</a:t>
            </a:r>
            <a:r>
              <a:rPr lang="uk-UA" sz="1800" b="1" i="1" dirty="0" smtClean="0">
                <a:solidFill>
                  <a:srgbClr val="FF9715"/>
                </a:solidFill>
                <a:latin typeface="Arial" panose="020B0604020202020204" pitchFamily="34" charset="0"/>
              </a:rPr>
              <a:t>»</a:t>
            </a:r>
            <a:endParaRPr lang="uk-UA" sz="1800" i="1" dirty="0" smtClean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2816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just">
              <a:buNone/>
            </a:pPr>
            <a:r>
              <a:rPr lang="uk-UA" sz="1800" b="1" u="sng" dirty="0">
                <a:solidFill>
                  <a:srgbClr val="2185C5"/>
                </a:solidFill>
                <a:latin typeface="Arial" panose="020B0604020202020204" pitchFamily="34" charset="0"/>
              </a:rPr>
              <a:t>За </a:t>
            </a:r>
            <a:r>
              <a:rPr lang="uk-UA" sz="1800" b="1" u="sng" dirty="0" smtClean="0">
                <a:solidFill>
                  <a:srgbClr val="2185C5"/>
                </a:solidFill>
                <a:latin typeface="Arial" panose="020B0604020202020204" pitchFamily="34" charset="0"/>
              </a:rPr>
              <a:t>черговістю питання бувають:</a:t>
            </a:r>
            <a:endParaRPr lang="uk-UA" sz="1800" b="1" u="sng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endParaRPr lang="uk-UA" sz="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1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. Ініціюючі питання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 (Мене цікавлять історії життя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переселенців, розкажіть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, будь-ласка, свою історію) (Ми досліджуємо на що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людина звертає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увагу при виборі авто, розкажіть про те як Ви зробили свій вибір).</a:t>
            </a:r>
          </a:p>
          <a:p>
            <a:pPr marL="114300" lvl="0" indent="0" algn="just">
              <a:buNone/>
            </a:pP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Обов’язково мають бути присутні слова «розкажіть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мені»</a:t>
            </a:r>
          </a:p>
          <a:p>
            <a:pPr marL="114300" lvl="0" indent="0" algn="just">
              <a:buNone/>
            </a:pPr>
            <a:endParaRPr lang="uk-UA" sz="800" b="1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2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. Уточнюючі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(додаткові) Задаються тільки після нарації та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в контексті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розповіді.</a:t>
            </a:r>
          </a:p>
          <a:p>
            <a:pPr marL="114300" lvl="0" indent="0" algn="just">
              <a:buNone/>
            </a:pPr>
            <a:endParaRPr lang="uk-UA" sz="800" b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18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3</a:t>
            </a:r>
            <a:r>
              <a:rPr lang="uk-UA" sz="1800" b="1" dirty="0">
                <a:solidFill>
                  <a:srgbClr val="FF9715"/>
                </a:solidFill>
                <a:latin typeface="Arial" panose="020B0604020202020204" pitchFamily="34" charset="0"/>
              </a:rPr>
              <a:t>. Зворотній зв'язок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 (Ми поговорили про Ваше життя, дякую Вам </a:t>
            </a:r>
            <a:r>
              <a:rPr lang="uk-UA" sz="18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за цю </a:t>
            </a:r>
            <a:r>
              <a:rPr lang="uk-UA" sz="1800" b="1" dirty="0">
                <a:solidFill>
                  <a:srgbClr val="2185C5"/>
                </a:solidFill>
                <a:latin typeface="Arial" panose="020B0604020202020204" pitchFamily="34" charset="0"/>
              </a:rPr>
              <a:t>інформацію. Можливо Ви хотіли б запитати щось у мене?) </a:t>
            </a:r>
            <a:endParaRPr lang="uk-UA" sz="1800" i="1" dirty="0" smtClean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821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FFC000"/>
                </a:solidFill>
              </a:rPr>
              <a:t>1.</a:t>
            </a:r>
            <a:endParaRPr sz="3200" b="1" dirty="0">
              <a:solidFill>
                <a:srgbClr val="FFC000"/>
              </a:solidFill>
            </a:endParaRPr>
          </a:p>
          <a:p>
            <a:pPr lvl="0"/>
            <a:r>
              <a:rPr lang="uk-UA" sz="3200" dirty="0" smtClean="0"/>
              <a:t>Види інтерв'ю в якісній стратегії</a:t>
            </a:r>
            <a:endParaRPr lang="uk-UA" sz="3200" dirty="0"/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 smtClean="0">
                <a:solidFill>
                  <a:srgbClr val="FFC000"/>
                </a:solidFill>
              </a:rPr>
              <a:t>Дякую за увагу!</a:t>
            </a: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221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>
                <a:solidFill>
                  <a:srgbClr val="FF9715"/>
                </a:solidFill>
                <a:latin typeface="Arial" panose="020B0604020202020204" pitchFamily="34" charset="0"/>
              </a:rPr>
              <a:t>1. Види інтерв’ю (за формалізацією та структурованістю) </a:t>
            </a:r>
          </a:p>
          <a:p>
            <a:pPr marL="114300" lvl="0" indent="0" algn="just">
              <a:buNone/>
            </a:pPr>
            <a:r>
              <a:rPr lang="uk-UA" sz="2000" b="1" i="1" dirty="0">
                <a:solidFill>
                  <a:srgbClr val="2185C5"/>
                </a:solidFill>
                <a:latin typeface="Arial" panose="020B0604020202020204" pitchFamily="34" charset="0"/>
              </a:rPr>
              <a:t>Інтерв’ю </a:t>
            </a:r>
            <a:r>
              <a:rPr lang="uk-UA" sz="2000" b="1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- це </a:t>
            </a:r>
            <a:r>
              <a:rPr lang="uk-UA" sz="2000" b="1" i="1" dirty="0">
                <a:solidFill>
                  <a:srgbClr val="2185C5"/>
                </a:solidFill>
                <a:latin typeface="Arial" panose="020B0604020202020204" pitchFamily="34" charset="0"/>
              </a:rPr>
              <a:t>різновид опитування бесіда дослідника з інформантом, в залежності від різновиду інтерв’ю, дослідник може витупати у якості співрозмовника або просто слухача. </a:t>
            </a:r>
            <a:endParaRPr lang="uk-UA" sz="2000" b="1" i="1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marL="114300" lvl="0" indent="0" algn="just">
              <a:buNone/>
            </a:pPr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Інтерв’ю </a:t>
            </a:r>
            <a:r>
              <a:rPr lang="uk-UA" sz="2000" b="1" dirty="0">
                <a:solidFill>
                  <a:srgbClr val="2185C5"/>
                </a:solidFill>
                <a:latin typeface="Arial" panose="020B0604020202020204" pitchFamily="34" charset="0"/>
              </a:rPr>
              <a:t>поділяються на </a:t>
            </a:r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вільні/не формалізовані </a:t>
            </a:r>
            <a:r>
              <a:rPr lang="uk-UA" sz="2000" b="1" dirty="0">
                <a:solidFill>
                  <a:srgbClr val="2185C5"/>
                </a:solidFill>
                <a:latin typeface="Arial" panose="020B0604020202020204" pitchFamily="34" charset="0"/>
              </a:rPr>
              <a:t>і </a:t>
            </a:r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структуровані/формалізовані</a:t>
            </a:r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 (але між цими двома позиціями є досить великий діапазон різних форм інтерв'ю).</a:t>
            </a:r>
          </a:p>
          <a:p>
            <a:pPr marL="114300" lvl="0" indent="0" algn="just">
              <a:buNone/>
            </a:pP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endParaRPr sz="2000" dirty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7589" y="196391"/>
            <a:ext cx="7837136" cy="686719"/>
          </a:xfrm>
        </p:spPr>
        <p:txBody>
          <a:bodyPr/>
          <a:lstStyle/>
          <a:p>
            <a:pPr algn="ctr"/>
            <a:r>
              <a:rPr lang="uk-UA" sz="1600" b="1" dirty="0" smtClean="0"/>
              <a:t>Типологізація різновидів інтерв'ю в залежності від ступеня формалізації та структурації</a:t>
            </a:r>
            <a:endParaRPr lang="uk-UA" sz="1600" b="1" dirty="0"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4294967295"/>
          </p:nvPr>
        </p:nvSpPr>
        <p:spPr>
          <a:xfrm>
            <a:off x="8594725" y="4697413"/>
            <a:ext cx="549275" cy="3127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82334240"/>
              </p:ext>
            </p:extLst>
          </p:nvPr>
        </p:nvGraphicFramePr>
        <p:xfrm>
          <a:off x="130602" y="539751"/>
          <a:ext cx="9013398" cy="2106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130602" y="2701826"/>
            <a:ext cx="86310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uk-UA" sz="1600" b="1" u="sng" dirty="0" smtClean="0">
                <a:solidFill>
                  <a:srgbClr val="FF9715"/>
                </a:solidFill>
                <a:latin typeface="Arial" panose="020B0604020202020204" pitchFamily="34" charset="0"/>
              </a:rPr>
              <a:t>вільні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– не мають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плану (гайду*)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– це скоріше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вільні розповіді інформантів про щось. </a:t>
            </a:r>
          </a:p>
          <a:p>
            <a:pPr marL="285750" lvl="0" indent="-285750" algn="just">
              <a:buFontTx/>
              <a:buChar char="-"/>
            </a:pPr>
            <a:r>
              <a:rPr lang="uk-UA" sz="1600" b="1" u="sng" dirty="0" smtClean="0">
                <a:solidFill>
                  <a:srgbClr val="FF9715"/>
                </a:solidFill>
                <a:latin typeface="Arial" panose="020B0604020202020204" pitchFamily="34" charset="0"/>
              </a:rPr>
              <a:t>формалізовані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розрізняються за ступенем цієї формалізації та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структурацією. </a:t>
            </a:r>
          </a:p>
          <a:p>
            <a:pPr lvl="0" algn="just"/>
            <a:r>
              <a:rPr lang="uk-UA" sz="1600" b="1" dirty="0">
                <a:solidFill>
                  <a:srgbClr val="FF9715"/>
                </a:solidFill>
                <a:latin typeface="Arial" panose="020B0604020202020204" pitchFamily="34" charset="0"/>
              </a:rPr>
              <a:t>Н</a:t>
            </a:r>
            <a:r>
              <a:rPr lang="uk-UA" sz="16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априклад</a:t>
            </a:r>
            <a:r>
              <a:rPr lang="uk-UA" sz="1600" b="1" dirty="0">
                <a:solidFill>
                  <a:srgbClr val="FF9715"/>
                </a:solidFill>
                <a:latin typeface="Arial" panose="020B0604020202020204" pitchFamily="34" charset="0"/>
              </a:rPr>
              <a:t>,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коли ми проводимо масове інтерв’ювання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«</a:t>
            </a:r>
            <a:r>
              <a:rPr lang="en-US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F2F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»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з опитувальником більше схожим на анкету, де ми не можемо змінювати формулювання питань і варіантів відповідей до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них, не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можемо змінювати їх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порядок, </a:t>
            </a: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послідовність, ми говоримо про жорстку формалізацію та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структурованість. </a:t>
            </a:r>
          </a:p>
          <a:p>
            <a:pPr lvl="0" algn="just"/>
            <a:endParaRPr lang="uk-UA" sz="1600" dirty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1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*Гайд – (путівник, інструкція), перелік тем та/або питань, які повинні бути обговорені в ході інтерв'ю.</a:t>
            </a:r>
            <a:endParaRPr lang="uk-UA" sz="1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46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7589" y="196391"/>
            <a:ext cx="7837136" cy="686719"/>
          </a:xfrm>
        </p:spPr>
        <p:txBody>
          <a:bodyPr/>
          <a:lstStyle/>
          <a:p>
            <a:pPr algn="ctr"/>
            <a:r>
              <a:rPr lang="uk-UA" sz="1600" b="1" dirty="0" smtClean="0"/>
              <a:t>Типологізація різновидів інтерв'ю в залежності від ступеня формалізації та структурації</a:t>
            </a:r>
            <a:endParaRPr lang="uk-UA" sz="1600" b="1" dirty="0"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4294967295"/>
          </p:nvPr>
        </p:nvSpPr>
        <p:spPr>
          <a:xfrm>
            <a:off x="8594725" y="4697413"/>
            <a:ext cx="549275" cy="3127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82334240"/>
              </p:ext>
            </p:extLst>
          </p:nvPr>
        </p:nvGraphicFramePr>
        <p:xfrm>
          <a:off x="130602" y="539751"/>
          <a:ext cx="9013398" cy="2106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238320" y="2646556"/>
            <a:ext cx="86310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2185C5"/>
                </a:solidFill>
                <a:latin typeface="Arial" panose="020B0604020202020204" pitchFamily="34" charset="0"/>
              </a:rPr>
              <a:t>Але в діапазоні між вільними і жорстко структурованими та формалізованими інтерв'ю у нас також є певний 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набір різновидів.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Наприклад, </a:t>
            </a:r>
            <a:r>
              <a:rPr lang="uk-UA" sz="1600" b="1" u="sng" dirty="0" smtClean="0">
                <a:solidFill>
                  <a:srgbClr val="FF9715"/>
                </a:solidFill>
                <a:latin typeface="Arial" panose="020B0604020202020204" pitchFamily="34" charset="0"/>
              </a:rPr>
              <a:t>глибинні інтерв'ю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, в яких вже є певний ступінь структурованості і формалізації. Наявний гайд, чи задано якийсь тематичний напрямок інтерв'ю. До цієї категорії можна віднести фокусовані індивідуальні глибинні інтерв'ю та лейтмотивні інтерв'ю.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Щодо </a:t>
            </a:r>
            <a:r>
              <a:rPr lang="uk-UA" sz="1600" b="1" u="sng" dirty="0" smtClean="0">
                <a:solidFill>
                  <a:srgbClr val="FF9715"/>
                </a:solidFill>
                <a:latin typeface="Arial" panose="020B0604020202020204" pitchFamily="34" charset="0"/>
              </a:rPr>
              <a:t>напівструктурованих інтерв'ю</a:t>
            </a:r>
            <a:r>
              <a:rPr lang="uk-UA" sz="1600" dirty="0" smtClean="0">
                <a:solidFill>
                  <a:srgbClr val="2185C5"/>
                </a:solidFill>
                <a:latin typeface="Arial" panose="020B0604020202020204" pitchFamily="34" charset="0"/>
              </a:rPr>
              <a:t>, то ступінь формалізації в них є ще вищим. Наявні деталізовані гайди чи сценарії проведення інтерв'ю. До цієї категорії можна віднести, наприклад фокус-групи.</a:t>
            </a:r>
          </a:p>
          <a:p>
            <a:pPr lvl="0" algn="just"/>
            <a:endParaRPr lang="uk-UA" sz="1600" dirty="0">
              <a:solidFill>
                <a:srgbClr val="2185C5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3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u="sng" dirty="0">
                <a:solidFill>
                  <a:srgbClr val="FF9715"/>
                </a:solidFill>
                <a:latin typeface="Arial" panose="020B0604020202020204" pitchFamily="34" charset="0"/>
              </a:rPr>
              <a:t>Наративне інтерв’ю. </a:t>
            </a:r>
            <a:endParaRPr lang="uk-UA" sz="2000" b="1" u="sng" dirty="0" smtClean="0">
              <a:solidFill>
                <a:srgbClr val="FF971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Наративне </a:t>
            </a:r>
            <a:r>
              <a:rPr lang="uk-UA" sz="2000" b="1" dirty="0">
                <a:solidFill>
                  <a:srgbClr val="2185C5"/>
                </a:solidFill>
                <a:latin typeface="Arial" panose="020B0604020202020204" pitchFamily="34" charset="0"/>
              </a:rPr>
              <a:t>інтерв’ю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(</a:t>
            </a:r>
            <a:r>
              <a:rPr lang="uk-UA" sz="2000" i="1" dirty="0">
                <a:solidFill>
                  <a:srgbClr val="2185C5"/>
                </a:solidFill>
                <a:latin typeface="Arial" panose="020B0604020202020204" pitchFamily="34" charset="0"/>
              </a:rPr>
              <a:t>нарація - розповідь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)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- найбільш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вільна форма інтерв’ю, вона не потребує якихось інструментів у вигляді анкети або гайду, але в той же час найбільш складна для дослідника. </a:t>
            </a:r>
            <a:endParaRPr lang="uk-UA" sz="2000" dirty="0" smtClean="0">
              <a:solidFill>
                <a:srgbClr val="2185C5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На </a:t>
            </a:r>
            <a:r>
              <a:rPr lang="uk-UA" sz="2000" b="1" dirty="0">
                <a:solidFill>
                  <a:srgbClr val="FF9715"/>
                </a:solidFill>
                <a:latin typeface="Arial" panose="020B0604020202020204" pitchFamily="34" charset="0"/>
              </a:rPr>
              <a:t>яку тему можна провести наративне інтерв’ю?</a:t>
            </a:r>
            <a:r>
              <a:rPr lang="uk-UA" sz="2000" b="1" dirty="0">
                <a:solidFill>
                  <a:srgbClr val="2185C5"/>
                </a:solidFill>
                <a:latin typeface="Arial" panose="020B0604020202020204" pitchFamily="34" charset="0"/>
              </a:rPr>
              <a:t>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(розповідь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про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інформанта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або про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його життя) </a:t>
            </a:r>
          </a:p>
          <a:p>
            <a:pPr lvl="0" algn="just"/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Чому </a:t>
            </a:r>
            <a:r>
              <a:rPr lang="uk-UA" sz="2000" b="1" dirty="0">
                <a:solidFill>
                  <a:srgbClr val="FF9715"/>
                </a:solidFill>
                <a:latin typeface="Arial" panose="020B0604020202020204" pitchFamily="34" charset="0"/>
              </a:rPr>
              <a:t>воно вважається найскладнішим різновидом? </a:t>
            </a:r>
            <a:r>
              <a:rPr lang="uk-UA" sz="2000" dirty="0">
                <a:solidFill>
                  <a:srgbClr val="2185C5"/>
                </a:solidFill>
                <a:latin typeface="Arial" panose="020B0604020202020204" pitchFamily="34" charset="0"/>
              </a:rPr>
              <a:t>(тому, що роль дослідника або інтерв’юера зводиться до мінімуму в плані задавання питань, але результатом має стати як мінімум годинна розповідь людини про своє життя. 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409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5" y="364273"/>
            <a:ext cx="8004789" cy="45616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Що є найважливішим для дослідника в наративному інтерв’ю? Яку він ставить перед собою мету? </a:t>
            </a:r>
          </a:p>
          <a:p>
            <a:pPr marL="114300" lvl="0" indent="0" algn="just">
              <a:buNone/>
            </a:pP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У наративному інтерв'ю дослідника зазвичай </a:t>
            </a:r>
            <a:r>
              <a:rPr lang="uk-UA" sz="2000" b="1" dirty="0" smtClean="0">
                <a:solidFill>
                  <a:srgbClr val="2185C5"/>
                </a:solidFill>
                <a:latin typeface="Arial" panose="020B0604020202020204" pitchFamily="34" charset="0"/>
              </a:rPr>
              <a:t>цікавлять не події, а сама особистість. </a:t>
            </a:r>
          </a:p>
          <a:p>
            <a:pPr marL="114300" lvl="0" indent="0" algn="just">
              <a:buNone/>
            </a:pP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Якщо, наприклад, ми просимо людину розповісти про своє дитинство або про свою роботу, то ми ніби встановлюємо для нашого інформанта певні рамки </a:t>
            </a:r>
            <a:r>
              <a:rPr lang="uk-UA" sz="2000" i="1" dirty="0" smtClean="0">
                <a:solidFill>
                  <a:srgbClr val="2185C5"/>
                </a:solidFill>
                <a:latin typeface="Arial" panose="020B0604020202020204" pitchFamily="34" charset="0"/>
              </a:rPr>
              <a:t>(«ти про це говори, а про це – ні»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), таким чином ми відходимо від наративу і чим більше таких рамок тим більше ми зсуваємось у бік формалізації. Це не добре і не погано, бо залежить від мети і завдань дослідження, але це вже не наратив. </a:t>
            </a:r>
            <a:endParaRPr lang="uk-UA" sz="2000" dirty="0">
              <a:solidFill>
                <a:srgbClr val="FF9715"/>
              </a:solidFill>
              <a:latin typeface="Arial" panose="020B0604020202020204" pitchFamily="34" charset="0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353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475786" y="535259"/>
            <a:ext cx="8244468" cy="44084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uk-UA" sz="2000" b="1" dirty="0" smtClean="0">
                <a:solidFill>
                  <a:srgbClr val="FF9715"/>
                </a:solidFill>
                <a:latin typeface="Arial" panose="020B0604020202020204" pitchFamily="34" charset="0"/>
              </a:rPr>
              <a:t>Отже в наративному інтерв’ю ми задаємо всього одне питання: </a:t>
            </a:r>
            <a:r>
              <a:rPr lang="uk-UA" sz="2000" i="1" u="sng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«розкажіть (або розкажи) мені про своє життя (про себе)»</a:t>
            </a:r>
            <a:r>
              <a:rPr lang="uk-UA" sz="2000" u="sng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.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 І жодного фокусу уваги, тобто жодних обмежень ми не ставимо.</a:t>
            </a:r>
          </a:p>
          <a:p>
            <a:pPr lvl="0" algn="just"/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На питання про те, «А про що ж мені все таки розповідати?» ми не можемо сказати що ж саме розповідати людині і маємо тільки класичні відповіді або повторення 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«Про своє життя», </a:t>
            </a:r>
            <a:r>
              <a:rPr lang="uk-UA" sz="2000" dirty="0" smtClean="0">
                <a:solidFill>
                  <a:srgbClr val="2185C5"/>
                </a:solidFill>
                <a:latin typeface="Arial" panose="020B0604020202020204" pitchFamily="34" charset="0"/>
              </a:rPr>
              <a:t>або можемо сказати, </a:t>
            </a:r>
            <a:r>
              <a:rPr lang="uk-UA" sz="2000" dirty="0" smtClean="0">
                <a:solidFill>
                  <a:srgbClr val="FF9715"/>
                </a:solidFill>
                <a:latin typeface="Arial" panose="020B0604020202020204" pitchFamily="34" charset="0"/>
              </a:rPr>
              <a:t>«Про те, що першим спадає на думку». </a:t>
            </a: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73585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677480"/>
      </a:dk1>
      <a:lt1>
        <a:srgbClr val="FFFFFF"/>
      </a:lt1>
      <a:dk2>
        <a:srgbClr val="2185C5"/>
      </a:dk2>
      <a:lt2>
        <a:srgbClr val="DEE2E6"/>
      </a:lt2>
      <a:accent1>
        <a:srgbClr val="2185C5"/>
      </a:accent1>
      <a:accent2>
        <a:srgbClr val="7ECEFD"/>
      </a:accent2>
      <a:accent3>
        <a:srgbClr val="F20253"/>
      </a:accent3>
      <a:accent4>
        <a:srgbClr val="FF9715"/>
      </a:accent4>
      <a:accent5>
        <a:srgbClr val="1C3AA9"/>
      </a:accent5>
      <a:accent6>
        <a:srgbClr val="97ABBC"/>
      </a:accent6>
      <a:hlink>
        <a:srgbClr val="2185C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2113</Words>
  <Application>Microsoft Office PowerPoint</Application>
  <PresentationFormat>Екран (16:9)</PresentationFormat>
  <Paragraphs>186</Paragraphs>
  <Slides>30</Slides>
  <Notes>30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34" baseType="lpstr">
      <vt:lpstr>Raleway</vt:lpstr>
      <vt:lpstr>Lato</vt:lpstr>
      <vt:lpstr>Arial</vt:lpstr>
      <vt:lpstr>Antonio template</vt:lpstr>
      <vt:lpstr>Лекція 2. Інтерв'ю в якісній стратегії збору інформації  </vt:lpstr>
      <vt:lpstr>План:</vt:lpstr>
      <vt:lpstr>1. Види інтерв'ю в якісній стратегії</vt:lpstr>
      <vt:lpstr>Презентація PowerPoint</vt:lpstr>
      <vt:lpstr>Типологізація різновидів інтерв'ю в залежності від ступеня формалізації та структурації</vt:lpstr>
      <vt:lpstr>Типологізація різновидів інтерв'ю в залежності від ступеня формалізації та структурації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Особливості підготовки до інтерв'ю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3. Види питань інтерв'ю та особливості їх формулювань у якісній стратегії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Якісна та кількісна стратегії збору соціологічної інформації </dc:title>
  <cp:lastModifiedBy>Taisiia</cp:lastModifiedBy>
  <cp:revision>43</cp:revision>
  <dcterms:modified xsi:type="dcterms:W3CDTF">2023-10-02T20:13:20Z</dcterms:modified>
</cp:coreProperties>
</file>