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64" r:id="rId19"/>
    <p:sldId id="265" r:id="rId20"/>
    <p:sldId id="266" r:id="rId21"/>
    <p:sldId id="271" r:id="rId22"/>
    <p:sldId id="267" r:id="rId23"/>
    <p:sldId id="268" r:id="rId24"/>
    <p:sldId id="269" r:id="rId25"/>
    <p:sldId id="270" r:id="rId26"/>
    <p:sldId id="272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3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0B25-8A19-4F60-B4A7-E98381F10748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E726-A308-4D9B-8A60-C20E36CBD88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0095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0B25-8A19-4F60-B4A7-E98381F10748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E726-A308-4D9B-8A60-C20E36CBD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16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0B25-8A19-4F60-B4A7-E98381F10748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E726-A308-4D9B-8A60-C20E36CBD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49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0B25-8A19-4F60-B4A7-E98381F10748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E726-A308-4D9B-8A60-C20E36CBD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3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0B25-8A19-4F60-B4A7-E98381F10748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E726-A308-4D9B-8A60-C20E36CBD88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1898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0B25-8A19-4F60-B4A7-E98381F10748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E726-A308-4D9B-8A60-C20E36CBD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4815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0B25-8A19-4F60-B4A7-E98381F10748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E726-A308-4D9B-8A60-C20E36CBD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7408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0B25-8A19-4F60-B4A7-E98381F10748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E726-A308-4D9B-8A60-C20E36CBD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400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0B25-8A19-4F60-B4A7-E98381F10748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E726-A308-4D9B-8A60-C20E36CBD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631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F040B25-8A19-4F60-B4A7-E98381F10748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DDAE726-A308-4D9B-8A60-C20E36CBD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872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0B25-8A19-4F60-B4A7-E98381F10748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E726-A308-4D9B-8A60-C20E36CBD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47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F040B25-8A19-4F60-B4A7-E98381F10748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DDAE726-A308-4D9B-8A60-C20E36CBD889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864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Тема 12. Страховий </a:t>
            </a:r>
            <a:r>
              <a:rPr lang="uk-UA" dirty="0" smtClean="0"/>
              <a:t>маркетинг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212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Страховий</a:t>
            </a:r>
            <a:r>
              <a:rPr lang="ru-RU" dirty="0" smtClean="0"/>
              <a:t> продукт, як </a:t>
            </a:r>
            <a:r>
              <a:rPr lang="ru-RU" dirty="0" err="1" smtClean="0"/>
              <a:t>основний</a:t>
            </a:r>
            <a:r>
              <a:rPr lang="ru-RU" dirty="0" smtClean="0"/>
              <a:t> </a:t>
            </a:r>
            <a:r>
              <a:rPr lang="ru-RU" dirty="0" err="1" smtClean="0"/>
              <a:t>елемент</a:t>
            </a:r>
            <a:r>
              <a:rPr lang="ru-RU" dirty="0" smtClean="0"/>
              <a:t> страхового маркетингу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err="1" smtClean="0"/>
              <a:t>Пiд</a:t>
            </a:r>
            <a:r>
              <a:rPr lang="ru-RU" dirty="0" smtClean="0"/>
              <a:t> </a:t>
            </a:r>
            <a:r>
              <a:rPr lang="ru-RU" dirty="0" err="1" smtClean="0"/>
              <a:t>страховим</a:t>
            </a:r>
            <a:r>
              <a:rPr lang="ru-RU" dirty="0" smtClean="0"/>
              <a:t> продуктом </a:t>
            </a:r>
            <a:r>
              <a:rPr lang="ru-RU" dirty="0" err="1" smtClean="0"/>
              <a:t>розумiють</a:t>
            </a:r>
            <a:r>
              <a:rPr lang="ru-RU" dirty="0" smtClean="0"/>
              <a:t> </a:t>
            </a:r>
            <a:r>
              <a:rPr lang="ru-RU" dirty="0" err="1" smtClean="0"/>
              <a:t>пропозицiю</a:t>
            </a:r>
            <a:r>
              <a:rPr lang="ru-RU" dirty="0" smtClean="0"/>
              <a:t> </a:t>
            </a:r>
            <a:r>
              <a:rPr lang="ru-RU" dirty="0" err="1" smtClean="0"/>
              <a:t>конкретної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з будь-</a:t>
            </a:r>
            <a:r>
              <a:rPr lang="ru-RU" dirty="0" err="1" smtClean="0"/>
              <a:t>якого</a:t>
            </a:r>
            <a:r>
              <a:rPr lang="ru-RU" dirty="0" smtClean="0"/>
              <a:t> виду </a:t>
            </a:r>
            <a:r>
              <a:rPr lang="ru-RU" dirty="0" err="1" smtClean="0"/>
              <a:t>страхування</a:t>
            </a:r>
            <a:r>
              <a:rPr lang="ru-RU" dirty="0" smtClean="0"/>
              <a:t> – </a:t>
            </a:r>
            <a:r>
              <a:rPr lang="ru-RU" dirty="0" err="1" smtClean="0"/>
              <a:t>типовий</a:t>
            </a:r>
            <a:r>
              <a:rPr lang="ru-RU" dirty="0" smtClean="0"/>
              <a:t> </a:t>
            </a:r>
            <a:r>
              <a:rPr lang="ru-RU" dirty="0" err="1" smtClean="0"/>
              <a:t>набiр</a:t>
            </a:r>
            <a:r>
              <a:rPr lang="ru-RU" dirty="0" smtClean="0"/>
              <a:t> умов </a:t>
            </a:r>
            <a:r>
              <a:rPr lang="ru-RU" dirty="0" err="1" smtClean="0"/>
              <a:t>страхування</a:t>
            </a:r>
            <a:r>
              <a:rPr lang="ru-RU" dirty="0" smtClean="0"/>
              <a:t>, </a:t>
            </a:r>
            <a:r>
              <a:rPr lang="ru-RU" dirty="0" err="1" smtClean="0"/>
              <a:t>розрахованих</a:t>
            </a:r>
            <a:r>
              <a:rPr lang="ru-RU" dirty="0" smtClean="0"/>
              <a:t> на </a:t>
            </a:r>
            <a:r>
              <a:rPr lang="ru-RU" dirty="0" err="1" smtClean="0"/>
              <a:t>значну</a:t>
            </a:r>
            <a:r>
              <a:rPr lang="ru-RU" dirty="0" smtClean="0"/>
              <a:t> </a:t>
            </a:r>
            <a:r>
              <a:rPr lang="ru-RU" dirty="0" err="1" smtClean="0"/>
              <a:t>кiлькiсть</a:t>
            </a:r>
            <a:r>
              <a:rPr lang="ru-RU" dirty="0" smtClean="0"/>
              <a:t> </a:t>
            </a:r>
            <a:r>
              <a:rPr lang="ru-RU" dirty="0" err="1" smtClean="0"/>
              <a:t>потенцiйних</a:t>
            </a:r>
            <a:r>
              <a:rPr lang="ru-RU" dirty="0" smtClean="0"/>
              <a:t> </a:t>
            </a:r>
            <a:r>
              <a:rPr lang="ru-RU" dirty="0" err="1" smtClean="0"/>
              <a:t>страхувальникiв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додатковi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. </a:t>
            </a:r>
            <a:r>
              <a:rPr lang="ru-RU" dirty="0" err="1" smtClean="0"/>
              <a:t>Критерiєм</a:t>
            </a:r>
            <a:r>
              <a:rPr lang="ru-RU" dirty="0" smtClean="0"/>
              <a:t> </a:t>
            </a:r>
            <a:r>
              <a:rPr lang="ru-RU" dirty="0" err="1" smtClean="0"/>
              <a:t>подiлу</a:t>
            </a:r>
            <a:r>
              <a:rPr lang="ru-RU" dirty="0" smtClean="0"/>
              <a:t> на </a:t>
            </a:r>
            <a:r>
              <a:rPr lang="ru-RU" dirty="0" err="1" smtClean="0"/>
              <a:t>страховi</a:t>
            </a:r>
            <a:r>
              <a:rPr lang="ru-RU" dirty="0" smtClean="0"/>
              <a:t> </a:t>
            </a:r>
            <a:r>
              <a:rPr lang="ru-RU" dirty="0" err="1" smtClean="0"/>
              <a:t>продукти</a:t>
            </a:r>
            <a:r>
              <a:rPr lang="ru-RU" dirty="0" smtClean="0"/>
              <a:t> є </a:t>
            </a:r>
            <a:r>
              <a:rPr lang="ru-RU" dirty="0" err="1" smtClean="0"/>
              <a:t>споживчi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з </a:t>
            </a:r>
            <a:r>
              <a:rPr lang="ru-RU" dirty="0" err="1" smtClean="0"/>
              <a:t>однаковими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схожими потребами та </a:t>
            </a:r>
            <a:r>
              <a:rPr lang="ru-RU" dirty="0" err="1" smtClean="0"/>
              <a:t>перевагами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У той же час </a:t>
            </a:r>
            <a:r>
              <a:rPr lang="ru-RU" dirty="0" err="1" smtClean="0"/>
              <a:t>критерiєм</a:t>
            </a:r>
            <a:r>
              <a:rPr lang="ru-RU" dirty="0" smtClean="0"/>
              <a:t> </a:t>
            </a:r>
            <a:r>
              <a:rPr lang="ru-RU" dirty="0" err="1" smtClean="0"/>
              <a:t>подiлу</a:t>
            </a:r>
            <a:r>
              <a:rPr lang="ru-RU" dirty="0" smtClean="0"/>
              <a:t> на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страхування</a:t>
            </a:r>
            <a:r>
              <a:rPr lang="ru-RU" dirty="0" smtClean="0"/>
              <a:t> є </a:t>
            </a:r>
            <a:r>
              <a:rPr lang="ru-RU" dirty="0" err="1" smtClean="0"/>
              <a:t>об’єкти</a:t>
            </a:r>
            <a:r>
              <a:rPr lang="ru-RU" dirty="0" smtClean="0"/>
              <a:t> </a:t>
            </a:r>
            <a:r>
              <a:rPr lang="ru-RU" dirty="0" err="1" smtClean="0"/>
              <a:t>страхування</a:t>
            </a:r>
            <a:r>
              <a:rPr lang="ru-RU" dirty="0" smtClean="0"/>
              <a:t>. </a:t>
            </a:r>
            <a:r>
              <a:rPr lang="ru-RU" dirty="0" err="1" smtClean="0"/>
              <a:t>Вiдмiннiсть</a:t>
            </a:r>
            <a:r>
              <a:rPr lang="ru-RU" dirty="0" smtClean="0"/>
              <a:t> страхового продукту </a:t>
            </a:r>
            <a:r>
              <a:rPr lang="ru-RU" dirty="0" err="1" smtClean="0"/>
              <a:t>вiд</a:t>
            </a:r>
            <a:r>
              <a:rPr lang="ru-RU" dirty="0" smtClean="0"/>
              <a:t> виду </a:t>
            </a:r>
            <a:r>
              <a:rPr lang="ru-RU" dirty="0" err="1" smtClean="0"/>
              <a:t>страхування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в тому, </a:t>
            </a:r>
            <a:r>
              <a:rPr lang="ru-RU" dirty="0" err="1" smtClean="0"/>
              <a:t>що</a:t>
            </a:r>
            <a:r>
              <a:rPr lang="ru-RU" dirty="0" smtClean="0"/>
              <a:t>: один продукт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об’єднувати</a:t>
            </a:r>
            <a:r>
              <a:rPr lang="ru-RU" dirty="0" smtClean="0"/>
              <a:t> </a:t>
            </a:r>
            <a:r>
              <a:rPr lang="ru-RU" dirty="0" err="1" smtClean="0"/>
              <a:t>пропозицiї</a:t>
            </a:r>
            <a:r>
              <a:rPr lang="ru-RU" dirty="0" smtClean="0"/>
              <a:t> з </a:t>
            </a:r>
            <a:r>
              <a:rPr lang="ru-RU" dirty="0" err="1" smtClean="0"/>
              <a:t>рiзних</a:t>
            </a:r>
            <a:r>
              <a:rPr lang="ru-RU" dirty="0" smtClean="0"/>
              <a:t> </a:t>
            </a:r>
            <a:r>
              <a:rPr lang="ru-RU" dirty="0" err="1" smtClean="0"/>
              <a:t>видiв</a:t>
            </a:r>
            <a:r>
              <a:rPr lang="ru-RU" dirty="0" smtClean="0"/>
              <a:t> </a:t>
            </a:r>
            <a:r>
              <a:rPr lang="ru-RU" dirty="0" err="1" smtClean="0"/>
              <a:t>страхування</a:t>
            </a:r>
            <a:r>
              <a:rPr lang="ru-RU" dirty="0" smtClean="0"/>
              <a:t> (</a:t>
            </a:r>
            <a:r>
              <a:rPr lang="ru-RU" dirty="0" err="1" smtClean="0"/>
              <a:t>рiзних</a:t>
            </a:r>
            <a:r>
              <a:rPr lang="ru-RU" dirty="0" smtClean="0"/>
              <a:t> </a:t>
            </a:r>
            <a:r>
              <a:rPr lang="ru-RU" dirty="0" err="1" smtClean="0"/>
              <a:t>видiв</a:t>
            </a:r>
            <a:r>
              <a:rPr lang="ru-RU" dirty="0" smtClean="0"/>
              <a:t> </a:t>
            </a:r>
            <a:r>
              <a:rPr lang="ru-RU" dirty="0" err="1" smtClean="0"/>
              <a:t>страхової</a:t>
            </a:r>
            <a:r>
              <a:rPr lang="ru-RU" dirty="0" smtClean="0"/>
              <a:t> </a:t>
            </a:r>
            <a:r>
              <a:rPr lang="ru-RU" dirty="0" err="1" smtClean="0"/>
              <a:t>дiяльностi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з </a:t>
            </a:r>
            <a:r>
              <a:rPr lang="ru-RU" dirty="0" err="1" smtClean="0"/>
              <a:t>нестрахових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). I </a:t>
            </a:r>
            <a:r>
              <a:rPr lang="ru-RU" dirty="0" err="1" smtClean="0"/>
              <a:t>навпаки</a:t>
            </a:r>
            <a:r>
              <a:rPr lang="ru-RU" dirty="0" smtClean="0"/>
              <a:t>, один вид </a:t>
            </a:r>
            <a:r>
              <a:rPr lang="ru-RU" dirty="0" err="1" smtClean="0"/>
              <a:t>страхування</a:t>
            </a:r>
            <a:r>
              <a:rPr lang="ru-RU" dirty="0" smtClean="0"/>
              <a:t> </a:t>
            </a:r>
            <a:r>
              <a:rPr lang="ru-RU" dirty="0" err="1" smtClean="0"/>
              <a:t>охоплює</a:t>
            </a:r>
            <a:r>
              <a:rPr lang="ru-RU" dirty="0" smtClean="0"/>
              <a:t> </a:t>
            </a:r>
            <a:r>
              <a:rPr lang="ru-RU" dirty="0" err="1" smtClean="0"/>
              <a:t>чимало</a:t>
            </a:r>
            <a:r>
              <a:rPr lang="ru-RU" dirty="0" smtClean="0"/>
              <a:t> </a:t>
            </a:r>
            <a:r>
              <a:rPr lang="ru-RU" dirty="0" err="1" smtClean="0"/>
              <a:t>страхових</a:t>
            </a:r>
            <a:r>
              <a:rPr lang="ru-RU" dirty="0" smtClean="0"/>
              <a:t> </a:t>
            </a:r>
            <a:r>
              <a:rPr lang="ru-RU" dirty="0" err="1" smtClean="0"/>
              <a:t>продуктiв</a:t>
            </a:r>
            <a:r>
              <a:rPr lang="ru-RU" dirty="0" smtClean="0"/>
              <a:t>, </a:t>
            </a:r>
            <a:r>
              <a:rPr lang="ru-RU" dirty="0" err="1" smtClean="0"/>
              <a:t>призначених</a:t>
            </a:r>
            <a:r>
              <a:rPr lang="ru-RU" dirty="0" smtClean="0"/>
              <a:t> для </a:t>
            </a:r>
            <a:r>
              <a:rPr lang="ru-RU" dirty="0" err="1" smtClean="0"/>
              <a:t>рiзних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</a:t>
            </a:r>
            <a:r>
              <a:rPr lang="ru-RU" dirty="0" err="1" smtClean="0"/>
              <a:t>споживачiв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3613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Страховий</a:t>
            </a:r>
            <a:r>
              <a:rPr lang="ru-RU" dirty="0" smtClean="0"/>
              <a:t> продукт </a:t>
            </a:r>
            <a:r>
              <a:rPr lang="ru-RU" dirty="0" err="1" smtClean="0"/>
              <a:t>охоплює</a:t>
            </a:r>
            <a:r>
              <a:rPr lang="ru-RU" dirty="0" smtClean="0"/>
              <a:t> </a:t>
            </a:r>
            <a:r>
              <a:rPr lang="ru-RU" dirty="0" err="1" smtClean="0"/>
              <a:t>основн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додатков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. З метою </a:t>
            </a:r>
            <a:r>
              <a:rPr lang="ru-RU" dirty="0" err="1" smtClean="0"/>
              <a:t>супроводу</a:t>
            </a:r>
            <a:r>
              <a:rPr lang="ru-RU" dirty="0" smtClean="0"/>
              <a:t> страхового продукту </a:t>
            </a:r>
            <a:r>
              <a:rPr lang="ru-RU" dirty="0" err="1" smtClean="0"/>
              <a:t>застосовуються</a:t>
            </a:r>
            <a:r>
              <a:rPr lang="ru-RU" dirty="0" smtClean="0"/>
              <a:t> </a:t>
            </a:r>
            <a:r>
              <a:rPr lang="ru-RU" dirty="0" err="1" smtClean="0"/>
              <a:t>операц</a:t>
            </a:r>
            <a:r>
              <a:rPr lang="en-US" dirty="0" err="1" smtClean="0"/>
              <a:t>i</a:t>
            </a:r>
            <a:r>
              <a:rPr lang="ru-RU" dirty="0" smtClean="0"/>
              <a:t>ї трансферу </a:t>
            </a:r>
            <a:r>
              <a:rPr lang="ru-RU" dirty="0" err="1" smtClean="0"/>
              <a:t>ризику</a:t>
            </a:r>
            <a:r>
              <a:rPr lang="ru-RU" dirty="0" smtClean="0"/>
              <a:t>, </a:t>
            </a:r>
            <a:r>
              <a:rPr lang="ru-RU" dirty="0" err="1" smtClean="0"/>
              <a:t>інвестування</a:t>
            </a:r>
            <a:r>
              <a:rPr lang="ru-RU" dirty="0" smtClean="0"/>
              <a:t> </a:t>
            </a:r>
            <a:r>
              <a:rPr lang="ru-RU" dirty="0" err="1" smtClean="0"/>
              <a:t>тимчасово</a:t>
            </a:r>
            <a:r>
              <a:rPr lang="ru-RU" dirty="0" smtClean="0"/>
              <a:t> в</a:t>
            </a:r>
            <a:r>
              <a:rPr lang="en-US" dirty="0" err="1" smtClean="0"/>
              <a:t>i</a:t>
            </a:r>
            <a:r>
              <a:rPr lang="ru-RU" dirty="0" err="1" smtClean="0"/>
              <a:t>льних</a:t>
            </a:r>
            <a:r>
              <a:rPr lang="ru-RU" dirty="0" smtClean="0"/>
              <a:t> кошт</a:t>
            </a:r>
            <a:r>
              <a:rPr lang="en-US" dirty="0" err="1" smtClean="0"/>
              <a:t>i</a:t>
            </a:r>
            <a:r>
              <a:rPr lang="ru-RU" dirty="0" smtClean="0"/>
              <a:t>в страховика, </a:t>
            </a:r>
            <a:r>
              <a:rPr lang="ru-RU" dirty="0" err="1" smtClean="0"/>
              <a:t>страховий</a:t>
            </a:r>
            <a:r>
              <a:rPr lang="ru-RU" dirty="0" smtClean="0"/>
              <a:t> консалтинг та </a:t>
            </a:r>
            <a:r>
              <a:rPr lang="en-US" dirty="0" err="1" smtClean="0"/>
              <a:t>i</a:t>
            </a:r>
            <a:r>
              <a:rPr lang="ru-RU" dirty="0" smtClean="0"/>
              <a:t>н. В рамках </a:t>
            </a:r>
            <a:r>
              <a:rPr lang="ru-RU" dirty="0" err="1" smtClean="0"/>
              <a:t>визначення</a:t>
            </a:r>
            <a:r>
              <a:rPr lang="ru-RU" dirty="0" smtClean="0"/>
              <a:t> страхового продукту </a:t>
            </a:r>
            <a:r>
              <a:rPr lang="ru-RU" dirty="0" err="1" smtClean="0"/>
              <a:t>можна</a:t>
            </a:r>
            <a:r>
              <a:rPr lang="ru-RU" dirty="0" smtClean="0"/>
              <a:t> вид</a:t>
            </a:r>
            <a:r>
              <a:rPr lang="en-US" dirty="0" err="1" smtClean="0"/>
              <a:t>i</a:t>
            </a:r>
            <a:r>
              <a:rPr lang="ru-RU" dirty="0" err="1" smtClean="0"/>
              <a:t>лити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окрем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р</a:t>
            </a:r>
            <a:r>
              <a:rPr lang="en-US" dirty="0" err="1" smtClean="0"/>
              <a:t>i</a:t>
            </a:r>
            <a:r>
              <a:rPr lang="ru-RU" dirty="0" err="1" smtClean="0"/>
              <a:t>вн</a:t>
            </a:r>
            <a:r>
              <a:rPr lang="en-US" dirty="0" smtClean="0"/>
              <a:t>i: </a:t>
            </a:r>
            <a:r>
              <a:rPr lang="ru-RU" dirty="0" err="1" smtClean="0"/>
              <a:t>базовий</a:t>
            </a:r>
            <a:r>
              <a:rPr lang="ru-RU" dirty="0" smtClean="0"/>
              <a:t> </a:t>
            </a:r>
            <a:r>
              <a:rPr lang="ru-RU" dirty="0" err="1" smtClean="0"/>
              <a:t>страховий</a:t>
            </a:r>
            <a:r>
              <a:rPr lang="ru-RU" dirty="0" smtClean="0"/>
              <a:t> продукт,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en-US" dirty="0" err="1" smtClean="0"/>
              <a:t>i</a:t>
            </a:r>
            <a:r>
              <a:rPr lang="ru-RU" dirty="0" err="1" smtClean="0"/>
              <a:t>дентичний</a:t>
            </a:r>
            <a:r>
              <a:rPr lang="ru-RU" dirty="0" smtClean="0"/>
              <a:t> для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страхових</a:t>
            </a:r>
            <a:r>
              <a:rPr lang="ru-RU" dirty="0" smtClean="0"/>
              <a:t>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й в рамках одного виду </a:t>
            </a:r>
            <a:r>
              <a:rPr lang="ru-RU" dirty="0" err="1" smtClean="0"/>
              <a:t>страхування</a:t>
            </a:r>
            <a:r>
              <a:rPr lang="ru-RU" dirty="0" smtClean="0"/>
              <a:t> та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en-US" dirty="0" err="1" smtClean="0"/>
              <a:t>i</a:t>
            </a:r>
            <a:r>
              <a:rPr lang="ru-RU" dirty="0" err="1" smtClean="0"/>
              <a:t>стотн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договору </a:t>
            </a:r>
            <a:r>
              <a:rPr lang="ru-RU" dirty="0" err="1" smtClean="0"/>
              <a:t>страхування</a:t>
            </a:r>
            <a:r>
              <a:rPr lang="ru-RU" dirty="0" smtClean="0"/>
              <a:t>; </a:t>
            </a:r>
            <a:r>
              <a:rPr lang="ru-RU" dirty="0" err="1" smtClean="0"/>
              <a:t>додатков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, як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слугують</a:t>
            </a:r>
            <a:r>
              <a:rPr lang="ru-RU" dirty="0" smtClean="0"/>
              <a:t> </a:t>
            </a:r>
            <a:r>
              <a:rPr lang="en-US" dirty="0" err="1" smtClean="0"/>
              <a:t>i</a:t>
            </a:r>
            <a:r>
              <a:rPr lang="ru-RU" dirty="0" err="1" smtClean="0"/>
              <a:t>ндикатором</a:t>
            </a:r>
            <a:r>
              <a:rPr lang="ru-RU" dirty="0" smtClean="0"/>
              <a:t> </a:t>
            </a:r>
            <a:r>
              <a:rPr lang="ru-RU" dirty="0" err="1" smtClean="0"/>
              <a:t>маркетингової</a:t>
            </a:r>
            <a:r>
              <a:rPr lang="ru-RU" dirty="0" smtClean="0"/>
              <a:t> стратег</a:t>
            </a:r>
            <a:r>
              <a:rPr lang="en-US" dirty="0" err="1" smtClean="0"/>
              <a:t>i</a:t>
            </a:r>
            <a:r>
              <a:rPr lang="ru-RU" dirty="0" smtClean="0"/>
              <a:t>ї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ї та </a:t>
            </a:r>
            <a:r>
              <a:rPr lang="ru-RU" dirty="0" err="1" smtClean="0"/>
              <a:t>дають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/>
              <a:t>позиц</a:t>
            </a:r>
            <a:r>
              <a:rPr lang="en-US" dirty="0" err="1" smtClean="0"/>
              <a:t>i</a:t>
            </a:r>
            <a:r>
              <a:rPr lang="ru-RU" dirty="0" err="1" smtClean="0"/>
              <a:t>онувати</a:t>
            </a:r>
            <a:r>
              <a:rPr lang="ru-RU" dirty="0" smtClean="0"/>
              <a:t> </a:t>
            </a:r>
            <a:r>
              <a:rPr lang="ru-RU" dirty="0" err="1" smtClean="0"/>
              <a:t>страховий</a:t>
            </a:r>
            <a:r>
              <a:rPr lang="ru-RU" dirty="0" smtClean="0"/>
              <a:t> продукт на ринку як </a:t>
            </a:r>
            <a:r>
              <a:rPr lang="en-US" dirty="0" err="1" smtClean="0"/>
              <a:t>i</a:t>
            </a:r>
            <a:r>
              <a:rPr lang="ru-RU" dirty="0" err="1" smtClean="0"/>
              <a:t>нновац</a:t>
            </a:r>
            <a:r>
              <a:rPr lang="en-US" dirty="0" err="1" smtClean="0"/>
              <a:t>i</a:t>
            </a:r>
            <a:r>
              <a:rPr lang="ru-RU" dirty="0" err="1" smtClean="0"/>
              <a:t>йний</a:t>
            </a:r>
            <a:r>
              <a:rPr lang="ru-RU" dirty="0" smtClean="0"/>
              <a:t>; </a:t>
            </a:r>
            <a:r>
              <a:rPr lang="ru-RU" dirty="0" err="1" smtClean="0"/>
              <a:t>супров</a:t>
            </a:r>
            <a:r>
              <a:rPr lang="en-US" dirty="0" err="1" smtClean="0"/>
              <a:t>i</a:t>
            </a:r>
            <a:r>
              <a:rPr lang="ru-RU" dirty="0" smtClean="0"/>
              <a:t>д страхового продукту,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охоплює</a:t>
            </a:r>
            <a:r>
              <a:rPr lang="ru-RU" dirty="0" smtClean="0"/>
              <a:t> </a:t>
            </a:r>
            <a:r>
              <a:rPr lang="ru-RU" dirty="0" err="1" smtClean="0"/>
              <a:t>операції</a:t>
            </a:r>
            <a:r>
              <a:rPr lang="ru-RU" dirty="0" smtClean="0"/>
              <a:t> </a:t>
            </a:r>
            <a:r>
              <a:rPr lang="ru-RU" dirty="0" err="1" smtClean="0"/>
              <a:t>виявлення</a:t>
            </a:r>
            <a:r>
              <a:rPr lang="ru-RU" dirty="0" smtClean="0"/>
              <a:t> потреб </a:t>
            </a:r>
            <a:r>
              <a:rPr lang="ru-RU" dirty="0" err="1" smtClean="0"/>
              <a:t>кл</a:t>
            </a:r>
            <a:r>
              <a:rPr lang="en-US" dirty="0" err="1" smtClean="0"/>
              <a:t>i</a:t>
            </a:r>
            <a:r>
              <a:rPr lang="ru-RU" dirty="0" err="1" smtClean="0"/>
              <a:t>єнта</a:t>
            </a:r>
            <a:r>
              <a:rPr lang="ru-RU" dirty="0" smtClean="0"/>
              <a:t> у </a:t>
            </a:r>
            <a:r>
              <a:rPr lang="ru-RU" dirty="0" err="1" smtClean="0"/>
              <a:t>страхуванн</a:t>
            </a:r>
            <a:r>
              <a:rPr lang="en-US" dirty="0" err="1" smtClean="0"/>
              <a:t>i</a:t>
            </a:r>
            <a:r>
              <a:rPr lang="en-US" dirty="0" smtClean="0"/>
              <a:t>, </a:t>
            </a:r>
            <a:r>
              <a:rPr lang="ru-RU" dirty="0" smtClean="0"/>
              <a:t>трансферу </a:t>
            </a:r>
            <a:r>
              <a:rPr lang="ru-RU" dirty="0" err="1" smtClean="0"/>
              <a:t>ризику</a:t>
            </a:r>
            <a:r>
              <a:rPr lang="ru-RU" dirty="0" smtClean="0"/>
              <a:t>, оформления договору </a:t>
            </a:r>
            <a:r>
              <a:rPr lang="ru-RU" dirty="0" err="1" smtClean="0"/>
              <a:t>страхування</a:t>
            </a:r>
            <a:r>
              <a:rPr lang="ru-RU" dirty="0" smtClean="0"/>
              <a:t>, </a:t>
            </a:r>
            <a:r>
              <a:rPr lang="ru-RU" dirty="0" err="1" smtClean="0"/>
              <a:t>урегулювання</a:t>
            </a:r>
            <a:r>
              <a:rPr lang="ru-RU" dirty="0" smtClean="0"/>
              <a:t> </a:t>
            </a:r>
            <a:r>
              <a:rPr lang="ru-RU" dirty="0" err="1" smtClean="0"/>
              <a:t>збитк</a:t>
            </a:r>
            <a:r>
              <a:rPr lang="en-US" dirty="0" err="1" smtClean="0"/>
              <a:t>i</a:t>
            </a:r>
            <a:r>
              <a:rPr lang="ru-RU" dirty="0" smtClean="0"/>
              <a:t>в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7106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Ус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страхов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продукти</a:t>
            </a:r>
            <a:r>
              <a:rPr lang="ru-RU" dirty="0" smtClean="0"/>
              <a:t>, як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створюс</a:t>
            </a:r>
            <a:r>
              <a:rPr lang="ru-RU" dirty="0" smtClean="0"/>
              <a:t> страховик, </a:t>
            </a:r>
            <a:r>
              <a:rPr lang="ru-RU" dirty="0" err="1" smtClean="0"/>
              <a:t>можна</a:t>
            </a:r>
            <a:r>
              <a:rPr lang="ru-RU" dirty="0" smtClean="0"/>
              <a:t> под</a:t>
            </a:r>
            <a:r>
              <a:rPr lang="en-US" dirty="0" err="1" smtClean="0"/>
              <a:t>i</a:t>
            </a:r>
            <a:r>
              <a:rPr lang="ru-RU" dirty="0" err="1" smtClean="0"/>
              <a:t>лити</a:t>
            </a:r>
            <a:r>
              <a:rPr lang="ru-RU" dirty="0" smtClean="0"/>
              <a:t> на три </a:t>
            </a:r>
            <a:r>
              <a:rPr lang="ru-RU" dirty="0" err="1" smtClean="0"/>
              <a:t>групи</a:t>
            </a:r>
            <a:r>
              <a:rPr lang="ru-RU" dirty="0" smtClean="0"/>
              <a:t>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- </a:t>
            </a:r>
            <a:r>
              <a:rPr lang="ru-RU" dirty="0" err="1" smtClean="0"/>
              <a:t>послуги</a:t>
            </a:r>
            <a:r>
              <a:rPr lang="ru-RU" dirty="0" smtClean="0"/>
              <a:t> з </a:t>
            </a:r>
            <a:r>
              <a:rPr lang="ru-RU" dirty="0" err="1" smtClean="0"/>
              <a:t>управл</a:t>
            </a:r>
            <a:r>
              <a:rPr lang="en-US" dirty="0" err="1" smtClean="0"/>
              <a:t>i</a:t>
            </a:r>
            <a:r>
              <a:rPr lang="ru-RU" dirty="0" err="1" smtClean="0"/>
              <a:t>ння</a:t>
            </a:r>
            <a:r>
              <a:rPr lang="ru-RU" dirty="0" smtClean="0"/>
              <a:t> </a:t>
            </a:r>
            <a:r>
              <a:rPr lang="ru-RU" dirty="0" err="1" smtClean="0"/>
              <a:t>страховим</a:t>
            </a:r>
            <a:r>
              <a:rPr lang="ru-RU" dirty="0" smtClean="0"/>
              <a:t> фондом, як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включають</a:t>
            </a:r>
            <a:r>
              <a:rPr lang="ru-RU" dirty="0" smtClean="0"/>
              <a:t> </a:t>
            </a:r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 smtClean="0"/>
              <a:t>фах</a:t>
            </a:r>
            <a:r>
              <a:rPr lang="en-US" dirty="0" err="1" smtClean="0"/>
              <a:t>i</a:t>
            </a:r>
            <a:r>
              <a:rPr lang="ru-RU" dirty="0" err="1" smtClean="0"/>
              <a:t>вцями</a:t>
            </a:r>
            <a:r>
              <a:rPr lang="ru-RU" dirty="0" smtClean="0"/>
              <a:t> страховика договор</a:t>
            </a:r>
            <a:r>
              <a:rPr lang="en-US" dirty="0" err="1" smtClean="0"/>
              <a:t>i</a:t>
            </a:r>
            <a:r>
              <a:rPr lang="ru-RU" dirty="0" smtClean="0"/>
              <a:t>в </a:t>
            </a:r>
            <a:r>
              <a:rPr lang="ru-RU" dirty="0" err="1" smtClean="0"/>
              <a:t>страхування</a:t>
            </a:r>
            <a:r>
              <a:rPr lang="ru-RU" dirty="0" smtClean="0"/>
              <a:t>, </a:t>
            </a:r>
            <a:r>
              <a:rPr lang="ru-RU" dirty="0" err="1" smtClean="0"/>
              <a:t>урегулювання</a:t>
            </a:r>
            <a:r>
              <a:rPr lang="ru-RU" dirty="0" smtClean="0"/>
              <a:t> </a:t>
            </a:r>
            <a:r>
              <a:rPr lang="ru-RU" dirty="0" err="1" smtClean="0"/>
              <a:t>збитк</a:t>
            </a:r>
            <a:r>
              <a:rPr lang="en-US" dirty="0" err="1" smtClean="0"/>
              <a:t>i</a:t>
            </a:r>
            <a:r>
              <a:rPr lang="ru-RU" dirty="0" smtClean="0"/>
              <a:t>в, </a:t>
            </a:r>
            <a:r>
              <a:rPr lang="ru-RU" dirty="0" err="1" smtClean="0"/>
              <a:t>виплату</a:t>
            </a:r>
            <a:r>
              <a:rPr lang="ru-RU" dirty="0" smtClean="0"/>
              <a:t> страхового в</a:t>
            </a:r>
            <a:r>
              <a:rPr lang="en-US" dirty="0" err="1" smtClean="0"/>
              <a:t>i</a:t>
            </a:r>
            <a:r>
              <a:rPr lang="ru-RU" dirty="0" err="1" smtClean="0"/>
              <a:t>дшкодування</a:t>
            </a:r>
            <a:r>
              <a:rPr lang="ru-RU" dirty="0" smtClean="0"/>
              <a:t> (</a:t>
            </a:r>
            <a:r>
              <a:rPr lang="ru-RU" dirty="0" err="1" smtClean="0"/>
              <a:t>страхова</a:t>
            </a:r>
            <a:r>
              <a:rPr lang="ru-RU" dirty="0" smtClean="0"/>
              <a:t> д</a:t>
            </a:r>
            <a:r>
              <a:rPr lang="en-US" dirty="0" err="1" smtClean="0"/>
              <a:t>i</a:t>
            </a:r>
            <a:r>
              <a:rPr lang="ru-RU" dirty="0" err="1" smtClean="0"/>
              <a:t>яльн</a:t>
            </a:r>
            <a:r>
              <a:rPr lang="en-US" dirty="0" err="1" smtClean="0"/>
              <a:t>i</a:t>
            </a:r>
            <a:r>
              <a:rPr lang="ru-RU" dirty="0" err="1" smtClean="0"/>
              <a:t>сть</a:t>
            </a:r>
            <a:r>
              <a:rPr lang="ru-RU" dirty="0" smtClean="0"/>
              <a:t>); </a:t>
            </a:r>
          </a:p>
          <a:p>
            <a:pPr algn="just"/>
            <a:r>
              <a:rPr lang="ru-RU" dirty="0" smtClean="0"/>
              <a:t>- </a:t>
            </a:r>
            <a:r>
              <a:rPr lang="ru-RU" dirty="0" err="1" smtClean="0"/>
              <a:t>послуги</a:t>
            </a:r>
            <a:r>
              <a:rPr lang="ru-RU" dirty="0" smtClean="0"/>
              <a:t> з </a:t>
            </a:r>
            <a:r>
              <a:rPr lang="en-US" dirty="0" err="1" smtClean="0"/>
              <a:t>i</a:t>
            </a:r>
            <a:r>
              <a:rPr lang="ru-RU" dirty="0" err="1" smtClean="0"/>
              <a:t>нвестування</a:t>
            </a:r>
            <a:r>
              <a:rPr lang="ru-RU" dirty="0" smtClean="0"/>
              <a:t> резерв</a:t>
            </a:r>
            <a:r>
              <a:rPr lang="en-US" dirty="0" err="1" smtClean="0"/>
              <a:t>i</a:t>
            </a:r>
            <a:r>
              <a:rPr lang="ru-RU" dirty="0" smtClean="0"/>
              <a:t>в з </a:t>
            </a:r>
            <a:r>
              <a:rPr lang="ru-RU" dirty="0" err="1" smtClean="0"/>
              <a:t>довгострокових</a:t>
            </a:r>
            <a:r>
              <a:rPr lang="ru-RU" dirty="0" smtClean="0"/>
              <a:t> вид</a:t>
            </a:r>
            <a:r>
              <a:rPr lang="en-US" dirty="0" err="1" smtClean="0"/>
              <a:t>i</a:t>
            </a:r>
            <a:r>
              <a:rPr lang="ru-RU" dirty="0" smtClean="0"/>
              <a:t>в </a:t>
            </a:r>
            <a:r>
              <a:rPr lang="ru-RU" dirty="0" err="1" smtClean="0"/>
              <a:t>страхування</a:t>
            </a:r>
            <a:r>
              <a:rPr lang="ru-RU" dirty="0" smtClean="0"/>
              <a:t> з метою </a:t>
            </a:r>
            <a:r>
              <a:rPr lang="ru-RU" dirty="0" err="1" smtClean="0"/>
              <a:t>одержання</a:t>
            </a:r>
            <a:r>
              <a:rPr lang="ru-RU" dirty="0" smtClean="0"/>
              <a:t> </a:t>
            </a:r>
            <a:r>
              <a:rPr lang="en-US" dirty="0" err="1" smtClean="0"/>
              <a:t>i</a:t>
            </a:r>
            <a:r>
              <a:rPr lang="ru-RU" dirty="0" err="1" smtClean="0"/>
              <a:t>нвестиц</a:t>
            </a:r>
            <a:r>
              <a:rPr lang="en-US" dirty="0" err="1" smtClean="0"/>
              <a:t>i</a:t>
            </a:r>
            <a:r>
              <a:rPr lang="ru-RU" dirty="0" err="1" smtClean="0"/>
              <a:t>йного</a:t>
            </a:r>
            <a:r>
              <a:rPr lang="ru-RU" dirty="0" smtClean="0"/>
              <a:t> доходу (</a:t>
            </a:r>
            <a:r>
              <a:rPr lang="en-US" dirty="0" err="1" smtClean="0"/>
              <a:t>i</a:t>
            </a:r>
            <a:r>
              <a:rPr lang="ru-RU" dirty="0" err="1" smtClean="0"/>
              <a:t>нвестиц</a:t>
            </a:r>
            <a:r>
              <a:rPr lang="en-US" dirty="0" err="1" smtClean="0"/>
              <a:t>i</a:t>
            </a:r>
            <a:r>
              <a:rPr lang="ru-RU" dirty="0" err="1" smtClean="0"/>
              <a:t>йна</a:t>
            </a:r>
            <a:r>
              <a:rPr lang="ru-RU" dirty="0" smtClean="0"/>
              <a:t> д</a:t>
            </a:r>
            <a:r>
              <a:rPr lang="en-US" dirty="0" err="1" smtClean="0"/>
              <a:t>i</a:t>
            </a:r>
            <a:r>
              <a:rPr lang="ru-RU" dirty="0" err="1" smtClean="0"/>
              <a:t>яльн</a:t>
            </a:r>
            <a:r>
              <a:rPr lang="en-US" dirty="0" err="1" smtClean="0"/>
              <a:t>i</a:t>
            </a:r>
            <a:r>
              <a:rPr lang="ru-RU" dirty="0" err="1" smtClean="0"/>
              <a:t>сть</a:t>
            </a:r>
            <a:r>
              <a:rPr lang="ru-RU" dirty="0" smtClean="0"/>
              <a:t>); </a:t>
            </a:r>
          </a:p>
          <a:p>
            <a:pPr algn="just"/>
            <a:r>
              <a:rPr lang="ru-RU" dirty="0" smtClean="0"/>
              <a:t>- </a:t>
            </a:r>
            <a:r>
              <a:rPr lang="ru-RU" dirty="0" err="1" smtClean="0"/>
              <a:t>додатков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надаються</a:t>
            </a:r>
            <a:r>
              <a:rPr lang="ru-RU" dirty="0" smtClean="0"/>
              <a:t> в рамках </a:t>
            </a:r>
            <a:r>
              <a:rPr lang="ru-RU" dirty="0" err="1" smtClean="0"/>
              <a:t>страхових</a:t>
            </a:r>
            <a:r>
              <a:rPr lang="ru-RU" dirty="0" smtClean="0"/>
              <a:t> </a:t>
            </a:r>
            <a:r>
              <a:rPr lang="ru-RU" dirty="0" err="1" smtClean="0"/>
              <a:t>програм</a:t>
            </a:r>
            <a:r>
              <a:rPr lang="ru-RU" dirty="0" smtClean="0"/>
              <a:t> та не заборонен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законодавством</a:t>
            </a:r>
            <a:r>
              <a:rPr lang="ru-RU" dirty="0" smtClean="0"/>
              <a:t> (</a:t>
            </a:r>
            <a:r>
              <a:rPr lang="ru-RU" dirty="0" err="1" smtClean="0"/>
              <a:t>експерт</a:t>
            </a:r>
            <a:r>
              <a:rPr lang="en-US" dirty="0" err="1" smtClean="0"/>
              <a:t>i</a:t>
            </a:r>
            <a:r>
              <a:rPr lang="en-US" dirty="0" smtClean="0"/>
              <a:t>, </a:t>
            </a:r>
            <a:r>
              <a:rPr lang="ru-RU" dirty="0" err="1" smtClean="0"/>
              <a:t>консалтингов</a:t>
            </a:r>
            <a:r>
              <a:rPr lang="en-US" dirty="0" err="1" smtClean="0"/>
              <a:t>i</a:t>
            </a:r>
            <a:r>
              <a:rPr lang="en-US" dirty="0" smtClean="0"/>
              <a:t>, </a:t>
            </a:r>
            <a:r>
              <a:rPr lang="ru-RU" dirty="0" err="1" smtClean="0"/>
              <a:t>управл</a:t>
            </a:r>
            <a:r>
              <a:rPr lang="en-US" dirty="0" err="1" smtClean="0"/>
              <a:t>i</a:t>
            </a:r>
            <a:r>
              <a:rPr lang="ru-RU" dirty="0" err="1" smtClean="0"/>
              <a:t>ння</a:t>
            </a:r>
            <a:r>
              <a:rPr lang="ru-RU" dirty="0" smtClean="0"/>
              <a:t> </a:t>
            </a:r>
            <a:r>
              <a:rPr lang="ru-RU" dirty="0" err="1" smtClean="0"/>
              <a:t>ризиками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4675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Страховий</a:t>
            </a:r>
            <a:r>
              <a:rPr lang="ru-RU" dirty="0" smtClean="0"/>
              <a:t> маркетинг </a:t>
            </a:r>
            <a:r>
              <a:rPr lang="ru-RU" dirty="0" err="1" smtClean="0"/>
              <a:t>поділяється</a:t>
            </a:r>
            <a:r>
              <a:rPr lang="ru-RU" dirty="0" smtClean="0"/>
              <a:t> на: </a:t>
            </a:r>
            <a:r>
              <a:rPr lang="ru-RU" dirty="0" err="1" smtClean="0"/>
              <a:t>стратегiчний</a:t>
            </a:r>
            <a:r>
              <a:rPr lang="ru-RU" dirty="0" smtClean="0"/>
              <a:t> та </a:t>
            </a:r>
            <a:r>
              <a:rPr lang="ru-RU" dirty="0" err="1" smtClean="0"/>
              <a:t>оперативний</a:t>
            </a:r>
            <a:r>
              <a:rPr lang="ru-RU" dirty="0" smtClean="0"/>
              <a:t> (</a:t>
            </a:r>
            <a:r>
              <a:rPr lang="ru-RU" dirty="0" err="1" smtClean="0"/>
              <a:t>тактичний</a:t>
            </a:r>
            <a:r>
              <a:rPr lang="ru-RU" dirty="0" smtClean="0"/>
              <a:t>) маркетинг.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До </a:t>
            </a:r>
            <a:r>
              <a:rPr lang="ru-RU" dirty="0" err="1" smtClean="0"/>
              <a:t>функц</a:t>
            </a:r>
            <a:r>
              <a:rPr lang="en-US" dirty="0" err="1" smtClean="0"/>
              <a:t>i</a:t>
            </a:r>
            <a:r>
              <a:rPr lang="ru-RU" dirty="0" smtClean="0"/>
              <a:t>й стратег</a:t>
            </a:r>
            <a:r>
              <a:rPr lang="en-US" dirty="0" err="1" smtClean="0"/>
              <a:t>i</a:t>
            </a:r>
            <a:r>
              <a:rPr lang="ru-RU" dirty="0" err="1" smtClean="0"/>
              <a:t>чного</a:t>
            </a:r>
            <a:r>
              <a:rPr lang="ru-RU" dirty="0" smtClean="0"/>
              <a:t> маркетингу в</a:t>
            </a:r>
            <a:r>
              <a:rPr lang="en-US" dirty="0" err="1" smtClean="0"/>
              <a:t>i</a:t>
            </a:r>
            <a:r>
              <a:rPr lang="ru-RU" dirty="0" err="1" smtClean="0"/>
              <a:t>дносяться</a:t>
            </a:r>
            <a:r>
              <a:rPr lang="ru-RU" dirty="0" smtClean="0"/>
              <a:t>: </a:t>
            </a:r>
            <a:r>
              <a:rPr lang="ru-RU" dirty="0" err="1" smtClean="0"/>
              <a:t>досл</a:t>
            </a:r>
            <a:r>
              <a:rPr lang="en-US" dirty="0" err="1" smtClean="0"/>
              <a:t>i</a:t>
            </a:r>
            <a:r>
              <a:rPr lang="ru-RU" dirty="0" err="1" smtClean="0"/>
              <a:t>дження</a:t>
            </a:r>
            <a:r>
              <a:rPr lang="ru-RU" dirty="0" smtClean="0"/>
              <a:t> ринку в ц</a:t>
            </a:r>
            <a:r>
              <a:rPr lang="en-US" dirty="0" err="1" smtClean="0"/>
              <a:t>i</a:t>
            </a:r>
            <a:r>
              <a:rPr lang="ru-RU" dirty="0" smtClean="0"/>
              <a:t>лому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сегмент</a:t>
            </a:r>
            <a:r>
              <a:rPr lang="en-US" dirty="0" err="1" smtClean="0"/>
              <a:t>i</a:t>
            </a:r>
            <a:r>
              <a:rPr lang="ru-RU" dirty="0" smtClean="0"/>
              <a:t>в;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до </a:t>
            </a:r>
            <a:r>
              <a:rPr lang="ru-RU" dirty="0" err="1" smtClean="0"/>
              <a:t>страхових</a:t>
            </a:r>
            <a:r>
              <a:rPr lang="ru-RU" dirty="0" smtClean="0"/>
              <a:t> продукт</a:t>
            </a:r>
            <a:r>
              <a:rPr lang="en-US" dirty="0" err="1" smtClean="0"/>
              <a:t>i</a:t>
            </a:r>
            <a:r>
              <a:rPr lang="ru-RU" dirty="0" smtClean="0"/>
              <a:t>в, </a:t>
            </a:r>
            <a:r>
              <a:rPr lang="ru-RU" dirty="0" err="1" smtClean="0"/>
              <a:t>виходячи</a:t>
            </a:r>
            <a:r>
              <a:rPr lang="ru-RU" dirty="0" smtClean="0"/>
              <a:t> з потреб ринку; </a:t>
            </a:r>
            <a:r>
              <a:rPr lang="en-US" dirty="0" err="1" smtClean="0"/>
              <a:t>i</a:t>
            </a:r>
            <a:r>
              <a:rPr lang="ru-RU" dirty="0" err="1" smtClean="0"/>
              <a:t>нформац</a:t>
            </a:r>
            <a:r>
              <a:rPr lang="en-US" dirty="0" err="1" smtClean="0"/>
              <a:t>i</a:t>
            </a:r>
            <a:r>
              <a:rPr lang="ru-RU" dirty="0" err="1" smtClean="0"/>
              <a:t>йна</a:t>
            </a:r>
            <a:r>
              <a:rPr lang="ru-RU" dirty="0" smtClean="0"/>
              <a:t> та </a:t>
            </a:r>
            <a:r>
              <a:rPr lang="ru-RU" dirty="0" err="1" smtClean="0"/>
              <a:t>рекламна</a:t>
            </a:r>
            <a:r>
              <a:rPr lang="ru-RU" dirty="0" smtClean="0"/>
              <a:t> п</a:t>
            </a:r>
            <a:r>
              <a:rPr lang="en-US" dirty="0" err="1" smtClean="0"/>
              <a:t>i</a:t>
            </a:r>
            <a:r>
              <a:rPr lang="ru-RU" dirty="0" err="1" smtClean="0"/>
              <a:t>дтримка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просування</a:t>
            </a:r>
            <a:r>
              <a:rPr lang="ru-RU" dirty="0" smtClean="0"/>
              <a:t> </a:t>
            </a:r>
            <a:r>
              <a:rPr lang="ru-RU" dirty="0" err="1" smtClean="0"/>
              <a:t>страхових</a:t>
            </a:r>
            <a:r>
              <a:rPr lang="ru-RU" dirty="0" smtClean="0"/>
              <a:t> продукт</a:t>
            </a:r>
            <a:r>
              <a:rPr lang="en-US" dirty="0" err="1" smtClean="0"/>
              <a:t>i</a:t>
            </a:r>
            <a:r>
              <a:rPr lang="ru-RU" dirty="0" smtClean="0"/>
              <a:t>в; </a:t>
            </a:r>
            <a:r>
              <a:rPr lang="ru-RU" dirty="0" err="1" smtClean="0"/>
              <a:t>виб</a:t>
            </a:r>
            <a:r>
              <a:rPr lang="en-US" dirty="0" err="1" smtClean="0"/>
              <a:t>i</a:t>
            </a:r>
            <a:r>
              <a:rPr lang="ru-RU" dirty="0" smtClean="0"/>
              <a:t>р актив</a:t>
            </a:r>
            <a:r>
              <a:rPr lang="en-US" dirty="0" err="1" smtClean="0"/>
              <a:t>i</a:t>
            </a:r>
            <a:r>
              <a:rPr lang="ru-RU" dirty="0" err="1" smtClean="0"/>
              <a:t>зац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реал</a:t>
            </a:r>
            <a:r>
              <a:rPr lang="en-US" dirty="0" err="1" smtClean="0"/>
              <a:t>i</a:t>
            </a:r>
            <a:r>
              <a:rPr lang="ru-RU" dirty="0" err="1" smtClean="0"/>
              <a:t>зац</a:t>
            </a:r>
            <a:r>
              <a:rPr lang="en-US" dirty="0" err="1" smtClean="0"/>
              <a:t>i</a:t>
            </a:r>
            <a:r>
              <a:rPr lang="ru-RU" dirty="0" smtClean="0"/>
              <a:t>ї; </a:t>
            </a:r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 smtClean="0"/>
              <a:t>ефективност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заход</a:t>
            </a:r>
            <a:r>
              <a:rPr lang="en-US" dirty="0" err="1" smtClean="0"/>
              <a:t>i</a:t>
            </a:r>
            <a:r>
              <a:rPr lang="ru-RU" dirty="0" smtClean="0"/>
              <a:t>в. </a:t>
            </a:r>
          </a:p>
          <a:p>
            <a:pPr algn="just"/>
            <a:r>
              <a:rPr lang="ru-RU" dirty="0" smtClean="0"/>
              <a:t>Основною </a:t>
            </a:r>
            <a:r>
              <a:rPr lang="ru-RU" dirty="0" err="1" smtClean="0"/>
              <a:t>функцією</a:t>
            </a:r>
            <a:r>
              <a:rPr lang="ru-RU" dirty="0" smtClean="0"/>
              <a:t> оперативного маркетингу є практична реал</a:t>
            </a:r>
            <a:r>
              <a:rPr lang="en-US" dirty="0" err="1" smtClean="0"/>
              <a:t>i</a:t>
            </a:r>
            <a:r>
              <a:rPr lang="ru-RU" dirty="0" err="1" smtClean="0"/>
              <a:t>зац</a:t>
            </a:r>
            <a:r>
              <a:rPr lang="en-US" dirty="0" err="1" smtClean="0"/>
              <a:t>i</a:t>
            </a:r>
            <a:r>
              <a:rPr lang="ru-RU" dirty="0" smtClean="0"/>
              <a:t>я </a:t>
            </a:r>
            <a:r>
              <a:rPr lang="ru-RU" dirty="0" err="1" smtClean="0"/>
              <a:t>розробок</a:t>
            </a:r>
            <a:r>
              <a:rPr lang="ru-RU" dirty="0" smtClean="0"/>
              <a:t> </a:t>
            </a:r>
            <a:r>
              <a:rPr lang="ru-RU" dirty="0" err="1" smtClean="0"/>
              <a:t>стратегічного</a:t>
            </a:r>
            <a:r>
              <a:rPr lang="ru-RU" dirty="0" smtClean="0"/>
              <a:t> маркетингу у м</a:t>
            </a:r>
            <a:r>
              <a:rPr lang="en-US" dirty="0" err="1" smtClean="0"/>
              <a:t>i</a:t>
            </a:r>
            <a:r>
              <a:rPr lang="ru-RU" dirty="0" err="1" smtClean="0"/>
              <a:t>сцях</a:t>
            </a:r>
            <a:r>
              <a:rPr lang="ru-RU" dirty="0" smtClean="0"/>
              <a:t> реал</a:t>
            </a:r>
            <a:r>
              <a:rPr lang="en-US" dirty="0" err="1" smtClean="0"/>
              <a:t>i</a:t>
            </a:r>
            <a:r>
              <a:rPr lang="ru-RU" dirty="0" err="1" smtClean="0"/>
              <a:t>зац</a:t>
            </a:r>
            <a:r>
              <a:rPr lang="en-US" dirty="0" err="1" smtClean="0"/>
              <a:t>i</a:t>
            </a:r>
            <a:r>
              <a:rPr lang="ru-RU" dirty="0" smtClean="0"/>
              <a:t>ї шляхом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рекламних</a:t>
            </a:r>
            <a:r>
              <a:rPr lang="ru-RU" dirty="0" smtClean="0"/>
              <a:t> заход</a:t>
            </a:r>
            <a:r>
              <a:rPr lang="en-US" dirty="0" err="1" smtClean="0"/>
              <a:t>i</a:t>
            </a:r>
            <a:r>
              <a:rPr lang="ru-RU" dirty="0" smtClean="0"/>
              <a:t>в та актив</a:t>
            </a:r>
            <a:r>
              <a:rPr lang="en-US" dirty="0" err="1" smtClean="0"/>
              <a:t>i</a:t>
            </a:r>
            <a:r>
              <a:rPr lang="ru-RU" dirty="0" err="1" smtClean="0"/>
              <a:t>зац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споживчої</a:t>
            </a:r>
            <a:r>
              <a:rPr lang="ru-RU" dirty="0" smtClean="0"/>
              <a:t> </a:t>
            </a:r>
            <a:r>
              <a:rPr lang="ru-RU" dirty="0" err="1" smtClean="0"/>
              <a:t>повед</a:t>
            </a:r>
            <a:r>
              <a:rPr lang="en-US" dirty="0" err="1" smtClean="0"/>
              <a:t>i</a:t>
            </a:r>
            <a:r>
              <a:rPr lang="ru-RU" dirty="0" err="1" smtClean="0"/>
              <a:t>нки</a:t>
            </a:r>
            <a:r>
              <a:rPr lang="ru-RU" dirty="0" smtClean="0"/>
              <a:t> </a:t>
            </a:r>
            <a:r>
              <a:rPr lang="ru-RU" dirty="0" err="1" smtClean="0"/>
              <a:t>потенц</a:t>
            </a:r>
            <a:r>
              <a:rPr lang="en-US" dirty="0" err="1" smtClean="0"/>
              <a:t>i</a:t>
            </a:r>
            <a:r>
              <a:rPr lang="ru-RU" dirty="0" err="1" smtClean="0"/>
              <a:t>йних</a:t>
            </a:r>
            <a:r>
              <a:rPr lang="ru-RU" dirty="0" smtClean="0"/>
              <a:t> </a:t>
            </a:r>
            <a:r>
              <a:rPr lang="ru-RU" dirty="0" err="1" smtClean="0"/>
              <a:t>страхувальник</a:t>
            </a:r>
            <a:r>
              <a:rPr lang="en-US" dirty="0" err="1" smtClean="0"/>
              <a:t>i</a:t>
            </a:r>
            <a:r>
              <a:rPr lang="ru-RU" dirty="0" smtClean="0"/>
              <a:t>в. До </a:t>
            </a:r>
            <a:r>
              <a:rPr lang="en-US" dirty="0" err="1" smtClean="0"/>
              <a:t>i</a:t>
            </a:r>
            <a:r>
              <a:rPr lang="ru-RU" dirty="0" err="1" smtClean="0"/>
              <a:t>нших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функц</a:t>
            </a:r>
            <a:r>
              <a:rPr lang="en-US" dirty="0" err="1" smtClean="0"/>
              <a:t>i</a:t>
            </a:r>
            <a:r>
              <a:rPr lang="ru-RU" dirty="0" smtClean="0"/>
              <a:t>й в</a:t>
            </a:r>
            <a:r>
              <a:rPr lang="en-US" dirty="0" err="1" smtClean="0"/>
              <a:t>i</a:t>
            </a:r>
            <a:r>
              <a:rPr lang="ru-RU" dirty="0" err="1" smtClean="0"/>
              <a:t>дноситъся</a:t>
            </a:r>
            <a:r>
              <a:rPr lang="ru-RU" dirty="0" smtClean="0"/>
              <a:t>: </a:t>
            </a:r>
            <a:r>
              <a:rPr lang="ru-RU" dirty="0" err="1" smtClean="0"/>
              <a:t>анал</a:t>
            </a:r>
            <a:r>
              <a:rPr lang="en-US" dirty="0" err="1" smtClean="0"/>
              <a:t>i</a:t>
            </a:r>
            <a:r>
              <a:rPr lang="ru-RU" dirty="0" smtClean="0"/>
              <a:t>з м</a:t>
            </a:r>
            <a:r>
              <a:rPr lang="en-US" dirty="0" err="1" smtClean="0"/>
              <a:t>i</a:t>
            </a:r>
            <a:r>
              <a:rPr lang="ru-RU" dirty="0" err="1" smtClean="0"/>
              <a:t>крооточення</a:t>
            </a:r>
            <a:r>
              <a:rPr lang="ru-RU" dirty="0" smtClean="0"/>
              <a:t> </a:t>
            </a:r>
            <a:r>
              <a:rPr lang="ru-RU" dirty="0" err="1" smtClean="0"/>
              <a:t>страхової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з метою </a:t>
            </a:r>
            <a:r>
              <a:rPr lang="ru-RU" dirty="0" err="1" smtClean="0"/>
              <a:t>анал</a:t>
            </a:r>
            <a:r>
              <a:rPr lang="en-US" dirty="0" err="1" smtClean="0"/>
              <a:t>i</a:t>
            </a:r>
            <a:r>
              <a:rPr lang="ru-RU" dirty="0" err="1" smtClean="0"/>
              <a:t>зу</a:t>
            </a:r>
            <a:r>
              <a:rPr lang="ru-RU" dirty="0" smtClean="0"/>
              <a:t> </a:t>
            </a:r>
            <a:r>
              <a:rPr lang="ru-RU" dirty="0" err="1" smtClean="0"/>
              <a:t>внутр</a:t>
            </a:r>
            <a:r>
              <a:rPr lang="en-US" dirty="0" err="1" smtClean="0"/>
              <a:t>i</a:t>
            </a:r>
            <a:r>
              <a:rPr lang="ru-RU" dirty="0" err="1" smtClean="0"/>
              <a:t>шньої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в контекст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адаптац</a:t>
            </a:r>
            <a:r>
              <a:rPr lang="en-US" dirty="0" err="1" smtClean="0"/>
              <a:t>i</a:t>
            </a:r>
            <a:r>
              <a:rPr lang="ru-RU" dirty="0" smtClean="0"/>
              <a:t>ї до </a:t>
            </a:r>
            <a:r>
              <a:rPr lang="ru-RU" dirty="0" err="1" smtClean="0"/>
              <a:t>ринкових</a:t>
            </a:r>
            <a:r>
              <a:rPr lang="ru-RU" dirty="0" smtClean="0"/>
              <a:t> умов; </a:t>
            </a:r>
            <a:r>
              <a:rPr lang="ru-RU" dirty="0" err="1" smtClean="0"/>
              <a:t>оптимізація</a:t>
            </a:r>
            <a:r>
              <a:rPr lang="ru-RU" dirty="0" smtClean="0"/>
              <a:t> орган</a:t>
            </a:r>
            <a:r>
              <a:rPr lang="en-US" dirty="0" err="1" smtClean="0"/>
              <a:t>i</a:t>
            </a:r>
            <a:r>
              <a:rPr lang="ru-RU" dirty="0" err="1" smtClean="0"/>
              <a:t>зац</a:t>
            </a:r>
            <a:r>
              <a:rPr lang="en-US" dirty="0" err="1" smtClean="0"/>
              <a:t>i</a:t>
            </a:r>
            <a:r>
              <a:rPr lang="ru-RU" dirty="0" err="1" smtClean="0"/>
              <a:t>йної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ї та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бізнес-процес</a:t>
            </a:r>
            <a:r>
              <a:rPr lang="en-US" dirty="0" err="1" smtClean="0"/>
              <a:t>i</a:t>
            </a:r>
            <a:r>
              <a:rPr lang="ru-RU" dirty="0" smtClean="0"/>
              <a:t>в; </a:t>
            </a:r>
            <a:r>
              <a:rPr lang="ru-RU" dirty="0" err="1" smtClean="0"/>
              <a:t>становлення</a:t>
            </a:r>
            <a:r>
              <a:rPr lang="ru-RU" dirty="0" smtClean="0"/>
              <a:t> та п</a:t>
            </a:r>
            <a:r>
              <a:rPr lang="en-US" dirty="0" err="1" smtClean="0"/>
              <a:t>i</a:t>
            </a:r>
            <a:r>
              <a:rPr lang="ru-RU" dirty="0" err="1" smtClean="0"/>
              <a:t>дтримка</a:t>
            </a:r>
            <a:r>
              <a:rPr lang="ru-RU" dirty="0" smtClean="0"/>
              <a:t> </a:t>
            </a:r>
            <a:r>
              <a:rPr lang="ru-RU" dirty="0" err="1" smtClean="0"/>
              <a:t>корпоративної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699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 smtClean="0"/>
              <a:t>З метою </a:t>
            </a:r>
            <a:r>
              <a:rPr lang="ru-RU" sz="3600" dirty="0" err="1" smtClean="0"/>
              <a:t>досл</a:t>
            </a:r>
            <a:r>
              <a:rPr lang="en-US" sz="3600" dirty="0" err="1" smtClean="0"/>
              <a:t>i</a:t>
            </a:r>
            <a:r>
              <a:rPr lang="ru-RU" sz="3600" dirty="0" err="1" smtClean="0"/>
              <a:t>дження</a:t>
            </a:r>
            <a:r>
              <a:rPr lang="ru-RU" sz="3600" dirty="0" smtClean="0"/>
              <a:t> р</a:t>
            </a:r>
            <a:r>
              <a:rPr lang="en-US" sz="3600" dirty="0" err="1" smtClean="0"/>
              <a:t>i</a:t>
            </a:r>
            <a:r>
              <a:rPr lang="ru-RU" sz="3600" dirty="0" err="1" smtClean="0"/>
              <a:t>вн</a:t>
            </a:r>
            <a:r>
              <a:rPr lang="en-US" sz="3600" dirty="0" err="1" smtClean="0"/>
              <a:t>i</a:t>
            </a:r>
            <a:r>
              <a:rPr lang="ru-RU" sz="3600" dirty="0" smtClean="0"/>
              <a:t>в </a:t>
            </a:r>
            <a:r>
              <a:rPr lang="en-US" sz="3600" dirty="0" err="1" smtClean="0"/>
              <a:t>i</a:t>
            </a:r>
            <a:r>
              <a:rPr lang="ru-RU" sz="3600" dirty="0" err="1" smtClean="0"/>
              <a:t>єрархій</a:t>
            </a:r>
            <a:r>
              <a:rPr lang="ru-RU" sz="3600" dirty="0" smtClean="0"/>
              <a:t> </a:t>
            </a:r>
            <a:r>
              <a:rPr lang="ru-RU" sz="3600" dirty="0" err="1" smtClean="0"/>
              <a:t>структури</a:t>
            </a:r>
            <a:r>
              <a:rPr lang="ru-RU" sz="3600" dirty="0" smtClean="0"/>
              <a:t> маркетингового </a:t>
            </a:r>
            <a:r>
              <a:rPr lang="ru-RU" sz="3600" dirty="0" err="1" smtClean="0"/>
              <a:t>середовища</a:t>
            </a:r>
            <a:r>
              <a:rPr lang="ru-RU" sz="3600" dirty="0" smtClean="0"/>
              <a:t> маркетингов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ru-RU" sz="3600" dirty="0" err="1" smtClean="0"/>
              <a:t>служби</a:t>
            </a:r>
            <a:r>
              <a:rPr lang="ru-RU" sz="3600" dirty="0" smtClean="0"/>
              <a:t> </a:t>
            </a:r>
            <a:r>
              <a:rPr lang="ru-RU" sz="3600" dirty="0" err="1" smtClean="0"/>
              <a:t>страхової</a:t>
            </a:r>
            <a:r>
              <a:rPr lang="ru-RU" sz="3600" dirty="0" smtClean="0"/>
              <a:t> </a:t>
            </a:r>
            <a:r>
              <a:rPr lang="ru-RU" sz="3600" dirty="0" err="1" smtClean="0"/>
              <a:t>компан</a:t>
            </a:r>
            <a:r>
              <a:rPr lang="en-US" sz="3600" dirty="0" err="1" smtClean="0"/>
              <a:t>i</a:t>
            </a:r>
            <a:r>
              <a:rPr lang="ru-RU" sz="3600" dirty="0" smtClean="0"/>
              <a:t>ї вир</a:t>
            </a:r>
            <a:r>
              <a:rPr lang="en-US" sz="3600" dirty="0" err="1" smtClean="0"/>
              <a:t>i</a:t>
            </a:r>
            <a:r>
              <a:rPr lang="ru-RU" sz="3600" dirty="0" err="1" smtClean="0"/>
              <a:t>шують</a:t>
            </a:r>
            <a:r>
              <a:rPr lang="ru-RU" sz="3600" dirty="0" smtClean="0"/>
              <a:t> </a:t>
            </a:r>
            <a:r>
              <a:rPr lang="ru-RU" sz="3600" dirty="0" err="1" smtClean="0"/>
              <a:t>певні</a:t>
            </a:r>
            <a:r>
              <a:rPr lang="ru-RU" sz="3600" dirty="0" smtClean="0"/>
              <a:t> </a:t>
            </a:r>
            <a:r>
              <a:rPr lang="ru-RU" sz="3600" dirty="0" err="1" smtClean="0"/>
              <a:t>завдання</a:t>
            </a:r>
            <a:r>
              <a:rPr lang="ru-RU" sz="3600" dirty="0" smtClean="0"/>
              <a:t>: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9866832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sz="3600" dirty="0" smtClean="0"/>
              <a:t>На </a:t>
            </a:r>
            <a:r>
              <a:rPr lang="ru-RU" sz="3600" dirty="0" err="1" smtClean="0"/>
              <a:t>макрорівні</a:t>
            </a:r>
            <a:r>
              <a:rPr lang="ru-RU" sz="3600" dirty="0" smtClean="0"/>
              <a:t> – </a:t>
            </a:r>
            <a:r>
              <a:rPr lang="ru-RU" sz="3600" dirty="0" err="1" smtClean="0"/>
              <a:t>розробка</a:t>
            </a:r>
            <a:r>
              <a:rPr lang="ru-RU" sz="3600" dirty="0" smtClean="0"/>
              <a:t> прогнозу </a:t>
            </a:r>
            <a:r>
              <a:rPr lang="ru-RU" sz="3600" dirty="0" err="1" smtClean="0"/>
              <a:t>розвитку</a:t>
            </a:r>
            <a:r>
              <a:rPr lang="ru-RU" sz="3600" dirty="0" smtClean="0"/>
              <a:t> </a:t>
            </a:r>
            <a:r>
              <a:rPr lang="ru-RU" sz="3600" dirty="0" err="1" smtClean="0"/>
              <a:t>макросередовища</a:t>
            </a:r>
            <a:r>
              <a:rPr lang="ru-RU" sz="3600" dirty="0" smtClean="0"/>
              <a:t> на основ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ru-RU" sz="3600" dirty="0" err="1" smtClean="0"/>
              <a:t>анал</a:t>
            </a:r>
            <a:r>
              <a:rPr lang="en-US" sz="3600" dirty="0" err="1" smtClean="0"/>
              <a:t>i</a:t>
            </a:r>
            <a:r>
              <a:rPr lang="ru-RU" sz="3600" dirty="0" err="1" smtClean="0"/>
              <a:t>зу</a:t>
            </a:r>
            <a:r>
              <a:rPr lang="ru-RU" sz="3600" dirty="0" smtClean="0"/>
              <a:t>, </a:t>
            </a:r>
            <a:r>
              <a:rPr lang="ru-RU" sz="3600" dirty="0" err="1" smtClean="0"/>
              <a:t>оц</a:t>
            </a:r>
            <a:r>
              <a:rPr lang="en-US" sz="3600" dirty="0" err="1" smtClean="0"/>
              <a:t>i</a:t>
            </a:r>
            <a:r>
              <a:rPr lang="ru-RU" sz="3600" dirty="0" err="1" smtClean="0"/>
              <a:t>нювання</a:t>
            </a:r>
            <a:r>
              <a:rPr lang="ru-RU" sz="3600" dirty="0" smtClean="0"/>
              <a:t> та </a:t>
            </a:r>
            <a:r>
              <a:rPr lang="ru-RU" sz="3600" dirty="0" err="1" smtClean="0"/>
              <a:t>прогнозування</a:t>
            </a:r>
            <a:r>
              <a:rPr lang="ru-RU" sz="3600" dirty="0" smtClean="0"/>
              <a:t> </a:t>
            </a:r>
            <a:r>
              <a:rPr lang="ru-RU" sz="3600" dirty="0" err="1" smtClean="0"/>
              <a:t>розвитку</a:t>
            </a:r>
            <a:r>
              <a:rPr lang="ru-RU" sz="3600" dirty="0" smtClean="0"/>
              <a:t> таких </a:t>
            </a:r>
            <a:r>
              <a:rPr lang="ru-RU" sz="3600" dirty="0" err="1" smtClean="0"/>
              <a:t>аспектів</a:t>
            </a:r>
            <a:r>
              <a:rPr lang="ru-RU" sz="3600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Демограф</a:t>
            </a:r>
            <a:r>
              <a:rPr lang="en-US" dirty="0" err="1" smtClean="0"/>
              <a:t>i</a:t>
            </a:r>
            <a:r>
              <a:rPr lang="ru-RU" dirty="0" err="1" smtClean="0"/>
              <a:t>чний</a:t>
            </a:r>
            <a:r>
              <a:rPr lang="ru-RU" dirty="0" smtClean="0"/>
              <a:t> аспект. </a:t>
            </a:r>
            <a:r>
              <a:rPr lang="ru-RU" dirty="0" err="1" smtClean="0"/>
              <a:t>Прогнозування</a:t>
            </a:r>
            <a:r>
              <a:rPr lang="ru-RU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демографічних</a:t>
            </a:r>
            <a:r>
              <a:rPr lang="ru-RU" dirty="0" smtClean="0"/>
              <a:t> </a:t>
            </a:r>
            <a:r>
              <a:rPr lang="ru-RU" dirty="0" err="1" smtClean="0"/>
              <a:t>тенденц</a:t>
            </a:r>
            <a:r>
              <a:rPr lang="en-US" dirty="0" err="1" smtClean="0"/>
              <a:t>i</a:t>
            </a:r>
            <a:r>
              <a:rPr lang="ru-RU" dirty="0" smtClean="0"/>
              <a:t>й, як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представляють</a:t>
            </a:r>
            <a:r>
              <a:rPr lang="ru-RU" dirty="0" smtClean="0"/>
              <a:t> </a:t>
            </a:r>
            <a:r>
              <a:rPr lang="ru-RU" dirty="0" err="1" smtClean="0"/>
              <a:t>можливост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та погрози для </a:t>
            </a:r>
            <a:r>
              <a:rPr lang="ru-RU" dirty="0" err="1" smtClean="0"/>
              <a:t>страхової</a:t>
            </a:r>
            <a:r>
              <a:rPr lang="ru-RU" dirty="0" smtClean="0"/>
              <a:t>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ї. </a:t>
            </a:r>
          </a:p>
          <a:p>
            <a:pPr algn="just"/>
            <a:r>
              <a:rPr lang="ru-RU" dirty="0" err="1" smtClean="0"/>
              <a:t>Економ</a:t>
            </a:r>
            <a:r>
              <a:rPr lang="en-US" dirty="0" err="1" smtClean="0"/>
              <a:t>i</a:t>
            </a:r>
            <a:r>
              <a:rPr lang="ru-RU" dirty="0" err="1" smtClean="0"/>
              <a:t>чний</a:t>
            </a:r>
            <a:r>
              <a:rPr lang="ru-RU" dirty="0" smtClean="0"/>
              <a:t> аспект. </a:t>
            </a:r>
            <a:r>
              <a:rPr lang="ru-RU" dirty="0" err="1" smtClean="0"/>
              <a:t>Прогнозування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на </a:t>
            </a:r>
            <a:r>
              <a:rPr lang="ru-RU" dirty="0" err="1" smtClean="0"/>
              <a:t>страхову</a:t>
            </a:r>
            <a:r>
              <a:rPr lang="ru-RU" dirty="0" smtClean="0"/>
              <a:t>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ю </a:t>
            </a:r>
            <a:r>
              <a:rPr lang="ru-RU" dirty="0" err="1" smtClean="0"/>
              <a:t>майбутн</a:t>
            </a:r>
            <a:r>
              <a:rPr lang="en-US" dirty="0" err="1" smtClean="0"/>
              <a:t>i</a:t>
            </a:r>
            <a:r>
              <a:rPr lang="ru-RU" dirty="0" smtClean="0"/>
              <a:t>х </a:t>
            </a:r>
            <a:r>
              <a:rPr lang="ru-RU" dirty="0" err="1" smtClean="0"/>
              <a:t>тенденц</a:t>
            </a:r>
            <a:r>
              <a:rPr lang="en-US" dirty="0" err="1" smtClean="0"/>
              <a:t>i</a:t>
            </a:r>
            <a:r>
              <a:rPr lang="ru-RU" dirty="0" smtClean="0"/>
              <a:t>й </a:t>
            </a:r>
            <a:r>
              <a:rPr lang="ru-RU" dirty="0" err="1" smtClean="0"/>
              <a:t>зм</a:t>
            </a:r>
            <a:r>
              <a:rPr lang="en-US" dirty="0" err="1" smtClean="0"/>
              <a:t>i</a:t>
            </a:r>
            <a:r>
              <a:rPr lang="ru-RU" dirty="0" smtClean="0"/>
              <a:t>ни доход</a:t>
            </a:r>
            <a:r>
              <a:rPr lang="en-US" dirty="0" err="1" smtClean="0"/>
              <a:t>i</a:t>
            </a:r>
            <a:r>
              <a:rPr lang="ru-RU" dirty="0" smtClean="0"/>
              <a:t>в, ц</a:t>
            </a:r>
            <a:r>
              <a:rPr lang="en-US" dirty="0" err="1" smtClean="0"/>
              <a:t>i</a:t>
            </a:r>
            <a:r>
              <a:rPr lang="ru-RU" dirty="0" smtClean="0"/>
              <a:t>н, </a:t>
            </a:r>
            <a:r>
              <a:rPr lang="ru-RU" dirty="0" err="1" smtClean="0"/>
              <a:t>заощаджень</a:t>
            </a:r>
            <a:r>
              <a:rPr lang="ru-RU" dirty="0" smtClean="0"/>
              <a:t> та умов </a:t>
            </a:r>
            <a:r>
              <a:rPr lang="ru-RU" dirty="0" err="1" smtClean="0"/>
              <a:t>кредитування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Еколог</a:t>
            </a:r>
            <a:r>
              <a:rPr lang="en-US" dirty="0" err="1" smtClean="0"/>
              <a:t>i</a:t>
            </a:r>
            <a:r>
              <a:rPr lang="ru-RU" dirty="0" err="1" smtClean="0"/>
              <a:t>чний</a:t>
            </a:r>
            <a:r>
              <a:rPr lang="ru-RU" dirty="0" smtClean="0"/>
              <a:t> аспект. </a:t>
            </a:r>
            <a:r>
              <a:rPr lang="ru-RU" dirty="0" err="1" smtClean="0"/>
              <a:t>Прогнозування</a:t>
            </a:r>
            <a:r>
              <a:rPr lang="ru-RU" dirty="0" smtClean="0"/>
              <a:t> </a:t>
            </a:r>
            <a:r>
              <a:rPr lang="ru-RU" dirty="0" err="1" smtClean="0"/>
              <a:t>зм</a:t>
            </a:r>
            <a:r>
              <a:rPr lang="en-US" dirty="0" err="1" smtClean="0"/>
              <a:t>i</a:t>
            </a:r>
            <a:r>
              <a:rPr lang="ru-RU" dirty="0" smtClean="0"/>
              <a:t>ни </a:t>
            </a:r>
            <a:r>
              <a:rPr lang="ru-RU" dirty="0" err="1" smtClean="0"/>
              <a:t>вартост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доступності</a:t>
            </a:r>
            <a:r>
              <a:rPr lang="ru-RU" dirty="0" smtClean="0"/>
              <a:t> </a:t>
            </a:r>
            <a:r>
              <a:rPr lang="ru-RU" dirty="0" err="1" smtClean="0"/>
              <a:t>природних</a:t>
            </a:r>
            <a:r>
              <a:rPr lang="ru-RU" dirty="0" smtClean="0"/>
              <a:t> ресурс</a:t>
            </a:r>
            <a:r>
              <a:rPr lang="en-US" dirty="0" err="1" smtClean="0"/>
              <a:t>i</a:t>
            </a:r>
            <a:r>
              <a:rPr lang="ru-RU" dirty="0" smtClean="0"/>
              <a:t>в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енергії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Технолог</a:t>
            </a:r>
            <a:r>
              <a:rPr lang="en-US" dirty="0" err="1" smtClean="0"/>
              <a:t>i</a:t>
            </a:r>
            <a:r>
              <a:rPr lang="ru-RU" dirty="0" err="1" smtClean="0"/>
              <a:t>чний</a:t>
            </a:r>
            <a:r>
              <a:rPr lang="ru-RU" dirty="0" smtClean="0"/>
              <a:t> аспект. </a:t>
            </a:r>
            <a:r>
              <a:rPr lang="ru-RU" dirty="0" err="1" smtClean="0"/>
              <a:t>Прогнозування</a:t>
            </a:r>
            <a:r>
              <a:rPr lang="ru-RU" dirty="0" smtClean="0"/>
              <a:t> </a:t>
            </a:r>
            <a:r>
              <a:rPr lang="ru-RU" dirty="0" err="1" smtClean="0"/>
              <a:t>зм</a:t>
            </a:r>
            <a:r>
              <a:rPr lang="en-US" dirty="0" err="1" smtClean="0"/>
              <a:t>i</a:t>
            </a:r>
            <a:r>
              <a:rPr lang="ru-RU" dirty="0" smtClean="0"/>
              <a:t>н в </a:t>
            </a:r>
            <a:r>
              <a:rPr lang="ru-RU" dirty="0" err="1" smtClean="0"/>
              <a:t>науковотехн</a:t>
            </a:r>
            <a:r>
              <a:rPr lang="en-US" dirty="0" err="1" smtClean="0"/>
              <a:t>i</a:t>
            </a:r>
            <a:r>
              <a:rPr lang="ru-RU" dirty="0" err="1" smtClean="0"/>
              <a:t>чн</a:t>
            </a:r>
            <a:r>
              <a:rPr lang="en-US" dirty="0" err="1" smtClean="0"/>
              <a:t>i</a:t>
            </a:r>
            <a:r>
              <a:rPr lang="ru-RU" dirty="0" smtClean="0"/>
              <a:t>й сфер</a:t>
            </a:r>
            <a:r>
              <a:rPr lang="en-US" dirty="0" err="1" smtClean="0"/>
              <a:t>i</a:t>
            </a:r>
            <a:r>
              <a:rPr lang="en-US" dirty="0" smtClean="0"/>
              <a:t> (</a:t>
            </a:r>
            <a:r>
              <a:rPr lang="ru-RU" dirty="0" err="1" smtClean="0"/>
              <a:t>фундаментальн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досл</a:t>
            </a:r>
            <a:r>
              <a:rPr lang="en-US" dirty="0" err="1" smtClean="0"/>
              <a:t>i</a:t>
            </a:r>
            <a:r>
              <a:rPr lang="ru-RU" dirty="0" err="1" smtClean="0"/>
              <a:t>дження</a:t>
            </a:r>
            <a:r>
              <a:rPr lang="ru-RU" dirty="0" smtClean="0"/>
              <a:t>, </a:t>
            </a:r>
            <a:r>
              <a:rPr lang="ru-RU" dirty="0" err="1" smtClean="0"/>
              <a:t>прикладн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досл</a:t>
            </a:r>
            <a:r>
              <a:rPr lang="en-US" dirty="0" err="1" smtClean="0"/>
              <a:t>i</a:t>
            </a:r>
            <a:r>
              <a:rPr lang="ru-RU" dirty="0" err="1" smtClean="0"/>
              <a:t>дження</a:t>
            </a:r>
            <a:r>
              <a:rPr lang="ru-RU" dirty="0" smtClean="0"/>
              <a:t>, </a:t>
            </a:r>
            <a:r>
              <a:rPr lang="ru-RU" dirty="0" err="1" smtClean="0"/>
              <a:t>досл</a:t>
            </a:r>
            <a:r>
              <a:rPr lang="en-US" dirty="0" err="1" smtClean="0"/>
              <a:t>i</a:t>
            </a:r>
            <a:r>
              <a:rPr lang="ru-RU" dirty="0" smtClean="0"/>
              <a:t>дно-</a:t>
            </a:r>
            <a:r>
              <a:rPr lang="ru-RU" dirty="0" err="1" smtClean="0"/>
              <a:t>конструкторськ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досл</a:t>
            </a:r>
            <a:r>
              <a:rPr lang="en-US" dirty="0" err="1" smtClean="0"/>
              <a:t>i</a:t>
            </a:r>
            <a:r>
              <a:rPr lang="ru-RU" dirty="0" err="1" smtClean="0"/>
              <a:t>дження</a:t>
            </a:r>
            <a:r>
              <a:rPr lang="ru-RU" dirty="0" smtClean="0"/>
              <a:t> та </a:t>
            </a:r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технолог</a:t>
            </a:r>
            <a:r>
              <a:rPr lang="en-US" dirty="0" err="1" smtClean="0"/>
              <a:t>i</a:t>
            </a:r>
            <a:r>
              <a:rPr lang="ru-RU" dirty="0" smtClean="0"/>
              <a:t>й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техн</a:t>
            </a:r>
            <a:r>
              <a:rPr lang="en-US" dirty="0" err="1" smtClean="0"/>
              <a:t>i</a:t>
            </a:r>
            <a:r>
              <a:rPr lang="ru-RU" dirty="0" err="1" smtClean="0"/>
              <a:t>ки</a:t>
            </a:r>
            <a:r>
              <a:rPr lang="ru-RU" dirty="0" smtClean="0"/>
              <a:t>). </a:t>
            </a:r>
          </a:p>
          <a:p>
            <a:pPr algn="just"/>
            <a:r>
              <a:rPr lang="ru-RU" dirty="0" smtClean="0"/>
              <a:t>Пол</a:t>
            </a:r>
            <a:r>
              <a:rPr lang="en-US" dirty="0" err="1" smtClean="0"/>
              <a:t>i</a:t>
            </a:r>
            <a:r>
              <a:rPr lang="ru-RU" dirty="0" err="1" smtClean="0"/>
              <a:t>тичний</a:t>
            </a:r>
            <a:r>
              <a:rPr lang="ru-RU" dirty="0" smtClean="0"/>
              <a:t> аспект. </a:t>
            </a:r>
            <a:r>
              <a:rPr lang="ru-RU" dirty="0" err="1" smtClean="0"/>
              <a:t>Прогнозування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законодавства</a:t>
            </a:r>
            <a:r>
              <a:rPr lang="ru-RU" dirty="0" smtClean="0"/>
              <a:t> та </a:t>
            </a:r>
            <a:r>
              <a:rPr lang="ru-RU" dirty="0" err="1" smtClean="0"/>
              <a:t>впливу</a:t>
            </a:r>
            <a:r>
              <a:rPr lang="ru-RU" dirty="0" smtClean="0"/>
              <a:t> закон</a:t>
            </a:r>
            <a:r>
              <a:rPr lang="en-US" dirty="0" err="1" smtClean="0"/>
              <a:t>i</a:t>
            </a:r>
            <a:r>
              <a:rPr lang="ru-RU" dirty="0" smtClean="0"/>
              <a:t>в,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пропонуються</a:t>
            </a:r>
            <a:r>
              <a:rPr lang="ru-RU" dirty="0" smtClean="0"/>
              <a:t> до </a:t>
            </a:r>
            <a:r>
              <a:rPr lang="ru-RU" dirty="0" err="1" smtClean="0"/>
              <a:t>прийняття</a:t>
            </a:r>
            <a:r>
              <a:rPr lang="ru-RU" dirty="0" smtClean="0"/>
              <a:t>, на стратег</a:t>
            </a:r>
            <a:r>
              <a:rPr lang="en-US" dirty="0" err="1" smtClean="0"/>
              <a:t>i</a:t>
            </a:r>
            <a:r>
              <a:rPr lang="ru-RU" dirty="0" smtClean="0"/>
              <a:t>ю </a:t>
            </a:r>
            <a:r>
              <a:rPr lang="ru-RU" dirty="0" err="1" smtClean="0"/>
              <a:t>компанії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Культурний</a:t>
            </a:r>
            <a:r>
              <a:rPr lang="ru-RU" dirty="0" smtClean="0"/>
              <a:t> аспект. </a:t>
            </a:r>
            <a:r>
              <a:rPr lang="ru-RU" dirty="0" err="1" smtClean="0"/>
              <a:t>Прогнозування</a:t>
            </a:r>
            <a:r>
              <a:rPr lang="ru-RU" dirty="0" smtClean="0"/>
              <a:t> </a:t>
            </a:r>
            <a:r>
              <a:rPr lang="ru-RU" dirty="0" err="1" smtClean="0"/>
              <a:t>зм</a:t>
            </a:r>
            <a:r>
              <a:rPr lang="en-US" dirty="0" err="1" smtClean="0"/>
              <a:t>i</a:t>
            </a:r>
            <a:r>
              <a:rPr lang="ru-RU" dirty="0" smtClean="0"/>
              <a:t>н у </a:t>
            </a:r>
            <a:r>
              <a:rPr lang="ru-RU" dirty="0" err="1" smtClean="0"/>
              <a:t>стил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страхувальник</a:t>
            </a:r>
            <a:r>
              <a:rPr lang="en-US" dirty="0" err="1" smtClean="0"/>
              <a:t>i</a:t>
            </a:r>
            <a:r>
              <a:rPr lang="ru-RU" dirty="0" smtClean="0"/>
              <a:t>в, </a:t>
            </a:r>
            <a:r>
              <a:rPr lang="ru-RU" dirty="0" err="1" smtClean="0"/>
              <a:t>котр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матимуть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на </a:t>
            </a:r>
            <a:r>
              <a:rPr lang="ru-RU" dirty="0" err="1" smtClean="0"/>
              <a:t>зм</a:t>
            </a:r>
            <a:r>
              <a:rPr lang="en-US" dirty="0" err="1" smtClean="0"/>
              <a:t>i</a:t>
            </a:r>
            <a:r>
              <a:rPr lang="ru-RU" dirty="0" smtClean="0"/>
              <a:t>ну </a:t>
            </a:r>
            <a:r>
              <a:rPr lang="ru-RU" dirty="0" err="1" smtClean="0"/>
              <a:t>ставлення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 до д</a:t>
            </a:r>
            <a:r>
              <a:rPr lang="en-US" dirty="0" err="1" smtClean="0"/>
              <a:t>i</a:t>
            </a:r>
            <a:r>
              <a:rPr lang="ru-RU" dirty="0" err="1" smtClean="0"/>
              <a:t>яльност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послуг</a:t>
            </a:r>
            <a:r>
              <a:rPr lang="ru-RU" dirty="0" smtClean="0"/>
              <a:t>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ї.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18150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9003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На </a:t>
            </a:r>
            <a:r>
              <a:rPr lang="ru-RU" sz="2400" dirty="0" err="1" smtClean="0"/>
              <a:t>рівні</a:t>
            </a:r>
            <a:r>
              <a:rPr lang="ru-RU" sz="2400" dirty="0" smtClean="0"/>
              <a:t> </a:t>
            </a:r>
            <a:r>
              <a:rPr lang="ru-RU" sz="2400" dirty="0" err="1" smtClean="0"/>
              <a:t>безпосереднього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оточення</a:t>
            </a:r>
            <a:r>
              <a:rPr lang="ru-RU" sz="2400" dirty="0" smtClean="0"/>
              <a:t> – </a:t>
            </a:r>
            <a:r>
              <a:rPr lang="ru-RU" sz="2400" dirty="0" err="1" smtClean="0"/>
              <a:t>оц</a:t>
            </a:r>
            <a:r>
              <a:rPr lang="en-US" sz="2400" dirty="0" err="1" smtClean="0"/>
              <a:t>i</a:t>
            </a:r>
            <a:r>
              <a:rPr lang="ru-RU" sz="2400" dirty="0" err="1" smtClean="0"/>
              <a:t>нка</a:t>
            </a:r>
            <a:r>
              <a:rPr lang="ru-RU" sz="2400" dirty="0" smtClean="0"/>
              <a:t> стану та </a:t>
            </a:r>
            <a:r>
              <a:rPr lang="ru-RU" sz="2400" dirty="0" err="1" smtClean="0"/>
              <a:t>розробка</a:t>
            </a:r>
            <a:r>
              <a:rPr lang="ru-RU" sz="2400" dirty="0" smtClean="0"/>
              <a:t> прогнозу </a:t>
            </a:r>
            <a:r>
              <a:rPr lang="ru-RU" sz="2400" dirty="0" err="1" smtClean="0"/>
              <a:t>розвитку</a:t>
            </a:r>
            <a:r>
              <a:rPr lang="ru-RU" sz="2400" dirty="0" smtClean="0"/>
              <a:t> </a:t>
            </a:r>
            <a:r>
              <a:rPr lang="ru-RU" sz="2400" dirty="0" err="1" smtClean="0"/>
              <a:t>компонентів</a:t>
            </a:r>
            <a:r>
              <a:rPr lang="ru-RU" sz="2400" dirty="0" smtClean="0"/>
              <a:t> </a:t>
            </a:r>
            <a:r>
              <a:rPr lang="ru-RU" sz="2400" dirty="0" err="1" smtClean="0"/>
              <a:t>системи</a:t>
            </a:r>
            <a:r>
              <a:rPr lang="ru-RU" sz="2400" dirty="0" smtClean="0"/>
              <a:t> </a:t>
            </a:r>
            <a:r>
              <a:rPr lang="ru-RU" sz="2400" dirty="0" err="1" smtClean="0"/>
              <a:t>безпосереднього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оточення</a:t>
            </a:r>
            <a:r>
              <a:rPr lang="ru-RU" sz="2400" dirty="0" smtClean="0"/>
              <a:t>: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4736" y="1193327"/>
            <a:ext cx="10515600" cy="552848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Ринки. Стан та </a:t>
            </a:r>
            <a:r>
              <a:rPr lang="ru-RU" dirty="0" err="1" smtClean="0"/>
              <a:t>тенденції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ринку </a:t>
            </a:r>
            <a:r>
              <a:rPr lang="ru-RU" dirty="0" err="1" smtClean="0"/>
              <a:t>страхування</a:t>
            </a:r>
            <a:r>
              <a:rPr lang="ru-RU" dirty="0" smtClean="0"/>
              <a:t>, </a:t>
            </a:r>
            <a:r>
              <a:rPr lang="ru-RU" dirty="0" err="1" smtClean="0"/>
              <a:t>темпи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r>
              <a:rPr lang="ru-RU" dirty="0" smtClean="0"/>
              <a:t>, географ</a:t>
            </a:r>
            <a:r>
              <a:rPr lang="en-US" dirty="0" err="1" smtClean="0"/>
              <a:t>i</a:t>
            </a:r>
            <a:r>
              <a:rPr lang="ru-RU" dirty="0" err="1" smtClean="0"/>
              <a:t>чного</a:t>
            </a:r>
            <a:r>
              <a:rPr lang="ru-RU" dirty="0" smtClean="0"/>
              <a:t> </a:t>
            </a:r>
            <a:r>
              <a:rPr lang="ru-RU" dirty="0" err="1" smtClean="0"/>
              <a:t>розпод</a:t>
            </a:r>
            <a:r>
              <a:rPr lang="en-US" dirty="0" err="1" smtClean="0"/>
              <a:t>i</a:t>
            </a:r>
            <a:r>
              <a:rPr lang="ru-RU" dirty="0" err="1" smtClean="0"/>
              <a:t>лу</a:t>
            </a:r>
            <a:r>
              <a:rPr lang="ru-RU" dirty="0" smtClean="0"/>
              <a:t>, </a:t>
            </a:r>
            <a:r>
              <a:rPr lang="ru-RU" dirty="0" err="1" smtClean="0"/>
              <a:t>сегментац</a:t>
            </a:r>
            <a:r>
              <a:rPr lang="en-US" dirty="0" err="1" smtClean="0"/>
              <a:t>i</a:t>
            </a:r>
            <a:r>
              <a:rPr lang="ru-RU" dirty="0" smtClean="0"/>
              <a:t>ї та </a:t>
            </a:r>
            <a:r>
              <a:rPr lang="ru-RU" dirty="0" err="1" smtClean="0"/>
              <a:t>прибутковост</a:t>
            </a:r>
            <a:r>
              <a:rPr lang="en-US" dirty="0" err="1" smtClean="0"/>
              <a:t>i</a:t>
            </a:r>
            <a:r>
              <a:rPr lang="en-US" dirty="0" smtClean="0"/>
              <a:t>. </a:t>
            </a:r>
            <a:r>
              <a:rPr lang="ru-RU" dirty="0" err="1" smtClean="0"/>
              <a:t>Споживач</a:t>
            </a:r>
            <a:r>
              <a:rPr lang="en-US" dirty="0" err="1" smtClean="0"/>
              <a:t>i</a:t>
            </a:r>
            <a:r>
              <a:rPr lang="en-US" dirty="0" smtClean="0"/>
              <a:t>. </a:t>
            </a:r>
            <a:r>
              <a:rPr lang="ru-RU" dirty="0" smtClean="0"/>
              <a:t>Як </a:t>
            </a:r>
            <a:r>
              <a:rPr lang="ru-RU" dirty="0" err="1" smtClean="0"/>
              <a:t>страхувальники</a:t>
            </a:r>
            <a:r>
              <a:rPr lang="ru-RU" dirty="0" smtClean="0"/>
              <a:t> </a:t>
            </a:r>
            <a:r>
              <a:rPr lang="ru-RU" dirty="0" err="1" smtClean="0"/>
              <a:t>оц</a:t>
            </a:r>
            <a:r>
              <a:rPr lang="en-US" dirty="0" err="1" smtClean="0"/>
              <a:t>i</a:t>
            </a:r>
            <a:r>
              <a:rPr lang="ru-RU" dirty="0" err="1" smtClean="0"/>
              <a:t>нюють</a:t>
            </a:r>
            <a:r>
              <a:rPr lang="ru-RU" dirty="0" smtClean="0"/>
              <a:t> як</a:t>
            </a:r>
            <a:r>
              <a:rPr lang="en-US" dirty="0" err="1" smtClean="0"/>
              <a:t>i</a:t>
            </a:r>
            <a:r>
              <a:rPr lang="ru-RU" dirty="0" err="1" smtClean="0"/>
              <a:t>сть</a:t>
            </a:r>
            <a:r>
              <a:rPr lang="ru-RU" dirty="0" smtClean="0"/>
              <a:t> пол</a:t>
            </a:r>
            <a:r>
              <a:rPr lang="en-US" dirty="0" err="1" smtClean="0"/>
              <a:t>i</a:t>
            </a:r>
            <a:r>
              <a:rPr lang="ru-RU" dirty="0" smtClean="0"/>
              <a:t>су,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та ц</a:t>
            </a:r>
            <a:r>
              <a:rPr lang="en-US" dirty="0" err="1" smtClean="0"/>
              <a:t>i</a:t>
            </a:r>
            <a:r>
              <a:rPr lang="ru-RU" dirty="0" smtClean="0"/>
              <a:t>ни,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пропонуються</a:t>
            </a:r>
            <a:r>
              <a:rPr lang="ru-RU" dirty="0" smtClean="0"/>
              <a:t> страховою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err="1" smtClean="0"/>
              <a:t>єю</a:t>
            </a:r>
            <a:r>
              <a:rPr lang="ru-RU" dirty="0" smtClean="0"/>
              <a:t>? </a:t>
            </a:r>
            <a:r>
              <a:rPr lang="ru-RU" dirty="0" err="1" smtClean="0"/>
              <a:t>Яким</a:t>
            </a:r>
            <a:r>
              <a:rPr lang="ru-RU" dirty="0" smtClean="0"/>
              <a:t> чином вони </a:t>
            </a:r>
            <a:r>
              <a:rPr lang="ru-RU" dirty="0" err="1" smtClean="0"/>
              <a:t>приймають</a:t>
            </a:r>
            <a:r>
              <a:rPr lang="ru-RU" dirty="0" smtClean="0"/>
              <a:t> р</a:t>
            </a:r>
            <a:r>
              <a:rPr lang="en-US" dirty="0" err="1" smtClean="0"/>
              <a:t>i</a:t>
            </a:r>
            <a:r>
              <a:rPr lang="ru-RU" dirty="0" err="1" smtClean="0"/>
              <a:t>шення</a:t>
            </a:r>
            <a:r>
              <a:rPr lang="ru-RU" dirty="0" smtClean="0"/>
              <a:t> про </a:t>
            </a:r>
            <a:r>
              <a:rPr lang="ru-RU" dirty="0" err="1" smtClean="0"/>
              <a:t>придбання</a:t>
            </a:r>
            <a:r>
              <a:rPr lang="ru-RU" dirty="0" smtClean="0"/>
              <a:t> пол</a:t>
            </a:r>
            <a:r>
              <a:rPr lang="en-US" dirty="0" err="1" smtClean="0"/>
              <a:t>i</a:t>
            </a:r>
            <a:r>
              <a:rPr lang="ru-RU" dirty="0" smtClean="0"/>
              <a:t>су?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покупц</a:t>
            </a:r>
            <a:r>
              <a:rPr lang="en-US" dirty="0" err="1" smtClean="0"/>
              <a:t>i</a:t>
            </a:r>
            <a:r>
              <a:rPr lang="ru-RU" dirty="0" smtClean="0"/>
              <a:t>в (</a:t>
            </a:r>
            <a:r>
              <a:rPr lang="ru-RU" dirty="0" err="1" smtClean="0"/>
              <a:t>кл</a:t>
            </a:r>
            <a:r>
              <a:rPr lang="en-US" dirty="0" err="1" smtClean="0"/>
              <a:t>i</a:t>
            </a:r>
            <a:r>
              <a:rPr lang="ru-RU" dirty="0" err="1" smtClean="0"/>
              <a:t>єнт</a:t>
            </a:r>
            <a:r>
              <a:rPr lang="en-US" dirty="0" err="1" smtClean="0"/>
              <a:t>i</a:t>
            </a:r>
            <a:r>
              <a:rPr lang="ru-RU" dirty="0" smtClean="0"/>
              <a:t>в </a:t>
            </a:r>
            <a:r>
              <a:rPr lang="ru-RU" dirty="0" err="1" smtClean="0"/>
              <a:t>страхової</a:t>
            </a:r>
            <a:r>
              <a:rPr lang="ru-RU" dirty="0" smtClean="0"/>
              <a:t>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ї),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попиту</a:t>
            </a:r>
            <a:r>
              <a:rPr lang="ru-RU" dirty="0" smtClean="0"/>
              <a:t> є </a:t>
            </a:r>
            <a:r>
              <a:rPr lang="ru-RU" dirty="0" err="1" smtClean="0"/>
              <a:t>важливою</a:t>
            </a:r>
            <a:r>
              <a:rPr lang="ru-RU" dirty="0" smtClean="0"/>
              <a:t> задачею </a:t>
            </a:r>
            <a:r>
              <a:rPr lang="ru-RU" dirty="0" err="1" smtClean="0"/>
              <a:t>анал</a:t>
            </a:r>
            <a:r>
              <a:rPr lang="en-US" dirty="0" err="1" smtClean="0"/>
              <a:t>i</a:t>
            </a:r>
            <a:r>
              <a:rPr lang="ru-RU" dirty="0" err="1" smtClean="0"/>
              <a:t>зу</a:t>
            </a:r>
            <a:r>
              <a:rPr lang="ru-RU" dirty="0" smtClean="0"/>
              <a:t> </a:t>
            </a:r>
            <a:r>
              <a:rPr lang="ru-RU" dirty="0" err="1" smtClean="0"/>
              <a:t>безпосереднього</a:t>
            </a:r>
            <a:r>
              <a:rPr lang="ru-RU" dirty="0" smtClean="0"/>
              <a:t> </a:t>
            </a:r>
            <a:r>
              <a:rPr lang="ru-RU" dirty="0" err="1" smtClean="0"/>
              <a:t>оточення</a:t>
            </a:r>
            <a:r>
              <a:rPr lang="ru-RU" dirty="0" smtClean="0"/>
              <a:t>. </a:t>
            </a:r>
            <a:r>
              <a:rPr lang="ru-RU" dirty="0" err="1" smtClean="0"/>
              <a:t>Окремо</a:t>
            </a:r>
            <a:r>
              <a:rPr lang="ru-RU" dirty="0" smtClean="0"/>
              <a:t> </a:t>
            </a:r>
            <a:r>
              <a:rPr lang="ru-RU" dirty="0" err="1" smtClean="0"/>
              <a:t>анал</a:t>
            </a:r>
            <a:r>
              <a:rPr lang="en-US" dirty="0" err="1" smtClean="0"/>
              <a:t>i</a:t>
            </a:r>
            <a:r>
              <a:rPr lang="ru-RU" dirty="0" err="1" smtClean="0"/>
              <a:t>зуються</a:t>
            </a:r>
            <a:r>
              <a:rPr lang="ru-RU" dirty="0" smtClean="0"/>
              <a:t> </a:t>
            </a:r>
            <a:r>
              <a:rPr lang="ru-RU" dirty="0" err="1" smtClean="0"/>
              <a:t>традиц</a:t>
            </a:r>
            <a:r>
              <a:rPr lang="en-US" dirty="0" err="1" smtClean="0"/>
              <a:t>i</a:t>
            </a:r>
            <a:r>
              <a:rPr lang="ru-RU" dirty="0" err="1" smtClean="0"/>
              <a:t>йн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та </a:t>
            </a:r>
            <a:r>
              <a:rPr lang="ru-RU" dirty="0" err="1" smtClean="0"/>
              <a:t>ун</a:t>
            </a:r>
            <a:r>
              <a:rPr lang="en-US" dirty="0" err="1" smtClean="0"/>
              <a:t>i</a:t>
            </a:r>
            <a:r>
              <a:rPr lang="ru-RU" dirty="0" err="1" smtClean="0"/>
              <a:t>кальн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страхов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Постачальники</a:t>
            </a:r>
            <a:r>
              <a:rPr lang="ru-RU" dirty="0" smtClean="0"/>
              <a:t>. </a:t>
            </a:r>
            <a:r>
              <a:rPr lang="ru-RU" dirty="0" err="1" smtClean="0"/>
              <a:t>Анал</a:t>
            </a:r>
            <a:r>
              <a:rPr lang="en-US" dirty="0" err="1" smtClean="0"/>
              <a:t>i</a:t>
            </a:r>
            <a:r>
              <a:rPr lang="ru-RU" dirty="0" smtClean="0"/>
              <a:t>з </a:t>
            </a:r>
            <a:r>
              <a:rPr lang="ru-RU" dirty="0" err="1" smtClean="0"/>
              <a:t>постачальник</a:t>
            </a:r>
            <a:r>
              <a:rPr lang="en-US" dirty="0" err="1" smtClean="0"/>
              <a:t>i</a:t>
            </a:r>
            <a:r>
              <a:rPr lang="ru-RU" dirty="0" smtClean="0"/>
              <a:t>в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страхов</a:t>
            </a:r>
            <a:r>
              <a:rPr lang="en-US" dirty="0" err="1" smtClean="0"/>
              <a:t>i</a:t>
            </a:r>
            <a:r>
              <a:rPr lang="ru-RU" dirty="0" smtClean="0"/>
              <a:t>й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ї </a:t>
            </a:r>
            <a:r>
              <a:rPr lang="ru-RU" dirty="0" err="1" smtClean="0"/>
              <a:t>надавати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</a:t>
            </a:r>
            <a:r>
              <a:rPr lang="ru-RU" dirty="0" err="1" smtClean="0"/>
              <a:t>найвищої</a:t>
            </a:r>
            <a:r>
              <a:rPr lang="ru-RU" dirty="0" smtClean="0"/>
              <a:t> </a:t>
            </a:r>
            <a:r>
              <a:rPr lang="ru-RU" dirty="0" err="1" smtClean="0"/>
              <a:t>якост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з </a:t>
            </a:r>
            <a:r>
              <a:rPr lang="ru-RU" dirty="0" err="1" smtClean="0"/>
              <a:t>найнижчими</a:t>
            </a:r>
            <a:r>
              <a:rPr lang="ru-RU" dirty="0" smtClean="0"/>
              <a:t> </a:t>
            </a:r>
            <a:r>
              <a:rPr lang="ru-RU" dirty="0" err="1" smtClean="0"/>
              <a:t>витратами</a:t>
            </a:r>
            <a:r>
              <a:rPr lang="ru-RU" dirty="0" smtClean="0"/>
              <a:t>, </a:t>
            </a:r>
            <a:r>
              <a:rPr lang="ru-RU" dirty="0" err="1" smtClean="0"/>
              <a:t>забезпечити</a:t>
            </a:r>
            <a:r>
              <a:rPr lang="ru-RU" dirty="0" smtClean="0"/>
              <a:t> </a:t>
            </a:r>
            <a:r>
              <a:rPr lang="ru-RU" dirty="0" err="1" smtClean="0"/>
              <a:t>найб</a:t>
            </a:r>
            <a:r>
              <a:rPr lang="en-US" dirty="0" err="1" smtClean="0"/>
              <a:t>i</a:t>
            </a:r>
            <a:r>
              <a:rPr lang="ru-RU" dirty="0" err="1" smtClean="0"/>
              <a:t>льш</a:t>
            </a:r>
            <a:r>
              <a:rPr lang="ru-RU" dirty="0" smtClean="0"/>
              <a:t> </a:t>
            </a:r>
            <a:r>
              <a:rPr lang="ru-RU" dirty="0" err="1" smtClean="0"/>
              <a:t>ефективний</a:t>
            </a:r>
            <a:r>
              <a:rPr lang="ru-RU" dirty="0" smtClean="0"/>
              <a:t> </a:t>
            </a:r>
            <a:r>
              <a:rPr lang="ru-RU" dirty="0" err="1" smtClean="0"/>
              <a:t>розпод</a:t>
            </a:r>
            <a:r>
              <a:rPr lang="en-US" dirty="0" err="1" smtClean="0"/>
              <a:t>i</a:t>
            </a:r>
            <a:r>
              <a:rPr lang="ru-RU" dirty="0" smtClean="0"/>
              <a:t>л </a:t>
            </a:r>
            <a:r>
              <a:rPr lang="ru-RU" dirty="0" err="1" smtClean="0"/>
              <a:t>цих</a:t>
            </a:r>
            <a:r>
              <a:rPr lang="ru-RU" dirty="0" smtClean="0"/>
              <a:t> ресурс</a:t>
            </a:r>
            <a:r>
              <a:rPr lang="en-US" dirty="0" err="1" smtClean="0"/>
              <a:t>i</a:t>
            </a:r>
            <a:r>
              <a:rPr lang="ru-RU" dirty="0" smtClean="0"/>
              <a:t>в. </a:t>
            </a:r>
          </a:p>
          <a:p>
            <a:pPr algn="just"/>
            <a:r>
              <a:rPr lang="ru-RU" dirty="0" err="1" smtClean="0"/>
              <a:t>Конкуренти</a:t>
            </a:r>
            <a:r>
              <a:rPr lang="ru-RU" dirty="0" smtClean="0"/>
              <a:t>. </a:t>
            </a:r>
            <a:r>
              <a:rPr lang="ru-RU" dirty="0" err="1" smtClean="0"/>
              <a:t>Хто</a:t>
            </a:r>
            <a:r>
              <a:rPr lang="ru-RU" dirty="0" smtClean="0"/>
              <a:t> </a:t>
            </a:r>
            <a:r>
              <a:rPr lang="ru-RU" dirty="0" err="1" smtClean="0"/>
              <a:t>основн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конкуренти</a:t>
            </a:r>
            <a:r>
              <a:rPr lang="ru-RU" dirty="0" smtClean="0"/>
              <a:t>? Як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в них </a:t>
            </a:r>
            <a:r>
              <a:rPr lang="ru-RU" dirty="0" err="1" smtClean="0"/>
              <a:t>стратегії</a:t>
            </a:r>
            <a:r>
              <a:rPr lang="ru-RU" dirty="0" smtClean="0"/>
              <a:t>, </a:t>
            </a:r>
            <a:r>
              <a:rPr lang="ru-RU" dirty="0" err="1" smtClean="0"/>
              <a:t>частки</a:t>
            </a:r>
            <a:r>
              <a:rPr lang="ru-RU" dirty="0" smtClean="0"/>
              <a:t> ринку, </a:t>
            </a:r>
            <a:r>
              <a:rPr lang="ru-RU" dirty="0" err="1" smtClean="0"/>
              <a:t>сильн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слабк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? </a:t>
            </a:r>
            <a:r>
              <a:rPr lang="ru-RU" dirty="0" err="1" smtClean="0"/>
              <a:t>Вивчення</a:t>
            </a:r>
            <a:r>
              <a:rPr lang="ru-RU" dirty="0" smtClean="0"/>
              <a:t> конкурент</a:t>
            </a:r>
            <a:r>
              <a:rPr lang="en-US" dirty="0" err="1" smtClean="0"/>
              <a:t>i</a:t>
            </a:r>
            <a:r>
              <a:rPr lang="ru-RU" dirty="0" smtClean="0"/>
              <a:t>в </a:t>
            </a:r>
            <a:r>
              <a:rPr lang="ru-RU" dirty="0" err="1" smtClean="0"/>
              <a:t>направлене</a:t>
            </a:r>
            <a:r>
              <a:rPr lang="ru-RU" dirty="0" smtClean="0"/>
              <a:t> на те,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виявити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слабк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сильн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на ц</a:t>
            </a:r>
            <a:r>
              <a:rPr lang="en-US" dirty="0" err="1" smtClean="0"/>
              <a:t>i</a:t>
            </a:r>
            <a:r>
              <a:rPr lang="ru-RU" dirty="0" smtClean="0"/>
              <a:t>й основ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побудувати</a:t>
            </a:r>
            <a:r>
              <a:rPr lang="ru-RU" dirty="0" smtClean="0"/>
              <a:t> стратег</a:t>
            </a:r>
            <a:r>
              <a:rPr lang="en-US" dirty="0" err="1" smtClean="0"/>
              <a:t>i</a:t>
            </a:r>
            <a:r>
              <a:rPr lang="ru-RU" dirty="0" smtClean="0"/>
              <a:t>ю </a:t>
            </a:r>
            <a:r>
              <a:rPr lang="ru-RU" dirty="0" err="1" smtClean="0"/>
              <a:t>конкурентної</a:t>
            </a:r>
            <a:r>
              <a:rPr lang="ru-RU" dirty="0" smtClean="0"/>
              <a:t> </a:t>
            </a:r>
            <a:r>
              <a:rPr lang="ru-RU" dirty="0" err="1" smtClean="0"/>
              <a:t>боротьби</a:t>
            </a:r>
            <a:r>
              <a:rPr lang="ru-RU" dirty="0" smtClean="0"/>
              <a:t>. для </a:t>
            </a:r>
            <a:r>
              <a:rPr lang="ru-RU" dirty="0" err="1" smtClean="0"/>
              <a:t>страхової</a:t>
            </a:r>
            <a:r>
              <a:rPr lang="ru-RU" dirty="0" smtClean="0"/>
              <a:t>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ї, яка </a:t>
            </a:r>
            <a:r>
              <a:rPr lang="ru-RU" dirty="0" err="1" smtClean="0"/>
              <a:t>зд</a:t>
            </a:r>
            <a:r>
              <a:rPr lang="en-US" dirty="0" err="1" smtClean="0"/>
              <a:t>i</a:t>
            </a:r>
            <a:r>
              <a:rPr lang="ru-RU" dirty="0" err="1" smtClean="0"/>
              <a:t>йснює</a:t>
            </a:r>
            <a:r>
              <a:rPr lang="ru-RU" dirty="0" smtClean="0"/>
              <a:t> </a:t>
            </a:r>
            <a:r>
              <a:rPr lang="ru-RU" dirty="0" err="1" smtClean="0"/>
              <a:t>страхування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, конкурентами, </a:t>
            </a:r>
            <a:r>
              <a:rPr lang="ru-RU" dirty="0" err="1" smtClean="0"/>
              <a:t>кр</a:t>
            </a:r>
            <a:r>
              <a:rPr lang="en-US" dirty="0" err="1" smtClean="0"/>
              <a:t>i</a:t>
            </a:r>
            <a:r>
              <a:rPr lang="ru-RU" dirty="0" smtClean="0"/>
              <a:t>м </a:t>
            </a:r>
            <a:r>
              <a:rPr lang="ru-RU" dirty="0" err="1" smtClean="0"/>
              <a:t>страхових</a:t>
            </a:r>
            <a:r>
              <a:rPr lang="ru-RU" dirty="0" smtClean="0"/>
              <a:t>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й є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недержавн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пенс</a:t>
            </a:r>
            <a:r>
              <a:rPr lang="en-US" dirty="0" err="1" smtClean="0"/>
              <a:t>i</a:t>
            </a:r>
            <a:r>
              <a:rPr lang="ru-RU" dirty="0" err="1" smtClean="0"/>
              <a:t>йн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фонди</a:t>
            </a:r>
            <a:r>
              <a:rPr lang="ru-RU" dirty="0" smtClean="0"/>
              <a:t> та банки, як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право </a:t>
            </a:r>
            <a:r>
              <a:rPr lang="ru-RU" dirty="0" err="1" smtClean="0"/>
              <a:t>надавати</a:t>
            </a:r>
            <a:r>
              <a:rPr lang="ru-RU" dirty="0" smtClean="0"/>
              <a:t> аналог</a:t>
            </a:r>
            <a:r>
              <a:rPr lang="en-US" dirty="0" err="1" smtClean="0"/>
              <a:t>i</a:t>
            </a:r>
            <a:r>
              <a:rPr lang="ru-RU" dirty="0" err="1" smtClean="0"/>
              <a:t>чн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</a:t>
            </a:r>
            <a:r>
              <a:rPr lang="en-US" dirty="0" err="1" smtClean="0"/>
              <a:t>i</a:t>
            </a:r>
            <a:r>
              <a:rPr lang="ru-RU" dirty="0" smtClean="0"/>
              <a:t>з </a:t>
            </a:r>
            <a:r>
              <a:rPr lang="ru-RU" dirty="0" err="1" smtClean="0"/>
              <a:t>довгострокового</a:t>
            </a:r>
            <a:r>
              <a:rPr lang="ru-RU" dirty="0" smtClean="0"/>
              <a:t> </a:t>
            </a:r>
            <a:r>
              <a:rPr lang="ru-RU" dirty="0" err="1" smtClean="0"/>
              <a:t>накопичення</a:t>
            </a:r>
            <a:r>
              <a:rPr lang="ru-RU" dirty="0" smtClean="0"/>
              <a:t> кошт</a:t>
            </a:r>
            <a:r>
              <a:rPr lang="en-US" dirty="0" err="1" smtClean="0"/>
              <a:t>i</a:t>
            </a:r>
            <a:r>
              <a:rPr lang="ru-RU" dirty="0" smtClean="0"/>
              <a:t>в ф</a:t>
            </a:r>
            <a:r>
              <a:rPr lang="en-US" dirty="0" err="1" smtClean="0"/>
              <a:t>i</a:t>
            </a:r>
            <a:r>
              <a:rPr lang="ru-RU" dirty="0" err="1" smtClean="0"/>
              <a:t>зичних</a:t>
            </a:r>
            <a:r>
              <a:rPr lang="ru-RU" dirty="0" smtClean="0"/>
              <a:t> ос</a:t>
            </a:r>
            <a:r>
              <a:rPr lang="en-US" dirty="0" err="1" smtClean="0"/>
              <a:t>i</a:t>
            </a:r>
            <a:r>
              <a:rPr lang="ru-RU" dirty="0" smtClean="0"/>
              <a:t>б. </a:t>
            </a:r>
          </a:p>
          <a:p>
            <a:pPr algn="just"/>
            <a:r>
              <a:rPr lang="ru-RU" dirty="0" smtClean="0"/>
              <a:t>Канали </a:t>
            </a:r>
            <a:r>
              <a:rPr lang="ru-RU" dirty="0" err="1" smtClean="0"/>
              <a:t>збуту</a:t>
            </a:r>
            <a:r>
              <a:rPr lang="ru-RU" dirty="0" smtClean="0"/>
              <a:t>. Стан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тенденц</a:t>
            </a:r>
            <a:r>
              <a:rPr lang="en-US" dirty="0" err="1" smtClean="0"/>
              <a:t>i</a:t>
            </a:r>
            <a:r>
              <a:rPr lang="ru-RU" dirty="0" smtClean="0"/>
              <a:t>ї </a:t>
            </a:r>
            <a:r>
              <a:rPr lang="ru-RU" dirty="0" err="1" smtClean="0"/>
              <a:t>зм</a:t>
            </a:r>
            <a:r>
              <a:rPr lang="en-US" dirty="0" err="1" smtClean="0"/>
              <a:t>i</a:t>
            </a:r>
            <a:r>
              <a:rPr lang="ru-RU" dirty="0" smtClean="0"/>
              <a:t>ни </a:t>
            </a:r>
            <a:r>
              <a:rPr lang="ru-RU" dirty="0" err="1" smtClean="0"/>
              <a:t>ефективност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 </a:t>
            </a:r>
            <a:r>
              <a:rPr lang="ru-RU" dirty="0" err="1" smtClean="0"/>
              <a:t>збуту</a:t>
            </a:r>
            <a:r>
              <a:rPr lang="ru-RU" dirty="0" smtClean="0"/>
              <a:t>. </a:t>
            </a:r>
            <a:r>
              <a:rPr lang="ru-RU" dirty="0" err="1" smtClean="0"/>
              <a:t>Оц</a:t>
            </a:r>
            <a:r>
              <a:rPr lang="en-US" dirty="0" err="1" smtClean="0"/>
              <a:t>i</a:t>
            </a:r>
            <a:r>
              <a:rPr lang="ru-RU" dirty="0" err="1" smtClean="0"/>
              <a:t>нка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та </a:t>
            </a:r>
            <a:r>
              <a:rPr lang="ru-RU" dirty="0" err="1" smtClean="0"/>
              <a:t>ефективн</a:t>
            </a:r>
            <a:r>
              <a:rPr lang="en-US" dirty="0" err="1" smtClean="0"/>
              <a:t>i</a:t>
            </a:r>
            <a:r>
              <a:rPr lang="ru-RU" dirty="0" err="1" smtClean="0"/>
              <a:t>сть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р</a:t>
            </a:r>
            <a:r>
              <a:rPr lang="en-US" dirty="0" err="1" smtClean="0"/>
              <a:t>i</a:t>
            </a:r>
            <a:r>
              <a:rPr lang="ru-RU" dirty="0" err="1" smtClean="0"/>
              <a:t>зних</a:t>
            </a:r>
            <a:r>
              <a:rPr lang="ru-RU" dirty="0" smtClean="0"/>
              <a:t> канал</a:t>
            </a:r>
            <a:r>
              <a:rPr lang="en-US" dirty="0" err="1" smtClean="0"/>
              <a:t>i</a:t>
            </a:r>
            <a:r>
              <a:rPr lang="ru-RU" dirty="0" smtClean="0"/>
              <a:t>в </a:t>
            </a:r>
            <a:r>
              <a:rPr lang="ru-RU" dirty="0" err="1" smtClean="0"/>
              <a:t>збуту</a:t>
            </a:r>
            <a:r>
              <a:rPr lang="ru-RU" dirty="0" smtClean="0"/>
              <a:t>: через </a:t>
            </a:r>
            <a:r>
              <a:rPr lang="ru-RU" dirty="0" err="1" smtClean="0"/>
              <a:t>представництва</a:t>
            </a:r>
            <a:r>
              <a:rPr lang="ru-RU" dirty="0" smtClean="0"/>
              <a:t>, через </a:t>
            </a:r>
            <a:r>
              <a:rPr lang="ru-RU" dirty="0" err="1" smtClean="0"/>
              <a:t>страхових</a:t>
            </a:r>
            <a:r>
              <a:rPr lang="ru-RU" dirty="0" smtClean="0"/>
              <a:t> брокер</a:t>
            </a:r>
            <a:r>
              <a:rPr lang="en-US" dirty="0" err="1" smtClean="0"/>
              <a:t>i</a:t>
            </a:r>
            <a:r>
              <a:rPr lang="ru-RU" dirty="0" smtClean="0"/>
              <a:t>в, через </a:t>
            </a:r>
            <a:r>
              <a:rPr lang="en-US" dirty="0" err="1" smtClean="0"/>
              <a:t>i</a:t>
            </a:r>
            <a:r>
              <a:rPr lang="ru-RU" dirty="0" err="1" smtClean="0"/>
              <a:t>нших</a:t>
            </a:r>
            <a:r>
              <a:rPr lang="ru-RU" dirty="0" smtClean="0"/>
              <a:t> </a:t>
            </a:r>
            <a:r>
              <a:rPr lang="ru-RU" dirty="0" err="1" smtClean="0"/>
              <a:t>посередник</a:t>
            </a:r>
            <a:r>
              <a:rPr lang="en-US" dirty="0" err="1" smtClean="0"/>
              <a:t>i</a:t>
            </a:r>
            <a:r>
              <a:rPr lang="ru-RU" dirty="0" smtClean="0"/>
              <a:t>в. </a:t>
            </a:r>
          </a:p>
          <a:p>
            <a:pPr algn="just"/>
            <a:r>
              <a:rPr lang="ru-RU" dirty="0" err="1" smtClean="0"/>
              <a:t>Перестраховики</a:t>
            </a:r>
            <a:r>
              <a:rPr lang="ru-RU" dirty="0" smtClean="0"/>
              <a:t>. Як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тенденц</a:t>
            </a:r>
            <a:r>
              <a:rPr lang="en-US" dirty="0" err="1" smtClean="0"/>
              <a:t>i</a:t>
            </a:r>
            <a:r>
              <a:rPr lang="ru-RU" dirty="0" smtClean="0"/>
              <a:t>ї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на </a:t>
            </a:r>
            <a:r>
              <a:rPr lang="ru-RU" dirty="0" err="1" smtClean="0"/>
              <a:t>перестраховик</a:t>
            </a:r>
            <a:r>
              <a:rPr lang="en-US" dirty="0" err="1" smtClean="0"/>
              <a:t>i</a:t>
            </a:r>
            <a:r>
              <a:rPr lang="ru-RU" dirty="0" smtClean="0"/>
              <a:t>в? Як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перспективи</a:t>
            </a:r>
            <a:r>
              <a:rPr lang="ru-RU" dirty="0" smtClean="0"/>
              <a:t> </a:t>
            </a:r>
            <a:r>
              <a:rPr lang="ru-RU" dirty="0" err="1" smtClean="0"/>
              <a:t>доступност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ресурс</a:t>
            </a:r>
            <a:r>
              <a:rPr lang="en-US" dirty="0" err="1" smtClean="0"/>
              <a:t>i</a:t>
            </a:r>
            <a:r>
              <a:rPr lang="ru-RU" dirty="0" smtClean="0"/>
              <a:t>в для </a:t>
            </a:r>
            <a:r>
              <a:rPr lang="ru-RU" dirty="0" err="1" smtClean="0"/>
              <a:t>перестрахування</a:t>
            </a:r>
            <a:r>
              <a:rPr lang="ru-RU" dirty="0" smtClean="0"/>
              <a:t>? </a:t>
            </a:r>
            <a:r>
              <a:rPr lang="ru-RU" dirty="0" err="1" smtClean="0"/>
              <a:t>Важливим</a:t>
            </a:r>
            <a:r>
              <a:rPr lang="ru-RU" dirty="0" smtClean="0"/>
              <a:t> </a:t>
            </a:r>
            <a:r>
              <a:rPr lang="ru-RU" dirty="0" err="1" smtClean="0"/>
              <a:t>завданням</a:t>
            </a:r>
            <a:r>
              <a:rPr lang="ru-RU" dirty="0" smtClean="0"/>
              <a:t> є </a:t>
            </a:r>
            <a:r>
              <a:rPr lang="ru-RU" dirty="0" err="1" smtClean="0"/>
              <a:t>оц</a:t>
            </a:r>
            <a:r>
              <a:rPr lang="en-US" dirty="0" err="1" smtClean="0"/>
              <a:t>i</a:t>
            </a:r>
            <a:r>
              <a:rPr lang="ru-RU" dirty="0" err="1" smtClean="0"/>
              <a:t>нка</a:t>
            </a:r>
            <a:r>
              <a:rPr lang="ru-RU" dirty="0" smtClean="0"/>
              <a:t> над</a:t>
            </a:r>
            <a:r>
              <a:rPr lang="en-US" dirty="0" err="1" smtClean="0"/>
              <a:t>i</a:t>
            </a:r>
            <a:r>
              <a:rPr lang="ru-RU" dirty="0" err="1" smtClean="0"/>
              <a:t>йност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перестраховик</a:t>
            </a:r>
            <a:r>
              <a:rPr lang="en-US" dirty="0" err="1" smtClean="0"/>
              <a:t>i</a:t>
            </a:r>
            <a:r>
              <a:rPr lang="ru-RU" dirty="0" smtClean="0"/>
              <a:t>в, а </a:t>
            </a:r>
            <a:r>
              <a:rPr lang="ru-RU" dirty="0" err="1" smtClean="0"/>
              <a:t>також</a:t>
            </a:r>
            <a:r>
              <a:rPr lang="ru-RU" dirty="0" smtClean="0"/>
              <a:t> практики в</a:t>
            </a:r>
            <a:r>
              <a:rPr lang="en-US" dirty="0" err="1" smtClean="0"/>
              <a:t>i</a:t>
            </a:r>
            <a:r>
              <a:rPr lang="ru-RU" dirty="0" err="1" smtClean="0"/>
              <a:t>дшкодування</a:t>
            </a:r>
            <a:r>
              <a:rPr lang="ru-RU" dirty="0" smtClean="0"/>
              <a:t> ними </a:t>
            </a:r>
            <a:r>
              <a:rPr lang="ru-RU" dirty="0" err="1" smtClean="0"/>
              <a:t>страхових</a:t>
            </a:r>
            <a:r>
              <a:rPr lang="ru-RU" dirty="0" smtClean="0"/>
              <a:t> </a:t>
            </a:r>
            <a:r>
              <a:rPr lang="ru-RU" dirty="0" err="1" smtClean="0"/>
              <a:t>збитк</a:t>
            </a:r>
            <a:r>
              <a:rPr lang="en-US" dirty="0" err="1" smtClean="0"/>
              <a:t>i</a:t>
            </a:r>
            <a:r>
              <a:rPr lang="ru-RU" dirty="0" smtClean="0"/>
              <a:t>в </a:t>
            </a:r>
            <a:r>
              <a:rPr lang="en-US" dirty="0" err="1" smtClean="0"/>
              <a:t>i</a:t>
            </a:r>
            <a:r>
              <a:rPr lang="ru-RU" dirty="0" err="1" smtClean="0"/>
              <a:t>ншим</a:t>
            </a:r>
            <a:r>
              <a:rPr lang="ru-RU" dirty="0" smtClean="0"/>
              <a:t> </a:t>
            </a:r>
            <a:r>
              <a:rPr lang="ru-RU" dirty="0" err="1" smtClean="0"/>
              <a:t>страховим</a:t>
            </a:r>
            <a:r>
              <a:rPr lang="ru-RU" dirty="0" smtClean="0"/>
              <a:t>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ям. </a:t>
            </a:r>
          </a:p>
          <a:p>
            <a:pPr algn="just"/>
            <a:r>
              <a:rPr lang="ru-RU" dirty="0" err="1" smtClean="0"/>
              <a:t>Контактн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аудитор</a:t>
            </a:r>
            <a:r>
              <a:rPr lang="en-US" dirty="0" err="1" smtClean="0"/>
              <a:t>i</a:t>
            </a:r>
            <a:r>
              <a:rPr lang="ru-RU" dirty="0" smtClean="0"/>
              <a:t>ї. Як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контактн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аудитор</a:t>
            </a:r>
            <a:r>
              <a:rPr lang="en-US" dirty="0" err="1" smtClean="0"/>
              <a:t>i</a:t>
            </a:r>
            <a:r>
              <a:rPr lang="ru-RU" dirty="0" smtClean="0"/>
              <a:t>ї </a:t>
            </a:r>
            <a:r>
              <a:rPr lang="ru-RU" dirty="0" err="1" smtClean="0"/>
              <a:t>викликають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надають</a:t>
            </a:r>
            <a:r>
              <a:rPr lang="ru-RU" dirty="0" smtClean="0"/>
              <a:t> </a:t>
            </a:r>
            <a:r>
              <a:rPr lang="ru-RU" dirty="0" err="1" smtClean="0"/>
              <a:t>можливост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для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страхових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? Як </a:t>
            </a:r>
            <a:r>
              <a:rPr lang="ru-RU" dirty="0" err="1" smtClean="0"/>
              <a:t>сл</a:t>
            </a:r>
            <a:r>
              <a:rPr lang="en-US" dirty="0" err="1" smtClean="0"/>
              <a:t>i</a:t>
            </a:r>
            <a:r>
              <a:rPr lang="ru-RU" dirty="0" smtClean="0"/>
              <a:t>д </a:t>
            </a:r>
            <a:r>
              <a:rPr lang="ru-RU" dirty="0" err="1" smtClean="0"/>
              <a:t>поводитися</a:t>
            </a:r>
            <a:r>
              <a:rPr lang="ru-RU" dirty="0" smtClean="0"/>
              <a:t>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ї по в</a:t>
            </a:r>
            <a:r>
              <a:rPr lang="en-US" dirty="0" err="1" smtClean="0"/>
              <a:t>i</a:t>
            </a:r>
            <a:r>
              <a:rPr lang="ru-RU" dirty="0" err="1" smtClean="0"/>
              <a:t>дношенню</a:t>
            </a:r>
            <a:r>
              <a:rPr lang="ru-RU" dirty="0" smtClean="0"/>
              <a:t> до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? Для </a:t>
            </a:r>
            <a:r>
              <a:rPr lang="ru-RU" dirty="0" err="1" smtClean="0"/>
              <a:t>страхової</a:t>
            </a:r>
            <a:r>
              <a:rPr lang="ru-RU" dirty="0" smtClean="0"/>
              <a:t>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ї </a:t>
            </a:r>
            <a:r>
              <a:rPr lang="ru-RU" dirty="0" err="1" smtClean="0"/>
              <a:t>контактними</a:t>
            </a:r>
            <a:r>
              <a:rPr lang="ru-RU" dirty="0" smtClean="0"/>
              <a:t> аудитор</a:t>
            </a:r>
            <a:r>
              <a:rPr lang="en-US" dirty="0" err="1" smtClean="0"/>
              <a:t>i</a:t>
            </a:r>
            <a:r>
              <a:rPr lang="ru-RU" dirty="0" err="1" smtClean="0"/>
              <a:t>ями</a:t>
            </a:r>
            <a:r>
              <a:rPr lang="ru-RU" dirty="0" smtClean="0"/>
              <a:t> є </a:t>
            </a:r>
            <a:r>
              <a:rPr lang="ru-RU" dirty="0" err="1" smtClean="0"/>
              <a:t>юридичн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та ф</a:t>
            </a:r>
            <a:r>
              <a:rPr lang="en-US" dirty="0" err="1" smtClean="0"/>
              <a:t>i</a:t>
            </a:r>
            <a:r>
              <a:rPr lang="ru-RU" dirty="0" err="1" smtClean="0"/>
              <a:t>зичн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особи. </a:t>
            </a:r>
            <a:r>
              <a:rPr lang="ru-RU" dirty="0" err="1" smtClean="0"/>
              <a:t>Кожна</a:t>
            </a:r>
            <a:r>
              <a:rPr lang="ru-RU" dirty="0" smtClean="0"/>
              <a:t> з </a:t>
            </a:r>
            <a:r>
              <a:rPr lang="ru-RU" dirty="0" err="1" smtClean="0"/>
              <a:t>цих</a:t>
            </a:r>
            <a:r>
              <a:rPr lang="ru-RU" dirty="0" smtClean="0"/>
              <a:t> аудитор</a:t>
            </a:r>
            <a:r>
              <a:rPr lang="en-US" dirty="0" err="1" smtClean="0"/>
              <a:t>i</a:t>
            </a:r>
            <a:r>
              <a:rPr lang="ru-RU" dirty="0" smtClean="0"/>
              <a:t>й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особист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. При </a:t>
            </a:r>
            <a:r>
              <a:rPr lang="ru-RU" dirty="0" err="1" smtClean="0"/>
              <a:t>цьому</a:t>
            </a:r>
            <a:r>
              <a:rPr lang="ru-RU" dirty="0" smtClean="0"/>
              <a:t> аудитор</a:t>
            </a:r>
            <a:r>
              <a:rPr lang="en-US" dirty="0" err="1" smtClean="0"/>
              <a:t>i</a:t>
            </a:r>
            <a:r>
              <a:rPr lang="ru-RU" dirty="0" smtClean="0"/>
              <a:t>ї </a:t>
            </a:r>
            <a:r>
              <a:rPr lang="ru-RU" dirty="0" err="1" smtClean="0"/>
              <a:t>сегментуються</a:t>
            </a:r>
            <a:r>
              <a:rPr lang="ru-RU" dirty="0" smtClean="0"/>
              <a:t> на </a:t>
            </a:r>
            <a:r>
              <a:rPr lang="ru-RU" dirty="0" err="1" smtClean="0"/>
              <a:t>менш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сектори</a:t>
            </a:r>
            <a:r>
              <a:rPr lang="ru-RU" dirty="0" smtClean="0"/>
              <a:t>, як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охоплюють</a:t>
            </a:r>
            <a:r>
              <a:rPr lang="ru-RU" dirty="0" smtClean="0"/>
              <a:t> р</a:t>
            </a:r>
            <a:r>
              <a:rPr lang="en-US" dirty="0" err="1" smtClean="0"/>
              <a:t>i</a:t>
            </a:r>
            <a:r>
              <a:rPr lang="ru-RU" dirty="0" err="1" smtClean="0"/>
              <a:t>зн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окрем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аудиторн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споживач</a:t>
            </a:r>
            <a:r>
              <a:rPr lang="en-US" dirty="0" err="1" smtClean="0"/>
              <a:t>i</a:t>
            </a:r>
            <a:r>
              <a:rPr lang="ru-RU" dirty="0" smtClean="0"/>
              <a:t>в </a:t>
            </a:r>
            <a:r>
              <a:rPr lang="ru-RU" dirty="0" err="1" smtClean="0"/>
              <a:t>страхових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Робоча</a:t>
            </a:r>
            <a:r>
              <a:rPr lang="ru-RU" dirty="0" smtClean="0"/>
              <a:t> сила. </a:t>
            </a:r>
            <a:r>
              <a:rPr lang="ru-RU" dirty="0" err="1" smtClean="0"/>
              <a:t>Анал</a:t>
            </a:r>
            <a:r>
              <a:rPr lang="en-US" dirty="0" err="1" smtClean="0"/>
              <a:t>i</a:t>
            </a:r>
            <a:r>
              <a:rPr lang="ru-RU" dirty="0" smtClean="0"/>
              <a:t>з ринку </a:t>
            </a:r>
            <a:r>
              <a:rPr lang="ru-RU" dirty="0" err="1" smtClean="0"/>
              <a:t>робочої</a:t>
            </a:r>
            <a:r>
              <a:rPr lang="ru-RU" dirty="0" smtClean="0"/>
              <a:t> </a:t>
            </a:r>
            <a:r>
              <a:rPr lang="ru-RU" dirty="0" err="1" smtClean="0"/>
              <a:t>сили</a:t>
            </a:r>
            <a:r>
              <a:rPr lang="ru-RU" dirty="0" smtClean="0"/>
              <a:t> </a:t>
            </a:r>
            <a:r>
              <a:rPr lang="ru-RU" dirty="0" err="1" smtClean="0"/>
              <a:t>спрямований</a:t>
            </a:r>
            <a:r>
              <a:rPr lang="ru-RU" dirty="0" smtClean="0"/>
              <a:t> на те,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виявити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потенц</a:t>
            </a:r>
            <a:r>
              <a:rPr lang="en-US" dirty="0" err="1" smtClean="0"/>
              <a:t>i</a:t>
            </a:r>
            <a:r>
              <a:rPr lang="ru-RU" dirty="0" err="1" smtClean="0"/>
              <a:t>йн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можливост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забезпеченн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страхової</a:t>
            </a:r>
            <a:r>
              <a:rPr lang="ru-RU" dirty="0" smtClean="0"/>
              <a:t>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ї </a:t>
            </a:r>
            <a:r>
              <a:rPr lang="ru-RU" dirty="0" err="1" smtClean="0"/>
              <a:t>необх</a:t>
            </a:r>
            <a:r>
              <a:rPr lang="en-US" dirty="0" err="1" smtClean="0"/>
              <a:t>i</a:t>
            </a:r>
            <a:r>
              <a:rPr lang="ru-RU" dirty="0" err="1" smtClean="0"/>
              <a:t>дними</a:t>
            </a:r>
            <a:r>
              <a:rPr lang="ru-RU" dirty="0" smtClean="0"/>
              <a:t> для вир</a:t>
            </a:r>
            <a:r>
              <a:rPr lang="en-US" dirty="0" err="1" smtClean="0"/>
              <a:t>i</a:t>
            </a:r>
            <a:r>
              <a:rPr lang="ru-RU" dirty="0" err="1" smtClean="0"/>
              <a:t>шення</a:t>
            </a:r>
            <a:r>
              <a:rPr lang="ru-RU" dirty="0" smtClean="0"/>
              <a:t> </a:t>
            </a:r>
            <a:r>
              <a:rPr lang="ru-RU" dirty="0" err="1" smtClean="0"/>
              <a:t>поставлених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 кадрами. </a:t>
            </a:r>
            <a:r>
              <a:rPr lang="ru-RU" dirty="0" err="1" smtClean="0"/>
              <a:t>Оц</a:t>
            </a:r>
            <a:r>
              <a:rPr lang="en-US" dirty="0" err="1" smtClean="0"/>
              <a:t>i</a:t>
            </a:r>
            <a:r>
              <a:rPr lang="ru-RU" dirty="0" smtClean="0"/>
              <a:t>нити </a:t>
            </a:r>
            <a:r>
              <a:rPr lang="ru-RU" dirty="0" err="1" smtClean="0"/>
              <a:t>перспективи</a:t>
            </a:r>
            <a:r>
              <a:rPr lang="ru-RU" dirty="0" smtClean="0"/>
              <a:t> </a:t>
            </a:r>
            <a:r>
              <a:rPr lang="ru-RU" dirty="0" err="1" smtClean="0"/>
              <a:t>залучення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кадр</a:t>
            </a:r>
            <a:r>
              <a:rPr lang="en-US" dirty="0" err="1" smtClean="0"/>
              <a:t>i</a:t>
            </a:r>
            <a:r>
              <a:rPr lang="ru-RU" dirty="0" smtClean="0"/>
              <a:t>в для </a:t>
            </a:r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страхових</a:t>
            </a:r>
            <a:r>
              <a:rPr lang="ru-RU" dirty="0" smtClean="0"/>
              <a:t> проект</a:t>
            </a:r>
            <a:r>
              <a:rPr lang="en-US" dirty="0" err="1" smtClean="0"/>
              <a:t>i</a:t>
            </a:r>
            <a:r>
              <a:rPr lang="ru-RU" dirty="0" smtClean="0"/>
              <a:t>в.</a:t>
            </a:r>
          </a:p>
          <a:p>
            <a:pPr algn="just"/>
            <a:r>
              <a:rPr lang="ru-RU" dirty="0" err="1" smtClean="0"/>
              <a:t>Анал</a:t>
            </a:r>
            <a:r>
              <a:rPr lang="en-US" dirty="0" err="1" smtClean="0"/>
              <a:t>i</a:t>
            </a:r>
            <a:r>
              <a:rPr lang="ru-RU" dirty="0" smtClean="0"/>
              <a:t>з </a:t>
            </a:r>
            <a:r>
              <a:rPr lang="ru-RU" dirty="0" err="1" smtClean="0"/>
              <a:t>прибутковост</a:t>
            </a:r>
            <a:r>
              <a:rPr lang="en-US" dirty="0" err="1" smtClean="0"/>
              <a:t>i</a:t>
            </a:r>
            <a:r>
              <a:rPr lang="en-US" dirty="0" smtClean="0"/>
              <a:t>. </a:t>
            </a:r>
            <a:r>
              <a:rPr lang="ru-RU" dirty="0" err="1" smtClean="0"/>
              <a:t>Наск</a:t>
            </a:r>
            <a:r>
              <a:rPr lang="en-US" dirty="0" err="1" smtClean="0"/>
              <a:t>i</a:t>
            </a:r>
            <a:r>
              <a:rPr lang="ru-RU" dirty="0" err="1" smtClean="0"/>
              <a:t>льки</a:t>
            </a:r>
            <a:r>
              <a:rPr lang="ru-RU" dirty="0" smtClean="0"/>
              <a:t> </a:t>
            </a:r>
            <a:r>
              <a:rPr lang="ru-RU" dirty="0" err="1" smtClean="0"/>
              <a:t>прибутков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р</a:t>
            </a:r>
            <a:r>
              <a:rPr lang="en-US" dirty="0" err="1" smtClean="0"/>
              <a:t>i</a:t>
            </a:r>
            <a:r>
              <a:rPr lang="ru-RU" dirty="0" err="1" smtClean="0"/>
              <a:t>зн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страхов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портфел</a:t>
            </a:r>
            <a:r>
              <a:rPr lang="en-US" dirty="0" err="1" smtClean="0"/>
              <a:t>i</a:t>
            </a:r>
            <a:r>
              <a:rPr lang="en-US" dirty="0" smtClean="0"/>
              <a:t>, </a:t>
            </a:r>
            <a:r>
              <a:rPr lang="ru-RU" dirty="0" smtClean="0"/>
              <a:t>ринки, </a:t>
            </a:r>
            <a:r>
              <a:rPr lang="ru-RU" dirty="0" err="1" smtClean="0"/>
              <a:t>територ</a:t>
            </a:r>
            <a:r>
              <a:rPr lang="en-US" dirty="0" err="1" smtClean="0"/>
              <a:t>i</a:t>
            </a:r>
            <a:r>
              <a:rPr lang="ru-RU" dirty="0" smtClean="0"/>
              <a:t>ї та канали </a:t>
            </a:r>
            <a:r>
              <a:rPr lang="ru-RU" dirty="0" err="1" smtClean="0"/>
              <a:t>збуту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?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сл</a:t>
            </a:r>
            <a:r>
              <a:rPr lang="en-US" dirty="0" err="1" smtClean="0"/>
              <a:t>i</a:t>
            </a:r>
            <a:r>
              <a:rPr lang="ru-RU" dirty="0" smtClean="0"/>
              <a:t>д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ї </a:t>
            </a:r>
            <a:r>
              <a:rPr lang="ru-RU" dirty="0" err="1" smtClean="0"/>
              <a:t>виходити</a:t>
            </a:r>
            <a:r>
              <a:rPr lang="ru-RU" dirty="0" smtClean="0"/>
              <a:t> на </a:t>
            </a:r>
            <a:r>
              <a:rPr lang="ru-RU" dirty="0" err="1" smtClean="0"/>
              <a:t>якісь</a:t>
            </a:r>
            <a:r>
              <a:rPr lang="ru-RU" dirty="0" smtClean="0"/>
              <a:t> </a:t>
            </a:r>
            <a:r>
              <a:rPr lang="en-US" dirty="0" err="1" smtClean="0"/>
              <a:t>i</a:t>
            </a:r>
            <a:r>
              <a:rPr lang="ru-RU" dirty="0" err="1" smtClean="0"/>
              <a:t>нш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сегменти</a:t>
            </a:r>
            <a:r>
              <a:rPr lang="ru-RU" dirty="0" smtClean="0"/>
              <a:t> страхового б</a:t>
            </a:r>
            <a:r>
              <a:rPr lang="en-US" dirty="0" err="1" smtClean="0"/>
              <a:t>i</a:t>
            </a:r>
            <a:r>
              <a:rPr lang="ru-RU" dirty="0" err="1" smtClean="0"/>
              <a:t>знесу</a:t>
            </a:r>
            <a:r>
              <a:rPr lang="ru-RU" dirty="0" smtClean="0"/>
              <a:t>? </a:t>
            </a:r>
            <a:r>
              <a:rPr lang="ru-RU" dirty="0" err="1" smtClean="0"/>
              <a:t>Якими</a:t>
            </a:r>
            <a:r>
              <a:rPr lang="ru-RU" dirty="0" smtClean="0"/>
              <a:t>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насл</a:t>
            </a:r>
            <a:r>
              <a:rPr lang="en-US" dirty="0" err="1" smtClean="0"/>
              <a:t>i</a:t>
            </a:r>
            <a:r>
              <a:rPr lang="ru-RU" dirty="0" err="1" smtClean="0"/>
              <a:t>дки</a:t>
            </a:r>
            <a:r>
              <a:rPr lang="ru-RU" dirty="0" smtClean="0"/>
              <a:t>? </a:t>
            </a:r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оц</a:t>
            </a:r>
            <a:r>
              <a:rPr lang="en-US" dirty="0" err="1" smtClean="0"/>
              <a:t>i</a:t>
            </a:r>
            <a:r>
              <a:rPr lang="ru-RU" dirty="0" smtClean="0"/>
              <a:t>нити р</a:t>
            </a:r>
            <a:r>
              <a:rPr lang="en-US" dirty="0" err="1" smtClean="0"/>
              <a:t>i</a:t>
            </a:r>
            <a:r>
              <a:rPr lang="ru-RU" dirty="0" err="1" smtClean="0"/>
              <a:t>вень</a:t>
            </a:r>
            <a:r>
              <a:rPr lang="ru-RU" dirty="0" smtClean="0"/>
              <a:t> </a:t>
            </a:r>
            <a:r>
              <a:rPr lang="ru-RU" dirty="0" err="1" smtClean="0"/>
              <a:t>прибутковост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страхової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по в</a:t>
            </a:r>
            <a:r>
              <a:rPr lang="en-US" dirty="0" err="1" smtClean="0"/>
              <a:t>i</a:t>
            </a:r>
            <a:r>
              <a:rPr lang="ru-RU" dirty="0" err="1" smtClean="0"/>
              <a:t>дношенню</a:t>
            </a:r>
            <a:r>
              <a:rPr lang="ru-RU" dirty="0" smtClean="0"/>
              <a:t> до </a:t>
            </a:r>
            <a:r>
              <a:rPr lang="en-US" dirty="0" err="1" smtClean="0"/>
              <a:t>i</a:t>
            </a:r>
            <a:r>
              <a:rPr lang="ru-RU" dirty="0" err="1" smtClean="0"/>
              <a:t>нших</a:t>
            </a:r>
            <a:r>
              <a:rPr lang="ru-RU" dirty="0" smtClean="0"/>
              <a:t> </a:t>
            </a:r>
            <a:r>
              <a:rPr lang="ru-RU" dirty="0" err="1" smtClean="0"/>
              <a:t>страхових</a:t>
            </a:r>
            <a:r>
              <a:rPr lang="ru-RU" dirty="0" smtClean="0"/>
              <a:t>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й в </a:t>
            </a:r>
            <a:r>
              <a:rPr lang="ru-RU" dirty="0" err="1" smtClean="0"/>
              <a:t>статиц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та динам</a:t>
            </a:r>
            <a:r>
              <a:rPr lang="en-US" dirty="0" err="1" smtClean="0"/>
              <a:t>i</a:t>
            </a:r>
            <a:r>
              <a:rPr lang="ru-RU" dirty="0" smtClean="0"/>
              <a:t>ц</a:t>
            </a:r>
            <a:r>
              <a:rPr lang="en-US" dirty="0" err="1" smtClean="0"/>
              <a:t>i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54184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На м</a:t>
            </a:r>
            <a:r>
              <a:rPr lang="en-US" sz="2800" dirty="0" err="1" smtClean="0"/>
              <a:t>i</a:t>
            </a:r>
            <a:r>
              <a:rPr lang="ru-RU" sz="2800" dirty="0" err="1" smtClean="0"/>
              <a:t>крорівні</a:t>
            </a:r>
            <a:r>
              <a:rPr lang="ru-RU" sz="2800" dirty="0" smtClean="0"/>
              <a:t> – </a:t>
            </a:r>
            <a:r>
              <a:rPr lang="ru-RU" sz="2800" dirty="0" err="1" smtClean="0"/>
              <a:t>розробка</a:t>
            </a:r>
            <a:r>
              <a:rPr lang="ru-RU" sz="2800" dirty="0" smtClean="0"/>
              <a:t> </a:t>
            </a:r>
            <a:r>
              <a:rPr lang="ru-RU" sz="2800" dirty="0" err="1" smtClean="0"/>
              <a:t>маркетингової</a:t>
            </a:r>
            <a:r>
              <a:rPr lang="ru-RU" sz="2800" dirty="0" smtClean="0"/>
              <a:t> пол</a:t>
            </a:r>
            <a:r>
              <a:rPr lang="en-US" sz="2800" dirty="0" err="1" smtClean="0"/>
              <a:t>i</a:t>
            </a:r>
            <a:r>
              <a:rPr lang="ru-RU" sz="2800" dirty="0" smtClean="0"/>
              <a:t>тики; </a:t>
            </a:r>
            <a:r>
              <a:rPr lang="ru-RU" sz="2800" dirty="0" err="1" smtClean="0"/>
              <a:t>зд</a:t>
            </a:r>
            <a:r>
              <a:rPr lang="en-US" sz="2800" dirty="0" err="1" smtClean="0"/>
              <a:t>i</a:t>
            </a:r>
            <a:r>
              <a:rPr lang="ru-RU" sz="2800" dirty="0" err="1" smtClean="0"/>
              <a:t>йснення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впливу</a:t>
            </a:r>
            <a:r>
              <a:rPr lang="ru-RU" sz="2800" dirty="0" smtClean="0"/>
              <a:t> на </a:t>
            </a:r>
            <a:r>
              <a:rPr lang="ru-RU" sz="2800" dirty="0" err="1" smtClean="0"/>
              <a:t>дії</a:t>
            </a:r>
            <a:r>
              <a:rPr lang="ru-RU" sz="2800" dirty="0" smtClean="0"/>
              <a:t> </a:t>
            </a:r>
            <a:r>
              <a:rPr lang="ru-RU" sz="2800" dirty="0" err="1" smtClean="0"/>
              <a:t>пов‘язан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ru-RU" sz="2800" dirty="0" smtClean="0"/>
              <a:t>з </a:t>
            </a:r>
            <a:r>
              <a:rPr lang="ru-RU" sz="2800" dirty="0" err="1" smtClean="0"/>
              <a:t>взаємод</a:t>
            </a:r>
            <a:r>
              <a:rPr lang="en-US" sz="2800" dirty="0" err="1" smtClean="0"/>
              <a:t>i</a:t>
            </a:r>
            <a:r>
              <a:rPr lang="ru-RU" sz="2800" dirty="0" err="1" smtClean="0"/>
              <a:t>єю</a:t>
            </a:r>
            <a:r>
              <a:rPr lang="ru-RU" sz="2800" dirty="0" smtClean="0"/>
              <a:t> </a:t>
            </a:r>
            <a:r>
              <a:rPr lang="ru-RU" sz="2800" dirty="0" err="1" smtClean="0"/>
              <a:t>страхувальник</a:t>
            </a:r>
            <a:r>
              <a:rPr lang="en-US" sz="2800" dirty="0" err="1" smtClean="0"/>
              <a:t>i</a:t>
            </a:r>
            <a:r>
              <a:rPr lang="ru-RU" sz="2800" dirty="0" smtClean="0"/>
              <a:t>в та </a:t>
            </a:r>
            <a:r>
              <a:rPr lang="ru-RU" sz="2800" dirty="0" err="1" smtClean="0"/>
              <a:t>вс</a:t>
            </a:r>
            <a:r>
              <a:rPr lang="en-US" sz="2800" dirty="0" err="1" smtClean="0"/>
              <a:t>i</a:t>
            </a:r>
            <a:r>
              <a:rPr lang="ru-RU" sz="2800" dirty="0" smtClean="0"/>
              <a:t>х п</a:t>
            </a:r>
            <a:r>
              <a:rPr lang="en-US" sz="2800" dirty="0" err="1" smtClean="0"/>
              <a:t>i</a:t>
            </a:r>
            <a:r>
              <a:rPr lang="ru-RU" sz="2800" dirty="0" smtClean="0"/>
              <a:t>дрозд</a:t>
            </a:r>
            <a:r>
              <a:rPr lang="en-US" sz="2800" dirty="0" err="1" smtClean="0"/>
              <a:t>i</a:t>
            </a:r>
            <a:r>
              <a:rPr lang="ru-RU" sz="2800" dirty="0" smtClean="0"/>
              <a:t>л</a:t>
            </a:r>
            <a:r>
              <a:rPr lang="en-US" sz="2800" dirty="0" err="1" smtClean="0"/>
              <a:t>i</a:t>
            </a:r>
            <a:r>
              <a:rPr lang="ru-RU" sz="2800" dirty="0" smtClean="0"/>
              <a:t>в </a:t>
            </a:r>
            <a:r>
              <a:rPr lang="ru-RU" sz="2800" dirty="0" err="1" smtClean="0"/>
              <a:t>страхової</a:t>
            </a:r>
            <a:r>
              <a:rPr lang="ru-RU" sz="2800" dirty="0" smtClean="0"/>
              <a:t> </a:t>
            </a:r>
            <a:r>
              <a:rPr lang="ru-RU" sz="2800" dirty="0" err="1" smtClean="0"/>
              <a:t>компан</a:t>
            </a:r>
            <a:r>
              <a:rPr lang="en-US" sz="2800" dirty="0" err="1" smtClean="0"/>
              <a:t>i</a:t>
            </a:r>
            <a:r>
              <a:rPr lang="ru-RU" sz="2800" dirty="0" smtClean="0"/>
              <a:t>ї; </a:t>
            </a:r>
            <a:r>
              <a:rPr lang="ru-RU" sz="2800" dirty="0" err="1" smtClean="0"/>
              <a:t>анал</a:t>
            </a:r>
            <a:r>
              <a:rPr lang="en-US" sz="2800" dirty="0" err="1" smtClean="0"/>
              <a:t>i</a:t>
            </a:r>
            <a:r>
              <a:rPr lang="ru-RU" sz="2800" dirty="0" smtClean="0"/>
              <a:t>з, </a:t>
            </a:r>
            <a:r>
              <a:rPr lang="ru-RU" sz="2800" dirty="0" err="1" smtClean="0"/>
              <a:t>оц</a:t>
            </a:r>
            <a:r>
              <a:rPr lang="en-US" sz="2800" dirty="0" err="1" smtClean="0"/>
              <a:t>i</a:t>
            </a:r>
            <a:r>
              <a:rPr lang="ru-RU" sz="2800" dirty="0" err="1" smtClean="0"/>
              <a:t>нювання</a:t>
            </a:r>
            <a:r>
              <a:rPr lang="ru-RU" sz="2800" dirty="0" smtClean="0"/>
              <a:t> та </a:t>
            </a:r>
            <a:r>
              <a:rPr lang="ru-RU" sz="2800" dirty="0" err="1" smtClean="0"/>
              <a:t>прогнозування</a:t>
            </a:r>
            <a:r>
              <a:rPr lang="ru-RU" sz="2800" dirty="0" smtClean="0"/>
              <a:t> таких </a:t>
            </a:r>
            <a:r>
              <a:rPr lang="ru-RU" sz="2800" dirty="0" err="1" smtClean="0"/>
              <a:t>завдань</a:t>
            </a:r>
            <a:r>
              <a:rPr lang="ru-RU" sz="2800" dirty="0" smtClean="0"/>
              <a:t>: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- </a:t>
            </a:r>
            <a:r>
              <a:rPr lang="ru-RU" dirty="0" err="1" smtClean="0"/>
              <a:t>виявлення</a:t>
            </a:r>
            <a:r>
              <a:rPr lang="ru-RU" dirty="0" smtClean="0"/>
              <a:t> </a:t>
            </a:r>
            <a:r>
              <a:rPr lang="ru-RU" dirty="0" err="1" smtClean="0"/>
              <a:t>ступеню</a:t>
            </a:r>
            <a:r>
              <a:rPr lang="ru-RU" dirty="0" smtClean="0"/>
              <a:t> ор</a:t>
            </a:r>
            <a:r>
              <a:rPr lang="en-US" dirty="0" err="1" smtClean="0"/>
              <a:t>i</a:t>
            </a:r>
            <a:r>
              <a:rPr lang="ru-RU" dirty="0" err="1" smtClean="0"/>
              <a:t>єнтованост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ц</a:t>
            </a:r>
            <a:r>
              <a:rPr lang="en-US" dirty="0" err="1" smtClean="0"/>
              <a:t>i</a:t>
            </a:r>
            <a:r>
              <a:rPr lang="ru-RU" dirty="0" smtClean="0"/>
              <a:t>лей </a:t>
            </a:r>
            <a:r>
              <a:rPr lang="ru-RU" dirty="0" err="1" smtClean="0"/>
              <a:t>страхової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на ринку та </a:t>
            </a:r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 err="1" smtClean="0"/>
              <a:t>пропозиц</a:t>
            </a:r>
            <a:r>
              <a:rPr lang="en-US" dirty="0" err="1" smtClean="0"/>
              <a:t>i</a:t>
            </a:r>
            <a:r>
              <a:rPr lang="ru-RU" dirty="0" smtClean="0"/>
              <a:t>й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коригування</a:t>
            </a:r>
            <a:r>
              <a:rPr lang="ru-RU" dirty="0" smtClean="0"/>
              <a:t>; </a:t>
            </a:r>
          </a:p>
          <a:p>
            <a:pPr marL="0" indent="0" algn="just">
              <a:buNone/>
            </a:pPr>
            <a:r>
              <a:rPr lang="ru-RU" dirty="0" smtClean="0"/>
              <a:t>-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 маркетингу, як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в</a:t>
            </a:r>
            <a:r>
              <a:rPr lang="en-US" dirty="0" err="1" smtClean="0"/>
              <a:t>i</a:t>
            </a:r>
            <a:r>
              <a:rPr lang="ru-RU" dirty="0" err="1" smtClean="0"/>
              <a:t>дпов</a:t>
            </a:r>
            <a:r>
              <a:rPr lang="en-US" dirty="0" err="1" smtClean="0"/>
              <a:t>i</a:t>
            </a:r>
            <a:r>
              <a:rPr lang="ru-RU" dirty="0" err="1" smtClean="0"/>
              <a:t>даютъ</a:t>
            </a:r>
            <a:r>
              <a:rPr lang="ru-RU" dirty="0" smtClean="0"/>
              <a:t> </a:t>
            </a:r>
            <a:r>
              <a:rPr lang="ru-RU" dirty="0" err="1" smtClean="0"/>
              <a:t>можливостям</a:t>
            </a:r>
            <a:r>
              <a:rPr lang="ru-RU" dirty="0" smtClean="0"/>
              <a:t> та ресурсам </a:t>
            </a:r>
            <a:r>
              <a:rPr lang="ru-RU" dirty="0" err="1" smtClean="0"/>
              <a:t>страхової</a:t>
            </a:r>
            <a:r>
              <a:rPr lang="ru-RU" dirty="0" smtClean="0"/>
              <a:t>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ї на </a:t>
            </a:r>
            <a:r>
              <a:rPr lang="ru-RU" dirty="0" err="1" smtClean="0"/>
              <a:t>сучасному</a:t>
            </a:r>
            <a:r>
              <a:rPr lang="ru-RU" dirty="0" smtClean="0"/>
              <a:t> </a:t>
            </a:r>
            <a:r>
              <a:rPr lang="ru-RU" dirty="0" err="1" smtClean="0"/>
              <a:t>етап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та перспектив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страхового ринку; </a:t>
            </a:r>
          </a:p>
          <a:p>
            <a:pPr marL="0" indent="0" algn="just">
              <a:buNone/>
            </a:pPr>
            <a:r>
              <a:rPr lang="ru-RU" dirty="0" smtClean="0"/>
              <a:t>- </a:t>
            </a:r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 err="1" smtClean="0"/>
              <a:t>маркетингової</a:t>
            </a:r>
            <a:r>
              <a:rPr lang="ru-RU" dirty="0" smtClean="0"/>
              <a:t> </a:t>
            </a:r>
            <a:r>
              <a:rPr lang="ru-RU" dirty="0" err="1" smtClean="0"/>
              <a:t>компоненти</a:t>
            </a:r>
            <a:r>
              <a:rPr lang="ru-RU" dirty="0" smtClean="0"/>
              <a:t> стратег</a:t>
            </a:r>
            <a:r>
              <a:rPr lang="en-US" dirty="0" err="1" smtClean="0"/>
              <a:t>i</a:t>
            </a:r>
            <a:r>
              <a:rPr lang="ru-RU" dirty="0" smtClean="0"/>
              <a:t>ї </a:t>
            </a:r>
            <a:r>
              <a:rPr lang="ru-RU" dirty="0" err="1" smtClean="0"/>
              <a:t>страхової</a:t>
            </a:r>
            <a:r>
              <a:rPr lang="ru-RU" dirty="0" smtClean="0"/>
              <a:t>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ї для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поставлених</a:t>
            </a:r>
            <a:r>
              <a:rPr lang="ru-RU" dirty="0" smtClean="0"/>
              <a:t> ц</a:t>
            </a:r>
            <a:r>
              <a:rPr lang="en-US" dirty="0" err="1" smtClean="0"/>
              <a:t>i</a:t>
            </a:r>
            <a:r>
              <a:rPr lang="ru-RU" dirty="0" smtClean="0"/>
              <a:t>лей при </a:t>
            </a:r>
            <a:r>
              <a:rPr lang="ru-RU" dirty="0" err="1" smtClean="0"/>
              <a:t>виконанн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довгострокових</a:t>
            </a:r>
            <a:r>
              <a:rPr lang="ru-RU" dirty="0" smtClean="0"/>
              <a:t> план</a:t>
            </a:r>
            <a:r>
              <a:rPr lang="en-US" dirty="0" err="1" smtClean="0"/>
              <a:t>i</a:t>
            </a:r>
            <a:r>
              <a:rPr lang="ru-RU" dirty="0" smtClean="0"/>
              <a:t>в;</a:t>
            </a:r>
          </a:p>
          <a:p>
            <a:pPr marL="0" indent="0" algn="just">
              <a:buNone/>
            </a:pPr>
            <a:r>
              <a:rPr lang="ru-RU" dirty="0" smtClean="0"/>
              <a:t> - </a:t>
            </a:r>
            <a:r>
              <a:rPr lang="ru-RU" dirty="0" err="1" smtClean="0"/>
              <a:t>оц</a:t>
            </a:r>
            <a:r>
              <a:rPr lang="en-US" dirty="0" err="1" smtClean="0"/>
              <a:t>i</a:t>
            </a:r>
            <a:r>
              <a:rPr lang="ru-RU" dirty="0" err="1" smtClean="0"/>
              <a:t>нка</a:t>
            </a:r>
            <a:r>
              <a:rPr lang="ru-RU" dirty="0" smtClean="0"/>
              <a:t> </a:t>
            </a:r>
            <a:r>
              <a:rPr lang="ru-RU" dirty="0" err="1" smtClean="0"/>
              <a:t>достатност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ресурс</a:t>
            </a:r>
            <a:r>
              <a:rPr lang="en-US" dirty="0" err="1" smtClean="0"/>
              <a:t>i</a:t>
            </a:r>
            <a:r>
              <a:rPr lang="ru-RU" dirty="0" smtClean="0"/>
              <a:t>в </a:t>
            </a:r>
            <a:r>
              <a:rPr lang="ru-RU" dirty="0" err="1" smtClean="0"/>
              <a:t>страхової</a:t>
            </a:r>
            <a:r>
              <a:rPr lang="ru-RU" dirty="0" smtClean="0"/>
              <a:t>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ї для р</a:t>
            </a:r>
            <a:r>
              <a:rPr lang="en-US" dirty="0" err="1" smtClean="0"/>
              <a:t>i</a:t>
            </a:r>
            <a:r>
              <a:rPr lang="ru-RU" dirty="0" err="1" smtClean="0"/>
              <a:t>зних</a:t>
            </a:r>
            <a:r>
              <a:rPr lang="ru-RU" dirty="0" smtClean="0"/>
              <a:t> </a:t>
            </a:r>
            <a:r>
              <a:rPr lang="ru-RU" dirty="0" err="1" smtClean="0"/>
              <a:t>сегментів</a:t>
            </a:r>
            <a:r>
              <a:rPr lang="ru-RU" dirty="0" smtClean="0"/>
              <a:t> ринку; </a:t>
            </a:r>
          </a:p>
          <a:p>
            <a:pPr marL="0" indent="0" algn="just">
              <a:buNone/>
            </a:pPr>
            <a:r>
              <a:rPr lang="ru-RU" dirty="0" smtClean="0"/>
              <a:t>- </a:t>
            </a:r>
            <a:r>
              <a:rPr lang="ru-RU" dirty="0" err="1" smtClean="0"/>
              <a:t>анал</a:t>
            </a:r>
            <a:r>
              <a:rPr lang="en-US" dirty="0" err="1" smtClean="0"/>
              <a:t>i</a:t>
            </a:r>
            <a:r>
              <a:rPr lang="ru-RU" dirty="0" smtClean="0"/>
              <a:t>з </a:t>
            </a:r>
            <a:r>
              <a:rPr lang="ru-RU" dirty="0" err="1" smtClean="0"/>
              <a:t>витрат</a:t>
            </a:r>
            <a:r>
              <a:rPr lang="ru-RU" dirty="0" smtClean="0"/>
              <a:t> </a:t>
            </a:r>
            <a:r>
              <a:rPr lang="ru-RU" dirty="0" err="1" smtClean="0"/>
              <a:t>страхової</a:t>
            </a:r>
            <a:r>
              <a:rPr lang="ru-RU" dirty="0" smtClean="0"/>
              <a:t>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ї та </a:t>
            </a:r>
            <a:r>
              <a:rPr lang="ru-RU" dirty="0" err="1" smtClean="0"/>
              <a:t>оц</a:t>
            </a:r>
            <a:r>
              <a:rPr lang="en-US" dirty="0" err="1" smtClean="0"/>
              <a:t>i</a:t>
            </a:r>
            <a:r>
              <a:rPr lang="ru-RU" dirty="0" err="1" smtClean="0"/>
              <a:t>нка</a:t>
            </a:r>
            <a:r>
              <a:rPr lang="ru-RU" dirty="0" smtClean="0"/>
              <a:t> фактор</a:t>
            </a:r>
            <a:r>
              <a:rPr lang="en-US" dirty="0" err="1" smtClean="0"/>
              <a:t>i</a:t>
            </a:r>
            <a:r>
              <a:rPr lang="ru-RU" dirty="0" smtClean="0"/>
              <a:t>в,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впливаютъ</a:t>
            </a:r>
            <a:r>
              <a:rPr lang="ru-RU" dirty="0" smtClean="0"/>
              <a:t> на динам</a:t>
            </a:r>
            <a:r>
              <a:rPr lang="en-US" dirty="0" err="1" smtClean="0"/>
              <a:t>i</a:t>
            </a:r>
            <a:r>
              <a:rPr lang="ru-RU" dirty="0" smtClean="0"/>
              <a:t>ку </a:t>
            </a:r>
            <a:r>
              <a:rPr lang="ru-RU" dirty="0" err="1" smtClean="0"/>
              <a:t>витрат</a:t>
            </a:r>
            <a:r>
              <a:rPr lang="ru-RU" dirty="0" smtClean="0"/>
              <a:t>; </a:t>
            </a:r>
          </a:p>
          <a:p>
            <a:pPr marL="0" indent="0" algn="just">
              <a:buNone/>
            </a:pPr>
            <a:r>
              <a:rPr lang="ru-RU" dirty="0" smtClean="0"/>
              <a:t>- </a:t>
            </a:r>
            <a:r>
              <a:rPr lang="ru-RU" dirty="0" err="1" smtClean="0"/>
              <a:t>оптим</a:t>
            </a:r>
            <a:r>
              <a:rPr lang="en-US" dirty="0" err="1" smtClean="0"/>
              <a:t>i</a:t>
            </a:r>
            <a:r>
              <a:rPr lang="ru-RU" dirty="0" err="1" smtClean="0"/>
              <a:t>зац</a:t>
            </a:r>
            <a:r>
              <a:rPr lang="en-US" dirty="0" err="1" smtClean="0"/>
              <a:t>i</a:t>
            </a:r>
            <a:r>
              <a:rPr lang="ru-RU" dirty="0" smtClean="0"/>
              <a:t>я орган</a:t>
            </a:r>
            <a:r>
              <a:rPr lang="en-US" dirty="0" err="1" smtClean="0"/>
              <a:t>i</a:t>
            </a:r>
            <a:r>
              <a:rPr lang="ru-RU" dirty="0" err="1" smtClean="0"/>
              <a:t>эац</a:t>
            </a:r>
            <a:r>
              <a:rPr lang="en-US" dirty="0" err="1" smtClean="0"/>
              <a:t>i</a:t>
            </a:r>
            <a:r>
              <a:rPr lang="ru-RU" dirty="0" err="1" smtClean="0"/>
              <a:t>йної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ru-RU" dirty="0" err="1" smtClean="0"/>
              <a:t>страхової</a:t>
            </a:r>
            <a:r>
              <a:rPr lang="ru-RU" dirty="0" smtClean="0"/>
              <a:t>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ї з метою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необх</a:t>
            </a:r>
            <a:r>
              <a:rPr lang="en-US" dirty="0" err="1" smtClean="0"/>
              <a:t>i</a:t>
            </a:r>
            <a:r>
              <a:rPr lang="ru-RU" dirty="0" err="1" smtClean="0"/>
              <a:t>дної</a:t>
            </a:r>
            <a:r>
              <a:rPr lang="ru-RU" dirty="0" smtClean="0"/>
              <a:t> к</a:t>
            </a:r>
            <a:r>
              <a:rPr lang="en-US" dirty="0" err="1" smtClean="0"/>
              <a:t>i</a:t>
            </a:r>
            <a:r>
              <a:rPr lang="ru-RU" dirty="0" err="1" smtClean="0"/>
              <a:t>лькост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прац</a:t>
            </a:r>
            <a:r>
              <a:rPr lang="en-US" dirty="0" err="1" smtClean="0"/>
              <a:t>i</a:t>
            </a:r>
            <a:r>
              <a:rPr lang="ru-RU" dirty="0" smtClean="0"/>
              <a:t>вник</a:t>
            </a:r>
            <a:r>
              <a:rPr lang="en-US" dirty="0" err="1" smtClean="0"/>
              <a:t>i</a:t>
            </a:r>
            <a:r>
              <a:rPr lang="ru-RU" dirty="0" smtClean="0"/>
              <a:t>в </a:t>
            </a:r>
            <a:r>
              <a:rPr lang="ru-RU" dirty="0" err="1" smtClean="0"/>
              <a:t>в</a:t>
            </a:r>
            <a:r>
              <a:rPr lang="en-US" dirty="0" err="1" smtClean="0"/>
              <a:t>i</a:t>
            </a:r>
            <a:r>
              <a:rPr lang="ru-RU" dirty="0" err="1" smtClean="0"/>
              <a:t>дпов</a:t>
            </a:r>
            <a:r>
              <a:rPr lang="en-US" dirty="0" err="1" smtClean="0"/>
              <a:t>i</a:t>
            </a:r>
            <a:r>
              <a:rPr lang="ru-RU" dirty="0" smtClean="0"/>
              <a:t>дно до ф</a:t>
            </a:r>
            <a:r>
              <a:rPr lang="en-US" dirty="0" err="1" smtClean="0"/>
              <a:t>i</a:t>
            </a:r>
            <a:r>
              <a:rPr lang="ru-RU" dirty="0" err="1" smtClean="0"/>
              <a:t>нансового</a:t>
            </a:r>
            <a:r>
              <a:rPr lang="ru-RU" dirty="0" smtClean="0"/>
              <a:t> </a:t>
            </a:r>
            <a:r>
              <a:rPr lang="ru-RU" dirty="0" err="1" smtClean="0"/>
              <a:t>потенц</a:t>
            </a:r>
            <a:r>
              <a:rPr lang="en-US" dirty="0" err="1" smtClean="0"/>
              <a:t>i</a:t>
            </a:r>
            <a:r>
              <a:rPr lang="ru-RU" dirty="0" err="1" smtClean="0"/>
              <a:t>алу</a:t>
            </a:r>
            <a:r>
              <a:rPr lang="ru-RU" dirty="0" smtClean="0"/>
              <a:t>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ї; </a:t>
            </a:r>
          </a:p>
          <a:p>
            <a:pPr marL="0" indent="0" algn="just">
              <a:buNone/>
            </a:pPr>
            <a:r>
              <a:rPr lang="ru-RU" dirty="0" smtClean="0"/>
              <a:t>-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взаємод</a:t>
            </a:r>
            <a:r>
              <a:rPr lang="en-US" dirty="0" err="1" smtClean="0"/>
              <a:t>i</a:t>
            </a:r>
            <a:r>
              <a:rPr lang="ru-RU" dirty="0" smtClean="0"/>
              <a:t>ї </a:t>
            </a:r>
            <a:r>
              <a:rPr lang="ru-RU" dirty="0" err="1" smtClean="0"/>
              <a:t>сп</a:t>
            </a:r>
            <a:r>
              <a:rPr lang="en-US" dirty="0" err="1" smtClean="0"/>
              <a:t>i</a:t>
            </a:r>
            <a:r>
              <a:rPr lang="ru-RU" dirty="0" err="1" smtClean="0"/>
              <a:t>вроб</a:t>
            </a:r>
            <a:r>
              <a:rPr lang="en-US" dirty="0" err="1" smtClean="0"/>
              <a:t>i</a:t>
            </a:r>
            <a:r>
              <a:rPr lang="ru-RU" dirty="0" err="1" smtClean="0"/>
              <a:t>тник</a:t>
            </a:r>
            <a:r>
              <a:rPr lang="en-US" dirty="0" err="1" smtClean="0"/>
              <a:t>i</a:t>
            </a:r>
            <a:r>
              <a:rPr lang="ru-RU" dirty="0" smtClean="0"/>
              <a:t>в </a:t>
            </a:r>
            <a:r>
              <a:rPr lang="ru-RU" dirty="0" err="1" smtClean="0"/>
              <a:t>служби</a:t>
            </a:r>
            <a:r>
              <a:rPr lang="ru-RU" dirty="0" smtClean="0"/>
              <a:t> маркетингу з </a:t>
            </a:r>
            <a:r>
              <a:rPr lang="ru-RU" dirty="0" err="1" smtClean="0"/>
              <a:t>іншими</a:t>
            </a:r>
            <a:r>
              <a:rPr lang="ru-RU" dirty="0" smtClean="0"/>
              <a:t> п</a:t>
            </a:r>
            <a:r>
              <a:rPr lang="en-US" dirty="0" err="1" smtClean="0"/>
              <a:t>i</a:t>
            </a:r>
            <a:r>
              <a:rPr lang="ru-RU" dirty="0" smtClean="0"/>
              <a:t>дрозд</a:t>
            </a:r>
            <a:r>
              <a:rPr lang="en-US" dirty="0" err="1" smtClean="0"/>
              <a:t>i</a:t>
            </a:r>
            <a:r>
              <a:rPr lang="ru-RU" dirty="0" err="1" smtClean="0"/>
              <a:t>лами</a:t>
            </a:r>
            <a:r>
              <a:rPr lang="ru-RU" dirty="0" smtClean="0"/>
              <a:t> в аспект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реал</a:t>
            </a:r>
            <a:r>
              <a:rPr lang="en-US" dirty="0" err="1" smtClean="0"/>
              <a:t>i</a:t>
            </a:r>
            <a:r>
              <a:rPr lang="ru-RU" dirty="0" err="1" smtClean="0"/>
              <a:t>зац</a:t>
            </a:r>
            <a:r>
              <a:rPr lang="en-US" dirty="0" err="1" smtClean="0"/>
              <a:t>i</a:t>
            </a:r>
            <a:r>
              <a:rPr lang="ru-RU" dirty="0" smtClean="0"/>
              <a:t>ї </a:t>
            </a:r>
            <a:r>
              <a:rPr lang="ru-RU" dirty="0" err="1" smtClean="0"/>
              <a:t>маркетингової</a:t>
            </a:r>
            <a:r>
              <a:rPr lang="ru-RU" dirty="0" smtClean="0"/>
              <a:t> пол</a:t>
            </a:r>
            <a:r>
              <a:rPr lang="en-US" dirty="0" err="1" smtClean="0"/>
              <a:t>i</a:t>
            </a:r>
            <a:r>
              <a:rPr lang="ru-RU" dirty="0" smtClean="0"/>
              <a:t>тики </a:t>
            </a:r>
            <a:r>
              <a:rPr lang="ru-RU" dirty="0" err="1" smtClean="0"/>
              <a:t>страхової</a:t>
            </a:r>
            <a:r>
              <a:rPr lang="ru-RU" dirty="0" smtClean="0"/>
              <a:t> комп</a:t>
            </a:r>
            <a:r>
              <a:rPr lang="en-US" dirty="0" err="1" smtClean="0"/>
              <a:t>i</a:t>
            </a:r>
            <a:r>
              <a:rPr lang="ru-RU" dirty="0" smtClean="0"/>
              <a:t>ан</a:t>
            </a:r>
            <a:r>
              <a:rPr lang="en-US" dirty="0" err="1" smtClean="0"/>
              <a:t>i</a:t>
            </a:r>
            <a:r>
              <a:rPr lang="ru-RU" dirty="0" smtClean="0"/>
              <a:t>ї; </a:t>
            </a:r>
          </a:p>
          <a:p>
            <a:pPr marL="0" indent="0" algn="just">
              <a:buNone/>
            </a:pPr>
            <a:r>
              <a:rPr lang="ru-RU" dirty="0" smtClean="0"/>
              <a:t>- </a:t>
            </a:r>
            <a:r>
              <a:rPr lang="ru-RU" dirty="0" err="1" smtClean="0"/>
              <a:t>оц</a:t>
            </a:r>
            <a:r>
              <a:rPr lang="en-US" dirty="0" err="1" smtClean="0"/>
              <a:t>i</a:t>
            </a:r>
            <a:r>
              <a:rPr lang="ru-RU" dirty="0" err="1" smtClean="0"/>
              <a:t>нка</a:t>
            </a:r>
            <a:r>
              <a:rPr lang="ru-RU" dirty="0" smtClean="0"/>
              <a:t> </a:t>
            </a:r>
            <a:r>
              <a:rPr lang="ru-RU" dirty="0" err="1" smtClean="0"/>
              <a:t>функц</a:t>
            </a:r>
            <a:r>
              <a:rPr lang="en-US" dirty="0" err="1" smtClean="0"/>
              <a:t>i</a:t>
            </a:r>
            <a:r>
              <a:rPr lang="ru-RU" dirty="0" err="1" smtClean="0"/>
              <a:t>онування</a:t>
            </a:r>
            <a:r>
              <a:rPr lang="ru-RU" dirty="0" smtClean="0"/>
              <a:t> </a:t>
            </a:r>
            <a:r>
              <a:rPr lang="ru-RU" dirty="0" err="1" smtClean="0"/>
              <a:t>страхової</a:t>
            </a:r>
            <a:r>
              <a:rPr lang="ru-RU" dirty="0" smtClean="0"/>
              <a:t> </a:t>
            </a:r>
            <a:r>
              <a:rPr lang="ru-RU" dirty="0" err="1" smtClean="0"/>
              <a:t>компан</a:t>
            </a:r>
            <a:r>
              <a:rPr lang="en-US" dirty="0" err="1" smtClean="0"/>
              <a:t>i</a:t>
            </a:r>
            <a:r>
              <a:rPr lang="ru-RU" dirty="0" smtClean="0"/>
              <a:t>ї у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внутр</a:t>
            </a:r>
            <a:r>
              <a:rPr lang="en-US" dirty="0" err="1" smtClean="0"/>
              <a:t>i</a:t>
            </a:r>
            <a:r>
              <a:rPr lang="ru-RU" dirty="0" err="1" smtClean="0"/>
              <a:t>шньому</a:t>
            </a:r>
            <a:r>
              <a:rPr lang="ru-RU" dirty="0" smtClean="0"/>
              <a:t> </a:t>
            </a:r>
            <a:r>
              <a:rPr lang="ru-RU" dirty="0" err="1" smtClean="0"/>
              <a:t>середовищ</a:t>
            </a:r>
            <a:r>
              <a:rPr lang="en-US" dirty="0" err="1" smtClean="0"/>
              <a:t>i</a:t>
            </a:r>
            <a:r>
              <a:rPr lang="en-US" dirty="0" smtClean="0"/>
              <a:t>; </a:t>
            </a:r>
            <a:endParaRPr lang="uk-UA" dirty="0" smtClean="0"/>
          </a:p>
          <a:p>
            <a:pPr marL="0" indent="0" algn="just">
              <a:buNone/>
            </a:pPr>
            <a:r>
              <a:rPr lang="en-US" dirty="0" smtClean="0"/>
              <a:t>- </a:t>
            </a:r>
            <a:r>
              <a:rPr lang="ru-RU" dirty="0" err="1" smtClean="0"/>
              <a:t>планування</a:t>
            </a:r>
            <a:r>
              <a:rPr lang="ru-RU" dirty="0" smtClean="0"/>
              <a:t>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заход</a:t>
            </a:r>
            <a:r>
              <a:rPr lang="en-US" dirty="0" err="1" smtClean="0"/>
              <a:t>i</a:t>
            </a:r>
            <a:r>
              <a:rPr lang="ru-RU" dirty="0" smtClean="0"/>
              <a:t>в,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зд</a:t>
            </a:r>
            <a:r>
              <a:rPr lang="en-US" dirty="0" err="1" smtClean="0"/>
              <a:t>i</a:t>
            </a:r>
            <a:r>
              <a:rPr lang="ru-RU" dirty="0" err="1" smtClean="0"/>
              <a:t>йснення</a:t>
            </a:r>
            <a:r>
              <a:rPr lang="ru-RU" dirty="0" smtClean="0"/>
              <a:t>, контроль та </a:t>
            </a:r>
            <a:r>
              <a:rPr lang="ru-RU" dirty="0" err="1" smtClean="0"/>
              <a:t>корегування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70849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76655"/>
            <a:ext cx="10515600" cy="5700308"/>
          </a:xfrm>
        </p:spPr>
        <p:txBody>
          <a:bodyPr/>
          <a:lstStyle/>
          <a:p>
            <a:pPr algn="just"/>
            <a:r>
              <a:rPr lang="ru-RU" i="1" dirty="0" err="1"/>
              <a:t>Об'єктом</a:t>
            </a:r>
            <a:r>
              <a:rPr lang="ru-RU" i="1" dirty="0"/>
              <a:t> страхового маркетингу є </a:t>
            </a:r>
            <a:r>
              <a:rPr lang="ru-RU" i="1" dirty="0" err="1"/>
              <a:t>страхове</a:t>
            </a:r>
            <a:r>
              <a:rPr lang="ru-RU" i="1" dirty="0"/>
              <a:t> поле, </a:t>
            </a:r>
            <a:r>
              <a:rPr lang="ru-RU" i="1" dirty="0" err="1"/>
              <a:t>його</a:t>
            </a:r>
            <a:r>
              <a:rPr lang="ru-RU" i="1" dirty="0"/>
              <a:t> </a:t>
            </a:r>
            <a:r>
              <a:rPr lang="ru-RU" i="1" dirty="0" err="1"/>
              <a:t>сегментування</a:t>
            </a:r>
            <a:r>
              <a:rPr lang="ru-RU" i="1" dirty="0"/>
              <a:t>, </a:t>
            </a:r>
            <a:r>
              <a:rPr lang="ru-RU" i="1" dirty="0" err="1"/>
              <a:t>якісні</a:t>
            </a:r>
            <a:r>
              <a:rPr lang="ru-RU" i="1" dirty="0"/>
              <a:t> </a:t>
            </a:r>
            <a:r>
              <a:rPr lang="ru-RU" i="1" dirty="0" err="1"/>
              <a:t>показники</a:t>
            </a:r>
            <a:r>
              <a:rPr lang="ru-RU" i="1" dirty="0"/>
              <a:t> </a:t>
            </a:r>
            <a:r>
              <a:rPr lang="ru-RU" i="1" dirty="0" err="1"/>
              <a:t>страхових</a:t>
            </a:r>
            <a:r>
              <a:rPr lang="ru-RU" i="1" dirty="0"/>
              <a:t> </a:t>
            </a:r>
            <a:r>
              <a:rPr lang="ru-RU" i="1" dirty="0" err="1"/>
              <a:t>продуктів</a:t>
            </a:r>
            <a:r>
              <a:rPr lang="ru-RU" i="1" dirty="0"/>
              <a:t>, канали </a:t>
            </a:r>
            <a:r>
              <a:rPr lang="ru-RU" i="1" dirty="0" err="1"/>
              <a:t>ре­алізації</a:t>
            </a:r>
            <a:r>
              <a:rPr lang="ru-RU" i="1" dirty="0"/>
              <a:t> (продажу); </a:t>
            </a:r>
            <a:r>
              <a:rPr lang="ru-RU" i="1" dirty="0" err="1"/>
              <a:t>популяризація</a:t>
            </a:r>
            <a:r>
              <a:rPr lang="ru-RU" i="1" dirty="0"/>
              <a:t> і реклама </a:t>
            </a:r>
            <a:r>
              <a:rPr lang="ru-RU" i="1" dirty="0" err="1"/>
              <a:t>страхування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ло­готипу (</a:t>
            </a:r>
            <a:r>
              <a:rPr lang="ru-RU" i="1" dirty="0" err="1"/>
              <a:t>фірмового</a:t>
            </a:r>
            <a:r>
              <a:rPr lang="ru-RU" i="1" dirty="0"/>
              <a:t> знака) та </a:t>
            </a:r>
            <a:r>
              <a:rPr lang="ru-RU" i="1" dirty="0" err="1"/>
              <a:t>способи</a:t>
            </a:r>
            <a:r>
              <a:rPr lang="ru-RU" i="1" dirty="0"/>
              <a:t> </a:t>
            </a:r>
            <a:r>
              <a:rPr lang="ru-RU" i="1" dirty="0" err="1"/>
              <a:t>формування</a:t>
            </a:r>
            <a:r>
              <a:rPr lang="ru-RU" i="1" dirty="0"/>
              <a:t> і </a:t>
            </a:r>
            <a:r>
              <a:rPr lang="ru-RU" i="1" dirty="0" err="1"/>
              <a:t>стимулюван­ня</a:t>
            </a:r>
            <a:r>
              <a:rPr lang="ru-RU" i="1" dirty="0"/>
              <a:t> </a:t>
            </a:r>
            <a:r>
              <a:rPr lang="ru-RU" i="1" dirty="0" err="1"/>
              <a:t>споживчого</a:t>
            </a:r>
            <a:r>
              <a:rPr lang="ru-RU" i="1" dirty="0"/>
              <a:t> </a:t>
            </a:r>
            <a:r>
              <a:rPr lang="ru-RU" i="1" dirty="0" err="1"/>
              <a:t>попиту</a:t>
            </a:r>
            <a:r>
              <a:rPr lang="ru-RU" i="1" dirty="0"/>
              <a:t> на </a:t>
            </a:r>
            <a:r>
              <a:rPr lang="ru-RU" i="1" dirty="0" err="1"/>
              <a:t>страхові</a:t>
            </a:r>
            <a:r>
              <a:rPr lang="ru-RU" i="1" dirty="0"/>
              <a:t> </a:t>
            </a:r>
            <a:r>
              <a:rPr lang="ru-RU" i="1" dirty="0" err="1"/>
              <a:t>послуги</a:t>
            </a:r>
            <a:r>
              <a:rPr lang="ru-RU" i="1" dirty="0"/>
              <a:t>.</a:t>
            </a:r>
            <a:endParaRPr lang="ru-RU" dirty="0"/>
          </a:p>
          <a:p>
            <a:pPr algn="just"/>
            <a:r>
              <a:rPr lang="ru-RU" i="1" dirty="0" err="1"/>
              <a:t>Суб'єкти</a:t>
            </a:r>
            <a:r>
              <a:rPr lang="ru-RU" i="1" dirty="0"/>
              <a:t> страхового маркетингу </a:t>
            </a:r>
            <a:r>
              <a:rPr lang="ru-RU" dirty="0"/>
              <a:t>— </a:t>
            </a:r>
            <a:r>
              <a:rPr lang="ru-RU" i="1" dirty="0" err="1"/>
              <a:t>страхові</a:t>
            </a:r>
            <a:r>
              <a:rPr lang="ru-RU" i="1" dirty="0"/>
              <a:t> </a:t>
            </a:r>
            <a:r>
              <a:rPr lang="ru-RU" i="1" dirty="0" err="1"/>
              <a:t>компанії</a:t>
            </a:r>
            <a:r>
              <a:rPr lang="ru-RU" i="1" dirty="0"/>
              <a:t>, </a:t>
            </a:r>
            <a:r>
              <a:rPr lang="ru-RU" i="1" dirty="0" err="1"/>
              <a:t>страхові</a:t>
            </a:r>
            <a:r>
              <a:rPr lang="ru-RU" i="1" dirty="0"/>
              <a:t> </a:t>
            </a:r>
            <a:r>
              <a:rPr lang="ru-RU" i="1" dirty="0" err="1"/>
              <a:t>посередники</a:t>
            </a:r>
            <a:r>
              <a:rPr lang="ru-RU" i="1" dirty="0"/>
              <a:t> (</a:t>
            </a:r>
            <a:r>
              <a:rPr lang="ru-RU" i="1" dirty="0" err="1"/>
              <a:t>агенти</a:t>
            </a:r>
            <a:r>
              <a:rPr lang="ru-RU" i="1" dirty="0"/>
              <a:t> і </a:t>
            </a:r>
            <a:r>
              <a:rPr lang="ru-RU" i="1" dirty="0" err="1"/>
              <a:t>брокери</a:t>
            </a:r>
            <a:r>
              <a:rPr lang="ru-RU" i="1" dirty="0"/>
              <a:t>), </a:t>
            </a:r>
            <a:r>
              <a:rPr lang="ru-RU" i="1" dirty="0" err="1"/>
              <a:t>нестрахові</a:t>
            </a:r>
            <a:r>
              <a:rPr lang="ru-RU" i="1" dirty="0"/>
              <a:t> </a:t>
            </a:r>
            <a:r>
              <a:rPr lang="ru-RU" i="1" dirty="0" err="1"/>
              <a:t>посередники</a:t>
            </a:r>
            <a:r>
              <a:rPr lang="ru-RU" i="1" dirty="0"/>
              <a:t> (банки, </a:t>
            </a:r>
            <a:r>
              <a:rPr lang="ru-RU" i="1" dirty="0" err="1"/>
              <a:t>автосалони</a:t>
            </a:r>
            <a:r>
              <a:rPr lang="ru-RU" i="1" dirty="0"/>
              <a:t>, </a:t>
            </a:r>
            <a:r>
              <a:rPr lang="ru-RU" i="1" dirty="0" err="1"/>
              <a:t>туристичні</a:t>
            </a:r>
            <a:r>
              <a:rPr lang="ru-RU" i="1" dirty="0"/>
              <a:t> </a:t>
            </a:r>
            <a:r>
              <a:rPr lang="ru-RU" i="1" dirty="0" err="1"/>
              <a:t>фірми</a:t>
            </a:r>
            <a:r>
              <a:rPr lang="ru-RU" i="1" dirty="0"/>
              <a:t> </a:t>
            </a:r>
            <a:r>
              <a:rPr lang="ru-RU" i="1" dirty="0" err="1"/>
              <a:t>тощо</a:t>
            </a:r>
            <a:r>
              <a:rPr lang="ru-RU" i="1" dirty="0"/>
              <a:t>), </a:t>
            </a:r>
            <a:r>
              <a:rPr lang="ru-RU" i="1" dirty="0" err="1"/>
              <a:t>споживачі</a:t>
            </a:r>
            <a:r>
              <a:rPr lang="ru-RU" i="1" dirty="0"/>
              <a:t> </a:t>
            </a:r>
            <a:r>
              <a:rPr lang="ru-RU" i="1" dirty="0" err="1"/>
              <a:t>страхо­вих</a:t>
            </a:r>
            <a:r>
              <a:rPr lang="ru-RU" i="1" dirty="0"/>
              <a:t> </a:t>
            </a:r>
            <a:r>
              <a:rPr lang="ru-RU" i="1" dirty="0" err="1"/>
              <a:t>продуктів</a:t>
            </a:r>
            <a:r>
              <a:rPr lang="ru-RU" i="1" dirty="0"/>
              <a:t>, держава.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67810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Страхове поле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i="1" dirty="0"/>
              <a:t>Страхове поле </a:t>
            </a:r>
            <a:r>
              <a:rPr lang="ru-RU" dirty="0"/>
              <a:t>як </a:t>
            </a:r>
            <a:r>
              <a:rPr lang="ru-RU" dirty="0" err="1"/>
              <a:t>об'єкт</a:t>
            </a:r>
            <a:r>
              <a:rPr lang="ru-RU" dirty="0"/>
              <a:t> страхового маркетингу у </a:t>
            </a:r>
            <a:r>
              <a:rPr lang="ru-RU" dirty="0" err="1"/>
              <a:t>практичній</a:t>
            </a:r>
            <a:r>
              <a:rPr lang="ru-RU" dirty="0"/>
              <a:t> </a:t>
            </a:r>
            <a:r>
              <a:rPr lang="ru-RU" dirty="0" err="1"/>
              <a:t>площині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двоаспектну</a:t>
            </a:r>
            <a:r>
              <a:rPr lang="ru-RU" dirty="0"/>
              <a:t> форму </a:t>
            </a:r>
            <a:r>
              <a:rPr lang="ru-RU" dirty="0" err="1"/>
              <a:t>прояву</a:t>
            </a:r>
            <a:r>
              <a:rPr lang="ru-RU" dirty="0"/>
              <a:t> і </a:t>
            </a:r>
            <a:r>
              <a:rPr lang="ru-RU" dirty="0" err="1"/>
              <a:t>вивчається</a:t>
            </a:r>
            <a:r>
              <a:rPr lang="ru-RU" dirty="0"/>
              <a:t> в межах </a:t>
            </a:r>
            <a:r>
              <a:rPr lang="ru-RU" dirty="0" err="1"/>
              <a:t>до­слідницької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З одного боку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страховим</a:t>
            </a:r>
            <a:r>
              <a:rPr lang="ru-RU" dirty="0"/>
              <a:t> полем </a:t>
            </a:r>
            <a:r>
              <a:rPr lang="ru-RU" dirty="0" err="1"/>
              <a:t>розуміють</a:t>
            </a:r>
            <a:r>
              <a:rPr lang="ru-RU" dirty="0"/>
              <a:t> </a:t>
            </a:r>
            <a:r>
              <a:rPr lang="ru-RU" b="1" i="1" dirty="0" err="1"/>
              <a:t>клієнтів</a:t>
            </a:r>
            <a:r>
              <a:rPr lang="ru-RU" b="1" i="1" dirty="0"/>
              <a:t> </a:t>
            </a:r>
            <a:r>
              <a:rPr lang="ru-RU" dirty="0"/>
              <a:t>як </a:t>
            </a:r>
            <a:r>
              <a:rPr lang="ru-RU" dirty="0" err="1"/>
              <a:t>фак­тичних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потенційних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 </a:t>
            </a:r>
            <a:r>
              <a:rPr lang="en-US" dirty="0"/>
              <a:t>Ix </a:t>
            </a:r>
            <a:r>
              <a:rPr lang="ru-RU" dirty="0" err="1"/>
              <a:t>поділ</a:t>
            </a:r>
            <a:r>
              <a:rPr lang="ru-RU" dirty="0"/>
              <a:t> (се-</a:t>
            </a:r>
            <a:r>
              <a:rPr lang="ru-RU" dirty="0" err="1"/>
              <a:t>гментуванням</a:t>
            </a:r>
            <a:r>
              <a:rPr lang="ru-RU" dirty="0"/>
              <a:t> ринку </a:t>
            </a:r>
            <a:r>
              <a:rPr lang="ru-RU" dirty="0" err="1"/>
              <a:t>споживачів</a:t>
            </a:r>
            <a:r>
              <a:rPr lang="ru-RU" dirty="0"/>
              <a:t>) </a:t>
            </a:r>
            <a:r>
              <a:rPr lang="ru-RU" dirty="0" err="1"/>
              <a:t>здійснюється</a:t>
            </a:r>
            <a:r>
              <a:rPr lang="ru-RU" dirty="0"/>
              <a:t> з метою </a:t>
            </a:r>
            <a:r>
              <a:rPr lang="ru-RU" dirty="0" err="1" smtClean="0"/>
              <a:t>подальшого</a:t>
            </a:r>
            <a:r>
              <a:rPr lang="ru-RU" dirty="0" smtClean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споживчих</a:t>
            </a:r>
            <a:r>
              <a:rPr lang="ru-RU" dirty="0"/>
              <a:t> </a:t>
            </a:r>
            <a:r>
              <a:rPr lang="ru-RU" dirty="0" err="1"/>
              <a:t>запитів</a:t>
            </a:r>
            <a:r>
              <a:rPr lang="ru-RU" dirty="0"/>
              <a:t>,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стра­хових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 Для </a:t>
            </a:r>
            <a:r>
              <a:rPr lang="ru-RU" dirty="0" err="1"/>
              <a:t>сегментування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, як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характерних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потребують</a:t>
            </a:r>
            <a:r>
              <a:rPr lang="ru-RU" dirty="0"/>
              <a:t> страхового </a:t>
            </a:r>
            <a:r>
              <a:rPr lang="ru-RU" dirty="0" err="1"/>
              <a:t>захисту</a:t>
            </a:r>
            <a:r>
              <a:rPr lang="ru-RU" dirty="0"/>
              <a:t>;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страхувальників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спільні</a:t>
            </a:r>
            <a:r>
              <a:rPr lang="ru-RU" dirty="0"/>
              <a:t> </a:t>
            </a:r>
            <a:r>
              <a:rPr lang="ru-RU" dirty="0" err="1"/>
              <a:t>інтере­си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; </a:t>
            </a:r>
            <a:r>
              <a:rPr lang="ru-RU" dirty="0" err="1"/>
              <a:t>купівельну</a:t>
            </a:r>
            <a:r>
              <a:rPr lang="ru-RU" dirty="0"/>
              <a:t> </a:t>
            </a:r>
            <a:r>
              <a:rPr lang="ru-RU" dirty="0" err="1"/>
              <a:t>спромож­ність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 smtClean="0"/>
              <a:t>.</a:t>
            </a:r>
            <a:r>
              <a:rPr lang="ru-RU" dirty="0"/>
              <a:t> </a:t>
            </a:r>
            <a:endParaRPr lang="ru-RU" dirty="0" smtClean="0"/>
          </a:p>
          <a:p>
            <a:pPr algn="just"/>
            <a:r>
              <a:rPr lang="ru-RU" dirty="0" smtClean="0"/>
              <a:t>З </a:t>
            </a:r>
            <a:r>
              <a:rPr lang="ru-RU" dirty="0"/>
              <a:t>другого боку, </a:t>
            </a:r>
            <a:r>
              <a:rPr lang="ru-RU" dirty="0" err="1"/>
              <a:t>страхове</a:t>
            </a:r>
            <a:r>
              <a:rPr lang="ru-RU" dirty="0"/>
              <a:t> поле — </a:t>
            </a:r>
            <a:r>
              <a:rPr lang="ru-RU" dirty="0" err="1"/>
              <a:t>це</a:t>
            </a:r>
            <a:r>
              <a:rPr lang="ru-RU" dirty="0"/>
              <a:t> </a:t>
            </a:r>
            <a:r>
              <a:rPr lang="ru-RU" b="1" i="1" dirty="0" err="1"/>
              <a:t>об'єкти</a:t>
            </a:r>
            <a:r>
              <a:rPr lang="ru-RU" b="1" i="1" dirty="0"/>
              <a:t> </a:t>
            </a:r>
            <a:r>
              <a:rPr lang="ru-RU" b="1" i="1" dirty="0" err="1"/>
              <a:t>страхування</a:t>
            </a:r>
            <a:r>
              <a:rPr lang="ru-RU" b="1" i="1" dirty="0"/>
              <a:t>, </a:t>
            </a:r>
            <a:r>
              <a:rPr lang="ru-RU" dirty="0" err="1"/>
              <a:t>які</a:t>
            </a:r>
            <a:r>
              <a:rPr lang="ru-RU" dirty="0"/>
              <a:t> для </a:t>
            </a:r>
            <a:r>
              <a:rPr lang="ru-RU" dirty="0" err="1"/>
              <a:t>подальшої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доцільно</a:t>
            </a:r>
            <a:r>
              <a:rPr lang="ru-RU" dirty="0"/>
              <a:t> </a:t>
            </a:r>
            <a:r>
              <a:rPr lang="ru-RU" dirty="0" err="1"/>
              <a:t>класифікувати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</a:t>
            </a:r>
            <a:r>
              <a:rPr lang="ru-RU" dirty="0" err="1"/>
              <a:t>хто</a:t>
            </a:r>
            <a:r>
              <a:rPr lang="ru-RU" dirty="0"/>
              <a:t> (</a:t>
            </a:r>
            <a:r>
              <a:rPr lang="ru-RU" dirty="0" err="1"/>
              <a:t>що</a:t>
            </a:r>
            <a:r>
              <a:rPr lang="ru-RU" dirty="0"/>
              <a:t>) є </a:t>
            </a:r>
            <a:r>
              <a:rPr lang="ru-RU" dirty="0" err="1"/>
              <a:t>носієм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 —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3296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93387"/>
            <a:ext cx="10515600" cy="5583576"/>
          </a:xfrm>
        </p:spPr>
        <p:txBody>
          <a:bodyPr>
            <a:normAutofit fontScale="92500" lnSpcReduction="10000"/>
          </a:bodyPr>
          <a:lstStyle/>
          <a:p>
            <a:pPr algn="just" fontAlgn="ctr"/>
            <a:r>
              <a:rPr lang="ru-RU" dirty="0" err="1"/>
              <a:t>Страховий</a:t>
            </a:r>
            <a:r>
              <a:rPr lang="ru-RU" dirty="0"/>
              <a:t> маркетинг — </a:t>
            </a:r>
            <a:r>
              <a:rPr lang="ru-RU" dirty="0" err="1"/>
              <a:t>це</a:t>
            </a:r>
            <a:r>
              <a:rPr lang="ru-RU" dirty="0"/>
              <a:t> 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проводить </a:t>
            </a:r>
            <a:r>
              <a:rPr lang="ru-RU" dirty="0" err="1"/>
              <a:t>страхова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 для </a:t>
            </a:r>
            <a:r>
              <a:rPr lang="ru-RU" dirty="0" err="1"/>
              <a:t>задоволення</a:t>
            </a:r>
            <a:r>
              <a:rPr lang="ru-RU" dirty="0"/>
              <a:t> потреб </a:t>
            </a:r>
            <a:r>
              <a:rPr lang="ru-RU" dirty="0" err="1"/>
              <a:t>споживачів</a:t>
            </a:r>
            <a:r>
              <a:rPr lang="ru-RU" dirty="0"/>
              <a:t> та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максимізації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 шляхом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, </a:t>
            </a:r>
            <a:r>
              <a:rPr lang="ru-RU" dirty="0" err="1"/>
              <a:t>пропозиції</a:t>
            </a:r>
            <a:r>
              <a:rPr lang="ru-RU" dirty="0"/>
              <a:t> широкого </a:t>
            </a:r>
            <a:r>
              <a:rPr lang="ru-RU" dirty="0" err="1"/>
              <a:t>вибору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та </a:t>
            </a:r>
            <a:r>
              <a:rPr lang="ru-RU" dirty="0" err="1"/>
              <a:t>гарантування</a:t>
            </a:r>
            <a:r>
              <a:rPr lang="ru-RU" dirty="0"/>
              <a:t> </a:t>
            </a:r>
            <a:r>
              <a:rPr lang="ru-RU" dirty="0" err="1"/>
              <a:t>відшкодувань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. 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охоплює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ринку, </a:t>
            </a:r>
            <a:r>
              <a:rPr lang="ru-RU" dirty="0" err="1"/>
              <a:t>розробку</a:t>
            </a:r>
            <a:r>
              <a:rPr lang="ru-RU" dirty="0"/>
              <a:t> </a:t>
            </a:r>
            <a:r>
              <a:rPr lang="ru-RU" dirty="0" err="1"/>
              <a:t>стратегій</a:t>
            </a:r>
            <a:r>
              <a:rPr lang="ru-RU" dirty="0"/>
              <a:t> </a:t>
            </a:r>
            <a:r>
              <a:rPr lang="ru-RU" dirty="0" err="1"/>
              <a:t>просування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,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,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ефективної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та </a:t>
            </a:r>
            <a:r>
              <a:rPr lang="ru-RU" dirty="0" err="1"/>
              <a:t>комунікацію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споживачами</a:t>
            </a:r>
            <a:r>
              <a:rPr lang="ru-RU" dirty="0"/>
              <a:t>. </a:t>
            </a:r>
          </a:p>
          <a:p>
            <a:pPr fontAlgn="ctr"/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страхового маркетингу: </a:t>
            </a:r>
          </a:p>
          <a:p>
            <a:r>
              <a:rPr lang="ru-RU" b="1" dirty="0" err="1"/>
              <a:t>Задоволення</a:t>
            </a:r>
            <a:r>
              <a:rPr lang="ru-RU" b="1" dirty="0"/>
              <a:t> </a:t>
            </a:r>
            <a:r>
              <a:rPr lang="ru-RU" b="1" dirty="0" err="1"/>
              <a:t>попиту</a:t>
            </a:r>
            <a:r>
              <a:rPr lang="ru-RU" b="1" dirty="0"/>
              <a:t>:</a:t>
            </a:r>
            <a:endParaRPr lang="ru-RU" dirty="0"/>
          </a:p>
          <a:p>
            <a:r>
              <a:rPr lang="ru-RU" dirty="0" err="1"/>
              <a:t>Забезпечення</a:t>
            </a:r>
            <a:r>
              <a:rPr lang="ru-RU" dirty="0"/>
              <a:t> ринку </a:t>
            </a:r>
            <a:r>
              <a:rPr lang="ru-RU" dirty="0" err="1"/>
              <a:t>страховими</a:t>
            </a:r>
            <a:r>
              <a:rPr lang="ru-RU" dirty="0"/>
              <a:t> продуктами,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відповідають</a:t>
            </a:r>
            <a:r>
              <a:rPr lang="ru-RU" dirty="0"/>
              <a:t> </a:t>
            </a:r>
            <a:r>
              <a:rPr lang="ru-RU" dirty="0" err="1"/>
              <a:t>актуальним</a:t>
            </a:r>
            <a:r>
              <a:rPr lang="ru-RU" dirty="0"/>
              <a:t> потребам </a:t>
            </a:r>
            <a:r>
              <a:rPr lang="ru-RU" dirty="0" err="1"/>
              <a:t>споживачів</a:t>
            </a:r>
            <a:r>
              <a:rPr lang="ru-RU" dirty="0"/>
              <a:t>.</a:t>
            </a:r>
          </a:p>
          <a:p>
            <a:r>
              <a:rPr lang="ru-RU" b="1" dirty="0" err="1"/>
              <a:t>Максимізація</a:t>
            </a:r>
            <a:r>
              <a:rPr lang="ru-RU" b="1" dirty="0"/>
              <a:t> </a:t>
            </a:r>
            <a:r>
              <a:rPr lang="ru-RU" b="1" dirty="0" err="1"/>
              <a:t>споживання</a:t>
            </a:r>
            <a:r>
              <a:rPr lang="ru-RU" b="1" dirty="0"/>
              <a:t>:</a:t>
            </a:r>
            <a:endParaRPr lang="ru-RU" dirty="0"/>
          </a:p>
          <a:p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та </a:t>
            </a:r>
            <a:r>
              <a:rPr lang="ru-RU" dirty="0" err="1"/>
              <a:t>бізнесу</a:t>
            </a:r>
            <a:r>
              <a:rPr lang="ru-RU" dirty="0"/>
              <a:t>.</a:t>
            </a:r>
          </a:p>
          <a:p>
            <a:r>
              <a:rPr lang="ru-RU" b="1" dirty="0" err="1"/>
              <a:t>Якісний</a:t>
            </a:r>
            <a:r>
              <a:rPr lang="ru-RU" b="1" dirty="0"/>
              <a:t> </a:t>
            </a:r>
            <a:r>
              <a:rPr lang="ru-RU" b="1" dirty="0" err="1"/>
              <a:t>вибір</a:t>
            </a:r>
            <a:r>
              <a:rPr lang="ru-RU" b="1" dirty="0"/>
              <a:t>:</a:t>
            </a:r>
            <a:endParaRPr lang="ru-RU" dirty="0"/>
          </a:p>
          <a:p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різноманітного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для широкого кола </a:t>
            </a:r>
            <a:r>
              <a:rPr lang="ru-RU" dirty="0" err="1"/>
              <a:t>клієнтів</a:t>
            </a:r>
            <a:r>
              <a:rPr lang="ru-RU" dirty="0"/>
              <a:t>.</a:t>
            </a:r>
          </a:p>
          <a:p>
            <a:r>
              <a:rPr lang="ru-RU" b="1" dirty="0" err="1"/>
              <a:t>Підвищення</a:t>
            </a:r>
            <a:r>
              <a:rPr lang="ru-RU" b="1" dirty="0"/>
              <a:t> </a:t>
            </a:r>
            <a:r>
              <a:rPr lang="ru-RU" b="1" dirty="0" err="1"/>
              <a:t>якості</a:t>
            </a:r>
            <a:r>
              <a:rPr lang="ru-RU" b="1" dirty="0"/>
              <a:t> </a:t>
            </a:r>
            <a:r>
              <a:rPr lang="ru-RU" b="1" dirty="0" err="1"/>
              <a:t>життя</a:t>
            </a:r>
            <a:r>
              <a:rPr lang="ru-RU" b="1" dirty="0"/>
              <a:t>:</a:t>
            </a:r>
            <a:endParaRPr lang="ru-RU" dirty="0"/>
          </a:p>
          <a:p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та </a:t>
            </a:r>
            <a:r>
              <a:rPr lang="ru-RU" dirty="0" err="1"/>
              <a:t>відшкодування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страхового </a:t>
            </a:r>
            <a:r>
              <a:rPr lang="ru-RU" dirty="0" err="1"/>
              <a:t>випадку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позитивно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життя</a:t>
            </a:r>
            <a:r>
              <a:rPr lang="ru-RU" dirty="0"/>
              <a:t> людей.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11042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3115"/>
            <a:ext cx="10515600" cy="5573848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До </a:t>
            </a:r>
            <a:r>
              <a:rPr lang="ru-RU" dirty="0" err="1"/>
              <a:t>якісних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за­раховувати</a:t>
            </a:r>
            <a:r>
              <a:rPr lang="ru-RU" dirty="0"/>
              <a:t> (і </a:t>
            </a:r>
            <a:r>
              <a:rPr lang="ru-RU" dirty="0" err="1"/>
              <a:t>відповідним</a:t>
            </a:r>
            <a:r>
              <a:rPr lang="ru-RU" dirty="0"/>
              <a:t> чином довести до </a:t>
            </a:r>
            <a:r>
              <a:rPr lang="ru-RU" dirty="0" err="1"/>
              <a:t>відома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) </a:t>
            </a:r>
            <a:r>
              <a:rPr lang="ru-RU" dirty="0" err="1"/>
              <a:t>гаран­тію</a:t>
            </a:r>
            <a:r>
              <a:rPr lang="ru-RU" dirty="0"/>
              <a:t> </a:t>
            </a:r>
            <a:r>
              <a:rPr lang="ru-RU" dirty="0" err="1"/>
              <a:t>платоспроможності</a:t>
            </a:r>
            <a:r>
              <a:rPr lang="ru-RU" dirty="0"/>
              <a:t> та </a:t>
            </a:r>
            <a:r>
              <a:rPr lang="ru-RU" dirty="0" err="1"/>
              <a:t>надійності</a:t>
            </a:r>
            <a:r>
              <a:rPr lang="ru-RU" dirty="0"/>
              <a:t> страховика.</a:t>
            </a:r>
          </a:p>
          <a:p>
            <a:pPr algn="just"/>
            <a:r>
              <a:rPr lang="ru-RU" dirty="0" err="1"/>
              <a:t>Крім</a:t>
            </a:r>
            <a:r>
              <a:rPr lang="ru-RU" dirty="0"/>
              <a:t> того, у </a:t>
            </a:r>
            <a:r>
              <a:rPr lang="ru-RU" dirty="0" err="1"/>
              <a:t>полі</a:t>
            </a:r>
            <a:r>
              <a:rPr lang="ru-RU" dirty="0"/>
              <a:t>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маркетингу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перебувати</a:t>
            </a:r>
            <a:r>
              <a:rPr lang="ru-RU" dirty="0"/>
              <a:t> (та </a:t>
            </a:r>
            <a:r>
              <a:rPr lang="ru-RU" dirty="0" err="1"/>
              <a:t>зіставлятися</a:t>
            </a:r>
            <a:r>
              <a:rPr lang="ru-RU" dirty="0"/>
              <a:t> з </a:t>
            </a:r>
            <a:r>
              <a:rPr lang="ru-RU" dirty="0" err="1"/>
              <a:t>показниками</a:t>
            </a:r>
            <a:r>
              <a:rPr lang="ru-RU" dirty="0"/>
              <a:t> </a:t>
            </a:r>
            <a:r>
              <a:rPr lang="ru-RU" dirty="0" err="1"/>
              <a:t>конкурентів</a:t>
            </a:r>
            <a:r>
              <a:rPr lang="ru-RU" dirty="0"/>
              <a:t>)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, як </a:t>
            </a:r>
            <a:r>
              <a:rPr lang="ru-RU" dirty="0" err="1"/>
              <a:t>відповід­ність</a:t>
            </a:r>
            <a:r>
              <a:rPr lang="ru-RU" dirty="0"/>
              <a:t> умов </a:t>
            </a:r>
            <a:r>
              <a:rPr lang="ru-RU" dirty="0" err="1"/>
              <a:t>страхування</a:t>
            </a:r>
            <a:r>
              <a:rPr lang="ru-RU" dirty="0"/>
              <a:t> (правил, </a:t>
            </a:r>
            <a:r>
              <a:rPr lang="ru-RU" dirty="0" err="1"/>
              <a:t>договорів</a:t>
            </a:r>
            <a:r>
              <a:rPr lang="ru-RU" dirty="0"/>
              <a:t>) </a:t>
            </a:r>
            <a:r>
              <a:rPr lang="ru-RU" dirty="0" err="1"/>
              <a:t>реальним</a:t>
            </a:r>
            <a:r>
              <a:rPr lang="ru-RU" dirty="0"/>
              <a:t> потребам </a:t>
            </a:r>
            <a:r>
              <a:rPr lang="ru-RU" dirty="0" err="1"/>
              <a:t>стра­хувальника</a:t>
            </a:r>
            <a:r>
              <a:rPr lang="ru-RU" dirty="0"/>
              <a:t>; </a:t>
            </a:r>
            <a:r>
              <a:rPr lang="ru-RU" dirty="0" err="1"/>
              <a:t>конкурентоспроможність</a:t>
            </a:r>
            <a:r>
              <a:rPr lang="ru-RU" dirty="0"/>
              <a:t> і </a:t>
            </a:r>
            <a:r>
              <a:rPr lang="ru-RU" dirty="0" err="1"/>
              <a:t>прийнятна</a:t>
            </a:r>
            <a:r>
              <a:rPr lang="ru-RU" dirty="0"/>
              <a:t> для </a:t>
            </a:r>
            <a:r>
              <a:rPr lang="ru-RU" dirty="0" err="1"/>
              <a:t>страхуваль­ника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; </a:t>
            </a:r>
            <a:r>
              <a:rPr lang="ru-RU" dirty="0" err="1"/>
              <a:t>зручність</a:t>
            </a:r>
            <a:r>
              <a:rPr lang="ru-RU" dirty="0"/>
              <a:t>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полісу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укладання</a:t>
            </a:r>
            <a:r>
              <a:rPr lang="ru-RU" dirty="0"/>
              <a:t> договору, а </a:t>
            </a:r>
            <a:r>
              <a:rPr lang="ru-RU" dirty="0" err="1"/>
              <a:t>також</a:t>
            </a:r>
            <a:r>
              <a:rPr lang="ru-RU" dirty="0"/>
              <a:t> простота </a:t>
            </a:r>
            <a:r>
              <a:rPr lang="ru-RU" dirty="0" err="1"/>
              <a:t>підготовки</a:t>
            </a:r>
            <a:r>
              <a:rPr lang="ru-RU" dirty="0"/>
              <a:t> документа і </a:t>
            </a:r>
            <a:r>
              <a:rPr lang="ru-RU" dirty="0" err="1"/>
              <a:t>отримання</a:t>
            </a:r>
            <a:r>
              <a:rPr lang="ru-RU" dirty="0"/>
              <a:t> страхового </a:t>
            </a:r>
            <a:r>
              <a:rPr lang="ru-RU" dirty="0" err="1"/>
              <a:t>від­шкодування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страхового </a:t>
            </a:r>
            <a:r>
              <a:rPr lang="ru-RU" dirty="0" err="1"/>
              <a:t>випадку</a:t>
            </a:r>
            <a:r>
              <a:rPr lang="ru-RU" dirty="0"/>
              <a:t>;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і з </a:t>
            </a:r>
            <a:r>
              <a:rPr lang="ru-RU" dirty="0" err="1"/>
              <a:t>погляду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; </a:t>
            </a:r>
            <a:r>
              <a:rPr lang="ru-RU" dirty="0" err="1"/>
              <a:t>імідж</a:t>
            </a:r>
            <a:r>
              <a:rPr lang="ru-RU" dirty="0"/>
              <a:t> та </a:t>
            </a:r>
            <a:r>
              <a:rPr lang="ru-RU" dirty="0" err="1"/>
              <a:t>доброзичливість</a:t>
            </a:r>
            <a:r>
              <a:rPr lang="ru-RU" dirty="0"/>
              <a:t> персоналу, </a:t>
            </a:r>
            <a:r>
              <a:rPr lang="ru-RU" dirty="0" err="1"/>
              <a:t>затишок</a:t>
            </a:r>
            <a:r>
              <a:rPr lang="ru-RU" dirty="0"/>
              <a:t> </a:t>
            </a:r>
            <a:r>
              <a:rPr lang="ru-RU" dirty="0" err="1"/>
              <a:t>приміщень</a:t>
            </a:r>
            <a:r>
              <a:rPr lang="ru-RU" dirty="0"/>
              <a:t> для </a:t>
            </a:r>
            <a:r>
              <a:rPr lang="ru-RU" dirty="0" err="1"/>
              <a:t>роботи</a:t>
            </a:r>
            <a:r>
              <a:rPr lang="ru-RU" dirty="0"/>
              <a:t> з </a:t>
            </a:r>
            <a:r>
              <a:rPr lang="ru-RU" dirty="0" err="1"/>
              <a:t>клієнтами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привабливе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(</a:t>
            </a:r>
            <a:r>
              <a:rPr lang="ru-RU" dirty="0" err="1"/>
              <a:t>полісів</a:t>
            </a:r>
            <a:r>
              <a:rPr lang="ru-RU" dirty="0"/>
              <a:t>) і рекламно-</a:t>
            </a:r>
            <a:r>
              <a:rPr lang="ru-RU" dirty="0" err="1"/>
              <a:t>інформаційних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84007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Якщо розглядати якість страхової послуги як комплексне поняття, то можна виокремити такі основні її складові:</a:t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-</a:t>
            </a:r>
            <a:r>
              <a:rPr lang="uk-UA" dirty="0"/>
              <a:t>          відповідність умов, закладених у договір страхування, нагальним потребам страхувальника;</a:t>
            </a:r>
          </a:p>
          <a:p>
            <a:r>
              <a:rPr lang="uk-UA" dirty="0"/>
              <a:t>-          простота розуміння особливостей тієї чи іншої програми страхування;</a:t>
            </a:r>
          </a:p>
          <a:p>
            <a:r>
              <a:rPr lang="uk-UA" dirty="0"/>
              <a:t>-          гнучкість умов страхування: можливість самостійно визначати такі параметри договору, як страхова сума, включені страхові ризики, розмір франшизи тощо;</a:t>
            </a:r>
          </a:p>
          <a:p>
            <a:r>
              <a:rPr lang="uk-UA" dirty="0"/>
              <a:t>-          швидкість врегулювання страхових випадків, терміни виплати страхового відшкодування;</a:t>
            </a:r>
          </a:p>
          <a:p>
            <a:r>
              <a:rPr lang="uk-UA" dirty="0"/>
              <a:t>-          наявність переліку додаткових послуг: технічна допомога в дорозі, юридичний супровід, надання евакуатора та ін.;</a:t>
            </a:r>
          </a:p>
          <a:p>
            <a:r>
              <a:rPr lang="uk-UA" dirty="0"/>
              <a:t>-          вартість страхового продукту.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61886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51753"/>
            <a:ext cx="10515600" cy="552521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оптимальної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/>
              <a:t>варіантів</a:t>
            </a:r>
            <a:r>
              <a:rPr lang="ru-RU" dirty="0"/>
              <a:t> </a:t>
            </a:r>
            <a:r>
              <a:rPr lang="ru-RU" b="1" i="1" dirty="0" err="1"/>
              <a:t>каналів</a:t>
            </a:r>
            <a:r>
              <a:rPr lang="ru-RU" b="1" i="1" dirty="0"/>
              <a:t> </a:t>
            </a:r>
            <a:r>
              <a:rPr lang="ru-RU" b="1" i="1" dirty="0" err="1"/>
              <a:t>реалізації</a:t>
            </a:r>
            <a:r>
              <a:rPr lang="ru-RU" b="1" i="1" dirty="0"/>
              <a:t> </a:t>
            </a:r>
            <a:r>
              <a:rPr lang="ru-RU" b="1" i="1" dirty="0" err="1"/>
              <a:t>страхових</a:t>
            </a:r>
            <a:r>
              <a:rPr lang="ru-RU" b="1" i="1" dirty="0"/>
              <a:t> </a:t>
            </a:r>
            <a:r>
              <a:rPr lang="ru-RU" b="1" i="1" dirty="0" err="1"/>
              <a:t>послуг</a:t>
            </a:r>
            <a:r>
              <a:rPr lang="ru-RU" b="1" i="1" dirty="0"/>
              <a:t>.</a:t>
            </a:r>
            <a:endParaRPr lang="ru-RU" dirty="0"/>
          </a:p>
          <a:p>
            <a:pPr algn="just"/>
            <a:r>
              <a:rPr lang="ru-RU" i="1" dirty="0" err="1" smtClean="0">
                <a:solidFill>
                  <a:srgbClr val="FF0000"/>
                </a:solidFill>
              </a:rPr>
              <a:t>Канапи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реалізації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страхових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послуг</a:t>
            </a:r>
            <a:r>
              <a:rPr lang="ru-RU" i="1" dirty="0">
                <a:solidFill>
                  <a:srgbClr val="FF0000"/>
                </a:solidFill>
              </a:rPr>
              <a:t> </a:t>
            </a:r>
            <a:r>
              <a:rPr lang="ru-RU" dirty="0">
                <a:solidFill>
                  <a:srgbClr val="FF0000"/>
                </a:solidFill>
              </a:rPr>
              <a:t>— </a:t>
            </a:r>
            <a:r>
              <a:rPr lang="ru-RU" i="1" dirty="0" err="1">
                <a:solidFill>
                  <a:srgbClr val="FF0000"/>
                </a:solidFill>
              </a:rPr>
              <a:t>сукупність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фірм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або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окремих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осіб</a:t>
            </a:r>
            <a:r>
              <a:rPr lang="ru-RU" i="1" dirty="0">
                <a:solidFill>
                  <a:srgbClr val="FF0000"/>
                </a:solidFill>
              </a:rPr>
              <a:t>, </a:t>
            </a:r>
            <a:r>
              <a:rPr lang="ru-RU" i="1" dirty="0" err="1">
                <a:solidFill>
                  <a:srgbClr val="FF0000"/>
                </a:solidFill>
              </a:rPr>
              <a:t>які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допомагають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передавати</a:t>
            </a:r>
            <a:r>
              <a:rPr lang="ru-RU" i="1" dirty="0">
                <a:solidFill>
                  <a:srgbClr val="FF0000"/>
                </a:solidFill>
              </a:rPr>
              <a:t> право </a:t>
            </a:r>
            <a:r>
              <a:rPr lang="ru-RU" i="1" dirty="0" err="1">
                <a:solidFill>
                  <a:srgbClr val="FF0000"/>
                </a:solidFill>
              </a:rPr>
              <a:t>влас­ності</a:t>
            </a:r>
            <a:r>
              <a:rPr lang="ru-RU" i="1" dirty="0">
                <a:solidFill>
                  <a:srgbClr val="FF0000"/>
                </a:solidFill>
              </a:rPr>
              <a:t> на </a:t>
            </a:r>
            <a:r>
              <a:rPr lang="ru-RU" i="1" dirty="0" err="1">
                <a:solidFill>
                  <a:srgbClr val="FF0000"/>
                </a:solidFill>
              </a:rPr>
              <a:t>страхову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послугу</a:t>
            </a:r>
            <a:r>
              <a:rPr lang="ru-RU" i="1" dirty="0">
                <a:solidFill>
                  <a:srgbClr val="FF0000"/>
                </a:solidFill>
              </a:rPr>
              <a:t> на шляху </a:t>
            </a:r>
            <a:r>
              <a:rPr lang="ru-RU" i="1" dirty="0" err="1">
                <a:solidFill>
                  <a:srgbClr val="FF0000"/>
                </a:solidFill>
              </a:rPr>
              <a:t>просування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її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від</a:t>
            </a:r>
            <a:r>
              <a:rPr lang="ru-RU" i="1" dirty="0">
                <a:solidFill>
                  <a:srgbClr val="FF0000"/>
                </a:solidFill>
              </a:rPr>
              <a:t> страховика до </a:t>
            </a:r>
            <a:r>
              <a:rPr lang="ru-RU" i="1" dirty="0" err="1">
                <a:solidFill>
                  <a:srgbClr val="FF0000"/>
                </a:solidFill>
              </a:rPr>
              <a:t>страхувальника</a:t>
            </a:r>
            <a:r>
              <a:rPr lang="ru-RU" i="1" dirty="0">
                <a:solidFill>
                  <a:srgbClr val="FF0000"/>
                </a:solidFill>
              </a:rPr>
              <a:t>.</a:t>
            </a:r>
            <a:endParaRPr lang="ru-RU" dirty="0">
              <a:solidFill>
                <a:srgbClr val="FF0000"/>
              </a:solidFill>
            </a:endParaRPr>
          </a:p>
          <a:p>
            <a:pPr algn="just"/>
            <a:r>
              <a:rPr lang="ru-RU" dirty="0"/>
              <a:t>Рух </a:t>
            </a:r>
            <a:r>
              <a:rPr lang="ru-RU" dirty="0" err="1"/>
              <a:t>страхової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до </a:t>
            </a:r>
            <a:r>
              <a:rPr lang="ru-RU" dirty="0" err="1"/>
              <a:t>споживача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забезпечений</a:t>
            </a:r>
            <a:r>
              <a:rPr lang="ru-RU" dirty="0"/>
              <a:t> через </a:t>
            </a:r>
            <a:r>
              <a:rPr lang="ru-RU" dirty="0" err="1"/>
              <a:t>традиційний</a:t>
            </a:r>
            <a:r>
              <a:rPr lang="ru-RU" dirty="0"/>
              <a:t> </a:t>
            </a:r>
            <a:r>
              <a:rPr lang="ru-RU" dirty="0" err="1"/>
              <a:t>індивідуальний</a:t>
            </a:r>
            <a:r>
              <a:rPr lang="ru-RU" dirty="0"/>
              <a:t> продаж,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представником</a:t>
            </a:r>
            <a:r>
              <a:rPr lang="ru-RU" dirty="0"/>
              <a:t> страховика та </a:t>
            </a:r>
            <a:r>
              <a:rPr lang="ru-RU" dirty="0" err="1"/>
              <a:t>потенційним</a:t>
            </a:r>
            <a:r>
              <a:rPr lang="ru-RU" dirty="0"/>
              <a:t> </a:t>
            </a:r>
            <a:r>
              <a:rPr lang="ru-RU" dirty="0" err="1"/>
              <a:t>клієнтом</a:t>
            </a:r>
            <a:r>
              <a:rPr lang="ru-RU" dirty="0"/>
              <a:t> (</a:t>
            </a:r>
            <a:r>
              <a:rPr lang="ru-RU" dirty="0" err="1"/>
              <a:t>офісний</a:t>
            </a:r>
            <a:r>
              <a:rPr lang="ru-RU" dirty="0"/>
              <a:t> ме­тод </a:t>
            </a:r>
            <a:r>
              <a:rPr lang="ru-RU" dirty="0" err="1"/>
              <a:t>реалізації</a:t>
            </a:r>
            <a:r>
              <a:rPr lang="ru-RU" dirty="0"/>
              <a:t>, коли </a:t>
            </a:r>
            <a:r>
              <a:rPr lang="ru-RU" dirty="0" err="1"/>
              <a:t>клієнт</a:t>
            </a:r>
            <a:r>
              <a:rPr lang="ru-RU" dirty="0"/>
              <a:t>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прибуває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запрошу­ють</a:t>
            </a:r>
            <a:r>
              <a:rPr lang="ru-RU" dirty="0"/>
              <a:t> до </a:t>
            </a:r>
            <a:r>
              <a:rPr lang="ru-RU" dirty="0" err="1"/>
              <a:t>офісу</a:t>
            </a:r>
            <a:r>
              <a:rPr lang="ru-RU" dirty="0"/>
              <a:t> страховика).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супутніх</a:t>
            </a:r>
            <a:r>
              <a:rPr lang="ru-RU" dirty="0"/>
              <a:t> </a:t>
            </a:r>
            <a:r>
              <a:rPr lang="ru-RU" dirty="0" err="1"/>
              <a:t>складових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методики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є реклама в </a:t>
            </a:r>
            <a:r>
              <a:rPr lang="ru-RU" dirty="0" err="1"/>
              <a:t>засобах</a:t>
            </a:r>
            <a:r>
              <a:rPr lang="ru-RU" dirty="0"/>
              <a:t> </a:t>
            </a:r>
            <a:r>
              <a:rPr lang="ru-RU" dirty="0" err="1"/>
              <a:t>масової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зовнішня</a:t>
            </a:r>
            <a:r>
              <a:rPr lang="ru-RU" dirty="0"/>
              <a:t> та </a:t>
            </a:r>
            <a:r>
              <a:rPr lang="ru-RU" dirty="0" err="1"/>
              <a:t>поліграфічна</a:t>
            </a:r>
            <a:r>
              <a:rPr lang="ru-RU" dirty="0"/>
              <a:t> реклама.</a:t>
            </a:r>
          </a:p>
          <a:p>
            <a:pPr algn="just"/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каналів</a:t>
            </a:r>
            <a:r>
              <a:rPr lang="ru-RU" dirty="0"/>
              <a:t> </a:t>
            </a:r>
            <a:r>
              <a:rPr lang="ru-RU" dirty="0" err="1"/>
              <a:t>відомими</a:t>
            </a:r>
            <a:r>
              <a:rPr lang="ru-RU" dirty="0"/>
              <a:t> є продаж через об </a:t>
            </a:r>
            <a:r>
              <a:rPr lang="ru-RU" dirty="0" err="1"/>
              <a:t>єднання</a:t>
            </a:r>
            <a:r>
              <a:rPr lang="ru-RU" dirty="0"/>
              <a:t> </a:t>
            </a:r>
            <a:r>
              <a:rPr lang="ru-RU" dirty="0" err="1"/>
              <a:t>стра­ховиків</a:t>
            </a:r>
            <a:r>
              <a:rPr lang="ru-RU" dirty="0"/>
              <a:t>, </a:t>
            </a:r>
            <a:r>
              <a:rPr lang="ru-RU" dirty="0" err="1"/>
              <a:t>відокремлені</a:t>
            </a:r>
            <a:r>
              <a:rPr lang="ru-RU" dirty="0"/>
              <a:t> </a:t>
            </a:r>
            <a:r>
              <a:rPr lang="ru-RU" dirty="0" err="1"/>
              <a:t>підрозділи</a:t>
            </a:r>
            <a:r>
              <a:rPr lang="ru-RU" dirty="0"/>
              <a:t> та </a:t>
            </a:r>
            <a:r>
              <a:rPr lang="ru-RU" dirty="0" err="1"/>
              <a:t>агентську</a:t>
            </a:r>
            <a:r>
              <a:rPr lang="ru-RU" dirty="0"/>
              <a:t> мережу,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вишуку­ють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 і </a:t>
            </a:r>
            <a:r>
              <a:rPr lang="ru-RU" dirty="0" err="1"/>
              <a:t>працюють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ним за межами головного </a:t>
            </a:r>
            <a:r>
              <a:rPr lang="ru-RU" dirty="0" err="1"/>
              <a:t>офісу</a:t>
            </a:r>
            <a:r>
              <a:rPr lang="ru-RU" dirty="0"/>
              <a:t>; </a:t>
            </a:r>
            <a:r>
              <a:rPr lang="ru-RU" dirty="0" err="1"/>
              <a:t>брокер­ське</a:t>
            </a:r>
            <a:r>
              <a:rPr lang="ru-RU" dirty="0"/>
              <a:t> </a:t>
            </a:r>
            <a:r>
              <a:rPr lang="ru-RU" dirty="0" err="1"/>
              <a:t>посередництво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Останнім</a:t>
            </a:r>
            <a:r>
              <a:rPr lang="ru-RU" dirty="0"/>
              <a:t> часом </a:t>
            </a:r>
            <a:r>
              <a:rPr lang="ru-RU" dirty="0" err="1"/>
              <a:t>дедалі</a:t>
            </a:r>
            <a:r>
              <a:rPr lang="ru-RU" dirty="0"/>
              <a:t> </a:t>
            </a:r>
            <a:r>
              <a:rPr lang="ru-RU" dirty="0" err="1"/>
              <a:t>популярнішими</a:t>
            </a:r>
            <a:r>
              <a:rPr lang="ru-RU" dirty="0"/>
              <a:t> </a:t>
            </a:r>
            <a:r>
              <a:rPr lang="ru-RU" dirty="0" err="1"/>
              <a:t>стають</a:t>
            </a:r>
            <a:r>
              <a:rPr lang="ru-RU" dirty="0"/>
              <a:t> </a:t>
            </a:r>
            <a:r>
              <a:rPr lang="ru-RU" dirty="0" err="1"/>
              <a:t>принципово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підходи</a:t>
            </a:r>
            <a:r>
              <a:rPr lang="ru-RU" dirty="0"/>
              <a:t> до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просування</a:t>
            </a:r>
            <a:r>
              <a:rPr lang="ru-RU" dirty="0"/>
              <a:t> та продаж через </a:t>
            </a:r>
            <a:r>
              <a:rPr lang="ru-RU" b="1" i="1" dirty="0" err="1"/>
              <a:t>Інтернет</a:t>
            </a:r>
            <a:r>
              <a:rPr lang="ru-RU" b="1" i="1" dirty="0"/>
              <a:t>.</a:t>
            </a:r>
            <a:endParaRPr lang="ru-RU" dirty="0"/>
          </a:p>
          <a:p>
            <a:pPr algn="just"/>
            <a:r>
              <a:rPr lang="ru-RU" b="1" i="1" dirty="0" err="1"/>
              <a:t>Інтернет-торгівля</a:t>
            </a:r>
            <a:r>
              <a:rPr lang="ru-RU" b="1" i="1" dirty="0"/>
              <a:t> 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цілком</a:t>
            </a:r>
            <a:r>
              <a:rPr lang="ru-RU" dirty="0"/>
              <a:t> </a:t>
            </a:r>
            <a:r>
              <a:rPr lang="ru-RU" dirty="0" err="1"/>
              <a:t>сформований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у </a:t>
            </a:r>
            <a:r>
              <a:rPr lang="ru-RU" dirty="0" err="1"/>
              <a:t>розви­нених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сьогодні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працює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частково</a:t>
            </a:r>
            <a:r>
              <a:rPr lang="ru-RU" dirty="0"/>
              <a:t>. Причин тут </a:t>
            </a:r>
            <a:r>
              <a:rPr lang="ru-RU" dirty="0" err="1"/>
              <a:t>багато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і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про </a:t>
            </a:r>
            <a:r>
              <a:rPr lang="ru-RU" dirty="0" err="1"/>
              <a:t>електронний</a:t>
            </a:r>
            <a:r>
              <a:rPr lang="ru-RU" dirty="0"/>
              <a:t> </a:t>
            </a:r>
            <a:r>
              <a:rPr lang="ru-RU" dirty="0" err="1"/>
              <a:t>підпис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засвідчувати</a:t>
            </a:r>
            <a:r>
              <a:rPr lang="ru-RU" dirty="0"/>
              <a:t> </a:t>
            </a:r>
            <a:r>
              <a:rPr lang="ru-RU" dirty="0" err="1"/>
              <a:t>дійсність</a:t>
            </a:r>
            <a:r>
              <a:rPr lang="ru-RU" dirty="0"/>
              <a:t> угоди, </a:t>
            </a:r>
            <a:r>
              <a:rPr lang="ru-RU" dirty="0" err="1"/>
              <a:t>укладеної</a:t>
            </a:r>
            <a:r>
              <a:rPr lang="ru-RU" dirty="0"/>
              <a:t> в </a:t>
            </a:r>
            <a:r>
              <a:rPr lang="ru-RU" dirty="0" err="1"/>
              <a:t>мережі</a:t>
            </a:r>
            <a:endParaRPr lang="ru-RU" dirty="0"/>
          </a:p>
          <a:p>
            <a:pPr algn="just"/>
            <a:r>
              <a:rPr lang="ru-RU" dirty="0" err="1"/>
              <a:t>Інтернет</a:t>
            </a:r>
            <a:r>
              <a:rPr lang="ru-RU" dirty="0"/>
              <a:t>, і </a:t>
            </a:r>
            <a:r>
              <a:rPr lang="ru-RU" dirty="0" err="1"/>
              <a:t>недостатній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електронних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, і </a:t>
            </a:r>
            <a:r>
              <a:rPr lang="ru-RU" dirty="0" err="1"/>
              <a:t>низький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інформатизації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Служба маркетингу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відстежувати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ко­жного з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каналів</a:t>
            </a:r>
            <a:r>
              <a:rPr lang="ru-RU" dirty="0"/>
              <a:t> та </a:t>
            </a:r>
            <a:r>
              <a:rPr lang="ru-RU" dirty="0" err="1"/>
              <a:t>впливати</a:t>
            </a:r>
            <a:r>
              <a:rPr lang="ru-RU" dirty="0"/>
              <a:t> на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829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 err="1" smtClean="0"/>
              <a:t>Головними</a:t>
            </a:r>
            <a:r>
              <a:rPr lang="ru-RU" dirty="0" smtClean="0"/>
              <a:t> </a:t>
            </a:r>
            <a:r>
              <a:rPr lang="ru-RU" dirty="0" err="1"/>
              <a:t>критеріями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та предметом </a:t>
            </a:r>
            <a:r>
              <a:rPr lang="ru-RU" dirty="0" err="1"/>
              <a:t>уваги</a:t>
            </a:r>
            <a:r>
              <a:rPr lang="ru-RU" dirty="0"/>
              <a:t> з боку </a:t>
            </a:r>
            <a:r>
              <a:rPr lang="ru-RU" dirty="0" err="1"/>
              <a:t>служби</a:t>
            </a:r>
            <a:r>
              <a:rPr lang="ru-RU" dirty="0"/>
              <a:t> маркетингу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страхо­вих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; </a:t>
            </a:r>
            <a:r>
              <a:rPr lang="ru-RU" dirty="0" err="1"/>
              <a:t>розвиток</a:t>
            </a:r>
            <a:r>
              <a:rPr lang="ru-RU" dirty="0"/>
              <a:t> контингенту </a:t>
            </a:r>
            <a:r>
              <a:rPr lang="ru-RU" dirty="0" err="1"/>
              <a:t>постійних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; участь </a:t>
            </a:r>
            <a:r>
              <a:rPr lang="ru-RU" dirty="0" err="1"/>
              <a:t>фахі­вців</a:t>
            </a:r>
            <a:r>
              <a:rPr lang="ru-RU" dirty="0"/>
              <a:t> страховика в заходах </a:t>
            </a:r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і </a:t>
            </a:r>
            <a:r>
              <a:rPr lang="ru-RU" dirty="0" err="1"/>
              <a:t>вишукуванні</a:t>
            </a:r>
            <a:r>
              <a:rPr lang="ru-RU" dirty="0"/>
              <a:t> </a:t>
            </a:r>
            <a:r>
              <a:rPr lang="ru-RU" dirty="0" err="1"/>
              <a:t>потрібної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через </a:t>
            </a:r>
            <a:r>
              <a:rPr lang="ru-RU" dirty="0" err="1"/>
              <a:t>об'єднання</a:t>
            </a:r>
            <a:r>
              <a:rPr lang="ru-RU" dirty="0"/>
              <a:t> </a:t>
            </a:r>
            <a:r>
              <a:rPr lang="ru-RU" dirty="0" err="1"/>
              <a:t>страхо­виків</a:t>
            </a:r>
            <a:r>
              <a:rPr lang="ru-RU" dirty="0"/>
              <a:t> (пули, бюро, </a:t>
            </a:r>
            <a:r>
              <a:rPr lang="ru-RU" dirty="0" err="1"/>
              <a:t>консорціуми</a:t>
            </a:r>
            <a:r>
              <a:rPr lang="ru-RU" dirty="0"/>
              <a:t>) </a:t>
            </a:r>
            <a:r>
              <a:rPr lang="ru-RU" dirty="0" err="1"/>
              <a:t>фахівці</a:t>
            </a:r>
            <a:r>
              <a:rPr lang="ru-RU" dirty="0"/>
              <a:t> маркетингу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врахо­вувати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.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каналу </a:t>
            </a:r>
            <a:r>
              <a:rPr lang="ru-RU" dirty="0" err="1"/>
              <a:t>реалізації</a:t>
            </a:r>
            <a:r>
              <a:rPr lang="ru-RU" dirty="0"/>
              <a:t> страховик, </a:t>
            </a:r>
            <a:r>
              <a:rPr lang="ru-RU" dirty="0" err="1"/>
              <a:t>отримуючи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регулярно </a:t>
            </a:r>
            <a:r>
              <a:rPr lang="ru-RU" dirty="0" err="1"/>
              <a:t>опосередковано</a:t>
            </a:r>
            <a:r>
              <a:rPr lang="ru-RU" dirty="0"/>
              <a:t> </a:t>
            </a:r>
            <a:r>
              <a:rPr lang="ru-RU" dirty="0" err="1"/>
              <a:t>укладати</a:t>
            </a:r>
            <a:r>
              <a:rPr lang="ru-RU" dirty="0"/>
              <a:t> </a:t>
            </a:r>
            <a:r>
              <a:rPr lang="ru-RU" dirty="0" err="1"/>
              <a:t>групові</a:t>
            </a:r>
            <a:r>
              <a:rPr lang="ru-RU" dirty="0"/>
              <a:t> до­говори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регулярно </a:t>
            </a:r>
            <a:r>
              <a:rPr lang="ru-RU" dirty="0" err="1"/>
              <a:t>отримувати</a:t>
            </a:r>
            <a:r>
              <a:rPr lang="ru-RU" dirty="0"/>
              <a:t> </a:t>
            </a:r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платежі</a:t>
            </a:r>
            <a:r>
              <a:rPr lang="ru-RU" dirty="0"/>
              <a:t> (через </a:t>
            </a:r>
            <a:r>
              <a:rPr lang="ru-RU" dirty="0" err="1"/>
              <a:t>авіаційний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морський</a:t>
            </a:r>
            <a:r>
              <a:rPr lang="ru-RU" dirty="0"/>
              <a:t> пул </a:t>
            </a:r>
            <a:r>
              <a:rPr lang="ru-RU" dirty="0" err="1"/>
              <a:t>страховиків</a:t>
            </a:r>
            <a:r>
              <a:rPr lang="ru-RU" dirty="0"/>
              <a:t>),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потерпати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притаманних</a:t>
            </a:r>
            <a:r>
              <a:rPr lang="ru-RU" dirty="0"/>
              <a:t> </a:t>
            </a:r>
            <a:r>
              <a:rPr lang="ru-RU" dirty="0" err="1"/>
              <a:t>цьому</a:t>
            </a:r>
            <a:r>
              <a:rPr lang="ru-RU" dirty="0"/>
              <a:t> каналу </a:t>
            </a:r>
            <a:r>
              <a:rPr lang="ru-RU" dirty="0" err="1"/>
              <a:t>недоліків</a:t>
            </a:r>
            <a:r>
              <a:rPr lang="ru-RU" dirty="0"/>
              <a:t>.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ідеться</a:t>
            </a:r>
            <a:r>
              <a:rPr lang="ru-RU" dirty="0"/>
              <a:t> про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 </a:t>
            </a:r>
            <a:r>
              <a:rPr lang="ru-RU" dirty="0" err="1"/>
              <a:t>страховиків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</a:t>
            </a:r>
            <a:r>
              <a:rPr lang="ru-RU" dirty="0" err="1"/>
              <a:t>здебільшого</a:t>
            </a:r>
            <a:r>
              <a:rPr lang="ru-RU" dirty="0"/>
              <a:t> за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ни­зькими</a:t>
            </a:r>
            <a:r>
              <a:rPr lang="ru-RU" dirty="0"/>
              <a:t> тарифами і </a:t>
            </a:r>
            <a:r>
              <a:rPr lang="ru-RU" dirty="0" err="1"/>
              <a:t>вплинути</a:t>
            </a:r>
            <a:r>
              <a:rPr lang="ru-RU" dirty="0"/>
              <a:t> на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поліпшення</a:t>
            </a:r>
            <a:r>
              <a:rPr lang="ru-RU" dirty="0"/>
              <a:t> умов </a:t>
            </a:r>
            <a:r>
              <a:rPr lang="ru-RU" dirty="0" err="1"/>
              <a:t>договорів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безпосереднього</a:t>
            </a:r>
            <a:r>
              <a:rPr lang="ru-RU" dirty="0"/>
              <a:t> </a:t>
            </a:r>
            <a:r>
              <a:rPr lang="ru-RU" dirty="0" err="1"/>
              <a:t>спілкування</a:t>
            </a:r>
            <a:r>
              <a:rPr lang="ru-RU" dirty="0"/>
              <a:t> з </a:t>
            </a:r>
            <a:r>
              <a:rPr lang="ru-RU" dirty="0" err="1"/>
              <a:t>клієнтами</a:t>
            </a:r>
            <a:r>
              <a:rPr lang="ru-RU" dirty="0"/>
              <a:t> страхо­вик не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змоги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про </a:t>
            </a:r>
            <a:r>
              <a:rPr lang="ru-RU" dirty="0" err="1"/>
              <a:t>значні</a:t>
            </a:r>
            <a:r>
              <a:rPr lang="ru-RU" dirty="0"/>
              <a:t> </a:t>
            </a:r>
            <a:r>
              <a:rPr lang="ru-RU" dirty="0" err="1"/>
              <a:t>накладні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(</a:t>
            </a:r>
            <a:r>
              <a:rPr lang="ru-RU" dirty="0" err="1"/>
              <a:t>утримання</a:t>
            </a:r>
            <a:r>
              <a:rPr lang="ru-RU" dirty="0"/>
              <a:t> персоналу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дирекції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, </a:t>
            </a:r>
            <a:r>
              <a:rPr lang="ru-RU" dirty="0" err="1"/>
              <a:t>вступні</a:t>
            </a:r>
            <a:r>
              <a:rPr lang="ru-RU" dirty="0"/>
              <a:t> та </a:t>
            </a:r>
            <a:r>
              <a:rPr lang="ru-RU" dirty="0" err="1"/>
              <a:t>членські</a:t>
            </a:r>
            <a:r>
              <a:rPr lang="ru-RU" dirty="0"/>
              <a:t> </a:t>
            </a:r>
            <a:r>
              <a:rPr lang="ru-RU" dirty="0" err="1"/>
              <a:t>вне­ски</a:t>
            </a:r>
            <a:r>
              <a:rPr lang="ru-RU" dirty="0"/>
              <a:t>,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нарад</a:t>
            </a:r>
            <a:r>
              <a:rPr lang="ru-RU" dirty="0"/>
              <a:t>,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гарантійних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 та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високі</a:t>
            </a:r>
            <a:r>
              <a:rPr lang="ru-RU" dirty="0"/>
              <a:t> </a:t>
            </a:r>
            <a:r>
              <a:rPr lang="ru-RU" dirty="0" err="1"/>
              <a:t>комісійні</a:t>
            </a:r>
            <a:r>
              <a:rPr lang="ru-RU" dirty="0"/>
              <a:t>).</a:t>
            </a:r>
          </a:p>
          <a:p>
            <a:pPr algn="just"/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ефективної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страхового </a:t>
            </a:r>
            <a:r>
              <a:rPr lang="ru-RU" dirty="0" err="1"/>
              <a:t>посередництва</a:t>
            </a:r>
            <a:r>
              <a:rPr lang="ru-RU" dirty="0"/>
              <a:t> </a:t>
            </a:r>
            <a:r>
              <a:rPr lang="ru-RU" dirty="0" err="1"/>
              <a:t>віді­грає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важливу</a:t>
            </a:r>
            <a:r>
              <a:rPr lang="ru-RU" dirty="0"/>
              <a:t> роль для </a:t>
            </a:r>
            <a:r>
              <a:rPr lang="ru-RU" dirty="0" err="1"/>
              <a:t>розвитку</a:t>
            </a:r>
            <a:r>
              <a:rPr lang="ru-RU" dirty="0"/>
              <a:t> страхового ринку в </a:t>
            </a:r>
            <a:r>
              <a:rPr lang="ru-RU" dirty="0" err="1"/>
              <a:t>цілому</a:t>
            </a:r>
            <a:r>
              <a:rPr lang="ru-RU" dirty="0"/>
              <a:t>. Як правило, </a:t>
            </a:r>
            <a:r>
              <a:rPr lang="ru-RU" dirty="0" err="1"/>
              <a:t>потенційний</a:t>
            </a:r>
            <a:r>
              <a:rPr lang="ru-RU" dirty="0"/>
              <a:t> </a:t>
            </a:r>
            <a:r>
              <a:rPr lang="ru-RU" dirty="0" err="1"/>
              <a:t>страхувальник</a:t>
            </a:r>
            <a:r>
              <a:rPr lang="ru-RU" dirty="0"/>
              <a:t> </a:t>
            </a:r>
            <a:r>
              <a:rPr lang="ru-RU" dirty="0" err="1"/>
              <a:t>ознайомлюється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страхо­вою </a:t>
            </a:r>
            <a:r>
              <a:rPr lang="ru-RU" dirty="0" err="1"/>
              <a:t>компанією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через страхового </a:t>
            </a:r>
            <a:r>
              <a:rPr lang="ru-RU" dirty="0" err="1"/>
              <a:t>посередника</a:t>
            </a:r>
            <a:r>
              <a:rPr lang="ru-RU" dirty="0"/>
              <a:t>. </a:t>
            </a:r>
            <a:r>
              <a:rPr lang="ru-RU" dirty="0" err="1"/>
              <a:t>Ного</a:t>
            </a:r>
            <a:r>
              <a:rPr lang="ru-RU" dirty="0"/>
              <a:t> </a:t>
            </a:r>
            <a:r>
              <a:rPr lang="ru-RU" dirty="0" err="1"/>
              <a:t>серйоз­ність</a:t>
            </a:r>
            <a:r>
              <a:rPr lang="ru-RU" dirty="0"/>
              <a:t>, </a:t>
            </a:r>
            <a:r>
              <a:rPr lang="ru-RU" dirty="0" err="1"/>
              <a:t>компетентність</a:t>
            </a:r>
            <a:r>
              <a:rPr lang="ru-RU" dirty="0"/>
              <a:t> і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надійність</a:t>
            </a:r>
            <a:r>
              <a:rPr lang="ru-RU" dirty="0"/>
              <a:t> і </a:t>
            </a:r>
            <a:r>
              <a:rPr lang="ru-RU" dirty="0" err="1"/>
              <a:t>вміння</a:t>
            </a:r>
            <a:r>
              <a:rPr lang="ru-RU" dirty="0"/>
              <a:t> правильно </a:t>
            </a:r>
            <a:r>
              <a:rPr lang="ru-RU" dirty="0" err="1"/>
              <a:t>користуватися</a:t>
            </a:r>
            <a:r>
              <a:rPr lang="ru-RU" dirty="0"/>
              <a:t> </a:t>
            </a:r>
            <a:r>
              <a:rPr lang="ru-RU" dirty="0" err="1"/>
              <a:t>конфіденційною</a:t>
            </a:r>
            <a:r>
              <a:rPr lang="ru-RU" dirty="0"/>
              <a:t> </a:t>
            </a:r>
            <a:r>
              <a:rPr lang="ru-RU" dirty="0" err="1"/>
              <a:t>інформацією</a:t>
            </a:r>
            <a:r>
              <a:rPr lang="ru-RU" dirty="0"/>
              <a:t>, </a:t>
            </a:r>
            <a:r>
              <a:rPr lang="ru-RU" dirty="0" err="1"/>
              <a:t>наданою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клієн­том</a:t>
            </a:r>
            <a:r>
              <a:rPr lang="ru-RU" dirty="0"/>
              <a:t>, </a:t>
            </a:r>
            <a:r>
              <a:rPr lang="ru-RU" dirty="0" err="1"/>
              <a:t>формують</a:t>
            </a:r>
            <a:r>
              <a:rPr lang="ru-RU" dirty="0"/>
              <a:t> </a:t>
            </a:r>
            <a:r>
              <a:rPr lang="ru-RU" dirty="0" err="1"/>
              <a:t>імідж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страхової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, яку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предста­вляє</a:t>
            </a:r>
            <a:r>
              <a:rPr lang="ru-RU" dirty="0"/>
              <a:t>, але і страхового ринку в </a:t>
            </a:r>
            <a:r>
              <a:rPr lang="ru-RU" dirty="0" err="1"/>
              <a:t>цілому</a:t>
            </a:r>
            <a:r>
              <a:rPr lang="ru-RU" dirty="0"/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97358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86383"/>
            <a:ext cx="10515600" cy="569058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i="1" dirty="0" err="1"/>
              <a:t>Страхові</a:t>
            </a:r>
            <a:r>
              <a:rPr lang="ru-RU" i="1" dirty="0"/>
              <a:t> </a:t>
            </a:r>
            <a:r>
              <a:rPr lang="ru-RU" i="1" dirty="0" err="1"/>
              <a:t>брокери</a:t>
            </a:r>
            <a:r>
              <a:rPr lang="ru-RU" i="1" dirty="0"/>
              <a:t> </a:t>
            </a:r>
            <a:r>
              <a:rPr lang="ru-RU" dirty="0"/>
              <a:t>— </a:t>
            </a:r>
            <a:r>
              <a:rPr lang="ru-RU" i="1" dirty="0" err="1"/>
              <a:t>юридичні</a:t>
            </a:r>
            <a:r>
              <a:rPr lang="ru-RU" i="1" dirty="0"/>
              <a:t> особи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громадя­ни</a:t>
            </a:r>
            <a:r>
              <a:rPr lang="ru-RU" i="1" dirty="0"/>
              <a:t>, </a:t>
            </a:r>
            <a:r>
              <a:rPr lang="ru-RU" i="1" dirty="0" err="1"/>
              <a:t>які</a:t>
            </a:r>
            <a:r>
              <a:rPr lang="ru-RU" i="1" dirty="0"/>
              <a:t> </a:t>
            </a:r>
            <a:r>
              <a:rPr lang="ru-RU" i="1" dirty="0" err="1"/>
              <a:t>зареєстровані</a:t>
            </a:r>
            <a:r>
              <a:rPr lang="ru-RU" i="1" dirty="0"/>
              <a:t> в </a:t>
            </a:r>
            <a:r>
              <a:rPr lang="ru-RU" i="1" dirty="0" err="1"/>
              <a:t>установленому</a:t>
            </a:r>
            <a:r>
              <a:rPr lang="ru-RU" i="1" dirty="0"/>
              <a:t> порядку як </a:t>
            </a:r>
            <a:r>
              <a:rPr lang="ru-RU" i="1" dirty="0" err="1"/>
              <a:t>суб'єкти</a:t>
            </a:r>
            <a:r>
              <a:rPr lang="ru-RU" i="1" dirty="0"/>
              <a:t> </a:t>
            </a:r>
            <a:r>
              <a:rPr lang="ru-RU" i="1" dirty="0" err="1"/>
              <a:t>під­приємницької</a:t>
            </a:r>
            <a:r>
              <a:rPr lang="ru-RU" i="1" dirty="0"/>
              <a:t> </a:t>
            </a:r>
            <a:r>
              <a:rPr lang="ru-RU" i="1" dirty="0" err="1"/>
              <a:t>діяльності</a:t>
            </a:r>
            <a:r>
              <a:rPr lang="ru-RU" i="1" dirty="0"/>
              <a:t> та </a:t>
            </a:r>
            <a:r>
              <a:rPr lang="ru-RU" i="1" dirty="0" err="1"/>
              <a:t>здійснюють</a:t>
            </a:r>
            <a:r>
              <a:rPr lang="ru-RU" i="1" dirty="0"/>
              <a:t> за </a:t>
            </a:r>
            <a:r>
              <a:rPr lang="ru-RU" i="1" dirty="0" err="1"/>
              <a:t>винагороду</a:t>
            </a:r>
            <a:r>
              <a:rPr lang="ru-RU" i="1" dirty="0"/>
              <a:t> </a:t>
            </a:r>
            <a:r>
              <a:rPr lang="ru-RU" i="1" dirty="0" err="1"/>
              <a:t>посеред­ницьку</a:t>
            </a:r>
            <a:r>
              <a:rPr lang="ru-RU" i="1" dirty="0"/>
              <a:t> </a:t>
            </a:r>
            <a:r>
              <a:rPr lang="ru-RU" i="1" dirty="0" err="1"/>
              <a:t>діяльність</a:t>
            </a:r>
            <a:r>
              <a:rPr lang="ru-RU" i="1" dirty="0"/>
              <a:t> у </a:t>
            </a:r>
            <a:r>
              <a:rPr lang="ru-RU" i="1" dirty="0" err="1"/>
              <a:t>страхуванні</a:t>
            </a:r>
            <a:r>
              <a:rPr lang="ru-RU" i="1" dirty="0"/>
              <a:t> </a:t>
            </a:r>
            <a:r>
              <a:rPr lang="ru-RU" i="1" dirty="0" err="1"/>
              <a:t>від</a:t>
            </a:r>
            <a:r>
              <a:rPr lang="ru-RU" i="1" dirty="0"/>
              <a:t> </a:t>
            </a:r>
            <a:r>
              <a:rPr lang="ru-RU" i="1" dirty="0" err="1"/>
              <a:t>свого</a:t>
            </a:r>
            <a:r>
              <a:rPr lang="ru-RU" i="1" dirty="0"/>
              <a:t> </a:t>
            </a:r>
            <a:r>
              <a:rPr lang="ru-RU" i="1" dirty="0" err="1"/>
              <a:t>імені</a:t>
            </a:r>
            <a:r>
              <a:rPr lang="ru-RU" i="1" dirty="0"/>
              <a:t> на </a:t>
            </a:r>
            <a:r>
              <a:rPr lang="ru-RU" i="1" dirty="0" err="1"/>
              <a:t>підставі</a:t>
            </a:r>
            <a:r>
              <a:rPr lang="ru-RU" i="1" dirty="0"/>
              <a:t> </a:t>
            </a:r>
            <a:r>
              <a:rPr lang="ru-RU" i="1" dirty="0" err="1"/>
              <a:t>брокерської</a:t>
            </a:r>
            <a:r>
              <a:rPr lang="ru-RU" i="1" dirty="0"/>
              <a:t> угоди з особою, яка </a:t>
            </a:r>
            <a:r>
              <a:rPr lang="ru-RU" i="1" dirty="0" err="1"/>
              <a:t>має</a:t>
            </a:r>
            <a:r>
              <a:rPr lang="ru-RU" i="1" dirty="0"/>
              <a:t> потребу у </a:t>
            </a:r>
            <a:r>
              <a:rPr lang="ru-RU" i="1" dirty="0" err="1"/>
              <a:t>страхуванні</a:t>
            </a:r>
            <a:r>
              <a:rPr lang="ru-RU" i="1" dirty="0"/>
              <a:t> як </a:t>
            </a:r>
            <a:r>
              <a:rPr lang="ru-RU" i="1" dirty="0" err="1"/>
              <a:t>страхувальник</a:t>
            </a:r>
            <a:r>
              <a:rPr lang="ru-RU" i="1" dirty="0"/>
              <a:t>.</a:t>
            </a:r>
            <a:endParaRPr lang="ru-RU" dirty="0"/>
          </a:p>
          <a:p>
            <a:pPr algn="just"/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брокери</a:t>
            </a:r>
            <a:r>
              <a:rPr lang="ru-RU" dirty="0"/>
              <a:t> — </a:t>
            </a:r>
            <a:r>
              <a:rPr lang="ru-RU" dirty="0" err="1"/>
              <a:t>громадяни</a:t>
            </a:r>
            <a:r>
              <a:rPr lang="ru-RU" dirty="0"/>
              <a:t>, </a:t>
            </a:r>
            <a:r>
              <a:rPr lang="ru-RU" dirty="0" err="1"/>
              <a:t>зареєстровані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порядку як </a:t>
            </a:r>
            <a:r>
              <a:rPr lang="ru-RU" dirty="0" err="1"/>
              <a:t>суб'єкти</a:t>
            </a:r>
            <a:r>
              <a:rPr lang="ru-RU" dirty="0"/>
              <a:t>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мають</a:t>
            </a:r>
            <a:r>
              <a:rPr lang="ru-RU" dirty="0"/>
              <a:t> пра­ва </a:t>
            </a:r>
            <a:r>
              <a:rPr lang="ru-RU" dirty="0" err="1"/>
              <a:t>отримувати</a:t>
            </a:r>
            <a:r>
              <a:rPr lang="ru-RU" dirty="0"/>
              <a:t> та </a:t>
            </a:r>
            <a:r>
              <a:rPr lang="ru-RU" dirty="0" err="1"/>
              <a:t>перераховувати</a:t>
            </a:r>
            <a:r>
              <a:rPr lang="ru-RU" dirty="0"/>
              <a:t> </a:t>
            </a:r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платежі</a:t>
            </a:r>
            <a:r>
              <a:rPr lang="ru-RU" dirty="0"/>
              <a:t>, </a:t>
            </a:r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випла­ти</a:t>
            </a:r>
            <a:r>
              <a:rPr lang="ru-RU" dirty="0"/>
              <a:t> та </a:t>
            </a:r>
            <a:r>
              <a:rPr lang="ru-RU" dirty="0" err="1"/>
              <a:t>виплати</a:t>
            </a:r>
            <a:r>
              <a:rPr lang="ru-RU" dirty="0"/>
              <a:t> страхового </a:t>
            </a:r>
            <a:r>
              <a:rPr lang="ru-RU" dirty="0" err="1"/>
              <a:t>відшкодування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Порядок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(</a:t>
            </a:r>
            <a:r>
              <a:rPr lang="ru-RU" dirty="0" err="1"/>
              <a:t>перестрахових</a:t>
            </a:r>
            <a:r>
              <a:rPr lang="ru-RU" dirty="0"/>
              <a:t>) </a:t>
            </a:r>
            <a:r>
              <a:rPr lang="ru-RU" dirty="0" err="1"/>
              <a:t>брокерів</a:t>
            </a:r>
            <a:r>
              <a:rPr lang="ru-RU" dirty="0"/>
              <a:t> </a:t>
            </a:r>
            <a:r>
              <a:rPr lang="ru-RU" dirty="0" err="1"/>
              <a:t>визнача­ється</a:t>
            </a:r>
            <a:r>
              <a:rPr lang="ru-RU" dirty="0"/>
              <a:t> Державною </a:t>
            </a:r>
            <a:r>
              <a:rPr lang="ru-RU" dirty="0" err="1"/>
              <a:t>комісією</a:t>
            </a:r>
            <a:r>
              <a:rPr lang="ru-RU" dirty="0"/>
              <a:t> з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Страховий</a:t>
            </a:r>
            <a:r>
              <a:rPr lang="ru-RU" dirty="0"/>
              <a:t> брокер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провадити</a:t>
            </a:r>
            <a:r>
              <a:rPr lang="ru-RU" dirty="0"/>
              <a:t> </a:t>
            </a:r>
            <a:r>
              <a:rPr lang="ru-RU" dirty="0" err="1"/>
              <a:t>посередницьку</a:t>
            </a:r>
            <a:r>
              <a:rPr lang="ru-RU" dirty="0"/>
              <a:t> </a:t>
            </a:r>
            <a:r>
              <a:rPr lang="ru-RU" dirty="0" err="1"/>
              <a:t>діяль­ність</a:t>
            </a:r>
            <a:r>
              <a:rPr lang="ru-RU" dirty="0"/>
              <a:t> з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тих,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прова­дяться</a:t>
            </a:r>
            <a:r>
              <a:rPr lang="ru-RU" dirty="0"/>
              <a:t> в </a:t>
            </a:r>
            <a:r>
              <a:rPr lang="ru-RU" dirty="0" err="1"/>
              <a:t>обов'язковій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чинним</a:t>
            </a:r>
            <a:r>
              <a:rPr lang="ru-RU" dirty="0"/>
              <a:t> </a:t>
            </a:r>
            <a:r>
              <a:rPr lang="ru-RU" dirty="0" err="1"/>
              <a:t>за­конодавством</a:t>
            </a:r>
            <a:r>
              <a:rPr lang="ru-RU" dirty="0"/>
              <a:t>. </a:t>
            </a:r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страховий</a:t>
            </a:r>
            <a:r>
              <a:rPr lang="ru-RU" dirty="0"/>
              <a:t> брокер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провадити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в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посередницької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посередницької</a:t>
            </a:r>
            <a:r>
              <a:rPr lang="ru-RU" dirty="0"/>
              <a:t> на страховому ринку.</a:t>
            </a:r>
          </a:p>
          <a:p>
            <a:pPr algn="just"/>
            <a:r>
              <a:rPr lang="ru-RU" dirty="0" err="1"/>
              <a:t>Посередницька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(</a:t>
            </a:r>
            <a:r>
              <a:rPr lang="ru-RU" dirty="0" err="1"/>
              <a:t>перестрахових</a:t>
            </a:r>
            <a:r>
              <a:rPr lang="ru-RU" dirty="0"/>
              <a:t>) </a:t>
            </a:r>
            <a:r>
              <a:rPr lang="ru-RU" dirty="0" err="1"/>
              <a:t>брокерів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включати</a:t>
            </a:r>
            <a:r>
              <a:rPr lang="ru-RU" dirty="0"/>
              <a:t> </a:t>
            </a:r>
            <a:r>
              <a:rPr lang="ru-RU" dirty="0" err="1"/>
              <a:t>консультування</a:t>
            </a:r>
            <a:r>
              <a:rPr lang="ru-RU" dirty="0"/>
              <a:t>, </a:t>
            </a:r>
            <a:r>
              <a:rPr lang="ru-RU" dirty="0" err="1"/>
              <a:t>експертно-інформаційні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, роботу, </a:t>
            </a:r>
            <a:r>
              <a:rPr lang="ru-RU" dirty="0" err="1"/>
              <a:t>пов'язану</a:t>
            </a:r>
            <a:r>
              <a:rPr lang="ru-RU" dirty="0"/>
              <a:t> з </a:t>
            </a:r>
            <a:r>
              <a:rPr lang="ru-RU" dirty="0" err="1"/>
              <a:t>підготовкою</a:t>
            </a:r>
            <a:r>
              <a:rPr lang="ru-RU" dirty="0"/>
              <a:t>, </a:t>
            </a:r>
            <a:r>
              <a:rPr lang="ru-RU" dirty="0" err="1"/>
              <a:t>укладанням</a:t>
            </a:r>
            <a:r>
              <a:rPr lang="ru-RU" dirty="0"/>
              <a:t> та </a:t>
            </a:r>
            <a:r>
              <a:rPr lang="ru-RU" dirty="0" err="1"/>
              <a:t>виконанням</a:t>
            </a:r>
            <a:r>
              <a:rPr lang="ru-RU" dirty="0"/>
              <a:t> (</a:t>
            </a:r>
            <a:r>
              <a:rPr lang="ru-RU" dirty="0" err="1"/>
              <a:t>су­проводом</a:t>
            </a:r>
            <a:r>
              <a:rPr lang="ru-RU" dirty="0"/>
              <a:t>) </a:t>
            </a:r>
            <a:r>
              <a:rPr lang="ru-RU" dirty="0" err="1"/>
              <a:t>договорів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(</a:t>
            </a:r>
            <a:r>
              <a:rPr lang="ru-RU" dirty="0" err="1"/>
              <a:t>перестрахування</a:t>
            </a:r>
            <a:r>
              <a:rPr lang="ru-RU" dirty="0"/>
              <a:t>),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врегулювання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 у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та </a:t>
            </a:r>
            <a:r>
              <a:rPr lang="ru-RU" dirty="0" err="1"/>
              <a:t>перерахування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,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 та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відшкодувань</a:t>
            </a:r>
            <a:r>
              <a:rPr lang="ru-RU" dirty="0"/>
              <a:t> за </a:t>
            </a:r>
            <a:r>
              <a:rPr lang="ru-RU" dirty="0" err="1"/>
              <a:t>угодою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страхувальником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перестрахувальником</a:t>
            </a:r>
            <a:r>
              <a:rPr lang="ru-RU" dirty="0"/>
              <a:t>,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посередницькі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у </a:t>
            </a:r>
            <a:r>
              <a:rPr lang="ru-RU" dirty="0" err="1"/>
              <a:t>страхуванні</a:t>
            </a:r>
            <a:r>
              <a:rPr lang="ru-RU" dirty="0"/>
              <a:t> та </a:t>
            </a:r>
            <a:r>
              <a:rPr lang="ru-RU" dirty="0" err="1"/>
              <a:t>перестрахуванні</a:t>
            </a:r>
            <a:r>
              <a:rPr lang="ru-RU" dirty="0"/>
              <a:t> за </a:t>
            </a:r>
            <a:r>
              <a:rPr lang="ru-RU" dirty="0" err="1"/>
              <a:t>переліком</a:t>
            </a:r>
            <a:r>
              <a:rPr lang="ru-RU" dirty="0"/>
              <a:t>, </a:t>
            </a:r>
            <a:r>
              <a:rPr lang="ru-RU" dirty="0" err="1"/>
              <a:t>установленим</a:t>
            </a:r>
            <a:r>
              <a:rPr lang="ru-RU" dirty="0"/>
              <a:t> Державною </a:t>
            </a:r>
            <a:r>
              <a:rPr lang="ru-RU" dirty="0" err="1"/>
              <a:t>комісією</a:t>
            </a:r>
            <a:r>
              <a:rPr lang="ru-RU" dirty="0"/>
              <a:t> з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рин­ків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Страхові</a:t>
            </a:r>
            <a:r>
              <a:rPr lang="ru-RU" dirty="0"/>
              <a:t> (</a:t>
            </a:r>
            <a:r>
              <a:rPr lang="ru-RU" dirty="0" err="1"/>
              <a:t>перестрахові</a:t>
            </a:r>
            <a:r>
              <a:rPr lang="ru-RU" dirty="0"/>
              <a:t>) </a:t>
            </a:r>
            <a:r>
              <a:rPr lang="ru-RU" dirty="0" err="1"/>
              <a:t>брокери-нерезиденти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надавати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через </a:t>
            </a:r>
            <a:r>
              <a:rPr lang="ru-RU" dirty="0" err="1"/>
              <a:t>постійні</a:t>
            </a:r>
            <a:r>
              <a:rPr lang="ru-RU" dirty="0"/>
              <a:t> </a:t>
            </a:r>
            <a:r>
              <a:rPr lang="ru-RU" dirty="0" err="1"/>
              <a:t>представництва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зареєстровані</a:t>
            </a:r>
            <a:r>
              <a:rPr lang="ru-RU" dirty="0"/>
              <a:t> як </a:t>
            </a:r>
            <a:r>
              <a:rPr lang="ru-RU" dirty="0" err="1"/>
              <a:t>платники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законодавст­ва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включені</a:t>
            </a:r>
            <a:r>
              <a:rPr lang="ru-RU" dirty="0"/>
              <a:t> до державного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(</a:t>
            </a:r>
            <a:r>
              <a:rPr lang="ru-RU" dirty="0" err="1"/>
              <a:t>пере­страхових</a:t>
            </a:r>
            <a:r>
              <a:rPr lang="ru-RU" dirty="0"/>
              <a:t>) </a:t>
            </a:r>
            <a:r>
              <a:rPr lang="ru-RU" dirty="0" err="1"/>
              <a:t>брокерів</a:t>
            </a:r>
            <a:r>
              <a:rPr lang="ru-RU" dirty="0"/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94651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12843"/>
            <a:ext cx="10515600" cy="55641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/>
              <a:t> </a:t>
            </a:r>
            <a:r>
              <a:rPr lang="ru-RU" i="1" dirty="0" err="1"/>
              <a:t>Страхові</a:t>
            </a:r>
            <a:r>
              <a:rPr lang="ru-RU" i="1" dirty="0"/>
              <a:t> </a:t>
            </a:r>
            <a:r>
              <a:rPr lang="ru-RU" i="1" dirty="0" err="1"/>
              <a:t>агенти</a:t>
            </a:r>
            <a:r>
              <a:rPr lang="ru-RU" i="1" dirty="0"/>
              <a:t> </a:t>
            </a:r>
            <a:r>
              <a:rPr lang="ru-RU" dirty="0"/>
              <a:t>— </a:t>
            </a:r>
            <a:r>
              <a:rPr lang="ru-RU" i="1" dirty="0" err="1"/>
              <a:t>громадяни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юридичні</a:t>
            </a:r>
            <a:r>
              <a:rPr lang="ru-RU" i="1" dirty="0"/>
              <a:t> осо­би, </a:t>
            </a:r>
            <a:r>
              <a:rPr lang="ru-RU" i="1" dirty="0" err="1"/>
              <a:t>які</a:t>
            </a:r>
            <a:r>
              <a:rPr lang="ru-RU" i="1" dirty="0"/>
              <a:t> </a:t>
            </a:r>
            <a:r>
              <a:rPr lang="ru-RU" i="1" dirty="0" err="1"/>
              <a:t>діють</a:t>
            </a:r>
            <a:r>
              <a:rPr lang="ru-RU" i="1" dirty="0"/>
              <a:t> </a:t>
            </a:r>
            <a:r>
              <a:rPr lang="ru-RU" i="1" dirty="0" err="1"/>
              <a:t>від</a:t>
            </a:r>
            <a:r>
              <a:rPr lang="ru-RU" i="1" dirty="0"/>
              <a:t> </a:t>
            </a:r>
            <a:r>
              <a:rPr lang="ru-RU" i="1" dirty="0" err="1"/>
              <a:t>імені</a:t>
            </a:r>
            <a:r>
              <a:rPr lang="ru-RU" i="1" dirty="0"/>
              <a:t> та за </a:t>
            </a:r>
            <a:r>
              <a:rPr lang="ru-RU" i="1" dirty="0" err="1"/>
              <a:t>дорученням</a:t>
            </a:r>
            <a:r>
              <a:rPr lang="ru-RU" i="1" dirty="0"/>
              <a:t> страховика і </a:t>
            </a:r>
            <a:r>
              <a:rPr lang="ru-RU" i="1" dirty="0" err="1"/>
              <a:t>виконують</a:t>
            </a:r>
            <a:r>
              <a:rPr lang="ru-RU" i="1" dirty="0"/>
              <a:t> </a:t>
            </a:r>
            <a:r>
              <a:rPr lang="ru-RU" i="1" dirty="0" err="1"/>
              <a:t>частину</a:t>
            </a:r>
            <a:r>
              <a:rPr lang="ru-RU" i="1" dirty="0"/>
              <a:t> </a:t>
            </a:r>
            <a:r>
              <a:rPr lang="ru-RU" i="1" dirty="0" err="1"/>
              <a:t>його</a:t>
            </a:r>
            <a:r>
              <a:rPr lang="ru-RU" i="1" dirty="0"/>
              <a:t> </a:t>
            </a:r>
            <a:r>
              <a:rPr lang="ru-RU" i="1" dirty="0" err="1"/>
              <a:t>страхової</a:t>
            </a:r>
            <a:r>
              <a:rPr lang="ru-RU" i="1" dirty="0"/>
              <a:t> </a:t>
            </a:r>
            <a:r>
              <a:rPr lang="ru-RU" i="1" dirty="0" err="1"/>
              <a:t>діяльності</a:t>
            </a:r>
            <a:r>
              <a:rPr lang="ru-RU" i="1" dirty="0"/>
              <a:t>, а </a:t>
            </a:r>
            <a:r>
              <a:rPr lang="ru-RU" i="1" dirty="0" err="1"/>
              <a:t>саме</a:t>
            </a:r>
            <a:r>
              <a:rPr lang="ru-RU" i="1" dirty="0"/>
              <a:t>: </a:t>
            </a:r>
            <a:r>
              <a:rPr lang="ru-RU" i="1" dirty="0" err="1"/>
              <a:t>укладають</a:t>
            </a:r>
            <a:r>
              <a:rPr lang="ru-RU" i="1" dirty="0"/>
              <a:t> договори </a:t>
            </a:r>
            <a:r>
              <a:rPr lang="ru-RU" i="1" dirty="0" err="1"/>
              <a:t>страхування</a:t>
            </a:r>
            <a:r>
              <a:rPr lang="ru-RU" i="1" dirty="0"/>
              <a:t>, </a:t>
            </a:r>
            <a:r>
              <a:rPr lang="ru-RU" i="1" dirty="0" err="1"/>
              <a:t>одержують</a:t>
            </a:r>
            <a:r>
              <a:rPr lang="ru-RU" i="1" dirty="0"/>
              <a:t> </a:t>
            </a:r>
            <a:r>
              <a:rPr lang="ru-RU" i="1" dirty="0" err="1"/>
              <a:t>страхові</a:t>
            </a:r>
            <a:r>
              <a:rPr lang="ru-RU" i="1" dirty="0"/>
              <a:t> </a:t>
            </a:r>
            <a:r>
              <a:rPr lang="ru-RU" i="1" dirty="0" err="1"/>
              <a:t>премії</a:t>
            </a:r>
            <a:r>
              <a:rPr lang="ru-RU" i="1" dirty="0"/>
              <a:t>, </a:t>
            </a:r>
            <a:r>
              <a:rPr lang="ru-RU" i="1" dirty="0" err="1"/>
              <a:t>виконують</a:t>
            </a:r>
            <a:r>
              <a:rPr lang="ru-RU" i="1" dirty="0"/>
              <a:t> </a:t>
            </a:r>
            <a:r>
              <a:rPr lang="ru-RU" i="1" dirty="0" err="1"/>
              <a:t>роботи</a:t>
            </a:r>
            <a:r>
              <a:rPr lang="ru-RU" i="1" dirty="0"/>
              <a:t>, </a:t>
            </a:r>
            <a:r>
              <a:rPr lang="ru-RU" i="1" dirty="0" err="1"/>
              <a:t>пов'язані</a:t>
            </a:r>
            <a:r>
              <a:rPr lang="ru-RU" i="1" dirty="0"/>
              <a:t> </a:t>
            </a:r>
            <a:r>
              <a:rPr lang="ru-RU" i="1" dirty="0" err="1"/>
              <a:t>зі</a:t>
            </a:r>
            <a:r>
              <a:rPr lang="ru-RU" i="1" dirty="0"/>
              <a:t> </a:t>
            </a:r>
            <a:r>
              <a:rPr lang="ru-RU" i="1" dirty="0" err="1"/>
              <a:t>здійсненням</a:t>
            </a:r>
            <a:r>
              <a:rPr lang="ru-RU" i="1" dirty="0"/>
              <a:t> </a:t>
            </a:r>
            <a:r>
              <a:rPr lang="ru-RU" i="1" dirty="0" err="1"/>
              <a:t>страхових</a:t>
            </a:r>
            <a:r>
              <a:rPr lang="ru-RU" i="1" dirty="0"/>
              <a:t> </a:t>
            </a:r>
            <a:r>
              <a:rPr lang="ru-RU" i="1" dirty="0" err="1"/>
              <a:t>виплат</a:t>
            </a:r>
            <a:r>
              <a:rPr lang="ru-RU" i="1" dirty="0"/>
              <a:t> та </a:t>
            </a:r>
            <a:r>
              <a:rPr lang="ru-RU" i="1" dirty="0" err="1"/>
              <a:t>страхових</a:t>
            </a:r>
            <a:r>
              <a:rPr lang="ru-RU" i="1" dirty="0"/>
              <a:t> </a:t>
            </a:r>
            <a:r>
              <a:rPr lang="ru-RU" i="1" dirty="0" err="1"/>
              <a:t>відшко­дувань</a:t>
            </a:r>
            <a:r>
              <a:rPr lang="ru-RU" i="1" dirty="0"/>
              <a:t>.</a:t>
            </a:r>
            <a:endParaRPr lang="ru-RU" dirty="0"/>
          </a:p>
          <a:p>
            <a:pPr algn="just"/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агенти</a:t>
            </a:r>
            <a:r>
              <a:rPr lang="ru-RU" dirty="0"/>
              <a:t> є </a:t>
            </a:r>
            <a:r>
              <a:rPr lang="ru-RU" dirty="0" err="1"/>
              <a:t>представниками</a:t>
            </a:r>
            <a:r>
              <a:rPr lang="ru-RU" dirty="0"/>
              <a:t> страховика і </a:t>
            </a:r>
            <a:r>
              <a:rPr lang="ru-RU" dirty="0" err="1"/>
              <a:t>діють</a:t>
            </a:r>
            <a:r>
              <a:rPr lang="ru-RU" dirty="0"/>
              <a:t> 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інте­ресах</a:t>
            </a:r>
            <a:r>
              <a:rPr lang="ru-RU" dirty="0"/>
              <a:t> за </a:t>
            </a:r>
            <a:r>
              <a:rPr lang="ru-RU" dirty="0" err="1"/>
              <a:t>винагороду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договору </a:t>
            </a:r>
            <a:r>
              <a:rPr lang="ru-RU" dirty="0" err="1"/>
              <a:t>доручення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страховиком.</a:t>
            </a:r>
          </a:p>
          <a:p>
            <a:pPr algn="just"/>
            <a:r>
              <a:rPr lang="ru-RU" dirty="0"/>
              <a:t>З </a:t>
            </a:r>
            <a:r>
              <a:rPr lang="ru-RU" dirty="0" err="1"/>
              <a:t>розвитком</a:t>
            </a:r>
            <a:r>
              <a:rPr lang="ru-RU" dirty="0"/>
              <a:t> та </a:t>
            </a:r>
            <a:r>
              <a:rPr lang="ru-RU" dirty="0" err="1"/>
              <a:t>поглибленням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на страховому ринку </a:t>
            </a:r>
            <a:r>
              <a:rPr lang="ru-RU" dirty="0" err="1"/>
              <a:t>України</a:t>
            </a:r>
            <a:r>
              <a:rPr lang="ru-RU" dirty="0"/>
              <a:t> роль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посередників</a:t>
            </a:r>
            <a:r>
              <a:rPr lang="ru-RU" dirty="0"/>
              <a:t> </a:t>
            </a:r>
            <a:r>
              <a:rPr lang="ru-RU" dirty="0" err="1"/>
              <a:t>зростатиме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піде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як </a:t>
            </a:r>
            <a:r>
              <a:rPr lang="ru-RU" dirty="0" err="1"/>
              <a:t>страхувальникам</a:t>
            </a:r>
            <a:r>
              <a:rPr lang="ru-RU" dirty="0"/>
              <a:t>, так і страховикам.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забез­печуватиметься</a:t>
            </a:r>
            <a:r>
              <a:rPr lang="ru-RU" dirty="0"/>
              <a:t> </a:t>
            </a:r>
            <a:r>
              <a:rPr lang="ru-RU" dirty="0" err="1"/>
              <a:t>постійне</a:t>
            </a:r>
            <a:r>
              <a:rPr lang="ru-RU" dirty="0"/>
              <a:t>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налагодження</a:t>
            </a:r>
            <a:r>
              <a:rPr lang="ru-RU" dirty="0"/>
              <a:t> </a:t>
            </a:r>
            <a:r>
              <a:rPr lang="ru-RU" dirty="0" err="1"/>
              <a:t>тісніших</a:t>
            </a:r>
            <a:r>
              <a:rPr lang="ru-RU" dirty="0"/>
              <a:t> </a:t>
            </a:r>
            <a:r>
              <a:rPr lang="ru-RU" dirty="0" err="1"/>
              <a:t>взаємозв'язків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страховими</a:t>
            </a:r>
            <a:r>
              <a:rPr lang="ru-RU" dirty="0"/>
              <a:t> </a:t>
            </a:r>
            <a:r>
              <a:rPr lang="ru-RU" dirty="0" err="1"/>
              <a:t>по­середниками</a:t>
            </a:r>
            <a:r>
              <a:rPr lang="ru-RU" dirty="0"/>
              <a:t> та </a:t>
            </a:r>
            <a:r>
              <a:rPr lang="ru-RU" dirty="0" err="1"/>
              <a:t>страхувальниками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Досвід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маркетингу в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закордонних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компаній</a:t>
            </a:r>
            <a:r>
              <a:rPr lang="ru-RU" dirty="0"/>
              <a:t> доводить,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страховий</a:t>
            </a:r>
            <a:r>
              <a:rPr lang="ru-RU" dirty="0"/>
              <a:t> маркетинг у межах </a:t>
            </a:r>
            <a:r>
              <a:rPr lang="ru-RU" dirty="0" err="1"/>
              <a:t>управління</a:t>
            </a:r>
            <a:r>
              <a:rPr lang="ru-RU" dirty="0"/>
              <a:t> рекламою та </a:t>
            </a:r>
            <a:r>
              <a:rPr lang="ru-RU" dirty="0" err="1"/>
              <a:t>стимулюванням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сформувати</a:t>
            </a:r>
            <a:r>
              <a:rPr lang="ru-RU" dirty="0"/>
              <a:t> попит на </a:t>
            </a:r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і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за­доволення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 з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та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 попит </a:t>
            </a:r>
            <a:r>
              <a:rPr lang="ru-RU" dirty="0" err="1"/>
              <a:t>створюється</a:t>
            </a:r>
            <a:r>
              <a:rPr lang="ru-RU" dirty="0"/>
              <a:t> </a:t>
            </a:r>
            <a:r>
              <a:rPr lang="ru-RU" dirty="0" err="1"/>
              <a:t>зусиллями</a:t>
            </a:r>
            <a:r>
              <a:rPr lang="ru-RU" dirty="0"/>
              <a:t> </a:t>
            </a:r>
            <a:r>
              <a:rPr lang="ru-RU" dirty="0" err="1"/>
              <a:t>стра­хової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і нею ж </a:t>
            </a:r>
            <a:r>
              <a:rPr lang="ru-RU" dirty="0" err="1"/>
              <a:t>задовольняється</a:t>
            </a:r>
            <a:r>
              <a:rPr lang="ru-RU" dirty="0"/>
              <a:t>. Для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необхідного</a:t>
            </a:r>
            <a:r>
              <a:rPr lang="ru-RU" dirty="0"/>
              <a:t>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страховики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та </a:t>
            </a:r>
            <a:r>
              <a:rPr lang="ru-RU" dirty="0" err="1"/>
              <a:t>пере­конання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цілеспрямованої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,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орга­нізаційних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укладання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,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дифе­ренційованих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тарифів</a:t>
            </a:r>
            <a:r>
              <a:rPr lang="ru-RU" dirty="0"/>
              <a:t> та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поєднання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з </a:t>
            </a:r>
            <a:r>
              <a:rPr lang="ru-RU" dirty="0" err="1"/>
              <a:t>різними</a:t>
            </a:r>
            <a:r>
              <a:rPr lang="ru-RU" dirty="0"/>
              <a:t> формами торгового та </a:t>
            </a:r>
            <a:r>
              <a:rPr lang="ru-RU" dirty="0" err="1"/>
              <a:t>юридичного</a:t>
            </a:r>
            <a:r>
              <a:rPr lang="ru-RU" dirty="0"/>
              <a:t> </a:t>
            </a:r>
            <a:r>
              <a:rPr lang="ru-RU" dirty="0" err="1"/>
              <a:t>об­слуговування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страхового </a:t>
            </a:r>
            <a:r>
              <a:rPr lang="ru-RU" dirty="0" err="1"/>
              <a:t>обслуговування</a:t>
            </a:r>
            <a:r>
              <a:rPr lang="ru-RU" dirty="0"/>
              <a:t> та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побудованої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продажу </a:t>
            </a:r>
            <a:r>
              <a:rPr lang="ru-RU" dirty="0" err="1"/>
              <a:t>забезпечується</a:t>
            </a:r>
            <a:r>
              <a:rPr lang="ru-RU" dirty="0"/>
              <a:t> </a:t>
            </a:r>
            <a:r>
              <a:rPr lang="ru-RU" dirty="0" err="1"/>
              <a:t>задово­лення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 з </a:t>
            </a:r>
            <a:r>
              <a:rPr lang="ru-RU" dirty="0" err="1"/>
              <a:t>погляду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і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стра­хових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64013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Фактори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сприяють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маркетингу </a:t>
            </a:r>
            <a:r>
              <a:rPr lang="ru-RU" dirty="0" err="1" smtClean="0"/>
              <a:t>страхових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1. </a:t>
            </a:r>
            <a:r>
              <a:rPr lang="ru-RU" dirty="0" err="1" smtClean="0"/>
              <a:t>Нестача</a:t>
            </a:r>
            <a:r>
              <a:rPr lang="ru-RU" dirty="0" smtClean="0"/>
              <a:t> </a:t>
            </a:r>
            <a:r>
              <a:rPr lang="ru-RU" dirty="0" err="1" smtClean="0"/>
              <a:t>навиків</a:t>
            </a:r>
            <a:r>
              <a:rPr lang="ru-RU" dirty="0" smtClean="0"/>
              <a:t> </a:t>
            </a:r>
            <a:r>
              <a:rPr lang="ru-RU" dirty="0" err="1" smtClean="0"/>
              <a:t>цивілізованого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 у </a:t>
            </a:r>
            <a:r>
              <a:rPr lang="ru-RU" dirty="0" err="1" smtClean="0"/>
              <a:t>страховиків</a:t>
            </a:r>
            <a:r>
              <a:rPr lang="ru-RU" dirty="0" smtClean="0"/>
              <a:t>, </a:t>
            </a:r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 smtClean="0"/>
              <a:t>довгострокового</a:t>
            </a:r>
            <a:r>
              <a:rPr lang="ru-RU" dirty="0" smtClean="0"/>
              <a:t> </a:t>
            </a:r>
            <a:r>
              <a:rPr lang="ru-RU" dirty="0" err="1" smtClean="0"/>
              <a:t>планування</a:t>
            </a:r>
            <a:r>
              <a:rPr lang="ru-RU" dirty="0" smtClean="0"/>
              <a:t> і </a:t>
            </a:r>
            <a:r>
              <a:rPr lang="ru-RU" dirty="0" err="1" smtClean="0"/>
              <a:t>бачення</a:t>
            </a:r>
            <a:r>
              <a:rPr lang="ru-RU" dirty="0" smtClean="0"/>
              <a:t> </a:t>
            </a:r>
            <a:r>
              <a:rPr lang="ru-RU" dirty="0" err="1" smtClean="0"/>
              <a:t>перспективи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, </a:t>
            </a:r>
            <a:r>
              <a:rPr lang="ru-RU" dirty="0" err="1" smtClean="0"/>
              <a:t>орієнтація</a:t>
            </a:r>
            <a:r>
              <a:rPr lang="ru-RU" dirty="0" smtClean="0"/>
              <a:t> </a:t>
            </a:r>
            <a:r>
              <a:rPr lang="ru-RU" dirty="0" err="1" smtClean="0"/>
              <a:t>страховиків</a:t>
            </a:r>
            <a:r>
              <a:rPr lang="ru-RU" dirty="0" smtClean="0"/>
              <a:t> на </a:t>
            </a:r>
            <a:r>
              <a:rPr lang="ru-RU" dirty="0" err="1" smtClean="0"/>
              <a:t>короткострокові</a:t>
            </a:r>
            <a:r>
              <a:rPr lang="ru-RU" dirty="0" smtClean="0"/>
              <a:t> потреби </a:t>
            </a:r>
            <a:r>
              <a:rPr lang="ru-RU" dirty="0" err="1" smtClean="0"/>
              <a:t>сьогодення</a:t>
            </a:r>
            <a:r>
              <a:rPr lang="ru-RU" dirty="0" smtClean="0"/>
              <a:t>. </a:t>
            </a:r>
          </a:p>
          <a:p>
            <a:pPr marL="0" indent="0" algn="just">
              <a:buNone/>
            </a:pPr>
            <a:r>
              <a:rPr lang="ru-RU" dirty="0" smtClean="0"/>
              <a:t>2. </a:t>
            </a:r>
            <a:r>
              <a:rPr lang="ru-RU" dirty="0" err="1" smtClean="0"/>
              <a:t>Високий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кептивного</a:t>
            </a:r>
            <a:r>
              <a:rPr lang="ru-RU" dirty="0" smtClean="0"/>
              <a:t> та корпоративного </a:t>
            </a:r>
            <a:r>
              <a:rPr lang="ru-RU" dirty="0" err="1" smtClean="0"/>
              <a:t>страхування</a:t>
            </a:r>
            <a:r>
              <a:rPr lang="ru-RU" dirty="0" smtClean="0"/>
              <a:t>. </a:t>
            </a:r>
            <a:r>
              <a:rPr lang="ru-RU" dirty="0" err="1" smtClean="0"/>
              <a:t>Корпоративні</a:t>
            </a:r>
            <a:r>
              <a:rPr lang="ru-RU" dirty="0" smtClean="0"/>
              <a:t> </a:t>
            </a:r>
            <a:r>
              <a:rPr lang="ru-RU" dirty="0" err="1" smtClean="0"/>
              <a:t>страхові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особливо не </a:t>
            </a:r>
            <a:r>
              <a:rPr lang="ru-RU" dirty="0" err="1" smtClean="0"/>
              <a:t>потребують</a:t>
            </a:r>
            <a:r>
              <a:rPr lang="ru-RU" dirty="0" smtClean="0"/>
              <a:t> маркетингу – для них </a:t>
            </a:r>
            <a:r>
              <a:rPr lang="ru-RU" dirty="0" err="1" smtClean="0"/>
              <a:t>питання</a:t>
            </a:r>
            <a:r>
              <a:rPr lang="ru-RU" dirty="0" smtClean="0"/>
              <a:t> </a:t>
            </a:r>
            <a:r>
              <a:rPr lang="ru-RU" dirty="0" err="1" smtClean="0"/>
              <a:t>боротьби</a:t>
            </a:r>
            <a:r>
              <a:rPr lang="ru-RU" dirty="0" smtClean="0"/>
              <a:t> за </a:t>
            </a:r>
            <a:r>
              <a:rPr lang="ru-RU" dirty="0" err="1" smtClean="0"/>
              <a:t>ринок</a:t>
            </a:r>
            <a:r>
              <a:rPr lang="ru-RU" dirty="0" smtClean="0"/>
              <a:t> не є </a:t>
            </a:r>
            <a:r>
              <a:rPr lang="ru-RU" dirty="0" err="1" smtClean="0"/>
              <a:t>актуальним</a:t>
            </a:r>
            <a:r>
              <a:rPr lang="ru-RU" dirty="0" smtClean="0"/>
              <a:t>. </a:t>
            </a:r>
          </a:p>
          <a:p>
            <a:pPr marL="0" indent="0" algn="just">
              <a:buNone/>
            </a:pPr>
            <a:r>
              <a:rPr lang="ru-RU" dirty="0" smtClean="0"/>
              <a:t>3. </a:t>
            </a:r>
            <a:r>
              <a:rPr lang="ru-RU" dirty="0" err="1" smtClean="0"/>
              <a:t>Сучасний</a:t>
            </a:r>
            <a:r>
              <a:rPr lang="ru-RU" dirty="0" smtClean="0"/>
              <a:t> </a:t>
            </a:r>
            <a:r>
              <a:rPr lang="ru-RU" dirty="0" err="1" smtClean="0"/>
              <a:t>страховий</a:t>
            </a:r>
            <a:r>
              <a:rPr lang="ru-RU" dirty="0" smtClean="0"/>
              <a:t> маркетинг є </a:t>
            </a:r>
            <a:r>
              <a:rPr lang="ru-RU" dirty="0" err="1" smtClean="0"/>
              <a:t>надто</a:t>
            </a:r>
            <a:r>
              <a:rPr lang="ru-RU" dirty="0" smtClean="0"/>
              <a:t> дорогим, а </a:t>
            </a:r>
            <a:r>
              <a:rPr lang="ru-RU" dirty="0" err="1" smtClean="0"/>
              <a:t>значна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страховиків</a:t>
            </a:r>
            <a:r>
              <a:rPr lang="ru-RU" dirty="0" smtClean="0"/>
              <a:t> не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інвестиційних</a:t>
            </a:r>
            <a:r>
              <a:rPr lang="ru-RU" dirty="0" smtClean="0"/>
              <a:t> </a:t>
            </a:r>
            <a:r>
              <a:rPr lang="ru-RU" dirty="0" err="1" smtClean="0"/>
              <a:t>можливостей</a:t>
            </a:r>
            <a:r>
              <a:rPr lang="ru-RU" dirty="0" smtClean="0"/>
              <a:t> для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проектів</a:t>
            </a:r>
            <a:r>
              <a:rPr lang="ru-RU" dirty="0" smtClean="0"/>
              <a:t>. </a:t>
            </a:r>
          </a:p>
          <a:p>
            <a:pPr marL="0" indent="0" algn="just">
              <a:buNone/>
            </a:pPr>
            <a:r>
              <a:rPr lang="ru-RU" dirty="0" smtClean="0"/>
              <a:t>4. </a:t>
            </a:r>
            <a:r>
              <a:rPr lang="ru-RU" dirty="0" err="1" smtClean="0"/>
              <a:t>Переважна</a:t>
            </a:r>
            <a:r>
              <a:rPr lang="ru-RU" dirty="0" smtClean="0"/>
              <a:t> </a:t>
            </a:r>
            <a:r>
              <a:rPr lang="ru-RU" dirty="0" err="1" smtClean="0"/>
              <a:t>орієнтація</a:t>
            </a:r>
            <a:r>
              <a:rPr lang="ru-RU" dirty="0" smtClean="0"/>
              <a:t> великих </a:t>
            </a:r>
            <a:r>
              <a:rPr lang="ru-RU" dirty="0" err="1" smtClean="0"/>
              <a:t>компаній</a:t>
            </a:r>
            <a:r>
              <a:rPr lang="ru-RU" dirty="0" smtClean="0"/>
              <a:t> на </a:t>
            </a:r>
            <a:r>
              <a:rPr lang="ru-RU" dirty="0" err="1" smtClean="0"/>
              <a:t>страхування</a:t>
            </a:r>
            <a:r>
              <a:rPr lang="ru-RU" dirty="0" smtClean="0"/>
              <a:t> </a:t>
            </a:r>
            <a:r>
              <a:rPr lang="ru-RU" dirty="0" err="1" smtClean="0"/>
              <a:t>юридичних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зростаючий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«зарплатного» </a:t>
            </a:r>
            <a:r>
              <a:rPr lang="ru-RU" dirty="0" err="1" smtClean="0"/>
              <a:t>страхування</a:t>
            </a:r>
            <a:r>
              <a:rPr lang="ru-RU" dirty="0" smtClean="0"/>
              <a:t>. </a:t>
            </a:r>
            <a:r>
              <a:rPr lang="ru-RU" dirty="0" err="1" smtClean="0"/>
              <a:t>Страховий</a:t>
            </a:r>
            <a:r>
              <a:rPr lang="ru-RU" dirty="0" smtClean="0"/>
              <a:t> маркетинг в </a:t>
            </a:r>
            <a:r>
              <a:rPr lang="ru-RU" dirty="0" err="1" smtClean="0"/>
              <a:t>повному</a:t>
            </a:r>
            <a:r>
              <a:rPr lang="ru-RU" dirty="0" smtClean="0"/>
              <a:t> </a:t>
            </a:r>
            <a:r>
              <a:rPr lang="ru-RU" dirty="0" err="1" smtClean="0"/>
              <a:t>обсязі</a:t>
            </a:r>
            <a:r>
              <a:rPr lang="ru-RU" dirty="0" smtClean="0"/>
              <a:t> </a:t>
            </a:r>
            <a:r>
              <a:rPr lang="ru-RU" dirty="0" err="1" smtClean="0"/>
              <a:t>застосовується</a:t>
            </a:r>
            <a:r>
              <a:rPr lang="ru-RU" dirty="0" smtClean="0"/>
              <a:t> на </a:t>
            </a:r>
            <a:r>
              <a:rPr lang="ru-RU" dirty="0" err="1" smtClean="0"/>
              <a:t>масових</a:t>
            </a:r>
            <a:r>
              <a:rPr lang="ru-RU" dirty="0" smtClean="0"/>
              <a:t> ринках, таких, як </a:t>
            </a:r>
            <a:r>
              <a:rPr lang="ru-RU" dirty="0" err="1" smtClean="0"/>
              <a:t>страхування</a:t>
            </a:r>
            <a:r>
              <a:rPr lang="ru-RU" dirty="0" smtClean="0"/>
              <a:t> </a:t>
            </a:r>
            <a:r>
              <a:rPr lang="ru-RU" dirty="0" err="1" smtClean="0"/>
              <a:t>фізичних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малого та </a:t>
            </a:r>
            <a:r>
              <a:rPr lang="ru-RU" dirty="0" err="1" smtClean="0"/>
              <a:t>середнього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. </a:t>
            </a:r>
          </a:p>
          <a:p>
            <a:pPr marL="0" indent="0" algn="just">
              <a:buNone/>
            </a:pPr>
            <a:r>
              <a:rPr lang="ru-RU" dirty="0" smtClean="0"/>
              <a:t>5. Для </a:t>
            </a:r>
            <a:r>
              <a:rPr lang="ru-RU" dirty="0" err="1" smtClean="0"/>
              <a:t>впровадження</a:t>
            </a:r>
            <a:r>
              <a:rPr lang="ru-RU" dirty="0" smtClean="0"/>
              <a:t> в </a:t>
            </a:r>
            <a:r>
              <a:rPr lang="ru-RU" dirty="0" err="1" smtClean="0"/>
              <a:t>повсякденне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страхового маркетингу у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потрібна</a:t>
            </a:r>
            <a:r>
              <a:rPr lang="ru-RU" dirty="0" smtClean="0"/>
              <a:t> </a:t>
            </a:r>
            <a:r>
              <a:rPr lang="ru-RU" dirty="0" err="1" smtClean="0"/>
              <a:t>зміна</a:t>
            </a:r>
            <a:r>
              <a:rPr lang="ru-RU" dirty="0" smtClean="0"/>
              <a:t> </a:t>
            </a:r>
            <a:r>
              <a:rPr lang="ru-RU" dirty="0" err="1" smtClean="0"/>
              <a:t>існуючого</a:t>
            </a:r>
            <a:r>
              <a:rPr lang="ru-RU" dirty="0" smtClean="0"/>
              <a:t> </a:t>
            </a:r>
            <a:r>
              <a:rPr lang="ru-RU" dirty="0" err="1" smtClean="0"/>
              <a:t>технологічного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поставити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удар </a:t>
            </a:r>
            <a:r>
              <a:rPr lang="ru-RU" dirty="0" err="1" smtClean="0"/>
              <a:t>комерційний</a:t>
            </a:r>
            <a:r>
              <a:rPr lang="ru-RU" dirty="0" smtClean="0"/>
              <a:t> </a:t>
            </a:r>
            <a:r>
              <a:rPr lang="ru-RU" dirty="0" err="1" smtClean="0"/>
              <a:t>успіх</a:t>
            </a:r>
            <a:r>
              <a:rPr lang="ru-RU" dirty="0" smtClean="0"/>
              <a:t> страховика в </a:t>
            </a:r>
            <a:r>
              <a:rPr lang="ru-RU" dirty="0" err="1" smtClean="0"/>
              <a:t>найближчій</a:t>
            </a:r>
            <a:r>
              <a:rPr lang="ru-RU" dirty="0" smtClean="0"/>
              <a:t> </a:t>
            </a:r>
            <a:r>
              <a:rPr lang="ru-RU" dirty="0" err="1" smtClean="0"/>
              <a:t>перспективі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8184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Елементи</a:t>
            </a:r>
            <a:r>
              <a:rPr lang="ru-RU" dirty="0" smtClean="0"/>
              <a:t> страхового маркетингу: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 smtClean="0"/>
              <a:t>1</a:t>
            </a:r>
            <a:r>
              <a:rPr lang="ru-RU" b="1" dirty="0"/>
              <a:t>. </a:t>
            </a:r>
            <a:r>
              <a:rPr lang="ru-RU" b="1" dirty="0" err="1"/>
              <a:t>Дослідження</a:t>
            </a:r>
            <a:r>
              <a:rPr lang="ru-RU" b="1" dirty="0"/>
              <a:t> ринку:</a:t>
            </a:r>
            <a:endParaRPr lang="ru-RU" dirty="0"/>
          </a:p>
          <a:p>
            <a:pPr fontAlgn="ctr"/>
            <a:r>
              <a:rPr lang="ru-RU" dirty="0" err="1"/>
              <a:t>Аналіз</a:t>
            </a:r>
            <a:r>
              <a:rPr lang="ru-RU" dirty="0"/>
              <a:t> потреб </a:t>
            </a:r>
            <a:r>
              <a:rPr lang="ru-RU" dirty="0" err="1"/>
              <a:t>клієнтів</a:t>
            </a:r>
            <a:r>
              <a:rPr lang="ru-RU" dirty="0"/>
              <a:t>,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конкурентів</a:t>
            </a:r>
            <a:r>
              <a:rPr lang="ru-RU" dirty="0"/>
              <a:t> та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оптимальних</a:t>
            </a:r>
            <a:r>
              <a:rPr lang="ru-RU" dirty="0"/>
              <a:t> </a:t>
            </a:r>
            <a:r>
              <a:rPr lang="ru-RU" dirty="0" err="1"/>
              <a:t>ніш</a:t>
            </a:r>
            <a:r>
              <a:rPr lang="ru-RU" dirty="0"/>
              <a:t> для </a:t>
            </a:r>
            <a:r>
              <a:rPr lang="ru-RU" dirty="0" err="1"/>
              <a:t>просування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. </a:t>
            </a:r>
          </a:p>
          <a:p>
            <a:r>
              <a:rPr lang="ru-RU" b="1" dirty="0"/>
              <a:t>2. </a:t>
            </a:r>
            <a:r>
              <a:rPr lang="ru-RU" b="1" dirty="0" err="1"/>
              <a:t>Розробка</a:t>
            </a:r>
            <a:r>
              <a:rPr lang="ru-RU" b="1" dirty="0"/>
              <a:t> продукту:</a:t>
            </a:r>
            <a:endParaRPr lang="ru-RU" dirty="0"/>
          </a:p>
          <a:p>
            <a:pPr fontAlgn="ctr"/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вдосконалення</a:t>
            </a:r>
            <a:r>
              <a:rPr lang="ru-RU" dirty="0"/>
              <a:t> </a:t>
            </a:r>
            <a:r>
              <a:rPr lang="ru-RU" dirty="0" err="1"/>
              <a:t>існуючих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полісів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вимог</a:t>
            </a:r>
            <a:r>
              <a:rPr lang="ru-RU" dirty="0"/>
              <a:t> ринку. </a:t>
            </a:r>
          </a:p>
          <a:p>
            <a:r>
              <a:rPr lang="ru-RU" b="1" dirty="0"/>
              <a:t>3. </a:t>
            </a:r>
            <a:r>
              <a:rPr lang="ru-RU" b="1" dirty="0" err="1"/>
              <a:t>Ціноутворення</a:t>
            </a:r>
            <a:r>
              <a:rPr lang="ru-RU" b="1" dirty="0"/>
              <a:t>:</a:t>
            </a:r>
            <a:endParaRPr lang="ru-RU" dirty="0"/>
          </a:p>
          <a:p>
            <a:pPr fontAlgn="ctr"/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адекватної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страхової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враховує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, </a:t>
            </a:r>
            <a:r>
              <a:rPr lang="ru-RU" dirty="0" err="1"/>
              <a:t>витрати</a:t>
            </a:r>
            <a:r>
              <a:rPr lang="ru-RU" dirty="0"/>
              <a:t> та </a:t>
            </a:r>
            <a:r>
              <a:rPr lang="ru-RU" dirty="0" err="1"/>
              <a:t>прибутковість</a:t>
            </a:r>
            <a:r>
              <a:rPr lang="ru-RU" dirty="0"/>
              <a:t>. </a:t>
            </a:r>
          </a:p>
          <a:p>
            <a:r>
              <a:rPr lang="ru-RU" b="1" dirty="0"/>
              <a:t>4. </a:t>
            </a:r>
            <a:r>
              <a:rPr lang="ru-RU" b="1" dirty="0" err="1"/>
              <a:t>Просування</a:t>
            </a:r>
            <a:r>
              <a:rPr lang="ru-RU" b="1" dirty="0"/>
              <a:t>:</a:t>
            </a:r>
            <a:endParaRPr lang="ru-RU" dirty="0"/>
          </a:p>
          <a:p>
            <a:pPr fontAlgn="ctr"/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рекламних</a:t>
            </a:r>
            <a:r>
              <a:rPr lang="ru-RU" dirty="0"/>
              <a:t> </a:t>
            </a:r>
            <a:r>
              <a:rPr lang="ru-RU" dirty="0" err="1"/>
              <a:t>кампаній</a:t>
            </a:r>
            <a:r>
              <a:rPr lang="ru-RU" dirty="0"/>
              <a:t>, </a:t>
            </a:r>
            <a:r>
              <a:rPr lang="en-US" dirty="0"/>
              <a:t>PR-</a:t>
            </a:r>
            <a:r>
              <a:rPr lang="ru-RU" dirty="0" err="1"/>
              <a:t>акцій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 для </a:t>
            </a:r>
            <a:r>
              <a:rPr lang="ru-RU" dirty="0" err="1"/>
              <a:t>інформування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 про </a:t>
            </a:r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. </a:t>
            </a:r>
          </a:p>
          <a:p>
            <a:r>
              <a:rPr lang="ru-RU" b="1" dirty="0"/>
              <a:t>5. </a:t>
            </a:r>
            <a:r>
              <a:rPr lang="ru-RU" b="1" dirty="0" err="1"/>
              <a:t>Розподіл</a:t>
            </a:r>
            <a:r>
              <a:rPr lang="ru-RU" b="1" dirty="0"/>
              <a:t>:</a:t>
            </a:r>
            <a:endParaRPr lang="ru-RU" dirty="0"/>
          </a:p>
          <a:p>
            <a:pPr fontAlgn="ctr"/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ефективних</a:t>
            </a:r>
            <a:r>
              <a:rPr lang="ru-RU" dirty="0"/>
              <a:t> </a:t>
            </a:r>
            <a:r>
              <a:rPr lang="ru-RU" dirty="0" err="1"/>
              <a:t>каналів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мережу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агентів</a:t>
            </a:r>
            <a:r>
              <a:rPr lang="ru-RU" dirty="0"/>
              <a:t> та онлайн-</a:t>
            </a:r>
            <a:r>
              <a:rPr lang="ru-RU" dirty="0" err="1"/>
              <a:t>платформи</a:t>
            </a:r>
            <a:r>
              <a:rPr lang="ru-RU" dirty="0"/>
              <a:t>. </a:t>
            </a:r>
          </a:p>
          <a:p>
            <a:r>
              <a:rPr lang="ru-RU" b="1" dirty="0"/>
              <a:t>6. </a:t>
            </a:r>
            <a:r>
              <a:rPr lang="ru-RU" b="1" dirty="0" err="1"/>
              <a:t>Комунікація</a:t>
            </a:r>
            <a:r>
              <a:rPr lang="ru-RU" b="1" dirty="0"/>
              <a:t>:</a:t>
            </a:r>
            <a:endParaRPr lang="ru-RU" dirty="0"/>
          </a:p>
          <a:p>
            <a:pPr fontAlgn="ctr"/>
            <a:r>
              <a:rPr lang="ru-RU" dirty="0" err="1"/>
              <a:t>Побудова</a:t>
            </a:r>
            <a:r>
              <a:rPr lang="ru-RU" dirty="0"/>
              <a:t> </a:t>
            </a:r>
            <a:r>
              <a:rPr lang="ru-RU" dirty="0" err="1"/>
              <a:t>міцних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споживачами</a:t>
            </a:r>
            <a:r>
              <a:rPr lang="ru-RU" dirty="0"/>
              <a:t>,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якісної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та </a:t>
            </a:r>
            <a:r>
              <a:rPr lang="ru-RU" dirty="0" err="1"/>
              <a:t>сервісу</a:t>
            </a:r>
            <a:r>
              <a:rPr lang="ru-RU" dirty="0"/>
              <a:t>. </a:t>
            </a:r>
          </a:p>
          <a:p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ефективному</a:t>
            </a:r>
            <a:r>
              <a:rPr lang="ru-RU" dirty="0"/>
              <a:t> страховому маркетингу </a:t>
            </a:r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будувати</a:t>
            </a:r>
            <a:r>
              <a:rPr lang="ru-RU" dirty="0"/>
              <a:t> </a:t>
            </a:r>
            <a:r>
              <a:rPr lang="ru-RU" dirty="0" err="1"/>
              <a:t>міцні</a:t>
            </a:r>
            <a:r>
              <a:rPr lang="ru-RU" dirty="0"/>
              <a:t>, </a:t>
            </a:r>
            <a:r>
              <a:rPr lang="ru-RU" dirty="0" err="1"/>
              <a:t>довготривалі</a:t>
            </a:r>
            <a:r>
              <a:rPr lang="ru-RU" dirty="0"/>
              <a:t> </a:t>
            </a:r>
            <a:r>
              <a:rPr lang="ru-RU" dirty="0" err="1"/>
              <a:t>зв'язки</a:t>
            </a:r>
            <a:r>
              <a:rPr lang="ru-RU" dirty="0"/>
              <a:t> з </a:t>
            </a:r>
            <a:r>
              <a:rPr lang="ru-RU" dirty="0" err="1"/>
              <a:t>клієнтами</a:t>
            </a:r>
            <a:r>
              <a:rPr lang="ru-RU" dirty="0"/>
              <a:t>, </a:t>
            </a:r>
            <a:r>
              <a:rPr lang="ru-RU" dirty="0" err="1"/>
              <a:t>забезпечуючи</a:t>
            </a:r>
            <a:r>
              <a:rPr lang="ru-RU" dirty="0"/>
              <a:t> </a:t>
            </a:r>
            <a:r>
              <a:rPr lang="ru-RU" dirty="0" err="1"/>
              <a:t>взаємну</a:t>
            </a:r>
            <a:r>
              <a:rPr lang="ru-RU" dirty="0"/>
              <a:t> </a:t>
            </a:r>
            <a:r>
              <a:rPr lang="ru-RU" dirty="0" err="1"/>
              <a:t>вигоду</a:t>
            </a:r>
            <a:r>
              <a:rPr lang="ru-RU" dirty="0"/>
              <a:t> та </a:t>
            </a:r>
            <a:r>
              <a:rPr lang="ru-RU" dirty="0" err="1"/>
              <a:t>довіру</a:t>
            </a:r>
            <a:r>
              <a:rPr lang="ru-RU" dirty="0"/>
              <a:t>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391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Комплекс страхового маркетингу, як і маркетингу в </a:t>
            </a:r>
            <a:r>
              <a:rPr lang="ru-RU" dirty="0" err="1" smtClean="0"/>
              <a:t>цілому</a:t>
            </a:r>
            <a:r>
              <a:rPr lang="ru-RU" dirty="0" smtClean="0"/>
              <a:t>, </a:t>
            </a:r>
            <a:r>
              <a:rPr lang="ru-RU" dirty="0" err="1" smtClean="0"/>
              <a:t>містить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складові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r>
              <a:rPr lang="ru-RU" dirty="0"/>
              <a:t>)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, </a:t>
            </a:r>
            <a:r>
              <a:rPr lang="ru-RU" dirty="0" err="1"/>
              <a:t>сегментування</a:t>
            </a:r>
            <a:r>
              <a:rPr lang="ru-RU" dirty="0"/>
              <a:t> та </a:t>
            </a:r>
            <a:r>
              <a:rPr lang="ru-RU" dirty="0" err="1"/>
              <a:t>позиціонування</a:t>
            </a:r>
            <a:r>
              <a:rPr lang="ru-RU" dirty="0"/>
              <a:t> за </a:t>
            </a:r>
            <a:r>
              <a:rPr lang="ru-RU" dirty="0" err="1"/>
              <a:t>їх</a:t>
            </a:r>
            <a:r>
              <a:rPr lang="ru-RU" dirty="0"/>
              <a:t> результатами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адаптація</a:t>
            </a:r>
            <a:r>
              <a:rPr lang="ru-RU" dirty="0"/>
              <a:t> </a:t>
            </a:r>
            <a:r>
              <a:rPr lang="ru-RU" dirty="0" err="1"/>
              <a:t>існуючих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(</a:t>
            </a:r>
            <a:r>
              <a:rPr lang="ru-RU" dirty="0" err="1"/>
              <a:t>послуг</a:t>
            </a:r>
            <a:r>
              <a:rPr lang="ru-RU" dirty="0"/>
              <a:t>) з </a:t>
            </a:r>
            <a:r>
              <a:rPr lang="ru-RU" dirty="0" err="1"/>
              <a:t>ураху-ванням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ринку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конкурентоспроможних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 (</a:t>
            </a:r>
            <a:r>
              <a:rPr lang="ru-RU" dirty="0" err="1"/>
              <a:t>тарифів</a:t>
            </a:r>
            <a:r>
              <a:rPr lang="ru-RU" dirty="0"/>
              <a:t>) на </a:t>
            </a:r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4</a:t>
            </a:r>
            <a:r>
              <a:rPr lang="ru-RU" dirty="0"/>
              <a:t>)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ефективної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smtClean="0"/>
              <a:t>продажу </a:t>
            </a:r>
            <a:r>
              <a:rPr lang="ru-RU" dirty="0"/>
              <a:t>(</a:t>
            </a:r>
            <a:r>
              <a:rPr lang="ru-RU" dirty="0" err="1"/>
              <a:t>дистрибуції</a:t>
            </a:r>
            <a:r>
              <a:rPr lang="ru-RU" dirty="0"/>
              <a:t>)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,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цією</a:t>
            </a:r>
            <a:r>
              <a:rPr lang="ru-RU" dirty="0"/>
              <a:t> системою</a:t>
            </a:r>
            <a:r>
              <a:rPr lang="ru-RU" dirty="0" smtClean="0"/>
              <a:t>;</a:t>
            </a:r>
          </a:p>
          <a:p>
            <a:r>
              <a:rPr lang="ru-RU" dirty="0" smtClean="0"/>
              <a:t>5</a:t>
            </a:r>
            <a:r>
              <a:rPr lang="ru-RU" dirty="0"/>
              <a:t>)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просування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0603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C</a:t>
            </a:r>
            <a:r>
              <a:rPr lang="ru-RU" sz="2400" dirty="0" err="1"/>
              <a:t>траховий</a:t>
            </a:r>
            <a:r>
              <a:rPr lang="ru-RU" sz="2400" dirty="0"/>
              <a:t> маркетинг </a:t>
            </a:r>
            <a:r>
              <a:rPr lang="ru-RU" sz="2400" dirty="0" err="1"/>
              <a:t>стає</a:t>
            </a:r>
            <a:r>
              <a:rPr lang="ru-RU" sz="2400" dirty="0"/>
              <a:t> </a:t>
            </a:r>
            <a:r>
              <a:rPr lang="ru-RU" sz="2400" dirty="0" err="1"/>
              <a:t>важливою</a:t>
            </a:r>
            <a:r>
              <a:rPr lang="ru-RU" sz="2400" dirty="0"/>
              <a:t> </a:t>
            </a:r>
            <a:r>
              <a:rPr lang="ru-RU" sz="2400" dirty="0" err="1"/>
              <a:t>складовою</a:t>
            </a:r>
            <a:r>
              <a:rPr lang="ru-RU" sz="2400" dirty="0"/>
              <a:t> </a:t>
            </a:r>
            <a:r>
              <a:rPr lang="ru-RU" sz="2400" dirty="0" err="1"/>
              <a:t>успішної</a:t>
            </a:r>
            <a:r>
              <a:rPr lang="ru-RU" sz="2400" dirty="0"/>
              <a:t> </a:t>
            </a:r>
            <a:r>
              <a:rPr lang="ru-RU" sz="2400" dirty="0" err="1"/>
              <a:t>страхової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 в </a:t>
            </a:r>
            <a:r>
              <a:rPr lang="ru-RU" sz="2400" dirty="0" err="1"/>
              <a:t>усьому</a:t>
            </a:r>
            <a:r>
              <a:rPr lang="ru-RU" sz="2400" dirty="0"/>
              <a:t> </a:t>
            </a:r>
            <a:r>
              <a:rPr lang="ru-RU" sz="2400" dirty="0" err="1"/>
              <a:t>світі</a:t>
            </a:r>
            <a:r>
              <a:rPr lang="ru-RU" sz="2400" dirty="0"/>
              <a:t>. </a:t>
            </a:r>
            <a:r>
              <a:rPr lang="ru-RU" sz="2400" dirty="0" err="1"/>
              <a:t>Страхові</a:t>
            </a:r>
            <a:r>
              <a:rPr lang="ru-RU" sz="2400" dirty="0"/>
              <a:t> </a:t>
            </a:r>
            <a:r>
              <a:rPr lang="ru-RU" sz="2400" dirty="0" err="1"/>
              <a:t>компанії</a:t>
            </a:r>
            <a:r>
              <a:rPr lang="ru-RU" sz="2400" dirty="0"/>
              <a:t> </a:t>
            </a:r>
            <a:r>
              <a:rPr lang="ru-RU" sz="2400" dirty="0" err="1" smtClean="0"/>
              <a:t>використовують</a:t>
            </a:r>
            <a:r>
              <a:rPr lang="ru-RU" sz="2400" dirty="0" smtClean="0"/>
              <a:t> </a:t>
            </a:r>
            <a:r>
              <a:rPr lang="ru-RU" sz="2400" dirty="0" err="1"/>
              <a:t>різні</a:t>
            </a:r>
            <a:r>
              <a:rPr lang="ru-RU" sz="2400" dirty="0"/>
              <a:t> </a:t>
            </a:r>
            <a:r>
              <a:rPr lang="ru-RU" sz="2400" dirty="0" err="1"/>
              <a:t>стратегії</a:t>
            </a:r>
            <a:r>
              <a:rPr lang="ru-RU" sz="2400" dirty="0"/>
              <a:t> та </a:t>
            </a:r>
            <a:r>
              <a:rPr lang="ru-RU" sz="2400" dirty="0" err="1"/>
              <a:t>інструменти</a:t>
            </a:r>
            <a:r>
              <a:rPr lang="ru-RU" sz="2400" dirty="0"/>
              <a:t> для </a:t>
            </a:r>
            <a:r>
              <a:rPr lang="ru-RU" sz="2400" dirty="0" err="1" smtClean="0"/>
              <a:t>залучення</a:t>
            </a:r>
            <a:r>
              <a:rPr lang="ru-RU" sz="2400" dirty="0" smtClean="0"/>
              <a:t> </a:t>
            </a:r>
            <a:r>
              <a:rPr lang="ru-RU" sz="2400" dirty="0" err="1"/>
              <a:t>клієнтів</a:t>
            </a:r>
            <a:r>
              <a:rPr lang="ru-RU" sz="2400" dirty="0"/>
              <a:t> та </a:t>
            </a:r>
            <a:r>
              <a:rPr lang="ru-RU" sz="2400" dirty="0" err="1"/>
              <a:t>збільшення</a:t>
            </a:r>
            <a:r>
              <a:rPr lang="ru-RU" sz="2400" dirty="0"/>
              <a:t> </a:t>
            </a:r>
            <a:r>
              <a:rPr lang="ru-RU" sz="2400" dirty="0" err="1"/>
              <a:t>свого</a:t>
            </a:r>
            <a:r>
              <a:rPr lang="ru-RU" sz="2400" dirty="0"/>
              <a:t> </a:t>
            </a:r>
            <a:r>
              <a:rPr lang="ru-RU" sz="2400" dirty="0" err="1"/>
              <a:t>бізнесу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646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1. Онлайн-маркетинг. </a:t>
            </a:r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для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онлайн-</a:t>
            </a:r>
            <a:r>
              <a:rPr lang="ru-RU" dirty="0" err="1"/>
              <a:t>маркетингові</a:t>
            </a:r>
            <a:r>
              <a:rPr lang="ru-RU" dirty="0"/>
              <a:t> канали, </a:t>
            </a:r>
            <a:r>
              <a:rPr lang="ru-RU" dirty="0" err="1"/>
              <a:t>такі</a:t>
            </a:r>
            <a:r>
              <a:rPr lang="ru-RU" dirty="0"/>
              <a:t> як со-</a:t>
            </a:r>
            <a:r>
              <a:rPr lang="ru-RU" dirty="0" err="1"/>
              <a:t>ціальні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, </a:t>
            </a:r>
            <a:r>
              <a:rPr lang="ru-RU" dirty="0" err="1"/>
              <a:t>електронні</a:t>
            </a:r>
            <a:r>
              <a:rPr lang="ru-RU" dirty="0"/>
              <a:t> </a:t>
            </a:r>
            <a:r>
              <a:rPr lang="ru-RU" dirty="0" err="1"/>
              <a:t>листи</a:t>
            </a:r>
            <a:r>
              <a:rPr lang="ru-RU" dirty="0"/>
              <a:t>, </a:t>
            </a:r>
            <a:r>
              <a:rPr lang="ru-RU" dirty="0" err="1" smtClean="0"/>
              <a:t>пошу</a:t>
            </a:r>
            <a:r>
              <a:rPr lang="ru-RU" dirty="0" err="1"/>
              <a:t>кові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Страховики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, </a:t>
            </a:r>
            <a:r>
              <a:rPr lang="ru-RU" dirty="0" err="1"/>
              <a:t>такі</a:t>
            </a:r>
            <a:r>
              <a:rPr lang="ru-RU" dirty="0"/>
              <a:t> як </a:t>
            </a:r>
            <a:r>
              <a:rPr lang="ru-RU" dirty="0" err="1"/>
              <a:t>штучний</a:t>
            </a:r>
            <a:r>
              <a:rPr lang="ru-RU" dirty="0"/>
              <a:t> </a:t>
            </a:r>
            <a:r>
              <a:rPr lang="ru-RU" dirty="0" err="1"/>
              <a:t>інтелект</a:t>
            </a:r>
            <a:r>
              <a:rPr lang="ru-RU" dirty="0"/>
              <a:t> та </a:t>
            </a:r>
            <a:r>
              <a:rPr lang="ru-RU" dirty="0" err="1"/>
              <a:t>машинне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,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підбору</a:t>
            </a:r>
            <a:r>
              <a:rPr lang="ru-RU" dirty="0"/>
              <a:t> </a:t>
            </a:r>
            <a:r>
              <a:rPr lang="ru-RU" dirty="0" err="1"/>
              <a:t>індивідуальних</a:t>
            </a:r>
            <a:r>
              <a:rPr lang="ru-RU" dirty="0"/>
              <a:t> </a:t>
            </a:r>
            <a:r>
              <a:rPr lang="ru-RU" dirty="0" err="1"/>
              <a:t>пропозицій</a:t>
            </a:r>
            <a:r>
              <a:rPr lang="ru-RU" dirty="0"/>
              <a:t> для </a:t>
            </a:r>
            <a:r>
              <a:rPr lang="ru-RU" dirty="0" err="1"/>
              <a:t>клієнтів</a:t>
            </a:r>
            <a:r>
              <a:rPr lang="ru-RU" dirty="0"/>
              <a:t>, </a:t>
            </a:r>
            <a:r>
              <a:rPr lang="ru-RU" dirty="0" err="1"/>
              <a:t>зосереджуючи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на </a:t>
            </a:r>
            <a:r>
              <a:rPr lang="ru-RU" dirty="0" err="1"/>
              <a:t>вірту-альних</a:t>
            </a:r>
            <a:r>
              <a:rPr lang="ru-RU" dirty="0"/>
              <a:t> продажах, </a:t>
            </a:r>
            <a:r>
              <a:rPr lang="ru-RU" dirty="0" err="1"/>
              <a:t>оскільки</a:t>
            </a:r>
            <a:r>
              <a:rPr lang="ru-RU" dirty="0"/>
              <a:t> вони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знизити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/>
              <a:t>клієнтів</a:t>
            </a:r>
            <a:r>
              <a:rPr lang="ru-RU" dirty="0"/>
              <a:t> та </a:t>
            </a:r>
            <a:r>
              <a:rPr lang="ru-RU" dirty="0" err="1"/>
              <a:t>збільшити</a:t>
            </a:r>
            <a:r>
              <a:rPr lang="ru-RU" dirty="0"/>
              <a:t> </a:t>
            </a:r>
            <a:r>
              <a:rPr lang="ru-RU" dirty="0" err="1"/>
              <a:t>дохід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2</a:t>
            </a:r>
            <a:r>
              <a:rPr lang="ru-RU" dirty="0"/>
              <a:t>. Контент-маркетинг. Страховики створю-</a:t>
            </a:r>
            <a:r>
              <a:rPr lang="ru-RU" dirty="0" err="1"/>
              <a:t>ють</a:t>
            </a:r>
            <a:r>
              <a:rPr lang="ru-RU" dirty="0"/>
              <a:t> </a:t>
            </a:r>
            <a:r>
              <a:rPr lang="ru-RU" dirty="0" err="1"/>
              <a:t>вміст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клієнтам</a:t>
            </a:r>
            <a:r>
              <a:rPr lang="ru-RU" dirty="0"/>
              <a:t> </a:t>
            </a:r>
            <a:r>
              <a:rPr lang="ru-RU" dirty="0" err="1"/>
              <a:t>зро-зуміти</a:t>
            </a:r>
            <a:r>
              <a:rPr lang="ru-RU" dirty="0"/>
              <a:t> </a:t>
            </a:r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блог, </a:t>
            </a:r>
            <a:r>
              <a:rPr lang="ru-RU" dirty="0" err="1"/>
              <a:t>відео</a:t>
            </a:r>
            <a:r>
              <a:rPr lang="ru-RU" dirty="0"/>
              <a:t>, </a:t>
            </a:r>
            <a:r>
              <a:rPr lang="ru-RU" dirty="0" err="1"/>
              <a:t>інфографіка</a:t>
            </a:r>
            <a:r>
              <a:rPr lang="ru-RU" dirty="0"/>
              <a:t>, </a:t>
            </a:r>
            <a:r>
              <a:rPr lang="ru-RU" dirty="0" err="1"/>
              <a:t>інструкції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3</a:t>
            </a:r>
            <a:r>
              <a:rPr lang="ru-RU" dirty="0"/>
              <a:t>. Партнерство з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компаніями</a:t>
            </a:r>
            <a:r>
              <a:rPr lang="ru-RU" dirty="0"/>
              <a:t>, з </a:t>
            </a:r>
            <a:r>
              <a:rPr lang="ru-RU" dirty="0" err="1"/>
              <a:t>ме</a:t>
            </a:r>
            <a:r>
              <a:rPr lang="ru-RU" dirty="0"/>
              <a:t>-тою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страхова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співпрацювати</a:t>
            </a:r>
            <a:r>
              <a:rPr lang="ru-RU" dirty="0"/>
              <a:t> з автодилером,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надавати</a:t>
            </a:r>
            <a:r>
              <a:rPr lang="ru-RU" dirty="0"/>
              <a:t> </a:t>
            </a:r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по-слуги</a:t>
            </a:r>
            <a:r>
              <a:rPr lang="ru-RU" dirty="0"/>
              <a:t> разом з </a:t>
            </a:r>
            <a:r>
              <a:rPr lang="ru-RU" dirty="0" err="1"/>
              <a:t>продажем</a:t>
            </a:r>
            <a:r>
              <a:rPr lang="ru-RU" dirty="0"/>
              <a:t> </a:t>
            </a:r>
            <a:r>
              <a:rPr lang="ru-RU" dirty="0" err="1"/>
              <a:t>автомобілів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/>
              <a:t>Крос-продажі</a:t>
            </a:r>
            <a:r>
              <a:rPr lang="ru-RU" dirty="0"/>
              <a:t>. Страховики </a:t>
            </a:r>
            <a:r>
              <a:rPr lang="ru-RU" dirty="0" err="1"/>
              <a:t>пропонують</a:t>
            </a:r>
            <a:r>
              <a:rPr lang="ru-RU" dirty="0"/>
              <a:t> </a:t>
            </a:r>
            <a:r>
              <a:rPr lang="ru-RU" dirty="0" err="1"/>
              <a:t>клі-єнтам</a:t>
            </a:r>
            <a:r>
              <a:rPr lang="ru-RU" dirty="0"/>
              <a:t> </a:t>
            </a:r>
            <a:r>
              <a:rPr lang="ru-RU" dirty="0" err="1"/>
              <a:t>додаткові</a:t>
            </a:r>
            <a:r>
              <a:rPr lang="ru-RU" dirty="0"/>
              <a:t> </a:t>
            </a:r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вони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придбати</a:t>
            </a:r>
            <a:r>
              <a:rPr lang="ru-RU" dirty="0"/>
              <a:t> разом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 smtClean="0"/>
              <a:t>стра</a:t>
            </a:r>
            <a:r>
              <a:rPr lang="ru-RU" dirty="0" err="1"/>
              <a:t>ховим</a:t>
            </a:r>
            <a:r>
              <a:rPr lang="ru-RU" dirty="0"/>
              <a:t> продуктом.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страхова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пропонувати</a:t>
            </a:r>
            <a:r>
              <a:rPr lang="ru-RU" dirty="0"/>
              <a:t> </a:t>
            </a:r>
            <a:r>
              <a:rPr lang="ru-RU" dirty="0" err="1"/>
              <a:t>клієнту</a:t>
            </a:r>
            <a:r>
              <a:rPr lang="ru-RU" dirty="0"/>
              <a:t> страху-</a:t>
            </a:r>
            <a:r>
              <a:rPr lang="ru-RU" dirty="0" err="1"/>
              <a:t>вання</a:t>
            </a:r>
            <a:r>
              <a:rPr lang="ru-RU" dirty="0"/>
              <a:t> </a:t>
            </a:r>
            <a:r>
              <a:rPr lang="ru-RU" dirty="0" err="1"/>
              <a:t>житла</a:t>
            </a:r>
            <a:r>
              <a:rPr lang="ru-RU" dirty="0"/>
              <a:t>, </a:t>
            </a:r>
            <a:r>
              <a:rPr lang="ru-RU" dirty="0" err="1"/>
              <a:t>автомобіля</a:t>
            </a:r>
            <a:r>
              <a:rPr lang="ru-RU" dirty="0"/>
              <a:t> та </a:t>
            </a:r>
            <a:r>
              <a:rPr lang="ru-RU" dirty="0" err="1"/>
              <a:t>здоров’я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5</a:t>
            </a:r>
            <a:r>
              <a:rPr lang="ru-RU" dirty="0"/>
              <a:t>. </a:t>
            </a:r>
            <a:r>
              <a:rPr lang="ru-RU" dirty="0" err="1"/>
              <a:t>Брендування</a:t>
            </a:r>
            <a:r>
              <a:rPr lang="ru-RU" dirty="0"/>
              <a:t>. </a:t>
            </a:r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ru-RU" dirty="0" err="1"/>
              <a:t>інвесту-ють</a:t>
            </a:r>
            <a:r>
              <a:rPr lang="ru-RU" dirty="0"/>
              <a:t> у </a:t>
            </a:r>
            <a:r>
              <a:rPr lang="ru-RU" dirty="0" err="1"/>
              <a:t>брендування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збільшити</a:t>
            </a:r>
            <a:r>
              <a:rPr lang="ru-RU" dirty="0"/>
              <a:t> репу-</a:t>
            </a:r>
            <a:r>
              <a:rPr lang="ru-RU" dirty="0" err="1"/>
              <a:t>тацію</a:t>
            </a:r>
            <a:r>
              <a:rPr lang="ru-RU" dirty="0"/>
              <a:t> на ринку. Для </a:t>
            </a:r>
            <a:r>
              <a:rPr lang="ru-RU" dirty="0" err="1"/>
              <a:t>цього</a:t>
            </a:r>
            <a:r>
              <a:rPr lang="ru-RU" dirty="0"/>
              <a:t> вони </a:t>
            </a:r>
            <a:r>
              <a:rPr lang="ru-RU" dirty="0" err="1"/>
              <a:t>викорис-товують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медіа</a:t>
            </a:r>
            <a:r>
              <a:rPr lang="ru-RU" dirty="0"/>
              <a:t>-канали,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телебачення</a:t>
            </a:r>
            <a:r>
              <a:rPr lang="ru-RU" dirty="0"/>
              <a:t>, </a:t>
            </a:r>
            <a:r>
              <a:rPr lang="ru-RU" dirty="0" err="1"/>
              <a:t>радіо</a:t>
            </a:r>
            <a:r>
              <a:rPr lang="ru-RU" dirty="0"/>
              <a:t>, </a:t>
            </a:r>
            <a:r>
              <a:rPr lang="ru-RU" dirty="0" err="1"/>
              <a:t>зовнішню</a:t>
            </a:r>
            <a:r>
              <a:rPr lang="ru-RU" dirty="0"/>
              <a:t> рекламу та </a:t>
            </a:r>
            <a:r>
              <a:rPr lang="ru-RU" dirty="0" err="1"/>
              <a:t>Інтернет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британська</a:t>
            </a:r>
            <a:r>
              <a:rPr lang="ru-RU" dirty="0"/>
              <a:t> </a:t>
            </a:r>
            <a:r>
              <a:rPr lang="ru-RU" dirty="0" err="1"/>
              <a:t>страхо-ва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 “</a:t>
            </a:r>
            <a:r>
              <a:rPr lang="en-US" dirty="0"/>
              <a:t>Aviva” </a:t>
            </a:r>
            <a:r>
              <a:rPr lang="ru-RU" dirty="0" err="1"/>
              <a:t>пройшла</a:t>
            </a:r>
            <a:r>
              <a:rPr lang="ru-RU" dirty="0"/>
              <a:t> ре-</a:t>
            </a:r>
            <a:r>
              <a:rPr lang="ru-RU" dirty="0" err="1"/>
              <a:t>брендінг</a:t>
            </a:r>
            <a:r>
              <a:rPr lang="ru-RU" dirty="0"/>
              <a:t> та створила </a:t>
            </a:r>
            <a:r>
              <a:rPr lang="ru-RU" dirty="0" err="1"/>
              <a:t>новий</a:t>
            </a:r>
            <a:r>
              <a:rPr lang="ru-RU" dirty="0"/>
              <a:t> логотип та </a:t>
            </a:r>
            <a:r>
              <a:rPr lang="ru-RU" dirty="0" err="1" smtClean="0"/>
              <a:t>маркетингову</a:t>
            </a:r>
            <a:r>
              <a:rPr lang="ru-RU" dirty="0" smtClean="0"/>
              <a:t> </a:t>
            </a:r>
            <a:r>
              <a:rPr lang="ru-RU" dirty="0" err="1"/>
              <a:t>кампанію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дозволило </a:t>
            </a:r>
            <a:r>
              <a:rPr lang="ru-RU" dirty="0" err="1"/>
              <a:t>їй</a:t>
            </a:r>
            <a:r>
              <a:rPr lang="ru-RU" dirty="0"/>
              <a:t> стати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впізнаваним</a:t>
            </a:r>
            <a:r>
              <a:rPr lang="ru-RU" dirty="0"/>
              <a:t> брендом на ринку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6</a:t>
            </a:r>
            <a:r>
              <a:rPr lang="ru-RU" dirty="0"/>
              <a:t>. </a:t>
            </a:r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лояльності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залучити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та </a:t>
            </a:r>
            <a:r>
              <a:rPr lang="ru-RU" dirty="0" err="1"/>
              <a:t>зберег-ти</a:t>
            </a:r>
            <a:r>
              <a:rPr lang="ru-RU" dirty="0"/>
              <a:t> </a:t>
            </a:r>
            <a:r>
              <a:rPr lang="ru-RU" dirty="0" err="1"/>
              <a:t>існуючих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включа-ти</a:t>
            </a:r>
            <a:r>
              <a:rPr lang="ru-RU" dirty="0"/>
              <a:t> в себе </a:t>
            </a:r>
            <a:r>
              <a:rPr lang="ru-RU" dirty="0" err="1"/>
              <a:t>знижки</a:t>
            </a:r>
            <a:r>
              <a:rPr lang="ru-RU" dirty="0"/>
              <a:t> та </a:t>
            </a:r>
            <a:r>
              <a:rPr lang="ru-RU" dirty="0" err="1"/>
              <a:t>привілеї</a:t>
            </a:r>
            <a:r>
              <a:rPr lang="ru-RU" dirty="0"/>
              <a:t> для клієнтів.7.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задо-вольняють</a:t>
            </a:r>
            <a:r>
              <a:rPr lang="ru-RU" dirty="0"/>
              <a:t> потреби </a:t>
            </a:r>
            <a:r>
              <a:rPr lang="ru-RU" dirty="0" err="1"/>
              <a:t>клієнтів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ru-RU" dirty="0" err="1"/>
              <a:t>пропонують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для </a:t>
            </a:r>
            <a:r>
              <a:rPr lang="ru-RU" dirty="0" err="1"/>
              <a:t>криптовалют</a:t>
            </a:r>
            <a:r>
              <a:rPr lang="ru-RU" dirty="0"/>
              <a:t>, </a:t>
            </a:r>
            <a:r>
              <a:rPr lang="ru-RU" dirty="0" err="1"/>
              <a:t>підприємців</a:t>
            </a:r>
            <a:r>
              <a:rPr lang="ru-RU" dirty="0"/>
              <a:t> малого </a:t>
            </a:r>
            <a:r>
              <a:rPr lang="ru-RU" dirty="0" err="1"/>
              <a:t>бізнесу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0555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 </a:t>
            </a:r>
            <a:r>
              <a:rPr lang="ru-RU" dirty="0" err="1" smtClean="0"/>
              <a:t>ключових</a:t>
            </a:r>
            <a:r>
              <a:rPr lang="ru-RU" dirty="0" smtClean="0"/>
              <a:t> </a:t>
            </a:r>
            <a:r>
              <a:rPr lang="ru-RU" dirty="0" err="1" smtClean="0"/>
              <a:t>напрямів</a:t>
            </a:r>
            <a:r>
              <a:rPr lang="ru-RU" dirty="0" smtClean="0"/>
              <a:t> </a:t>
            </a:r>
            <a:r>
              <a:rPr lang="ru-RU" dirty="0" err="1" smtClean="0"/>
              <a:t>вдосконалення</a:t>
            </a:r>
            <a:r>
              <a:rPr lang="ru-RU" dirty="0" smtClean="0"/>
              <a:t> страхового маркетингу в </a:t>
            </a:r>
            <a:r>
              <a:rPr lang="ru-RU" dirty="0" err="1" smtClean="0"/>
              <a:t>Україні</a:t>
            </a:r>
            <a:r>
              <a:rPr lang="ru-RU" dirty="0" smtClean="0"/>
              <a:t> з </a:t>
            </a:r>
            <a:r>
              <a:rPr lang="ru-RU" dirty="0" err="1" smtClean="0"/>
              <a:t>ураху-ванням</a:t>
            </a:r>
            <a:r>
              <a:rPr lang="ru-RU" dirty="0" smtClean="0"/>
              <a:t> </a:t>
            </a:r>
            <a:r>
              <a:rPr lang="ru-RU" dirty="0" err="1" smtClean="0"/>
              <a:t>світового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 </a:t>
            </a:r>
            <a:r>
              <a:rPr lang="ru-RU" dirty="0" err="1" smtClean="0"/>
              <a:t>пропонуємо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-нести </a:t>
            </a:r>
            <a:r>
              <a:rPr lang="ru-RU" dirty="0" err="1" smtClean="0"/>
              <a:t>такі</a:t>
            </a:r>
            <a:r>
              <a:rPr lang="ru-RU" dirty="0" smtClean="0"/>
              <a:t>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/>
              <a:t>1</a:t>
            </a:r>
            <a:r>
              <a:rPr lang="ru-RU" dirty="0"/>
              <a:t>)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цифрових</a:t>
            </a:r>
            <a:r>
              <a:rPr lang="ru-RU" dirty="0"/>
              <a:t> </a:t>
            </a:r>
            <a:r>
              <a:rPr lang="ru-RU" dirty="0" err="1"/>
              <a:t>медіа</a:t>
            </a:r>
            <a:r>
              <a:rPr lang="ru-RU" dirty="0"/>
              <a:t>. </a:t>
            </a:r>
            <a:r>
              <a:rPr lang="ru-RU" dirty="0" err="1"/>
              <a:t>Біль-шість</a:t>
            </a:r>
            <a:r>
              <a:rPr lang="ru-RU" dirty="0"/>
              <a:t> людей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користуються</a:t>
            </a:r>
            <a:r>
              <a:rPr lang="ru-RU" dirty="0"/>
              <a:t> </a:t>
            </a:r>
            <a:r>
              <a:rPr lang="ru-RU" dirty="0" err="1"/>
              <a:t>Інтернетом</a:t>
            </a:r>
            <a:r>
              <a:rPr lang="ru-RU" dirty="0"/>
              <a:t>, тому </a:t>
            </a:r>
            <a:r>
              <a:rPr lang="ru-RU" dirty="0" err="1"/>
              <a:t>цифровий</a:t>
            </a:r>
            <a:r>
              <a:rPr lang="ru-RU" dirty="0"/>
              <a:t> маркетинг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ефективним</a:t>
            </a:r>
            <a:r>
              <a:rPr lang="ru-RU" dirty="0"/>
              <a:t> способом за-</a:t>
            </a:r>
            <a:r>
              <a:rPr lang="ru-RU" dirty="0" err="1"/>
              <a:t>лучення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. </a:t>
            </a:r>
            <a:r>
              <a:rPr lang="ru-RU" dirty="0" err="1"/>
              <a:t>Страхові</a:t>
            </a:r>
            <a:r>
              <a:rPr lang="ru-RU" dirty="0"/>
              <a:t> ком-</a:t>
            </a:r>
            <a:r>
              <a:rPr lang="ru-RU" dirty="0" err="1"/>
              <a:t>панії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, </a:t>
            </a:r>
            <a:r>
              <a:rPr lang="ru-RU" dirty="0" err="1"/>
              <a:t>рекламні</a:t>
            </a:r>
            <a:r>
              <a:rPr lang="ru-RU" dirty="0"/>
              <a:t> </a:t>
            </a:r>
            <a:r>
              <a:rPr lang="ru-RU" dirty="0" err="1"/>
              <a:t>кампанії</a:t>
            </a:r>
            <a:r>
              <a:rPr lang="ru-RU" dirty="0"/>
              <a:t> в </a:t>
            </a:r>
            <a:r>
              <a:rPr lang="ru-RU" dirty="0" err="1"/>
              <a:t>пошукових</a:t>
            </a:r>
            <a:r>
              <a:rPr lang="ru-RU" dirty="0"/>
              <a:t> системах, </a:t>
            </a:r>
            <a:r>
              <a:rPr lang="ru-RU" dirty="0" err="1"/>
              <a:t>відеорекламу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персоналізованих</a:t>
            </a:r>
            <a:r>
              <a:rPr lang="ru-RU" dirty="0"/>
              <a:t> </a:t>
            </a:r>
            <a:r>
              <a:rPr lang="ru-RU" dirty="0" err="1"/>
              <a:t>пропозицій</a:t>
            </a:r>
            <a:r>
              <a:rPr lang="ru-RU" dirty="0"/>
              <a:t>. </a:t>
            </a:r>
            <a:r>
              <a:rPr lang="ru-RU" dirty="0" err="1"/>
              <a:t>Страхування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індивідуальна</a:t>
            </a:r>
            <a:r>
              <a:rPr lang="ru-RU" dirty="0"/>
              <a:t> послу-га, тому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пропонувати</a:t>
            </a:r>
            <a:r>
              <a:rPr lang="ru-RU" dirty="0"/>
              <a:t> </a:t>
            </a:r>
            <a:r>
              <a:rPr lang="ru-RU" dirty="0" err="1"/>
              <a:t>персоналізовані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,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потреб кожного </a:t>
            </a:r>
            <a:r>
              <a:rPr lang="ru-RU" dirty="0" err="1"/>
              <a:t>клієнта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використовува-ти</a:t>
            </a:r>
            <a:r>
              <a:rPr lang="ru-RU" dirty="0"/>
              <a:t> </a:t>
            </a:r>
            <a:r>
              <a:rPr lang="ru-RU" dirty="0" err="1"/>
              <a:t>аналітичні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про </a:t>
            </a:r>
            <a:r>
              <a:rPr lang="ru-RU" dirty="0" err="1"/>
              <a:t>клієнтів</a:t>
            </a:r>
            <a:r>
              <a:rPr lang="ru-RU" dirty="0"/>
              <a:t> для </a:t>
            </a:r>
            <a:r>
              <a:rPr lang="ru-RU" dirty="0" err="1"/>
              <a:t>визна-чення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потреб і </a:t>
            </a:r>
            <a:r>
              <a:rPr lang="ru-RU" dirty="0" err="1"/>
              <a:t>пропонувати</a:t>
            </a:r>
            <a:r>
              <a:rPr lang="ru-RU" dirty="0"/>
              <a:t> </a:t>
            </a:r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найкраще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відповідають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для </a:t>
            </a:r>
            <a:r>
              <a:rPr lang="ru-RU" dirty="0" err="1"/>
              <a:t>поліп-шення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мобільних</a:t>
            </a:r>
            <a:r>
              <a:rPr lang="ru-RU" dirty="0"/>
              <a:t> </a:t>
            </a:r>
            <a:r>
              <a:rPr lang="ru-RU" dirty="0" err="1"/>
              <a:t>додатків</a:t>
            </a:r>
            <a:r>
              <a:rPr lang="ru-RU" dirty="0"/>
              <a:t> для </a:t>
            </a:r>
            <a:r>
              <a:rPr lang="ru-RU" dirty="0" err="1"/>
              <a:t>швидкого</a:t>
            </a:r>
            <a:r>
              <a:rPr lang="ru-RU" dirty="0"/>
              <a:t> та </a:t>
            </a:r>
            <a:r>
              <a:rPr lang="ru-RU" dirty="0" err="1"/>
              <a:t>зручного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, онлайн-</a:t>
            </a:r>
            <a:r>
              <a:rPr lang="ru-RU" dirty="0" err="1"/>
              <a:t>консультацій</a:t>
            </a:r>
            <a:r>
              <a:rPr lang="ru-RU" dirty="0"/>
              <a:t> з </a:t>
            </a:r>
            <a:r>
              <a:rPr lang="ru-RU" dirty="0" err="1"/>
              <a:t>клієнтами</a:t>
            </a:r>
            <a:r>
              <a:rPr lang="ru-RU" dirty="0"/>
              <a:t>, </a:t>
            </a:r>
            <a:r>
              <a:rPr lang="ru-RU" dirty="0" err="1"/>
              <a:t>ін-терактивних</a:t>
            </a:r>
            <a:r>
              <a:rPr lang="ru-RU" dirty="0"/>
              <a:t> </a:t>
            </a:r>
            <a:r>
              <a:rPr lang="ru-RU" dirty="0" err="1"/>
              <a:t>сервісів</a:t>
            </a:r>
            <a:r>
              <a:rPr lang="ru-RU" dirty="0"/>
              <a:t> для </a:t>
            </a:r>
            <a:r>
              <a:rPr lang="ru-RU" dirty="0" err="1"/>
              <a:t>залучення</a:t>
            </a:r>
            <a:r>
              <a:rPr lang="ru-RU" dirty="0"/>
              <a:t> та </a:t>
            </a:r>
            <a:r>
              <a:rPr lang="ru-RU" dirty="0" err="1"/>
              <a:t>утримання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.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клієнти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скористатися</a:t>
            </a:r>
            <a:r>
              <a:rPr lang="ru-RU" dirty="0"/>
              <a:t> онлайн-</a:t>
            </a:r>
            <a:r>
              <a:rPr lang="ru-RU" dirty="0" err="1"/>
              <a:t>калькуля</a:t>
            </a:r>
            <a:r>
              <a:rPr lang="ru-RU" dirty="0"/>
              <a:t>-торами для </a:t>
            </a:r>
            <a:r>
              <a:rPr lang="ru-RU" dirty="0" err="1"/>
              <a:t>оцінки</a:t>
            </a:r>
            <a:r>
              <a:rPr lang="ru-RU" dirty="0"/>
              <a:t> страхового </a:t>
            </a:r>
            <a:r>
              <a:rPr lang="ru-RU" dirty="0" err="1"/>
              <a:t>ризику</a:t>
            </a:r>
            <a:r>
              <a:rPr lang="ru-RU" dirty="0"/>
              <a:t>, </a:t>
            </a:r>
            <a:r>
              <a:rPr lang="ru-RU" dirty="0" err="1"/>
              <a:t>порівняння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та </a:t>
            </a:r>
            <a:r>
              <a:rPr lang="ru-RU" dirty="0" err="1"/>
              <a:t>здій-снення</a:t>
            </a:r>
            <a:r>
              <a:rPr lang="ru-RU" dirty="0"/>
              <a:t> покупок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4</a:t>
            </a:r>
            <a:r>
              <a:rPr lang="ru-RU" dirty="0"/>
              <a:t>)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партнерських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з </a:t>
            </a:r>
            <a:r>
              <a:rPr lang="ru-RU" dirty="0" err="1"/>
              <a:t>інши</a:t>
            </a:r>
            <a:r>
              <a:rPr lang="ru-RU" dirty="0"/>
              <a:t>-ми </a:t>
            </a:r>
            <a:r>
              <a:rPr lang="ru-RU" dirty="0" err="1"/>
              <a:t>компаніями</a:t>
            </a:r>
            <a:r>
              <a:rPr lang="ru-RU" dirty="0"/>
              <a:t> для продажу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дасть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страховим</a:t>
            </a:r>
            <a:r>
              <a:rPr lang="ru-RU" dirty="0"/>
              <a:t> </a:t>
            </a:r>
            <a:r>
              <a:rPr lang="ru-RU" dirty="0" err="1"/>
              <a:t>компаніям</a:t>
            </a:r>
            <a:r>
              <a:rPr lang="ru-RU" dirty="0"/>
              <a:t> </a:t>
            </a:r>
            <a:r>
              <a:rPr lang="ru-RU" dirty="0" err="1"/>
              <a:t>залучати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та </a:t>
            </a:r>
            <a:r>
              <a:rPr lang="ru-RU" dirty="0" err="1"/>
              <a:t>розширювати</a:t>
            </a:r>
            <a:r>
              <a:rPr lang="ru-RU" dirty="0"/>
              <a:t>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збуту;5)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інноваційних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, таких як </a:t>
            </a:r>
            <a:r>
              <a:rPr lang="ru-RU" dirty="0" err="1"/>
              <a:t>штучний</a:t>
            </a:r>
            <a:r>
              <a:rPr lang="ru-RU" dirty="0"/>
              <a:t> </a:t>
            </a:r>
            <a:r>
              <a:rPr lang="ru-RU" dirty="0" err="1"/>
              <a:t>інтелект</a:t>
            </a:r>
            <a:r>
              <a:rPr lang="ru-RU" dirty="0"/>
              <a:t>, </a:t>
            </a:r>
            <a:r>
              <a:rPr lang="ru-RU" dirty="0" err="1"/>
              <a:t>блокчейн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, для </a:t>
            </a:r>
            <a:r>
              <a:rPr lang="ru-RU" dirty="0" err="1"/>
              <a:t>покращення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та </a:t>
            </a:r>
            <a:r>
              <a:rPr lang="ru-RU" dirty="0" err="1"/>
              <a:t>надійності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і </a:t>
            </a:r>
            <a:r>
              <a:rPr lang="ru-RU" dirty="0" err="1"/>
              <a:t>послуг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3903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 </a:t>
            </a:r>
            <a:r>
              <a:rPr lang="ru-RU" dirty="0" err="1" smtClean="0"/>
              <a:t>сьогодні</a:t>
            </a:r>
            <a:r>
              <a:rPr lang="ru-RU" dirty="0" smtClean="0"/>
              <a:t> в </a:t>
            </a:r>
            <a:r>
              <a:rPr lang="ru-RU" dirty="0" err="1" smtClean="0"/>
              <a:t>структурі</a:t>
            </a:r>
            <a:r>
              <a:rPr lang="ru-RU" dirty="0" smtClean="0"/>
              <a:t> страхового маркетингу </a:t>
            </a:r>
            <a:r>
              <a:rPr lang="ru-RU" dirty="0" err="1" smtClean="0"/>
              <a:t>існує</a:t>
            </a:r>
            <a:r>
              <a:rPr lang="ru-RU" dirty="0" smtClean="0"/>
              <a:t> два </a:t>
            </a:r>
            <a:r>
              <a:rPr lang="ru-RU" dirty="0" err="1" smtClean="0"/>
              <a:t>само­стійні</a:t>
            </a:r>
            <a:r>
              <a:rPr lang="ru-RU" dirty="0" smtClean="0"/>
              <a:t> </a:t>
            </a:r>
            <a:r>
              <a:rPr lang="ru-RU" dirty="0" err="1" smtClean="0"/>
              <a:t>напрями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err="1" smtClean="0"/>
              <a:t>товарний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ринковий</a:t>
            </a:r>
            <a:r>
              <a:rPr lang="ru-RU" dirty="0"/>
              <a:t>) маркетинг;</a:t>
            </a:r>
          </a:p>
          <a:p>
            <a:r>
              <a:rPr lang="ru-RU" dirty="0" err="1"/>
              <a:t>структурний</a:t>
            </a:r>
            <a:r>
              <a:rPr lang="ru-RU" dirty="0"/>
              <a:t> (</a:t>
            </a:r>
            <a:r>
              <a:rPr lang="ru-RU" dirty="0" err="1"/>
              <a:t>організаційний</a:t>
            </a:r>
            <a:r>
              <a:rPr lang="ru-RU" dirty="0"/>
              <a:t>) маркетинг.</a:t>
            </a:r>
          </a:p>
          <a:p>
            <a:r>
              <a:rPr lang="ru-RU" dirty="0"/>
              <a:t>Мета </a:t>
            </a:r>
            <a:r>
              <a:rPr lang="ru-RU" b="1" i="1" dirty="0" err="1"/>
              <a:t>ринкового</a:t>
            </a:r>
            <a:r>
              <a:rPr lang="ru-RU" b="1" i="1" dirty="0"/>
              <a:t> маркетингу </a:t>
            </a:r>
            <a:r>
              <a:rPr lang="ru-RU" dirty="0"/>
              <a:t>— </a:t>
            </a:r>
            <a:r>
              <a:rPr lang="ru-RU" dirty="0" err="1"/>
              <a:t>удосконалення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стра­ховика і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прибутковості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стану </a:t>
            </a:r>
            <a:r>
              <a:rPr lang="ru-RU" dirty="0" err="1"/>
              <a:t>зовні­шнього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і </a:t>
            </a:r>
            <a:r>
              <a:rPr lang="ru-RU" dirty="0" err="1"/>
              <a:t>зміни</a:t>
            </a:r>
            <a:r>
              <a:rPr lang="ru-RU" dirty="0"/>
              <a:t> товарного </a:t>
            </a:r>
            <a:r>
              <a:rPr lang="ru-RU" dirty="0" err="1"/>
              <a:t>середовища</a:t>
            </a:r>
            <a:r>
              <a:rPr lang="ru-RU" dirty="0"/>
              <a:t>. </a:t>
            </a:r>
            <a:r>
              <a:rPr lang="ru-RU" dirty="0" err="1"/>
              <a:t>Ринковий</a:t>
            </a:r>
            <a:r>
              <a:rPr lang="ru-RU" dirty="0"/>
              <a:t> мар­кетинг </a:t>
            </a:r>
            <a:r>
              <a:rPr lang="ru-RU" dirty="0" err="1"/>
              <a:t>включає</a:t>
            </a:r>
            <a:r>
              <a:rPr lang="ru-RU" dirty="0"/>
              <a:t>:</a:t>
            </a:r>
          </a:p>
          <a:p>
            <a:r>
              <a:rPr lang="ru-RU" dirty="0" err="1"/>
              <a:t>вивчення</a:t>
            </a:r>
            <a:r>
              <a:rPr lang="ru-RU" dirty="0"/>
              <a:t> і </a:t>
            </a:r>
            <a:r>
              <a:rPr lang="ru-RU" dirty="0" err="1"/>
              <a:t>сегментацію</a:t>
            </a:r>
            <a:r>
              <a:rPr lang="ru-RU" dirty="0"/>
              <a:t> ринку,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власного</a:t>
            </a:r>
            <a:r>
              <a:rPr lang="ru-RU" dirty="0"/>
              <a:t> страхового портфеля самим страховиком;</a:t>
            </a:r>
          </a:p>
          <a:p>
            <a:r>
              <a:rPr lang="ru-RU" dirty="0" err="1"/>
              <a:t>визначення</a:t>
            </a:r>
            <a:r>
              <a:rPr lang="ru-RU" dirty="0"/>
              <a:t> потреб ринку в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послугах</a:t>
            </a:r>
            <a:r>
              <a:rPr lang="ru-RU" dirty="0"/>
              <a:t> і </a:t>
            </a:r>
            <a:r>
              <a:rPr lang="ru-RU" dirty="0" err="1"/>
              <a:t>концентра­цію</a:t>
            </a:r>
            <a:r>
              <a:rPr lang="ru-RU" dirty="0"/>
              <a:t> </a:t>
            </a:r>
            <a:r>
              <a:rPr lang="ru-RU" dirty="0" err="1"/>
              <a:t>зусиль</a:t>
            </a:r>
            <a:r>
              <a:rPr lang="ru-RU" dirty="0"/>
              <a:t> на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прибуткових</a:t>
            </a:r>
            <a:r>
              <a:rPr lang="ru-RU" dirty="0"/>
              <a:t> </a:t>
            </a:r>
            <a:r>
              <a:rPr lang="ru-RU" dirty="0" err="1"/>
              <a:t>напрямах</a:t>
            </a:r>
            <a:r>
              <a:rPr lang="ru-RU" dirty="0"/>
              <a:t>;</a:t>
            </a:r>
          </a:p>
          <a:p>
            <a:r>
              <a:rPr lang="ru-RU" dirty="0" err="1"/>
              <a:t>точніше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 для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кож­ного </a:t>
            </a:r>
            <a:r>
              <a:rPr lang="ru-RU" dirty="0" err="1"/>
              <a:t>страхувальника</a:t>
            </a:r>
            <a:r>
              <a:rPr lang="ru-RU" dirty="0"/>
              <a:t> </a:t>
            </a:r>
            <a:r>
              <a:rPr lang="ru-RU" dirty="0" err="1"/>
              <a:t>індивідуально</a:t>
            </a:r>
            <a:r>
              <a:rPr lang="ru-RU" dirty="0"/>
              <a:t>;</a:t>
            </a:r>
          </a:p>
          <a:p>
            <a:r>
              <a:rPr lang="ru-RU" dirty="0" err="1"/>
              <a:t>урахування</a:t>
            </a:r>
            <a:r>
              <a:rPr lang="ru-RU" dirty="0"/>
              <a:t> потреб </a:t>
            </a:r>
            <a:r>
              <a:rPr lang="ru-RU" dirty="0" err="1"/>
              <a:t>страхувальників</a:t>
            </a:r>
            <a:r>
              <a:rPr lang="ru-RU" dirty="0"/>
              <a:t> при </a:t>
            </a:r>
            <a:r>
              <a:rPr lang="ru-RU" dirty="0" err="1"/>
              <a:t>розробці</a:t>
            </a:r>
            <a:r>
              <a:rPr lang="ru-RU" dirty="0"/>
              <a:t> страхового продукту,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вдосконалення</a:t>
            </a:r>
            <a:r>
              <a:rPr lang="ru-RU" dirty="0"/>
              <a:t> </a:t>
            </a:r>
            <a:r>
              <a:rPr lang="ru-RU" dirty="0" err="1"/>
              <a:t>страхової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вимог</a:t>
            </a:r>
            <a:r>
              <a:rPr lang="ru-RU" dirty="0"/>
              <a:t> ринку.</a:t>
            </a:r>
          </a:p>
          <a:p>
            <a:r>
              <a:rPr lang="ru-RU" b="1" i="1" dirty="0" err="1"/>
              <a:t>Організаційний</a:t>
            </a:r>
            <a:r>
              <a:rPr lang="ru-RU" b="1" i="1" dirty="0"/>
              <a:t> маркетинг </a:t>
            </a:r>
            <a:r>
              <a:rPr lang="ru-RU" dirty="0" err="1"/>
              <a:t>націлений</a:t>
            </a:r>
            <a:r>
              <a:rPr lang="ru-RU" dirty="0"/>
              <a:t> на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ефектив­ності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страхової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оптимізації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внут­рішнього</a:t>
            </a:r>
            <a:r>
              <a:rPr lang="ru-RU" dirty="0"/>
              <a:t> устрою:</a:t>
            </a:r>
          </a:p>
          <a:p>
            <a:r>
              <a:rPr lang="ru-RU" dirty="0" err="1"/>
              <a:t>вибору</a:t>
            </a:r>
            <a:r>
              <a:rPr lang="ru-RU" dirty="0"/>
              <a:t> </a:t>
            </a:r>
            <a:r>
              <a:rPr lang="ru-RU" dirty="0" err="1"/>
              <a:t>оптимальної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виходя­чи</a:t>
            </a:r>
            <a:r>
              <a:rPr lang="ru-RU" dirty="0"/>
              <a:t> з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споживчої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, </a:t>
            </a:r>
            <a:r>
              <a:rPr lang="ru-RU" dirty="0" err="1"/>
              <a:t>властивостей</a:t>
            </a:r>
            <a:r>
              <a:rPr lang="ru-RU" dirty="0"/>
              <a:t> страхового продукту;</a:t>
            </a:r>
          </a:p>
          <a:p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;</a:t>
            </a:r>
          </a:p>
          <a:p>
            <a:r>
              <a:rPr lang="ru-RU" dirty="0" err="1"/>
              <a:t>удосконалення</a:t>
            </a:r>
            <a:r>
              <a:rPr lang="ru-RU" dirty="0"/>
              <a:t> і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організаційної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з </a:t>
            </a:r>
            <a:r>
              <a:rPr lang="ru-RU" dirty="0" err="1"/>
              <a:t>ураху­ванням</a:t>
            </a:r>
            <a:r>
              <a:rPr lang="ru-RU" dirty="0"/>
              <a:t> </a:t>
            </a:r>
            <a:r>
              <a:rPr lang="ru-RU" dirty="0" err="1"/>
              <a:t>поставлених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, </a:t>
            </a:r>
            <a:r>
              <a:rPr lang="ru-RU" dirty="0" err="1"/>
              <a:t>особливостей</a:t>
            </a:r>
            <a:r>
              <a:rPr lang="ru-RU" dirty="0"/>
              <a:t> і </a:t>
            </a:r>
            <a:r>
              <a:rPr lang="ru-RU" dirty="0" err="1"/>
              <a:t>кваліфікації</a:t>
            </a:r>
            <a:r>
              <a:rPr lang="ru-RU" dirty="0"/>
              <a:t> персоналу.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5861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1649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ФУНКЦІЇ СТРАХОВОГО МАРКЕТИНГУ, ЇХ СУТНІСТЬ І ЗАВДАННЯ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2658653"/>
              </p:ext>
            </p:extLst>
          </p:nvPr>
        </p:nvGraphicFramePr>
        <p:xfrm>
          <a:off x="690664" y="1498061"/>
          <a:ext cx="10787974" cy="4991255"/>
        </p:xfrm>
        <a:graphic>
          <a:graphicData uri="http://schemas.openxmlformats.org/drawingml/2006/table">
            <a:tbl>
              <a:tblPr/>
              <a:tblGrid>
                <a:gridCol w="5380408"/>
                <a:gridCol w="5407566"/>
              </a:tblGrid>
              <a:tr h="110684">
                <a:tc>
                  <a:txBody>
                    <a:bodyPr/>
                    <a:lstStyle/>
                    <a:p>
                      <a:pPr algn="l"/>
                      <a:r>
                        <a:rPr lang="ru-RU" sz="1600" dirty="0" err="1">
                          <a:effectLst/>
                        </a:rPr>
                        <a:t>Сутність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функцій</a:t>
                      </a:r>
                      <a:endParaRPr lang="ru-RU" sz="1600" dirty="0">
                        <a:effectLst/>
                      </a:endParaRPr>
                    </a:p>
                  </a:txBody>
                  <a:tcPr marL="4449" marR="4449" marT="4449" marB="4449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>
                          <a:effectLst/>
                        </a:rPr>
                        <a:t>Завдання функції</a:t>
                      </a:r>
                    </a:p>
                  </a:txBody>
                  <a:tcPr marL="4449" marR="4449" marT="4449" marB="4449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684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effectLst/>
                        </a:rPr>
                        <a:t>1. Дослідницька або аналітична функція</a:t>
                      </a:r>
                      <a:endParaRPr lang="ru-RU" sz="1600">
                        <a:effectLst/>
                      </a:endParaRPr>
                    </a:p>
                  </a:txBody>
                  <a:tcPr marL="4449" marR="4449" marT="4449" marB="4449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28046">
                <a:tc>
                  <a:txBody>
                    <a:bodyPr/>
                    <a:lstStyle/>
                    <a:p>
                      <a:pPr algn="l"/>
                      <a:r>
                        <a:rPr lang="ru-RU" sz="1600">
                          <a:effectLst/>
                        </a:rPr>
                        <a:t>Вивчення страхового ринку, спожива­чів, страхових послуг, дослідження їх асортименту, аналіз внутрішнього се­редовища страхової компанії</a:t>
                      </a:r>
                    </a:p>
                  </a:txBody>
                  <a:tcPr marL="4449" marR="4449" marT="4449" marB="4449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>
                          <a:effectLst/>
                        </a:rPr>
                        <a:t>Формування маркетингової інформа­ційної системи, яка є сукупністю про­цедур та методів, що розроблені з ме­тою створення, аналізу та розповсюдження інформації, необхід­ної для прийняття виваженого управ­лінського рішення</a:t>
                      </a:r>
                    </a:p>
                  </a:txBody>
                  <a:tcPr marL="4449" marR="4449" marT="4449" marB="4449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769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effectLst/>
                        </a:rPr>
                        <a:t>2. Управління конкурентоспроможністю страхових послуг.</a:t>
                      </a:r>
                      <a:endParaRPr lang="ru-RU" sz="1600">
                        <a:effectLst/>
                      </a:endParaRPr>
                    </a:p>
                  </a:txBody>
                  <a:tcPr marL="4449" marR="4449" marT="4449" marB="4449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5877">
                <a:tc>
                  <a:txBody>
                    <a:bodyPr/>
                    <a:lstStyle/>
                    <a:p>
                      <a:pPr algn="l"/>
                      <a:r>
                        <a:rPr lang="ru-RU" sz="1600">
                          <a:effectLst/>
                        </a:rPr>
                        <a:t>Організація створення нових страхо­вих послуг, модернізація існуючих відповідно до потреб страхувальників, забезпечення якості і конкурентосп­роможності страхових послуг</a:t>
                      </a:r>
                    </a:p>
                  </a:txBody>
                  <a:tcPr marL="4449" marR="4449" marT="4449" marB="4449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>
                          <a:effectLst/>
                        </a:rPr>
                        <a:t>Забезпечення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конкурентоспроможнос­ті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страхової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компанії</a:t>
                      </a:r>
                      <a:endParaRPr lang="ru-RU" sz="1600" dirty="0">
                        <a:effectLst/>
                      </a:endParaRPr>
                    </a:p>
                  </a:txBody>
                  <a:tcPr marL="4449" marR="4449" marT="4449" marB="4449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684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effectLst/>
                        </a:rPr>
                        <a:t>3. Управління продажем страхових послуг (збутова)</a:t>
                      </a:r>
                      <a:endParaRPr lang="ru-RU" sz="1600">
                        <a:effectLst/>
                      </a:endParaRPr>
                    </a:p>
                  </a:txBody>
                  <a:tcPr marL="4449" marR="4449" marT="4449" marB="4449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74791">
                <a:tc>
                  <a:txBody>
                    <a:bodyPr/>
                    <a:lstStyle/>
                    <a:p>
                      <a:pPr algn="l"/>
                      <a:r>
                        <a:rPr lang="ru-RU" sz="1600">
                          <a:effectLst/>
                        </a:rPr>
                        <a:t>Формування виваженої продуктової і цінової політики, організація каналів розповсюдження страхових послуг, надання високоякісного сервісного обслуговування</a:t>
                      </a:r>
                    </a:p>
                  </a:txBody>
                  <a:tcPr marL="4449" marR="4449" marT="4449" marB="4449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>
                          <a:effectLst/>
                        </a:rPr>
                        <a:t>Підвищення рівня якості і конкурен­тоспроможності страхових послуг, конкурентоспроможності страховика</a:t>
                      </a:r>
                    </a:p>
                  </a:txBody>
                  <a:tcPr marL="4449" marR="4449" marT="4449" marB="4449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855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effectLst/>
                        </a:rPr>
                        <a:t>4. Управління рекламою та стимулюванням збуту страхових послуг (комунікаційна)</a:t>
                      </a:r>
                      <a:endParaRPr lang="ru-RU" sz="1600">
                        <a:effectLst/>
                      </a:endParaRPr>
                    </a:p>
                  </a:txBody>
                  <a:tcPr marL="4449" marR="4449" marT="4449" marB="4449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28046">
                <a:tc>
                  <a:txBody>
                    <a:bodyPr/>
                    <a:lstStyle/>
                    <a:p>
                      <a:pPr algn="l"/>
                      <a:r>
                        <a:rPr lang="ru-RU" sz="1600">
                          <a:effectLst/>
                        </a:rPr>
                        <a:t>Формування належного попиту на страхові послуги, його розширення та підтримку на високому рівні, створен­ня стимулюючого попиту у спожива­чів та підвищення зацікавленості стра­хових посередників у результатах роботи</a:t>
                      </a:r>
                    </a:p>
                  </a:txBody>
                  <a:tcPr marL="4449" marR="4449" marT="4449" marB="4449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>
                          <a:effectLst/>
                        </a:rPr>
                        <a:t>Вплив</a:t>
                      </a:r>
                      <a:r>
                        <a:rPr lang="ru-RU" sz="1600" dirty="0">
                          <a:effectLst/>
                        </a:rPr>
                        <a:t> на </a:t>
                      </a:r>
                      <a:r>
                        <a:rPr lang="ru-RU" sz="1600" dirty="0" err="1">
                          <a:effectLst/>
                        </a:rPr>
                        <a:t>свідомість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споживача</a:t>
                      </a:r>
                      <a:r>
                        <a:rPr lang="ru-RU" sz="1600" dirty="0">
                          <a:effectLst/>
                        </a:rPr>
                        <a:t> шля­хом </a:t>
                      </a:r>
                      <a:r>
                        <a:rPr lang="ru-RU" sz="1600" dirty="0" err="1">
                          <a:effectLst/>
                        </a:rPr>
                        <a:t>проведення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рекламних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кампаній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формування</a:t>
                      </a:r>
                      <a:r>
                        <a:rPr lang="ru-RU" sz="1600" dirty="0">
                          <a:effectLst/>
                        </a:rPr>
                        <a:t> потреби у </a:t>
                      </a:r>
                      <a:r>
                        <a:rPr lang="ru-RU" sz="1600" dirty="0" err="1">
                          <a:effectLst/>
                        </a:rPr>
                        <a:t>страхових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по­слугах</a:t>
                      </a:r>
                      <a:r>
                        <a:rPr lang="ru-RU" sz="1600" dirty="0">
                          <a:effectLst/>
                        </a:rPr>
                        <a:t>; </a:t>
                      </a:r>
                      <a:r>
                        <a:rPr lang="ru-RU" sz="1600" dirty="0" err="1">
                          <a:effectLst/>
                        </a:rPr>
                        <a:t>встановлення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партнерських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зв'язків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зі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страховими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посередниками</a:t>
                      </a:r>
                      <a:endParaRPr lang="ru-RU" sz="1600" dirty="0">
                        <a:effectLst/>
                      </a:endParaRPr>
                    </a:p>
                  </a:txBody>
                  <a:tcPr marL="4449" marR="4449" marT="4449" marB="4449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063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5078" t="29582" r="33736" b="49403"/>
          <a:stretch/>
        </p:blipFill>
        <p:spPr>
          <a:xfrm>
            <a:off x="476653" y="544748"/>
            <a:ext cx="11061392" cy="4192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38632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</TotalTime>
  <Words>3085</Words>
  <Application>Microsoft Office PowerPoint</Application>
  <PresentationFormat>Широкоэкранный</PresentationFormat>
  <Paragraphs>151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9" baseType="lpstr">
      <vt:lpstr>Calibri</vt:lpstr>
      <vt:lpstr>Calibri Light</vt:lpstr>
      <vt:lpstr>Ретро</vt:lpstr>
      <vt:lpstr>Тема 12. Страховий маркетинг</vt:lpstr>
      <vt:lpstr>Презентация PowerPoint</vt:lpstr>
      <vt:lpstr>Елементи страхового маркетингу: </vt:lpstr>
      <vt:lpstr>Комплекс страхового маркетингу, як і маркетингу в цілому, містить такі основні складові: </vt:lpstr>
      <vt:lpstr>Cтраховий маркетинг стає важливою складовою успішної страхової діяльності в усьому світі. Страхові компанії використовують різні стратегії та інструменти для залучення клієнтів та збільшення свого бізнесу</vt:lpstr>
      <vt:lpstr>До ключових напрямів вдосконалення страхового маркетингу в Україні з ураху-ванням світового досвіду пропонуємо від-нести такі: </vt:lpstr>
      <vt:lpstr>На сьогодні в структурі страхового маркетингу існує два само­стійні напрями: </vt:lpstr>
      <vt:lpstr>ФУНКЦІЇ СТРАХОВОГО МАРКЕТИНГУ, ЇХ СУТНІСТЬ І ЗАВДАННЯ</vt:lpstr>
      <vt:lpstr>Презентация PowerPoint</vt:lpstr>
      <vt:lpstr>Страховий продукт, як основний елемент страхового маркетингу</vt:lpstr>
      <vt:lpstr>Презентация PowerPoint</vt:lpstr>
      <vt:lpstr>Усi страховi продукти, якi створюс страховик, можна подiлити на три групи: </vt:lpstr>
      <vt:lpstr>Страховий маркетинг поділяється на: стратегiчний та оперативний (тактичний) маркетинг.</vt:lpstr>
      <vt:lpstr>Презентация PowerPoint</vt:lpstr>
      <vt:lpstr>На макрорівні – розробка прогнозу розвитку макросередовища на основi аналiзу, оцiнювання та прогнозування розвитку таких аспектів: </vt:lpstr>
      <vt:lpstr>На рівні безпосереднього оточення – оцiнка стану та розробка прогнозу розвитку компонентів системи безпосереднього оточення: </vt:lpstr>
      <vt:lpstr>На мiкрорівні – розробка маркетингової полiтики; здiйснення впливу на дії пов‘язанi iз взаємодiєю страхувальникiв та всiх пiдроздiлiв страхової компанiї; аналiз, оцiнювання та прогнозування таких завдань: </vt:lpstr>
      <vt:lpstr>Презентация PowerPoint</vt:lpstr>
      <vt:lpstr>Страхове поле</vt:lpstr>
      <vt:lpstr>Презентация PowerPoint</vt:lpstr>
      <vt:lpstr>Якщо розглядати якість страхової послуги як комплексне поняття, то можна виокремити такі основні її складові: </vt:lpstr>
      <vt:lpstr>Презентация PowerPoint</vt:lpstr>
      <vt:lpstr>Презентация PowerPoint</vt:lpstr>
      <vt:lpstr>Презентация PowerPoint</vt:lpstr>
      <vt:lpstr>Презентация PowerPoint</vt:lpstr>
      <vt:lpstr>Фактори, що не сприяють розвитку маркетингу страхових послуг в україні: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Страховий маркетинг</dc:title>
  <dc:creator>Пользователь Windows</dc:creator>
  <cp:lastModifiedBy>Пользователь Windows</cp:lastModifiedBy>
  <cp:revision>6</cp:revision>
  <dcterms:created xsi:type="dcterms:W3CDTF">2025-08-24T16:14:24Z</dcterms:created>
  <dcterms:modified xsi:type="dcterms:W3CDTF">2025-08-31T13:38:16Z</dcterms:modified>
</cp:coreProperties>
</file>