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47" r:id="rId33"/>
    <p:sldId id="348" r:id="rId34"/>
    <p:sldId id="350" r:id="rId35"/>
    <p:sldId id="349" r:id="rId36"/>
    <p:sldId id="290" r:id="rId37"/>
    <p:sldId id="291" r:id="rId38"/>
    <p:sldId id="292" r:id="rId39"/>
    <p:sldId id="293" r:id="rId40"/>
    <p:sldId id="295" r:id="rId41"/>
    <p:sldId id="296" r:id="rId42"/>
    <p:sldId id="294" r:id="rId43"/>
    <p:sldId id="297" r:id="rId44"/>
    <p:sldId id="298" r:id="rId45"/>
    <p:sldId id="299" r:id="rId46"/>
    <p:sldId id="300" r:id="rId47"/>
    <p:sldId id="301" r:id="rId48"/>
    <p:sldId id="303" r:id="rId49"/>
    <p:sldId id="302" r:id="rId50"/>
    <p:sldId id="288" r:id="rId51"/>
    <p:sldId id="289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6" r:id="rId63"/>
    <p:sldId id="315" r:id="rId64"/>
    <p:sldId id="317" r:id="rId65"/>
    <p:sldId id="318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19" r:id="rId76"/>
    <p:sldId id="329" r:id="rId77"/>
    <p:sldId id="330" r:id="rId78"/>
    <p:sldId id="332" r:id="rId79"/>
    <p:sldId id="331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9CE7-952C-42BD-8A0B-9D2CD9D5C661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CDB89-05FD-4D99-8841-70906AE6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88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CDB89-05FD-4D99-8841-70906AE682C7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149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6isWXL8XgM&amp;list=PLQMpC3esuUWxtWmY80akH7MtlSa2xOyhj&amp;index=6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3717032"/>
            <a:ext cx="3200400" cy="1752600"/>
          </a:xfrm>
        </p:spPr>
        <p:txBody>
          <a:bodyPr>
            <a:noAutofit/>
          </a:bodyPr>
          <a:lstStyle/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Autofit/>
          </a:bodyPr>
          <a:lstStyle/>
          <a:p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«ГЕОЛОГІЧНА ДІЯЛЬНІСТЬ ВІТРУ. ПРОЦЕСИ ТА ЕОЛОВІ</a:t>
            </a:r>
            <a:b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РЕЛЬЄФУ. КРИОГЕННІ ПРОЦЕСИ І БАГАТОРІЧНА</a:t>
            </a:r>
            <a:b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МЕРЗЛОТА»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3086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ther of Cactus\Desktop\083149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341783" cy="692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988840"/>
            <a:ext cx="4042792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/>
              <a:t>Бархани - це піщані утворення в пустелях і напівпустелях. В плані вони переважно мають серпоподібну форму. Утворюються при одному напрямку вітру, що встановився для даної місцевості.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Бархани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988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other of Cactus\Desktop\raznoobrazie_pustyni_i_zhivotnogo_mira_ego_naselyayushego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8349" y="-112371"/>
            <a:ext cx="9756576" cy="697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3970784" cy="4572000"/>
          </a:xfrm>
        </p:spPr>
        <p:txBody>
          <a:bodyPr>
            <a:normAutofit lnSpcReduction="10000"/>
          </a:bodyPr>
          <a:lstStyle/>
          <a:p>
            <a:pPr marL="0" indent="457200" algn="just">
              <a:buNone/>
            </a:pPr>
            <a:r>
              <a:rPr lang="uk-UA" b="1" dirty="0">
                <a:solidFill>
                  <a:srgbClr val="FFFF00"/>
                </a:solidFill>
              </a:rPr>
              <a:t>Одною із характерних форм рельєфу глинистих пустель є </a:t>
            </a:r>
            <a:r>
              <a:rPr lang="uk-UA" b="1" dirty="0" err="1">
                <a:solidFill>
                  <a:srgbClr val="FFFF00"/>
                </a:solidFill>
              </a:rPr>
              <a:t>такіри</a:t>
            </a:r>
            <a:r>
              <a:rPr lang="uk-UA" b="1" dirty="0">
                <a:solidFill>
                  <a:srgbClr val="FFFF00"/>
                </a:solidFill>
              </a:rPr>
              <a:t>. </a:t>
            </a:r>
            <a:r>
              <a:rPr lang="uk-UA" b="1" dirty="0" smtClean="0">
                <a:solidFill>
                  <a:srgbClr val="FFFF00"/>
                </a:solidFill>
              </a:rPr>
              <a:t>Це неглибокі </a:t>
            </a:r>
            <a:r>
              <a:rPr lang="uk-UA" b="1" dirty="0">
                <a:solidFill>
                  <a:srgbClr val="FFFF00"/>
                </a:solidFill>
              </a:rPr>
              <a:t>замкнуті пониження з рівним, майже горизонтальним </a:t>
            </a:r>
            <a:r>
              <a:rPr lang="uk-UA" b="1" dirty="0" smtClean="0">
                <a:solidFill>
                  <a:srgbClr val="FFFF00"/>
                </a:solidFill>
              </a:rPr>
              <a:t>днищем, вкриті </a:t>
            </a:r>
            <a:r>
              <a:rPr lang="uk-UA" b="1" dirty="0">
                <a:solidFill>
                  <a:srgbClr val="FFFF00"/>
                </a:solidFill>
              </a:rPr>
              <a:t>щільною глинистою кіркою і сіткою </a:t>
            </a:r>
            <a:r>
              <a:rPr lang="uk-UA" b="1" dirty="0" err="1">
                <a:solidFill>
                  <a:srgbClr val="FFFF00"/>
                </a:solidFill>
              </a:rPr>
              <a:t>тріщин</a:t>
            </a:r>
            <a:r>
              <a:rPr lang="uk-UA" b="1" dirty="0">
                <a:solidFill>
                  <a:srgbClr val="FFFF00"/>
                </a:solidFill>
              </a:rPr>
              <a:t> усихання.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600" b="1" spc="0" dirty="0" err="1" smtClean="0">
                <a:ln/>
                <a:solidFill>
                  <a:schemeClr val="accent3"/>
                </a:solidFill>
                <a:effectLst/>
              </a:rPr>
              <a:t>Такіри</a:t>
            </a:r>
            <a:endParaRPr lang="uk-UA" sz="3600" b="1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922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ther of Cactus\Desktop\db372de42f93d460a612ae03e14d8e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393" y="-629610"/>
            <a:ext cx="9330973" cy="78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8219256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Іншою формою рельєфу глинистих пустель є </a:t>
            </a:r>
            <a:r>
              <a:rPr lang="uk-UA" dirty="0" err="1"/>
              <a:t>сори</a:t>
            </a:r>
            <a:r>
              <a:rPr lang="uk-UA" dirty="0"/>
              <a:t> або солончакові </a:t>
            </a:r>
            <a:r>
              <a:rPr lang="uk-UA" dirty="0" smtClean="0"/>
              <a:t>пустелі. Вони </a:t>
            </a:r>
            <a:r>
              <a:rPr lang="uk-UA" dirty="0"/>
              <a:t>виникають на місці висушених соляних озер і покриті </a:t>
            </a:r>
            <a:r>
              <a:rPr lang="uk-UA" dirty="0" smtClean="0"/>
              <a:t>розсипчастим шаром </a:t>
            </a:r>
            <a:r>
              <a:rPr lang="uk-UA" dirty="0"/>
              <a:t>глини та солі.</a:t>
            </a:r>
          </a:p>
        </p:txBody>
      </p:sp>
    </p:spTree>
    <p:extLst>
      <p:ext uri="{BB962C8B-B14F-4D97-AF65-F5344CB8AC3E}">
        <p14:creationId xmlns:p14="http://schemas.microsoft.com/office/powerpoint/2010/main" xmlns="" val="3927889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186808" cy="4572000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err="1" smtClean="0"/>
              <a:t>Льос</a:t>
            </a:r>
            <a:r>
              <a:rPr lang="uk-UA" dirty="0" smtClean="0"/>
              <a:t> - це </a:t>
            </a:r>
            <a:r>
              <a:rPr lang="uk-UA" dirty="0" err="1" smtClean="0"/>
              <a:t>дрібнопилувата</a:t>
            </a:r>
            <a:r>
              <a:rPr lang="uk-UA" dirty="0" smtClean="0"/>
              <a:t> </a:t>
            </a:r>
            <a:r>
              <a:rPr lang="uk-UA" dirty="0" err="1" smtClean="0"/>
              <a:t>супіщано</a:t>
            </a:r>
            <a:r>
              <a:rPr lang="uk-UA" dirty="0" smtClean="0"/>
              <a:t>-суглиниста континентальна осадова гірська порода світло-жовтого або палевого кольору. Переважають (40-50%) зерна розміром 0,01-0,05 мм, частково представлені агрегатами, утвореними при коагуляції колоїдних і глинистих частинок.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Льос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C:\Users\Mother of Cactus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429" y="2060848"/>
            <a:ext cx="3991772" cy="29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361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114800" cy="4572000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/>
              <a:t>Блюдця степові являють собою пологі, замкнуті безстічні </a:t>
            </a:r>
            <a:r>
              <a:rPr lang="uk-UA" dirty="0" smtClean="0"/>
              <a:t>зниження округлої </a:t>
            </a:r>
            <a:r>
              <a:rPr lang="uk-UA" dirty="0"/>
              <a:t>форми. Їх діаметр від 10-15 м до сотень метрів, глибина - від </a:t>
            </a:r>
            <a:r>
              <a:rPr lang="uk-UA" dirty="0" smtClean="0"/>
              <a:t>1-1,5м до </a:t>
            </a:r>
            <a:r>
              <a:rPr lang="uk-UA" dirty="0"/>
              <a:t>3-4 м. Поширені вони на площах залягання </a:t>
            </a:r>
            <a:r>
              <a:rPr lang="uk-UA" dirty="0" err="1"/>
              <a:t>лесів</a:t>
            </a:r>
            <a:r>
              <a:rPr lang="uk-UA" dirty="0"/>
              <a:t>, лесових </a:t>
            </a:r>
            <a:r>
              <a:rPr lang="uk-UA" dirty="0" smtClean="0"/>
              <a:t>легких суглинків </a:t>
            </a:r>
            <a:r>
              <a:rPr lang="uk-UA" dirty="0"/>
              <a:t>та супісків, у підошві яких залягають водонепроникні породи.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Блюдця степові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C:\Users\Mother of Cactus\Desktop\image0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26928"/>
            <a:ext cx="38766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487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" y="1298890"/>
            <a:ext cx="41148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/>
              <a:t>Поди являють собою плоскодонні замкнуті зниження рельєфу розміром від кількох десятків метрів до 10 км у поперечнику, площею до сотень і тисяч квадратних метрів. На території України вони утворюються в лесовому покриві. 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Поди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Карина\Desktop\velnio-duobe-667062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18" r="11181"/>
          <a:stretch/>
        </p:blipFill>
        <p:spPr bwMode="auto">
          <a:xfrm>
            <a:off x="4211960" y="1412776"/>
            <a:ext cx="4772417" cy="428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1517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76672"/>
            <a:ext cx="4032448" cy="5436096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dirty="0"/>
              <a:t>Отже, загальні тенденції і закономірності взаємодії атмосфери </a:t>
            </a:r>
            <a:r>
              <a:rPr lang="uk-UA" dirty="0" smtClean="0"/>
              <a:t>з твердою </a:t>
            </a:r>
            <a:r>
              <a:rPr lang="uk-UA" dirty="0"/>
              <a:t>оболонкою нашої планети спрямовані на процеси вивітрювання </a:t>
            </a:r>
            <a:r>
              <a:rPr lang="uk-UA" dirty="0" smtClean="0"/>
              <a:t>і діяльність </a:t>
            </a:r>
            <a:r>
              <a:rPr lang="uk-UA" dirty="0"/>
              <a:t>вітру. Результатом є нівелювання рельєфу земної поверхні. </a:t>
            </a:r>
          </a:p>
        </p:txBody>
      </p:sp>
      <p:pic>
        <p:nvPicPr>
          <p:cNvPr id="2050" name="Picture 2" descr="C:\Users\Карина\Desktop\1200px-«Гора_смерти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42849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2873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рина\Desktop\b46b0f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1" y="2698"/>
            <a:ext cx="10076835" cy="68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 algn="just">
              <a:buNone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Сніг - це тверді атмосферні опади у вигляді кристалів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льоду різноманітної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форми, які випадають з хмар при від'ємних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температурах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повітря.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Геологічна діяльність снігу і льоду</a:t>
            </a:r>
            <a:r>
              <a:rPr lang="uk-UA" sz="36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sz="3600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520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Карина\Desktop\1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6339" y="-243409"/>
            <a:ext cx="10463839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501008"/>
            <a:ext cx="8229600" cy="3356992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Лід - це тверда різновидність води (або вода у твердому стані), </a:t>
            </a:r>
            <a:r>
              <a:rPr lang="uk-UA" dirty="0" smtClean="0"/>
              <a:t>що широко </a:t>
            </a:r>
            <a:r>
              <a:rPr lang="uk-UA" dirty="0"/>
              <a:t>розповсюджена на земній поверхні. Об'єм льоду становить </a:t>
            </a:r>
            <a:r>
              <a:rPr lang="uk-UA" dirty="0" smtClean="0"/>
              <a:t>близько 30 </a:t>
            </a:r>
            <a:r>
              <a:rPr lang="uk-UA" dirty="0"/>
              <a:t>млн. </a:t>
            </a:r>
            <a:r>
              <a:rPr lang="uk-UA" dirty="0" smtClean="0"/>
              <a:t>км. </a:t>
            </a:r>
            <a:r>
              <a:rPr lang="uk-UA" dirty="0"/>
              <a:t>Лід - низькотемпературна </a:t>
            </a:r>
            <a:r>
              <a:rPr lang="uk-UA" dirty="0" err="1"/>
              <a:t>мономінеральна</a:t>
            </a:r>
            <a:r>
              <a:rPr lang="uk-UA" dirty="0"/>
              <a:t> гірська порода, </a:t>
            </a:r>
            <a:r>
              <a:rPr lang="uk-UA" dirty="0" smtClean="0"/>
              <a:t>яка складена </a:t>
            </a:r>
            <a:r>
              <a:rPr lang="uk-UA" dirty="0"/>
              <a:t>найбільш легким мінералом (водою). </a:t>
            </a:r>
          </a:p>
        </p:txBody>
      </p:sp>
    </p:spTree>
    <p:extLst>
      <p:ext uri="{BB962C8B-B14F-4D97-AF65-F5344CB8AC3E}">
        <p14:creationId xmlns:p14="http://schemas.microsoft.com/office/powerpoint/2010/main" xmlns="" val="2451411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рина\Desktop\ль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903" y="-99392"/>
            <a:ext cx="10352609" cy="689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43200" y="836712"/>
            <a:ext cx="72008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Льодовиками називаються стійкі у часі накопичення льоду на земній поверхні. Формуються вони тільки вище снігової лінії. 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10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392488"/>
          </a:xfrm>
        </p:spPr>
        <p:txBody>
          <a:bodyPr/>
          <a:lstStyle/>
          <a:p>
            <a:r>
              <a:rPr lang="uk-UA" dirty="0" smtClean="0"/>
              <a:t>Геологічна </a:t>
            </a:r>
            <a:r>
              <a:rPr lang="uk-UA" dirty="0"/>
              <a:t>діяльність вітру</a:t>
            </a:r>
            <a:r>
              <a:rPr lang="uk-UA" dirty="0" smtClean="0"/>
              <a:t>. ____________________ 3</a:t>
            </a:r>
            <a:endParaRPr lang="uk-UA" dirty="0"/>
          </a:p>
          <a:p>
            <a:r>
              <a:rPr lang="uk-UA" dirty="0" smtClean="0"/>
              <a:t>Геологічна </a:t>
            </a:r>
            <a:r>
              <a:rPr lang="uk-UA" dirty="0"/>
              <a:t>діяльність снігу і льоду</a:t>
            </a:r>
            <a:r>
              <a:rPr lang="uk-UA" dirty="0" smtClean="0"/>
              <a:t>. _____________ 17</a:t>
            </a:r>
            <a:endParaRPr lang="uk-UA" dirty="0"/>
          </a:p>
          <a:p>
            <a:r>
              <a:rPr lang="uk-UA" dirty="0" smtClean="0"/>
              <a:t>Світовий </a:t>
            </a:r>
            <a:r>
              <a:rPr lang="uk-UA" dirty="0"/>
              <a:t>океан</a:t>
            </a:r>
            <a:r>
              <a:rPr lang="uk-UA" dirty="0" smtClean="0"/>
              <a:t>. _____________________________ 36</a:t>
            </a:r>
            <a:endParaRPr lang="uk-UA" dirty="0"/>
          </a:p>
          <a:p>
            <a:r>
              <a:rPr lang="uk-UA" dirty="0" smtClean="0"/>
              <a:t>Озеро. ______________________________________ 71</a:t>
            </a:r>
            <a:endParaRPr lang="uk-UA" dirty="0"/>
          </a:p>
          <a:p>
            <a:r>
              <a:rPr lang="uk-UA" dirty="0" smtClean="0"/>
              <a:t>Болото. _____________________________________ 83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uk-UA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ЗМІСТ</a:t>
            </a:r>
            <a:endParaRPr lang="uk-UA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722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Карина\Desktop\447918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4439808"/>
            <a:ext cx="2016225" cy="20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H="1">
            <a:off x="467544" y="260648"/>
            <a:ext cx="8229600" cy="457200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dirty="0" smtClean="0"/>
              <a:t>Сніг, який накопичився на поверхні Землі, ще не є льодовиком. Для перетворення його у масу льоду він повинен пройти ряд процесів. Накопичуючись у пониженнях рельєфу або на вершинах гір, сніг за літо не встигає розтанути, а тому його маса із року в рік збільшується. Він </a:t>
            </a:r>
            <a:r>
              <a:rPr lang="uk-UA" dirty="0" err="1" smtClean="0"/>
              <a:t>ущільнюється</a:t>
            </a:r>
            <a:r>
              <a:rPr lang="uk-UA" dirty="0" smtClean="0"/>
              <a:t> і під впливом добових коливань температури перетворюється у зернисту масу. Такий ущільнений зернистий сніг називається фірном, а область його накопичення - фірновим полем. </a:t>
            </a:r>
            <a:endParaRPr lang="uk-UA" dirty="0"/>
          </a:p>
        </p:txBody>
      </p:sp>
      <p:pic>
        <p:nvPicPr>
          <p:cNvPr id="6146" name="Picture 2" descr="C:\Users\Карина\Desktop\5849a835214d6158dfb90f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4536504" cy="120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391980" y="5144200"/>
            <a:ext cx="792088" cy="45803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7" name="Picture 3" descr="C:\Users\Карина\Desktop\ice_PNG93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3"/>
            <a:ext cx="332670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542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рина\Desktop\habb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37969" y="16124"/>
            <a:ext cx="10262814" cy="684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51720" y="692696"/>
            <a:ext cx="3816424" cy="565212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Гі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рськими або </a:t>
            </a:r>
            <a:r>
              <a:rPr lang="uk-UA" dirty="0"/>
              <a:t>альпій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ськими </a:t>
            </a:r>
            <a:r>
              <a:rPr lang="uk-UA" dirty="0"/>
              <a:t>назива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ють відносно </a:t>
            </a:r>
            <a:r>
              <a:rPr lang="uk-UA" dirty="0" smtClean="0"/>
              <a:t>малопот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ужні </a:t>
            </a:r>
            <a:r>
              <a:rPr lang="uk-UA" dirty="0" smtClean="0"/>
              <a:t>льодовики </a:t>
            </a:r>
            <a:r>
              <a:rPr lang="uk-UA" dirty="0"/>
              <a:t>високогір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них районів, </a:t>
            </a:r>
            <a:r>
              <a:rPr lang="uk-UA" dirty="0"/>
              <a:t>утвор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ення яких </a:t>
            </a:r>
            <a:r>
              <a:rPr lang="uk-UA" dirty="0"/>
              <a:t>пов’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язане з різного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роду </a:t>
            </a:r>
            <a:r>
              <a:rPr lang="uk-UA" dirty="0" smtClean="0"/>
              <a:t>деп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ресіями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рельєфу - </a:t>
            </a:r>
            <a:r>
              <a:rPr lang="uk-UA" dirty="0"/>
              <a:t>запа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динами, долинами </a:t>
            </a:r>
            <a:r>
              <a:rPr lang="uk-UA" dirty="0"/>
              <a:t>рік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, ущелинами тощо. </a:t>
            </a:r>
          </a:p>
        </p:txBody>
      </p:sp>
    </p:spTree>
    <p:extLst>
      <p:ext uri="{BB962C8B-B14F-4D97-AF65-F5344CB8AC3E}">
        <p14:creationId xmlns:p14="http://schemas.microsoft.com/office/powerpoint/2010/main" xmlns="" val="4204906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4915" y="35180"/>
            <a:ext cx="8342201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/>
              <a:t>Покривні або материкові льодовики утворюються в полярних районах майже на рівні моря. Льодовики цього типу займають величезні площі і мають значну товщину льодового покриву. </a:t>
            </a:r>
            <a:endParaRPr lang="uk-UA" dirty="0"/>
          </a:p>
        </p:txBody>
      </p:sp>
      <p:pic>
        <p:nvPicPr>
          <p:cNvPr id="8194" name="Picture 2" descr="C:\Users\Карина\Desktop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992888" cy="49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8422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2808312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smtClean="0"/>
              <a:t>Частина вивідних льодовиків стікає в море і від їх краю відриваються айсберги.</a:t>
            </a:r>
          </a:p>
          <a:p>
            <a:pPr marL="0" indent="457200" algn="just">
              <a:buNone/>
            </a:pPr>
            <a:r>
              <a:rPr lang="uk-UA" dirty="0" smtClean="0"/>
              <a:t>Айсберги часто досягають надзвичайно великих розмірів (декілька кубічних і навіть десятків кубічних кілометрів). Більша частина айсбергу знаходиться під водою і тільки 1/8 його частини виступає над поверхнею води у вигляді льодяної гори висотою в десятки метрів.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9218" name="Picture 2" descr="C:\Users\Карина\Desktop\iceberg-768x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73152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4264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188" y="260648"/>
            <a:ext cx="8229600" cy="1512168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smtClean="0"/>
              <a:t>До льодовиків проміжного (скандинавського) типу належать плоскогірні льодовики, які утворились на горах з плоскою або </a:t>
            </a:r>
            <a:r>
              <a:rPr lang="uk-UA" dirty="0" err="1" smtClean="0"/>
              <a:t>плосковипуклою</a:t>
            </a:r>
            <a:r>
              <a:rPr lang="uk-UA" dirty="0" smtClean="0"/>
              <a:t> вершиною. </a:t>
            </a:r>
            <a:endParaRPr lang="uk-UA" dirty="0"/>
          </a:p>
        </p:txBody>
      </p:sp>
      <p:pic>
        <p:nvPicPr>
          <p:cNvPr id="10242" name="Picture 2" descr="C:\Users\Карина\Desktop\2855_5284b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51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1077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арина\Desktop\led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967" y="692696"/>
            <a:ext cx="9229493" cy="6152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uk-UA" dirty="0"/>
              <a:t>Льодовики порівняно зі снігом і льодом відіграють важливу роль </a:t>
            </a:r>
            <a:r>
              <a:rPr lang="uk-UA" dirty="0" smtClean="0"/>
              <a:t>у руйнуванні </a:t>
            </a:r>
            <a:r>
              <a:rPr lang="uk-UA" dirty="0"/>
              <a:t>гірських порід, їх трансформуванні та утворенні </a:t>
            </a:r>
            <a:r>
              <a:rPr lang="uk-UA" dirty="0" smtClean="0"/>
              <a:t>нових різновидів</a:t>
            </a:r>
            <a:r>
              <a:rPr lang="uk-UA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149973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826351"/>
            <a:ext cx="3600400" cy="6016724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Процес руйнування гірських порід під час руху льодовика </a:t>
            </a:r>
            <a:r>
              <a:rPr lang="uk-UA" dirty="0" smtClean="0"/>
              <a:t>називається екзарацією </a:t>
            </a:r>
            <a:r>
              <a:rPr lang="uk-UA" dirty="0"/>
              <a:t>або льодовиковою ерозією. Здійснюється вона за рахунок </a:t>
            </a:r>
            <a:r>
              <a:rPr lang="uk-UA" dirty="0" smtClean="0"/>
              <a:t>тиску на </a:t>
            </a:r>
            <a:r>
              <a:rPr lang="uk-UA" dirty="0"/>
              <a:t>ложе та схили долини. </a:t>
            </a:r>
          </a:p>
        </p:txBody>
      </p:sp>
      <p:pic>
        <p:nvPicPr>
          <p:cNvPr id="12290" name="Picture 2" descr="C:\Users\Карина\Desktop\1000358_PH04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704985" cy="51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1189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В процесі руху льодовика по гірській долині, відбувається подальше </a:t>
            </a:r>
            <a:r>
              <a:rPr lang="uk-UA" dirty="0" smtClean="0"/>
              <a:t>її поглиблення </a:t>
            </a:r>
            <a:r>
              <a:rPr lang="uk-UA" dirty="0"/>
              <a:t>і розширення. Долина набуває форми великого корита - </a:t>
            </a:r>
            <a:r>
              <a:rPr lang="uk-UA" dirty="0" smtClean="0"/>
              <a:t>трогу. Трогові </a:t>
            </a:r>
            <a:r>
              <a:rPr lang="uk-UA" dirty="0"/>
              <a:t>долини більш прямі, ніж ерозійні. </a:t>
            </a:r>
          </a:p>
        </p:txBody>
      </p:sp>
      <p:pic>
        <p:nvPicPr>
          <p:cNvPr id="13314" name="Picture 2" descr="C:\Users\Карина\Desktop\image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564" y="1916832"/>
            <a:ext cx="6984776" cy="45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1742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рина\Desktop\fjords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1725" y="-387424"/>
            <a:ext cx="965572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Дно їх широке і плоске, </a:t>
            </a:r>
            <a:r>
              <a:rPr lang="uk-UA" dirty="0" smtClean="0"/>
              <a:t>вкрите мореною </a:t>
            </a:r>
            <a:r>
              <a:rPr lang="uk-UA" dirty="0"/>
              <a:t>(</a:t>
            </a:r>
            <a:r>
              <a:rPr lang="uk-UA" dirty="0" err="1"/>
              <a:t>перевідкладеними</a:t>
            </a:r>
            <a:r>
              <a:rPr lang="uk-UA" dirty="0"/>
              <a:t> льодовиковими відкладами). Трогові </a:t>
            </a:r>
            <a:r>
              <a:rPr lang="uk-UA" dirty="0" smtClean="0"/>
              <a:t>долини, розташовані </a:t>
            </a:r>
            <a:r>
              <a:rPr lang="uk-UA" dirty="0"/>
              <a:t>на березі моря і залиті водою під час трансгресії </a:t>
            </a:r>
            <a:r>
              <a:rPr lang="uk-UA" dirty="0" smtClean="0"/>
              <a:t>моря, називаються </a:t>
            </a:r>
            <a:r>
              <a:rPr lang="uk-UA" u="sng" dirty="0"/>
              <a:t>фіордами</a:t>
            </a:r>
            <a:r>
              <a:rPr lang="uk-UA" dirty="0"/>
              <a:t>. Для них також характерні висячі долини і </a:t>
            </a:r>
            <a:r>
              <a:rPr lang="uk-UA" dirty="0" smtClean="0"/>
              <a:t>падаючі водограї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07240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арина\Desktop\SDC1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Кучеряві скелі - це згладжені льодовиком групи скелястих пагорбів, </a:t>
            </a:r>
            <a:r>
              <a:rPr lang="uk-UA" dirty="0" smtClean="0"/>
              <a:t>які надають </a:t>
            </a:r>
            <a:r>
              <a:rPr lang="uk-UA" dirty="0"/>
              <a:t>поверхні хвилястого вигляду. Вони являють собою більш дрібні, </a:t>
            </a:r>
            <a:r>
              <a:rPr lang="uk-UA" dirty="0" smtClean="0"/>
              <a:t>ніж окремі </a:t>
            </a:r>
            <a:r>
              <a:rPr lang="uk-UA" dirty="0"/>
              <a:t>баранячі лоби, виступи кристалічних порід.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Кучеряві скелі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950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ther of Cactus\Desktop\1625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7013" y="0"/>
            <a:ext cx="10865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9248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>
                <a:solidFill>
                  <a:schemeClr val="bg1"/>
                </a:solidFill>
              </a:rPr>
              <a:t>Повітряні течії в атмосфері є одним із найважливіших факторів, </a:t>
            </a:r>
            <a:r>
              <a:rPr lang="uk-UA" sz="2400" dirty="0" smtClean="0">
                <a:solidFill>
                  <a:schemeClr val="bg1"/>
                </a:solidFill>
              </a:rPr>
              <a:t>що визначають </a:t>
            </a:r>
            <a:r>
              <a:rPr lang="uk-UA" sz="2400" dirty="0">
                <a:solidFill>
                  <a:schemeClr val="bg1"/>
                </a:solidFill>
              </a:rPr>
              <a:t>інтенсивність геологічних процесів на поверхні Землі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pPr marL="0" indent="457200" algn="just">
              <a:buNone/>
            </a:pPr>
            <a:r>
              <a:rPr lang="uk-UA" sz="2400" dirty="0" smtClean="0"/>
              <a:t>Доповнюють </a:t>
            </a:r>
            <a:r>
              <a:rPr lang="uk-UA" sz="2400" dirty="0"/>
              <a:t>його зміни густини атмосфери </a:t>
            </a:r>
            <a:r>
              <a:rPr lang="uk-UA" sz="2400" dirty="0" smtClean="0"/>
              <a:t>, </a:t>
            </a:r>
            <a:r>
              <a:rPr lang="uk-UA" sz="2400" dirty="0"/>
              <a:t>рельєф </a:t>
            </a:r>
            <a:r>
              <a:rPr lang="uk-UA" sz="2400" dirty="0" smtClean="0"/>
              <a:t>поверхні, наявність </a:t>
            </a:r>
            <a:r>
              <a:rPr lang="uk-UA" sz="2400" dirty="0"/>
              <a:t>рослинності, щільність забудови тощо</a:t>
            </a:r>
            <a:r>
              <a:rPr lang="uk-UA" sz="2400" dirty="0" smtClean="0"/>
              <a:t>.</a:t>
            </a:r>
          </a:p>
          <a:p>
            <a:pPr marL="0" indent="457200" algn="just">
              <a:buNone/>
            </a:pPr>
            <a:r>
              <a:rPr lang="uk-UA" sz="2400" dirty="0"/>
              <a:t>В результаті постійного руху повітряних мас атмосфери відбувається тепло- і </a:t>
            </a:r>
            <a:r>
              <a:rPr lang="uk-UA" sz="2400" dirty="0" smtClean="0"/>
              <a:t>вологообмін між </a:t>
            </a:r>
            <a:r>
              <a:rPr lang="uk-UA" sz="2400" dirty="0"/>
              <a:t>континентами та океанами, екваторіальними та арктичними </a:t>
            </a:r>
            <a:r>
              <a:rPr lang="uk-UA" sz="2400" dirty="0" smtClean="0"/>
              <a:t>зонами, виникають </a:t>
            </a:r>
            <a:r>
              <a:rPr lang="uk-UA" sz="2400" dirty="0"/>
              <a:t>морські течії і хвилі.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Геологічна діяльність вітру.</a:t>
            </a:r>
          </a:p>
        </p:txBody>
      </p:sp>
    </p:spTree>
    <p:extLst>
      <p:ext uri="{BB962C8B-B14F-4D97-AF65-F5344CB8AC3E}">
        <p14:creationId xmlns:p14="http://schemas.microsoft.com/office/powerpoint/2010/main" xmlns="" val="393800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448272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err="1" smtClean="0"/>
              <a:t>Морени</a:t>
            </a:r>
            <a:r>
              <a:rPr lang="uk-UA" dirty="0" smtClean="0"/>
              <a:t> - скупчення погано відсортованих і </a:t>
            </a:r>
            <a:r>
              <a:rPr lang="uk-UA" dirty="0" err="1" smtClean="0"/>
              <a:t>різновеликих</a:t>
            </a:r>
            <a:r>
              <a:rPr lang="uk-UA" dirty="0" smtClean="0"/>
              <a:t> уламків порід. Розрізняють рухомі </a:t>
            </a:r>
            <a:r>
              <a:rPr lang="uk-UA" dirty="0" err="1" smtClean="0"/>
              <a:t>морени</a:t>
            </a:r>
            <a:r>
              <a:rPr lang="uk-UA" dirty="0" smtClean="0"/>
              <a:t>, які пересуваються разом з льодовиком у вмерзлому стані, і нерухомі, які залишилися на поверхні Землі після танення льодовика. Рухомі </a:t>
            </a:r>
            <a:r>
              <a:rPr lang="uk-UA" dirty="0" err="1" smtClean="0"/>
              <a:t>морени</a:t>
            </a:r>
            <a:r>
              <a:rPr lang="uk-UA" dirty="0" smtClean="0"/>
              <a:t> в свою чергу діляться на поверхневі (в </a:t>
            </a:r>
            <a:r>
              <a:rPr lang="uk-UA" dirty="0" err="1" smtClean="0"/>
              <a:t>т.ч</a:t>
            </a:r>
            <a:r>
              <a:rPr lang="uk-UA" dirty="0" smtClean="0"/>
              <a:t>. серединні), внутрішні та донні.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39" t="32768" r="34944" b="37402"/>
          <a:stretch/>
        </p:blipFill>
        <p:spPr bwMode="auto">
          <a:xfrm>
            <a:off x="539552" y="2564904"/>
            <a:ext cx="4672110" cy="35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3105835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 – </a:t>
            </a:r>
            <a:r>
              <a:rPr lang="ru-RU" sz="2400" dirty="0" err="1"/>
              <a:t>бокова</a:t>
            </a:r>
            <a:r>
              <a:rPr lang="ru-RU" sz="2400" dirty="0"/>
              <a:t> морена; </a:t>
            </a:r>
            <a:endParaRPr lang="ru-RU" sz="2400" dirty="0" smtClean="0"/>
          </a:p>
          <a:p>
            <a:r>
              <a:rPr lang="ru-RU" sz="2400" dirty="0" smtClean="0"/>
              <a:t>2 </a:t>
            </a:r>
            <a:r>
              <a:rPr lang="ru-RU" sz="2400" dirty="0"/>
              <a:t>– </a:t>
            </a:r>
            <a:r>
              <a:rPr lang="ru-RU" sz="2400" dirty="0" err="1"/>
              <a:t>серединна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smtClean="0"/>
              <a:t>3 </a:t>
            </a:r>
            <a:r>
              <a:rPr lang="ru-RU" sz="2400" dirty="0"/>
              <a:t>– </a:t>
            </a:r>
            <a:r>
              <a:rPr lang="ru-RU" sz="2400" dirty="0" err="1"/>
              <a:t>внутрішня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smtClean="0"/>
              <a:t>4 </a:t>
            </a:r>
            <a:r>
              <a:rPr lang="ru-RU" sz="2400" dirty="0"/>
              <a:t>- донна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2616937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964488" cy="684312"/>
          </a:xfrm>
        </p:spPr>
        <p:txBody>
          <a:bodyPr>
            <a:normAutofit fontScale="90000"/>
          </a:bodyPr>
          <a:lstStyle/>
          <a:p>
            <a:r>
              <a:rPr lang="uk-UA" sz="2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Схема співвідношення льодовикових і водно льодовикових форм</a:t>
            </a:r>
            <a:endParaRPr lang="uk-UA" sz="2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45" t="25988" r="27892" b="25536"/>
          <a:stretch/>
        </p:blipFill>
        <p:spPr bwMode="auto">
          <a:xfrm>
            <a:off x="683568" y="1340768"/>
            <a:ext cx="765852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323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Ð·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2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 err="1">
                <a:solidFill>
                  <a:schemeClr val="bg1"/>
                </a:solidFill>
              </a:rPr>
              <a:t>Ози</a:t>
            </a:r>
            <a:r>
              <a:rPr lang="uk-UA" sz="2400" dirty="0">
                <a:solidFill>
                  <a:schemeClr val="bg1"/>
                </a:solidFill>
              </a:rPr>
              <a:t> - це лінійно витягнуті моренні гряди довжиною до десятків кілометрів, шириною 40-100 м і висотою 20-30 м. </a:t>
            </a:r>
          </a:p>
        </p:txBody>
      </p:sp>
    </p:spTree>
    <p:extLst>
      <p:ext uri="{BB962C8B-B14F-4D97-AF65-F5344CB8AC3E}">
        <p14:creationId xmlns:p14="http://schemas.microsoft.com/office/powerpoint/2010/main" xmlns="" val="2202957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Ð°Ð½Ð´Ñ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24" y="1844824"/>
            <a:ext cx="8199552" cy="46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224" y="27516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>
                <a:solidFill>
                  <a:schemeClr val="bg1"/>
                </a:solidFill>
              </a:rPr>
              <a:t>Зандри</a:t>
            </a:r>
            <a:r>
              <a:rPr lang="uk-UA" sz="2400" dirty="0">
                <a:solidFill>
                  <a:schemeClr val="bg1"/>
                </a:solidFill>
              </a:rPr>
              <a:t> - це полого-хвилясті рівнини, що </a:t>
            </a:r>
            <a:r>
              <a:rPr lang="uk-UA" sz="2400" dirty="0" err="1">
                <a:solidFill>
                  <a:schemeClr val="bg1"/>
                </a:solidFill>
              </a:rPr>
              <a:t>розташовуютьсябезпосередньо</a:t>
            </a:r>
            <a:r>
              <a:rPr lang="uk-UA" sz="2400" dirty="0">
                <a:solidFill>
                  <a:schemeClr val="bg1"/>
                </a:solidFill>
              </a:rPr>
              <a:t> за зовнішнім краєм кінцевих </a:t>
            </a:r>
            <a:r>
              <a:rPr lang="uk-UA" sz="2400" dirty="0" err="1">
                <a:solidFill>
                  <a:schemeClr val="bg1"/>
                </a:solidFill>
              </a:rPr>
              <a:t>морен</a:t>
            </a:r>
            <a:r>
              <a:rPr lang="uk-UA" sz="2400" dirty="0">
                <a:solidFill>
                  <a:schemeClr val="bg1"/>
                </a:solidFill>
              </a:rPr>
              <a:t>, тобто за межами дії льодовика. Складені вони, перемитим флювіогляціальними водами, піском.</a:t>
            </a:r>
          </a:p>
        </p:txBody>
      </p:sp>
    </p:spTree>
    <p:extLst>
      <p:ext uri="{BB962C8B-B14F-4D97-AF65-F5344CB8AC3E}">
        <p14:creationId xmlns:p14="http://schemas.microsoft.com/office/powerpoint/2010/main" xmlns="" val="2106185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4784" y="548680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 err="1" smtClean="0">
                <a:solidFill>
                  <a:schemeClr val="bg1"/>
                </a:solidFill>
              </a:rPr>
              <a:t>Друмліни</a:t>
            </a:r>
            <a:r>
              <a:rPr lang="uk-UA" sz="2400" dirty="0" smtClean="0">
                <a:solidFill>
                  <a:schemeClr val="bg1"/>
                </a:solidFill>
              </a:rPr>
              <a:t> - це продовгуваті пагорби, які розташовані в напрямі руху льодовика в районі накопичення основної </a:t>
            </a:r>
            <a:r>
              <a:rPr lang="uk-UA" sz="2400" dirty="0" err="1" smtClean="0">
                <a:solidFill>
                  <a:schemeClr val="bg1"/>
                </a:solidFill>
              </a:rPr>
              <a:t>морени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00506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 err="1"/>
              <a:t>Прильодовикові</a:t>
            </a:r>
            <a:r>
              <a:rPr lang="uk-UA" sz="2400" dirty="0"/>
              <a:t> флювіогляціальні відклади утворюються перед фронтом льодовика талими водами, які витікають з-під нього.</a:t>
            </a:r>
          </a:p>
          <a:p>
            <a:pPr indent="457200"/>
            <a:r>
              <a:rPr lang="uk-UA" sz="2400" b="1" dirty="0" err="1"/>
              <a:t>Внутрішньольодовикові</a:t>
            </a:r>
            <a:r>
              <a:rPr lang="uk-UA" sz="2400" dirty="0"/>
              <a:t> флювіогляціальні відклади утворюються талими водами в підльодовикових тунелях, промоїнах і проталинах у товщі льоду.</a:t>
            </a:r>
          </a:p>
        </p:txBody>
      </p:sp>
    </p:spTree>
    <p:extLst>
      <p:ext uri="{BB962C8B-B14F-4D97-AF65-F5344CB8AC3E}">
        <p14:creationId xmlns:p14="http://schemas.microsoft.com/office/powerpoint/2010/main" xmlns="" val="1621542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7712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Мизерная М. лекция №6 "Геологическая деятельность льда" -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YouTube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825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761728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Світовий</a:t>
            </a:r>
            <a:r>
              <a:rPr lang="ru-RU" b="1" dirty="0">
                <a:solidFill>
                  <a:schemeClr val="bg1"/>
                </a:solidFill>
              </a:rPr>
              <a:t>  океан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78" y="1018929"/>
            <a:ext cx="8223222" cy="543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" y="1202353"/>
            <a:ext cx="8363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Світовий</a:t>
            </a:r>
            <a:r>
              <a:rPr lang="ru-RU" sz="2400" b="1" dirty="0">
                <a:solidFill>
                  <a:schemeClr val="bg1"/>
                </a:solidFill>
              </a:rPr>
              <a:t>  океан  </a:t>
            </a:r>
            <a:r>
              <a:rPr lang="ru-RU" sz="2400" dirty="0">
                <a:solidFill>
                  <a:schemeClr val="bg1"/>
                </a:solidFill>
              </a:rPr>
              <a:t>- 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суцільна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водна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оболонка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, 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оточує</a:t>
            </a:r>
            <a:r>
              <a:rPr lang="ru-RU" sz="2400" dirty="0">
                <a:solidFill>
                  <a:schemeClr val="bg1"/>
                </a:solidFill>
              </a:rPr>
              <a:t> материки  та  </a:t>
            </a:r>
            <a:r>
              <a:rPr lang="ru-RU" sz="2400" dirty="0" err="1">
                <a:solidFill>
                  <a:schemeClr val="bg1"/>
                </a:solidFill>
              </a:rPr>
              <a:t>острови</a:t>
            </a:r>
            <a:r>
              <a:rPr lang="ru-RU" sz="2400" dirty="0">
                <a:solidFill>
                  <a:schemeClr val="bg1"/>
                </a:solidFill>
              </a:rPr>
              <a:t>  і  </a:t>
            </a:r>
            <a:r>
              <a:rPr lang="ru-RU" sz="2400" dirty="0" err="1">
                <a:solidFill>
                  <a:schemeClr val="bg1"/>
                </a:solidFill>
              </a:rPr>
              <a:t>характеризується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спільним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сольовим</a:t>
            </a:r>
            <a:r>
              <a:rPr lang="ru-RU" sz="2400" dirty="0">
                <a:solidFill>
                  <a:schemeClr val="bg1"/>
                </a:solidFill>
              </a:rPr>
              <a:t>  складом. 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Світовий</a:t>
            </a:r>
            <a:r>
              <a:rPr lang="ru-RU" sz="2400" dirty="0">
                <a:solidFill>
                  <a:schemeClr val="bg1"/>
                </a:solidFill>
              </a:rPr>
              <a:t> океан </a:t>
            </a:r>
            <a:r>
              <a:rPr lang="ru-RU" sz="2400" dirty="0" err="1">
                <a:solidFill>
                  <a:schemeClr val="bg1"/>
                </a:solidFill>
              </a:rPr>
              <a:t>займає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більше</a:t>
            </a:r>
            <a:r>
              <a:rPr lang="ru-RU" sz="2400" dirty="0">
                <a:solidFill>
                  <a:schemeClr val="bg1"/>
                </a:solidFill>
              </a:rPr>
              <a:t> 361 млн. км² (70,8%)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. У </a:t>
            </a:r>
            <a:r>
              <a:rPr lang="ru-RU" sz="2400" dirty="0" err="1">
                <a:solidFill>
                  <a:schemeClr val="bg1"/>
                </a:solidFill>
              </a:rPr>
              <a:t>ньому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зосереджено</a:t>
            </a:r>
            <a:r>
              <a:rPr lang="ru-RU" sz="2400" dirty="0">
                <a:solidFill>
                  <a:schemeClr val="bg1"/>
                </a:solidFill>
              </a:rPr>
              <a:t> 1370 млн. км³ (96,5%) </a:t>
            </a:r>
            <a:r>
              <a:rPr lang="ru-RU" sz="2400" dirty="0" err="1">
                <a:solidFill>
                  <a:schemeClr val="bg1"/>
                </a:solidFill>
              </a:rPr>
              <a:t>усіх</a:t>
            </a:r>
            <a:r>
              <a:rPr lang="ru-RU" sz="2400" dirty="0">
                <a:solidFill>
                  <a:schemeClr val="bg1"/>
                </a:solidFill>
              </a:rPr>
              <a:t> вод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/>
          </a:p>
          <a:p>
            <a:r>
              <a:rPr lang="ru-RU" sz="2400" dirty="0"/>
              <a:t>Води </a:t>
            </a:r>
            <a:r>
              <a:rPr lang="ru-RU" sz="2400" dirty="0" err="1"/>
              <a:t>Світового</a:t>
            </a:r>
            <a:r>
              <a:rPr lang="ru-RU" sz="2400" dirty="0"/>
              <a:t> океану </a:t>
            </a:r>
            <a:r>
              <a:rPr lang="ru-RU" sz="2400" dirty="0" err="1"/>
              <a:t>виконують</a:t>
            </a:r>
            <a:r>
              <a:rPr lang="ru-RU" sz="2400" dirty="0"/>
              <a:t>  </a:t>
            </a:r>
            <a:r>
              <a:rPr lang="ru-RU" sz="2400" dirty="0" err="1"/>
              <a:t>значну</a:t>
            </a:r>
            <a:r>
              <a:rPr lang="ru-RU" sz="2400" dirty="0"/>
              <a:t>  </a:t>
            </a:r>
            <a:r>
              <a:rPr lang="ru-RU" sz="2400" dirty="0" err="1"/>
              <a:t>геологічну</a:t>
            </a:r>
            <a:r>
              <a:rPr lang="ru-RU" sz="2400" dirty="0"/>
              <a:t>  роботу.  </a:t>
            </a:r>
            <a:r>
              <a:rPr lang="ru-RU" sz="2400" dirty="0" err="1"/>
              <a:t>Це</a:t>
            </a:r>
            <a:r>
              <a:rPr lang="ru-RU" sz="2400" dirty="0"/>
              <a:t>  один  з  </a:t>
            </a:r>
            <a:r>
              <a:rPr lang="ru-RU" sz="2400" dirty="0" err="1"/>
              <a:t>найважливіших</a:t>
            </a:r>
            <a:r>
              <a:rPr lang="ru-RU" sz="2400" dirty="0"/>
              <a:t>  </a:t>
            </a:r>
            <a:r>
              <a:rPr lang="ru-RU" sz="2400" dirty="0" err="1"/>
              <a:t>факторів</a:t>
            </a:r>
            <a:r>
              <a:rPr lang="ru-RU" sz="2400" dirty="0"/>
              <a:t>, </a:t>
            </a:r>
          </a:p>
          <a:p>
            <a:r>
              <a:rPr lang="ru-RU" sz="2400" dirty="0" err="1"/>
              <a:t>який</a:t>
            </a:r>
            <a:r>
              <a:rPr lang="ru-RU" sz="2400" dirty="0"/>
              <a:t>  </a:t>
            </a:r>
            <a:r>
              <a:rPr lang="ru-RU" sz="2400" dirty="0" err="1"/>
              <a:t>впливає</a:t>
            </a:r>
            <a:r>
              <a:rPr lang="ru-RU" sz="2400" dirty="0"/>
              <a:t>  на  </a:t>
            </a:r>
            <a:r>
              <a:rPr lang="ru-RU" sz="2400" dirty="0" err="1"/>
              <a:t>формування</a:t>
            </a:r>
            <a:r>
              <a:rPr lang="ru-RU" sz="2400" dirty="0"/>
              <a:t>  </a:t>
            </a:r>
            <a:r>
              <a:rPr lang="ru-RU" sz="2400" dirty="0" err="1"/>
              <a:t>рельєфу</a:t>
            </a:r>
            <a:r>
              <a:rPr lang="ru-RU" sz="2400" dirty="0"/>
              <a:t>  </a:t>
            </a:r>
            <a:r>
              <a:rPr lang="ru-RU" sz="2400" dirty="0" err="1"/>
              <a:t>суші</a:t>
            </a:r>
            <a:r>
              <a:rPr lang="ru-RU" sz="2400" dirty="0"/>
              <a:t>  та  </a:t>
            </a:r>
            <a:r>
              <a:rPr lang="ru-RU" sz="2400" dirty="0" err="1"/>
              <a:t>підводних</a:t>
            </a:r>
            <a:r>
              <a:rPr lang="ru-RU" sz="2400" dirty="0"/>
              <a:t>  </a:t>
            </a:r>
            <a:r>
              <a:rPr lang="ru-RU" sz="2400" dirty="0" err="1"/>
              <a:t>океанічних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просторів</a:t>
            </a:r>
            <a:r>
              <a:rPr lang="ru-RU" sz="2400" dirty="0"/>
              <a:t>,  </a:t>
            </a:r>
            <a:r>
              <a:rPr lang="ru-RU" sz="2400" dirty="0" err="1"/>
              <a:t>відкладання</a:t>
            </a:r>
            <a:r>
              <a:rPr lang="ru-RU" sz="2400" dirty="0"/>
              <a:t>  </a:t>
            </a:r>
            <a:r>
              <a:rPr lang="ru-RU" sz="2400" dirty="0" err="1"/>
              <a:t>осадових</a:t>
            </a:r>
            <a:r>
              <a:rPr lang="ru-RU" sz="2400" dirty="0"/>
              <a:t>  </a:t>
            </a:r>
            <a:r>
              <a:rPr lang="ru-RU" sz="2400" dirty="0" err="1"/>
              <a:t>гірських</a:t>
            </a:r>
            <a:r>
              <a:rPr lang="ru-RU" sz="2400" dirty="0"/>
              <a:t>  </a:t>
            </a:r>
            <a:r>
              <a:rPr lang="ru-RU" sz="2400" dirty="0" err="1"/>
              <a:t>порід</a:t>
            </a:r>
            <a:r>
              <a:rPr lang="ru-RU" sz="2400" dirty="0"/>
              <a:t>  та  </a:t>
            </a:r>
            <a:r>
              <a:rPr lang="ru-RU" sz="2400" dirty="0" err="1"/>
              <a:t>корисних</a:t>
            </a:r>
            <a:r>
              <a:rPr lang="ru-RU" sz="2400" dirty="0"/>
              <a:t>  </a:t>
            </a:r>
            <a:r>
              <a:rPr lang="ru-RU" sz="2400" dirty="0" err="1"/>
              <a:t>копалин</a:t>
            </a:r>
            <a:r>
              <a:rPr lang="ru-RU" sz="2400" dirty="0"/>
              <a:t>. 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820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ÐÐ°ÑÑÐ¸Ð½ÐºÐ¸ Ð¿Ð¾ Ð·Ð°Ð¿ÑÐ¾ÑÑ Ð¾ÐºÐµÐ°Ð½ Ð¸ Ð¿Ð¾Ð»ÐºÑÐ°ÑÐ¸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9778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36912"/>
            <a:ext cx="7902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ru-RU" sz="2400" dirty="0" err="1">
                <a:solidFill>
                  <a:schemeClr val="bg1"/>
                </a:solidFill>
              </a:rPr>
              <a:t>співвідношенням</a:t>
            </a:r>
            <a:r>
              <a:rPr lang="ru-RU" sz="2400" dirty="0">
                <a:solidFill>
                  <a:schemeClr val="bg1"/>
                </a:solidFill>
              </a:rPr>
              <a:t> водного </a:t>
            </a:r>
            <a:r>
              <a:rPr lang="ru-RU" sz="2400" dirty="0" err="1">
                <a:solidFill>
                  <a:schemeClr val="bg1"/>
                </a:solidFill>
              </a:rPr>
              <a:t>басейну</a:t>
            </a:r>
            <a:r>
              <a:rPr lang="ru-RU" sz="2400" dirty="0">
                <a:solidFill>
                  <a:schemeClr val="bg1"/>
                </a:solidFill>
              </a:rPr>
              <a:t> й суходолу </a:t>
            </a:r>
            <a:r>
              <a:rPr lang="ru-RU" sz="2400" dirty="0" err="1">
                <a:solidFill>
                  <a:schemeClr val="bg1"/>
                </a:solidFill>
              </a:rPr>
              <a:t>розрізняють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океанічну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південну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півкулю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(де океан </a:t>
            </a:r>
            <a:r>
              <a:rPr lang="ru-RU" sz="2400" dirty="0" err="1">
                <a:solidFill>
                  <a:schemeClr val="bg1"/>
                </a:solidFill>
              </a:rPr>
              <a:t>займає</a:t>
            </a:r>
            <a:r>
              <a:rPr lang="ru-RU" sz="2400" dirty="0">
                <a:solidFill>
                  <a:schemeClr val="bg1"/>
                </a:solidFill>
              </a:rPr>
              <a:t> 91 % </a:t>
            </a:r>
            <a:r>
              <a:rPr lang="ru-RU" sz="2400" dirty="0" err="1">
                <a:solidFill>
                  <a:schemeClr val="bg1"/>
                </a:solidFill>
              </a:rPr>
              <a:t>площі</a:t>
            </a:r>
            <a:r>
              <a:rPr lang="ru-RU" sz="2400" dirty="0">
                <a:solidFill>
                  <a:schemeClr val="bg1"/>
                </a:solidFill>
              </a:rPr>
              <a:t>) і </a:t>
            </a:r>
            <a:r>
              <a:rPr lang="ru-RU" sz="2400" b="1" dirty="0" err="1">
                <a:solidFill>
                  <a:schemeClr val="bg1"/>
                </a:solidFill>
              </a:rPr>
              <a:t>материкову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північну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півкулю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(де </a:t>
            </a:r>
            <a:r>
              <a:rPr lang="ru-RU" sz="2400" dirty="0" err="1">
                <a:solidFill>
                  <a:schemeClr val="bg1"/>
                </a:solidFill>
              </a:rPr>
              <a:t>площа</a:t>
            </a:r>
            <a:r>
              <a:rPr lang="ru-RU" sz="2400" dirty="0">
                <a:solidFill>
                  <a:schemeClr val="bg1"/>
                </a:solidFill>
              </a:rPr>
              <a:t> океану становить 53%).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північній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водну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припадає</a:t>
            </a:r>
            <a:r>
              <a:rPr lang="ru-RU" sz="2400" dirty="0">
                <a:solidFill>
                  <a:schemeClr val="bg1"/>
                </a:solidFill>
              </a:rPr>
              <a:t> 60,7%, а на материки -39,3%. У </a:t>
            </a:r>
            <a:r>
              <a:rPr lang="ru-RU" sz="2400" dirty="0" err="1">
                <a:solidFill>
                  <a:schemeClr val="bg1"/>
                </a:solidFill>
              </a:rPr>
              <a:t>південній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співвідношення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відповідно</a:t>
            </a:r>
            <a:r>
              <a:rPr lang="ru-RU" sz="2400" dirty="0">
                <a:solidFill>
                  <a:schemeClr val="bg1"/>
                </a:solidFill>
              </a:rPr>
              <a:t> становить 80,9% і 19,1%. </a:t>
            </a:r>
          </a:p>
        </p:txBody>
      </p:sp>
    </p:spTree>
    <p:extLst>
      <p:ext uri="{BB962C8B-B14F-4D97-AF65-F5344CB8AC3E}">
        <p14:creationId xmlns:p14="http://schemas.microsoft.com/office/powerpoint/2010/main" xmlns="" val="243411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Ð¾ÐºÐµÐ°Ð½ Ð¸ Ð»ÑÐ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8352" y="2492896"/>
            <a:ext cx="4283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Північніше</a:t>
            </a:r>
            <a:r>
              <a:rPr lang="ru-RU" sz="2400" dirty="0" smtClean="0"/>
              <a:t> </a:t>
            </a:r>
            <a:r>
              <a:rPr lang="ru-RU" sz="2400" dirty="0"/>
              <a:t>81</a:t>
            </a:r>
            <a:r>
              <a:rPr lang="ru-RU" sz="2400" baseline="30000" dirty="0"/>
              <a:t>0</a:t>
            </a:r>
            <a:endParaRPr lang="ru-RU" sz="2400" dirty="0"/>
          </a:p>
          <a:p>
            <a:r>
              <a:rPr lang="ru-RU" sz="2400" dirty="0" err="1" smtClean="0"/>
              <a:t>північної</a:t>
            </a:r>
            <a:r>
              <a:rPr lang="ru-RU" sz="2400" dirty="0" smtClean="0"/>
              <a:t> </a:t>
            </a:r>
            <a:r>
              <a:rPr lang="ru-RU" sz="2400" dirty="0" err="1"/>
              <a:t>широти</a:t>
            </a:r>
            <a:r>
              <a:rPr lang="ru-RU" sz="2400" dirty="0"/>
              <a:t> (в </a:t>
            </a:r>
            <a:r>
              <a:rPr lang="ru-RU" sz="2400" dirty="0" err="1"/>
              <a:t>Північному</a:t>
            </a:r>
            <a:r>
              <a:rPr lang="ru-RU" sz="2400" dirty="0"/>
              <a:t> </a:t>
            </a:r>
            <a:r>
              <a:rPr lang="ru-RU" sz="2400" dirty="0" err="1"/>
              <a:t>Льодовитому</a:t>
            </a:r>
            <a:r>
              <a:rPr lang="ru-RU" sz="2400" dirty="0"/>
              <a:t> </a:t>
            </a:r>
            <a:r>
              <a:rPr lang="ru-RU" sz="2400" dirty="0" err="1"/>
              <a:t>океані</a:t>
            </a:r>
            <a:r>
              <a:rPr lang="ru-RU" sz="2400" dirty="0"/>
              <a:t>) й </a:t>
            </a:r>
            <a:r>
              <a:rPr lang="ru-RU" sz="2400" dirty="0" err="1"/>
              <a:t>приблизно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56</a:t>
            </a:r>
            <a:r>
              <a:rPr lang="ru-RU" sz="2400" baseline="30000" dirty="0"/>
              <a:t>0</a:t>
            </a:r>
            <a:endParaRPr lang="ru-RU" sz="2400" dirty="0"/>
          </a:p>
          <a:p>
            <a:r>
              <a:rPr lang="ru-RU" sz="2400" dirty="0" smtClean="0"/>
              <a:t>і 63</a:t>
            </a:r>
            <a:r>
              <a:rPr lang="ru-RU" sz="2400" baseline="30000" dirty="0" smtClean="0"/>
              <a:t>0</a:t>
            </a:r>
            <a:r>
              <a:rPr lang="ru-RU" sz="2400" dirty="0"/>
              <a:t> </a:t>
            </a:r>
            <a:r>
              <a:rPr lang="ru-RU" sz="2400" dirty="0" err="1" smtClean="0"/>
              <a:t>південної</a:t>
            </a:r>
            <a:r>
              <a:rPr lang="ru-RU" sz="2400" dirty="0" smtClean="0"/>
              <a:t> </a:t>
            </a:r>
            <a:r>
              <a:rPr lang="ru-RU" sz="2400" dirty="0" err="1"/>
              <a:t>широти</a:t>
            </a:r>
            <a:r>
              <a:rPr lang="ru-RU" sz="2400" dirty="0"/>
              <a:t> </a:t>
            </a:r>
            <a:r>
              <a:rPr lang="ru-RU" sz="2400" dirty="0" err="1"/>
              <a:t>Світовий</a:t>
            </a:r>
            <a:r>
              <a:rPr lang="ru-RU" sz="2400" dirty="0"/>
              <a:t> океан </a:t>
            </a:r>
            <a:r>
              <a:rPr lang="ru-RU" sz="2400" dirty="0" err="1"/>
              <a:t>покриває</a:t>
            </a:r>
            <a:r>
              <a:rPr lang="ru-RU" sz="2400" dirty="0"/>
              <a:t> </a:t>
            </a:r>
            <a:r>
              <a:rPr lang="ru-RU" sz="2400" dirty="0" err="1"/>
              <a:t>земну</a:t>
            </a:r>
            <a:r>
              <a:rPr lang="ru-RU" sz="2400" dirty="0"/>
              <a:t> кулю </a:t>
            </a:r>
            <a:r>
              <a:rPr lang="ru-RU" sz="2400" dirty="0" err="1"/>
              <a:t>безперервним</a:t>
            </a:r>
            <a:r>
              <a:rPr lang="ru-RU" sz="2400" dirty="0"/>
              <a:t> шаром </a:t>
            </a:r>
            <a:r>
              <a:rPr lang="ru-RU" sz="2400" dirty="0" err="1"/>
              <a:t>льоду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3046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ÐÐ°ÑÑÐ¸Ð½ÐºÐ¸ Ð¿Ð¾ Ð·Ð°Ð¿ÑÐ¾ÑÑ 4 Ð¾ÐºÐµÐ°Ð½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63" y="404664"/>
            <a:ext cx="8470874" cy="60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433" y="620688"/>
            <a:ext cx="48106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</a:t>
            </a:r>
            <a:r>
              <a:rPr lang="ru-RU" sz="2000" dirty="0" err="1">
                <a:solidFill>
                  <a:schemeClr val="bg1"/>
                </a:solidFill>
              </a:rPr>
              <a:t>морфологічними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особливостями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твердої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оболонки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Світовий</a:t>
            </a:r>
            <a:r>
              <a:rPr lang="ru-RU" sz="2000" dirty="0">
                <a:solidFill>
                  <a:schemeClr val="bg1"/>
                </a:solidFill>
              </a:rPr>
              <a:t> океан </a:t>
            </a:r>
            <a:r>
              <a:rPr lang="ru-RU" sz="2000" dirty="0" err="1">
                <a:solidFill>
                  <a:schemeClr val="bg1"/>
                </a:solidFill>
              </a:rPr>
              <a:t>умовно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ділять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чотири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окремих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океани</a:t>
            </a:r>
            <a:r>
              <a:rPr lang="ru-RU" sz="2000" dirty="0">
                <a:solidFill>
                  <a:schemeClr val="bg1"/>
                </a:solidFill>
              </a:rPr>
              <a:t>: Тихий, </a:t>
            </a:r>
            <a:r>
              <a:rPr lang="ru-RU" sz="2000" dirty="0" err="1">
                <a:solidFill>
                  <a:schemeClr val="bg1"/>
                </a:solidFill>
              </a:rPr>
              <a:t>Атлантичний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Індійський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Північний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Льодовитий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Виділяють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Південний</a:t>
            </a:r>
            <a:r>
              <a:rPr lang="ru-RU" sz="2000" dirty="0">
                <a:solidFill>
                  <a:schemeClr val="bg1"/>
                </a:solidFill>
              </a:rPr>
              <a:t> океан,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включає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південну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частину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Світового</a:t>
            </a:r>
            <a:r>
              <a:rPr lang="ru-RU" sz="2000" dirty="0">
                <a:solidFill>
                  <a:schemeClr val="bg1"/>
                </a:solidFill>
              </a:rPr>
              <a:t> океану, </a:t>
            </a:r>
            <a:r>
              <a:rPr lang="ru-RU" sz="2000" dirty="0" err="1">
                <a:solidFill>
                  <a:schemeClr val="bg1"/>
                </a:solidFill>
              </a:rPr>
              <a:t>прилеглу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Антарктиди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Складовими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Світового</a:t>
            </a:r>
            <a:r>
              <a:rPr lang="ru-RU" sz="2000" dirty="0">
                <a:solidFill>
                  <a:schemeClr val="bg1"/>
                </a:solidFill>
              </a:rPr>
              <a:t> океану є й моря,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відокремлені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нього</a:t>
            </a:r>
            <a:r>
              <a:rPr lang="ru-RU" sz="2000" dirty="0">
                <a:solidFill>
                  <a:schemeClr val="bg1"/>
                </a:solidFill>
              </a:rPr>
              <a:t> суходолом, </a:t>
            </a:r>
            <a:r>
              <a:rPr lang="ru-RU" sz="2000" dirty="0" err="1">
                <a:solidFill>
                  <a:schemeClr val="bg1"/>
                </a:solidFill>
              </a:rPr>
              <a:t>підводними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підвищеннями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або</a:t>
            </a:r>
            <a:r>
              <a:rPr lang="ru-RU" sz="2000" dirty="0">
                <a:solidFill>
                  <a:schemeClr val="bg1"/>
                </a:solidFill>
              </a:rPr>
              <a:t> островами і </a:t>
            </a:r>
            <a:r>
              <a:rPr lang="ru-RU" sz="2000" dirty="0" err="1">
                <a:solidFill>
                  <a:schemeClr val="bg1"/>
                </a:solidFill>
              </a:rPr>
              <a:t>мають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своєрідний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гідрометеорологічний</a:t>
            </a:r>
            <a:r>
              <a:rPr lang="ru-RU" sz="2000" dirty="0">
                <a:solidFill>
                  <a:schemeClr val="bg1"/>
                </a:solidFill>
              </a:rPr>
              <a:t> режим. </a:t>
            </a:r>
            <a:r>
              <a:rPr lang="ru-RU" sz="2000" dirty="0" err="1">
                <a:solidFill>
                  <a:schemeClr val="bg1"/>
                </a:solidFill>
              </a:rPr>
              <a:t>Всього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земній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кулі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нараховується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біля</a:t>
            </a:r>
            <a:r>
              <a:rPr lang="ru-RU" sz="2000" dirty="0">
                <a:solidFill>
                  <a:schemeClr val="bg1"/>
                </a:solidFill>
              </a:rPr>
              <a:t> 60 </a:t>
            </a:r>
            <a:r>
              <a:rPr lang="ru-RU" sz="2000" dirty="0" err="1">
                <a:solidFill>
                  <a:schemeClr val="bg1"/>
                </a:solidFill>
              </a:rPr>
              <a:t>морів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включаючи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відкриті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частини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океанів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Саргасове</a:t>
            </a:r>
            <a:r>
              <a:rPr lang="ru-RU" sz="2000" dirty="0">
                <a:solidFill>
                  <a:schemeClr val="bg1"/>
                </a:solidFill>
              </a:rPr>
              <a:t> море), </a:t>
            </a:r>
            <a:r>
              <a:rPr lang="ru-RU" sz="2000" dirty="0" err="1">
                <a:solidFill>
                  <a:schemeClr val="bg1"/>
                </a:solidFill>
              </a:rPr>
              <a:t>великі</a:t>
            </a:r>
            <a:r>
              <a:rPr lang="ru-RU" sz="2000" dirty="0">
                <a:solidFill>
                  <a:schemeClr val="bg1"/>
                </a:solidFill>
              </a:rPr>
              <a:t> затоки (</a:t>
            </a:r>
            <a:r>
              <a:rPr lang="ru-RU" sz="2000" dirty="0" err="1">
                <a:solidFill>
                  <a:schemeClr val="bg1"/>
                </a:solidFill>
              </a:rPr>
              <a:t>Мексиканська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Перська</a:t>
            </a:r>
            <a:r>
              <a:rPr lang="ru-RU" sz="2000" dirty="0">
                <a:solidFill>
                  <a:schemeClr val="bg1"/>
                </a:solidFill>
              </a:rPr>
              <a:t>) та озера (</a:t>
            </a:r>
            <a:r>
              <a:rPr lang="ru-RU" sz="2000" dirty="0" err="1">
                <a:solidFill>
                  <a:schemeClr val="bg1"/>
                </a:solidFill>
              </a:rPr>
              <a:t>Аральське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Каспійське</a:t>
            </a:r>
            <a:r>
              <a:rPr lang="ru-RU" sz="2000" dirty="0">
                <a:solidFill>
                  <a:schemeClr val="bg1"/>
                </a:solidFill>
              </a:rPr>
              <a:t> моря).</a:t>
            </a:r>
          </a:p>
        </p:txBody>
      </p:sp>
    </p:spTree>
    <p:extLst>
      <p:ext uri="{BB962C8B-B14F-4D97-AF65-F5344CB8AC3E}">
        <p14:creationId xmlns:p14="http://schemas.microsoft.com/office/powerpoint/2010/main" xmlns="" val="484453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ther of Cactus\Desktop\1200px-Stadtroda_Sandst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6768752" cy="4968552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/>
              <a:t>Геологічна діяльність вітру переважно зводиться до </a:t>
            </a:r>
            <a:r>
              <a:rPr lang="uk-UA" sz="2400" dirty="0" smtClean="0"/>
              <a:t>руйнування корінних </a:t>
            </a:r>
            <a:r>
              <a:rPr lang="uk-UA" sz="2400" dirty="0"/>
              <a:t>порід, транспортування та акумуляції продуктів руйнування.</a:t>
            </a:r>
          </a:p>
          <a:p>
            <a:pPr marL="0" indent="457200" algn="just">
              <a:buNone/>
            </a:pPr>
            <a:r>
              <a:rPr lang="uk-UA" sz="2400" dirty="0"/>
              <a:t>Інтенсивність руйнівної роботи повітряних мас, що переміщуються, </a:t>
            </a:r>
            <a:r>
              <a:rPr lang="uk-UA" sz="2400" dirty="0" smtClean="0"/>
              <a:t>залежить від </a:t>
            </a:r>
            <a:r>
              <a:rPr lang="uk-UA" sz="2400" dirty="0"/>
              <a:t>швидкості вітру. Руйнування відбувається як при безпосередній </a:t>
            </a:r>
            <a:r>
              <a:rPr lang="uk-UA" sz="2400" dirty="0" smtClean="0"/>
              <a:t>дії повітряних </a:t>
            </a:r>
            <a:r>
              <a:rPr lang="uk-UA" sz="2400" dirty="0"/>
              <a:t>струменів на розсипчасті або слабозцементовані породи, так </a:t>
            </a:r>
            <a:r>
              <a:rPr lang="uk-UA" sz="2400" dirty="0" smtClean="0"/>
              <a:t>і дією </a:t>
            </a:r>
            <a:r>
              <a:rPr lang="uk-UA" sz="2400" dirty="0"/>
              <a:t>на поверхню гірських порід твердими частинами, які переносяться. </a:t>
            </a:r>
          </a:p>
        </p:txBody>
      </p:sp>
    </p:spTree>
    <p:extLst>
      <p:ext uri="{BB962C8B-B14F-4D97-AF65-F5344CB8AC3E}">
        <p14:creationId xmlns:p14="http://schemas.microsoft.com/office/powerpoint/2010/main" xmlns="" val="772833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212"/>
            <a:ext cx="8229600" cy="58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908720"/>
            <a:ext cx="8435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Світовий</a:t>
            </a:r>
            <a:r>
              <a:rPr lang="ru-RU" sz="2400" dirty="0"/>
              <a:t> океан </a:t>
            </a:r>
            <a:r>
              <a:rPr lang="ru-RU" sz="2400" dirty="0" err="1"/>
              <a:t>створює</a:t>
            </a:r>
            <a:r>
              <a:rPr lang="ru-RU" sz="2400" dirty="0"/>
              <a:t> </a:t>
            </a:r>
            <a:r>
              <a:rPr lang="ru-RU" sz="2400" dirty="0" err="1"/>
              <a:t>сприятливі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являє</a:t>
            </a:r>
            <a:r>
              <a:rPr lang="ru-RU" sz="2400" dirty="0"/>
              <a:t> собою </a:t>
            </a:r>
            <a:r>
              <a:rPr lang="ru-RU" sz="2400" dirty="0" err="1"/>
              <a:t>величезний</a:t>
            </a:r>
            <a:r>
              <a:rPr lang="ru-RU" sz="2400" dirty="0"/>
              <a:t> </a:t>
            </a:r>
            <a:r>
              <a:rPr lang="ru-RU" sz="2400" dirty="0" err="1"/>
              <a:t>акумулятор</a:t>
            </a:r>
            <a:r>
              <a:rPr lang="ru-RU" sz="2400" dirty="0"/>
              <a:t> </a:t>
            </a:r>
            <a:r>
              <a:rPr lang="ru-RU" sz="2400" dirty="0" err="1"/>
              <a:t>сонячного</a:t>
            </a:r>
            <a:r>
              <a:rPr lang="ru-RU" sz="2400" dirty="0"/>
              <a:t> тепла і </a:t>
            </a:r>
            <a:r>
              <a:rPr lang="ru-RU" sz="2400" dirty="0" err="1"/>
              <a:t>вологи</a:t>
            </a:r>
            <a:r>
              <a:rPr lang="ru-RU" sz="2400" dirty="0"/>
              <a:t>,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чому</a:t>
            </a:r>
            <a:r>
              <a:rPr lang="ru-RU" sz="2400" dirty="0"/>
              <a:t> </a:t>
            </a:r>
            <a:r>
              <a:rPr lang="ru-RU" sz="2400" dirty="0" err="1"/>
              <a:t>згладжуються</a:t>
            </a:r>
            <a:r>
              <a:rPr lang="ru-RU" sz="2400" dirty="0"/>
              <a:t> </a:t>
            </a:r>
            <a:r>
              <a:rPr lang="ru-RU" sz="2400" dirty="0" err="1"/>
              <a:t>різкі</a:t>
            </a:r>
            <a:r>
              <a:rPr lang="ru-RU" sz="2400" dirty="0"/>
              <a:t> </a:t>
            </a:r>
            <a:r>
              <a:rPr lang="ru-RU" sz="2400" dirty="0" err="1"/>
              <a:t>коливання</a:t>
            </a:r>
            <a:r>
              <a:rPr lang="ru-RU" sz="2400" dirty="0"/>
              <a:t> </a:t>
            </a:r>
            <a:r>
              <a:rPr lang="ru-RU" sz="2400" dirty="0" err="1"/>
              <a:t>температури</a:t>
            </a:r>
            <a:r>
              <a:rPr lang="ru-RU" sz="2400" dirty="0"/>
              <a:t> та </a:t>
            </a:r>
            <a:r>
              <a:rPr lang="ru-RU" sz="2400" dirty="0" err="1"/>
              <a:t>зволожуються</a:t>
            </a:r>
            <a:r>
              <a:rPr lang="ru-RU" sz="2400" dirty="0"/>
              <a:t> </a:t>
            </a:r>
            <a:r>
              <a:rPr lang="ru-RU" sz="2400" dirty="0" err="1"/>
              <a:t>віддалені</a:t>
            </a:r>
            <a:r>
              <a:rPr lang="ru-RU" sz="2400" dirty="0"/>
              <a:t> </a:t>
            </a:r>
            <a:r>
              <a:rPr lang="ru-RU" sz="2400" dirty="0" err="1"/>
              <a:t>райони</a:t>
            </a:r>
            <a:r>
              <a:rPr lang="ru-RU" sz="2400" dirty="0"/>
              <a:t> </a:t>
            </a:r>
            <a:r>
              <a:rPr lang="ru-RU" sz="2400" dirty="0" err="1"/>
              <a:t>суші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err="1" smtClean="0"/>
              <a:t>Світовий</a:t>
            </a:r>
            <a:r>
              <a:rPr lang="ru-RU" sz="2400" dirty="0" smtClean="0"/>
              <a:t> </a:t>
            </a:r>
            <a:r>
              <a:rPr lang="ru-RU" sz="2400" dirty="0"/>
              <a:t>океан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найбагатше</a:t>
            </a:r>
            <a:r>
              <a:rPr lang="ru-RU" sz="2400" dirty="0"/>
              <a:t> </a:t>
            </a:r>
            <a:r>
              <a:rPr lang="ru-RU" sz="2400" dirty="0" err="1"/>
              <a:t>джерело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 </a:t>
            </a:r>
            <a:r>
              <a:rPr lang="ru-RU" sz="2400" dirty="0" err="1"/>
              <a:t>харчування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білкові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служить </a:t>
            </a:r>
            <a:r>
              <a:rPr lang="ru-RU" sz="2400" dirty="0" err="1"/>
              <a:t>джерелом</a:t>
            </a:r>
            <a:r>
              <a:rPr lang="ru-RU" sz="2400" dirty="0"/>
              <a:t> </a:t>
            </a:r>
            <a:r>
              <a:rPr lang="ru-RU" sz="2400" dirty="0" err="1"/>
              <a:t>енергетичних</a:t>
            </a:r>
            <a:r>
              <a:rPr lang="ru-RU" sz="2400" dirty="0"/>
              <a:t>, </a:t>
            </a:r>
            <a:r>
              <a:rPr lang="ru-RU" sz="2400" dirty="0" err="1"/>
              <a:t>хімічних</a:t>
            </a:r>
            <a:r>
              <a:rPr lang="ru-RU" sz="2400" dirty="0"/>
              <a:t> і </a:t>
            </a:r>
            <a:r>
              <a:rPr lang="ru-RU" sz="2400" dirty="0" err="1"/>
              <a:t>мінеральних</a:t>
            </a:r>
            <a:r>
              <a:rPr lang="ru-RU" sz="2400" dirty="0"/>
              <a:t> </a:t>
            </a:r>
            <a:r>
              <a:rPr lang="ru-RU" sz="2400" dirty="0" err="1"/>
              <a:t>ресурсів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зараз </a:t>
            </a:r>
            <a:r>
              <a:rPr lang="ru-RU" sz="2400" dirty="0" err="1"/>
              <a:t>частково</a:t>
            </a:r>
            <a:r>
              <a:rPr lang="ru-RU" sz="2400" dirty="0"/>
              <a:t> </a:t>
            </a:r>
            <a:r>
              <a:rPr lang="ru-RU" sz="2400" dirty="0" err="1"/>
              <a:t>використовуються</a:t>
            </a:r>
            <a:r>
              <a:rPr lang="ru-RU" sz="2400" dirty="0"/>
              <a:t> </a:t>
            </a:r>
            <a:r>
              <a:rPr lang="ru-RU" sz="2400" dirty="0" err="1"/>
              <a:t>людиною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345989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7239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351" y="1549385"/>
            <a:ext cx="8147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за </a:t>
            </a:r>
            <a:r>
              <a:rPr lang="ru-RU" sz="2400" dirty="0" err="1">
                <a:solidFill>
                  <a:schemeClr val="bg1"/>
                </a:solidFill>
              </a:rPr>
              <a:t>фізичними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хімічними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властивостями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якісним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хімічним</a:t>
            </a:r>
            <a:r>
              <a:rPr lang="ru-RU" sz="2400" dirty="0">
                <a:solidFill>
                  <a:schemeClr val="bg1"/>
                </a:solidFill>
              </a:rPr>
              <a:t> складом </a:t>
            </a:r>
            <a:r>
              <a:rPr lang="ru-RU" sz="2400" dirty="0" err="1">
                <a:solidFill>
                  <a:schemeClr val="bg1"/>
                </a:solidFill>
              </a:rPr>
              <a:t>являють</a:t>
            </a:r>
            <a:r>
              <a:rPr lang="ru-RU" sz="2400" dirty="0">
                <a:solidFill>
                  <a:schemeClr val="bg1"/>
                </a:solidFill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</a:rPr>
              <a:t>єдине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ціле</a:t>
            </a:r>
            <a:r>
              <a:rPr lang="ru-RU" sz="2400" dirty="0">
                <a:solidFill>
                  <a:schemeClr val="bg1"/>
                </a:solidFill>
              </a:rPr>
              <a:t>, але за </a:t>
            </a:r>
            <a:r>
              <a:rPr lang="ru-RU" sz="2400" dirty="0" err="1">
                <a:solidFill>
                  <a:schemeClr val="bg1"/>
                </a:solidFill>
              </a:rPr>
              <a:t>кількісними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показниками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гідрологічних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гідрохімічних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режимів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характеризуються</a:t>
            </a:r>
            <a:r>
              <a:rPr lang="ru-RU" sz="2400" dirty="0">
                <a:solidFill>
                  <a:schemeClr val="bg1"/>
                </a:solidFill>
              </a:rPr>
              <a:t> великою </a:t>
            </a:r>
            <a:r>
              <a:rPr lang="ru-RU" sz="2400" dirty="0" err="1">
                <a:solidFill>
                  <a:schemeClr val="bg1"/>
                </a:solidFill>
              </a:rPr>
              <a:t>різноманітністю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Як </a:t>
            </a:r>
            <a:r>
              <a:rPr lang="ru-RU" sz="2400" dirty="0" err="1">
                <a:solidFill>
                  <a:schemeClr val="bg1"/>
                </a:solidFill>
              </a:rPr>
              <a:t>частина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гідросфери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Світовий</a:t>
            </a:r>
            <a:r>
              <a:rPr lang="ru-RU" sz="2400" dirty="0">
                <a:solidFill>
                  <a:schemeClr val="bg1"/>
                </a:solidFill>
              </a:rPr>
              <a:t> океан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безперервній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взаємодії</a:t>
            </a:r>
            <a:r>
              <a:rPr lang="ru-RU" sz="2400" dirty="0">
                <a:solidFill>
                  <a:schemeClr val="bg1"/>
                </a:solidFill>
              </a:rPr>
              <a:t> з атмосферою і земною </a:t>
            </a:r>
            <a:r>
              <a:rPr lang="ru-RU" sz="2400" dirty="0" err="1">
                <a:solidFill>
                  <a:schemeClr val="bg1"/>
                </a:solidFill>
              </a:rPr>
              <a:t>корою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1835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Ð°ÑÑÐ¸Ð½ÐºÐ¸ Ð¿Ð¾ Ð·Ð°Ð¿ÑÐ¾ÑÑ Ð¶Ð¸Ð·Ð½Ñ Ð² Ð¾ÐºÐµÐ°Ð½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66"/>
          <a:stretch/>
        </p:blipFill>
        <p:spPr bwMode="auto">
          <a:xfrm>
            <a:off x="457200" y="548680"/>
            <a:ext cx="8229600" cy="58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067611"/>
            <a:ext cx="8062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Середньорічна</a:t>
            </a:r>
            <a:r>
              <a:rPr lang="ru-RU" sz="2400" dirty="0"/>
              <a:t> температура </a:t>
            </a:r>
            <a:r>
              <a:rPr lang="ru-RU" sz="2400" dirty="0" err="1"/>
              <a:t>поверхневих</a:t>
            </a:r>
            <a:r>
              <a:rPr lang="ru-RU" sz="2400" dirty="0"/>
              <a:t> </a:t>
            </a:r>
            <a:r>
              <a:rPr lang="ru-RU" sz="2400" dirty="0" err="1"/>
              <a:t>океанічних</a:t>
            </a:r>
            <a:r>
              <a:rPr lang="ru-RU" sz="2400" dirty="0"/>
              <a:t> вод становить +17,50С, </a:t>
            </a:r>
            <a:r>
              <a:rPr lang="ru-RU" sz="2400" dirty="0" err="1"/>
              <a:t>змінюючись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-1,5-2 0С у </a:t>
            </a:r>
            <a:r>
              <a:rPr lang="ru-RU" sz="2400" dirty="0" err="1"/>
              <a:t>полярних</a:t>
            </a:r>
            <a:r>
              <a:rPr lang="ru-RU" sz="2400" dirty="0"/>
              <a:t> широтах і до +350С - у </a:t>
            </a:r>
            <a:r>
              <a:rPr lang="ru-RU" sz="2400" dirty="0" err="1"/>
              <a:t>тропічних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327348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ÐÐ°ÑÑÐ¸Ð½ÐºÐ¸ Ð¿Ð¾ Ð·Ð°Ð¿ÑÐ¾ÑÑ Ð»ÑÐ½Ð° Ð¸  Ð¾ÐºÐµÐ°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9287"/>
            <a:ext cx="8229600" cy="56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818637"/>
            <a:ext cx="40324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 води </a:t>
            </a:r>
            <a:r>
              <a:rPr lang="ru-RU" sz="2000" dirty="0" err="1"/>
              <a:t>Світового</a:t>
            </a:r>
            <a:r>
              <a:rPr lang="ru-RU" sz="2000" dirty="0"/>
              <a:t> океану </a:t>
            </a:r>
            <a:r>
              <a:rPr lang="ru-RU" sz="2000" dirty="0" err="1"/>
              <a:t>постійно</a:t>
            </a:r>
            <a:r>
              <a:rPr lang="ru-RU" sz="2000" dirty="0"/>
              <a:t> </a:t>
            </a:r>
            <a:r>
              <a:rPr lang="ru-RU" sz="2000" dirty="0" err="1"/>
              <a:t>впливають</a:t>
            </a:r>
            <a:r>
              <a:rPr lang="ru-RU" sz="2000" dirty="0"/>
              <a:t> </a:t>
            </a:r>
            <a:r>
              <a:rPr lang="ru-RU" sz="2000" dirty="0" err="1"/>
              <a:t>сили</a:t>
            </a:r>
            <a:r>
              <a:rPr lang="ru-RU" sz="2000" dirty="0"/>
              <a:t> </a:t>
            </a:r>
            <a:r>
              <a:rPr lang="ru-RU" sz="2000" dirty="0" err="1"/>
              <a:t>притягання</a:t>
            </a:r>
            <a:r>
              <a:rPr lang="ru-RU" sz="2000" dirty="0"/>
              <a:t> </a:t>
            </a:r>
            <a:r>
              <a:rPr lang="ru-RU" sz="2000" dirty="0" err="1"/>
              <a:t>Місяця</a:t>
            </a:r>
            <a:r>
              <a:rPr lang="ru-RU" sz="2000" dirty="0"/>
              <a:t> і </a:t>
            </a:r>
            <a:r>
              <a:rPr lang="ru-RU" sz="2000" dirty="0" err="1"/>
              <a:t>Сонця</a:t>
            </a:r>
            <a:r>
              <a:rPr lang="ru-RU" sz="2000" dirty="0"/>
              <a:t>, </a:t>
            </a:r>
            <a:r>
              <a:rPr lang="ru-RU" sz="2000" dirty="0" err="1"/>
              <a:t>зміни</a:t>
            </a:r>
            <a:r>
              <a:rPr lang="ru-RU" sz="2000" dirty="0"/>
              <a:t> </a:t>
            </a:r>
            <a:r>
              <a:rPr lang="ru-RU" sz="2000" dirty="0" err="1"/>
              <a:t>температури</a:t>
            </a:r>
            <a:r>
              <a:rPr lang="ru-RU" sz="2000" dirty="0"/>
              <a:t> і </a:t>
            </a:r>
            <a:r>
              <a:rPr lang="ru-RU" sz="2000" dirty="0" err="1"/>
              <a:t>солоності</a:t>
            </a:r>
            <a:r>
              <a:rPr lang="ru-RU" sz="2000" dirty="0"/>
              <a:t>, </a:t>
            </a:r>
            <a:r>
              <a:rPr lang="ru-RU" sz="2000" dirty="0" err="1"/>
              <a:t>вітри</a:t>
            </a:r>
            <a:r>
              <a:rPr lang="ru-RU" sz="2000" dirty="0"/>
              <a:t>.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фактори</a:t>
            </a:r>
            <a:r>
              <a:rPr lang="ru-RU" sz="2000" dirty="0"/>
              <a:t> </a:t>
            </a:r>
            <a:r>
              <a:rPr lang="ru-RU" sz="2000" dirty="0" err="1"/>
              <a:t>зумовлюють</a:t>
            </a:r>
            <a:r>
              <a:rPr lang="ru-RU" sz="2000" dirty="0"/>
              <a:t> </a:t>
            </a:r>
            <a:r>
              <a:rPr lang="ru-RU" sz="2000" dirty="0" err="1"/>
              <a:t>постійний</a:t>
            </a:r>
            <a:r>
              <a:rPr lang="ru-RU" sz="2000" dirty="0"/>
              <a:t> </a:t>
            </a:r>
            <a:r>
              <a:rPr lang="ru-RU" sz="2000" dirty="0" err="1"/>
              <a:t>рух</a:t>
            </a:r>
            <a:r>
              <a:rPr lang="ru-RU" sz="2000" dirty="0"/>
              <a:t> води,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здійснюється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течій</a:t>
            </a:r>
            <a:r>
              <a:rPr lang="ru-RU" sz="2000" dirty="0"/>
              <a:t>, </a:t>
            </a:r>
            <a:r>
              <a:rPr lang="ru-RU" sz="2000" dirty="0" err="1"/>
              <a:t>хвиль</a:t>
            </a:r>
            <a:r>
              <a:rPr lang="ru-RU" sz="2000" dirty="0"/>
              <a:t>, </a:t>
            </a:r>
            <a:r>
              <a:rPr lang="ru-RU" sz="2000" dirty="0" err="1"/>
              <a:t>припливів</a:t>
            </a:r>
            <a:r>
              <a:rPr lang="ru-RU" sz="2000" dirty="0"/>
              <a:t> та </a:t>
            </a:r>
            <a:r>
              <a:rPr lang="ru-RU" sz="2000" dirty="0" err="1"/>
              <a:t>відпливів</a:t>
            </a:r>
            <a:r>
              <a:rPr lang="ru-RU" sz="2000" dirty="0"/>
              <a:t>. </a:t>
            </a:r>
            <a:r>
              <a:rPr lang="ru-RU" sz="2000" dirty="0" err="1"/>
              <a:t>Внаслідок</a:t>
            </a:r>
            <a:r>
              <a:rPr lang="ru-RU" sz="2000" dirty="0"/>
              <a:t> </a:t>
            </a:r>
            <a:r>
              <a:rPr lang="ru-RU" sz="2000" dirty="0" err="1"/>
              <a:t>цих</a:t>
            </a:r>
            <a:r>
              <a:rPr lang="ru-RU" sz="2000" dirty="0"/>
              <a:t> </a:t>
            </a:r>
            <a:r>
              <a:rPr lang="ru-RU" sz="2000" dirty="0" err="1"/>
              <a:t>рухів</a:t>
            </a:r>
            <a:r>
              <a:rPr lang="ru-RU" sz="2000" dirty="0"/>
              <a:t> </a:t>
            </a:r>
            <a:r>
              <a:rPr lang="ru-RU" sz="2000" dirty="0" err="1"/>
              <a:t>відбувається</a:t>
            </a:r>
            <a:r>
              <a:rPr lang="ru-RU" sz="2000" dirty="0"/>
              <a:t> </a:t>
            </a:r>
            <a:r>
              <a:rPr lang="ru-RU" sz="2000" dirty="0" err="1"/>
              <a:t>переміщення</a:t>
            </a:r>
            <a:r>
              <a:rPr lang="ru-RU" sz="2000" dirty="0"/>
              <a:t> </a:t>
            </a:r>
            <a:r>
              <a:rPr lang="ru-RU" sz="2000" dirty="0" err="1"/>
              <a:t>величезних</a:t>
            </a:r>
            <a:r>
              <a:rPr lang="ru-RU" sz="2000" dirty="0"/>
              <a:t> </a:t>
            </a:r>
            <a:r>
              <a:rPr lang="ru-RU" sz="2000" dirty="0" err="1"/>
              <a:t>мас</a:t>
            </a:r>
            <a:r>
              <a:rPr lang="ru-RU" sz="2000" dirty="0"/>
              <a:t> </a:t>
            </a:r>
            <a:r>
              <a:rPr lang="ru-RU" sz="2000" dirty="0" err="1"/>
              <a:t>біогенної</a:t>
            </a:r>
            <a:r>
              <a:rPr lang="ru-RU" sz="2000" dirty="0"/>
              <a:t> і </a:t>
            </a:r>
            <a:r>
              <a:rPr lang="ru-RU" sz="2000" dirty="0" err="1"/>
              <a:t>мінеральної</a:t>
            </a:r>
            <a:r>
              <a:rPr lang="ru-RU" sz="2000" dirty="0"/>
              <a:t> </a:t>
            </a:r>
            <a:r>
              <a:rPr lang="ru-RU" sz="2000" dirty="0" err="1"/>
              <a:t>речовини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розчинів</a:t>
            </a:r>
            <a:r>
              <a:rPr lang="ru-RU" sz="2000" dirty="0"/>
              <a:t>, </a:t>
            </a:r>
            <a:r>
              <a:rPr lang="ru-RU" sz="2000" dirty="0" err="1"/>
              <a:t>зважених</a:t>
            </a:r>
            <a:r>
              <a:rPr lang="ru-RU" sz="2000" dirty="0"/>
              <a:t> </a:t>
            </a:r>
            <a:r>
              <a:rPr lang="ru-RU" sz="2000" dirty="0" err="1"/>
              <a:t>частинок</a:t>
            </a:r>
            <a:r>
              <a:rPr lang="ru-RU" sz="2000" dirty="0"/>
              <a:t> та великих </a:t>
            </a:r>
            <a:r>
              <a:rPr lang="ru-RU" sz="2000" dirty="0" err="1"/>
              <a:t>уламків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призводить</a:t>
            </a:r>
            <a:r>
              <a:rPr lang="ru-RU" sz="2000" dirty="0"/>
              <a:t> до </a:t>
            </a:r>
            <a:r>
              <a:rPr lang="ru-RU" sz="2000" dirty="0" err="1"/>
              <a:t>утворення</a:t>
            </a:r>
            <a:r>
              <a:rPr lang="ru-RU" sz="2000" dirty="0"/>
              <a:t> </a:t>
            </a:r>
            <a:r>
              <a:rPr lang="ru-RU" sz="2000" dirty="0" err="1"/>
              <a:t>комплексів</a:t>
            </a:r>
            <a:r>
              <a:rPr lang="ru-RU" sz="2000" dirty="0"/>
              <a:t> </a:t>
            </a:r>
            <a:r>
              <a:rPr lang="ru-RU" sz="2000" dirty="0" err="1"/>
              <a:t>осадових</a:t>
            </a:r>
            <a:r>
              <a:rPr lang="ru-RU" sz="2000" dirty="0"/>
              <a:t> </a:t>
            </a:r>
            <a:r>
              <a:rPr lang="ru-RU" sz="2000" dirty="0" err="1"/>
              <a:t>гірських</a:t>
            </a:r>
            <a:r>
              <a:rPr lang="ru-RU" sz="2000" dirty="0"/>
              <a:t> </a:t>
            </a:r>
            <a:r>
              <a:rPr lang="ru-RU" sz="2000" dirty="0" err="1"/>
              <a:t>порід</a:t>
            </a:r>
            <a:r>
              <a:rPr lang="ru-RU" sz="2000" dirty="0"/>
              <a:t> і </a:t>
            </a:r>
            <a:r>
              <a:rPr lang="ru-RU" sz="2000" dirty="0" err="1"/>
              <a:t>вирівнювання</a:t>
            </a:r>
            <a:r>
              <a:rPr lang="ru-RU" sz="2000" dirty="0"/>
              <a:t> дна </a:t>
            </a:r>
            <a:r>
              <a:rPr lang="ru-RU" sz="2000" dirty="0" err="1"/>
              <a:t>Світового</a:t>
            </a:r>
            <a:r>
              <a:rPr lang="ru-RU" sz="2000" dirty="0"/>
              <a:t> океану.</a:t>
            </a:r>
          </a:p>
        </p:txBody>
      </p:sp>
    </p:spTree>
    <p:extLst>
      <p:ext uri="{BB962C8B-B14F-4D97-AF65-F5344CB8AC3E}">
        <p14:creationId xmlns:p14="http://schemas.microsoft.com/office/powerpoint/2010/main" xmlns="" val="1318157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ÐÐ°ÑÑÐ¸Ð½ÐºÐ¸ Ð¿Ð¾ Ð·Ð°Ð¿ÑÐ¾ÑÑ Ð¾ÐºÐµÐ°Ð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2573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908720"/>
            <a:ext cx="4536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Течія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горизонтальне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переміщення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мас</a:t>
            </a:r>
            <a:r>
              <a:rPr lang="ru-RU" sz="2400" dirty="0">
                <a:solidFill>
                  <a:schemeClr val="bg1"/>
                </a:solidFill>
              </a:rPr>
              <a:t> в океанах і морях. </a:t>
            </a:r>
            <a:r>
              <a:rPr lang="ru-RU" sz="2400" dirty="0" err="1">
                <a:solidFill>
                  <a:schemeClr val="bg1"/>
                </a:solidFill>
              </a:rPr>
              <a:t>Характеризуються</a:t>
            </a:r>
            <a:r>
              <a:rPr lang="ru-RU" sz="2400" dirty="0">
                <a:solidFill>
                  <a:schemeClr val="bg1"/>
                </a:solidFill>
              </a:rPr>
              <a:t> вони </a:t>
            </a:r>
            <a:r>
              <a:rPr lang="ru-RU" sz="2400" dirty="0" err="1">
                <a:solidFill>
                  <a:schemeClr val="bg1"/>
                </a:solidFill>
              </a:rPr>
              <a:t>певним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напрямом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розповсюдження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швидкістю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сталістю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часі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Крім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течій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існують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протитечії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Морські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течії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протитечії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Світовому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замкнуті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кругообіги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сприяючи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обміну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енергії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системі</a:t>
            </a:r>
            <a:r>
              <a:rPr lang="ru-RU" sz="2400" dirty="0">
                <a:solidFill>
                  <a:schemeClr val="bg1"/>
                </a:solidFill>
              </a:rPr>
              <a:t> “океан-атмосфера-материк</a:t>
            </a:r>
            <a:r>
              <a:rPr lang="ru-RU" sz="2400" dirty="0" smtClean="0">
                <a:solidFill>
                  <a:schemeClr val="bg1"/>
                </a:solidFill>
              </a:rPr>
              <a:t>”.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624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ÐÐ°ÑÑÐ¸Ð½ÐºÐ¸ Ð¿Ð¾ Ð·Ð°Ð¿ÑÐ¾ÑÑ Ð²Ð¾Ð»Ð½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54504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являють</a:t>
            </a:r>
            <a:r>
              <a:rPr lang="ru-RU" sz="2400" dirty="0">
                <a:solidFill>
                  <a:schemeClr val="bg1"/>
                </a:solidFill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</a:rPr>
              <a:t>коливні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рухи</a:t>
            </a:r>
            <a:r>
              <a:rPr lang="ru-RU" sz="2400" dirty="0">
                <a:solidFill>
                  <a:schemeClr val="bg1"/>
                </a:solidFill>
              </a:rPr>
              <a:t> води у морях та океанах. Вони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внаслідок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вітру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змін</a:t>
            </a:r>
            <a:r>
              <a:rPr lang="ru-RU" sz="2400" dirty="0">
                <a:solidFill>
                  <a:schemeClr val="bg1"/>
                </a:solidFill>
              </a:rPr>
              <a:t> атмосферного </a:t>
            </a:r>
            <a:r>
              <a:rPr lang="ru-RU" sz="2400" dirty="0" err="1">
                <a:solidFill>
                  <a:schemeClr val="bg1"/>
                </a:solidFill>
              </a:rPr>
              <a:t>тиску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підводних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землетрусів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припливотворних</a:t>
            </a:r>
            <a:r>
              <a:rPr lang="ru-RU" sz="2400" dirty="0">
                <a:solidFill>
                  <a:schemeClr val="bg1"/>
                </a:solidFill>
              </a:rPr>
              <a:t> сил </a:t>
            </a:r>
            <a:r>
              <a:rPr lang="ru-RU" sz="2400" dirty="0" err="1">
                <a:solidFill>
                  <a:schemeClr val="bg1"/>
                </a:solidFill>
              </a:rPr>
              <a:t>Сонця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нерівностей</a:t>
            </a:r>
            <a:r>
              <a:rPr lang="ru-RU" sz="2400" dirty="0">
                <a:solidFill>
                  <a:schemeClr val="bg1"/>
                </a:solidFill>
              </a:rPr>
              <a:t> дна та при </a:t>
            </a:r>
            <a:r>
              <a:rPr lang="ru-RU" sz="2400" dirty="0" err="1">
                <a:solidFill>
                  <a:schemeClr val="bg1"/>
                </a:solidFill>
              </a:rPr>
              <a:t>переміщенні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cy</a:t>
            </a:r>
            <a:r>
              <a:rPr lang="ru-RU" sz="2400" dirty="0">
                <a:solidFill>
                  <a:schemeClr val="bg1"/>
                </a:solidFill>
              </a:rPr>
              <a:t>д</a:t>
            </a:r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ru-RU" sz="2400" dirty="0">
                <a:solidFill>
                  <a:schemeClr val="bg1"/>
                </a:solidFill>
              </a:rPr>
              <a:t>н. </a:t>
            </a:r>
          </a:p>
        </p:txBody>
      </p:sp>
    </p:spTree>
    <p:extLst>
      <p:ext uri="{BB962C8B-B14F-4D97-AF65-F5344CB8AC3E}">
        <p14:creationId xmlns:p14="http://schemas.microsoft.com/office/powerpoint/2010/main" xmlns="" val="3185528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ÑÑÐ½Ð°Ð¼Ð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0" t="11589" b="12812"/>
          <a:stretch/>
        </p:blipFill>
        <p:spPr bwMode="auto">
          <a:xfrm>
            <a:off x="467544" y="404664"/>
            <a:ext cx="828796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20688"/>
            <a:ext cx="80719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Потужні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землетрусах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водойми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цунамі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Такі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розповсюджуються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швидкістю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50 до 1 000 км/год. </a:t>
            </a:r>
            <a:r>
              <a:rPr lang="ru-RU" sz="2400" dirty="0" err="1">
                <a:solidFill>
                  <a:schemeClr val="bg1"/>
                </a:solidFill>
              </a:rPr>
              <a:t>Висота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цунамі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сягає</a:t>
            </a:r>
            <a:r>
              <a:rPr lang="ru-RU" sz="2400" dirty="0">
                <a:solidFill>
                  <a:schemeClr val="bg1"/>
                </a:solidFill>
              </a:rPr>
              <a:t> 0,1-5 м, а </a:t>
            </a:r>
            <a:r>
              <a:rPr lang="ru-RU" sz="2400" dirty="0" err="1">
                <a:solidFill>
                  <a:schemeClr val="bg1"/>
                </a:solidFill>
              </a:rPr>
              <a:t>біля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узбережжя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збільшується</a:t>
            </a:r>
            <a:r>
              <a:rPr lang="ru-RU" sz="2400" dirty="0">
                <a:solidFill>
                  <a:schemeClr val="bg1"/>
                </a:solidFill>
              </a:rPr>
              <a:t> до 10-50 м і </a:t>
            </a:r>
            <a:r>
              <a:rPr lang="ru-RU" sz="2400" dirty="0" err="1">
                <a:solidFill>
                  <a:schemeClr val="bg1"/>
                </a:solidFill>
              </a:rPr>
              <a:t>більше</a:t>
            </a:r>
            <a:r>
              <a:rPr lang="ru-RU" sz="2400" dirty="0">
                <a:solidFill>
                  <a:schemeClr val="bg1"/>
                </a:solidFill>
              </a:rPr>
              <a:t>. Вони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надзвичайно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руйнівну</a:t>
            </a:r>
            <a:r>
              <a:rPr lang="ru-RU" sz="2400" dirty="0">
                <a:solidFill>
                  <a:schemeClr val="bg1"/>
                </a:solidFill>
              </a:rPr>
              <a:t> силу. </a:t>
            </a:r>
          </a:p>
        </p:txBody>
      </p:sp>
    </p:spTree>
    <p:extLst>
      <p:ext uri="{BB962C8B-B14F-4D97-AF65-F5344CB8AC3E}">
        <p14:creationId xmlns:p14="http://schemas.microsoft.com/office/powerpoint/2010/main" xmlns="" val="467443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ÐÐ°ÑÑÐ¸Ð½ÐºÐ¸ Ð¿Ð¾ Ð·Ð°Ð¿ÑÐ¾ÑÑ Ð¿ÑÐ¸Ð»Ð¸Ð²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76672"/>
            <a:ext cx="8147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Припливи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відпливи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являють</a:t>
            </a:r>
            <a:r>
              <a:rPr lang="ru-RU" sz="2400" dirty="0">
                <a:solidFill>
                  <a:schemeClr val="bg1"/>
                </a:solidFill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</a:rPr>
              <a:t>періодичні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підняття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опускання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рівня</a:t>
            </a:r>
            <a:r>
              <a:rPr lang="ru-RU" sz="2400" dirty="0">
                <a:solidFill>
                  <a:schemeClr val="bg1"/>
                </a:solidFill>
              </a:rPr>
              <a:t> вод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дією</a:t>
            </a:r>
            <a:r>
              <a:rPr lang="ru-RU" sz="2400" dirty="0">
                <a:solidFill>
                  <a:schemeClr val="bg1"/>
                </a:solidFill>
              </a:rPr>
              <a:t> сил,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між</a:t>
            </a:r>
            <a:r>
              <a:rPr lang="ru-RU" sz="2400" dirty="0">
                <a:solidFill>
                  <a:schemeClr val="bg1"/>
                </a:solidFill>
              </a:rPr>
              <a:t> Землею і </a:t>
            </a:r>
            <a:r>
              <a:rPr lang="ru-RU" sz="2400" dirty="0" err="1">
                <a:solidFill>
                  <a:schemeClr val="bg1"/>
                </a:solidFill>
              </a:rPr>
              <a:t>Сонцем</a:t>
            </a:r>
            <a:r>
              <a:rPr lang="ru-RU" sz="2400" dirty="0">
                <a:solidFill>
                  <a:schemeClr val="bg1"/>
                </a:solidFill>
              </a:rPr>
              <a:t> та Землею і </a:t>
            </a:r>
            <a:r>
              <a:rPr lang="ru-RU" sz="2400" dirty="0" err="1">
                <a:solidFill>
                  <a:schemeClr val="bg1"/>
                </a:solidFill>
              </a:rPr>
              <a:t>Місяцем</a:t>
            </a:r>
            <a:r>
              <a:rPr lang="ru-RU" sz="2400" dirty="0">
                <a:solidFill>
                  <a:schemeClr val="bg1"/>
                </a:solidFill>
              </a:rPr>
              <a:t>. Характер </a:t>
            </a:r>
            <a:r>
              <a:rPr lang="ru-RU" sz="2400" dirty="0" err="1">
                <a:solidFill>
                  <a:schemeClr val="bg1"/>
                </a:solidFill>
              </a:rPr>
              <a:t>припливів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відпливів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залежить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взаємного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розташування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Сонця</a:t>
            </a:r>
            <a:r>
              <a:rPr lang="ru-RU" sz="2400" dirty="0">
                <a:solidFill>
                  <a:schemeClr val="bg1"/>
                </a:solidFill>
              </a:rPr>
              <a:t>, а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географічної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широти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глибини</a:t>
            </a:r>
            <a:r>
              <a:rPr lang="ru-RU" sz="2400" dirty="0">
                <a:solidFill>
                  <a:schemeClr val="bg1"/>
                </a:solidFill>
              </a:rPr>
              <a:t> моря, </a:t>
            </a:r>
            <a:r>
              <a:rPr lang="ru-RU" sz="2400" dirty="0" err="1">
                <a:solidFill>
                  <a:schemeClr val="bg1"/>
                </a:solidFill>
              </a:rPr>
              <a:t>обрисів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лінії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746009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32"/>
          <a:stretch/>
        </p:blipFill>
        <p:spPr bwMode="auto">
          <a:xfrm>
            <a:off x="441212" y="476672"/>
            <a:ext cx="82296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121" y="4754661"/>
            <a:ext cx="8220436" cy="155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Двічі</a:t>
            </a:r>
            <a:r>
              <a:rPr lang="ru-RU" sz="2400" dirty="0"/>
              <a:t> на </a:t>
            </a:r>
            <a:r>
              <a:rPr lang="ru-RU" sz="2400" dirty="0" err="1"/>
              <a:t>добу</a:t>
            </a:r>
            <a:r>
              <a:rPr lang="ru-RU" sz="2400" dirty="0"/>
              <a:t>, </a:t>
            </a:r>
            <a:r>
              <a:rPr lang="ru-RU" sz="2400" dirty="0" err="1"/>
              <a:t>приблизно</a:t>
            </a:r>
            <a:r>
              <a:rPr lang="ru-RU" sz="2400" dirty="0"/>
              <a:t> через 12 год 26 </a:t>
            </a:r>
            <a:r>
              <a:rPr lang="ru-RU" sz="2400" dirty="0" err="1"/>
              <a:t>хв</a:t>
            </a:r>
            <a:r>
              <a:rPr lang="ru-RU" sz="2400" dirty="0"/>
              <a:t>, </a:t>
            </a:r>
            <a:r>
              <a:rPr lang="ru-RU" sz="2400" dirty="0" err="1"/>
              <a:t>рівень</a:t>
            </a:r>
            <a:r>
              <a:rPr lang="ru-RU" sz="2400" dirty="0"/>
              <a:t> води у морях та океанах </a:t>
            </a:r>
            <a:r>
              <a:rPr lang="ru-RU" sz="2400" dirty="0" err="1"/>
              <a:t>піднімається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</a:t>
            </a:r>
            <a:r>
              <a:rPr lang="ru-RU" sz="2400" dirty="0" err="1"/>
              <a:t>припливи</a:t>
            </a:r>
            <a:r>
              <a:rPr lang="ru-RU" sz="2400" dirty="0"/>
              <a:t>, і </a:t>
            </a:r>
            <a:r>
              <a:rPr lang="ru-RU" sz="2400" dirty="0" err="1"/>
              <a:t>двічі</a:t>
            </a:r>
            <a:r>
              <a:rPr lang="ru-RU" sz="2400" dirty="0"/>
              <a:t> </a:t>
            </a:r>
            <a:r>
              <a:rPr lang="ru-RU" sz="2400" dirty="0" err="1"/>
              <a:t>опускається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</a:t>
            </a:r>
            <a:r>
              <a:rPr lang="ru-RU" sz="2400" dirty="0" err="1"/>
              <a:t>відпливи</a:t>
            </a:r>
            <a:r>
              <a:rPr lang="ru-RU" sz="2400" dirty="0"/>
              <a:t>. </a:t>
            </a:r>
            <a:r>
              <a:rPr lang="ru-RU" sz="2400" dirty="0" err="1"/>
              <a:t>Одночасно</a:t>
            </a:r>
            <a:r>
              <a:rPr lang="ru-RU" sz="2400" dirty="0"/>
              <a:t> з </a:t>
            </a:r>
            <a:r>
              <a:rPr lang="ru-RU" sz="2400" dirty="0" err="1"/>
              <a:t>припливом</a:t>
            </a:r>
            <a:r>
              <a:rPr lang="ru-RU" sz="2400" dirty="0"/>
              <a:t> в одному </a:t>
            </a:r>
            <a:r>
              <a:rPr lang="ru-RU" sz="2400" dirty="0" err="1"/>
              <a:t>регіоні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, вода </a:t>
            </a:r>
            <a:r>
              <a:rPr lang="ru-RU" sz="2400" dirty="0" err="1"/>
              <a:t>відтікає</a:t>
            </a:r>
            <a:r>
              <a:rPr lang="ru-RU" sz="2400" dirty="0"/>
              <a:t> з </a:t>
            </a:r>
            <a:r>
              <a:rPr lang="ru-RU" sz="2400" dirty="0" err="1"/>
              <a:t>іншого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06140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8327" cy="68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551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other of Cactus\Desktop\arbol-de-piedra_3_80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9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sz="2400" dirty="0"/>
              <a:t>Перший вид еолової ерозії одержав назву дефляції (лат. - </a:t>
            </a:r>
            <a:r>
              <a:rPr lang="uk-UA" sz="2400" dirty="0" smtClean="0"/>
              <a:t>видування, розвіювання</a:t>
            </a:r>
            <a:r>
              <a:rPr lang="uk-UA" sz="2400" dirty="0"/>
              <a:t>), а другий - корозії (лат. - обточування). Отже, вітер руйнує </a:t>
            </a:r>
            <a:r>
              <a:rPr lang="uk-UA" sz="2400" dirty="0" smtClean="0"/>
              <a:t>всі г</a:t>
            </a:r>
            <a:r>
              <a:rPr lang="en-US" sz="2400" dirty="0" err="1"/>
              <a:t>ip</a:t>
            </a:r>
            <a:r>
              <a:rPr lang="uk-UA" sz="2400" dirty="0" err="1"/>
              <a:t>ські</a:t>
            </a:r>
            <a:r>
              <a:rPr lang="uk-UA" sz="2400" dirty="0"/>
              <a:t> породи, що утворюють поверхню Землі, за рахунок </a:t>
            </a:r>
            <a:r>
              <a:rPr lang="uk-UA" sz="2400" dirty="0" smtClean="0"/>
              <a:t>вітрового навантаження </a:t>
            </a:r>
            <a:r>
              <a:rPr lang="uk-UA" sz="2400" dirty="0"/>
              <a:t>та за допомогою піску і пилу, що переноситься.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54010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19256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7659" y="548680"/>
            <a:ext cx="807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Інтенсивність</a:t>
            </a:r>
            <a:r>
              <a:rPr lang="ru-RU" sz="2400" dirty="0"/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припливів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пов'язана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формою </a:t>
            </a:r>
            <a:r>
              <a:rPr lang="ru-RU" sz="2400" dirty="0" err="1"/>
              <a:t>океанічн</a:t>
            </a:r>
            <a:r>
              <a:rPr lang="ru-RU" sz="2400" dirty="0" err="1">
                <a:solidFill>
                  <a:schemeClr val="bg1"/>
                </a:solidFill>
              </a:rPr>
              <a:t>ої</a:t>
            </a:r>
            <a:r>
              <a:rPr lang="ru-RU" sz="2400" dirty="0"/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котловини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розміром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глибиною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/>
              <a:t>положенням</a:t>
            </a:r>
            <a:r>
              <a:rPr lang="ru-RU" sz="2400" dirty="0"/>
              <a:t> на </a:t>
            </a:r>
            <a:r>
              <a:rPr lang="ru-RU" sz="2400" dirty="0" err="1"/>
              <a:t>Землі</a:t>
            </a:r>
            <a:r>
              <a:rPr lang="ru-RU" sz="2400" dirty="0"/>
              <a:t>.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параметри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періодичність</a:t>
            </a:r>
            <a:r>
              <a:rPr lang="ru-RU" sz="2400" dirty="0"/>
              <a:t> </a:t>
            </a:r>
            <a:r>
              <a:rPr lang="ru-RU" sz="2400" dirty="0" err="1"/>
              <a:t>припливних</a:t>
            </a:r>
            <a:r>
              <a:rPr lang="ru-RU" sz="2400" dirty="0"/>
              <a:t> </a:t>
            </a:r>
            <a:r>
              <a:rPr lang="ru-RU" sz="2400" dirty="0" err="1"/>
              <a:t>коливань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півдобовими</a:t>
            </a:r>
            <a:r>
              <a:rPr lang="ru-RU" sz="2400" dirty="0"/>
              <a:t>, </a:t>
            </a:r>
            <a:r>
              <a:rPr lang="ru-RU" sz="2400" dirty="0" err="1"/>
              <a:t>добовими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змішаними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26678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8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844824"/>
            <a:ext cx="6246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Ha 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океанів</a:t>
            </a:r>
            <a:r>
              <a:rPr lang="ru-RU" sz="2400" dirty="0"/>
              <a:t> </a:t>
            </a:r>
            <a:r>
              <a:rPr lang="ru-RU" sz="2400" dirty="0" err="1"/>
              <a:t>виявлено</a:t>
            </a:r>
            <a:r>
              <a:rPr lang="ru-RU" sz="2400" dirty="0"/>
              <a:t> </a:t>
            </a:r>
            <a:r>
              <a:rPr lang="ru-RU" sz="2400" dirty="0" err="1"/>
              <a:t>підводні</a:t>
            </a:r>
            <a:r>
              <a:rPr lang="ru-RU" sz="2400" dirty="0"/>
              <a:t> </a:t>
            </a:r>
            <a:r>
              <a:rPr lang="ru-RU" sz="2400" dirty="0" err="1"/>
              <a:t>хребти</a:t>
            </a:r>
            <a:r>
              <a:rPr lang="ru-RU" sz="2400" dirty="0"/>
              <a:t>, </a:t>
            </a:r>
            <a:r>
              <a:rPr lang="ru-RU" sz="2400" dirty="0" err="1"/>
              <a:t>окремі</a:t>
            </a:r>
            <a:r>
              <a:rPr lang="ru-RU" sz="2400" dirty="0"/>
              <a:t> </a:t>
            </a:r>
            <a:r>
              <a:rPr lang="ru-RU" sz="2400" dirty="0" err="1"/>
              <a:t>вулканічні</a:t>
            </a:r>
            <a:r>
              <a:rPr lang="ru-RU" sz="2400" dirty="0"/>
              <a:t> </a:t>
            </a:r>
            <a:r>
              <a:rPr lang="ru-RU" sz="2400" dirty="0" err="1"/>
              <a:t>конуси</a:t>
            </a:r>
            <a:r>
              <a:rPr lang="ru-RU" sz="2400" dirty="0"/>
              <a:t> і </a:t>
            </a:r>
            <a:r>
              <a:rPr lang="ru-RU" sz="2400" dirty="0" err="1"/>
              <a:t>плоскогір'я</a:t>
            </a:r>
            <a:r>
              <a:rPr lang="ru-RU" sz="2400" dirty="0"/>
              <a:t>, </a:t>
            </a:r>
            <a:r>
              <a:rPr lang="ru-RU" sz="2400" dirty="0" err="1"/>
              <a:t>глибоководні</a:t>
            </a:r>
            <a:r>
              <a:rPr lang="ru-RU" sz="2400" dirty="0"/>
              <a:t> </a:t>
            </a:r>
            <a:r>
              <a:rPr lang="ru-RU" sz="2400" dirty="0" err="1"/>
              <a:t>котловини</a:t>
            </a:r>
            <a:r>
              <a:rPr lang="ru-RU" sz="2400" dirty="0"/>
              <a:t> й </a:t>
            </a:r>
            <a:r>
              <a:rPr lang="ru-RU" sz="2400" dirty="0" err="1"/>
              <a:t>западини</a:t>
            </a:r>
            <a:r>
              <a:rPr lang="ru-RU" sz="2400" dirty="0"/>
              <a:t>. Максимальна </a:t>
            </a:r>
            <a:r>
              <a:rPr lang="ru-RU" sz="2400" dirty="0" err="1"/>
              <a:t>глибина</a:t>
            </a:r>
            <a:r>
              <a:rPr lang="ru-RU" sz="2400" dirty="0"/>
              <a:t> в </a:t>
            </a:r>
            <a:r>
              <a:rPr lang="ru-RU" sz="2400" dirty="0" err="1"/>
              <a:t>Маріанській</a:t>
            </a:r>
            <a:r>
              <a:rPr lang="ru-RU" sz="2400" dirty="0"/>
              <a:t> </a:t>
            </a:r>
            <a:r>
              <a:rPr lang="ru-RU" sz="2400" dirty="0" err="1"/>
              <a:t>западині</a:t>
            </a:r>
            <a:r>
              <a:rPr lang="ru-RU" sz="2400" dirty="0"/>
              <a:t> Тихого океану </a:t>
            </a:r>
            <a:r>
              <a:rPr lang="ru-RU" sz="2400" dirty="0" err="1"/>
              <a:t>знаходиться</a:t>
            </a:r>
            <a:r>
              <a:rPr lang="ru-RU" sz="2400" dirty="0"/>
              <a:t> на </a:t>
            </a:r>
            <a:r>
              <a:rPr lang="ru-RU" sz="2400" dirty="0" err="1"/>
              <a:t>абсолютній</a:t>
            </a:r>
            <a:r>
              <a:rPr lang="ru-RU" sz="2400" dirty="0"/>
              <a:t> </a:t>
            </a:r>
            <a:r>
              <a:rPr lang="ru-RU" sz="2400" dirty="0" err="1"/>
              <a:t>відмітці</a:t>
            </a:r>
            <a:r>
              <a:rPr lang="ru-RU" sz="2400" dirty="0"/>
              <a:t> - 11034 м.</a:t>
            </a:r>
          </a:p>
        </p:txBody>
      </p:sp>
    </p:spTree>
    <p:extLst>
      <p:ext uri="{BB962C8B-B14F-4D97-AF65-F5344CB8AC3E}">
        <p14:creationId xmlns:p14="http://schemas.microsoft.com/office/powerpoint/2010/main" xmlns="" val="3608806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41" y="332656"/>
            <a:ext cx="82476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199" y="392174"/>
            <a:ext cx="84559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центральній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частині</a:t>
            </a:r>
            <a:r>
              <a:rPr lang="ru-RU" sz="2400" dirty="0">
                <a:solidFill>
                  <a:schemeClr val="bg1"/>
                </a:solidFill>
              </a:rPr>
              <a:t> дна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простягаються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серединноокеанічні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хребти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схили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яких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понижуючись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переходять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океанічні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котловини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утворюють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єдину</a:t>
            </a:r>
            <a:r>
              <a:rPr lang="ru-RU" sz="2400" dirty="0">
                <a:solidFill>
                  <a:schemeClr val="bg1"/>
                </a:solidFill>
              </a:rPr>
              <a:t> систему </a:t>
            </a:r>
            <a:r>
              <a:rPr lang="ru-RU" sz="2400" dirty="0" err="1">
                <a:solidFill>
                  <a:schemeClr val="bg1"/>
                </a:solidFill>
              </a:rPr>
              <a:t>довжиною</a:t>
            </a:r>
            <a:r>
              <a:rPr lang="ru-RU" sz="2400" dirty="0">
                <a:solidFill>
                  <a:schemeClr val="bg1"/>
                </a:solidFill>
              </a:rPr>
              <a:t> 60000 км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Ширина </a:t>
            </a:r>
            <a:r>
              <a:rPr lang="ru-RU" sz="2400" dirty="0" err="1">
                <a:solidFill>
                  <a:schemeClr val="bg1"/>
                </a:solidFill>
              </a:rPr>
              <a:t>хребтів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змінюється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декількох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сотень</a:t>
            </a:r>
            <a:r>
              <a:rPr lang="ru-RU" sz="2400" dirty="0">
                <a:solidFill>
                  <a:schemeClr val="bg1"/>
                </a:solidFill>
              </a:rPr>
              <a:t> до 1000-1500 км, </a:t>
            </a:r>
            <a:r>
              <a:rPr lang="ru-RU" sz="2400" dirty="0" err="1">
                <a:solidFill>
                  <a:schemeClr val="bg1"/>
                </a:solidFill>
              </a:rPr>
              <a:t>підіймаючись</a:t>
            </a:r>
            <a:r>
              <a:rPr lang="ru-RU" sz="2400" dirty="0">
                <a:solidFill>
                  <a:schemeClr val="bg1"/>
                </a:solidFill>
              </a:rPr>
              <a:t> над </a:t>
            </a:r>
            <a:r>
              <a:rPr lang="ru-RU" sz="2400" dirty="0" err="1">
                <a:solidFill>
                  <a:schemeClr val="bg1"/>
                </a:solidFill>
              </a:rPr>
              <a:t>океанічними</a:t>
            </a:r>
            <a:r>
              <a:rPr lang="ru-RU" sz="2400" dirty="0">
                <a:solidFill>
                  <a:schemeClr val="bg1"/>
                </a:solidFill>
              </a:rPr>
              <a:t> котловинами на 3-4 км. </a:t>
            </a:r>
          </a:p>
        </p:txBody>
      </p:sp>
    </p:spTree>
    <p:extLst>
      <p:ext uri="{BB962C8B-B14F-4D97-AF65-F5344CB8AC3E}">
        <p14:creationId xmlns:p14="http://schemas.microsoft.com/office/powerpoint/2010/main" xmlns="" val="3044373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ÐÐ°ÑÑÐ¸Ð½ÐºÐ¸ Ð¿Ð¾ Ð·Ð°Ð¿ÑÐ¾ÑÑ ÑÐµÐ»ÑÑ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57" y="548680"/>
            <a:ext cx="837561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564904"/>
            <a:ext cx="4906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Шельф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відносно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мілководні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ділянки</a:t>
            </a:r>
            <a:r>
              <a:rPr lang="ru-RU" sz="2000" dirty="0">
                <a:solidFill>
                  <a:schemeClr val="bg1"/>
                </a:solidFill>
              </a:rPr>
              <a:t> дна </a:t>
            </a:r>
            <a:r>
              <a:rPr lang="ru-RU" sz="2000" dirty="0" err="1">
                <a:solidFill>
                  <a:schemeClr val="bg1"/>
                </a:solidFill>
              </a:rPr>
              <a:t>океанів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окраїнних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внутрішніх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морів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обрамляють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континенти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острови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Границею </a:t>
            </a:r>
            <a:r>
              <a:rPr lang="ru-RU" sz="2000" dirty="0">
                <a:solidFill>
                  <a:schemeClr val="bg1"/>
                </a:solidFill>
              </a:rPr>
              <a:t>шельфу </a:t>
            </a:r>
            <a:r>
              <a:rPr lang="ru-RU" sz="2000" dirty="0" err="1">
                <a:solidFill>
                  <a:schemeClr val="bg1"/>
                </a:solidFill>
              </a:rPr>
              <a:t>зі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сторони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суші</a:t>
            </a:r>
            <a:r>
              <a:rPr lang="ru-RU" sz="2000" dirty="0">
                <a:solidFill>
                  <a:schemeClr val="bg1"/>
                </a:solidFill>
              </a:rPr>
              <a:t> служить </a:t>
            </a:r>
            <a:r>
              <a:rPr lang="ru-RU" sz="2000" dirty="0" err="1">
                <a:solidFill>
                  <a:schemeClr val="bg1"/>
                </a:solidFill>
              </a:rPr>
              <a:t>берегова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лінія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Зовнішня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границя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сторони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акваторій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відповідає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бровці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перегину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зони</a:t>
            </a:r>
            <a:r>
              <a:rPr lang="ru-RU" sz="2000" dirty="0">
                <a:solidFill>
                  <a:schemeClr val="bg1"/>
                </a:solidFill>
              </a:rPr>
              <a:t> переходу до </a:t>
            </a:r>
            <a:r>
              <a:rPr lang="ru-RU" sz="2000" dirty="0" err="1">
                <a:solidFill>
                  <a:schemeClr val="bg1"/>
                </a:solidFill>
              </a:rPr>
              <a:t>океанічного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схилу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нижче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якої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глибина</a:t>
            </a:r>
            <a:r>
              <a:rPr lang="ru-RU" sz="2000" dirty="0">
                <a:solidFill>
                  <a:schemeClr val="bg1"/>
                </a:solidFill>
              </a:rPr>
              <a:t> океану </a:t>
            </a:r>
            <a:r>
              <a:rPr lang="ru-RU" sz="2000" dirty="0" err="1">
                <a:solidFill>
                  <a:schemeClr val="bg1"/>
                </a:solidFill>
              </a:rPr>
              <a:t>різко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збільшується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18853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4617" y="576405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Води </a:t>
            </a: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ru-RU" sz="2400" dirty="0" err="1">
                <a:solidFill>
                  <a:schemeClr val="bg1"/>
                </a:solidFill>
              </a:rPr>
              <a:t>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</a:t>
            </a:r>
            <a:r>
              <a:rPr lang="en-US" sz="2400" dirty="0" err="1">
                <a:solidFill>
                  <a:schemeClr val="bg1"/>
                </a:solidFill>
              </a:rPr>
              <a:t>ea</a:t>
            </a:r>
            <a:r>
              <a:rPr lang="ru-RU" sz="2400" dirty="0">
                <a:solidFill>
                  <a:schemeClr val="bg1"/>
                </a:solidFill>
              </a:rPr>
              <a:t>ну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безперервному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ru-RU" sz="2400" dirty="0">
                <a:solidFill>
                  <a:schemeClr val="bg1"/>
                </a:solidFill>
              </a:rPr>
              <a:t>у</a:t>
            </a:r>
            <a:r>
              <a:rPr lang="en-US" sz="2400" dirty="0">
                <a:solidFill>
                  <a:schemeClr val="bg1"/>
                </a:solidFill>
              </a:rPr>
              <a:t>ci. </a:t>
            </a:r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вітрові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цунамі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припливні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колосальні</a:t>
            </a:r>
            <a:r>
              <a:rPr lang="ru-RU" sz="2400" dirty="0">
                <a:solidFill>
                  <a:schemeClr val="bg1"/>
                </a:solidFill>
              </a:rPr>
              <a:t> запаси </a:t>
            </a:r>
            <a:r>
              <a:rPr lang="ru-RU" sz="2400" dirty="0" err="1">
                <a:solidFill>
                  <a:schemeClr val="bg1"/>
                </a:solidFill>
              </a:rPr>
              <a:t>кінетичної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енергії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виконують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величезну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геологічну</a:t>
            </a:r>
            <a:r>
              <a:rPr lang="ru-RU" sz="2400" dirty="0">
                <a:solidFill>
                  <a:schemeClr val="bg1"/>
                </a:solidFill>
              </a:rPr>
              <a:t> роботу.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Наявна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кінетична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енергія</a:t>
            </a:r>
            <a:r>
              <a:rPr lang="ru-RU" sz="2400" dirty="0">
                <a:solidFill>
                  <a:schemeClr val="bg1"/>
                </a:solidFill>
              </a:rPr>
              <a:t>, в першу </a:t>
            </a:r>
            <a:r>
              <a:rPr lang="ru-RU" sz="2400" dirty="0" err="1">
                <a:solidFill>
                  <a:schemeClr val="bg1"/>
                </a:solidFill>
              </a:rPr>
              <a:t>чергу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спрямовується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руйнування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нових</a:t>
            </a:r>
            <a:r>
              <a:rPr lang="ru-RU" sz="2400" dirty="0">
                <a:solidFill>
                  <a:schemeClr val="bg1"/>
                </a:solidFill>
              </a:rPr>
              <a:t> форм </a:t>
            </a:r>
            <a:r>
              <a:rPr lang="ru-RU" sz="2400" dirty="0" err="1">
                <a:solidFill>
                  <a:schemeClr val="bg1"/>
                </a:solidFill>
              </a:rPr>
              <a:t>рельєфу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823478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°Ð±ÑÐ°Ð·Ð¸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37" y="476672"/>
            <a:ext cx="8229600" cy="58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620688"/>
            <a:ext cx="64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механічного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руйнування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знесення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гірських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порід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береговій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зоні</a:t>
            </a:r>
            <a:r>
              <a:rPr lang="ru-RU" sz="2400" dirty="0">
                <a:solidFill>
                  <a:schemeClr val="bg1"/>
                </a:solidFill>
              </a:rPr>
              <a:t> озер, </a:t>
            </a:r>
            <a:r>
              <a:rPr lang="ru-RU" sz="2400" dirty="0" err="1">
                <a:solidFill>
                  <a:schemeClr val="bg1"/>
                </a:solidFill>
              </a:rPr>
              <a:t>морів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хвилями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прибоєм</a:t>
            </a:r>
            <a:r>
              <a:rPr lang="ru-RU" sz="2400" dirty="0">
                <a:solidFill>
                  <a:schemeClr val="bg1"/>
                </a:solidFill>
              </a:rPr>
              <a:t>, а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перенесення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абразією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2195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2656"/>
            <a:ext cx="8572500" cy="59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32656"/>
            <a:ext cx="45742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результаті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різного</a:t>
            </a:r>
            <a:r>
              <a:rPr lang="ru-RU" sz="2400" dirty="0">
                <a:solidFill>
                  <a:schemeClr val="bg1"/>
                </a:solidFill>
              </a:rPr>
              <a:t> режиму </a:t>
            </a:r>
            <a:r>
              <a:rPr lang="ru-RU" sz="2400" dirty="0" err="1">
                <a:solidFill>
                  <a:schemeClr val="bg1"/>
                </a:solidFill>
              </a:rPr>
              <a:t>висхідних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низхідних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/>
              <a:t>пов'язаних</a:t>
            </a:r>
            <a:r>
              <a:rPr lang="ru-RU" sz="2400" dirty="0"/>
              <a:t> з ними </a:t>
            </a:r>
            <a:r>
              <a:rPr lang="ru-RU" sz="2400" dirty="0" err="1"/>
              <a:t>трансгресії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регресії</a:t>
            </a:r>
            <a:r>
              <a:rPr lang="ru-RU" sz="2400" dirty="0"/>
              <a:t> моря,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неоднорідної</a:t>
            </a:r>
            <a:r>
              <a:rPr lang="ru-RU" sz="2400" dirty="0"/>
              <a:t> </a:t>
            </a:r>
            <a:r>
              <a:rPr lang="ru-RU" sz="2400" dirty="0" err="1"/>
              <a:t>будови</a:t>
            </a:r>
            <a:r>
              <a:rPr lang="ru-RU" sz="2400" dirty="0"/>
              <a:t> і складу </a:t>
            </a:r>
            <a:r>
              <a:rPr lang="ru-RU" sz="2400" dirty="0" err="1"/>
              <a:t>гірських</a:t>
            </a:r>
            <a:r>
              <a:rPr lang="ru-RU" sz="2400" dirty="0"/>
              <a:t> </a:t>
            </a:r>
            <a:r>
              <a:rPr lang="ru-RU" sz="2400" dirty="0" err="1"/>
              <a:t>порід</a:t>
            </a:r>
            <a:r>
              <a:rPr lang="ru-RU" sz="2400" dirty="0"/>
              <a:t>, </a:t>
            </a:r>
            <a:r>
              <a:rPr lang="ru-RU" sz="2400" dirty="0" err="1"/>
              <a:t>формуються</a:t>
            </a:r>
            <a:r>
              <a:rPr lang="ru-RU" sz="2400" dirty="0"/>
              <a:t> береги </a:t>
            </a:r>
            <a:r>
              <a:rPr lang="ru-RU" sz="2400" dirty="0" err="1"/>
              <a:t>різної</a:t>
            </a:r>
            <a:r>
              <a:rPr lang="ru-RU" sz="2400" dirty="0"/>
              <a:t> </a:t>
            </a:r>
            <a:r>
              <a:rPr lang="ru-RU" sz="2400" dirty="0" err="1"/>
              <a:t>конфігурації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За </a:t>
            </a:r>
            <a:r>
              <a:rPr lang="ru-RU" sz="2400" dirty="0"/>
              <a:t>формою </a:t>
            </a:r>
            <a:r>
              <a:rPr lang="ru-RU" sz="2400" dirty="0" err="1"/>
              <a:t>берегової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</a:t>
            </a:r>
            <a:r>
              <a:rPr lang="ru-RU" sz="2400" dirty="0" err="1"/>
              <a:t>виділяють</a:t>
            </a:r>
            <a:r>
              <a:rPr lang="ru-RU" sz="2400" dirty="0"/>
              <a:t> </a:t>
            </a:r>
            <a:r>
              <a:rPr lang="ru-RU" sz="2400" dirty="0" err="1"/>
              <a:t>побережжя</a:t>
            </a:r>
            <a:r>
              <a:rPr lang="ru-RU" sz="2400" dirty="0"/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атлантичного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</a:rPr>
              <a:t>тихоокеанського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типів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38248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ÐÐ°ÑÑÐ¸Ð½ÐºÐ¸ Ð¿Ð¾ Ð·Ð°Ð¿ÑÐ¾ÑÑ ÐÐµÑÐµÐ³Ð¸ Ð°ÑÐ»Ð°Ð½ÑÐ¸ÑÐ½Ð¾Ð³Ð¾ ÑÐ¸Ð¿Ñ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79"/>
          <a:stretch/>
        </p:blipFill>
        <p:spPr bwMode="auto">
          <a:xfrm>
            <a:off x="457200" y="404664"/>
            <a:ext cx="827514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1" y="1685508"/>
            <a:ext cx="82751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Береги </a:t>
            </a:r>
            <a:r>
              <a:rPr lang="ru-RU" sz="2400" dirty="0" err="1"/>
              <a:t>атлантичного</a:t>
            </a:r>
            <a:r>
              <a:rPr lang="ru-RU" sz="2400" dirty="0"/>
              <a:t> типу </a:t>
            </a:r>
            <a:r>
              <a:rPr lang="ru-RU" sz="2400" dirty="0" err="1"/>
              <a:t>переважно</a:t>
            </a:r>
            <a:r>
              <a:rPr lang="ru-RU" sz="2400" dirty="0"/>
              <a:t> сильно </a:t>
            </a:r>
            <a:r>
              <a:rPr lang="ru-RU" sz="2400" dirty="0" err="1"/>
              <a:t>розчленовані</a:t>
            </a:r>
            <a:r>
              <a:rPr lang="ru-RU" sz="2400" dirty="0"/>
              <a:t> і </a:t>
            </a:r>
            <a:r>
              <a:rPr lang="ru-RU" sz="2400" dirty="0" err="1"/>
              <a:t>порізані</a:t>
            </a:r>
            <a:r>
              <a:rPr lang="ru-RU" sz="2400" dirty="0"/>
              <a:t>. В них </a:t>
            </a:r>
            <a:r>
              <a:rPr lang="ru-RU" sz="2400" dirty="0" err="1"/>
              <a:t>спостерігається</a:t>
            </a:r>
            <a:r>
              <a:rPr lang="ru-RU" sz="2400" dirty="0"/>
              <a:t> </a:t>
            </a:r>
            <a:r>
              <a:rPr lang="ru-RU" sz="2400" dirty="0" err="1"/>
              <a:t>чергування</a:t>
            </a:r>
            <a:r>
              <a:rPr lang="ru-RU" sz="2400" dirty="0"/>
              <a:t> бухт і заток з </a:t>
            </a:r>
            <a:r>
              <a:rPr lang="ru-RU" sz="2400" dirty="0" err="1"/>
              <a:t>мисами</a:t>
            </a:r>
            <a:r>
              <a:rPr lang="ru-RU" sz="2400" dirty="0"/>
              <a:t> і </a:t>
            </a:r>
            <a:r>
              <a:rPr lang="ru-RU" sz="2400" dirty="0" err="1"/>
              <a:t>півостровами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При </a:t>
            </a:r>
            <a:r>
              <a:rPr lang="ru-RU" sz="2400" dirty="0" err="1"/>
              <a:t>зануренні</a:t>
            </a:r>
            <a:r>
              <a:rPr lang="ru-RU" sz="2400" dirty="0"/>
              <a:t> </a:t>
            </a:r>
            <a:r>
              <a:rPr lang="ru-RU" sz="2400" dirty="0" err="1"/>
              <a:t>морських</a:t>
            </a:r>
            <a:r>
              <a:rPr lang="ru-RU" sz="2400" dirty="0"/>
              <a:t> </a:t>
            </a:r>
            <a:r>
              <a:rPr lang="ru-RU" sz="2400" dirty="0" err="1"/>
              <a:t>берегів</a:t>
            </a:r>
            <a:r>
              <a:rPr lang="ru-RU" sz="2400" dirty="0"/>
              <a:t> </a:t>
            </a:r>
            <a:r>
              <a:rPr lang="ru-RU" sz="2400" dirty="0" err="1"/>
              <a:t>цього</a:t>
            </a:r>
            <a:r>
              <a:rPr lang="ru-RU" sz="2400" dirty="0"/>
              <a:t> типу </a:t>
            </a:r>
            <a:r>
              <a:rPr lang="ru-RU" sz="2400" dirty="0" err="1"/>
              <a:t>утворюються</a:t>
            </a:r>
            <a:r>
              <a:rPr lang="ru-RU" sz="2400" dirty="0"/>
              <a:t> </a:t>
            </a:r>
            <a:r>
              <a:rPr lang="ru-RU" sz="2400" dirty="0" err="1"/>
              <a:t>глибокі</a:t>
            </a:r>
            <a:r>
              <a:rPr lang="ru-RU" sz="2400" dirty="0"/>
              <a:t>, </a:t>
            </a:r>
            <a:r>
              <a:rPr lang="ru-RU" sz="2400" dirty="0" err="1"/>
              <a:t>порізані</a:t>
            </a:r>
            <a:r>
              <a:rPr lang="ru-RU" sz="2400" dirty="0"/>
              <a:t> затоки - </a:t>
            </a:r>
            <a:r>
              <a:rPr lang="ru-RU" sz="2400" b="1" dirty="0" err="1"/>
              <a:t>фіорди</a:t>
            </a:r>
            <a:r>
              <a:rPr lang="ru-RU" sz="2400" dirty="0"/>
              <a:t> та </a:t>
            </a:r>
            <a:r>
              <a:rPr lang="ru-RU" sz="2400" b="1" dirty="0" err="1"/>
              <a:t>естуарії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45470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764704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Світовий</a:t>
            </a:r>
            <a:r>
              <a:rPr lang="ru-RU" sz="2400" dirty="0">
                <a:solidFill>
                  <a:schemeClr val="bg1"/>
                </a:solidFill>
              </a:rPr>
              <a:t> океан </a:t>
            </a:r>
            <a:r>
              <a:rPr lang="ru-RU" sz="2400" dirty="0" err="1">
                <a:solidFill>
                  <a:schemeClr val="bg1"/>
                </a:solidFill>
              </a:rPr>
              <a:t>щорічно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виноситься</a:t>
            </a:r>
            <a:r>
              <a:rPr lang="ru-RU" sz="2400" dirty="0">
                <a:solidFill>
                  <a:schemeClr val="bg1"/>
                </a:solidFill>
              </a:rPr>
              <a:t> 27,1 млрд. т </a:t>
            </a:r>
            <a:r>
              <a:rPr lang="ru-RU" sz="2400" dirty="0" err="1">
                <a:solidFill>
                  <a:schemeClr val="bg1"/>
                </a:solidFill>
              </a:rPr>
              <a:t>осадового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поставляється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ріками</a:t>
            </a:r>
            <a:r>
              <a:rPr lang="ru-RU" sz="2400" dirty="0">
                <a:solidFill>
                  <a:schemeClr val="bg1"/>
                </a:solidFill>
              </a:rPr>
              <a:t> (19,5 млрд. т), вулканами (1,7 млрд. т), </a:t>
            </a:r>
            <a:r>
              <a:rPr lang="ru-RU" sz="2400" dirty="0" err="1">
                <a:solidFill>
                  <a:schemeClr val="bg1"/>
                </a:solidFill>
              </a:rPr>
              <a:t>вітром</a:t>
            </a:r>
            <a:r>
              <a:rPr lang="ru-RU" sz="2400" dirty="0">
                <a:solidFill>
                  <a:schemeClr val="bg1"/>
                </a:solidFill>
              </a:rPr>
              <a:t> (2 млрд. т), </a:t>
            </a:r>
            <a:r>
              <a:rPr lang="ru-RU" sz="2400" dirty="0" err="1">
                <a:solidFill>
                  <a:schemeClr val="bg1"/>
                </a:solidFill>
              </a:rPr>
              <a:t>льодовиками</a:t>
            </a:r>
            <a:r>
              <a:rPr lang="ru-RU" sz="2400" dirty="0">
                <a:solidFill>
                  <a:schemeClr val="bg1"/>
                </a:solidFill>
              </a:rPr>
              <a:t> (1,2 млрд. т) і </a:t>
            </a:r>
            <a:r>
              <a:rPr lang="ru-RU" sz="2400" dirty="0" err="1">
                <a:solidFill>
                  <a:schemeClr val="bg1"/>
                </a:solidFill>
              </a:rPr>
              <a:t>власною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діяльністю</a:t>
            </a:r>
            <a:r>
              <a:rPr lang="ru-RU" sz="2400" dirty="0">
                <a:solidFill>
                  <a:schemeClr val="bg1"/>
                </a:solidFill>
              </a:rPr>
              <a:t> (2,7 млрд. т).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359341"/>
            <a:ext cx="807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Весь привнесений в </a:t>
            </a:r>
            <a:r>
              <a:rPr lang="ru-RU" sz="2400" dirty="0" err="1"/>
              <a:t>морський</a:t>
            </a:r>
            <a:r>
              <a:rPr lang="ru-RU" sz="2400" dirty="0"/>
              <a:t> </a:t>
            </a:r>
            <a:r>
              <a:rPr lang="ru-RU" sz="2400" dirty="0" err="1"/>
              <a:t>басейн</a:t>
            </a:r>
            <a:r>
              <a:rPr lang="ru-RU" sz="2400" dirty="0"/>
              <a:t> </a:t>
            </a:r>
            <a:r>
              <a:rPr lang="ru-RU" sz="2400" dirty="0" err="1"/>
              <a:t>матеріал</a:t>
            </a:r>
            <a:r>
              <a:rPr lang="ru-RU" sz="2400" dirty="0"/>
              <a:t> </a:t>
            </a:r>
            <a:r>
              <a:rPr lang="ru-RU" sz="2400" dirty="0" err="1"/>
              <a:t>переробляється</a:t>
            </a:r>
            <a:r>
              <a:rPr lang="ru-RU" sz="2400" dirty="0"/>
              <a:t>,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чого</a:t>
            </a:r>
            <a:r>
              <a:rPr lang="ru-RU" sz="2400" dirty="0"/>
              <a:t>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/>
              <a:t>осадові</a:t>
            </a:r>
            <a:r>
              <a:rPr lang="ru-RU" sz="2400" dirty="0"/>
              <a:t> породи </a:t>
            </a:r>
            <a:r>
              <a:rPr lang="ru-RU" sz="2400" dirty="0" err="1"/>
              <a:t>морського</a:t>
            </a:r>
            <a:r>
              <a:rPr lang="ru-RU" sz="2400" dirty="0"/>
              <a:t> </a:t>
            </a:r>
            <a:r>
              <a:rPr lang="ru-RU" sz="2400" dirty="0" err="1"/>
              <a:t>походження</a:t>
            </a:r>
            <a:r>
              <a:rPr lang="ru-RU" sz="2400" dirty="0"/>
              <a:t>. </a:t>
            </a:r>
          </a:p>
          <a:p>
            <a:r>
              <a:rPr lang="ru-RU" sz="2400" dirty="0"/>
              <a:t>На долю </a:t>
            </a:r>
            <a:r>
              <a:rPr lang="ru-RU" sz="2400" dirty="0" err="1"/>
              <a:t>морських</a:t>
            </a:r>
            <a:r>
              <a:rPr lang="ru-RU" sz="2400" dirty="0"/>
              <a:t> </a:t>
            </a:r>
            <a:r>
              <a:rPr lang="ru-RU" sz="2400" dirty="0" err="1"/>
              <a:t>відкладів</a:t>
            </a:r>
            <a:r>
              <a:rPr lang="ru-RU" sz="2400" dirty="0"/>
              <a:t> </a:t>
            </a:r>
            <a:r>
              <a:rPr lang="ru-RU" sz="2400" dirty="0" err="1"/>
              <a:t>припадає</a:t>
            </a:r>
            <a:r>
              <a:rPr lang="ru-RU" sz="2400" dirty="0"/>
              <a:t> 3/4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осадових</a:t>
            </a:r>
            <a:r>
              <a:rPr lang="ru-RU" sz="2400" dirty="0"/>
              <a:t> </a:t>
            </a:r>
            <a:r>
              <a:rPr lang="ru-RU" sz="2400" dirty="0" err="1"/>
              <a:t>порід</a:t>
            </a:r>
            <a:r>
              <a:rPr lang="ru-RU" sz="2400" dirty="0"/>
              <a:t> </a:t>
            </a:r>
            <a:r>
              <a:rPr lang="ru-RU" sz="2400" dirty="0" err="1"/>
              <a:t>земної</a:t>
            </a:r>
            <a:r>
              <a:rPr lang="ru-RU" sz="2400" dirty="0"/>
              <a:t> кори.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906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Ð°ÑÑÐ¸Ð½ÐºÐ¸ Ð¿Ð¾ Ð·Ð°Ð¿ÑÐ¾ÑÑ Ð¾ÑÐ°Ð´Ð¾Ð²ÑÐ¹ Ð¼Ð°ÑÐµÑÐ¸Ð°Ð» Ð² Ð¼Ð¾Ñ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727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149080"/>
            <a:ext cx="8147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Вивчення</a:t>
            </a:r>
            <a:r>
              <a:rPr lang="ru-RU" sz="2400" dirty="0"/>
              <a:t>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осадів</a:t>
            </a:r>
            <a:r>
              <a:rPr lang="ru-RU" sz="2400" dirty="0"/>
              <a:t> дало </a:t>
            </a:r>
            <a:r>
              <a:rPr lang="ru-RU" sz="2400" dirty="0" err="1"/>
              <a:t>змогу</a:t>
            </a:r>
            <a:r>
              <a:rPr lang="ru-RU" sz="2400" dirty="0"/>
              <a:t> </a:t>
            </a:r>
            <a:r>
              <a:rPr lang="ru-RU" sz="2400" dirty="0" err="1"/>
              <a:t>встановити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фактори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тип </a:t>
            </a:r>
            <a:r>
              <a:rPr lang="ru-RU" sz="2400" dirty="0" err="1"/>
              <a:t>морських</a:t>
            </a:r>
            <a:r>
              <a:rPr lang="ru-RU" sz="2400" dirty="0"/>
              <a:t> </a:t>
            </a:r>
            <a:r>
              <a:rPr lang="ru-RU" sz="2400" dirty="0" err="1"/>
              <a:t>відкладів</a:t>
            </a:r>
            <a:r>
              <a:rPr lang="ru-RU" sz="2400" dirty="0"/>
              <a:t>. </a:t>
            </a:r>
            <a:r>
              <a:rPr lang="ru-RU" sz="2400" dirty="0" err="1"/>
              <a:t>Головними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них є </a:t>
            </a:r>
            <a:r>
              <a:rPr lang="ru-RU" sz="2400" dirty="0" err="1"/>
              <a:t>рельєф</a:t>
            </a:r>
            <a:r>
              <a:rPr lang="ru-RU" sz="2400" dirty="0"/>
              <a:t> і </a:t>
            </a:r>
            <a:r>
              <a:rPr lang="ru-RU" sz="2400" dirty="0" err="1"/>
              <a:t>глибина</a:t>
            </a:r>
            <a:r>
              <a:rPr lang="ru-RU" sz="2400" dirty="0"/>
              <a:t> </a:t>
            </a:r>
            <a:r>
              <a:rPr lang="ru-RU" sz="2400" dirty="0" err="1"/>
              <a:t>морського</a:t>
            </a:r>
            <a:r>
              <a:rPr lang="ru-RU" sz="2400" dirty="0"/>
              <a:t> дна, </a:t>
            </a:r>
            <a:r>
              <a:rPr lang="ru-RU" sz="2400" dirty="0" err="1"/>
              <a:t>ступінь</a:t>
            </a:r>
            <a:r>
              <a:rPr lang="ru-RU" sz="2400" dirty="0"/>
              <a:t> </a:t>
            </a:r>
            <a:r>
              <a:rPr lang="ru-RU" sz="2400" dirty="0" err="1"/>
              <a:t>віддаленості</a:t>
            </a:r>
            <a:r>
              <a:rPr lang="ru-RU" sz="2400" dirty="0"/>
              <a:t> </a:t>
            </a:r>
            <a:r>
              <a:rPr lang="ru-RU" sz="2400" dirty="0" err="1"/>
              <a:t>берегової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та </a:t>
            </a:r>
            <a:r>
              <a:rPr lang="ru-RU" sz="2400" dirty="0" err="1"/>
              <a:t>кліматичні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512435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63344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/>
              <a:t>В процесі дефляції вітер підхоплює розсипчасті продукти </a:t>
            </a:r>
            <a:r>
              <a:rPr lang="uk-UA" sz="2400" dirty="0" smtClean="0"/>
              <a:t>вивітрювання або </a:t>
            </a:r>
            <a:r>
              <a:rPr lang="uk-UA" sz="2400" dirty="0"/>
              <a:t>відриває частинки слабозцементованих порід та </a:t>
            </a:r>
            <a:r>
              <a:rPr lang="uk-UA" sz="2400" dirty="0" err="1"/>
              <a:t>переносить</a:t>
            </a:r>
            <a:r>
              <a:rPr lang="uk-UA" sz="2400" dirty="0"/>
              <a:t> їх в </a:t>
            </a:r>
            <a:r>
              <a:rPr lang="uk-UA" sz="2400" dirty="0" smtClean="0"/>
              <a:t>напрямі свого </a:t>
            </a:r>
            <a:r>
              <a:rPr lang="uk-UA" sz="2400" dirty="0"/>
              <a:t>руху. Швидкість дефляції визначається силою вітру, </a:t>
            </a:r>
            <a:r>
              <a:rPr lang="uk-UA" sz="2400" dirty="0" smtClean="0"/>
              <a:t>характером залягання </a:t>
            </a:r>
            <a:r>
              <a:rPr lang="uk-UA" sz="2400" dirty="0"/>
              <a:t>та міцністю гірських порід. </a:t>
            </a:r>
          </a:p>
        </p:txBody>
      </p:sp>
      <p:pic>
        <p:nvPicPr>
          <p:cNvPr id="5122" name="Picture 2" descr="C:\Users\Mother of Cactus\Desktop\800px-Weisse_Wüs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408712" cy="4212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3672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8406"/>
            <a:ext cx="8229600" cy="59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620688"/>
            <a:ext cx="7355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У </a:t>
            </a:r>
            <a:r>
              <a:rPr lang="ru-RU" sz="2400" dirty="0" err="1">
                <a:solidFill>
                  <a:schemeClr val="bg1"/>
                </a:solidFill>
              </a:rPr>
              <a:t>відповідності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цими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особливостями</a:t>
            </a:r>
            <a:r>
              <a:rPr lang="ru-RU" sz="2400" dirty="0">
                <a:solidFill>
                  <a:schemeClr val="bg1"/>
                </a:solidFill>
              </a:rPr>
              <a:t> в межах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Світового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океану </a:t>
            </a:r>
            <a:r>
              <a:rPr lang="ru-RU" sz="2400" dirty="0" err="1">
                <a:solidFill>
                  <a:schemeClr val="bg1"/>
                </a:solidFill>
              </a:rPr>
              <a:t>виділяють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специфічними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умовами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осадонакопичення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літоральна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в </a:t>
            </a:r>
            <a:r>
              <a:rPr lang="ru-RU" sz="2400" dirty="0" err="1">
                <a:solidFill>
                  <a:schemeClr val="bg1"/>
                </a:solidFill>
              </a:rPr>
              <a:t>припливно-відпливній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зоні</a:t>
            </a:r>
            <a:r>
              <a:rPr lang="ru-RU" sz="2400" dirty="0">
                <a:solidFill>
                  <a:schemeClr val="bg1"/>
                </a:solidFill>
              </a:rPr>
              <a:t>;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мілководна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шельфу;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батіальна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континентального </a:t>
            </a:r>
            <a:r>
              <a:rPr lang="ru-RU" sz="2400" dirty="0" err="1" smtClean="0">
                <a:solidFill>
                  <a:schemeClr val="bg1"/>
                </a:solidFill>
              </a:rPr>
              <a:t>схилу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і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абісальна</a:t>
            </a:r>
            <a:r>
              <a:rPr lang="ru-RU" sz="2400" dirty="0">
                <a:solidFill>
                  <a:schemeClr val="bg1"/>
                </a:solidFill>
              </a:rPr>
              <a:t> -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ложа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і </a:t>
            </a:r>
            <a:r>
              <a:rPr lang="ru-RU" sz="2400" dirty="0" err="1">
                <a:solidFill>
                  <a:schemeClr val="bg1"/>
                </a:solidFill>
              </a:rPr>
              <a:t>глибоководних</a:t>
            </a:r>
            <a:r>
              <a:rPr lang="ru-RU" sz="2400" dirty="0">
                <a:solidFill>
                  <a:schemeClr val="bg1"/>
                </a:solidFill>
              </a:rPr>
              <a:t> западин.</a:t>
            </a:r>
          </a:p>
        </p:txBody>
      </p:sp>
    </p:spTree>
    <p:extLst>
      <p:ext uri="{BB962C8B-B14F-4D97-AF65-F5344CB8AC3E}">
        <p14:creationId xmlns:p14="http://schemas.microsoft.com/office/powerpoint/2010/main" xmlns="" val="688798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9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24850"/>
            <a:ext cx="8085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Осади,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літоральній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мілководній</a:t>
            </a:r>
            <a:r>
              <a:rPr lang="ru-RU" sz="2400" dirty="0">
                <a:solidFill>
                  <a:schemeClr val="bg1"/>
                </a:solidFill>
              </a:rPr>
              <a:t> зонах, </a:t>
            </a:r>
            <a:r>
              <a:rPr lang="ru-RU" sz="2400" dirty="0" err="1">
                <a:solidFill>
                  <a:schemeClr val="bg1"/>
                </a:solidFill>
              </a:rPr>
              <a:t>називаються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неритовими</a:t>
            </a:r>
            <a:r>
              <a:rPr lang="ru-RU" sz="2400" dirty="0">
                <a:solidFill>
                  <a:schemeClr val="bg1"/>
                </a:solidFill>
              </a:rPr>
              <a:t>, а в </a:t>
            </a:r>
            <a:r>
              <a:rPr lang="ru-RU" sz="2400" dirty="0" err="1">
                <a:solidFill>
                  <a:schemeClr val="bg1"/>
                </a:solidFill>
              </a:rPr>
              <a:t>батіальній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абісальній</a:t>
            </a:r>
            <a:r>
              <a:rPr lang="ru-RU" sz="2400" dirty="0">
                <a:solidFill>
                  <a:schemeClr val="bg1"/>
                </a:solidFill>
              </a:rPr>
              <a:t> зонах -</a:t>
            </a:r>
            <a:r>
              <a:rPr lang="ru-RU" sz="2400" dirty="0" err="1">
                <a:solidFill>
                  <a:schemeClr val="bg1"/>
                </a:solidFill>
              </a:rPr>
              <a:t>пелагічними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uk-UA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/>
              <a:t>В </a:t>
            </a:r>
            <a:r>
              <a:rPr lang="ru-RU" sz="2400" dirty="0"/>
              <a:t>межах </a:t>
            </a:r>
            <a:r>
              <a:rPr lang="ru-RU" sz="2400" dirty="0" err="1"/>
              <a:t>літоральної</a:t>
            </a:r>
            <a:r>
              <a:rPr lang="ru-RU" sz="2400" dirty="0"/>
              <a:t> та </a:t>
            </a:r>
            <a:r>
              <a:rPr lang="ru-RU" sz="2400" dirty="0" err="1"/>
              <a:t>мілководної</a:t>
            </a:r>
            <a:r>
              <a:rPr lang="ru-RU" sz="2400" dirty="0"/>
              <a:t> зон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теригенні</a:t>
            </a:r>
            <a:r>
              <a:rPr lang="ru-RU" sz="2400" dirty="0"/>
              <a:t>, </a:t>
            </a:r>
            <a:r>
              <a:rPr lang="ru-RU" sz="2400" dirty="0" err="1"/>
              <a:t>органогенні</a:t>
            </a:r>
            <a:r>
              <a:rPr lang="ru-RU" sz="2400" dirty="0"/>
              <a:t> та </a:t>
            </a:r>
            <a:r>
              <a:rPr lang="ru-RU" sz="2400" dirty="0" err="1"/>
              <a:t>хемогенні</a:t>
            </a:r>
            <a:r>
              <a:rPr lang="ru-RU" sz="2400" dirty="0"/>
              <a:t> осади. </a:t>
            </a:r>
          </a:p>
        </p:txBody>
      </p:sp>
    </p:spTree>
    <p:extLst>
      <p:ext uri="{BB962C8B-B14F-4D97-AF65-F5344CB8AC3E}">
        <p14:creationId xmlns:p14="http://schemas.microsoft.com/office/powerpoint/2010/main" xmlns="" val="3348649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ÐÐ°ÑÑÐ¸Ð½ÐºÐ¸ Ð¿Ð¾ Ð·Ð°Ð¿ÑÐ¾ÑÑ Ð¼Ð¾ÑÐµ Ð¸ Ð³Ð»Ð¸Ð½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86" y="457950"/>
            <a:ext cx="8384028" cy="592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8258" y="548680"/>
            <a:ext cx="8218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Пелагічні</a:t>
            </a:r>
            <a:r>
              <a:rPr lang="ru-RU" sz="2400" dirty="0">
                <a:solidFill>
                  <a:schemeClr val="bg1"/>
                </a:solidFill>
              </a:rPr>
              <a:t> осади на 70% </a:t>
            </a:r>
            <a:r>
              <a:rPr lang="ru-RU" sz="2400" dirty="0" err="1">
                <a:solidFill>
                  <a:schemeClr val="bg1"/>
                </a:solidFill>
              </a:rPr>
              <a:t>складаються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теригенного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Вони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переважно</a:t>
            </a:r>
            <a:r>
              <a:rPr lang="ru-RU" sz="2400" dirty="0">
                <a:solidFill>
                  <a:schemeClr val="bg1"/>
                </a:solidFill>
              </a:rPr>
              <a:t>, - </a:t>
            </a:r>
            <a:r>
              <a:rPr lang="ru-RU" sz="2400" dirty="0" err="1">
                <a:solidFill>
                  <a:schemeClr val="bg1"/>
                </a:solidFill>
              </a:rPr>
              <a:t>уламково-глинисті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глинисті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алюмосилікатного</a:t>
            </a:r>
            <a:r>
              <a:rPr lang="ru-RU" sz="2400" dirty="0">
                <a:solidFill>
                  <a:schemeClr val="bg1"/>
                </a:solidFill>
              </a:rPr>
              <a:t> складу.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Розповсюджені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в морях і в </a:t>
            </a:r>
            <a:r>
              <a:rPr lang="ru-RU" sz="2400" dirty="0" err="1">
                <a:solidFill>
                  <a:schemeClr val="bg1"/>
                </a:solidFill>
              </a:rPr>
              <a:t>прилеглих</a:t>
            </a:r>
            <a:r>
              <a:rPr lang="ru-RU" sz="2400" dirty="0">
                <a:solidFill>
                  <a:schemeClr val="bg1"/>
                </a:solidFill>
              </a:rPr>
              <a:t> до континенту районах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 на будь-</a:t>
            </a:r>
            <a:r>
              <a:rPr lang="ru-RU" sz="2400" dirty="0" err="1">
                <a:solidFill>
                  <a:schemeClr val="bg1"/>
                </a:solidFill>
              </a:rPr>
              <a:t>яких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глибинах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40166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1" y="311899"/>
            <a:ext cx="2818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пологих плоских </a:t>
            </a:r>
            <a:r>
              <a:rPr lang="ru-RU" sz="2400" dirty="0" err="1"/>
              <a:t>берегів</a:t>
            </a:r>
            <a:r>
              <a:rPr lang="ru-RU" sz="2400" dirty="0"/>
              <a:t> </a:t>
            </a:r>
            <a:r>
              <a:rPr lang="ru-RU" sz="2400" dirty="0" err="1"/>
              <a:t>переважно</a:t>
            </a:r>
            <a:r>
              <a:rPr lang="ru-RU" sz="2400" dirty="0"/>
              <a:t>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opганогенні</a:t>
            </a:r>
            <a:r>
              <a:rPr lang="ru-RU" sz="2400" dirty="0"/>
              <a:t> </a:t>
            </a:r>
            <a:r>
              <a:rPr lang="ru-RU" sz="2400" dirty="0" err="1"/>
              <a:t>карбонатні</a:t>
            </a:r>
            <a:r>
              <a:rPr lang="ru-RU" sz="2400" dirty="0"/>
              <a:t> за складом осади і, так </a:t>
            </a:r>
            <a:r>
              <a:rPr lang="ru-RU" sz="2400" dirty="0" err="1"/>
              <a:t>звані</a:t>
            </a:r>
            <a:r>
              <a:rPr lang="ru-RU" sz="2400" dirty="0"/>
              <a:t>, осади </a:t>
            </a:r>
            <a:r>
              <a:rPr lang="ru-RU" sz="2400" dirty="0" err="1"/>
              <a:t>пляжів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3775680"/>
            <a:ext cx="3466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Органогенні</a:t>
            </a:r>
            <a:r>
              <a:rPr lang="ru-RU" sz="2400" dirty="0"/>
              <a:t> осади </a:t>
            </a:r>
            <a:r>
              <a:rPr lang="ru-RU" sz="2400" dirty="0" err="1"/>
              <a:t>утворюються</a:t>
            </a:r>
            <a:r>
              <a:rPr lang="ru-RU" sz="2400" dirty="0"/>
              <a:t>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накопичення</a:t>
            </a:r>
            <a:r>
              <a:rPr lang="ru-RU" sz="2400" dirty="0"/>
              <a:t> </a:t>
            </a:r>
            <a:r>
              <a:rPr lang="ru-RU" sz="2400" dirty="0" err="1"/>
              <a:t>залишків</a:t>
            </a:r>
            <a:r>
              <a:rPr lang="ru-RU" sz="2400" dirty="0"/>
              <a:t> </a:t>
            </a:r>
            <a:r>
              <a:rPr lang="ru-RU" sz="2400" dirty="0" err="1"/>
              <a:t>фауни</a:t>
            </a:r>
            <a:r>
              <a:rPr lang="ru-RU" sz="2400" dirty="0"/>
              <a:t> і </a:t>
            </a:r>
            <a:r>
              <a:rPr lang="ru-RU" sz="2400" dirty="0" err="1"/>
              <a:t>флори</a:t>
            </a:r>
            <a:r>
              <a:rPr lang="ru-RU" sz="2400" dirty="0"/>
              <a:t>, яка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поширена</a:t>
            </a:r>
            <a:r>
              <a:rPr lang="ru-RU" sz="2400" dirty="0"/>
              <a:t> на </a:t>
            </a:r>
            <a:r>
              <a:rPr lang="ru-RU" sz="2400" dirty="0" err="1"/>
              <a:t>літоралі</a:t>
            </a:r>
            <a:r>
              <a:rPr lang="ru-RU" sz="2400" dirty="0"/>
              <a:t> і плоских </a:t>
            </a:r>
            <a:r>
              <a:rPr lang="ru-RU" sz="2400" dirty="0" err="1"/>
              <a:t>узбережжях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086388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70" y="620688"/>
            <a:ext cx="8250372" cy="57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36712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Багаторазове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переміщення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призводить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диференціації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відкладання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масою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Найбільш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уламки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валуни</a:t>
            </a:r>
            <a:r>
              <a:rPr lang="ru-RU" sz="2400" dirty="0">
                <a:solidFill>
                  <a:schemeClr val="bg1"/>
                </a:solidFill>
              </a:rPr>
              <a:t>, галька) </a:t>
            </a:r>
            <a:r>
              <a:rPr lang="ru-RU" sz="2400" dirty="0" err="1">
                <a:solidFill>
                  <a:schemeClr val="bg1"/>
                </a:solidFill>
              </a:rPr>
              <a:t>переносяться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незначну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відстань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складають</a:t>
            </a:r>
            <a:r>
              <a:rPr lang="ru-RU" sz="2400" dirty="0">
                <a:solidFill>
                  <a:schemeClr val="bg1"/>
                </a:solidFill>
              </a:rPr>
              <a:t> в основному </a:t>
            </a:r>
            <a:r>
              <a:rPr lang="ru-RU" sz="2400" dirty="0" err="1">
                <a:solidFill>
                  <a:schemeClr val="bg1"/>
                </a:solidFill>
              </a:rPr>
              <a:t>береговий</a:t>
            </a:r>
            <a:r>
              <a:rPr lang="ru-RU" sz="2400" dirty="0">
                <a:solidFill>
                  <a:schemeClr val="bg1"/>
                </a:solidFill>
              </a:rPr>
              <a:t> вал. </a:t>
            </a:r>
          </a:p>
        </p:txBody>
      </p:sp>
    </p:spTree>
    <p:extLst>
      <p:ext uri="{BB962C8B-B14F-4D97-AF65-F5344CB8AC3E}">
        <p14:creationId xmlns:p14="http://schemas.microsoft.com/office/powerpoint/2010/main" xmlns="" val="2990852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72194"/>
            <a:ext cx="81472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Водна</a:t>
            </a:r>
            <a:r>
              <a:rPr lang="ru-RU" sz="2400" dirty="0"/>
              <a:t> </a:t>
            </a:r>
            <a:r>
              <a:rPr lang="ru-RU" sz="2400" dirty="0" err="1"/>
              <a:t>товща</a:t>
            </a:r>
            <a:r>
              <a:rPr lang="ru-RU" sz="2400" dirty="0"/>
              <a:t>, дно і </a:t>
            </a:r>
            <a:r>
              <a:rPr lang="ru-RU" sz="2400" dirty="0" err="1"/>
              <a:t>надра</a:t>
            </a:r>
            <a:r>
              <a:rPr lang="ru-RU" sz="2400" dirty="0"/>
              <a:t> </a:t>
            </a:r>
            <a:r>
              <a:rPr lang="ru-RU" sz="2400" dirty="0" err="1"/>
              <a:t>Світового</a:t>
            </a:r>
            <a:r>
              <a:rPr lang="ru-RU" sz="2400" dirty="0"/>
              <a:t> океану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різноманітні</a:t>
            </a:r>
            <a:r>
              <a:rPr lang="ru-RU" sz="2400" dirty="0"/>
              <a:t> </a:t>
            </a:r>
            <a:r>
              <a:rPr lang="ru-RU" sz="2400" dirty="0" err="1"/>
              <a:t>тверді</a:t>
            </a:r>
            <a:r>
              <a:rPr lang="ru-RU" sz="2400" dirty="0"/>
              <a:t>, </a:t>
            </a:r>
            <a:r>
              <a:rPr lang="ru-RU" sz="2400" dirty="0" err="1"/>
              <a:t>рідкі</a:t>
            </a:r>
            <a:r>
              <a:rPr lang="ru-RU" sz="2400" dirty="0"/>
              <a:t> та </a:t>
            </a:r>
            <a:r>
              <a:rPr lang="ru-RU" sz="2400" dirty="0" err="1"/>
              <a:t>газоподібні</a:t>
            </a:r>
            <a:r>
              <a:rPr lang="ru-RU" sz="2400" dirty="0"/>
              <a:t> </a:t>
            </a:r>
            <a:r>
              <a:rPr lang="ru-RU" sz="2400" dirty="0" err="1"/>
              <a:t>мінеральні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промислову</a:t>
            </a:r>
            <a:r>
              <a:rPr lang="ru-RU" sz="2400" dirty="0"/>
              <a:t> </a:t>
            </a:r>
            <a:r>
              <a:rPr lang="ru-RU" sz="2400" dirty="0" err="1"/>
              <a:t>цінність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err="1" smtClean="0">
                <a:solidFill>
                  <a:schemeClr val="bg1"/>
                </a:solidFill>
              </a:rPr>
              <a:t>Найбільше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значення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нафта</a:t>
            </a:r>
            <a:r>
              <a:rPr lang="ru-RU" sz="2400" dirty="0">
                <a:solidFill>
                  <a:schemeClr val="bg1"/>
                </a:solidFill>
              </a:rPr>
              <a:t> і газ, </a:t>
            </a:r>
            <a:r>
              <a:rPr lang="ru-RU" sz="2400" dirty="0" err="1">
                <a:solidFill>
                  <a:schemeClr val="bg1"/>
                </a:solidFill>
              </a:rPr>
              <a:t>розсипні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родовища</a:t>
            </a:r>
            <a:r>
              <a:rPr lang="ru-RU" sz="2400" dirty="0">
                <a:solidFill>
                  <a:schemeClr val="bg1"/>
                </a:solidFill>
              </a:rPr>
              <a:t> олова, </a:t>
            </a:r>
            <a:r>
              <a:rPr lang="ru-RU" sz="2400" dirty="0" err="1">
                <a:solidFill>
                  <a:schemeClr val="bg1"/>
                </a:solidFill>
              </a:rPr>
              <a:t>рідкісних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металів</a:t>
            </a:r>
            <a:r>
              <a:rPr lang="ru-RU" sz="2400" dirty="0">
                <a:solidFill>
                  <a:schemeClr val="bg1"/>
                </a:solidFill>
              </a:rPr>
              <a:t>, золота,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залізо-марганцеві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конкреції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намули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масивні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сульфіди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фосфорити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нерудні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будівельні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8126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51" y="404664"/>
            <a:ext cx="8332497" cy="58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48680"/>
            <a:ext cx="8147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розсипи</a:t>
            </a:r>
            <a:r>
              <a:rPr lang="ru-RU" sz="2400" dirty="0">
                <a:solidFill>
                  <a:schemeClr val="bg1"/>
                </a:solidFill>
              </a:rPr>
              <a:t> золота, </a:t>
            </a:r>
            <a:r>
              <a:rPr lang="ru-RU" sz="2400" dirty="0" err="1">
                <a:solidFill>
                  <a:schemeClr val="bg1"/>
                </a:solidFill>
              </a:rPr>
              <a:t>платини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каситериту</a:t>
            </a:r>
            <a:r>
              <a:rPr lang="ru-RU" sz="2400" dirty="0">
                <a:solidFill>
                  <a:schemeClr val="bg1"/>
                </a:solidFill>
              </a:rPr>
              <a:t>, циркону, монациту, рутилу, </a:t>
            </a:r>
            <a:r>
              <a:rPr lang="ru-RU" sz="2400" dirty="0" err="1">
                <a:solidFill>
                  <a:schemeClr val="bg1"/>
                </a:solidFill>
              </a:rPr>
              <a:t>ільменіту</a:t>
            </a:r>
            <a:r>
              <a:rPr lang="ru-RU" sz="2400" dirty="0">
                <a:solidFill>
                  <a:schemeClr val="bg1"/>
                </a:solidFill>
              </a:rPr>
              <a:t>, титаномагнетиту та </a:t>
            </a:r>
            <a:r>
              <a:rPr lang="ru-RU" sz="2400" dirty="0" err="1">
                <a:solidFill>
                  <a:schemeClr val="bg1"/>
                </a:solidFill>
              </a:rPr>
              <a:t>ін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прибережних</a:t>
            </a:r>
            <a:r>
              <a:rPr lang="ru-RU" sz="2400" dirty="0">
                <a:solidFill>
                  <a:schemeClr val="bg1"/>
                </a:solidFill>
              </a:rPr>
              <a:t> зонах </a:t>
            </a:r>
            <a:r>
              <a:rPr lang="ru-RU" sz="2400" dirty="0" err="1">
                <a:solidFill>
                  <a:schemeClr val="bg1"/>
                </a:solidFill>
              </a:rPr>
              <a:t>шельфів</a:t>
            </a:r>
            <a:r>
              <a:rPr lang="ru-RU" sz="2400" dirty="0">
                <a:solidFill>
                  <a:schemeClr val="bg1"/>
                </a:solidFill>
              </a:rPr>
              <a:t> і на пляжах.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умовах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інтенсивного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перемивання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хвилями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реліктових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алювіальних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відкладах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затоплених</a:t>
            </a:r>
            <a:r>
              <a:rPr lang="ru-RU" sz="2400" dirty="0">
                <a:solidFill>
                  <a:schemeClr val="bg1"/>
                </a:solidFill>
              </a:rPr>
              <a:t> морем </a:t>
            </a:r>
            <a:r>
              <a:rPr lang="ru-RU" sz="2400" dirty="0" err="1">
                <a:solidFill>
                  <a:schemeClr val="bg1"/>
                </a:solidFill>
              </a:rPr>
              <a:t>річкових</a:t>
            </a:r>
            <a:r>
              <a:rPr lang="ru-RU" sz="2400" dirty="0">
                <a:solidFill>
                  <a:schemeClr val="bg1"/>
                </a:solidFill>
              </a:rPr>
              <a:t> долин.</a:t>
            </a:r>
          </a:p>
        </p:txBody>
      </p:sp>
    </p:spTree>
    <p:extLst>
      <p:ext uri="{BB962C8B-B14F-4D97-AF65-F5344CB8AC3E}">
        <p14:creationId xmlns:p14="http://schemas.microsoft.com/office/powerpoint/2010/main" xmlns="" val="6059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91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97894"/>
            <a:ext cx="4176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розсипи</a:t>
            </a:r>
            <a:r>
              <a:rPr lang="ru-RU" sz="2400" dirty="0">
                <a:solidFill>
                  <a:schemeClr val="bg1"/>
                </a:solidFill>
              </a:rPr>
              <a:t> золота, </a:t>
            </a:r>
            <a:r>
              <a:rPr lang="ru-RU" sz="2400" dirty="0" err="1">
                <a:solidFill>
                  <a:schemeClr val="bg1"/>
                </a:solidFill>
              </a:rPr>
              <a:t>платини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каситериту</a:t>
            </a:r>
            <a:r>
              <a:rPr lang="ru-RU" sz="2400" dirty="0">
                <a:solidFill>
                  <a:schemeClr val="bg1"/>
                </a:solidFill>
              </a:rPr>
              <a:t>, циркону, монациту, рутилу, </a:t>
            </a:r>
            <a:r>
              <a:rPr lang="ru-RU" sz="2400" dirty="0" err="1">
                <a:solidFill>
                  <a:schemeClr val="bg1"/>
                </a:solidFill>
              </a:rPr>
              <a:t>ільменіту</a:t>
            </a:r>
            <a:r>
              <a:rPr lang="ru-RU" sz="2400" dirty="0">
                <a:solidFill>
                  <a:schemeClr val="bg1"/>
                </a:solidFill>
              </a:rPr>
              <a:t>, титаномагнетиту та </a:t>
            </a:r>
            <a:r>
              <a:rPr lang="ru-RU" sz="2400" dirty="0" err="1">
                <a:solidFill>
                  <a:schemeClr val="bg1"/>
                </a:solidFill>
              </a:rPr>
              <a:t>ін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прибережних</a:t>
            </a:r>
            <a:r>
              <a:rPr lang="ru-RU" sz="2400" dirty="0">
                <a:solidFill>
                  <a:schemeClr val="bg1"/>
                </a:solidFill>
              </a:rPr>
              <a:t> зонах </a:t>
            </a:r>
            <a:r>
              <a:rPr lang="ru-RU" sz="2400" dirty="0" err="1">
                <a:solidFill>
                  <a:schemeClr val="bg1"/>
                </a:solidFill>
              </a:rPr>
              <a:t>шельфів</a:t>
            </a:r>
            <a:r>
              <a:rPr lang="ru-RU" sz="2400" dirty="0">
                <a:solidFill>
                  <a:schemeClr val="bg1"/>
                </a:solidFill>
              </a:rPr>
              <a:t> і на пляжах.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умовах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інтенсивного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перемивання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хвилями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реліктових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алювіальних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відкладах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затоплених</a:t>
            </a:r>
            <a:r>
              <a:rPr lang="ru-RU" sz="2400" dirty="0">
                <a:solidFill>
                  <a:schemeClr val="bg1"/>
                </a:solidFill>
              </a:rPr>
              <a:t> морем </a:t>
            </a:r>
            <a:r>
              <a:rPr lang="ru-RU" sz="2400" dirty="0" err="1">
                <a:solidFill>
                  <a:schemeClr val="bg1"/>
                </a:solidFill>
              </a:rPr>
              <a:t>річкових</a:t>
            </a:r>
            <a:r>
              <a:rPr lang="ru-RU" sz="2400" dirty="0">
                <a:solidFill>
                  <a:schemeClr val="bg1"/>
                </a:solidFill>
              </a:rPr>
              <a:t> долин. </a:t>
            </a: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9369" y="620688"/>
            <a:ext cx="3656086" cy="205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383" y="3669166"/>
            <a:ext cx="3623071" cy="257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195"/>
            <a:ext cx="3656084" cy="220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ÐÐ°ÑÑÐ¸Ð½ÐºÐ¸ Ð¿Ð¾ Ð·Ð°Ð¿ÑÐ¾ÑÑ ÑÐ¸ÑÐ°Ð½Ð¾Ð¼Ð°Ð³Ð½ÐµÑÐ¸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08" b="5035"/>
          <a:stretch/>
        </p:blipFill>
        <p:spPr bwMode="auto">
          <a:xfrm>
            <a:off x="4789971" y="3426949"/>
            <a:ext cx="3775483" cy="281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33307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6" y="404664"/>
            <a:ext cx="8258449" cy="60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96765"/>
            <a:ext cx="3322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Видобуток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корисних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копалин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вод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</a:t>
            </a:r>
            <a:r>
              <a:rPr lang="ru-RU" sz="2400" dirty="0" err="1">
                <a:solidFill>
                  <a:schemeClr val="bg1"/>
                </a:solidFill>
              </a:rPr>
              <a:t>розпочався</a:t>
            </a:r>
            <a:r>
              <a:rPr lang="ru-RU" sz="2400" dirty="0">
                <a:solidFill>
                  <a:schemeClr val="bg1"/>
                </a:solidFill>
              </a:rPr>
              <a:t> давно. </a:t>
            </a:r>
            <a:r>
              <a:rPr lang="ru-RU" sz="2400" dirty="0" err="1">
                <a:solidFill>
                  <a:schemeClr val="bg1"/>
                </a:solidFill>
              </a:rPr>
              <a:t>Сьогодні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30% </a:t>
            </a:r>
            <a:r>
              <a:rPr lang="ru-RU" sz="2400" dirty="0" err="1">
                <a:solidFill>
                  <a:schemeClr val="bg1"/>
                </a:solidFill>
              </a:rPr>
              <a:t>загальносвітового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обсягу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видобутку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нафти</a:t>
            </a:r>
            <a:r>
              <a:rPr lang="ru-RU" sz="2400" dirty="0">
                <a:solidFill>
                  <a:schemeClr val="bg1"/>
                </a:solidFill>
              </a:rPr>
              <a:t> і 15% газу. </a:t>
            </a:r>
          </a:p>
        </p:txBody>
      </p:sp>
    </p:spTree>
    <p:extLst>
      <p:ext uri="{BB962C8B-B14F-4D97-AF65-F5344CB8AC3E}">
        <p14:creationId xmlns:p14="http://schemas.microsoft.com/office/powerpoint/2010/main" xmlns="" val="96657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548680"/>
            <a:ext cx="8512043" cy="5868144"/>
          </a:xfrm>
        </p:spPr>
      </p:pic>
      <p:sp>
        <p:nvSpPr>
          <p:cNvPr id="7" name="Прямоугольник 6"/>
          <p:cNvSpPr/>
          <p:nvPr/>
        </p:nvSpPr>
        <p:spPr>
          <a:xfrm>
            <a:off x="559165" y="3939581"/>
            <a:ext cx="8345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Світовому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видобувається</a:t>
            </a:r>
            <a:r>
              <a:rPr lang="ru-RU" sz="2400" dirty="0">
                <a:solidFill>
                  <a:schemeClr val="bg1"/>
                </a:solidFill>
              </a:rPr>
              <a:t> 100% циркону та рутилу, 80% </a:t>
            </a:r>
            <a:r>
              <a:rPr lang="ru-RU" sz="2400" dirty="0" err="1">
                <a:solidFill>
                  <a:schemeClr val="bg1"/>
                </a:solidFill>
              </a:rPr>
              <a:t>ільменіту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понад</a:t>
            </a:r>
            <a:r>
              <a:rPr lang="ru-RU" sz="2400" dirty="0">
                <a:solidFill>
                  <a:schemeClr val="bg1"/>
                </a:solidFill>
              </a:rPr>
              <a:t> 40% </a:t>
            </a:r>
            <a:r>
              <a:rPr lang="ru-RU" sz="2400" dirty="0" err="1">
                <a:solidFill>
                  <a:schemeClr val="bg1"/>
                </a:solidFill>
              </a:rPr>
              <a:t>каситериту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95%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видобутку</a:t>
            </a:r>
            <a:r>
              <a:rPr lang="ru-RU" sz="2400" dirty="0">
                <a:solidFill>
                  <a:schemeClr val="bg1"/>
                </a:solidFill>
              </a:rPr>
              <a:t> рутилу, 77% циркону, 25% монациту </a:t>
            </a:r>
            <a:r>
              <a:rPr lang="ru-RU" sz="2400" dirty="0" err="1">
                <a:solidFill>
                  <a:schemeClr val="bg1"/>
                </a:solidFill>
              </a:rPr>
              <a:t>припадає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розсипні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родовища</a:t>
            </a:r>
            <a:r>
              <a:rPr lang="ru-RU" sz="2400" dirty="0">
                <a:solidFill>
                  <a:schemeClr val="bg1"/>
                </a:solidFill>
              </a:rPr>
              <a:t> шельфу </a:t>
            </a:r>
            <a:r>
              <a:rPr lang="ru-RU" sz="2400" dirty="0" err="1">
                <a:solidFill>
                  <a:schemeClr val="bg1"/>
                </a:solidFill>
              </a:rPr>
              <a:t>Австралії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Розсипні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родовища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різний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розроблялись</a:t>
            </a:r>
            <a:r>
              <a:rPr lang="ru-RU" sz="2400" dirty="0">
                <a:solidFill>
                  <a:schemeClr val="bg1"/>
                </a:solidFill>
              </a:rPr>
              <a:t> на пляжах і в </a:t>
            </a:r>
            <a:r>
              <a:rPr lang="ru-RU" sz="2400" dirty="0" err="1">
                <a:solidFill>
                  <a:schemeClr val="bg1"/>
                </a:solidFill>
              </a:rPr>
              <a:t>шельфовій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Намібії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4" name="Picture 6" descr="ÐÐ°ÑÑÐ¸Ð½ÐºÐ¸ Ð¿Ð¾ Ð·Ð°Ð¿ÑÐ¾ÑÑ ÑÐ¸ÑÐºÐ¾Ð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4104456" cy="2773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188" y="1052736"/>
            <a:ext cx="3965658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ÑÐ»ÑÐ¼ÐµÐ½Ñ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990" y="1080171"/>
            <a:ext cx="4057548" cy="2705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5926" y="1080172"/>
            <a:ext cx="3932182" cy="2721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3599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7200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/>
              <a:t>Перенесені вітром продукти </a:t>
            </a:r>
            <a:r>
              <a:rPr lang="uk-UA" sz="2400" dirty="0" smtClean="0"/>
              <a:t>випадаючи </a:t>
            </a:r>
            <a:r>
              <a:rPr lang="uk-UA" sz="2400" dirty="0"/>
              <a:t>із повітряного потоку, дають </a:t>
            </a:r>
            <a:r>
              <a:rPr lang="uk-UA" sz="2400" dirty="0" smtClean="0"/>
              <a:t>початок формуванню </a:t>
            </a:r>
            <a:r>
              <a:rPr lang="uk-UA" sz="2400" dirty="0"/>
              <a:t>еолових відкладів і форм рельєфу. </a:t>
            </a:r>
            <a:r>
              <a:rPr lang="uk-UA" sz="2400" dirty="0" err="1"/>
              <a:t>Перевідкладені</a:t>
            </a:r>
            <a:r>
              <a:rPr lang="uk-UA" sz="2400" dirty="0"/>
              <a:t> маси піску </a:t>
            </a:r>
            <a:r>
              <a:rPr lang="uk-UA" sz="2400" dirty="0" smtClean="0"/>
              <a:t>з </a:t>
            </a:r>
            <a:r>
              <a:rPr lang="uk-UA" sz="2400" dirty="0" err="1" smtClean="0"/>
              <a:t>пилувато</a:t>
            </a:r>
            <a:r>
              <a:rPr lang="uk-UA" sz="2400" dirty="0" smtClean="0"/>
              <a:t>-глинистими </a:t>
            </a:r>
            <a:r>
              <a:rPr lang="uk-UA" sz="2400" dirty="0"/>
              <a:t>частинками, при сприятливих умовах, формують </a:t>
            </a:r>
            <a:r>
              <a:rPr lang="uk-UA" sz="2400" dirty="0" smtClean="0"/>
              <a:t>на земній </a:t>
            </a:r>
            <a:r>
              <a:rPr lang="uk-UA" sz="2400" dirty="0"/>
              <a:t>поверхні скупчення у вигляді піщаних пагорбів, дюн, барханів і </a:t>
            </a:r>
            <a:r>
              <a:rPr lang="uk-UA" sz="2400" dirty="0" smtClean="0"/>
              <a:t>гряд найрізноманітнішої </a:t>
            </a:r>
            <a:r>
              <a:rPr lang="uk-UA" sz="2400" dirty="0"/>
              <a:t>форми.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146" name="Picture 2" descr="C:\Users\Mother of Cactus\Desktop\wind_blow_s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0704"/>
            <a:ext cx="7469138" cy="3862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2002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Ð°ÑÑÐ¸Ð½ÐºÐ¸ Ð¿Ð¾ Ð·Ð°Ð¿ÑÐ¾ÑÑ ÑÑÑÐ¾Ð¸ÑÐµÐ»ÑÐ½ÑÐµ Ð¼Ð°ÑÐµÑÐ¸Ð°Ð»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01" y="620688"/>
            <a:ext cx="824079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4586352"/>
            <a:ext cx="36212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дна моря </a:t>
            </a:r>
            <a:r>
              <a:rPr lang="ru-RU" sz="2400" dirty="0" err="1">
                <a:solidFill>
                  <a:schemeClr val="bg1"/>
                </a:solidFill>
              </a:rPr>
              <a:t>видобуваються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різні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будівельні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матеріали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пісок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гравій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ракушняк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корали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080" name="Picture 8" descr="ÐÐ°ÑÑÐ¸Ð½ÐºÐ¸ Ð¿Ð¾ Ð·Ð°Ð¿ÑÐ¾ÑÑ Ð¿Ð¸ÑÐ¾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01" y="616045"/>
            <a:ext cx="3477927" cy="2529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Ð°ÑÑÐ¸Ð½ÐºÐ¸ Ð¿Ð¾ Ð·Ð°Ð¿ÑÐ¾ÑÑ Ð³ÑÐ°Ð²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699" y="616045"/>
            <a:ext cx="3794102" cy="252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ÐÐ°ÑÑÐ¸Ð½ÐºÐ¸ Ð¿Ð¾ Ð·Ð°Ð¿ÑÐ¾ÑÑ ÑÐ°ÐºÑÑÐ½Ñ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99" b="9079"/>
          <a:stretch/>
        </p:blipFill>
        <p:spPr bwMode="auto">
          <a:xfrm>
            <a:off x="457199" y="4048759"/>
            <a:ext cx="2458617" cy="24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95" t="15037" r="9364"/>
          <a:stretch/>
        </p:blipFill>
        <p:spPr bwMode="auto">
          <a:xfrm>
            <a:off x="1947199" y="1021393"/>
            <a:ext cx="4815991" cy="3027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9640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76488" cy="588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3400" y="2523525"/>
            <a:ext cx="6526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Озеро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природна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водойма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виникла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заглибленні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і не </a:t>
            </a:r>
            <a:r>
              <a:rPr lang="ru-RU" sz="2400" dirty="0" err="1">
                <a:solidFill>
                  <a:schemeClr val="bg1"/>
                </a:solidFill>
              </a:rPr>
              <a:t>має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безпосереднього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зв'язку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Світовим</a:t>
            </a:r>
            <a:r>
              <a:rPr lang="ru-RU" sz="2400" dirty="0">
                <a:solidFill>
                  <a:schemeClr val="bg1"/>
                </a:solidFill>
              </a:rPr>
              <a:t> океаном. </a:t>
            </a:r>
            <a:r>
              <a:rPr lang="ru-RU" sz="2400" dirty="0" err="1">
                <a:solidFill>
                  <a:schemeClr val="bg1"/>
                </a:solidFill>
              </a:rPr>
              <a:t>Характеризується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виробленим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профілем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сповільненим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водообміном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08420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118" y="476672"/>
            <a:ext cx="8362172" cy="58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04759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Озера широко </a:t>
            </a:r>
            <a:r>
              <a:rPr lang="ru-RU" sz="2400" dirty="0" err="1">
                <a:solidFill>
                  <a:schemeClr val="bg1"/>
                </a:solidFill>
              </a:rPr>
              <a:t>розповсюджені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земній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кулі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відіграють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надзвичайно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важливу</a:t>
            </a:r>
            <a:r>
              <a:rPr lang="ru-RU" sz="2400" dirty="0">
                <a:solidFill>
                  <a:schemeClr val="bg1"/>
                </a:solidFill>
              </a:rPr>
              <a:t> роль в </a:t>
            </a:r>
            <a:r>
              <a:rPr lang="ru-RU" sz="2400" dirty="0" err="1">
                <a:solidFill>
                  <a:schemeClr val="bg1"/>
                </a:solidFill>
              </a:rPr>
              <a:t>геологічній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діяльності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формуванні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рельєфу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/>
              <a:t>Основним</a:t>
            </a:r>
            <a:r>
              <a:rPr lang="ru-RU" sz="2400" dirty="0"/>
              <a:t> </a:t>
            </a:r>
            <a:r>
              <a:rPr lang="ru-RU" sz="2400" dirty="0" err="1"/>
              <a:t>джерелом</a:t>
            </a:r>
            <a:r>
              <a:rPr lang="ru-RU" sz="2400" dirty="0"/>
              <a:t> </a:t>
            </a:r>
            <a:r>
              <a:rPr lang="ru-RU" sz="2400" dirty="0" err="1"/>
              <a:t>живлення</a:t>
            </a:r>
            <a:r>
              <a:rPr lang="ru-RU" sz="2400" dirty="0"/>
              <a:t> озер </a:t>
            </a:r>
            <a:r>
              <a:rPr lang="ru-RU" sz="2400" dirty="0" err="1"/>
              <a:t>служать</a:t>
            </a:r>
            <a:r>
              <a:rPr lang="ru-RU" sz="2400" dirty="0"/>
              <a:t> </a:t>
            </a:r>
            <a:r>
              <a:rPr lang="ru-RU" sz="2400" dirty="0" err="1"/>
              <a:t>атмосферні</a:t>
            </a:r>
            <a:r>
              <a:rPr lang="ru-RU" sz="2400" dirty="0"/>
              <a:t> води, </a:t>
            </a:r>
            <a:r>
              <a:rPr lang="ru-RU" sz="2400" dirty="0" err="1"/>
              <a:t>поверхневий</a:t>
            </a:r>
            <a:r>
              <a:rPr lang="ru-RU" sz="2400" dirty="0"/>
              <a:t> </a:t>
            </a:r>
            <a:r>
              <a:rPr lang="ru-RU" sz="2400" dirty="0" err="1"/>
              <a:t>стік</a:t>
            </a:r>
            <a:r>
              <a:rPr lang="ru-RU" sz="2400" dirty="0"/>
              <a:t>, </a:t>
            </a:r>
            <a:r>
              <a:rPr lang="ru-RU" sz="2400" dirty="0" err="1"/>
              <a:t>льодовикові</a:t>
            </a:r>
            <a:r>
              <a:rPr lang="ru-RU" sz="2400" dirty="0"/>
              <a:t> води, </a:t>
            </a:r>
            <a:r>
              <a:rPr lang="ru-RU" sz="2400" dirty="0" err="1"/>
              <a:t>підземні</a:t>
            </a:r>
            <a:r>
              <a:rPr lang="ru-RU" sz="2400" dirty="0"/>
              <a:t> води </a:t>
            </a:r>
            <a:r>
              <a:rPr lang="ru-RU" sz="2400" dirty="0" err="1"/>
              <a:t>тощо</a:t>
            </a:r>
            <a:r>
              <a:rPr lang="ru-RU" sz="2400" dirty="0"/>
              <a:t>. </a:t>
            </a:r>
            <a:r>
              <a:rPr lang="ru-RU" sz="2400" dirty="0" err="1"/>
              <a:t>Однак</a:t>
            </a:r>
            <a:r>
              <a:rPr lang="ru-RU" sz="2400" dirty="0"/>
              <a:t> </a:t>
            </a:r>
            <a:r>
              <a:rPr lang="ru-RU" sz="2400" dirty="0" err="1"/>
              <a:t>основну</a:t>
            </a:r>
            <a:r>
              <a:rPr lang="ru-RU" sz="2400" dirty="0"/>
              <a:t> </a:t>
            </a:r>
            <a:r>
              <a:rPr lang="ru-RU" sz="2400" dirty="0" err="1"/>
              <a:t>масу</a:t>
            </a:r>
            <a:r>
              <a:rPr lang="ru-RU" sz="2400" dirty="0"/>
              <a:t> води в озера </a:t>
            </a:r>
            <a:r>
              <a:rPr lang="ru-RU" sz="2400" dirty="0" err="1"/>
              <a:t>поставляють</a:t>
            </a:r>
            <a:r>
              <a:rPr lang="ru-RU" sz="2400" dirty="0"/>
              <a:t> </a:t>
            </a:r>
            <a:r>
              <a:rPr lang="ru-RU" sz="2400" dirty="0" err="1"/>
              <a:t>ріки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83737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8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58988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Ізольованість</a:t>
            </a:r>
            <a:r>
              <a:rPr lang="ru-RU" sz="2400" dirty="0">
                <a:solidFill>
                  <a:schemeClr val="bg1"/>
                </a:solidFill>
              </a:rPr>
              <a:t> озер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</a:t>
            </a:r>
            <a:r>
              <a:rPr lang="ru-RU" sz="2400" dirty="0" err="1">
                <a:solidFill>
                  <a:schemeClr val="bg1"/>
                </a:solidFill>
              </a:rPr>
              <a:t>обумовлена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гіпсометричним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розташуванням</a:t>
            </a:r>
            <a:r>
              <a:rPr lang="ru-RU" sz="2400" dirty="0">
                <a:solidFill>
                  <a:schemeClr val="bg1"/>
                </a:solidFill>
              </a:rPr>
              <a:t> над </a:t>
            </a:r>
            <a:r>
              <a:rPr lang="ru-RU" sz="2400" dirty="0" err="1">
                <a:solidFill>
                  <a:schemeClr val="bg1"/>
                </a:solidFill>
              </a:rPr>
              <a:t>рівнем</a:t>
            </a:r>
            <a:r>
              <a:rPr lang="ru-RU" sz="2400" dirty="0">
                <a:solidFill>
                  <a:schemeClr val="bg1"/>
                </a:solidFill>
              </a:rPr>
              <a:t> моря.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Так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наприклад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Мертве</a:t>
            </a:r>
            <a:r>
              <a:rPr lang="ru-RU" sz="2400" dirty="0">
                <a:solidFill>
                  <a:schemeClr val="bg1"/>
                </a:solidFill>
              </a:rPr>
              <a:t> море-озеро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абсолютній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позначці</a:t>
            </a:r>
            <a:r>
              <a:rPr lang="ru-RU" sz="2400" dirty="0">
                <a:solidFill>
                  <a:schemeClr val="bg1"/>
                </a:solidFill>
              </a:rPr>
              <a:t> -392 м, а озеро </a:t>
            </a:r>
            <a:r>
              <a:rPr lang="ru-RU" sz="2400" dirty="0" err="1">
                <a:solidFill>
                  <a:schemeClr val="bg1"/>
                </a:solidFill>
              </a:rPr>
              <a:t>Харпаїсо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Тібеті</a:t>
            </a:r>
            <a:r>
              <a:rPr lang="ru-RU" sz="2400" dirty="0">
                <a:solidFill>
                  <a:schemeClr val="bg1"/>
                </a:solidFill>
              </a:rPr>
              <a:t> - на </a:t>
            </a:r>
            <a:r>
              <a:rPr lang="ru-RU" sz="2400" dirty="0" err="1">
                <a:solidFill>
                  <a:schemeClr val="bg1"/>
                </a:solidFill>
              </a:rPr>
              <a:t>абсолютній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позначці</a:t>
            </a:r>
            <a:r>
              <a:rPr lang="ru-RU" sz="2400" dirty="0">
                <a:solidFill>
                  <a:schemeClr val="bg1"/>
                </a:solidFill>
              </a:rPr>
              <a:t> +5400 м.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території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найвище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озеро </a:t>
            </a:r>
            <a:r>
              <a:rPr lang="ru-RU" sz="2400" dirty="0" err="1">
                <a:solidFill>
                  <a:schemeClr val="bg1"/>
                </a:solidFill>
              </a:rPr>
              <a:t>Синевір</a:t>
            </a:r>
            <a:r>
              <a:rPr lang="ru-RU" sz="2400" dirty="0">
                <a:solidFill>
                  <a:schemeClr val="bg1"/>
                </a:solidFill>
              </a:rPr>
              <a:t>, абсолютна </a:t>
            </a:r>
            <a:r>
              <a:rPr lang="ru-RU" sz="2400" dirty="0" err="1">
                <a:solidFill>
                  <a:schemeClr val="bg1"/>
                </a:solidFill>
              </a:rPr>
              <a:t>позначка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якого</a:t>
            </a:r>
            <a:r>
              <a:rPr lang="ru-RU" sz="2400" dirty="0">
                <a:solidFill>
                  <a:schemeClr val="bg1"/>
                </a:solidFill>
              </a:rPr>
              <a:t> +989 м. </a:t>
            </a:r>
          </a:p>
        </p:txBody>
      </p:sp>
      <p:pic>
        <p:nvPicPr>
          <p:cNvPr id="6148" name="Picture 4" descr="ÐÐ°ÑÑÐ¸Ð½ÐºÐ¸ Ð¿Ð¾ Ð·Ð°Ð¿ÑÐ¾ÑÑ Ð¾Ð·ÐµÑÐ¾ Ð¼ÐµÑÑÐ²Ðµ Ð¼Ð¾Ñ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84" y="216374"/>
            <a:ext cx="8003232" cy="371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ÐÐ°ÑÑÐ¸Ð½ÐºÐ¸ Ð¿Ð¾ Ð·Ð°Ð¿ÑÐ¾ÑÑ Ð¾Ð·ÐµÑÐ¾ Ð² ÑÐ¸Ð±ÐµÑ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84" y="216374"/>
            <a:ext cx="8003232" cy="372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ÐÐ°ÑÑÐ¸Ð½ÐºÐ¸ Ð¿Ð¾ Ð·Ð°Ð¿ÑÐ¾ÑÑ ÑÐ¸Ð½ÐµÐ²Ð¸Ñ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374"/>
            <a:ext cx="823167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8261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48" y="116633"/>
            <a:ext cx="891864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420888"/>
            <a:ext cx="5076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наявні</a:t>
            </a:r>
            <a:r>
              <a:rPr lang="ru-RU" sz="2400" dirty="0"/>
              <a:t> на </a:t>
            </a:r>
            <a:r>
              <a:rPr lang="ru-RU" sz="2400" dirty="0" err="1"/>
              <a:t>нашій</a:t>
            </a:r>
            <a:r>
              <a:rPr lang="ru-RU" sz="2400" dirty="0"/>
              <a:t> </a:t>
            </a:r>
            <a:r>
              <a:rPr lang="ru-RU" sz="2400" dirty="0" err="1"/>
              <a:t>планеті</a:t>
            </a:r>
            <a:r>
              <a:rPr lang="ru-RU" sz="2400" dirty="0"/>
              <a:t> озера </a:t>
            </a:r>
            <a:r>
              <a:rPr lang="ru-RU" sz="2400" dirty="0" err="1"/>
              <a:t>суттєво</a:t>
            </a:r>
            <a:r>
              <a:rPr lang="ru-RU" sz="2400" dirty="0"/>
              <a:t> </a:t>
            </a:r>
            <a:r>
              <a:rPr lang="ru-RU" sz="2400" dirty="0" err="1"/>
              <a:t>різняться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собою </a:t>
            </a:r>
            <a:r>
              <a:rPr lang="ru-RU" sz="2400" dirty="0" err="1"/>
              <a:t>глибиною</a:t>
            </a:r>
            <a:r>
              <a:rPr lang="ru-RU" sz="2400" dirty="0"/>
              <a:t> і формою </a:t>
            </a:r>
            <a:r>
              <a:rPr lang="ru-RU" sz="2400" dirty="0" err="1"/>
              <a:t>улоговини</a:t>
            </a:r>
            <a:r>
              <a:rPr lang="ru-RU" sz="2400" dirty="0"/>
              <a:t>, </a:t>
            </a:r>
            <a:r>
              <a:rPr lang="ru-RU" sz="2400" dirty="0" err="1"/>
              <a:t>солоністю</a:t>
            </a:r>
            <a:r>
              <a:rPr lang="ru-RU" sz="2400" dirty="0"/>
              <a:t> води, </a:t>
            </a:r>
            <a:r>
              <a:rPr lang="ru-RU" sz="2400" dirty="0" err="1"/>
              <a:t>умовами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, </a:t>
            </a:r>
            <a:r>
              <a:rPr lang="ru-RU" sz="2400" dirty="0" err="1"/>
              <a:t>геоморфологією</a:t>
            </a:r>
            <a:r>
              <a:rPr lang="ru-RU" sz="2400" dirty="0"/>
              <a:t> </a:t>
            </a:r>
            <a:r>
              <a:rPr lang="ru-RU" sz="2400" dirty="0" err="1"/>
              <a:t>берегової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та дна.</a:t>
            </a:r>
          </a:p>
        </p:txBody>
      </p:sp>
    </p:spTree>
    <p:extLst>
      <p:ext uri="{BB962C8B-B14F-4D97-AF65-F5344CB8AC3E}">
        <p14:creationId xmlns:p14="http://schemas.microsoft.com/office/powerpoint/2010/main" xmlns="" val="3050958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0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559911"/>
            <a:ext cx="6969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Походження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улоговини</a:t>
            </a:r>
            <a:r>
              <a:rPr lang="ru-RU" sz="2400" dirty="0">
                <a:solidFill>
                  <a:schemeClr val="bg1"/>
                </a:solidFill>
              </a:rPr>
              <a:t> є головною </a:t>
            </a:r>
            <a:r>
              <a:rPr lang="ru-RU" sz="2400" dirty="0" err="1">
                <a:solidFill>
                  <a:schemeClr val="bg1"/>
                </a:solidFill>
              </a:rPr>
              <a:t>кваліфікаційною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всіх</a:t>
            </a:r>
            <a:r>
              <a:rPr lang="ru-RU" sz="2400" dirty="0">
                <a:solidFill>
                  <a:schemeClr val="bg1"/>
                </a:solidFill>
              </a:rPr>
              <a:t>, без </a:t>
            </a:r>
            <a:r>
              <a:rPr lang="ru-RU" sz="2400" dirty="0" err="1">
                <a:solidFill>
                  <a:schemeClr val="bg1"/>
                </a:solidFill>
              </a:rPr>
              <a:t>винятку</a:t>
            </a:r>
            <a:r>
              <a:rPr lang="ru-RU" sz="2400" dirty="0">
                <a:solidFill>
                  <a:schemeClr val="bg1"/>
                </a:solidFill>
              </a:rPr>
              <a:t>, озер.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За </a:t>
            </a:r>
            <a:r>
              <a:rPr lang="ru-RU" sz="2400" dirty="0" err="1">
                <a:solidFill>
                  <a:schemeClr val="bg1"/>
                </a:solidFill>
              </a:rPr>
              <a:t>цією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озера </a:t>
            </a:r>
            <a:r>
              <a:rPr lang="ru-RU" sz="2400" dirty="0" err="1">
                <a:solidFill>
                  <a:schemeClr val="bg1"/>
                </a:solidFill>
              </a:rPr>
              <a:t>поділяються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екзогенні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зумовлене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проявленням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поверхневих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факторів</a:t>
            </a:r>
            <a:r>
              <a:rPr lang="ru-RU" sz="2400" dirty="0">
                <a:solidFill>
                  <a:schemeClr val="bg1"/>
                </a:solidFill>
              </a:rPr>
              <a:t>, та </a:t>
            </a:r>
            <a:r>
              <a:rPr lang="ru-RU" sz="2400" dirty="0" err="1">
                <a:solidFill>
                  <a:schemeClr val="bg1"/>
                </a:solidFill>
              </a:rPr>
              <a:t>ендогенні</a:t>
            </a:r>
            <a:r>
              <a:rPr lang="ru-RU" sz="2400" dirty="0">
                <a:solidFill>
                  <a:schemeClr val="bg1"/>
                </a:solidFill>
              </a:rPr>
              <a:t> озера,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утворились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результаті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поверхневого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проявлення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внутрішньої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динаміки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40749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ÐÐ°ÑÑÐ¸Ð½ÐºÐ¸ Ð¿Ð¾ Ð·Ð°Ð¿ÑÐ¾ÑÑ Ð±Ð°Ð¹ÐºÐ°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76672"/>
            <a:ext cx="5554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Важливою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класифікаційною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озер є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водний</a:t>
            </a:r>
            <a:r>
              <a:rPr lang="ru-RU" sz="2400" dirty="0">
                <a:solidFill>
                  <a:schemeClr val="bg1"/>
                </a:solidFill>
              </a:rPr>
              <a:t> режим. За </a:t>
            </a:r>
            <a:r>
              <a:rPr lang="ru-RU" sz="2400" dirty="0" err="1">
                <a:solidFill>
                  <a:schemeClr val="bg1"/>
                </a:solidFill>
              </a:rPr>
              <a:t>цією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всі</a:t>
            </a:r>
            <a:r>
              <a:rPr lang="ru-RU" sz="2400" dirty="0">
                <a:solidFill>
                  <a:schemeClr val="bg1"/>
                </a:solidFill>
              </a:rPr>
              <a:t> озера </a:t>
            </a:r>
            <a:r>
              <a:rPr lang="ru-RU" sz="2400" dirty="0" err="1">
                <a:solidFill>
                  <a:schemeClr val="bg1"/>
                </a:solidFill>
              </a:rPr>
              <a:t>діляться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стічні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безстічні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Прикладом </a:t>
            </a:r>
            <a:r>
              <a:rPr lang="ru-RU" sz="2400" dirty="0" err="1">
                <a:solidFill>
                  <a:schemeClr val="bg1"/>
                </a:solidFill>
              </a:rPr>
              <a:t>стічного</a:t>
            </a:r>
            <a:r>
              <a:rPr lang="ru-RU" sz="2400" dirty="0">
                <a:solidFill>
                  <a:schemeClr val="bg1"/>
                </a:solidFill>
              </a:rPr>
              <a:t> озера є Байкал. В </a:t>
            </a:r>
            <a:r>
              <a:rPr lang="ru-RU" sz="2400" dirty="0" err="1">
                <a:solidFill>
                  <a:schemeClr val="bg1"/>
                </a:solidFill>
              </a:rPr>
              <a:t>нього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впадає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багато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річок</a:t>
            </a:r>
            <a:r>
              <a:rPr lang="ru-RU" sz="2400" dirty="0">
                <a:solidFill>
                  <a:schemeClr val="bg1"/>
                </a:solidFill>
              </a:rPr>
              <a:t>, але </a:t>
            </a:r>
            <a:r>
              <a:rPr lang="ru-RU" sz="2400" dirty="0" err="1">
                <a:solidFill>
                  <a:schemeClr val="bg1"/>
                </a:solidFill>
              </a:rPr>
              <a:t>витікає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тільки</a:t>
            </a:r>
            <a:r>
              <a:rPr lang="ru-RU" sz="2400" dirty="0">
                <a:solidFill>
                  <a:schemeClr val="bg1"/>
                </a:solidFill>
              </a:rPr>
              <a:t> р. Ангара.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/>
              <a:t>В </a:t>
            </a:r>
            <a:r>
              <a:rPr lang="ru-RU" sz="2400" dirty="0" err="1"/>
              <a:t>безстічні</a:t>
            </a:r>
            <a:r>
              <a:rPr lang="ru-RU" sz="2400" dirty="0"/>
              <a:t> озера </a:t>
            </a:r>
            <a:r>
              <a:rPr lang="ru-RU" sz="2400" dirty="0" err="1"/>
              <a:t>ріки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впадають</a:t>
            </a:r>
            <a:r>
              <a:rPr lang="ru-RU" sz="2400" dirty="0"/>
              <a:t> і не </a:t>
            </a:r>
            <a:r>
              <a:rPr lang="ru-RU" sz="2400" dirty="0" err="1"/>
              <a:t>витікають</a:t>
            </a:r>
            <a:r>
              <a:rPr lang="ru-RU" sz="2400" dirty="0"/>
              <a:t>. Прикладом таких озер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Каспійське</a:t>
            </a:r>
            <a:r>
              <a:rPr lang="ru-RU" sz="2400" dirty="0"/>
              <a:t> та </a:t>
            </a:r>
            <a:r>
              <a:rPr lang="ru-RU" sz="2400" dirty="0" err="1"/>
              <a:t>Аральське</a:t>
            </a:r>
            <a:r>
              <a:rPr lang="ru-RU" sz="2400" dirty="0"/>
              <a:t> моря, в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впадають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річок</a:t>
            </a:r>
            <a:r>
              <a:rPr lang="ru-RU" sz="2400" dirty="0"/>
              <a:t>, а </a:t>
            </a:r>
            <a:r>
              <a:rPr lang="ru-RU" sz="2400" dirty="0" err="1"/>
              <a:t>витоку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них </a:t>
            </a:r>
            <a:r>
              <a:rPr lang="ru-RU" sz="2400" dirty="0" err="1"/>
              <a:t>немає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602843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084"/>
            <a:ext cx="8229600" cy="59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433951"/>
            <a:ext cx="5122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Геологічна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геоморфологічна</a:t>
            </a:r>
            <a:r>
              <a:rPr lang="ru-RU" sz="2400" dirty="0">
                <a:solidFill>
                  <a:schemeClr val="bg1"/>
                </a:solidFill>
              </a:rPr>
              <a:t> робота озер </a:t>
            </a:r>
            <a:r>
              <a:rPr lang="ru-RU" sz="2400" dirty="0" err="1">
                <a:solidFill>
                  <a:schemeClr val="bg1"/>
                </a:solidFill>
              </a:rPr>
              <a:t>полягає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руйнуванні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транспортуванні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формуванні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відкладів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нових</a:t>
            </a:r>
            <a:r>
              <a:rPr lang="ru-RU" sz="2400" dirty="0">
                <a:solidFill>
                  <a:schemeClr val="bg1"/>
                </a:solidFill>
              </a:rPr>
              <a:t> форм </a:t>
            </a:r>
            <a:r>
              <a:rPr lang="ru-RU" sz="2400" dirty="0" err="1">
                <a:solidFill>
                  <a:schemeClr val="bg1"/>
                </a:solidFill>
              </a:rPr>
              <a:t>рельєфу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285190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ÐÐ°ÑÑÐ¸Ð½ÐºÐ¸ Ð¿Ð¾ Ð·Ð°Ð¿ÑÐ¾ÑÑ Ð±ÐµÑÐµÐ³ Ð¾Ð·ÐµÑ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63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404664"/>
            <a:ext cx="49325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При </a:t>
            </a:r>
            <a:r>
              <a:rPr lang="ru-RU" sz="2400" dirty="0" err="1">
                <a:solidFill>
                  <a:schemeClr val="bg1"/>
                </a:solidFill>
              </a:rPr>
              <a:t>порушенні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рівноваги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між</a:t>
            </a:r>
            <a:r>
              <a:rPr lang="ru-RU" sz="2400" dirty="0">
                <a:solidFill>
                  <a:schemeClr val="bg1"/>
                </a:solidFill>
              </a:rPr>
              <a:t> сушею і водою </a:t>
            </a:r>
            <a:r>
              <a:rPr lang="ru-RU" sz="2400" dirty="0" err="1">
                <a:solidFill>
                  <a:schemeClr val="bg1"/>
                </a:solidFill>
              </a:rPr>
              <a:t>круті</a:t>
            </a:r>
            <a:r>
              <a:rPr lang="ru-RU" sz="2400" dirty="0">
                <a:solidFill>
                  <a:schemeClr val="bg1"/>
                </a:solidFill>
              </a:rPr>
              <a:t> береги </a:t>
            </a:r>
            <a:r>
              <a:rPr lang="ru-RU" sz="2400" dirty="0" err="1">
                <a:solidFill>
                  <a:schemeClr val="bg1"/>
                </a:solidFill>
              </a:rPr>
              <a:t>підмиваються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обвалюються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спричиняє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терас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зовнішнім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виглядом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подібні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морських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течії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транспортують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принесені</a:t>
            </a:r>
            <a:r>
              <a:rPr lang="ru-RU" sz="2400" dirty="0">
                <a:solidFill>
                  <a:schemeClr val="bg1"/>
                </a:solidFill>
              </a:rPr>
              <a:t> в озеро </a:t>
            </a:r>
            <a:r>
              <a:rPr lang="ru-RU" sz="2400" dirty="0" err="1">
                <a:solidFill>
                  <a:schemeClr val="bg1"/>
                </a:solidFill>
              </a:rPr>
              <a:t>уламки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порід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відкладають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дні</a:t>
            </a:r>
            <a:r>
              <a:rPr lang="ru-RU" sz="2400" dirty="0">
                <a:solidFill>
                  <a:schemeClr val="bg1"/>
                </a:solidFill>
              </a:rPr>
              <a:t> озера.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Тут </a:t>
            </a:r>
            <a:r>
              <a:rPr lang="ru-RU" sz="2400" dirty="0">
                <a:solidFill>
                  <a:schemeClr val="bg1"/>
                </a:solidFill>
              </a:rPr>
              <a:t>проходить </a:t>
            </a:r>
            <a:r>
              <a:rPr lang="ru-RU" sz="2400" dirty="0" err="1">
                <a:solidFill>
                  <a:schemeClr val="bg1"/>
                </a:solidFill>
              </a:rPr>
              <a:t>накопичення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уламкових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органогенних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хемогенних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порід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72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986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6974" y="260648"/>
            <a:ext cx="8637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Основна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маса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озер, в основному, </a:t>
            </a:r>
            <a:r>
              <a:rPr lang="ru-RU" sz="2400" dirty="0" err="1">
                <a:solidFill>
                  <a:schemeClr val="bg1"/>
                </a:solidFill>
              </a:rPr>
              <a:t>приносяться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ріками</a:t>
            </a:r>
            <a:r>
              <a:rPr lang="ru-RU" sz="2400" dirty="0">
                <a:solidFill>
                  <a:schemeClr val="bg1"/>
                </a:solidFill>
              </a:rPr>
              <a:t>. Вони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утворюються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руйнуванні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 та дна озера. </a:t>
            </a:r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літологічному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відношенні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уламкові</a:t>
            </a:r>
            <a:r>
              <a:rPr lang="ru-RU" sz="2400" dirty="0">
                <a:solidFill>
                  <a:schemeClr val="bg1"/>
                </a:solidFill>
              </a:rPr>
              <a:t> осади </a:t>
            </a:r>
            <a:r>
              <a:rPr lang="ru-RU" sz="2400" dirty="0" err="1">
                <a:solidFill>
                  <a:schemeClr val="bg1"/>
                </a:solidFill>
              </a:rPr>
              <a:t>переважно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виражені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намулами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пісками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гравієм</a:t>
            </a:r>
            <a:r>
              <a:rPr lang="ru-RU" sz="2400" dirty="0">
                <a:solidFill>
                  <a:schemeClr val="bg1"/>
                </a:solidFill>
              </a:rPr>
              <a:t> та галькою. При </a:t>
            </a:r>
            <a:r>
              <a:rPr lang="ru-RU" sz="2400" dirty="0" err="1">
                <a:solidFill>
                  <a:schemeClr val="bg1"/>
                </a:solidFill>
              </a:rPr>
              <a:t>ущільненні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пісковики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конгломерати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брекчії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7514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ther of Cactus\Desktop\shokoladnye-holm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8530"/>
            <a:ext cx="9234331" cy="69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186808" cy="4572000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uk-UA" dirty="0"/>
              <a:t>Пагорби переважно утворюються біля кущів рослин при </a:t>
            </a:r>
            <a:r>
              <a:rPr lang="uk-UA" dirty="0" smtClean="0"/>
              <a:t>хаотичному характері </a:t>
            </a:r>
            <a:r>
              <a:rPr lang="uk-UA" dirty="0"/>
              <a:t>вітру. В переважній більшості, вони безсистемно розкидані </a:t>
            </a:r>
            <a:r>
              <a:rPr lang="uk-UA" dirty="0" smtClean="0"/>
              <a:t>по площі</a:t>
            </a:r>
            <a:r>
              <a:rPr lang="uk-UA" dirty="0"/>
              <a:t>. Їх висота, в середньому, становить 1,5-10 м. Зберігаються вони </a:t>
            </a:r>
            <a:r>
              <a:rPr lang="uk-UA" dirty="0" smtClean="0"/>
              <a:t>в рельєфі </a:t>
            </a:r>
            <a:r>
              <a:rPr lang="uk-UA" dirty="0"/>
              <a:t>тільки за умови закріплення їх рослинністю. За </a:t>
            </a:r>
            <a:r>
              <a:rPr lang="uk-UA" dirty="0" smtClean="0"/>
              <a:t>відсутності рослинності </a:t>
            </a:r>
            <a:r>
              <a:rPr lang="uk-UA" dirty="0"/>
              <a:t>їх неправильна поверхня поступово згладжується </a:t>
            </a:r>
            <a:r>
              <a:rPr lang="uk-UA" dirty="0" smtClean="0"/>
              <a:t>більш стійкими </a:t>
            </a:r>
            <a:r>
              <a:rPr lang="uk-UA" dirty="0"/>
              <a:t>вітрами.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Пагорби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53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30" y="548680"/>
            <a:ext cx="82296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2068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Органогенні</a:t>
            </a:r>
            <a:r>
              <a:rPr lang="ru-RU" sz="2400" dirty="0">
                <a:solidFill>
                  <a:schemeClr val="bg1"/>
                </a:solidFill>
              </a:rPr>
              <a:t> осади озер, в </a:t>
            </a:r>
            <a:r>
              <a:rPr lang="ru-RU" sz="2400" dirty="0" err="1">
                <a:solidFill>
                  <a:schemeClr val="bg1"/>
                </a:solidFill>
              </a:rPr>
              <a:t>переважній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більшості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представлені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скупченням</a:t>
            </a:r>
            <a:r>
              <a:rPr lang="ru-RU" sz="2400" dirty="0">
                <a:solidFill>
                  <a:schemeClr val="bg1"/>
                </a:solidFill>
              </a:rPr>
              <a:t> раковин та </a:t>
            </a:r>
            <a:r>
              <a:rPr lang="ru-RU" sz="2400" dirty="0" err="1">
                <a:solidFill>
                  <a:schemeClr val="bg1"/>
                </a:solidFill>
              </a:rPr>
              <a:t>органогенних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намулів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вапняки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горючі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бітумінозні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сланці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сапропелеве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інші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корисні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копалини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104"/>
            <a:ext cx="3810740" cy="285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8" name="Picture 6" descr="ÐÐ°ÑÑÐ¸Ð½ÐºÐ¸ Ð¿Ð¾ Ð·Ð°Ð¿ÑÐ¾ÑÑ Ð³Ð¾ÑÑÑÑ ÑÐ° Ð±ÑÑÑÐ¼ÑÐ½Ð¾Ð·Ð½Ñ ÑÐ»Ð°Ð½ÑÑ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51852"/>
            <a:ext cx="3528392" cy="2208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0" name="Picture 8" descr="ÐÐ°ÑÑÐ¸Ð½ÐºÐ¸ Ð¿Ð¾ Ð·Ð°Ð¿ÑÐ¾ÑÑ Ð²ÑÐ³ÑÐ»Ð»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179" y="3712081"/>
            <a:ext cx="3912211" cy="260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536853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229600" cy="56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524000"/>
            <a:ext cx="5796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Хемогенні</a:t>
            </a:r>
            <a:r>
              <a:rPr lang="ru-RU" sz="2400" dirty="0"/>
              <a:t> осади </a:t>
            </a:r>
            <a:r>
              <a:rPr lang="ru-RU" sz="2400" dirty="0" err="1"/>
              <a:t>накопичуються</a:t>
            </a:r>
            <a:r>
              <a:rPr lang="ru-RU" sz="2400" dirty="0"/>
              <a:t> </a:t>
            </a:r>
            <a:r>
              <a:rPr lang="ru-RU" sz="2400" dirty="0" err="1"/>
              <a:t>переважно</a:t>
            </a:r>
            <a:r>
              <a:rPr lang="ru-RU" sz="2400" dirty="0"/>
              <a:t> в </a:t>
            </a:r>
            <a:r>
              <a:rPr lang="ru-RU" sz="2400" dirty="0" err="1"/>
              <a:t>безстічних</a:t>
            </a:r>
            <a:r>
              <a:rPr lang="ru-RU" sz="2400" dirty="0"/>
              <a:t> озерах, де </a:t>
            </a:r>
            <a:r>
              <a:rPr lang="ru-RU" sz="2400" dirty="0" err="1"/>
              <a:t>солоність</a:t>
            </a:r>
            <a:r>
              <a:rPr lang="ru-RU" sz="2400" dirty="0"/>
              <a:t> води </a:t>
            </a:r>
            <a:r>
              <a:rPr lang="ru-RU" sz="2400" dirty="0" err="1"/>
              <a:t>досягає</a:t>
            </a:r>
            <a:r>
              <a:rPr lang="ru-RU" sz="2400" dirty="0"/>
              <a:t> 30%.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2724329"/>
            <a:ext cx="3923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сухий</a:t>
            </a:r>
            <a:r>
              <a:rPr lang="ru-RU" sz="2400" dirty="0"/>
              <a:t> </a:t>
            </a:r>
            <a:r>
              <a:rPr lang="ru-RU" sz="2400" dirty="0" err="1"/>
              <a:t>період</a:t>
            </a:r>
            <a:r>
              <a:rPr lang="ru-RU" sz="2400" dirty="0"/>
              <a:t> року вода в них </a:t>
            </a:r>
            <a:r>
              <a:rPr lang="ru-RU" sz="2400" dirty="0" err="1"/>
              <a:t>випаровується</a:t>
            </a:r>
            <a:r>
              <a:rPr lang="ru-RU" sz="2400" dirty="0"/>
              <a:t> і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випадання</a:t>
            </a:r>
            <a:r>
              <a:rPr lang="ru-RU" sz="2400" dirty="0"/>
              <a:t> на дно озера солей. В </a:t>
            </a:r>
            <a:r>
              <a:rPr lang="ru-RU" sz="2400" dirty="0" err="1"/>
              <a:t>результаті</a:t>
            </a:r>
            <a:r>
              <a:rPr lang="ru-RU" sz="2400" dirty="0"/>
              <a:t> в озерах </a:t>
            </a:r>
            <a:r>
              <a:rPr lang="ru-RU" sz="2400" dirty="0" err="1"/>
              <a:t>формується</a:t>
            </a:r>
            <a:r>
              <a:rPr lang="ru-RU" sz="2400" dirty="0"/>
              <a:t> глауберова </a:t>
            </a:r>
            <a:r>
              <a:rPr lang="ru-RU" sz="2400" dirty="0" err="1"/>
              <a:t>сіль</a:t>
            </a:r>
            <a:r>
              <a:rPr lang="ru-RU" sz="2400" dirty="0"/>
              <a:t>, </a:t>
            </a:r>
            <a:r>
              <a:rPr lang="ru-RU" sz="2400" dirty="0" err="1"/>
              <a:t>гіпс</a:t>
            </a:r>
            <a:r>
              <a:rPr lang="ru-RU" sz="2400" dirty="0"/>
              <a:t>, </a:t>
            </a:r>
            <a:r>
              <a:rPr lang="ru-RU" sz="2400" dirty="0" err="1"/>
              <a:t>ангідрит</a:t>
            </a:r>
            <a:r>
              <a:rPr lang="ru-RU" sz="2400" dirty="0"/>
              <a:t>, </a:t>
            </a:r>
            <a:r>
              <a:rPr lang="ru-RU" sz="2400" dirty="0" err="1"/>
              <a:t>доломіти</a:t>
            </a:r>
            <a:r>
              <a:rPr lang="ru-RU" sz="2400" dirty="0"/>
              <a:t>.</a:t>
            </a:r>
          </a:p>
        </p:txBody>
      </p:sp>
      <p:pic>
        <p:nvPicPr>
          <p:cNvPr id="14342" name="Picture 6" descr="ÐÐ°ÑÑÐ¸Ð½ÐºÐ¸ Ð¿Ð¾ Ð·Ð°Ð¿ÑÐ¾ÑÑ Ð³Ð»Ð°ÑÐ±ÐµÑÐ¾Ð²Ð° ÑÑÐ»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869" y="3038147"/>
            <a:ext cx="2419350" cy="241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Ð°ÑÑÐ¸Ð½ÐºÐ¸ Ð¿Ð¾ Ð·Ð°Ð¿ÑÐ¾ÑÑ Ð³ÑÐ¿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22" y="2845951"/>
            <a:ext cx="2915469" cy="2743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87" y="2845950"/>
            <a:ext cx="3029797" cy="2743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8" name="Picture 12" descr="ÐÐ°ÑÑÐ¸Ð½ÐºÐ¸ Ð¿Ð¾ Ð·Ð°Ð¿ÑÐ¾ÑÑ Ð´Ð¾Ð»Ð¾Ð¼ÑÑ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5950"/>
            <a:ext cx="3027191" cy="2842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060802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78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52134"/>
            <a:ext cx="5328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Розрізняють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чотири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стадії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розвитку</a:t>
            </a:r>
            <a:r>
              <a:rPr lang="ru-RU" sz="2400" dirty="0">
                <a:solidFill>
                  <a:schemeClr val="bg1"/>
                </a:solidFill>
              </a:rPr>
              <a:t> озер - </a:t>
            </a:r>
            <a:r>
              <a:rPr lang="ru-RU" sz="2400" dirty="0" err="1">
                <a:solidFill>
                  <a:schemeClr val="bg1"/>
                </a:solidFill>
              </a:rPr>
              <a:t>юність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зрілість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старість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згасання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Озерні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водойми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геологічному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порівняно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недовговічні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Більшість</a:t>
            </a:r>
            <a:r>
              <a:rPr lang="ru-RU" sz="2400" dirty="0">
                <a:solidFill>
                  <a:schemeClr val="bg1"/>
                </a:solidFill>
              </a:rPr>
              <a:t> з них на </a:t>
            </a:r>
            <a:r>
              <a:rPr lang="ru-RU" sz="2400" dirty="0" err="1">
                <a:solidFill>
                  <a:schemeClr val="bg1"/>
                </a:solidFill>
              </a:rPr>
              <a:t>протязі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тисяч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заповнюються</a:t>
            </a:r>
            <a:r>
              <a:rPr lang="ru-RU" sz="2400" dirty="0">
                <a:solidFill>
                  <a:schemeClr val="bg1"/>
                </a:solidFill>
              </a:rPr>
              <a:t> осадами і, </a:t>
            </a:r>
            <a:r>
              <a:rPr lang="ru-RU" sz="2400" dirty="0" err="1">
                <a:solidFill>
                  <a:schemeClr val="bg1"/>
                </a:solidFill>
              </a:rPr>
              <a:t>заростаючи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рослинністю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перетворюються</a:t>
            </a:r>
            <a:r>
              <a:rPr lang="ru-RU" sz="2400" dirty="0">
                <a:solidFill>
                  <a:schemeClr val="bg1"/>
                </a:solidFill>
              </a:rPr>
              <a:t> в болото.</a:t>
            </a:r>
          </a:p>
        </p:txBody>
      </p:sp>
    </p:spTree>
    <p:extLst>
      <p:ext uri="{BB962C8B-B14F-4D97-AF65-F5344CB8AC3E}">
        <p14:creationId xmlns:p14="http://schemas.microsoft.com/office/powerpoint/2010/main" xmlns="" val="3519049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ÐÐ°ÑÑÐ¸Ð½ÐºÐ¸ Ð¿Ð¾ Ð·Ð°Ð¿ÑÐ¾ÑÑ Ð±Ð¾Ð»Ð¾Ñ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9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157008"/>
            <a:ext cx="6995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Болотом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ділянка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надмірним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зволоженням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зростає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специфічна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вологолюбна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розвивається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болотний</a:t>
            </a:r>
            <a:r>
              <a:rPr lang="ru-RU" sz="2400" dirty="0">
                <a:solidFill>
                  <a:schemeClr val="bg1"/>
                </a:solidFill>
              </a:rPr>
              <a:t> тип </a:t>
            </a:r>
            <a:r>
              <a:rPr lang="ru-RU" sz="2400" dirty="0" err="1">
                <a:solidFill>
                  <a:schemeClr val="bg1"/>
                </a:solidFill>
              </a:rPr>
              <a:t>грунтів</a:t>
            </a:r>
            <a:r>
              <a:rPr lang="ru-RU" sz="2400" dirty="0">
                <a:solidFill>
                  <a:schemeClr val="bg1"/>
                </a:solidFill>
              </a:rPr>
              <a:t> і, як правило, </a:t>
            </a:r>
            <a:r>
              <a:rPr lang="ru-RU" sz="2400" dirty="0" err="1">
                <a:solidFill>
                  <a:schemeClr val="bg1"/>
                </a:solidFill>
              </a:rPr>
              <a:t>накопичується</a:t>
            </a:r>
            <a:r>
              <a:rPr lang="ru-RU" sz="2400" dirty="0">
                <a:solidFill>
                  <a:schemeClr val="bg1"/>
                </a:solidFill>
              </a:rPr>
              <a:t> торф. 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694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30" y="548680"/>
            <a:ext cx="8261969" cy="563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3810000"/>
            <a:ext cx="33800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Особливістю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розвитку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боліт</a:t>
            </a:r>
            <a:r>
              <a:rPr lang="ru-RU" sz="2400" dirty="0">
                <a:solidFill>
                  <a:schemeClr val="bg1"/>
                </a:solidFill>
              </a:rPr>
              <a:t> є </a:t>
            </a:r>
            <a:r>
              <a:rPr lang="ru-RU" sz="2400" dirty="0" err="1">
                <a:solidFill>
                  <a:schemeClr val="bg1"/>
                </a:solidFill>
              </a:rPr>
              <a:t>накопичення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відмирання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водоймах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залишків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водяної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рослинності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759710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4428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038" y="3810000"/>
            <a:ext cx="80899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Заростання</a:t>
            </a:r>
            <a:r>
              <a:rPr lang="ru-RU" sz="2400" dirty="0"/>
              <a:t> </a:t>
            </a:r>
            <a:r>
              <a:rPr lang="ru-RU" sz="2400" dirty="0" err="1"/>
              <a:t>водойм</a:t>
            </a:r>
            <a:r>
              <a:rPr lang="ru-RU" sz="2400" dirty="0"/>
              <a:t> </a:t>
            </a:r>
            <a:r>
              <a:rPr lang="ru-RU" sz="2400" dirty="0" err="1"/>
              <a:t>розпочинається</a:t>
            </a:r>
            <a:r>
              <a:rPr lang="ru-RU" sz="2400" dirty="0"/>
              <a:t> у </a:t>
            </a:r>
            <a:r>
              <a:rPr lang="ru-RU" sz="2400" dirty="0" err="1"/>
              <a:t>зоні</a:t>
            </a:r>
            <a:r>
              <a:rPr lang="ru-RU" sz="2400" dirty="0"/>
              <a:t> </a:t>
            </a:r>
            <a:r>
              <a:rPr lang="ru-RU" sz="2400" dirty="0" err="1"/>
              <a:t>літоралі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Тут </a:t>
            </a:r>
            <a:r>
              <a:rPr lang="ru-RU" sz="2400" dirty="0" err="1"/>
              <a:t>поступово</a:t>
            </a:r>
            <a:r>
              <a:rPr lang="ru-RU" sz="2400" dirty="0"/>
              <a:t> </a:t>
            </a:r>
            <a:r>
              <a:rPr lang="ru-RU" sz="2400" dirty="0" err="1"/>
              <a:t>накопичуються</a:t>
            </a:r>
            <a:r>
              <a:rPr lang="ru-RU" sz="2400" dirty="0"/>
              <a:t> на 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відклади</a:t>
            </a:r>
            <a:r>
              <a:rPr lang="ru-RU" sz="2400" dirty="0"/>
              <a:t> з </a:t>
            </a:r>
            <a:r>
              <a:rPr lang="ru-RU" sz="2400" dirty="0" err="1"/>
              <a:t>решток</a:t>
            </a:r>
            <a:r>
              <a:rPr lang="ru-RU" sz="2400" dirty="0"/>
              <a:t> </a:t>
            </a:r>
            <a:r>
              <a:rPr lang="ru-RU" sz="2400" dirty="0" err="1"/>
              <a:t>флори</a:t>
            </a:r>
            <a:r>
              <a:rPr lang="ru-RU" sz="2400" dirty="0"/>
              <a:t> і </a:t>
            </a:r>
            <a:r>
              <a:rPr lang="ru-RU" sz="2400" dirty="0" err="1"/>
              <a:t>фауни</a:t>
            </a:r>
            <a:r>
              <a:rPr lang="ru-RU" sz="2400" dirty="0"/>
              <a:t>, </a:t>
            </a:r>
            <a:r>
              <a:rPr lang="ru-RU" sz="2400" dirty="0" err="1"/>
              <a:t>спричинюючи</a:t>
            </a:r>
            <a:r>
              <a:rPr lang="ru-RU" sz="2400" dirty="0"/>
              <a:t> </a:t>
            </a:r>
            <a:r>
              <a:rPr lang="ru-RU" sz="2400" dirty="0" err="1"/>
              <a:t>обміління</a:t>
            </a:r>
            <a:r>
              <a:rPr lang="ru-RU" sz="2400" dirty="0"/>
              <a:t> </a:t>
            </a:r>
            <a:r>
              <a:rPr lang="ru-RU" sz="2400" dirty="0" err="1"/>
              <a:t>водойм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Водяні</a:t>
            </a:r>
            <a:r>
              <a:rPr lang="ru-RU" sz="2400" dirty="0" smtClean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 </a:t>
            </a:r>
            <a:r>
              <a:rPr lang="ru-RU" sz="2400" dirty="0" err="1"/>
              <a:t>розвиваються</a:t>
            </a:r>
            <a:r>
              <a:rPr lang="ru-RU" sz="2400" dirty="0"/>
              <a:t> до центру </a:t>
            </a:r>
            <a:r>
              <a:rPr lang="ru-RU" sz="2400" dirty="0" err="1"/>
              <a:t>водойми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</a:t>
            </a:r>
            <a:r>
              <a:rPr lang="ru-RU" sz="2400" dirty="0" err="1"/>
              <a:t>послідовні</a:t>
            </a:r>
            <a:r>
              <a:rPr lang="ru-RU" sz="2400" dirty="0"/>
              <a:t> </a:t>
            </a:r>
            <a:r>
              <a:rPr lang="ru-RU" sz="2400" dirty="0" err="1"/>
              <a:t>смуги</a:t>
            </a:r>
            <a:r>
              <a:rPr lang="ru-RU" sz="2400" dirty="0"/>
              <a:t> з </a:t>
            </a:r>
            <a:r>
              <a:rPr lang="ru-RU" sz="2400" dirty="0" err="1"/>
              <a:t>надводних</a:t>
            </a:r>
            <a:r>
              <a:rPr lang="ru-RU" sz="2400" dirty="0"/>
              <a:t>, </a:t>
            </a:r>
            <a:r>
              <a:rPr lang="ru-RU" sz="2400" dirty="0" err="1"/>
              <a:t>плаваючих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підводних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. </a:t>
            </a:r>
            <a:r>
              <a:rPr lang="ru-RU" sz="2400" dirty="0" err="1" smtClean="0"/>
              <a:t>Завершується</a:t>
            </a:r>
            <a:r>
              <a:rPr lang="ru-RU" sz="2400" dirty="0" smtClean="0"/>
              <a:t> </a:t>
            </a:r>
            <a:r>
              <a:rPr lang="ru-RU" sz="2400" dirty="0" err="1"/>
              <a:t>процес</a:t>
            </a:r>
            <a:r>
              <a:rPr lang="ru-RU" sz="2400" dirty="0"/>
              <a:t> </a:t>
            </a:r>
            <a:r>
              <a:rPr lang="ru-RU" sz="2400" dirty="0" err="1"/>
              <a:t>утворенням</a:t>
            </a:r>
            <a:r>
              <a:rPr lang="ru-RU" sz="2400" dirty="0"/>
              <a:t> </a:t>
            </a:r>
            <a:r>
              <a:rPr lang="ru-RU" sz="2400" dirty="0" err="1"/>
              <a:t>суцільного</a:t>
            </a:r>
            <a:r>
              <a:rPr lang="ru-RU" sz="2400" dirty="0"/>
              <a:t> </a:t>
            </a:r>
            <a:r>
              <a:rPr lang="ru-RU" sz="2400" dirty="0" err="1"/>
              <a:t>рослинного</a:t>
            </a:r>
            <a:r>
              <a:rPr lang="ru-RU" sz="2400" dirty="0"/>
              <a:t> </a:t>
            </a:r>
            <a:r>
              <a:rPr lang="ru-RU" sz="2400" dirty="0" err="1"/>
              <a:t>покриву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43246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99"/>
          <a:stretch/>
        </p:blipFill>
        <p:spPr bwMode="auto">
          <a:xfrm>
            <a:off x="457200" y="404665"/>
            <a:ext cx="8229600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3103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Відмерла</a:t>
            </a:r>
            <a:r>
              <a:rPr lang="ru-RU" sz="2400" dirty="0"/>
              <a:t> </a:t>
            </a:r>
            <a:r>
              <a:rPr lang="ru-RU" sz="2400" dirty="0" err="1"/>
              <a:t>болотна</a:t>
            </a:r>
            <a:r>
              <a:rPr lang="ru-RU" sz="2400" dirty="0"/>
              <a:t> </a:t>
            </a:r>
            <a:r>
              <a:rPr lang="ru-RU" sz="2400" dirty="0" err="1"/>
              <a:t>рослинність</a:t>
            </a:r>
            <a:r>
              <a:rPr lang="ru-RU" sz="2400" dirty="0"/>
              <a:t> </a:t>
            </a:r>
            <a:r>
              <a:rPr lang="ru-RU" sz="2400" dirty="0" err="1"/>
              <a:t>накопичується</a:t>
            </a:r>
            <a:r>
              <a:rPr lang="ru-RU" sz="2400" dirty="0"/>
              <a:t> на 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водойми</a:t>
            </a:r>
            <a:r>
              <a:rPr lang="ru-RU" sz="2400" dirty="0"/>
              <a:t> у </a:t>
            </a:r>
            <a:r>
              <a:rPr lang="ru-RU" sz="2400" dirty="0" err="1"/>
              <a:t>великій</a:t>
            </a:r>
            <a:r>
              <a:rPr lang="ru-RU" sz="2400" dirty="0"/>
              <a:t> </a:t>
            </a:r>
            <a:r>
              <a:rPr lang="ru-RU" sz="2400" dirty="0" err="1"/>
              <a:t>кількості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нестачі</a:t>
            </a:r>
            <a:r>
              <a:rPr lang="ru-RU" sz="2400" dirty="0"/>
              <a:t> </a:t>
            </a:r>
            <a:r>
              <a:rPr lang="ru-RU" sz="2400" dirty="0" err="1"/>
              <a:t>кисню</a:t>
            </a:r>
            <a:r>
              <a:rPr lang="ru-RU" sz="2400" dirty="0"/>
              <a:t> вона </a:t>
            </a:r>
            <a:r>
              <a:rPr lang="ru-RU" sz="2400" dirty="0" err="1"/>
              <a:t>піддається</a:t>
            </a:r>
            <a:r>
              <a:rPr lang="ru-RU" sz="2400" dirty="0"/>
              <a:t> </a:t>
            </a:r>
            <a:r>
              <a:rPr lang="ru-RU" sz="2400" dirty="0" err="1"/>
              <a:t>неповному</a:t>
            </a:r>
            <a:r>
              <a:rPr lang="ru-RU" sz="2400" dirty="0"/>
              <a:t> </a:t>
            </a:r>
            <a:r>
              <a:rPr lang="ru-RU" sz="2400" dirty="0" err="1"/>
              <a:t>розкладанню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Ущільнена</a:t>
            </a:r>
            <a:r>
              <a:rPr lang="ru-RU" sz="2400" dirty="0"/>
              <a:t>, </a:t>
            </a:r>
            <a:r>
              <a:rPr lang="ru-RU" sz="2400" dirty="0" err="1"/>
              <a:t>збагачена</a:t>
            </a:r>
            <a:r>
              <a:rPr lang="ru-RU" sz="2400" dirty="0"/>
              <a:t> </a:t>
            </a:r>
            <a:r>
              <a:rPr lang="ru-RU" sz="2400" dirty="0" err="1"/>
              <a:t>вуглецем</a:t>
            </a:r>
            <a:r>
              <a:rPr lang="ru-RU" sz="2400" dirty="0"/>
              <a:t>, </a:t>
            </a:r>
            <a:r>
              <a:rPr lang="ru-RU" sz="2400" dirty="0" err="1"/>
              <a:t>маса</a:t>
            </a:r>
            <a:r>
              <a:rPr lang="ru-RU" sz="2400" dirty="0"/>
              <a:t> </a:t>
            </a:r>
            <a:r>
              <a:rPr lang="ru-RU" sz="2400" dirty="0" err="1"/>
              <a:t>відмерлих</a:t>
            </a:r>
            <a:r>
              <a:rPr lang="ru-RU" sz="2400" dirty="0"/>
              <a:t> </a:t>
            </a:r>
            <a:r>
              <a:rPr lang="ru-RU" sz="2400" dirty="0" err="1"/>
              <a:t>напіврозкладених</a:t>
            </a:r>
            <a:r>
              <a:rPr lang="ru-RU" sz="2400" dirty="0"/>
              <a:t> </a:t>
            </a:r>
            <a:r>
              <a:rPr lang="ru-RU" sz="2400" dirty="0" err="1"/>
              <a:t>залишків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 </a:t>
            </a:r>
            <a:r>
              <a:rPr lang="ru-RU" sz="2400" dirty="0" err="1"/>
              <a:t>утворює</a:t>
            </a:r>
            <a:r>
              <a:rPr lang="ru-RU" sz="2400" dirty="0"/>
              <a:t> торф.</a:t>
            </a:r>
          </a:p>
        </p:txBody>
      </p:sp>
    </p:spTree>
    <p:extLst>
      <p:ext uri="{BB962C8B-B14F-4D97-AF65-F5344CB8AC3E}">
        <p14:creationId xmlns:p14="http://schemas.microsoft.com/office/powerpoint/2010/main" xmlns="" val="3775286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24" y="620688"/>
            <a:ext cx="8232976" cy="56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9892" y="4504403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болота </a:t>
            </a:r>
            <a:r>
              <a:rPr lang="ru-RU" sz="2400" dirty="0" err="1"/>
              <a:t>утворюють</a:t>
            </a:r>
            <a:r>
              <a:rPr lang="ru-RU" sz="2400" dirty="0"/>
              <a:t> </a:t>
            </a:r>
            <a:r>
              <a:rPr lang="ru-RU" sz="2400" dirty="0" err="1"/>
              <a:t>болотні</a:t>
            </a:r>
            <a:r>
              <a:rPr lang="ru-RU" sz="2400" dirty="0"/>
              <a:t> </a:t>
            </a:r>
            <a:r>
              <a:rPr lang="ru-RU" sz="2400" dirty="0" err="1"/>
              <a:t>відклади</a:t>
            </a:r>
            <a:r>
              <a:rPr lang="ru-RU" sz="2400" dirty="0"/>
              <a:t> </a:t>
            </a:r>
            <a:r>
              <a:rPr lang="ru-RU" sz="2400" dirty="0" err="1"/>
              <a:t>мінерального</a:t>
            </a:r>
            <a:r>
              <a:rPr lang="ru-RU" sz="2400" dirty="0"/>
              <a:t> та </a:t>
            </a:r>
            <a:r>
              <a:rPr lang="ru-RU" sz="2400" dirty="0" err="1"/>
              <a:t>органічного</a:t>
            </a:r>
            <a:r>
              <a:rPr lang="ru-RU" sz="2400" dirty="0"/>
              <a:t> </a:t>
            </a:r>
            <a:r>
              <a:rPr lang="ru-RU" sz="2400" dirty="0" err="1"/>
              <a:t>походження</a:t>
            </a:r>
            <a:r>
              <a:rPr lang="ru-RU" sz="2400" dirty="0"/>
              <a:t>. До </a:t>
            </a:r>
            <a:r>
              <a:rPr lang="ru-RU" sz="2400" dirty="0" err="1"/>
              <a:t>болотних</a:t>
            </a:r>
            <a:r>
              <a:rPr lang="ru-RU" sz="2400" dirty="0"/>
              <a:t> </a:t>
            </a:r>
            <a:r>
              <a:rPr lang="ru-RU" sz="2400" dirty="0" err="1"/>
              <a:t>відкладів</a:t>
            </a:r>
            <a:r>
              <a:rPr lang="ru-RU" sz="2400" dirty="0"/>
              <a:t> належать </a:t>
            </a:r>
            <a:r>
              <a:rPr lang="ru-RU" sz="2400" dirty="0" err="1"/>
              <a:t>торфові</a:t>
            </a:r>
            <a:r>
              <a:rPr lang="ru-RU" sz="2400" dirty="0"/>
              <a:t> </a:t>
            </a:r>
            <a:r>
              <a:rPr lang="ru-RU" sz="2400" dirty="0" err="1"/>
              <a:t>поклади</a:t>
            </a:r>
            <a:r>
              <a:rPr lang="ru-RU" sz="2400" dirty="0"/>
              <a:t>, </a:t>
            </a:r>
            <a:r>
              <a:rPr lang="ru-RU" sz="2400" dirty="0" err="1"/>
              <a:t>болотні</a:t>
            </a:r>
            <a:r>
              <a:rPr lang="ru-RU" sz="2400" dirty="0"/>
              <a:t> </a:t>
            </a:r>
            <a:r>
              <a:rPr lang="ru-RU" sz="2400" dirty="0" err="1"/>
              <a:t>грунти</a:t>
            </a:r>
            <a:r>
              <a:rPr lang="ru-RU" sz="2400" dirty="0"/>
              <a:t>, </a:t>
            </a:r>
            <a:r>
              <a:rPr lang="ru-RU" sz="2400" dirty="0" err="1"/>
              <a:t>відклади</a:t>
            </a:r>
            <a:r>
              <a:rPr lang="ru-RU" sz="2400" dirty="0"/>
              <a:t> мулу та сапропелю.</a:t>
            </a:r>
          </a:p>
        </p:txBody>
      </p:sp>
    </p:spTree>
    <p:extLst>
      <p:ext uri="{BB962C8B-B14F-4D97-AF65-F5344CB8AC3E}">
        <p14:creationId xmlns:p14="http://schemas.microsoft.com/office/powerpoint/2010/main" xmlns="" val="3680899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±Ð¾Ð»Ð¾Ñ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176" y="404664"/>
            <a:ext cx="824662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04664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Торфові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поклади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умовах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перезволоження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недостатнього</a:t>
            </a:r>
            <a:r>
              <a:rPr lang="ru-RU" sz="2400" dirty="0">
                <a:solidFill>
                  <a:schemeClr val="bg1"/>
                </a:solidFill>
              </a:rPr>
              <a:t> доступу </a:t>
            </a:r>
            <a:r>
              <a:rPr lang="ru-RU" sz="2400" dirty="0" err="1">
                <a:solidFill>
                  <a:schemeClr val="bg1"/>
                </a:solidFill>
              </a:rPr>
              <a:t>кисню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заболочуванні</a:t>
            </a:r>
            <a:r>
              <a:rPr lang="ru-RU" sz="2400" dirty="0">
                <a:solidFill>
                  <a:schemeClr val="bg1"/>
                </a:solidFill>
              </a:rPr>
              <a:t> суходолу та </a:t>
            </a:r>
            <a:r>
              <a:rPr lang="ru-RU" sz="2400" dirty="0" err="1">
                <a:solidFill>
                  <a:schemeClr val="bg1"/>
                </a:solidFill>
              </a:rPr>
              <a:t>водойм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складаються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декількох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шарів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утворених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угрупуваннями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625643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628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96628"/>
            <a:ext cx="80752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Торф</a:t>
            </a:r>
            <a:r>
              <a:rPr lang="ru-RU" sz="2800" dirty="0">
                <a:solidFill>
                  <a:schemeClr val="bg1"/>
                </a:solidFill>
              </a:rPr>
              <a:t> - </a:t>
            </a:r>
            <a:r>
              <a:rPr lang="ru-RU" sz="2800" dirty="0" err="1">
                <a:solidFill>
                  <a:schemeClr val="bg1"/>
                </a:solidFill>
              </a:rPr>
              <a:t>це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органогенна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гірська</a:t>
            </a:r>
            <a:r>
              <a:rPr lang="ru-RU" sz="2800" dirty="0">
                <a:solidFill>
                  <a:schemeClr val="bg1"/>
                </a:solidFill>
              </a:rPr>
              <a:t> порода, </a:t>
            </a:r>
            <a:r>
              <a:rPr lang="ru-RU" sz="2800" dirty="0" err="1">
                <a:solidFill>
                  <a:schemeClr val="bg1"/>
                </a:solidFill>
              </a:rPr>
              <a:t>утворена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під</a:t>
            </a:r>
            <a:r>
              <a:rPr lang="ru-RU" sz="2800" dirty="0">
                <a:solidFill>
                  <a:schemeClr val="bg1"/>
                </a:solidFill>
              </a:rPr>
              <a:t> водою при </a:t>
            </a:r>
            <a:r>
              <a:rPr lang="ru-RU" sz="2800" dirty="0" err="1">
                <a:solidFill>
                  <a:schemeClr val="bg1"/>
                </a:solidFill>
              </a:rPr>
              <a:t>нестачі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кисню</a:t>
            </a:r>
            <a:r>
              <a:rPr lang="ru-RU" sz="2800" dirty="0">
                <a:solidFill>
                  <a:schemeClr val="bg1"/>
                </a:solidFill>
              </a:rPr>
              <a:t> з </a:t>
            </a:r>
            <a:r>
              <a:rPr lang="ru-RU" sz="2800" dirty="0" err="1">
                <a:solidFill>
                  <a:schemeClr val="bg1"/>
                </a:solidFill>
              </a:rPr>
              <a:t>відмерлих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неповністю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розкладених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залишків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рослин</a:t>
            </a:r>
            <a:r>
              <a:rPr lang="ru-RU" sz="2800" dirty="0">
                <a:solidFill>
                  <a:schemeClr val="bg1"/>
                </a:solidFill>
              </a:rPr>
              <a:t> з </a:t>
            </a:r>
            <a:r>
              <a:rPr lang="ru-RU" sz="2800" dirty="0" err="1">
                <a:solidFill>
                  <a:schemeClr val="bg1"/>
                </a:solidFill>
              </a:rPr>
              <a:t>домішками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мінеральних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компонентів</a:t>
            </a:r>
            <a:r>
              <a:rPr lang="ru-RU" sz="2800" dirty="0">
                <a:solidFill>
                  <a:schemeClr val="bg1"/>
                </a:solidFill>
              </a:rPr>
              <a:t> до 50 %.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/>
          </a:p>
          <a:p>
            <a:r>
              <a:rPr lang="ru-RU" sz="2800" dirty="0" err="1" smtClean="0"/>
              <a:t>Колір</a:t>
            </a:r>
            <a:r>
              <a:rPr lang="ru-RU" sz="2800" dirty="0" smtClean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переважно</a:t>
            </a:r>
            <a:r>
              <a:rPr lang="ru-RU" sz="2800" dirty="0"/>
              <a:t> </a:t>
            </a:r>
            <a:r>
              <a:rPr lang="ru-RU" sz="2800" dirty="0" err="1"/>
              <a:t>бурий</a:t>
            </a:r>
            <a:r>
              <a:rPr lang="ru-RU" sz="2800" dirty="0"/>
              <a:t> та </a:t>
            </a:r>
            <a:r>
              <a:rPr lang="ru-RU" sz="2800" dirty="0" err="1"/>
              <a:t>чорний</a:t>
            </a:r>
            <a:r>
              <a:rPr lang="ru-RU" sz="2800" dirty="0"/>
              <a:t>. </a:t>
            </a:r>
            <a:r>
              <a:rPr lang="ru-RU" sz="2800" dirty="0" err="1"/>
              <a:t>Природна</a:t>
            </a:r>
            <a:r>
              <a:rPr lang="ru-RU" sz="2800" dirty="0"/>
              <a:t> </a:t>
            </a:r>
            <a:r>
              <a:rPr lang="ru-RU" sz="2800" dirty="0" err="1"/>
              <a:t>вологість</a:t>
            </a:r>
            <a:r>
              <a:rPr lang="ru-RU" sz="2800" dirty="0"/>
              <a:t> 75-95%, </a:t>
            </a:r>
            <a:r>
              <a:rPr lang="ru-RU" sz="2800" dirty="0" err="1"/>
              <a:t>вміст</a:t>
            </a:r>
            <a:r>
              <a:rPr lang="ru-RU" sz="2800" dirty="0"/>
              <a:t> </a:t>
            </a:r>
            <a:r>
              <a:rPr lang="ru-RU" sz="2800" dirty="0" err="1"/>
              <a:t>вуглецю</a:t>
            </a:r>
            <a:r>
              <a:rPr lang="ru-RU" sz="2800" dirty="0"/>
              <a:t> 45-66%. Торф є початковою </a:t>
            </a:r>
            <a:r>
              <a:rPr lang="ru-RU" sz="2800" dirty="0" err="1"/>
              <a:t>стадією</a:t>
            </a:r>
            <a:r>
              <a:rPr lang="ru-RU" sz="2800" dirty="0"/>
              <a:t> ряду </a:t>
            </a:r>
            <a:r>
              <a:rPr lang="ru-RU" sz="2800" dirty="0" err="1"/>
              <a:t>гумусових</a:t>
            </a:r>
            <a:r>
              <a:rPr lang="ru-RU" sz="2800" dirty="0"/>
              <a:t> горючих </a:t>
            </a:r>
            <a:r>
              <a:rPr lang="ru-RU" sz="2800" dirty="0" err="1"/>
              <a:t>корисних</a:t>
            </a:r>
            <a:r>
              <a:rPr lang="ru-RU" sz="2800" dirty="0"/>
              <a:t> </a:t>
            </a:r>
            <a:r>
              <a:rPr lang="ru-RU" sz="2800" dirty="0" err="1"/>
              <a:t>копалин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8939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ther of Cactus\Desktop\du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490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2492896"/>
            <a:ext cx="3898776" cy="4104456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uk-UA" dirty="0"/>
              <a:t>Дюни - це видовжені асиметричні пагорби із </a:t>
            </a:r>
            <a:r>
              <a:rPr lang="uk-UA" dirty="0" smtClean="0"/>
              <a:t>заокругленими вершинами </a:t>
            </a:r>
            <a:r>
              <a:rPr lang="uk-UA" dirty="0"/>
              <a:t>та більш пологим </a:t>
            </a:r>
            <a:r>
              <a:rPr lang="uk-UA" dirty="0" err="1"/>
              <a:t>підвітровим</a:t>
            </a:r>
            <a:r>
              <a:rPr lang="uk-UA" dirty="0"/>
              <a:t> схилом. </a:t>
            </a:r>
            <a:r>
              <a:rPr lang="uk-UA" dirty="0" err="1"/>
              <a:t>Навітровий</a:t>
            </a:r>
            <a:r>
              <a:rPr lang="uk-UA" dirty="0"/>
              <a:t> </a:t>
            </a:r>
            <a:r>
              <a:rPr lang="uk-UA" dirty="0" smtClean="0"/>
              <a:t>схил переважно </a:t>
            </a:r>
            <a:r>
              <a:rPr lang="uk-UA" dirty="0"/>
              <a:t>більш крутий (до </a:t>
            </a:r>
            <a:r>
              <a:rPr lang="uk-UA" dirty="0" smtClean="0"/>
              <a:t>350 ). </a:t>
            </a:r>
            <a:r>
              <a:rPr lang="uk-UA" dirty="0"/>
              <a:t>Утворюються дюни на берегах морів, озер </a:t>
            </a:r>
            <a:r>
              <a:rPr lang="uk-UA" dirty="0" smtClean="0"/>
              <a:t>і рік</a:t>
            </a:r>
            <a:r>
              <a:rPr lang="uk-UA" dirty="0"/>
              <a:t>. Їх висота коливається від 5 до 30 м, досягаючи часом 100-200 і навіть </a:t>
            </a:r>
            <a:r>
              <a:rPr lang="uk-UA" dirty="0" smtClean="0"/>
              <a:t>500 м</a:t>
            </a:r>
            <a:r>
              <a:rPr lang="uk-UA" dirty="0"/>
              <a:t>. В поперечному перерізі вони мають асиметричну будову.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6208" y="980728"/>
            <a:ext cx="8229600" cy="1219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Дюни</a:t>
            </a:r>
            <a:endParaRPr lang="uk-UA" sz="36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599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ÐÐ°ÑÑÐ¸Ð½ÐºÐ¸ Ð¿Ð¾ Ð·Ð°Ð¿ÑÐ¾ÑÑ Ð±Ð¾Ð»Ð¾ÑÐ¾ Ð¸ ÑÐ¾ÑÑ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031" y="548680"/>
            <a:ext cx="8295355" cy="58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91884" y="980728"/>
            <a:ext cx="30762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 </a:t>
            </a:r>
            <a:r>
              <a:rPr lang="ru-RU" sz="2400" dirty="0" err="1"/>
              <a:t>подальшому</a:t>
            </a:r>
            <a:r>
              <a:rPr lang="ru-RU" sz="2400" dirty="0"/>
              <a:t> </a:t>
            </a:r>
            <a:r>
              <a:rPr lang="ru-RU" sz="2400" dirty="0" err="1"/>
              <a:t>захороненні</a:t>
            </a:r>
            <a:r>
              <a:rPr lang="ru-RU" sz="2400" dirty="0"/>
              <a:t> </a:t>
            </a:r>
            <a:r>
              <a:rPr lang="ru-RU" sz="2400" dirty="0" err="1"/>
              <a:t>пластів</a:t>
            </a:r>
            <a:r>
              <a:rPr lang="ru-RU" sz="2400" dirty="0"/>
              <a:t> торфу, вони </a:t>
            </a:r>
            <a:r>
              <a:rPr lang="ru-RU" sz="2400" dirty="0" err="1"/>
              <a:t>попадають</a:t>
            </a:r>
            <a:r>
              <a:rPr lang="ru-RU" sz="2400" dirty="0"/>
              <a:t> в зону </a:t>
            </a:r>
            <a:r>
              <a:rPr lang="ru-RU" sz="2400" dirty="0" err="1"/>
              <a:t>підвищеного</a:t>
            </a:r>
            <a:r>
              <a:rPr lang="ru-RU" sz="2400" dirty="0"/>
              <a:t> </a:t>
            </a:r>
            <a:r>
              <a:rPr lang="ru-RU" sz="2400" dirty="0" err="1"/>
              <a:t>тиску</a:t>
            </a:r>
            <a:r>
              <a:rPr lang="ru-RU" sz="2400" dirty="0"/>
              <a:t> й </a:t>
            </a:r>
            <a:r>
              <a:rPr lang="ru-RU" sz="2400" dirty="0" err="1"/>
              <a:t>температури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Торф </a:t>
            </a:r>
            <a:r>
              <a:rPr lang="ru-RU" sz="2400" dirty="0" err="1"/>
              <a:t>ущільнюється</a:t>
            </a:r>
            <a:r>
              <a:rPr lang="ru-RU" sz="2400" dirty="0"/>
              <a:t>, в </a:t>
            </a:r>
            <a:r>
              <a:rPr lang="ru-RU" sz="2400" dirty="0" err="1"/>
              <a:t>ньому</a:t>
            </a:r>
            <a:r>
              <a:rPr lang="ru-RU" sz="2400" dirty="0"/>
              <a:t> </a:t>
            </a:r>
            <a:r>
              <a:rPr lang="ru-RU" sz="2400" dirty="0" err="1"/>
              <a:t>збільшується</a:t>
            </a:r>
            <a:r>
              <a:rPr lang="ru-RU" sz="2400" dirty="0"/>
              <a:t> </a:t>
            </a:r>
            <a:r>
              <a:rPr lang="ru-RU" sz="2400" dirty="0" err="1"/>
              <a:t>вміст</a:t>
            </a:r>
            <a:r>
              <a:rPr lang="ru-RU" sz="2400" dirty="0"/>
              <a:t> </a:t>
            </a:r>
            <a:r>
              <a:rPr lang="ru-RU" sz="2400" dirty="0" err="1"/>
              <a:t>вуглецю</a:t>
            </a:r>
            <a:r>
              <a:rPr lang="ru-RU" sz="2400" dirty="0"/>
              <a:t>, </a:t>
            </a:r>
            <a:r>
              <a:rPr lang="ru-RU" sz="2400" dirty="0" err="1"/>
              <a:t>знижується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кисню</a:t>
            </a:r>
            <a:r>
              <a:rPr lang="ru-RU" sz="2400" dirty="0"/>
              <a:t> і </a:t>
            </a:r>
            <a:r>
              <a:rPr lang="ru-RU" sz="2400" dirty="0" err="1"/>
              <a:t>водню</a:t>
            </a:r>
            <a:r>
              <a:rPr lang="ru-RU" sz="2400" dirty="0"/>
              <a:t>. В </a:t>
            </a:r>
            <a:r>
              <a:rPr lang="ru-RU" sz="2400" dirty="0" err="1"/>
              <a:t>результаті</a:t>
            </a:r>
            <a:r>
              <a:rPr lang="ru-RU" sz="2400" dirty="0"/>
              <a:t> </a:t>
            </a:r>
            <a:r>
              <a:rPr lang="ru-RU" sz="2400" dirty="0" err="1"/>
              <a:t>утворюється</a:t>
            </a:r>
            <a:r>
              <a:rPr lang="ru-RU" sz="2400" dirty="0"/>
              <a:t> </a:t>
            </a:r>
            <a:r>
              <a:rPr lang="ru-RU" sz="2400" dirty="0" err="1"/>
              <a:t>лігніт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буре </a:t>
            </a:r>
            <a:r>
              <a:rPr lang="ru-RU" sz="2400" dirty="0" err="1"/>
              <a:t>вугілля</a:t>
            </a:r>
            <a:r>
              <a:rPr lang="ru-RU" sz="2400" dirty="0"/>
              <a:t>.</a:t>
            </a:r>
          </a:p>
        </p:txBody>
      </p:sp>
      <p:pic>
        <p:nvPicPr>
          <p:cNvPr id="2355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881" y="1139915"/>
            <a:ext cx="5024118" cy="4699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ÐÐ°ÑÑÐ¸Ð½ÐºÐ¸ Ð¿Ð¾ Ð·Ð°Ð¿ÑÐ¾ÑÑ Ð±ÑÑÑÐ¹ ÑÐ³Ð¾Ð»Ñ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092" y="1139915"/>
            <a:ext cx="5098198" cy="46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3390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25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ÐÐ°ÑÑÐ¸Ð½ÐºÐ¸ Ð¿Ð¾ Ð·Ð°Ð¿ÑÐ¾ÑÑ Ð±Ð¾Ð»Ð¾ÑÐ¾ Ð¸ ÑÐ³Ð¾Ð»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1814"/>
            <a:ext cx="8229600" cy="5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88308"/>
            <a:ext cx="80752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Подальше </a:t>
            </a:r>
            <a:r>
              <a:rPr lang="ru-RU" sz="2400" dirty="0" err="1">
                <a:solidFill>
                  <a:schemeClr val="bg1"/>
                </a:solidFill>
              </a:rPr>
              <a:t>опускання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пластів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призводить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ще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метаморфізації</a:t>
            </a:r>
            <a:r>
              <a:rPr lang="ru-RU" sz="2400" dirty="0">
                <a:solidFill>
                  <a:schemeClr val="bg1"/>
                </a:solidFill>
              </a:rPr>
              <a:t> початкового продукту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Розвивається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неухильне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ущільнення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речовини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збільшується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вміст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вуглецю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одночасним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зменшенням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кисню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водню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При </a:t>
            </a:r>
            <a:r>
              <a:rPr lang="ru-RU" sz="2400" dirty="0" err="1">
                <a:solidFill>
                  <a:schemeClr val="bg1"/>
                </a:solidFill>
              </a:rPr>
              <a:t>цьому</a:t>
            </a:r>
            <a:r>
              <a:rPr lang="ru-RU" sz="2400" dirty="0">
                <a:solidFill>
                  <a:schemeClr val="bg1"/>
                </a:solidFill>
              </a:rPr>
              <a:t> буре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перетворюється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кам'яне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потім</a:t>
            </a:r>
            <a:r>
              <a:rPr lang="ru-RU" sz="2400" dirty="0">
                <a:solidFill>
                  <a:schemeClr val="bg1"/>
                </a:solidFill>
              </a:rPr>
              <a:t> - в </a:t>
            </a:r>
            <a:r>
              <a:rPr lang="ru-RU" sz="2400" dirty="0" err="1">
                <a:solidFill>
                  <a:schemeClr val="bg1"/>
                </a:solidFill>
              </a:rPr>
              <a:t>напівантрацит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подальшому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переформовується</a:t>
            </a:r>
            <a:r>
              <a:rPr lang="ru-RU" sz="2400" dirty="0">
                <a:solidFill>
                  <a:schemeClr val="bg1"/>
                </a:solidFill>
              </a:rPr>
              <a:t> в антрацит. </a:t>
            </a:r>
          </a:p>
        </p:txBody>
      </p:sp>
      <p:pic>
        <p:nvPicPr>
          <p:cNvPr id="24580" name="Picture 4" descr="ÐÐ°ÑÑÐ¸Ð½ÐºÐ¸ Ð¿Ð¾ Ð·Ð°Ð¿ÑÐ¾ÑÑ ÑÐ³Ð¾Ð»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84" y="3431149"/>
            <a:ext cx="4853995" cy="2778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31148"/>
            <a:ext cx="4186808" cy="273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ÐÐ°ÑÑÐ¸Ð½ÐºÐ¸ Ð¿Ð¾ Ð·Ð°Ð¿ÑÐ¾ÑÑ Ð°Ð½ÑÑÐ°ÑÐ¸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84" y="3419608"/>
            <a:ext cx="8229600" cy="301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577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18" y="548680"/>
            <a:ext cx="8229600" cy="58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9555" y="572636"/>
            <a:ext cx="6779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перетворення</a:t>
            </a:r>
            <a:r>
              <a:rPr lang="ru-RU" sz="2400" dirty="0">
                <a:solidFill>
                  <a:schemeClr val="bg1"/>
                </a:solidFill>
              </a:rPr>
              <a:t> торфу в </a:t>
            </a:r>
            <a:r>
              <a:rPr lang="ru-RU" sz="2400" dirty="0" err="1">
                <a:solidFill>
                  <a:schemeClr val="bg1"/>
                </a:solidFill>
              </a:rPr>
              <a:t>кам'яне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отримав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назву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вуглефікації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400" dirty="0" err="1" smtClean="0">
                <a:solidFill>
                  <a:schemeClr val="bg1"/>
                </a:solidFill>
              </a:rPr>
              <a:t>Кінцевою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його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стадією</a:t>
            </a:r>
            <a:r>
              <a:rPr lang="ru-RU" sz="2400" dirty="0">
                <a:solidFill>
                  <a:schemeClr val="bg1"/>
                </a:solidFill>
              </a:rPr>
              <a:t> є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графіту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Сам </a:t>
            </a:r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графіт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графітизацією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604" name="Picture 4" descr="ÐÐ°ÑÑÐ¸Ð½ÐºÐ¸ Ð¿Ð¾ Ð·Ð°Ð¿ÑÐ¾ÑÑ Ð³ÑÐ°ÑÐ¸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718" y="2535584"/>
            <a:ext cx="7060564" cy="38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678576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147248" cy="2592288"/>
          </a:xfrm>
        </p:spPr>
        <p:txBody>
          <a:bodyPr>
            <a:normAutofit/>
          </a:bodyPr>
          <a:lstStyle/>
          <a:p>
            <a:pPr algn="ctr"/>
            <a:r>
              <a:rPr lang="ru-RU" sz="6000" dirty="0" err="1" smtClean="0"/>
              <a:t>Дякую</a:t>
            </a:r>
            <a:r>
              <a:rPr lang="ru-RU" sz="6000" dirty="0" smtClean="0"/>
              <a:t> за </a:t>
            </a:r>
            <a:r>
              <a:rPr lang="ru-RU" sz="6000" dirty="0" err="1" smtClean="0"/>
              <a:t>увагу</a:t>
            </a:r>
            <a:r>
              <a:rPr lang="ru-RU" sz="6000" dirty="0" smtClean="0"/>
              <a:t>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3629274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1058</TotalTime>
  <Words>3728</Words>
  <Application>Microsoft Office PowerPoint</Application>
  <PresentationFormat>Экран (4:3)</PresentationFormat>
  <Paragraphs>269</Paragraphs>
  <Slides>93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Бумажная</vt:lpstr>
      <vt:lpstr> Тема: «ГЕОЛОГІЧНА ДІЯЛЬНІСТЬ ВІТРУ. ПРОЦЕСИ ТА ЕОЛОВІ ФОРМИ РЕЛЬЄФУ. КРИОГЕННІ ПРОЦЕСИ І БАГАТОРІЧНА МЕРЗЛОТА» </vt:lpstr>
      <vt:lpstr>ЗМІСТ</vt:lpstr>
      <vt:lpstr>Геологічна діяльність вітру.</vt:lpstr>
      <vt:lpstr>Слайд 4</vt:lpstr>
      <vt:lpstr>Слайд 5</vt:lpstr>
      <vt:lpstr>Слайд 6</vt:lpstr>
      <vt:lpstr>Слайд 7</vt:lpstr>
      <vt:lpstr>Пагорби</vt:lpstr>
      <vt:lpstr>Дюни</vt:lpstr>
      <vt:lpstr>Бархани</vt:lpstr>
      <vt:lpstr>Такіри</vt:lpstr>
      <vt:lpstr>Слайд 12</vt:lpstr>
      <vt:lpstr>Льос</vt:lpstr>
      <vt:lpstr>Блюдця степові</vt:lpstr>
      <vt:lpstr>Поди</vt:lpstr>
      <vt:lpstr>Слайд 16</vt:lpstr>
      <vt:lpstr>Геологічна діяльність снігу і льоду.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Кучеряві скелі</vt:lpstr>
      <vt:lpstr>Слайд 30</vt:lpstr>
      <vt:lpstr>Схема співвідношення льодовикових і водно льодовикових форм</vt:lpstr>
      <vt:lpstr>Слайд 32</vt:lpstr>
      <vt:lpstr>Слайд 33</vt:lpstr>
      <vt:lpstr>Слайд 34</vt:lpstr>
      <vt:lpstr>Слайд 35</vt:lpstr>
      <vt:lpstr>Світовий  океан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Індивідуальне завдання з дисципліни «Геологія»  Тема: «ГЕОЛОГІЧНА ДІЯЛЬНІСТЬ ВІТРУ. ПРОЦЕСИ ТА ЕОЛОВІ ФОРМИ РЕЛЬЄФУ. КРИОГЕННІ ПРОЦЕСИ І БАГАТОРІЧНА МЕРЗЛОТА» </dc:title>
  <dc:creator>Mother of Cactus</dc:creator>
  <cp:lastModifiedBy>Пользователь Windows</cp:lastModifiedBy>
  <cp:revision>94</cp:revision>
  <dcterms:created xsi:type="dcterms:W3CDTF">2018-04-17T17:58:01Z</dcterms:created>
  <dcterms:modified xsi:type="dcterms:W3CDTF">2021-04-12T16:49:32Z</dcterms:modified>
</cp:coreProperties>
</file>