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5"/>
  </p:notesMasterIdLst>
  <p:sldIdLst>
    <p:sldId id="256" r:id="rId2"/>
    <p:sldId id="257" r:id="rId3"/>
    <p:sldId id="258" r:id="rId4"/>
    <p:sldId id="259" r:id="rId5"/>
    <p:sldId id="260" r:id="rId6"/>
    <p:sldId id="261" r:id="rId7"/>
    <p:sldId id="264" r:id="rId8"/>
    <p:sldId id="265" r:id="rId9"/>
    <p:sldId id="266" r:id="rId10"/>
    <p:sldId id="267" r:id="rId11"/>
    <p:sldId id="268" r:id="rId12"/>
    <p:sldId id="269" r:id="rId13"/>
    <p:sldId id="271" r:id="rId14"/>
    <p:sldId id="272"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1" r:id="rId32"/>
    <p:sldId id="292" r:id="rId33"/>
    <p:sldId id="293" r:id="rId34"/>
    <p:sldId id="294" r:id="rId35"/>
    <p:sldId id="295" r:id="rId36"/>
    <p:sldId id="296" r:id="rId37"/>
    <p:sldId id="297" r:id="rId38"/>
    <p:sldId id="299" r:id="rId39"/>
    <p:sldId id="300" r:id="rId40"/>
    <p:sldId id="301" r:id="rId41"/>
    <p:sldId id="302" r:id="rId42"/>
    <p:sldId id="303" r:id="rId43"/>
    <p:sldId id="304" r:id="rId44"/>
    <p:sldId id="305" r:id="rId45"/>
    <p:sldId id="306" r:id="rId46"/>
    <p:sldId id="307" r:id="rId47"/>
    <p:sldId id="365" r:id="rId48"/>
    <p:sldId id="308" r:id="rId49"/>
    <p:sldId id="361" r:id="rId50"/>
    <p:sldId id="366" r:id="rId51"/>
    <p:sldId id="362" r:id="rId52"/>
    <p:sldId id="363" r:id="rId53"/>
    <p:sldId id="364" r:id="rId54"/>
    <p:sldId id="309" r:id="rId55"/>
    <p:sldId id="367" r:id="rId56"/>
    <p:sldId id="310" r:id="rId57"/>
    <p:sldId id="311" r:id="rId58"/>
    <p:sldId id="312" r:id="rId59"/>
    <p:sldId id="313" r:id="rId60"/>
    <p:sldId id="314" r:id="rId61"/>
    <p:sldId id="315" r:id="rId62"/>
    <p:sldId id="316" r:id="rId63"/>
    <p:sldId id="317" r:id="rId64"/>
    <p:sldId id="319" r:id="rId65"/>
    <p:sldId id="320" r:id="rId66"/>
    <p:sldId id="321" r:id="rId67"/>
    <p:sldId id="322" r:id="rId68"/>
    <p:sldId id="323" r:id="rId69"/>
    <p:sldId id="324" r:id="rId70"/>
    <p:sldId id="325" r:id="rId71"/>
    <p:sldId id="326" r:id="rId72"/>
    <p:sldId id="327" r:id="rId73"/>
    <p:sldId id="328" r:id="rId74"/>
    <p:sldId id="329" r:id="rId75"/>
    <p:sldId id="331" r:id="rId76"/>
    <p:sldId id="332" r:id="rId77"/>
    <p:sldId id="333" r:id="rId78"/>
    <p:sldId id="334" r:id="rId79"/>
    <p:sldId id="335" r:id="rId80"/>
    <p:sldId id="336" r:id="rId81"/>
    <p:sldId id="337" r:id="rId82"/>
    <p:sldId id="338" r:id="rId83"/>
    <p:sldId id="339"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Lst>
  <p:sldSz cx="9144000" cy="5143500" type="screen16x9"/>
  <p:notesSz cx="6858000" cy="9144000"/>
  <p:embeddedFontLst>
    <p:embeddedFont>
      <p:font typeface="Lato" charset="0"/>
      <p:regular r:id="rId106"/>
      <p:bold r:id="rId107"/>
      <p:italic r:id="rId108"/>
      <p:boldItalic r:id="rId109"/>
    </p:embeddedFont>
    <p:embeddedFont>
      <p:font typeface="Montserrat" charset="-52"/>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869" y="-1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5.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113"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3.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5846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03c3b04280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03c3b0428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03c3b0428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03c3b0428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3c3b04280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03c3b0428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03c3b04280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03c3b04280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03c3b04280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03c3b04280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03c3b04280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03c3b0428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03c3b04280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03c3b0428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03c3b04280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03c3b0428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03c3b04280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03c3b04280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03c3b0428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03c3b0428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001848293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001848293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03c3b04280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03c3b0428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03c3b04280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03c3b04280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03c3b04280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03c3b0428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03c3b04280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03c3b0428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3c3b04280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03c3b0428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03c3b0428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03c3b0428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03c3b04280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03c3b0428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0018482938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001848293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3c3b0428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03c3b0428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0018482938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001848293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0018482938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0018482938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001848293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001848293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03c3b04280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03c3b0428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001848293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001848293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03c3b0428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03c3b0428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03c3b0428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03c3b0428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03c3b0428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03c3b0428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03c3b0428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03c3b0428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03c3b0428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03c3b0428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03c3b04280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03c3b0428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03c3b0428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03c3b042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3c3b0428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03c3b0428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03c3b04280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03c3b0428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03c3b04280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03c3b0428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03c3b04280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03c3b0428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01848293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001848293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0018482938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0018482938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03c3b0428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03c3b0428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03c3b04280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03c3b04280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001848293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001848293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0018482938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001848293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03c3b04280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03c3b04280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03c3b0428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03c3b0428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03c3b04280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03c3b0428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03c3b04280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03c3b04280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03c3b04280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03c3b0428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03c3b04280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03c3b04280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03c3b04280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03c3b04280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0018482938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0018482938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0018482938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0018482938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03c3b04280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03c3b04280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03c3b04280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03c3b04280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03c3b04280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03c3b0428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03c3b04280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03c3b04280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03c3b04280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03c3b04280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03c3b04280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03c3b04280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03c3b04280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03c3b04280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03c3b04280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03c3b04280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03c3b04280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03c3b04280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03c3b04280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03c3b04280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03c3b04280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03c3b04280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0018482938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0018482938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03c3b0428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03c3b0428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0018482938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0018482938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03c3b0428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03c3b0428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0018482938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0018482938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03c3b04280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03c3b0428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03c3b04280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03c3b04280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0018482938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0018482938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0018482938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0018482938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03c3b04280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03c3b04280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03c3b04280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03c3b04280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03c3b04280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03c3b04280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03c3b04280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303c3b04280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03c3b04280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03c3b04280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03c3b0428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03c3b0428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0018482938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001848293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03c3b04280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03c3b04280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03c3b04280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03c3b04280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03c3b04280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03c3b0428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03c3b04280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303c3b04280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03c3b04280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03c3b04280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0018482938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0018482938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03c3b04280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03c3b04280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03c3b04280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03c3b04280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03c3b04280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03c3b04280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03c3b0428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03c3b0428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03c3b04280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03c3b04280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03c3b04280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03c3b04280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0018482938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0018482938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03c3b04280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03c3b04280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0018482938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0018482938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03c3b04280_0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03c3b04280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0018482938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001848293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rgbClr val="1155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537150" y="333500"/>
            <a:ext cx="5017500" cy="217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dirty="0"/>
              <a:t>Лекція 2</a:t>
            </a:r>
            <a:endParaRPr dirty="0"/>
          </a:p>
          <a:p>
            <a:pPr marL="0" lvl="0" indent="0" algn="ctr" rtl="0">
              <a:spcBef>
                <a:spcPts val="0"/>
              </a:spcBef>
              <a:spcAft>
                <a:spcPts val="0"/>
              </a:spcAft>
              <a:buNone/>
            </a:pPr>
            <a:r>
              <a:rPr lang="uk" sz="3600" b="1" i="1" dirty="0">
                <a:solidFill>
                  <a:srgbClr val="B6D7A8"/>
                </a:solidFill>
              </a:rPr>
              <a:t>Первісна культура</a:t>
            </a:r>
            <a:endParaRPr sz="3600" b="1" i="1" dirty="0">
              <a:solidFill>
                <a:srgbClr val="B6D7A8"/>
              </a:solidFill>
            </a:endParaRPr>
          </a:p>
          <a:p>
            <a:pPr marL="0" lvl="0" indent="0" algn="ctr" rtl="0">
              <a:spcBef>
                <a:spcPts val="0"/>
              </a:spcBef>
              <a:spcAft>
                <a:spcPts val="0"/>
              </a:spcAft>
              <a:buNone/>
            </a:pPr>
            <a:endParaRPr dirty="0"/>
          </a:p>
        </p:txBody>
      </p:sp>
      <p:sp>
        <p:nvSpPr>
          <p:cNvPr id="135" name="Google Shape;135;p13"/>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uk"/>
              <a:t>.</a:t>
            </a:r>
            <a:endParaRPr/>
          </a:p>
        </p:txBody>
      </p:sp>
      <p:pic>
        <p:nvPicPr>
          <p:cNvPr id="136" name="Google Shape;136;p13"/>
          <p:cNvPicPr preferRelativeResize="0"/>
          <p:nvPr/>
        </p:nvPicPr>
        <p:blipFill>
          <a:blip r:embed="rId3">
            <a:alphaModFix/>
          </a:blip>
          <a:stretch>
            <a:fillRect/>
          </a:stretch>
        </p:blipFill>
        <p:spPr>
          <a:xfrm>
            <a:off x="3951425" y="1665525"/>
            <a:ext cx="4188926" cy="3177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4"/>
          <p:cNvPicPr preferRelativeResize="0"/>
          <p:nvPr/>
        </p:nvPicPr>
        <p:blipFill>
          <a:blip r:embed="rId3">
            <a:alphaModFix/>
          </a:blip>
          <a:stretch>
            <a:fillRect/>
          </a:stretch>
        </p:blipFill>
        <p:spPr>
          <a:xfrm>
            <a:off x="1232775" y="152400"/>
            <a:ext cx="6562643" cy="48387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114"/>
          <p:cNvPicPr preferRelativeResize="0"/>
          <p:nvPr/>
        </p:nvPicPr>
        <p:blipFill>
          <a:blip r:embed="rId3">
            <a:alphaModFix/>
          </a:blip>
          <a:stretch>
            <a:fillRect/>
          </a:stretch>
        </p:blipFill>
        <p:spPr>
          <a:xfrm>
            <a:off x="187763" y="105300"/>
            <a:ext cx="8768475" cy="493289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a:t>Скіфи</a:t>
            </a:r>
            <a:endParaRPr/>
          </a:p>
        </p:txBody>
      </p:sp>
      <p:pic>
        <p:nvPicPr>
          <p:cNvPr id="676" name="Google Shape;676;p115"/>
          <p:cNvPicPr preferRelativeResize="0"/>
          <p:nvPr/>
        </p:nvPicPr>
        <p:blipFill>
          <a:blip r:embed="rId3">
            <a:alphaModFix/>
          </a:blip>
          <a:stretch>
            <a:fillRect/>
          </a:stretch>
        </p:blipFill>
        <p:spPr>
          <a:xfrm>
            <a:off x="240263" y="69575"/>
            <a:ext cx="8663475" cy="48980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116"/>
          <p:cNvPicPr preferRelativeResize="0"/>
          <p:nvPr/>
        </p:nvPicPr>
        <p:blipFill>
          <a:blip r:embed="rId3">
            <a:alphaModFix/>
          </a:blip>
          <a:stretch>
            <a:fillRect/>
          </a:stretch>
        </p:blipFill>
        <p:spPr>
          <a:xfrm>
            <a:off x="237475" y="103213"/>
            <a:ext cx="8669049" cy="49370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a:t>Золото скіфів</a:t>
            </a:r>
            <a:endParaRPr/>
          </a:p>
        </p:txBody>
      </p:sp>
      <p:pic>
        <p:nvPicPr>
          <p:cNvPr id="687" name="Google Shape;687;p117"/>
          <p:cNvPicPr preferRelativeResize="0"/>
          <p:nvPr/>
        </p:nvPicPr>
        <p:blipFill>
          <a:blip r:embed="rId3">
            <a:alphaModFix/>
          </a:blip>
          <a:stretch>
            <a:fillRect/>
          </a:stretch>
        </p:blipFill>
        <p:spPr>
          <a:xfrm>
            <a:off x="635251" y="1155175"/>
            <a:ext cx="8014403" cy="3741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5"/>
          <p:cNvPicPr preferRelativeResize="0"/>
          <p:nvPr/>
        </p:nvPicPr>
        <p:blipFill>
          <a:blip r:embed="rId3">
            <a:alphaModFix/>
          </a:blip>
          <a:stretch>
            <a:fillRect/>
          </a:stretch>
        </p:blipFill>
        <p:spPr>
          <a:xfrm>
            <a:off x="1174075" y="105425"/>
            <a:ext cx="6473507"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6"/>
          <p:cNvPicPr preferRelativeResize="0"/>
          <p:nvPr/>
        </p:nvPicPr>
        <p:blipFill>
          <a:blip r:embed="rId3">
            <a:alphaModFix/>
          </a:blip>
          <a:stretch>
            <a:fillRect/>
          </a:stretch>
        </p:blipFill>
        <p:spPr>
          <a:xfrm>
            <a:off x="1174050" y="58475"/>
            <a:ext cx="6495341"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8"/>
          <p:cNvPicPr preferRelativeResize="0"/>
          <p:nvPr/>
        </p:nvPicPr>
        <p:blipFill>
          <a:blip r:embed="rId3">
            <a:alphaModFix/>
          </a:blip>
          <a:stretch>
            <a:fillRect/>
          </a:stretch>
        </p:blipFill>
        <p:spPr>
          <a:xfrm>
            <a:off x="1467650" y="93675"/>
            <a:ext cx="6327531"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437613" y="152400"/>
            <a:ext cx="8268780" cy="4838700"/>
          </a:xfrm>
          <a:prstGeom prst="rect">
            <a:avLst/>
          </a:prstGeom>
          <a:noFill/>
          <a:ln>
            <a:noFill/>
          </a:ln>
        </p:spPr>
      </p:pic>
      <p:pic>
        <p:nvPicPr>
          <p:cNvPr id="223" name="Google Shape;223;p29"/>
          <p:cNvPicPr preferRelativeResize="0"/>
          <p:nvPr/>
        </p:nvPicPr>
        <p:blipFill rotWithShape="1">
          <a:blip r:embed="rId4">
            <a:alphaModFix/>
          </a:blip>
          <a:srcRect l="6019" t="13633" r="4941" b="19602"/>
          <a:stretch/>
        </p:blipFill>
        <p:spPr>
          <a:xfrm>
            <a:off x="5873925" y="3756000"/>
            <a:ext cx="2372125" cy="118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1"/>
          <p:cNvPicPr preferRelativeResize="0"/>
          <p:nvPr/>
        </p:nvPicPr>
        <p:blipFill>
          <a:blip r:embed="rId3">
            <a:alphaModFix/>
          </a:blip>
          <a:stretch>
            <a:fillRect/>
          </a:stretch>
        </p:blipFill>
        <p:spPr>
          <a:xfrm>
            <a:off x="975325" y="70175"/>
            <a:ext cx="7193361"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2"/>
          <p:cNvPicPr preferRelativeResize="0"/>
          <p:nvPr/>
        </p:nvPicPr>
        <p:blipFill>
          <a:blip r:embed="rId3">
            <a:alphaModFix/>
          </a:blip>
          <a:stretch>
            <a:fillRect/>
          </a:stretch>
        </p:blipFill>
        <p:spPr>
          <a:xfrm>
            <a:off x="974425" y="152400"/>
            <a:ext cx="6719424"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3"/>
          <p:cNvPicPr preferRelativeResize="0"/>
          <p:nvPr/>
        </p:nvPicPr>
        <p:blipFill>
          <a:blip r:embed="rId3">
            <a:alphaModFix/>
          </a:blip>
          <a:stretch>
            <a:fillRect/>
          </a:stretch>
        </p:blipFill>
        <p:spPr>
          <a:xfrm>
            <a:off x="1115325" y="152400"/>
            <a:ext cx="6782604"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4"/>
          <p:cNvPicPr preferRelativeResize="0"/>
          <p:nvPr/>
        </p:nvPicPr>
        <p:blipFill>
          <a:blip r:embed="rId3">
            <a:alphaModFix/>
          </a:blip>
          <a:stretch>
            <a:fillRect/>
          </a:stretch>
        </p:blipFill>
        <p:spPr>
          <a:xfrm>
            <a:off x="1044875" y="152400"/>
            <a:ext cx="6805554"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5"/>
          <p:cNvPicPr preferRelativeResize="0"/>
          <p:nvPr/>
        </p:nvPicPr>
        <p:blipFill>
          <a:blip r:embed="rId3">
            <a:alphaModFix/>
          </a:blip>
          <a:stretch>
            <a:fillRect/>
          </a:stretch>
        </p:blipFill>
        <p:spPr>
          <a:xfrm>
            <a:off x="395288" y="152400"/>
            <a:ext cx="8353425" cy="470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97500" y="393750"/>
            <a:ext cx="7159800" cy="7500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1200"/>
              </a:spcAft>
              <a:buNone/>
            </a:pPr>
            <a:r>
              <a:rPr lang="uk" sz="2300">
                <a:latin typeface="Lato"/>
                <a:ea typeface="Lato"/>
                <a:cs typeface="Lato"/>
                <a:sym typeface="Lato"/>
              </a:rPr>
              <a:t>План</a:t>
            </a:r>
            <a:endParaRPr sz="3400"/>
          </a:p>
        </p:txBody>
      </p:sp>
      <p:sp>
        <p:nvSpPr>
          <p:cNvPr id="142" name="Google Shape;142;p14"/>
          <p:cNvSpPr txBox="1">
            <a:spLocks noGrp="1"/>
          </p:cNvSpPr>
          <p:nvPr>
            <p:ph type="body" idx="1"/>
          </p:nvPr>
        </p:nvSpPr>
        <p:spPr>
          <a:xfrm>
            <a:off x="1446750" y="450925"/>
            <a:ext cx="7265400" cy="35349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900" dirty="0"/>
          </a:p>
          <a:p>
            <a:pPr marL="0" lvl="0" indent="0" algn="l" rtl="0">
              <a:lnSpc>
                <a:spcPct val="100000"/>
              </a:lnSpc>
              <a:spcBef>
                <a:spcPts val="1200"/>
              </a:spcBef>
              <a:spcAft>
                <a:spcPts val="0"/>
              </a:spcAft>
              <a:buNone/>
            </a:pPr>
            <a:r>
              <a:rPr lang="uk" sz="2000" dirty="0"/>
              <a:t>1. Особливості культури первісного суспільства.</a:t>
            </a:r>
            <a:endParaRPr sz="2000" dirty="0"/>
          </a:p>
          <a:p>
            <a:pPr marL="0" lvl="0" indent="0" algn="l" rtl="0">
              <a:lnSpc>
                <a:spcPct val="100000"/>
              </a:lnSpc>
              <a:spcBef>
                <a:spcPts val="1200"/>
              </a:spcBef>
              <a:spcAft>
                <a:spcPts val="0"/>
              </a:spcAft>
              <a:buNone/>
            </a:pPr>
            <a:r>
              <a:rPr lang="uk" sz="2000" dirty="0"/>
              <a:t>2. Найдавніша культура України.</a:t>
            </a:r>
            <a:endParaRPr sz="2000" dirty="0"/>
          </a:p>
          <a:p>
            <a:pPr marL="0" lvl="0" indent="0" algn="l" rtl="0">
              <a:lnSpc>
                <a:spcPct val="100000"/>
              </a:lnSpc>
              <a:spcBef>
                <a:spcPts val="1200"/>
              </a:spcBef>
              <a:spcAft>
                <a:spcPts val="0"/>
              </a:spcAft>
              <a:buNone/>
            </a:pPr>
            <a:r>
              <a:rPr lang="uk" sz="2000" dirty="0"/>
              <a:t>3. Трипільська культура та її місце в культурі України та Європи.</a:t>
            </a:r>
            <a:endParaRPr sz="2000" dirty="0"/>
          </a:p>
          <a:p>
            <a:pPr marL="0" lvl="0" indent="0" algn="l" rtl="0">
              <a:lnSpc>
                <a:spcPct val="100000"/>
              </a:lnSpc>
              <a:spcBef>
                <a:spcPts val="1200"/>
              </a:spcBef>
              <a:spcAft>
                <a:spcPts val="1200"/>
              </a:spcAft>
              <a:buNone/>
            </a:pPr>
            <a:r>
              <a:rPr lang="uk" sz="2000" dirty="0"/>
              <a:t>4. Культура скіфів. Скіфський ―звіриний  стиль.</a:t>
            </a:r>
            <a:endParaRPr sz="2000" dirty="0"/>
          </a:p>
        </p:txBody>
      </p:sp>
      <p:pic>
        <p:nvPicPr>
          <p:cNvPr id="143" name="Google Shape;143;p14"/>
          <p:cNvPicPr preferRelativeResize="0"/>
          <p:nvPr/>
        </p:nvPicPr>
        <p:blipFill>
          <a:blip r:embed="rId3">
            <a:alphaModFix/>
          </a:blip>
          <a:stretch>
            <a:fillRect/>
          </a:stretch>
        </p:blipFill>
        <p:spPr>
          <a:xfrm>
            <a:off x="5644575" y="3046175"/>
            <a:ext cx="3094675" cy="1749725"/>
          </a:xfrm>
          <a:prstGeom prst="rect">
            <a:avLst/>
          </a:prstGeom>
          <a:noFill/>
          <a:ln>
            <a:noFill/>
          </a:ln>
        </p:spPr>
      </p:pic>
      <p:pic>
        <p:nvPicPr>
          <p:cNvPr id="144" name="Google Shape;144;p14"/>
          <p:cNvPicPr preferRelativeResize="0"/>
          <p:nvPr/>
        </p:nvPicPr>
        <p:blipFill>
          <a:blip r:embed="rId4">
            <a:alphaModFix/>
          </a:blip>
          <a:stretch>
            <a:fillRect/>
          </a:stretch>
        </p:blipFill>
        <p:spPr>
          <a:xfrm>
            <a:off x="557050" y="3070982"/>
            <a:ext cx="3244500" cy="1700118"/>
          </a:xfrm>
          <a:prstGeom prst="rect">
            <a:avLst/>
          </a:prstGeom>
          <a:noFill/>
          <a:ln>
            <a:noFill/>
          </a:ln>
        </p:spPr>
      </p:pic>
      <p:pic>
        <p:nvPicPr>
          <p:cNvPr id="145" name="Google Shape;145;p14"/>
          <p:cNvPicPr preferRelativeResize="0"/>
          <p:nvPr/>
        </p:nvPicPr>
        <p:blipFill>
          <a:blip r:embed="rId5">
            <a:alphaModFix/>
          </a:blip>
          <a:stretch>
            <a:fillRect/>
          </a:stretch>
        </p:blipFill>
        <p:spPr>
          <a:xfrm>
            <a:off x="3861050" y="3044738"/>
            <a:ext cx="1724025" cy="1752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6"/>
          <p:cNvPicPr preferRelativeResize="0"/>
          <p:nvPr/>
        </p:nvPicPr>
        <p:blipFill>
          <a:blip r:embed="rId3">
            <a:alphaModFix/>
          </a:blip>
          <a:stretch>
            <a:fillRect/>
          </a:stretch>
        </p:blipFill>
        <p:spPr>
          <a:xfrm>
            <a:off x="409575" y="105450"/>
            <a:ext cx="8324850" cy="4695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7"/>
          <p:cNvPicPr preferRelativeResize="0"/>
          <p:nvPr/>
        </p:nvPicPr>
        <p:blipFill>
          <a:blip r:embed="rId3">
            <a:alphaModFix/>
          </a:blip>
          <a:stretch>
            <a:fillRect/>
          </a:stretch>
        </p:blipFill>
        <p:spPr>
          <a:xfrm>
            <a:off x="962675" y="152401"/>
            <a:ext cx="6863065" cy="46177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8"/>
          <p:cNvPicPr preferRelativeResize="0"/>
          <p:nvPr/>
        </p:nvPicPr>
        <p:blipFill>
          <a:blip r:embed="rId3">
            <a:alphaModFix/>
          </a:blip>
          <a:stretch>
            <a:fillRect/>
          </a:stretch>
        </p:blipFill>
        <p:spPr>
          <a:xfrm>
            <a:off x="1186700" y="152400"/>
            <a:ext cx="6770591"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9"/>
          <p:cNvPicPr preferRelativeResize="0"/>
          <p:nvPr/>
        </p:nvPicPr>
        <p:blipFill>
          <a:blip r:embed="rId3">
            <a:alphaModFix/>
          </a:blip>
          <a:stretch>
            <a:fillRect/>
          </a:stretch>
        </p:blipFill>
        <p:spPr>
          <a:xfrm>
            <a:off x="1092450" y="81950"/>
            <a:ext cx="6959100"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1197550" y="152400"/>
            <a:ext cx="6465223"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1"/>
          <p:cNvPicPr preferRelativeResize="0"/>
          <p:nvPr/>
        </p:nvPicPr>
        <p:blipFill>
          <a:blip r:embed="rId3">
            <a:alphaModFix/>
          </a:blip>
          <a:stretch>
            <a:fillRect/>
          </a:stretch>
        </p:blipFill>
        <p:spPr>
          <a:xfrm>
            <a:off x="1185800" y="152400"/>
            <a:ext cx="6669101"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2"/>
          <p:cNvPicPr preferRelativeResize="0"/>
          <p:nvPr/>
        </p:nvPicPr>
        <p:blipFill>
          <a:blip r:embed="rId3">
            <a:alphaModFix/>
          </a:blip>
          <a:stretch>
            <a:fillRect/>
          </a:stretch>
        </p:blipFill>
        <p:spPr>
          <a:xfrm>
            <a:off x="800100" y="117175"/>
            <a:ext cx="7543800" cy="4610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662940" y="2811780"/>
            <a:ext cx="6042660" cy="2164079"/>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SzPts val="990"/>
              <a:buNone/>
            </a:pPr>
            <a:r>
              <a:rPr lang="uk" sz="2000" dirty="0"/>
              <a:t>Первісна культура не має розвиненої релігійної системи, але людська свідомість уже створює складні уявлення, які закладають підвалини релігійної свідомості: </a:t>
            </a:r>
            <a:r>
              <a:rPr lang="uk" sz="2000" b="1" dirty="0">
                <a:effectLst>
                  <a:outerShdw blurRad="38100" dist="38100" dir="2700000" algn="tl">
                    <a:srgbClr val="000000">
                      <a:alpha val="43137"/>
                    </a:srgbClr>
                  </a:outerShdw>
                </a:effectLst>
              </a:rPr>
              <a:t>магію, фетишизм, анімізм, тотемізм</a:t>
            </a:r>
            <a:endParaRPr sz="2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465" y="268315"/>
            <a:ext cx="2482215" cy="24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084" y="268315"/>
            <a:ext cx="1905016" cy="24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68315"/>
            <a:ext cx="2811734" cy="187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sz="3600" b="1" i="1">
                <a:solidFill>
                  <a:srgbClr val="93C47D"/>
                </a:solidFill>
              </a:rPr>
              <a:t>Первісні форми релігії</a:t>
            </a:r>
            <a:endParaRPr sz="3600" b="1" i="1">
              <a:solidFill>
                <a:srgbClr val="93C47D"/>
              </a:solidFill>
            </a:endParaRPr>
          </a:p>
        </p:txBody>
      </p:sp>
      <p:pic>
        <p:nvPicPr>
          <p:cNvPr id="299" name="Google Shape;299;p44"/>
          <p:cNvPicPr preferRelativeResize="0"/>
          <p:nvPr/>
        </p:nvPicPr>
        <p:blipFill rotWithShape="1">
          <a:blip r:embed="rId3">
            <a:alphaModFix/>
          </a:blip>
          <a:srcRect l="4386" t="23400" r="1874"/>
          <a:stretch/>
        </p:blipFill>
        <p:spPr>
          <a:xfrm>
            <a:off x="1104899" y="1318260"/>
            <a:ext cx="7208521" cy="3414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5"/>
          <p:cNvSpPr txBox="1">
            <a:spLocks noGrp="1"/>
          </p:cNvSpPr>
          <p:nvPr>
            <p:ph type="title"/>
          </p:nvPr>
        </p:nvSpPr>
        <p:spPr>
          <a:xfrm>
            <a:off x="1106200" y="556650"/>
            <a:ext cx="1623900" cy="75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b="1">
                <a:solidFill>
                  <a:srgbClr val="B6D7A8"/>
                </a:solidFill>
              </a:rPr>
              <a:t>Магія</a:t>
            </a:r>
            <a:endParaRPr b="1">
              <a:solidFill>
                <a:srgbClr val="B6D7A8"/>
              </a:solidFill>
            </a:endParaRPr>
          </a:p>
        </p:txBody>
      </p:sp>
      <p:sp>
        <p:nvSpPr>
          <p:cNvPr id="305" name="Google Shape;305;p45"/>
          <p:cNvSpPr txBox="1">
            <a:spLocks noGrp="1"/>
          </p:cNvSpPr>
          <p:nvPr>
            <p:ph type="body" idx="1"/>
          </p:nvPr>
        </p:nvSpPr>
        <p:spPr>
          <a:xfrm>
            <a:off x="213725" y="1390400"/>
            <a:ext cx="4920300" cy="3605100"/>
          </a:xfrm>
          <a:prstGeom prst="rect">
            <a:avLst/>
          </a:prstGeom>
        </p:spPr>
        <p:txBody>
          <a:bodyPr spcFirstLastPara="1" wrap="square" lIns="91425" tIns="91425" rIns="91425" bIns="91425" anchor="t" anchorCtr="0">
            <a:normAutofit fontScale="70000" lnSpcReduction="20000"/>
          </a:bodyPr>
          <a:lstStyle/>
          <a:p>
            <a:pPr marL="0" lvl="0" indent="0" algn="just" rtl="0">
              <a:spcBef>
                <a:spcPts val="0"/>
              </a:spcBef>
              <a:spcAft>
                <a:spcPts val="0"/>
              </a:spcAft>
              <a:buNone/>
            </a:pPr>
            <a:r>
              <a:rPr lang="uk" sz="2075"/>
              <a:t>Магія (від лат. magia — чаклунство) — віра в надприродну можливість впливу практичної дії людини на об’єктивну дійсність, спричинена самою практичною змогою людини змінювати дійсність. Але оскільки на ранніх етапах історії ця можливість обмежена, людина доповнює її уявною, надприродною дією. </a:t>
            </a:r>
            <a:endParaRPr sz="2075"/>
          </a:p>
          <a:p>
            <a:pPr marL="0" lvl="0" indent="0" algn="just" rtl="0">
              <a:spcBef>
                <a:spcPts val="1200"/>
              </a:spcBef>
              <a:spcAft>
                <a:spcPts val="0"/>
              </a:spcAft>
              <a:buNone/>
            </a:pPr>
            <a:r>
              <a:rPr lang="uk" sz="2075"/>
              <a:t>Магія присутня в танці, що передує полюванню, в шептанні знахарки, що виганяє хворобу з тіла хворого, в обряді хрещення водою, яка очищає від гріхів. </a:t>
            </a:r>
            <a:endParaRPr sz="2075"/>
          </a:p>
          <a:p>
            <a:pPr marL="0" lvl="0" indent="0" algn="just" rtl="0">
              <a:spcBef>
                <a:spcPts val="1200"/>
              </a:spcBef>
              <a:spcAft>
                <a:spcPts val="0"/>
              </a:spcAft>
              <a:buNone/>
            </a:pPr>
            <a:r>
              <a:rPr lang="uk" sz="2075"/>
              <a:t>У житті первісного мисливця майже немає такої сфери діяльності, яка не доповнювалася й магічними діями.</a:t>
            </a:r>
            <a:endParaRPr sz="2075"/>
          </a:p>
          <a:p>
            <a:pPr marL="0" lvl="0" indent="0" algn="l" rtl="0">
              <a:spcBef>
                <a:spcPts val="1200"/>
              </a:spcBef>
              <a:spcAft>
                <a:spcPts val="1200"/>
              </a:spcAft>
              <a:buNone/>
            </a:pPr>
            <a:endParaRPr/>
          </a:p>
        </p:txBody>
      </p:sp>
      <p:sp>
        <p:nvSpPr>
          <p:cNvPr id="306" name="Google Shape;306;p45"/>
          <p:cNvSpPr txBox="1">
            <a:spLocks noGrp="1"/>
          </p:cNvSpPr>
          <p:nvPr>
            <p:ph type="body" idx="2"/>
          </p:nvPr>
        </p:nvSpPr>
        <p:spPr>
          <a:xfrm>
            <a:off x="5286775" y="345250"/>
            <a:ext cx="3475800" cy="4521000"/>
          </a:xfrm>
          <a:prstGeom prst="rect">
            <a:avLst/>
          </a:prstGeom>
        </p:spPr>
        <p:txBody>
          <a:bodyPr spcFirstLastPara="1" wrap="square" lIns="91425" tIns="91425" rIns="91425" bIns="91425" anchor="t" anchorCtr="0">
            <a:normAutofit fontScale="92500"/>
          </a:bodyPr>
          <a:lstStyle/>
          <a:p>
            <a:pPr marL="0" lvl="0" indent="0" algn="just" rtl="0">
              <a:lnSpc>
                <a:spcPct val="100000"/>
              </a:lnSpc>
              <a:spcBef>
                <a:spcPts val="0"/>
              </a:spcBef>
              <a:spcAft>
                <a:spcPts val="0"/>
              </a:spcAft>
              <a:buNone/>
            </a:pPr>
            <a:r>
              <a:rPr lang="uk" sz="1700"/>
              <a:t>      Розрізнялись такі види магії: </a:t>
            </a:r>
            <a:endParaRPr sz="1700"/>
          </a:p>
          <a:p>
            <a:pPr marL="0" lvl="0" indent="0" algn="just" rtl="0">
              <a:lnSpc>
                <a:spcPct val="100000"/>
              </a:lnSpc>
              <a:spcBef>
                <a:spcPts val="1200"/>
              </a:spcBef>
              <a:spcAft>
                <a:spcPts val="0"/>
              </a:spcAft>
              <a:buNone/>
            </a:pPr>
            <a:r>
              <a:rPr lang="uk" sz="1700" b="1">
                <a:solidFill>
                  <a:srgbClr val="B6D7A8"/>
                </a:solidFill>
              </a:rPr>
              <a:t>чорна магія</a:t>
            </a:r>
            <a:r>
              <a:rPr lang="uk" sz="1700"/>
              <a:t> </a:t>
            </a:r>
            <a:r>
              <a:rPr lang="uk" sz="2075"/>
              <a:t>—</a:t>
            </a:r>
            <a:r>
              <a:rPr lang="uk" sz="1700"/>
              <a:t> її мета завдати шкоди комусь; </a:t>
            </a:r>
            <a:endParaRPr sz="1700"/>
          </a:p>
          <a:p>
            <a:pPr marL="0" lvl="0" indent="0" algn="just" rtl="0">
              <a:lnSpc>
                <a:spcPct val="100000"/>
              </a:lnSpc>
              <a:spcBef>
                <a:spcPts val="1200"/>
              </a:spcBef>
              <a:spcAft>
                <a:spcPts val="0"/>
              </a:spcAft>
              <a:buNone/>
            </a:pPr>
            <a:r>
              <a:rPr lang="uk" sz="1700" b="1">
                <a:solidFill>
                  <a:srgbClr val="B6D7A8"/>
                </a:solidFill>
              </a:rPr>
              <a:t>біла магія</a:t>
            </a:r>
            <a:r>
              <a:rPr lang="uk" sz="1700"/>
              <a:t> </a:t>
            </a:r>
            <a:r>
              <a:rPr lang="uk" sz="2075"/>
              <a:t>—</a:t>
            </a:r>
            <a:r>
              <a:rPr lang="uk" sz="1700"/>
              <a:t> її мета допомогти комусь; </a:t>
            </a:r>
            <a:endParaRPr sz="1700"/>
          </a:p>
          <a:p>
            <a:pPr marL="0" lvl="0" indent="0" algn="just" rtl="0">
              <a:lnSpc>
                <a:spcPct val="100000"/>
              </a:lnSpc>
              <a:spcBef>
                <a:spcPts val="1200"/>
              </a:spcBef>
              <a:spcAft>
                <a:spcPts val="0"/>
              </a:spcAft>
              <a:buNone/>
            </a:pPr>
            <a:r>
              <a:rPr lang="uk" sz="1700" b="1">
                <a:solidFill>
                  <a:srgbClr val="B6D7A8"/>
                </a:solidFill>
              </a:rPr>
              <a:t>любовна магія</a:t>
            </a:r>
            <a:r>
              <a:rPr lang="uk" sz="1700"/>
              <a:t> </a:t>
            </a:r>
            <a:r>
              <a:rPr lang="uk" sz="2075"/>
              <a:t>—</a:t>
            </a:r>
            <a:r>
              <a:rPr lang="uk" sz="1700"/>
              <a:t> її мета - привернути або відвернути кохання; </a:t>
            </a:r>
            <a:endParaRPr sz="1700"/>
          </a:p>
          <a:p>
            <a:pPr marL="0" lvl="0" indent="0" algn="just" rtl="0">
              <a:lnSpc>
                <a:spcPct val="100000"/>
              </a:lnSpc>
              <a:spcBef>
                <a:spcPts val="1200"/>
              </a:spcBef>
              <a:spcAft>
                <a:spcPts val="0"/>
              </a:spcAft>
              <a:buNone/>
            </a:pPr>
            <a:r>
              <a:rPr lang="uk" sz="1700" b="1">
                <a:solidFill>
                  <a:srgbClr val="B6D7A8"/>
                </a:solidFill>
              </a:rPr>
              <a:t>лікувальна магія</a:t>
            </a:r>
            <a:r>
              <a:rPr lang="uk" sz="1700"/>
              <a:t> </a:t>
            </a:r>
            <a:r>
              <a:rPr lang="uk" sz="2075"/>
              <a:t>—</a:t>
            </a:r>
            <a:r>
              <a:rPr lang="uk" sz="1700"/>
              <a:t> «шаманське» лікування хвороб; </a:t>
            </a:r>
            <a:endParaRPr sz="1700"/>
          </a:p>
          <a:p>
            <a:pPr marL="0" lvl="0" indent="0" algn="just" rtl="0">
              <a:lnSpc>
                <a:spcPct val="100000"/>
              </a:lnSpc>
              <a:spcBef>
                <a:spcPts val="1200"/>
              </a:spcBef>
              <a:spcAft>
                <a:spcPts val="0"/>
              </a:spcAft>
              <a:buNone/>
            </a:pPr>
            <a:r>
              <a:rPr lang="uk" sz="1700" b="1">
                <a:solidFill>
                  <a:srgbClr val="B6D7A8"/>
                </a:solidFill>
              </a:rPr>
              <a:t>господарська магія </a:t>
            </a:r>
            <a:r>
              <a:rPr lang="uk" sz="2075"/>
              <a:t>—</a:t>
            </a:r>
            <a:r>
              <a:rPr lang="uk" sz="1700"/>
              <a:t> забезпечення врожаю або успіхів у полюванні; </a:t>
            </a:r>
            <a:endParaRPr sz="1700"/>
          </a:p>
          <a:p>
            <a:pPr marL="0" lvl="0" indent="0" algn="just" rtl="0">
              <a:lnSpc>
                <a:spcPct val="100000"/>
              </a:lnSpc>
              <a:spcBef>
                <a:spcPts val="1200"/>
              </a:spcBef>
              <a:spcAft>
                <a:spcPts val="1200"/>
              </a:spcAft>
              <a:buNone/>
            </a:pPr>
            <a:r>
              <a:rPr lang="uk" sz="1700" b="1">
                <a:solidFill>
                  <a:srgbClr val="B6D7A8"/>
                </a:solidFill>
              </a:rPr>
              <a:t>словесна (вербальна) магія.</a:t>
            </a:r>
            <a:endParaRPr sz="1700" b="1">
              <a:solidFill>
                <a:srgbClr val="B6D7A8"/>
              </a:solidFill>
            </a:endParaRPr>
          </a:p>
        </p:txBody>
      </p:sp>
      <p:pic>
        <p:nvPicPr>
          <p:cNvPr id="307" name="Google Shape;307;p45"/>
          <p:cNvPicPr preferRelativeResize="0"/>
          <p:nvPr/>
        </p:nvPicPr>
        <p:blipFill>
          <a:blip r:embed="rId3">
            <a:alphaModFix/>
          </a:blip>
          <a:stretch>
            <a:fillRect/>
          </a:stretch>
        </p:blipFill>
        <p:spPr>
          <a:xfrm>
            <a:off x="2730063" y="149263"/>
            <a:ext cx="2298375" cy="1241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1297500" y="393750"/>
            <a:ext cx="44004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uk" sz="2360" b="1">
                <a:solidFill>
                  <a:srgbClr val="B6D7A8"/>
                </a:solidFill>
              </a:rPr>
              <a:t>1. Особливості культури первісного суспільства</a:t>
            </a:r>
            <a:endParaRPr sz="2360" b="1">
              <a:solidFill>
                <a:srgbClr val="B6D7A8"/>
              </a:solidFill>
            </a:endParaRPr>
          </a:p>
        </p:txBody>
      </p:sp>
      <p:sp>
        <p:nvSpPr>
          <p:cNvPr id="151" name="Google Shape;151;p15"/>
          <p:cNvSpPr txBox="1">
            <a:spLocks noGrp="1"/>
          </p:cNvSpPr>
          <p:nvPr>
            <p:ph type="body" idx="1"/>
          </p:nvPr>
        </p:nvSpPr>
        <p:spPr>
          <a:xfrm>
            <a:off x="941800" y="1534200"/>
            <a:ext cx="7644900" cy="34026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None/>
            </a:pPr>
            <a:r>
              <a:rPr lang="uk" sz="2116"/>
              <a:t>Історія людства налічує 35-40 тисяч років. Найтриваліший її відтинок історики найчастіше називають первіснообщинним ладом або кам’яним віком. У культурології ці терміни можна вживати хіба як допоміжні: адже в цю епоху існували два принципово різні типи культури. Один спирався на привласнювальне господарювання, другий — на продуктивне. </a:t>
            </a:r>
            <a:endParaRPr sz="2116"/>
          </a:p>
          <a:p>
            <a:pPr marL="0" lvl="0" indent="0" algn="just" rtl="0">
              <a:spcBef>
                <a:spcPts val="1200"/>
              </a:spcBef>
              <a:spcAft>
                <a:spcPts val="0"/>
              </a:spcAft>
              <a:buNone/>
            </a:pPr>
            <a:r>
              <a:rPr lang="uk" sz="2116"/>
              <a:t>До продуктивного господарювання людство перейшло приблизно за 12-8 тисяч років до нашої ери. Уся попередня культура Ното sapiens — це культура збирання й полювання.</a:t>
            </a:r>
            <a:endParaRPr sz="2116"/>
          </a:p>
          <a:p>
            <a:pPr marL="0" lvl="0" indent="0" algn="l" rtl="0">
              <a:spcBef>
                <a:spcPts val="1200"/>
              </a:spcBef>
              <a:spcAft>
                <a:spcPts val="1200"/>
              </a:spcAft>
              <a:buNone/>
            </a:pPr>
            <a:endParaRPr/>
          </a:p>
        </p:txBody>
      </p:sp>
      <p:pic>
        <p:nvPicPr>
          <p:cNvPr id="152" name="Google Shape;152;p15"/>
          <p:cNvPicPr preferRelativeResize="0"/>
          <p:nvPr/>
        </p:nvPicPr>
        <p:blipFill>
          <a:blip r:embed="rId3">
            <a:alphaModFix/>
          </a:blip>
          <a:stretch>
            <a:fillRect/>
          </a:stretch>
        </p:blipFill>
        <p:spPr>
          <a:xfrm>
            <a:off x="6144000" y="167388"/>
            <a:ext cx="2391025" cy="1366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648225" y="497900"/>
            <a:ext cx="4762500" cy="3890400"/>
          </a:xfrm>
          <a:prstGeom prst="rect">
            <a:avLst/>
          </a:prstGeom>
        </p:spPr>
        <p:txBody>
          <a:bodyPr spcFirstLastPara="1" wrap="square" lIns="91425" tIns="91425" rIns="91425" bIns="91425" anchor="ctr" anchorCtr="0">
            <a:normAutofit fontScale="90000"/>
          </a:bodyPr>
          <a:lstStyle/>
          <a:p>
            <a:pPr marL="0" lvl="0" indent="0" algn="just" rtl="0">
              <a:spcBef>
                <a:spcPts val="0"/>
              </a:spcBef>
              <a:spcAft>
                <a:spcPts val="0"/>
              </a:spcAft>
              <a:buNone/>
            </a:pPr>
            <a:r>
              <a:rPr lang="uk" sz="2133" b="1">
                <a:solidFill>
                  <a:srgbClr val="B6D7A8"/>
                </a:solidFill>
              </a:rPr>
              <a:t>Фетишизм </a:t>
            </a:r>
            <a:r>
              <a:rPr lang="uk" sz="2133" i="1"/>
              <a:t>(від fetico — зроблений</a:t>
            </a:r>
            <a:r>
              <a:rPr lang="uk" sz="2133"/>
              <a:t>) — віра в надприродні властивості матеріальних речей. </a:t>
            </a:r>
            <a:endParaRPr sz="2133"/>
          </a:p>
          <a:p>
            <a:pPr marL="0" lvl="0" indent="0" algn="just" rtl="0">
              <a:spcBef>
                <a:spcPts val="0"/>
              </a:spcBef>
              <a:spcAft>
                <a:spcPts val="0"/>
              </a:spcAft>
              <a:buNone/>
            </a:pPr>
            <a:endParaRPr sz="2133"/>
          </a:p>
          <a:p>
            <a:pPr marL="0" lvl="0" indent="0" algn="just" rtl="0">
              <a:spcBef>
                <a:spcPts val="0"/>
              </a:spcBef>
              <a:spcAft>
                <a:spcPts val="0"/>
              </a:spcAft>
              <a:buNone/>
            </a:pPr>
            <a:r>
              <a:rPr lang="uk" sz="1800"/>
              <a:t>Найпоширеніша форма фетишизму — носіння амулетів, що оберігають людину від лиха й поганого, надприродного впливу. </a:t>
            </a:r>
            <a:endParaRPr sz="1800"/>
          </a:p>
          <a:p>
            <a:pPr marL="0" lvl="0" indent="0" algn="just" rtl="0">
              <a:spcBef>
                <a:spcPts val="0"/>
              </a:spcBef>
              <a:spcAft>
                <a:spcPts val="0"/>
              </a:spcAft>
              <a:buNone/>
            </a:pPr>
            <a:r>
              <a:rPr lang="uk" sz="1800"/>
              <a:t>У пізніших релігіях фетишизм перетворився на поклоніння священним книгам (Біблії, Корану), іншим священним предметам. Фетишами є перші культові споруди.</a:t>
            </a:r>
            <a:endParaRPr sz="1800"/>
          </a:p>
        </p:txBody>
      </p:sp>
      <p:pic>
        <p:nvPicPr>
          <p:cNvPr id="313" name="Google Shape;313;p46"/>
          <p:cNvPicPr preferRelativeResize="0"/>
          <p:nvPr/>
        </p:nvPicPr>
        <p:blipFill>
          <a:blip r:embed="rId3">
            <a:alphaModFix/>
          </a:blip>
          <a:stretch>
            <a:fillRect/>
          </a:stretch>
        </p:blipFill>
        <p:spPr>
          <a:xfrm>
            <a:off x="5962954" y="388621"/>
            <a:ext cx="2533346" cy="2651759"/>
          </a:xfrm>
          <a:prstGeom prst="rect">
            <a:avLst/>
          </a:prstGeom>
          <a:noFill/>
          <a:ln>
            <a:noFill/>
          </a:ln>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955" y="3158551"/>
            <a:ext cx="2533346" cy="175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8"/>
          <p:cNvPicPr preferRelativeResize="0"/>
          <p:nvPr/>
        </p:nvPicPr>
        <p:blipFill>
          <a:blip r:embed="rId3">
            <a:alphaModFix/>
          </a:blip>
          <a:stretch>
            <a:fillRect/>
          </a:stretch>
        </p:blipFill>
        <p:spPr>
          <a:xfrm>
            <a:off x="340300" y="152400"/>
            <a:ext cx="8582184"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9"/>
          <p:cNvSpPr txBox="1">
            <a:spLocks noGrp="1"/>
          </p:cNvSpPr>
          <p:nvPr>
            <p:ph type="title"/>
          </p:nvPr>
        </p:nvSpPr>
        <p:spPr>
          <a:xfrm>
            <a:off x="460325" y="1135379"/>
            <a:ext cx="4888915" cy="3252495"/>
          </a:xfrm>
          <a:prstGeom prst="rect">
            <a:avLst/>
          </a:prstGeom>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uk" sz="2300" b="1" dirty="0">
                <a:solidFill>
                  <a:srgbClr val="B6D7A8"/>
                </a:solidFill>
                <a:latin typeface="Lato"/>
                <a:ea typeface="Lato"/>
                <a:cs typeface="Lato"/>
                <a:sym typeface="Lato"/>
              </a:rPr>
              <a:t>Анімізм</a:t>
            </a:r>
            <a:r>
              <a:rPr lang="uk" sz="2300" dirty="0">
                <a:latin typeface="Lato"/>
                <a:ea typeface="Lato"/>
                <a:cs typeface="Lato"/>
                <a:sym typeface="Lato"/>
              </a:rPr>
              <a:t> </a:t>
            </a:r>
            <a:r>
              <a:rPr lang="uk" sz="2300" i="1" dirty="0">
                <a:latin typeface="Lato"/>
                <a:ea typeface="Lato"/>
                <a:cs typeface="Lato"/>
                <a:sym typeface="Lato"/>
              </a:rPr>
              <a:t>(від лат. anima — душа) </a:t>
            </a:r>
            <a:r>
              <a:rPr lang="uk" sz="2300" dirty="0">
                <a:latin typeface="Lato"/>
                <a:ea typeface="Lato"/>
                <a:cs typeface="Lato"/>
                <a:sym typeface="Lato"/>
              </a:rPr>
              <a:t>виникає як усвідомлення людиною специфіки внутрішнього духовного світу, що й дістає назву «душа», «дух».</a:t>
            </a:r>
            <a:r>
              <a:rPr lang="uk" sz="2100" dirty="0">
                <a:latin typeface="Lato"/>
                <a:ea typeface="Lato"/>
                <a:cs typeface="Lato"/>
                <a:sym typeface="Lato"/>
              </a:rPr>
              <a:t> </a:t>
            </a:r>
            <a:endParaRPr sz="2100" dirty="0">
              <a:latin typeface="Lato"/>
              <a:ea typeface="Lato"/>
              <a:cs typeface="Lato"/>
              <a:sym typeface="Lato"/>
            </a:endParaRPr>
          </a:p>
          <a:p>
            <a:pPr marL="0" lvl="0" indent="0" algn="just" rtl="0">
              <a:lnSpc>
                <a:spcPct val="115000"/>
              </a:lnSpc>
              <a:spcBef>
                <a:spcPts val="1200"/>
              </a:spcBef>
              <a:spcAft>
                <a:spcPts val="0"/>
              </a:spcAft>
              <a:buNone/>
            </a:pPr>
            <a:r>
              <a:rPr lang="uk" sz="2100" dirty="0">
                <a:latin typeface="Lato"/>
                <a:ea typeface="Lato"/>
                <a:cs typeface="Lato"/>
                <a:sym typeface="Lato"/>
              </a:rPr>
              <a:t>Виникають уявлення про безсмертя душі й про можливість існування її окремо від тіла, про що свідчить поява обряду поховання людини. </a:t>
            </a:r>
            <a:endParaRPr sz="2100" dirty="0">
              <a:latin typeface="Lato"/>
              <a:ea typeface="Lato"/>
              <a:cs typeface="Lato"/>
              <a:sym typeface="Lato"/>
            </a:endParaRPr>
          </a:p>
          <a:p>
            <a:pPr marL="0" lvl="0" indent="0" algn="just" rtl="0">
              <a:lnSpc>
                <a:spcPct val="115000"/>
              </a:lnSpc>
              <a:spcBef>
                <a:spcPts val="1200"/>
              </a:spcBef>
              <a:spcAft>
                <a:spcPts val="1200"/>
              </a:spcAft>
              <a:buNone/>
            </a:pPr>
            <a:r>
              <a:rPr lang="uk" sz="2100" dirty="0">
                <a:latin typeface="Lato"/>
                <a:ea typeface="Lato"/>
                <a:cs typeface="Lato"/>
                <a:sym typeface="Lato"/>
              </a:rPr>
              <a:t>Саме анімізм згодом переростає в ідеї духа, божества, бога.</a:t>
            </a:r>
            <a:endParaRPr sz="2600" dirty="0"/>
          </a:p>
        </p:txBody>
      </p:sp>
      <p:pic>
        <p:nvPicPr>
          <p:cNvPr id="329" name="Google Shape;329;p49"/>
          <p:cNvPicPr preferRelativeResize="0"/>
          <p:nvPr/>
        </p:nvPicPr>
        <p:blipFill>
          <a:blip r:embed="rId3">
            <a:alphaModFix/>
          </a:blip>
          <a:stretch>
            <a:fillRect/>
          </a:stretch>
        </p:blipFill>
        <p:spPr>
          <a:xfrm>
            <a:off x="6002825" y="772850"/>
            <a:ext cx="2740800" cy="2026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0"/>
          <p:cNvPicPr preferRelativeResize="0"/>
          <p:nvPr/>
        </p:nvPicPr>
        <p:blipFill>
          <a:blip r:embed="rId3">
            <a:alphaModFix/>
          </a:blip>
          <a:stretch>
            <a:fillRect/>
          </a:stretch>
        </p:blipFill>
        <p:spPr>
          <a:xfrm>
            <a:off x="1093195" y="304800"/>
            <a:ext cx="6770645" cy="4604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1"/>
          <p:cNvPicPr preferRelativeResize="0"/>
          <p:nvPr/>
        </p:nvPicPr>
        <p:blipFill>
          <a:blip r:embed="rId3">
            <a:alphaModFix/>
          </a:blip>
          <a:stretch>
            <a:fillRect/>
          </a:stretch>
        </p:blipFill>
        <p:spPr>
          <a:xfrm>
            <a:off x="1580265" y="320040"/>
            <a:ext cx="6070215" cy="43983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52"/>
          <p:cNvPicPr preferRelativeResize="0"/>
          <p:nvPr/>
        </p:nvPicPr>
        <p:blipFill>
          <a:blip r:embed="rId3">
            <a:alphaModFix/>
          </a:blip>
          <a:stretch>
            <a:fillRect/>
          </a:stretch>
        </p:blipFill>
        <p:spPr>
          <a:xfrm>
            <a:off x="586991" y="243839"/>
            <a:ext cx="8061710" cy="44729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53"/>
          <p:cNvPicPr preferRelativeResize="0"/>
          <p:nvPr/>
        </p:nvPicPr>
        <p:blipFill>
          <a:blip r:embed="rId3">
            <a:alphaModFix/>
          </a:blip>
          <a:stretch>
            <a:fillRect/>
          </a:stretch>
        </p:blipFill>
        <p:spPr>
          <a:xfrm>
            <a:off x="670811" y="320039"/>
            <a:ext cx="7772150" cy="443484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4"/>
          <p:cNvPicPr preferRelativeResize="0"/>
          <p:nvPr/>
        </p:nvPicPr>
        <p:blipFill>
          <a:blip r:embed="rId3">
            <a:alphaModFix/>
          </a:blip>
          <a:stretch>
            <a:fillRect/>
          </a:stretch>
        </p:blipFill>
        <p:spPr>
          <a:xfrm>
            <a:off x="1138825" y="152400"/>
            <a:ext cx="6493860"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6"/>
          <p:cNvPicPr preferRelativeResize="0"/>
          <p:nvPr/>
        </p:nvPicPr>
        <p:blipFill>
          <a:blip r:embed="rId3">
            <a:alphaModFix/>
          </a:blip>
          <a:stretch>
            <a:fillRect/>
          </a:stretch>
        </p:blipFill>
        <p:spPr>
          <a:xfrm>
            <a:off x="338138" y="117150"/>
            <a:ext cx="8467725" cy="4495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7"/>
          <p:cNvPicPr preferRelativeResize="0"/>
          <p:nvPr/>
        </p:nvPicPr>
        <p:blipFill>
          <a:blip r:embed="rId3">
            <a:alphaModFix/>
          </a:blip>
          <a:stretch>
            <a:fillRect/>
          </a:stretch>
        </p:blipFill>
        <p:spPr>
          <a:xfrm>
            <a:off x="1091850" y="152400"/>
            <a:ext cx="6665038"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6"/>
          <p:cNvPicPr preferRelativeResize="0"/>
          <p:nvPr/>
        </p:nvPicPr>
        <p:blipFill>
          <a:blip r:embed="rId3">
            <a:alphaModFix/>
          </a:blip>
          <a:stretch>
            <a:fillRect/>
          </a:stretch>
        </p:blipFill>
        <p:spPr>
          <a:xfrm>
            <a:off x="1635380" y="419100"/>
            <a:ext cx="5885560" cy="429991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8"/>
          <p:cNvPicPr preferRelativeResize="0"/>
          <p:nvPr/>
        </p:nvPicPr>
        <p:blipFill>
          <a:blip r:embed="rId3">
            <a:alphaModFix/>
          </a:blip>
          <a:stretch>
            <a:fillRect/>
          </a:stretch>
        </p:blipFill>
        <p:spPr>
          <a:xfrm>
            <a:off x="1199313" y="152400"/>
            <a:ext cx="6745368"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9"/>
          <p:cNvSpPr txBox="1">
            <a:spLocks noGrp="1"/>
          </p:cNvSpPr>
          <p:nvPr>
            <p:ph type="title"/>
          </p:nvPr>
        </p:nvSpPr>
        <p:spPr>
          <a:xfrm>
            <a:off x="1297500" y="157350"/>
            <a:ext cx="7038900" cy="704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uk" sz="3500" b="1" i="1">
                <a:solidFill>
                  <a:srgbClr val="B6D7A8"/>
                </a:solidFill>
              </a:rPr>
              <a:t>Тотемізм</a:t>
            </a:r>
            <a:endParaRPr sz="3500" b="1" i="1">
              <a:solidFill>
                <a:srgbClr val="B6D7A8"/>
              </a:solidFill>
            </a:endParaRPr>
          </a:p>
        </p:txBody>
      </p:sp>
      <p:pic>
        <p:nvPicPr>
          <p:cNvPr id="380" name="Google Shape;380;p59"/>
          <p:cNvPicPr preferRelativeResize="0"/>
          <p:nvPr/>
        </p:nvPicPr>
        <p:blipFill rotWithShape="1">
          <a:blip r:embed="rId3">
            <a:alphaModFix/>
          </a:blip>
          <a:srcRect l="1244" t="12724"/>
          <a:stretch/>
        </p:blipFill>
        <p:spPr>
          <a:xfrm>
            <a:off x="1297500" y="861950"/>
            <a:ext cx="6829324" cy="42230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0"/>
          <p:cNvPicPr preferRelativeResize="0"/>
          <p:nvPr/>
        </p:nvPicPr>
        <p:blipFill>
          <a:blip r:embed="rId3">
            <a:alphaModFix/>
          </a:blip>
          <a:stretch>
            <a:fillRect/>
          </a:stretch>
        </p:blipFill>
        <p:spPr>
          <a:xfrm>
            <a:off x="810025" y="105425"/>
            <a:ext cx="7417464"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a:off x="732410" y="2910840"/>
            <a:ext cx="5858890" cy="2002814"/>
          </a:xfrm>
          <a:prstGeom prst="rect">
            <a:avLst/>
          </a:prstGeom>
        </p:spPr>
        <p:txBody>
          <a:bodyPr spcFirstLastPara="1" wrap="square" lIns="91425" tIns="91425" rIns="91425" bIns="91425" anchor="ctr" anchorCtr="0">
            <a:normAutofit/>
          </a:bodyPr>
          <a:lstStyle/>
          <a:p>
            <a:pPr marL="0" lvl="0" indent="0" algn="just" rtl="0">
              <a:spcBef>
                <a:spcPts val="0"/>
              </a:spcBef>
              <a:spcAft>
                <a:spcPts val="0"/>
              </a:spcAft>
              <a:buNone/>
            </a:pPr>
            <a:r>
              <a:rPr lang="uk" sz="2400" b="1" i="1" dirty="0"/>
              <a:t>Міфологія</a:t>
            </a:r>
            <a:r>
              <a:rPr lang="uk" sz="2400" dirty="0"/>
              <a:t> (від грец. мythos - передання, легенди) - оповідь про богів, духів, легендарних героїв, пращурів.</a:t>
            </a:r>
            <a:endParaRPr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40970"/>
            <a:ext cx="2933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2"/>
          <p:cNvSpPr txBox="1">
            <a:spLocks noGrp="1"/>
          </p:cNvSpPr>
          <p:nvPr>
            <p:ph type="title"/>
          </p:nvPr>
        </p:nvSpPr>
        <p:spPr>
          <a:xfrm>
            <a:off x="1285750" y="428975"/>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a:t>Міфологія</a:t>
            </a:r>
            <a:endParaRPr/>
          </a:p>
        </p:txBody>
      </p:sp>
      <p:sp>
        <p:nvSpPr>
          <p:cNvPr id="396" name="Google Shape;396;p62"/>
          <p:cNvSpPr txBox="1">
            <a:spLocks noGrp="1"/>
          </p:cNvSpPr>
          <p:nvPr>
            <p:ph type="body" idx="1"/>
          </p:nvPr>
        </p:nvSpPr>
        <p:spPr>
          <a:xfrm>
            <a:off x="1106200" y="627075"/>
            <a:ext cx="7562700" cy="4039800"/>
          </a:xfrm>
          <a:prstGeom prst="rect">
            <a:avLst/>
          </a:prstGeom>
        </p:spPr>
        <p:txBody>
          <a:bodyPr spcFirstLastPara="1" wrap="square" lIns="91425" tIns="91425" rIns="91425" bIns="91425" anchor="t" anchorCtr="0">
            <a:noAutofit/>
          </a:bodyPr>
          <a:lstStyle/>
          <a:p>
            <a:pPr marL="0" lvl="0" indent="0" algn="just" rtl="0">
              <a:lnSpc>
                <a:spcPct val="105000"/>
              </a:lnSpc>
              <a:spcBef>
                <a:spcPts val="0"/>
              </a:spcBef>
              <a:spcAft>
                <a:spcPts val="0"/>
              </a:spcAft>
              <a:buNone/>
            </a:pPr>
            <a:endParaRPr sz="1500"/>
          </a:p>
          <a:p>
            <a:pPr marL="0" lvl="0" indent="0" algn="just" rtl="0">
              <a:lnSpc>
                <a:spcPct val="105000"/>
              </a:lnSpc>
              <a:spcBef>
                <a:spcPts val="1200"/>
              </a:spcBef>
              <a:spcAft>
                <a:spcPts val="0"/>
              </a:spcAft>
              <a:buNone/>
            </a:pPr>
            <a:r>
              <a:rPr lang="uk" sz="1500"/>
              <a:t>У міфології органічно перепліталися елементи науки, релігії, філософії, мистецтва та самого буття людини. Міфологічне мислення заполонило її свідомість, створюючи штучний світ фантастичних образів. Однак міф в уявленні первісної людини виконував функцію життєвого дороговказу. У будь-якій ситуації він допомагав людині віднайти сенс буття та душевний спокій. За значенням міф був конкретністю і реальністю, пов’язував у єдине ціле дійсність і фантастичну уяву. Поза міфом з його героями та образами людина існувати не могла.</a:t>
            </a:r>
            <a:endParaRPr sz="1500"/>
          </a:p>
          <a:p>
            <a:pPr marL="0" lvl="0" indent="0" algn="just" rtl="0">
              <a:lnSpc>
                <a:spcPct val="105000"/>
              </a:lnSpc>
              <a:spcBef>
                <a:spcPts val="1200"/>
              </a:spcBef>
              <a:spcAft>
                <a:spcPts val="1200"/>
              </a:spcAft>
              <a:buNone/>
            </a:pPr>
            <a:r>
              <a:rPr lang="uk" sz="1500"/>
              <a:t>Міфологічна модель світу в уявленні первісної людини - це насамперед тотожність макро- і мікрокосмосу, природи і людини, яка знаходила свій вияв у поясненнях космічного простору і Землі, в побутовій сфері (побудові житла, орнаментації посуду, декоруванні одягу), антропоморфізмі неживих об’єктів у мові (сонце сходить і заходить, падає дощ, підніжжя гори, ніжка стола тощо). Елементи міфології й досі збереглись у свідомості людей у формі расових та класових міфів, культу вождів, ритуалів масових збіговищ.</a:t>
            </a:r>
            <a:endParaRPr sz="15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63"/>
          <p:cNvPicPr preferRelativeResize="0"/>
          <p:nvPr/>
        </p:nvPicPr>
        <p:blipFill>
          <a:blip r:embed="rId3">
            <a:alphaModFix/>
          </a:blip>
          <a:stretch>
            <a:fillRect/>
          </a:stretch>
        </p:blipFill>
        <p:spPr>
          <a:xfrm>
            <a:off x="731520" y="261590"/>
            <a:ext cx="7665720" cy="4660930"/>
          </a:xfrm>
          <a:prstGeom prst="rect">
            <a:avLst/>
          </a:prstGeom>
          <a:noFill/>
          <a:ln>
            <a:no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84" y="1844040"/>
            <a:ext cx="5049156" cy="265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557" y="1844039"/>
            <a:ext cx="1727423" cy="269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64"/>
          <p:cNvPicPr preferRelativeResize="0"/>
          <p:nvPr/>
        </p:nvPicPr>
        <p:blipFill>
          <a:blip r:embed="rId3">
            <a:alphaModFix/>
          </a:blip>
          <a:stretch>
            <a:fillRect/>
          </a:stretch>
        </p:blipFill>
        <p:spPr>
          <a:xfrm>
            <a:off x="1405363" y="152400"/>
            <a:ext cx="6497683"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1" y="240625"/>
            <a:ext cx="4328160" cy="310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340" y="1758613"/>
            <a:ext cx="4275773" cy="319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160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title"/>
          </p:nvPr>
        </p:nvSpPr>
        <p:spPr>
          <a:xfrm>
            <a:off x="662940" y="1624712"/>
            <a:ext cx="4800600" cy="3274948"/>
          </a:xfrm>
          <a:prstGeom prst="rect">
            <a:avLst/>
          </a:prstGeom>
        </p:spPr>
        <p:txBody>
          <a:bodyPr spcFirstLastPara="1" wrap="square" lIns="91425" tIns="91425" rIns="91425" bIns="91425" anchor="ctr" anchorCtr="0">
            <a:normAutofit/>
          </a:bodyPr>
          <a:lstStyle/>
          <a:p>
            <a:pPr marL="0" lvl="0" indent="0" algn="just" rtl="0">
              <a:spcBef>
                <a:spcPts val="0"/>
              </a:spcBef>
              <a:spcAft>
                <a:spcPts val="0"/>
              </a:spcAft>
              <a:buNone/>
            </a:pPr>
            <a:r>
              <a:rPr lang="uk" sz="2000" dirty="0"/>
              <a:t>Науці відомо три головних типи письма, що історично змінюють один одного (маються на увазі не окремі мови, а процес мовного розвитку загалом) — </a:t>
            </a:r>
            <a:r>
              <a:rPr lang="uk" sz="2000" b="1" dirty="0">
                <a:effectLst>
                  <a:outerShdw blurRad="38100" dist="38100" dir="2700000" algn="tl">
                    <a:srgbClr val="000000">
                      <a:alpha val="43137"/>
                    </a:srgbClr>
                  </a:outerShdw>
                </a:effectLst>
              </a:rPr>
              <a:t>піктографію, ідеографію й фонографію.</a:t>
            </a:r>
            <a:endParaRPr sz="2000"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1" y="465646"/>
            <a:ext cx="2043954" cy="231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960" y="465646"/>
            <a:ext cx="2107180" cy="137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2036" y="3070395"/>
            <a:ext cx="2424619" cy="15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73" y="465645"/>
            <a:ext cx="2539046" cy="137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7500" y="586740"/>
            <a:ext cx="2535360" cy="1165860"/>
          </a:xfrm>
        </p:spPr>
        <p:txBody>
          <a:bodyPr/>
          <a:lstStyle/>
          <a:p>
            <a:pPr algn="ctr"/>
            <a:r>
              <a:rPr lang="uk-UA" b="1" dirty="0">
                <a:solidFill>
                  <a:schemeClr val="tx2">
                    <a:lumMod val="60000"/>
                    <a:lumOff val="40000"/>
                  </a:schemeClr>
                </a:solidFill>
                <a:effectLst>
                  <a:outerShdw blurRad="38100" dist="38100" dir="2700000" algn="tl">
                    <a:srgbClr val="000000">
                      <a:alpha val="43137"/>
                    </a:srgbClr>
                  </a:outerShdw>
                </a:effectLst>
              </a:rPr>
              <a:t>Піктографія</a:t>
            </a:r>
            <a:r>
              <a:rPr lang="uk-UA" dirty="0"/>
              <a:t> </a:t>
            </a:r>
          </a:p>
        </p:txBody>
      </p:sp>
      <p:sp>
        <p:nvSpPr>
          <p:cNvPr id="3" name="Місце для тексту 2"/>
          <p:cNvSpPr>
            <a:spLocks noGrp="1"/>
          </p:cNvSpPr>
          <p:nvPr>
            <p:ph type="body" idx="1"/>
          </p:nvPr>
        </p:nvSpPr>
        <p:spPr>
          <a:xfrm>
            <a:off x="381000" y="2438400"/>
            <a:ext cx="5052060" cy="2346960"/>
          </a:xfrm>
        </p:spPr>
        <p:txBody>
          <a:bodyPr>
            <a:normAutofit/>
          </a:bodyPr>
          <a:lstStyle/>
          <a:p>
            <a:r>
              <a:rPr lang="uk-UA" sz="1800" dirty="0"/>
              <a:t>Піктографія (від лат. «розмальований» і </a:t>
            </a:r>
            <a:r>
              <a:rPr lang="uk-UA" sz="1800" dirty="0" err="1"/>
              <a:t>грец</a:t>
            </a:r>
            <a:r>
              <a:rPr lang="uk-UA" sz="1800" dirty="0"/>
              <a:t>. «пишу») — це письмо, знаки якого (піктограми) мають вигляд схематичних малюнків, що наочно зображають предмети і явища дійсності (людей, птахів, дерева, хижі тощо).</a:t>
            </a:r>
          </a:p>
          <a:p>
            <a:endParaRPr lang="uk-UA" dirty="0"/>
          </a:p>
        </p:txBody>
      </p:sp>
      <p:sp>
        <p:nvSpPr>
          <p:cNvPr id="4" name="Місце для тексту 3"/>
          <p:cNvSpPr>
            <a:spLocks noGrp="1"/>
          </p:cNvSpPr>
          <p:nvPr>
            <p:ph type="body" idx="2"/>
          </p:nvPr>
        </p:nvSpPr>
        <p:spPr/>
        <p:txBody>
          <a:bodyPr/>
          <a:lstStyle/>
          <a:p>
            <a:pPr marL="146050" indent="0" algn="ctr">
              <a:buNone/>
            </a:pPr>
            <a:r>
              <a:rPr lang="uk-UA" dirty="0" smtClean="0"/>
              <a:t>.</a:t>
            </a:r>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984" y="221456"/>
            <a:ext cx="3315808"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240" y="221456"/>
            <a:ext cx="152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453" y="1155858"/>
            <a:ext cx="1615436" cy="112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838" y="3055620"/>
            <a:ext cx="30861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83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7"/>
          <p:cNvPicPr preferRelativeResize="0"/>
          <p:nvPr/>
        </p:nvPicPr>
        <p:blipFill>
          <a:blip r:embed="rId3">
            <a:alphaModFix/>
          </a:blip>
          <a:stretch>
            <a:fillRect/>
          </a:stretch>
        </p:blipFill>
        <p:spPr>
          <a:xfrm>
            <a:off x="763050" y="70200"/>
            <a:ext cx="7475413" cy="483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1" y="297180"/>
            <a:ext cx="5061714" cy="351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458" y="1184910"/>
            <a:ext cx="31337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772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71438"/>
            <a:ext cx="66675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485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7500" y="393750"/>
            <a:ext cx="2817300" cy="1493100"/>
          </a:xfrm>
        </p:spPr>
        <p:txBody>
          <a:bodyPr/>
          <a:lstStyle/>
          <a:p>
            <a:pPr algn="ctr"/>
            <a:r>
              <a:rPr lang="uk-UA" b="1" dirty="0" smtClean="0">
                <a:solidFill>
                  <a:schemeClr val="tx2">
                    <a:lumMod val="60000"/>
                    <a:lumOff val="40000"/>
                  </a:schemeClr>
                </a:solidFill>
                <a:effectLst>
                  <a:outerShdw blurRad="38100" dist="38100" dir="2700000" algn="tl">
                    <a:srgbClr val="000000">
                      <a:alpha val="43137"/>
                    </a:srgbClr>
                  </a:outerShdw>
                </a:effectLst>
              </a:rPr>
              <a:t>Ідеографія</a:t>
            </a:r>
            <a:endParaRPr lang="uk-UA" b="1" dirty="0">
              <a:solidFill>
                <a:schemeClr val="tx2">
                  <a:lumMod val="60000"/>
                  <a:lumOff val="40000"/>
                </a:schemeClr>
              </a:solidFill>
              <a:effectLst>
                <a:outerShdw blurRad="38100" dist="38100" dir="2700000" algn="tl">
                  <a:srgbClr val="000000">
                    <a:alpha val="43137"/>
                  </a:srgbClr>
                </a:outerShdw>
              </a:effectLst>
            </a:endParaRPr>
          </a:p>
        </p:txBody>
      </p:sp>
      <p:sp>
        <p:nvSpPr>
          <p:cNvPr id="3" name="Місце для тексту 2"/>
          <p:cNvSpPr>
            <a:spLocks noGrp="1"/>
          </p:cNvSpPr>
          <p:nvPr>
            <p:ph type="body" idx="1"/>
          </p:nvPr>
        </p:nvSpPr>
        <p:spPr>
          <a:xfrm>
            <a:off x="365760" y="1851660"/>
            <a:ext cx="5128260" cy="2933700"/>
          </a:xfrm>
        </p:spPr>
        <p:txBody>
          <a:bodyPr>
            <a:normAutofit/>
          </a:bodyPr>
          <a:lstStyle/>
          <a:p>
            <a:pPr algn="just"/>
            <a:r>
              <a:rPr lang="uk-UA" dirty="0"/>
              <a:t>Ідеографія. Цей термін («поняття, пишу») частіше замінюється терміном «</a:t>
            </a:r>
            <a:r>
              <a:rPr lang="uk-UA" dirty="0" err="1"/>
              <a:t>логографія</a:t>
            </a:r>
            <a:r>
              <a:rPr lang="uk-UA" dirty="0"/>
              <a:t>» (від </a:t>
            </a:r>
            <a:r>
              <a:rPr lang="uk-UA" dirty="0" err="1"/>
              <a:t>грец</a:t>
            </a:r>
            <a:r>
              <a:rPr lang="uk-UA" dirty="0"/>
              <a:t>. «слово», «пишу»). Знаки ідеографічного письма називаються ідеограмами (логограмами).</a:t>
            </a:r>
          </a:p>
          <a:p>
            <a:pPr algn="just"/>
            <a:r>
              <a:rPr lang="uk-UA" dirty="0"/>
              <a:t>Якщо піктограма зображує предмет, то ідеограма позначає зміст, суть слова. Ідеограма не конче має нагадувати про якийсь предмет своєю схожістю з ним, вона є умовним знаком слова. Щоб уявити собі сутність ідеограм (логограм) виразніше, звернімося до сучасних цифр і арифметичних знаків. </a:t>
            </a:r>
          </a:p>
          <a:p>
            <a:pPr algn="just"/>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583" y="546735"/>
            <a:ext cx="24288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761" y="2860113"/>
            <a:ext cx="1343978" cy="177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2018"/>
          <a:stretch/>
        </p:blipFill>
        <p:spPr bwMode="auto">
          <a:xfrm>
            <a:off x="3989070" y="435821"/>
            <a:ext cx="1912620" cy="129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665" y="2192725"/>
            <a:ext cx="1721819" cy="268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178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7500" y="393750"/>
            <a:ext cx="2816567" cy="1493100"/>
          </a:xfrm>
        </p:spPr>
        <p:txBody>
          <a:bodyPr/>
          <a:lstStyle/>
          <a:p>
            <a:pPr algn="ctr"/>
            <a:r>
              <a:rPr lang="uk-UA" b="1" dirty="0" smtClean="0">
                <a:solidFill>
                  <a:schemeClr val="tx2">
                    <a:lumMod val="60000"/>
                    <a:lumOff val="40000"/>
                  </a:schemeClr>
                </a:solidFill>
                <a:effectLst>
                  <a:outerShdw blurRad="38100" dist="38100" dir="2700000" algn="tl">
                    <a:srgbClr val="000000">
                      <a:alpha val="43137"/>
                    </a:srgbClr>
                  </a:outerShdw>
                </a:effectLst>
              </a:rPr>
              <a:t>Ієрогліфіка</a:t>
            </a:r>
            <a:endParaRPr lang="uk-UA" b="1" dirty="0">
              <a:solidFill>
                <a:schemeClr val="tx2">
                  <a:lumMod val="60000"/>
                  <a:lumOff val="40000"/>
                </a:schemeClr>
              </a:solidFill>
              <a:effectLst>
                <a:outerShdw blurRad="38100" dist="38100" dir="2700000" algn="tl">
                  <a:srgbClr val="000000">
                    <a:alpha val="43137"/>
                  </a:srgbClr>
                </a:outerShdw>
              </a:effectLst>
            </a:endParaRPr>
          </a:p>
        </p:txBody>
      </p:sp>
      <p:sp>
        <p:nvSpPr>
          <p:cNvPr id="3" name="Місце для тексту 2"/>
          <p:cNvSpPr>
            <a:spLocks noGrp="1"/>
          </p:cNvSpPr>
          <p:nvPr>
            <p:ph type="body" idx="1"/>
          </p:nvPr>
        </p:nvSpPr>
        <p:spPr>
          <a:xfrm>
            <a:off x="419100" y="1546860"/>
            <a:ext cx="4677300" cy="3284220"/>
          </a:xfrm>
        </p:spPr>
        <p:txBody>
          <a:bodyPr>
            <a:normAutofit/>
          </a:bodyPr>
          <a:lstStyle/>
          <a:p>
            <a:pPr algn="just"/>
            <a:r>
              <a:rPr lang="uk-UA" dirty="0"/>
              <a:t>Різновидом ідеографії є так звана ієрогліфіка, що нею послугувались у Давньому Єгипті, тепер — у країнах Сходу. </a:t>
            </a:r>
          </a:p>
          <a:p>
            <a:pPr algn="just"/>
            <a:r>
              <a:rPr lang="uk-UA" dirty="0"/>
              <a:t>Ієрогліфи (від </a:t>
            </a:r>
            <a:r>
              <a:rPr lang="uk-UA" dirty="0" err="1"/>
              <a:t>грец</a:t>
            </a:r>
            <a:r>
              <a:rPr lang="uk-UA" dirty="0"/>
              <a:t>. «священний» і «вирізьблене зображення») — це ідеографічні знаки, в написах яких зберігається деяка, скоріше символічна подібність із предметом. Наприклад, у єгипетському письмі схематичне зображення ноги означало «йти», коло з крапкою посередині — «сонце», схематичний малюнок птаха — «летіти» тощо. Ідеографія виявилася досить стійкою системою письма, й у деяких народів існує й досі (наприклад, китайське письмо).</a:t>
            </a:r>
          </a:p>
          <a:p>
            <a:pPr algn="just"/>
            <a:endParaRPr lang="uk-U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816" y="240982"/>
            <a:ext cx="2281002" cy="171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067" y="240982"/>
            <a:ext cx="2073074" cy="1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120" y="2093648"/>
            <a:ext cx="2807918" cy="280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76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5"/>
        <p:cNvGrpSpPr/>
        <p:nvPr/>
      </p:nvGrpSpPr>
      <p:grpSpPr>
        <a:xfrm>
          <a:off x="0" y="0"/>
          <a:ext cx="0" cy="0"/>
          <a:chOff x="0" y="0"/>
          <a:chExt cx="0" cy="0"/>
        </a:xfrm>
      </p:grpSpPr>
      <p:sp>
        <p:nvSpPr>
          <p:cNvPr id="416" name="Google Shape;416;p66"/>
          <p:cNvSpPr txBox="1">
            <a:spLocks noGrp="1"/>
          </p:cNvSpPr>
          <p:nvPr>
            <p:ph type="title"/>
          </p:nvPr>
        </p:nvSpPr>
        <p:spPr>
          <a:xfrm>
            <a:off x="1297500" y="617220"/>
            <a:ext cx="2299140" cy="83058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b="1" dirty="0" smtClean="0">
                <a:solidFill>
                  <a:schemeClr val="tx2">
                    <a:lumMod val="60000"/>
                    <a:lumOff val="40000"/>
                  </a:schemeClr>
                </a:solidFill>
                <a:effectLst>
                  <a:outerShdw blurRad="38100" dist="38100" dir="2700000" algn="tl">
                    <a:srgbClr val="000000">
                      <a:alpha val="43137"/>
                    </a:srgbClr>
                  </a:outerShdw>
                </a:effectLst>
              </a:rPr>
              <a:t>Фонографія</a:t>
            </a:r>
            <a:endParaRPr b="1" dirty="0">
              <a:solidFill>
                <a:schemeClr val="tx2">
                  <a:lumMod val="60000"/>
                  <a:lumOff val="40000"/>
                </a:schemeClr>
              </a:solidFill>
              <a:effectLst>
                <a:outerShdw blurRad="38100" dist="38100" dir="2700000" algn="tl">
                  <a:srgbClr val="000000">
                    <a:alpha val="43137"/>
                  </a:srgbClr>
                </a:outerShdw>
              </a:effectLst>
            </a:endParaRPr>
          </a:p>
        </p:txBody>
      </p:sp>
      <p:sp>
        <p:nvSpPr>
          <p:cNvPr id="417" name="Google Shape;417;p66"/>
          <p:cNvSpPr txBox="1">
            <a:spLocks noGrp="1"/>
          </p:cNvSpPr>
          <p:nvPr>
            <p:ph type="body" idx="1"/>
          </p:nvPr>
        </p:nvSpPr>
        <p:spPr>
          <a:xfrm>
            <a:off x="427405" y="1120140"/>
            <a:ext cx="3138755" cy="386334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0" lvl="0" indent="0" algn="just" rtl="0">
              <a:spcBef>
                <a:spcPts val="1200"/>
              </a:spcBef>
              <a:spcAft>
                <a:spcPts val="1200"/>
              </a:spcAft>
              <a:buNone/>
            </a:pPr>
            <a:r>
              <a:rPr lang="uk" sz="1600" dirty="0" smtClean="0"/>
              <a:t>Фонографія</a:t>
            </a:r>
            <a:r>
              <a:rPr lang="uk" sz="1600" dirty="0"/>
              <a:t>. Знаки фонографічного (від грец. «голос», «пишу») письма (фонограми) означають звукові елементи слова, тобто склади або звуки (фонеми). Залежно від цього слід розрізняти два різновиди фонографії — складове письмо (індійське) і буквене (українське).</a:t>
            </a:r>
            <a:endParaRPr sz="16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615" y="143501"/>
            <a:ext cx="5170170" cy="387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97" t="15317" b="2490"/>
          <a:stretch/>
        </p:blipFill>
        <p:spPr bwMode="auto">
          <a:xfrm>
            <a:off x="4069080" y="1996439"/>
            <a:ext cx="1719206" cy="304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390058"/>
            <a:ext cx="6289299" cy="423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287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7"/>
          <p:cNvPicPr preferRelativeResize="0"/>
          <p:nvPr/>
        </p:nvPicPr>
        <p:blipFill>
          <a:blip r:embed="rId3">
            <a:alphaModFix/>
          </a:blip>
          <a:stretch>
            <a:fillRect/>
          </a:stretch>
        </p:blipFill>
        <p:spPr>
          <a:xfrm>
            <a:off x="1080100" y="152400"/>
            <a:ext cx="6424970" cy="48386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68"/>
          <p:cNvPicPr preferRelativeResize="0"/>
          <p:nvPr/>
        </p:nvPicPr>
        <p:blipFill>
          <a:blip r:embed="rId3">
            <a:alphaModFix/>
          </a:blip>
          <a:stretch>
            <a:fillRect/>
          </a:stretch>
        </p:blipFill>
        <p:spPr>
          <a:xfrm>
            <a:off x="1185800" y="152400"/>
            <a:ext cx="6505236" cy="483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9"/>
          <p:cNvPicPr preferRelativeResize="0"/>
          <p:nvPr/>
        </p:nvPicPr>
        <p:blipFill>
          <a:blip r:embed="rId3">
            <a:alphaModFix/>
          </a:blip>
          <a:stretch>
            <a:fillRect/>
          </a:stretch>
        </p:blipFill>
        <p:spPr>
          <a:xfrm>
            <a:off x="1310638" y="152400"/>
            <a:ext cx="6522729" cy="483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70"/>
          <p:cNvPicPr preferRelativeResize="0"/>
          <p:nvPr/>
        </p:nvPicPr>
        <p:blipFill>
          <a:blip r:embed="rId3">
            <a:alphaModFix/>
          </a:blip>
          <a:stretch>
            <a:fillRect/>
          </a:stretch>
        </p:blipFill>
        <p:spPr>
          <a:xfrm>
            <a:off x="1068350" y="152400"/>
            <a:ext cx="7162800"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8"/>
          <p:cNvPicPr preferRelativeResize="0"/>
          <p:nvPr/>
        </p:nvPicPr>
        <p:blipFill>
          <a:blip r:embed="rId3">
            <a:alphaModFix/>
          </a:blip>
          <a:stretch>
            <a:fillRect/>
          </a:stretch>
        </p:blipFill>
        <p:spPr>
          <a:xfrm>
            <a:off x="1244500" y="105425"/>
            <a:ext cx="6479896" cy="4838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71"/>
          <p:cNvPicPr preferRelativeResize="0"/>
          <p:nvPr/>
        </p:nvPicPr>
        <p:blipFill>
          <a:blip r:embed="rId3">
            <a:alphaModFix/>
          </a:blip>
          <a:stretch>
            <a:fillRect/>
          </a:stretch>
        </p:blipFill>
        <p:spPr>
          <a:xfrm>
            <a:off x="1074475" y="152400"/>
            <a:ext cx="6877649" cy="483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72"/>
          <p:cNvPicPr preferRelativeResize="0"/>
          <p:nvPr/>
        </p:nvPicPr>
        <p:blipFill>
          <a:blip r:embed="rId3">
            <a:alphaModFix/>
          </a:blip>
          <a:stretch>
            <a:fillRect/>
          </a:stretch>
        </p:blipFill>
        <p:spPr>
          <a:xfrm>
            <a:off x="1305875" y="152400"/>
            <a:ext cx="6532245" cy="483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b="1">
                <a:solidFill>
                  <a:srgbClr val="B6D7A8"/>
                </a:solidFill>
              </a:rPr>
              <a:t>2. Найдавніша культура України</a:t>
            </a:r>
            <a:endParaRPr b="1">
              <a:solidFill>
                <a:srgbClr val="B6D7A8"/>
              </a:solidFill>
            </a:endParaRPr>
          </a:p>
        </p:txBody>
      </p:sp>
      <p:sp>
        <p:nvSpPr>
          <p:cNvPr id="453" name="Google Shape;453;p73"/>
          <p:cNvSpPr txBox="1">
            <a:spLocks noGrp="1"/>
          </p:cNvSpPr>
          <p:nvPr>
            <p:ph type="body" idx="1"/>
          </p:nvPr>
        </p:nvSpPr>
        <p:spPr>
          <a:xfrm>
            <a:off x="1297500" y="1026350"/>
            <a:ext cx="7038900" cy="3440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sz="1800"/>
          </a:p>
          <a:p>
            <a:pPr marL="0" lvl="0" indent="0" algn="just" rtl="0">
              <a:spcBef>
                <a:spcPts val="1200"/>
              </a:spcBef>
              <a:spcAft>
                <a:spcPts val="0"/>
              </a:spcAft>
              <a:buNone/>
            </a:pPr>
            <a:r>
              <a:rPr lang="uk" sz="2100"/>
              <a:t>Складні та багатогранні процеси походження народів та їхніх культур постійно привертають до себе увагу. За свою багатовікову історію український народ створив велику культуру, зробив значний внесок у культуру світову. Українська культура пройшла складний шлях. Вона увібрала в себе кращі надбання минулого, збагатилась культурами інших народів. На цьому шляху було багато досягнень та втрат.</a:t>
            </a:r>
            <a:endParaRPr sz="2100"/>
          </a:p>
          <a:p>
            <a:pPr marL="0" lvl="0" indent="0" algn="just" rtl="0">
              <a:spcBef>
                <a:spcPts val="1200"/>
              </a:spcBef>
              <a:spcAft>
                <a:spcPts val="1200"/>
              </a:spcAft>
              <a:buNone/>
            </a:pPr>
            <a:endParaRPr sz="1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b="1">
                <a:solidFill>
                  <a:srgbClr val="B6D7A8"/>
                </a:solidFill>
              </a:rPr>
              <a:t>2. Найдавніша культура України</a:t>
            </a:r>
            <a:endParaRPr/>
          </a:p>
        </p:txBody>
      </p:sp>
      <p:pic>
        <p:nvPicPr>
          <p:cNvPr id="459" name="Google Shape;459;p74"/>
          <p:cNvPicPr preferRelativeResize="0"/>
          <p:nvPr/>
        </p:nvPicPr>
        <p:blipFill>
          <a:blip r:embed="rId3">
            <a:alphaModFix/>
          </a:blip>
          <a:stretch>
            <a:fillRect/>
          </a:stretch>
        </p:blipFill>
        <p:spPr>
          <a:xfrm>
            <a:off x="1744980" y="876301"/>
            <a:ext cx="5917857" cy="4067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6"/>
          <p:cNvPicPr preferRelativeResize="0"/>
          <p:nvPr/>
        </p:nvPicPr>
        <p:blipFill>
          <a:blip r:embed="rId3">
            <a:alphaModFix/>
          </a:blip>
          <a:stretch>
            <a:fillRect/>
          </a:stretch>
        </p:blipFill>
        <p:spPr>
          <a:xfrm>
            <a:off x="1380163" y="93425"/>
            <a:ext cx="6383665" cy="483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77"/>
          <p:cNvPicPr preferRelativeResize="0"/>
          <p:nvPr/>
        </p:nvPicPr>
        <p:blipFill>
          <a:blip r:embed="rId3">
            <a:alphaModFix/>
          </a:blip>
          <a:stretch>
            <a:fillRect/>
          </a:stretch>
        </p:blipFill>
        <p:spPr>
          <a:xfrm>
            <a:off x="371475" y="190500"/>
            <a:ext cx="8401050" cy="4762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8"/>
          <p:cNvPicPr preferRelativeResize="0"/>
          <p:nvPr/>
        </p:nvPicPr>
        <p:blipFill>
          <a:blip r:embed="rId3">
            <a:alphaModFix/>
          </a:blip>
          <a:stretch>
            <a:fillRect/>
          </a:stretch>
        </p:blipFill>
        <p:spPr>
          <a:xfrm>
            <a:off x="385763" y="117175"/>
            <a:ext cx="8372475" cy="4762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79"/>
          <p:cNvPicPr preferRelativeResize="0"/>
          <p:nvPr/>
        </p:nvPicPr>
        <p:blipFill>
          <a:blip r:embed="rId3">
            <a:alphaModFix/>
          </a:blip>
          <a:stretch>
            <a:fillRect/>
          </a:stretch>
        </p:blipFill>
        <p:spPr>
          <a:xfrm>
            <a:off x="563880" y="190500"/>
            <a:ext cx="8102918" cy="4610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80"/>
          <p:cNvPicPr preferRelativeResize="0"/>
          <p:nvPr/>
        </p:nvPicPr>
        <p:blipFill>
          <a:blip r:embed="rId3">
            <a:alphaModFix/>
          </a:blip>
          <a:stretch>
            <a:fillRect/>
          </a:stretch>
        </p:blipFill>
        <p:spPr>
          <a:xfrm>
            <a:off x="361950" y="190500"/>
            <a:ext cx="8420100" cy="4762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81"/>
          <p:cNvPicPr preferRelativeResize="0"/>
          <p:nvPr/>
        </p:nvPicPr>
        <p:blipFill>
          <a:blip r:embed="rId3">
            <a:alphaModFix/>
          </a:blip>
          <a:stretch>
            <a:fillRect/>
          </a:stretch>
        </p:blipFill>
        <p:spPr>
          <a:xfrm>
            <a:off x="293325" y="128925"/>
            <a:ext cx="8401050" cy="477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1"/>
          <p:cNvPicPr preferRelativeResize="0"/>
          <p:nvPr/>
        </p:nvPicPr>
        <p:blipFill>
          <a:blip r:embed="rId3">
            <a:alphaModFix/>
          </a:blip>
          <a:stretch>
            <a:fillRect/>
          </a:stretch>
        </p:blipFill>
        <p:spPr>
          <a:xfrm>
            <a:off x="1318813" y="81950"/>
            <a:ext cx="6506367" cy="483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2"/>
          <p:cNvPicPr preferRelativeResize="0"/>
          <p:nvPr/>
        </p:nvPicPr>
        <p:blipFill>
          <a:blip r:embed="rId3">
            <a:alphaModFix/>
          </a:blip>
          <a:stretch>
            <a:fillRect/>
          </a:stretch>
        </p:blipFill>
        <p:spPr>
          <a:xfrm>
            <a:off x="385763" y="140650"/>
            <a:ext cx="8372475" cy="47434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83"/>
          <p:cNvPicPr preferRelativeResize="0"/>
          <p:nvPr/>
        </p:nvPicPr>
        <p:blipFill>
          <a:blip r:embed="rId3">
            <a:alphaModFix/>
          </a:blip>
          <a:stretch>
            <a:fillRect/>
          </a:stretch>
        </p:blipFill>
        <p:spPr>
          <a:xfrm>
            <a:off x="293325" y="171450"/>
            <a:ext cx="8362950" cy="4800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84"/>
          <p:cNvPicPr preferRelativeResize="0"/>
          <p:nvPr/>
        </p:nvPicPr>
        <p:blipFill>
          <a:blip r:embed="rId3">
            <a:alphaModFix/>
          </a:blip>
          <a:stretch>
            <a:fillRect/>
          </a:stretch>
        </p:blipFill>
        <p:spPr>
          <a:xfrm>
            <a:off x="395288" y="195263"/>
            <a:ext cx="8353425" cy="47529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85"/>
          <p:cNvPicPr preferRelativeResize="0"/>
          <p:nvPr/>
        </p:nvPicPr>
        <p:blipFill>
          <a:blip r:embed="rId3">
            <a:alphaModFix/>
          </a:blip>
          <a:stretch>
            <a:fillRect/>
          </a:stretch>
        </p:blipFill>
        <p:spPr>
          <a:xfrm>
            <a:off x="1405975" y="152400"/>
            <a:ext cx="6332044" cy="48386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uk" b="1">
                <a:solidFill>
                  <a:srgbClr val="B6D7A8"/>
                </a:solidFill>
              </a:rPr>
              <a:t>3. Трипільська культура та її місце в культурі України та Європи</a:t>
            </a:r>
            <a:endParaRPr b="1">
              <a:solidFill>
                <a:srgbClr val="B6D7A8"/>
              </a:solidFill>
            </a:endParaRPr>
          </a:p>
        </p:txBody>
      </p:sp>
      <p:sp>
        <p:nvSpPr>
          <p:cNvPr id="520" name="Google Shape;520;p86"/>
          <p:cNvSpPr txBox="1">
            <a:spLocks noGrp="1"/>
          </p:cNvSpPr>
          <p:nvPr>
            <p:ph type="body" idx="1"/>
          </p:nvPr>
        </p:nvSpPr>
        <p:spPr>
          <a:xfrm>
            <a:off x="695200" y="873700"/>
            <a:ext cx="8044200" cy="3887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sz="1700"/>
          </a:p>
          <a:p>
            <a:pPr marL="0" lvl="0" indent="0" algn="just" rtl="0">
              <a:spcBef>
                <a:spcPts val="1200"/>
              </a:spcBef>
              <a:spcAft>
                <a:spcPts val="1200"/>
              </a:spcAft>
              <a:buNone/>
            </a:pPr>
            <a:r>
              <a:rPr lang="uk" sz="1700"/>
              <a:t>В епоху енеоліту землі України почали розподілятися на зони трьох господарських типів. Правобережжя стало колискою трипільської землеробської культури, а степовий південь - скотарства, пов’язаного з племенами так званої ямної культури, що вели кочовий спосіб життя у степах від Дністра до Зауралля. У лісах і лісостепах поруч з мисливцями й риболовами траплялися й представники скотарства (середньостогівська культура IV—III тис. до н.е.). Попри наявні умови більш-менш помітної конвергенції (змішування, асиміляції) між культурами різного типу в цей період не спостерігається. Проте, за археологічними даними, здобутки сусідів були відомі представникам кожної з культур, які все ж віддавали перевагу традиційному для них способу господарювання.</a:t>
            </a:r>
            <a:endParaRPr sz="17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88"/>
          <p:cNvPicPr preferRelativeResize="0"/>
          <p:nvPr/>
        </p:nvPicPr>
        <p:blipFill>
          <a:blip r:embed="rId3">
            <a:alphaModFix/>
          </a:blip>
          <a:stretch>
            <a:fillRect/>
          </a:stretch>
        </p:blipFill>
        <p:spPr>
          <a:xfrm>
            <a:off x="1067678" y="91440"/>
            <a:ext cx="6749096" cy="498347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b="1">
                <a:solidFill>
                  <a:srgbClr val="B6D7A8"/>
                </a:solidFill>
              </a:rPr>
              <a:t>Трипільська культура</a:t>
            </a:r>
            <a:endParaRPr/>
          </a:p>
        </p:txBody>
      </p:sp>
      <p:sp>
        <p:nvSpPr>
          <p:cNvPr id="536" name="Google Shape;536;p89"/>
          <p:cNvSpPr txBox="1">
            <a:spLocks noGrp="1"/>
          </p:cNvSpPr>
          <p:nvPr>
            <p:ph type="body" idx="1"/>
          </p:nvPr>
        </p:nvSpPr>
        <p:spPr>
          <a:xfrm>
            <a:off x="1352800" y="1214250"/>
            <a:ext cx="7218300" cy="36990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uk" sz="1816"/>
              <a:t>Близькою за типом господарства до культури лінійно-стрічкової кераміки була поширена в Україні Трипільська культура (назву дано за першим місцем її виявлення біля с. Трипілля поблизу Києва), яка була відкрита у 1896 р. В. Хвойкою. На сьогодні межах України та Молдови відомі сотні трипільських поселень.</a:t>
            </a:r>
            <a:endParaRPr sz="1816"/>
          </a:p>
          <a:p>
            <a:pPr marL="0" lvl="0" indent="0" algn="just" rtl="0">
              <a:spcBef>
                <a:spcPts val="1200"/>
              </a:spcBef>
              <a:spcAft>
                <a:spcPts val="0"/>
              </a:spcAft>
              <a:buNone/>
            </a:pPr>
            <a:r>
              <a:rPr lang="uk" sz="1816"/>
              <a:t>Трипільські племена займали величезний простір Східної Європи від Слобідської України до Словаччини і Румунії, від Чернігівщини до Чорного моря Балканського півострова.</a:t>
            </a:r>
            <a:endParaRPr sz="1816"/>
          </a:p>
          <a:p>
            <a:pPr marL="0" lvl="0" indent="0" algn="just" rtl="0">
              <a:spcBef>
                <a:spcPts val="1200"/>
              </a:spcBef>
              <a:spcAft>
                <a:spcPts val="0"/>
              </a:spcAft>
              <a:buNone/>
            </a:pPr>
            <a:r>
              <a:rPr lang="uk" sz="1816"/>
              <a:t>Трипільське селище складалося з десятків будинків розміщених по колу.</a:t>
            </a:r>
            <a:endParaRPr sz="1816"/>
          </a:p>
          <a:p>
            <a:pPr marL="0" lvl="0" indent="0" algn="l" rtl="0">
              <a:spcBef>
                <a:spcPts val="1200"/>
              </a:spcBef>
              <a:spcAft>
                <a:spcPts val="120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90"/>
          <p:cNvSpPr txBox="1">
            <a:spLocks noGrp="1"/>
          </p:cNvSpPr>
          <p:nvPr>
            <p:ph type="title"/>
          </p:nvPr>
        </p:nvSpPr>
        <p:spPr>
          <a:xfrm>
            <a:off x="1297500" y="393750"/>
            <a:ext cx="3742800" cy="14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1860"/>
              <a:t>Трипі́льська культу́ра, також Трипілля, культу́ра Кукуте́нь (рум. Cultura Cucuteni), культурна спільність Трипі́лля-Кукуте́нь</a:t>
            </a:r>
            <a:endParaRPr sz="1860"/>
          </a:p>
        </p:txBody>
      </p:sp>
      <p:sp>
        <p:nvSpPr>
          <p:cNvPr id="542" name="Google Shape;542;p90"/>
          <p:cNvSpPr txBox="1">
            <a:spLocks noGrp="1"/>
          </p:cNvSpPr>
          <p:nvPr>
            <p:ph type="body" idx="1"/>
          </p:nvPr>
        </p:nvSpPr>
        <p:spPr>
          <a:xfrm>
            <a:off x="354650" y="2036250"/>
            <a:ext cx="4741800" cy="2786700"/>
          </a:xfrm>
          <a:prstGeom prst="rect">
            <a:avLst/>
          </a:prstGeom>
        </p:spPr>
        <p:txBody>
          <a:bodyPr spcFirstLastPara="1" wrap="square" lIns="91425" tIns="91425" rIns="91425" bIns="91425" anchor="t" anchorCtr="0">
            <a:normAutofit fontScale="92500" lnSpcReduction="20000"/>
          </a:bodyPr>
          <a:lstStyle/>
          <a:p>
            <a:pPr marL="0" lvl="0" indent="0" algn="just" rtl="0">
              <a:spcBef>
                <a:spcPts val="0"/>
              </a:spcBef>
              <a:spcAft>
                <a:spcPts val="0"/>
              </a:spcAft>
              <a:buNone/>
            </a:pPr>
            <a:r>
              <a:rPr lang="uk"/>
              <a:t>Археологічна культура часів неоліту і раннього енеоліту, українська назва якої походить від назви села Трипілля на Київщині, а румунська — від назви румунського села Кукутень, де наприкінці XIX століття були незалежно відкриті перші археологічні знахідки артефактів цієї культури. На території сучасної України. Була відкрита українським археологом чеського походження Вікентієм Хвойкою.</a:t>
            </a:r>
            <a:endParaRPr/>
          </a:p>
          <a:p>
            <a:pPr marL="0" lvl="0" indent="0" algn="just" rtl="0">
              <a:spcBef>
                <a:spcPts val="1200"/>
              </a:spcBef>
              <a:spcAft>
                <a:spcPts val="1200"/>
              </a:spcAft>
              <a:buNone/>
            </a:pPr>
            <a:r>
              <a:rPr lang="uk"/>
              <a:t>Трипільська культура набула найбільшого розквіту між 5500 та 2750 роками до н. е., розташовувалася між Карпатами і Дніпром на територіях сучасної Румунії, Молдови та України загальною площею понад 350 тис. км². У часи розквіту культури їй належали найбільші за розміром поселення у Європі: кількість мешканців деяких із них перевищувала 15 тис. осіб.</a:t>
            </a:r>
            <a:endParaRPr/>
          </a:p>
        </p:txBody>
      </p:sp>
      <p:pic>
        <p:nvPicPr>
          <p:cNvPr id="543" name="Google Shape;543;p90"/>
          <p:cNvPicPr preferRelativeResize="0"/>
          <p:nvPr/>
        </p:nvPicPr>
        <p:blipFill>
          <a:blip r:embed="rId3">
            <a:alphaModFix/>
          </a:blip>
          <a:stretch>
            <a:fillRect/>
          </a:stretch>
        </p:blipFill>
        <p:spPr>
          <a:xfrm>
            <a:off x="5401475" y="320463"/>
            <a:ext cx="3472425" cy="45025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91"/>
          <p:cNvPicPr preferRelativeResize="0"/>
          <p:nvPr/>
        </p:nvPicPr>
        <p:blipFill>
          <a:blip r:embed="rId3">
            <a:alphaModFix/>
          </a:blip>
          <a:stretch>
            <a:fillRect/>
          </a:stretch>
        </p:blipFill>
        <p:spPr>
          <a:xfrm>
            <a:off x="385763" y="152400"/>
            <a:ext cx="8372475" cy="4724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92"/>
          <p:cNvPicPr preferRelativeResize="0"/>
          <p:nvPr/>
        </p:nvPicPr>
        <p:blipFill>
          <a:blip r:embed="rId3">
            <a:alphaModFix/>
          </a:blip>
          <a:stretch>
            <a:fillRect/>
          </a:stretch>
        </p:blipFill>
        <p:spPr>
          <a:xfrm>
            <a:off x="395288" y="195263"/>
            <a:ext cx="8353425" cy="475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2"/>
          <p:cNvPicPr preferRelativeResize="0"/>
          <p:nvPr/>
        </p:nvPicPr>
        <p:blipFill>
          <a:blip r:embed="rId3">
            <a:alphaModFix/>
          </a:blip>
          <a:stretch>
            <a:fillRect/>
          </a:stretch>
        </p:blipFill>
        <p:spPr>
          <a:xfrm>
            <a:off x="1310238" y="152400"/>
            <a:ext cx="6523531" cy="48387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9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559" name="Google Shape;559;p93"/>
          <p:cNvPicPr preferRelativeResize="0"/>
          <p:nvPr/>
        </p:nvPicPr>
        <p:blipFill>
          <a:blip r:embed="rId3">
            <a:alphaModFix/>
          </a:blip>
          <a:stretch>
            <a:fillRect/>
          </a:stretch>
        </p:blipFill>
        <p:spPr>
          <a:xfrm>
            <a:off x="997925" y="196450"/>
            <a:ext cx="7811776" cy="4628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a:t>.</a:t>
            </a:r>
            <a:endParaRPr/>
          </a:p>
        </p:txBody>
      </p:sp>
      <p:pic>
        <p:nvPicPr>
          <p:cNvPr id="565" name="Google Shape;565;p94"/>
          <p:cNvPicPr preferRelativeResize="0"/>
          <p:nvPr/>
        </p:nvPicPr>
        <p:blipFill>
          <a:blip r:embed="rId3">
            <a:alphaModFix/>
          </a:blip>
          <a:stretch>
            <a:fillRect/>
          </a:stretch>
        </p:blipFill>
        <p:spPr>
          <a:xfrm>
            <a:off x="1691963" y="228012"/>
            <a:ext cx="6249974" cy="468747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95"/>
          <p:cNvPicPr preferRelativeResize="0"/>
          <p:nvPr/>
        </p:nvPicPr>
        <p:blipFill>
          <a:blip r:embed="rId3">
            <a:alphaModFix/>
          </a:blip>
          <a:stretch>
            <a:fillRect/>
          </a:stretch>
        </p:blipFill>
        <p:spPr>
          <a:xfrm>
            <a:off x="1012363" y="0"/>
            <a:ext cx="6978314" cy="48387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96"/>
          <p:cNvPicPr preferRelativeResize="0"/>
          <p:nvPr/>
        </p:nvPicPr>
        <p:blipFill>
          <a:blip r:embed="rId3">
            <a:alphaModFix/>
          </a:blip>
          <a:stretch>
            <a:fillRect/>
          </a:stretch>
        </p:blipFill>
        <p:spPr>
          <a:xfrm>
            <a:off x="371475" y="180975"/>
            <a:ext cx="8401050" cy="47815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98"/>
          <p:cNvPicPr preferRelativeResize="0"/>
          <p:nvPr/>
        </p:nvPicPr>
        <p:blipFill rotWithShape="1">
          <a:blip r:embed="rId3">
            <a:alphaModFix/>
          </a:blip>
          <a:srcRect l="1710" t="3984"/>
          <a:stretch/>
        </p:blipFill>
        <p:spPr>
          <a:xfrm>
            <a:off x="452100" y="180850"/>
            <a:ext cx="8239799" cy="4645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99"/>
          <p:cNvPicPr preferRelativeResize="0"/>
          <p:nvPr/>
        </p:nvPicPr>
        <p:blipFill>
          <a:blip r:embed="rId3">
            <a:alphaModFix/>
          </a:blip>
          <a:stretch>
            <a:fillRect/>
          </a:stretch>
        </p:blipFill>
        <p:spPr>
          <a:xfrm>
            <a:off x="485375" y="275363"/>
            <a:ext cx="8173249" cy="45927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100"/>
          <p:cNvPicPr preferRelativeResize="0"/>
          <p:nvPr/>
        </p:nvPicPr>
        <p:blipFill>
          <a:blip r:embed="rId3">
            <a:alphaModFix/>
          </a:blip>
          <a:stretch>
            <a:fillRect/>
          </a:stretch>
        </p:blipFill>
        <p:spPr>
          <a:xfrm>
            <a:off x="347650" y="117175"/>
            <a:ext cx="8448675" cy="47815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0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a:t>.</a:t>
            </a:r>
            <a:endParaRPr/>
          </a:p>
        </p:txBody>
      </p:sp>
      <p:pic>
        <p:nvPicPr>
          <p:cNvPr id="601" name="Google Shape;601;p101"/>
          <p:cNvPicPr preferRelativeResize="0"/>
          <p:nvPr/>
        </p:nvPicPr>
        <p:blipFill>
          <a:blip r:embed="rId3">
            <a:alphaModFix/>
          </a:blip>
          <a:stretch>
            <a:fillRect/>
          </a:stretch>
        </p:blipFill>
        <p:spPr>
          <a:xfrm>
            <a:off x="351863" y="2506000"/>
            <a:ext cx="8440276" cy="2289425"/>
          </a:xfrm>
          <a:prstGeom prst="rect">
            <a:avLst/>
          </a:prstGeom>
          <a:noFill/>
          <a:ln>
            <a:noFill/>
          </a:ln>
        </p:spPr>
      </p:pic>
      <p:pic>
        <p:nvPicPr>
          <p:cNvPr id="602" name="Google Shape;602;p101"/>
          <p:cNvPicPr preferRelativeResize="0"/>
          <p:nvPr/>
        </p:nvPicPr>
        <p:blipFill>
          <a:blip r:embed="rId4">
            <a:alphaModFix/>
          </a:blip>
          <a:stretch>
            <a:fillRect/>
          </a:stretch>
        </p:blipFill>
        <p:spPr>
          <a:xfrm>
            <a:off x="5451375" y="141250"/>
            <a:ext cx="3340775" cy="2183625"/>
          </a:xfrm>
          <a:prstGeom prst="rect">
            <a:avLst/>
          </a:prstGeom>
          <a:noFill/>
          <a:ln>
            <a:noFill/>
          </a:ln>
        </p:spPr>
      </p:pic>
      <p:pic>
        <p:nvPicPr>
          <p:cNvPr id="603" name="Google Shape;603;p101"/>
          <p:cNvPicPr preferRelativeResize="0"/>
          <p:nvPr/>
        </p:nvPicPr>
        <p:blipFill>
          <a:blip r:embed="rId5">
            <a:alphaModFix/>
          </a:blip>
          <a:stretch>
            <a:fillRect/>
          </a:stretch>
        </p:blipFill>
        <p:spPr>
          <a:xfrm>
            <a:off x="1673925" y="141250"/>
            <a:ext cx="3248177" cy="21836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102"/>
          <p:cNvPicPr preferRelativeResize="0"/>
          <p:nvPr/>
        </p:nvPicPr>
        <p:blipFill>
          <a:blip r:embed="rId3">
            <a:alphaModFix/>
          </a:blip>
          <a:stretch>
            <a:fillRect/>
          </a:stretch>
        </p:blipFill>
        <p:spPr>
          <a:xfrm>
            <a:off x="381000" y="105425"/>
            <a:ext cx="8382000" cy="47625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103"/>
          <p:cNvPicPr preferRelativeResize="0"/>
          <p:nvPr/>
        </p:nvPicPr>
        <p:blipFill rotWithShape="1">
          <a:blip r:embed="rId3">
            <a:alphaModFix/>
          </a:blip>
          <a:srcRect l="2279" t="3988" r="1925" b="2814"/>
          <a:stretch/>
        </p:blipFill>
        <p:spPr>
          <a:xfrm>
            <a:off x="1077669" y="27012"/>
            <a:ext cx="6825731" cy="5089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127100" y="152400"/>
            <a:ext cx="6459788" cy="4838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04"/>
          <p:cNvPicPr preferRelativeResize="0"/>
          <p:nvPr/>
        </p:nvPicPr>
        <p:blipFill>
          <a:blip r:embed="rId3">
            <a:alphaModFix/>
          </a:blip>
          <a:stretch>
            <a:fillRect/>
          </a:stretch>
        </p:blipFill>
        <p:spPr>
          <a:xfrm>
            <a:off x="641613" y="273075"/>
            <a:ext cx="8045379" cy="45973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105"/>
          <p:cNvPicPr preferRelativeResize="0"/>
          <p:nvPr/>
        </p:nvPicPr>
        <p:blipFill>
          <a:blip r:embed="rId3">
            <a:alphaModFix/>
          </a:blip>
          <a:stretch>
            <a:fillRect/>
          </a:stretch>
        </p:blipFill>
        <p:spPr>
          <a:xfrm>
            <a:off x="1064850" y="0"/>
            <a:ext cx="6855526" cy="51435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06"/>
          <p:cNvPicPr preferRelativeResize="0"/>
          <p:nvPr/>
        </p:nvPicPr>
        <p:blipFill>
          <a:blip r:embed="rId3">
            <a:alphaModFix/>
          </a:blip>
          <a:stretch>
            <a:fillRect/>
          </a:stretch>
        </p:blipFill>
        <p:spPr>
          <a:xfrm>
            <a:off x="1080100" y="29363"/>
            <a:ext cx="6762498" cy="50847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0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634" name="Google Shape;634;p107"/>
          <p:cNvPicPr preferRelativeResize="0"/>
          <p:nvPr/>
        </p:nvPicPr>
        <p:blipFill>
          <a:blip r:embed="rId3">
            <a:alphaModFix/>
          </a:blip>
          <a:stretch>
            <a:fillRect/>
          </a:stretch>
        </p:blipFill>
        <p:spPr>
          <a:xfrm>
            <a:off x="1121350" y="393750"/>
            <a:ext cx="7673274" cy="40284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108"/>
          <p:cNvPicPr preferRelativeResize="0"/>
          <p:nvPr/>
        </p:nvPicPr>
        <p:blipFill rotWithShape="1">
          <a:blip r:embed="rId3">
            <a:alphaModFix/>
          </a:blip>
          <a:srcRect l="3037" t="3536" r="2641" b="2407"/>
          <a:stretch/>
        </p:blipFill>
        <p:spPr>
          <a:xfrm>
            <a:off x="1174922" y="91600"/>
            <a:ext cx="6601378" cy="49602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109"/>
          <p:cNvPicPr preferRelativeResize="0"/>
          <p:nvPr/>
        </p:nvPicPr>
        <p:blipFill>
          <a:blip r:embed="rId3">
            <a:alphaModFix/>
          </a:blip>
          <a:stretch>
            <a:fillRect/>
          </a:stretch>
        </p:blipFill>
        <p:spPr>
          <a:xfrm>
            <a:off x="328525" y="81950"/>
            <a:ext cx="8391525" cy="47815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110"/>
          <p:cNvPicPr preferRelativeResize="0"/>
          <p:nvPr/>
        </p:nvPicPr>
        <p:blipFill>
          <a:blip r:embed="rId3">
            <a:alphaModFix/>
          </a:blip>
          <a:stretch>
            <a:fillRect/>
          </a:stretch>
        </p:blipFill>
        <p:spPr>
          <a:xfrm>
            <a:off x="366713" y="190500"/>
            <a:ext cx="8410575" cy="4762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111"/>
          <p:cNvPicPr preferRelativeResize="0"/>
          <p:nvPr/>
        </p:nvPicPr>
        <p:blipFill>
          <a:blip r:embed="rId3">
            <a:alphaModFix/>
          </a:blip>
          <a:stretch>
            <a:fillRect/>
          </a:stretch>
        </p:blipFill>
        <p:spPr>
          <a:xfrm>
            <a:off x="1342700" y="152400"/>
            <a:ext cx="6458612" cy="48386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112"/>
          <p:cNvPicPr preferRelativeResize="0"/>
          <p:nvPr/>
        </p:nvPicPr>
        <p:blipFill rotWithShape="1">
          <a:blip r:embed="rId3">
            <a:alphaModFix/>
          </a:blip>
          <a:srcRect l="2848" t="3738" r="2526" b="2099"/>
          <a:stretch/>
        </p:blipFill>
        <p:spPr>
          <a:xfrm>
            <a:off x="1223625" y="0"/>
            <a:ext cx="6769324" cy="509012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uk" b="1">
                <a:solidFill>
                  <a:srgbClr val="B6D7A8"/>
                </a:solidFill>
              </a:rPr>
              <a:t>4. Культура скіфів. </a:t>
            </a:r>
            <a:endParaRPr b="1">
              <a:solidFill>
                <a:srgbClr val="B6D7A8"/>
              </a:solidFill>
            </a:endParaRPr>
          </a:p>
          <a:p>
            <a:pPr marL="0" lvl="0" indent="0" algn="ctr" rtl="0">
              <a:spcBef>
                <a:spcPts val="0"/>
              </a:spcBef>
              <a:spcAft>
                <a:spcPts val="0"/>
              </a:spcAft>
              <a:buNone/>
            </a:pPr>
            <a:r>
              <a:rPr lang="uk" b="1">
                <a:solidFill>
                  <a:srgbClr val="B6D7A8"/>
                </a:solidFill>
              </a:rPr>
              <a:t>Скіфський “звіриний” стиль</a:t>
            </a:r>
            <a:endParaRPr b="1">
              <a:solidFill>
                <a:srgbClr val="B6D7A8"/>
              </a:solidFill>
            </a:endParaRPr>
          </a:p>
        </p:txBody>
      </p:sp>
      <p:sp>
        <p:nvSpPr>
          <p:cNvPr id="665" name="Google Shape;665;p113"/>
          <p:cNvSpPr txBox="1">
            <a:spLocks noGrp="1"/>
          </p:cNvSpPr>
          <p:nvPr>
            <p:ph type="body" idx="1"/>
          </p:nvPr>
        </p:nvSpPr>
        <p:spPr>
          <a:xfrm>
            <a:off x="557675" y="1096800"/>
            <a:ext cx="8017200" cy="3687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a:p>
            <a:pPr marL="0" lvl="0" indent="0" algn="just" rtl="0">
              <a:spcBef>
                <a:spcPts val="1200"/>
              </a:spcBef>
              <a:spcAft>
                <a:spcPts val="1200"/>
              </a:spcAft>
              <a:buNone/>
            </a:pPr>
            <a:r>
              <a:rPr lang="uk" sz="1900"/>
              <a:t>Найяскравішою рисою скіфської культури є звіриний стиль. Його виникнення, мабуть, пов'язане з самою природою кочового суспільства, яке завдяки мобільності та войовничості набуло певних переваг над осілими народами, певної свободи у виборі життєвого простору. Це висунуло на перший план могутніх ватажків, військову аристократію, яка мала закріпити своє лідерство у знаковій системі. Образ звіра найкраще відповідав духові цього середовища, тому й набув поширення передусім в оздобленні обладунку воїна та коня, а також ритуальних і престижних речей.</a:t>
            </a:r>
            <a:endParaRPr sz="1900"/>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1455</Words>
  <Application>Microsoft Office PowerPoint</Application>
  <PresentationFormat>Екран (16:9)</PresentationFormat>
  <Paragraphs>73</Paragraphs>
  <Slides>103</Slides>
  <Notes>96</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103</vt:i4>
      </vt:variant>
    </vt:vector>
  </HeadingPairs>
  <TitlesOfParts>
    <vt:vector size="107" baseType="lpstr">
      <vt:lpstr>Arial</vt:lpstr>
      <vt:lpstr>Lato</vt:lpstr>
      <vt:lpstr>Montserrat</vt:lpstr>
      <vt:lpstr>Focus</vt:lpstr>
      <vt:lpstr>Лекція 2 Первісна культура </vt:lpstr>
      <vt:lpstr>План</vt:lpstr>
      <vt:lpstr>1. Особливості культури первісного суспільства</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Первісна культура не має розвиненої релігійної системи, але людська свідомість уже створює складні уявлення, які закладають підвалини релігійної свідомості: магію, фетишизм, анімізм, тотемізм</vt:lpstr>
      <vt:lpstr>Первісні форми релігії</vt:lpstr>
      <vt:lpstr>Магія</vt:lpstr>
      <vt:lpstr>Фетишизм (від fetico — зроблений) — віра в надприродні властивості матеріальних речей.   Найпоширеніша форма фетишизму — носіння амулетів, що оберігають людину від лиха й поганого, надприродного впливу.  У пізніших релігіях фетишизм перетворився на поклоніння священним книгам (Біблії, Корану), іншим священним предметам. Фетишами є перші культові споруди.</vt:lpstr>
      <vt:lpstr>Презентація PowerPoint</vt:lpstr>
      <vt:lpstr>Анімізм (від лат. anima — душа) виникає як усвідомлення людиною специфіки внутрішнього духовного світу, що й дістає назву «душа», «дух».  Виникають уявлення про безсмертя душі й про можливість існування її окремо від тіла, про що свідчить поява обряду поховання людини.  Саме анімізм згодом переростає в ідеї духа, божества, бога.</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Тотемізм</vt:lpstr>
      <vt:lpstr>Презентація PowerPoint</vt:lpstr>
      <vt:lpstr>Міфологія (від грец. мythos - передання, легенди) - оповідь про богів, духів, легендарних героїв, пращурів.</vt:lpstr>
      <vt:lpstr>Міфологія</vt:lpstr>
      <vt:lpstr>Презентація PowerPoint</vt:lpstr>
      <vt:lpstr>Презентація PowerPoint</vt:lpstr>
      <vt:lpstr>Презентація PowerPoint</vt:lpstr>
      <vt:lpstr>Науці відомо три головних типи письма, що історично змінюють один одного (маються на увазі не окремі мови, а процес мовного розвитку загалом) — піктографію, ідеографію й фонографію.</vt:lpstr>
      <vt:lpstr>Піктографія </vt:lpstr>
      <vt:lpstr>Презентація PowerPoint</vt:lpstr>
      <vt:lpstr>Презентація PowerPoint</vt:lpstr>
      <vt:lpstr>Ідеографія</vt:lpstr>
      <vt:lpstr>Ієрогліфіка</vt:lpstr>
      <vt:lpstr>Фонографія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2. Найдавніша культура України</vt:lpstr>
      <vt:lpstr>2. Найдавніша культура України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3. Трипільська культура та її місце в культурі України та Європи</vt:lpstr>
      <vt:lpstr>Презентація PowerPoint</vt:lpstr>
      <vt:lpstr>Трипільська культура</vt:lpstr>
      <vt:lpstr>Трипі́льська культу́ра, також Трипілля, культу́ра Кукуте́нь (рум. Cultura Cucuteni), культурна спільність Трипі́лля-Кукуте́нь</vt:lpstr>
      <vt:lpstr>Презентація PowerPoint</vt:lpstr>
      <vt:lpstr>Презентація PowerPoint</vt:lpstr>
      <vt:lpstr>Презентація PowerPoint</vt:lpstr>
      <vt:lpstr>.</vt:lpstr>
      <vt:lpstr>Презентація PowerPoint</vt:lpstr>
      <vt:lpstr>Презентація PowerPoint</vt:lpstr>
      <vt:lpstr>Презентація PowerPoint</vt:lpstr>
      <vt:lpstr>Презентація PowerPoint</vt:lpstr>
      <vt:lpstr>Презентація PowerPoint</vt:lpstr>
      <vt:lpstr>.</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4. Культура скіфів.  Скіфський “звіриний” стиль</vt:lpstr>
      <vt:lpstr>Презентація PowerPoint</vt:lpstr>
      <vt:lpstr>Скіфи</vt:lpstr>
      <vt:lpstr>Презентація PowerPoint</vt:lpstr>
      <vt:lpstr>Золото скіфів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2 Первісна культура</dc:title>
  <dc:creator>1</dc:creator>
  <cp:lastModifiedBy>1</cp:lastModifiedBy>
  <cp:revision>7</cp:revision>
  <dcterms:modified xsi:type="dcterms:W3CDTF">2024-09-25T15:41:39Z</dcterms:modified>
</cp:coreProperties>
</file>