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74" r:id="rId3"/>
    <p:sldId id="275" r:id="rId4"/>
    <p:sldId id="292" r:id="rId5"/>
    <p:sldId id="295" r:id="rId6"/>
    <p:sldId id="280" r:id="rId7"/>
    <p:sldId id="294" r:id="rId8"/>
    <p:sldId id="291" r:id="rId9"/>
    <p:sldId id="276" r:id="rId10"/>
    <p:sldId id="277" r:id="rId11"/>
    <p:sldId id="296" r:id="rId12"/>
    <p:sldId id="278" r:id="rId13"/>
    <p:sldId id="279" r:id="rId14"/>
    <p:sldId id="282" r:id="rId15"/>
    <p:sldId id="283" r:id="rId16"/>
    <p:sldId id="297" r:id="rId17"/>
    <p:sldId id="284" r:id="rId18"/>
    <p:sldId id="285" r:id="rId19"/>
    <p:sldId id="286" r:id="rId20"/>
    <p:sldId id="287" r:id="rId21"/>
    <p:sldId id="298" r:id="rId22"/>
    <p:sldId id="288" r:id="rId23"/>
    <p:sldId id="289" r:id="rId24"/>
    <p:sldId id="290" r:id="rId25"/>
    <p:sldId id="29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89C6998-F88F-4652-BDCE-61DAEFBAB7DD}">
          <p14:sldIdLst>
            <p14:sldId id="293"/>
            <p14:sldId id="274"/>
            <p14:sldId id="275"/>
            <p14:sldId id="292"/>
            <p14:sldId id="295"/>
            <p14:sldId id="280"/>
            <p14:sldId id="294"/>
            <p14:sldId id="291"/>
            <p14:sldId id="276"/>
            <p14:sldId id="277"/>
            <p14:sldId id="296"/>
            <p14:sldId id="278"/>
            <p14:sldId id="279"/>
            <p14:sldId id="282"/>
            <p14:sldId id="283"/>
            <p14:sldId id="297"/>
            <p14:sldId id="284"/>
            <p14:sldId id="285"/>
            <p14:sldId id="286"/>
            <p14:sldId id="287"/>
            <p14:sldId id="298"/>
            <p14:sldId id="288"/>
            <p14:sldId id="289"/>
            <p14:sldId id="290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16_%D0%B6%D0%BE%D0%B2%D1%82%D0%BD%D1%8F" TargetMode="External"/><Relationship Id="rId13" Type="http://schemas.openxmlformats.org/officeDocument/2006/relationships/hyperlink" Target="https://uk.wikipedia.org/wiki/%D0%93%D0%B0%D0%BD%D1%81_%D0%A1%D0%B5%D0%BB%D1%8C%D1%94" TargetMode="External"/><Relationship Id="rId18" Type="http://schemas.openxmlformats.org/officeDocument/2006/relationships/hyperlink" Target="https://uk.wikipedia.org/wiki/%D0%92%D0%B8%D0%BA%D0%BB%D0%B0%D0%B4%D0%B0%D1%87_%D1%83%D0%BD%D1%96%D0%B2%D0%B5%D1%80%D1%81%D0%B8%D1%82%D0%B5%D1%82%D1%83" TargetMode="External"/><Relationship Id="rId3" Type="http://schemas.openxmlformats.org/officeDocument/2006/relationships/hyperlink" Target="https://uk.wikipedia.org/wiki/%D0%A3%D0%B3%D0%BE%D1%80%D1%81%D1%8C%D0%BA%D0%B0_%D0%BC%D0%BE%D0%B2%D0%B0" TargetMode="External"/><Relationship Id="rId21" Type="http://schemas.openxmlformats.org/officeDocument/2006/relationships/hyperlink" Target="https://uk.wikipedia.org/wiki/%D0%9F%D1%80%D0%B0%D0%B7%D1%8C%D0%BA%D0%B8%D0%B9_%D1%83%D0%BD%D1%96%D0%B2%D0%B5%D1%80%D1%81%D0%B8%D1%82%D0%B5%D1%82" TargetMode="External"/><Relationship Id="rId7" Type="http://schemas.openxmlformats.org/officeDocument/2006/relationships/hyperlink" Target="https://uk.wikipedia.org/wiki/%D0%90%D0%B2%D1%81%D1%82%D1%80%D0%BE-%D0%A3%D0%B3%D0%BE%D1%80%D1%89%D0%B8%D0%BD%D0%B0" TargetMode="External"/><Relationship Id="rId12" Type="http://schemas.openxmlformats.org/officeDocument/2006/relationships/hyperlink" Target="https://uk.wikipedia.org/wiki/%D0%9F%D1%96%D0%B4%D0%B4%D0%B0%D0%BD%D1%81%D1%82%D0%B2%D0%BE" TargetMode="External"/><Relationship Id="rId17" Type="http://schemas.openxmlformats.org/officeDocument/2006/relationships/hyperlink" Target="https://uk.wikipedia.org/wiki/%D0%9B%D1%96%D0%BA%D0%B0%D1%80-%D0%B5%D0%BD%D0%B4%D0%BE%D0%BA%D1%80%D0%B8%D0%BD%D0%BE%D0%BB%D0%BE%D0%B3" TargetMode="External"/><Relationship Id="rId25" Type="http://schemas.openxmlformats.org/officeDocument/2006/relationships/hyperlink" Target="https://uk.wikipedia.org/wiki/%D0%A1%D1%82%D1%80%D0%B5%D1%81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uk.wikipedia.org/wiki/%D0%9B%D1%96%D0%BA%D0%B0%D1%80" TargetMode="External"/><Relationship Id="rId20" Type="http://schemas.openxmlformats.org/officeDocument/2006/relationships/hyperlink" Target="https://uk.wikipedia.org/wiki/%D0%A4%D1%96%D0%B7%D1%96%D0%BE%D0%BB%D0%BE%D0%B3%D1%96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92%D1%96%D0%B4%D0%B5%D0%BD%D1%8C" TargetMode="External"/><Relationship Id="rId11" Type="http://schemas.openxmlformats.org/officeDocument/2006/relationships/hyperlink" Target="https://uk.wikipedia.org/wiki/%D0%9A%D0%B0%D0%BD%D0%B0%D0%B4%D0%B0" TargetMode="External"/><Relationship Id="rId24" Type="http://schemas.openxmlformats.org/officeDocument/2006/relationships/hyperlink" Target="https://uk.wikipedia.org/wiki/%D0%9B%D0%B5%D0%BE%D0%BF%D0%BE%D0%BB%D1%8C%D0%B4%D0%B8%D0%BD%D0%B0" TargetMode="External"/><Relationship Id="rId5" Type="http://schemas.openxmlformats.org/officeDocument/2006/relationships/hyperlink" Target="https://uk.wikipedia.org/wiki/1907" TargetMode="External"/><Relationship Id="rId15" Type="http://schemas.openxmlformats.org/officeDocument/2006/relationships/hyperlink" Target="https://uk.wikipedia.org/wiki/%D0%A3%D0%B3%D0%BE%D1%80%D1%89%D0%B8%D0%BD%D0%B0" TargetMode="External"/><Relationship Id="rId23" Type="http://schemas.openxmlformats.org/officeDocument/2006/relationships/hyperlink" Target="https://uk.wikipedia.org/wiki/%D0%9C%D0%BE%D0%BD%D1%80%D0%B5%D0%B0%D0%BB%D1%8C%D1%81%D1%8C%D0%BA%D0%B8%D0%B9_%D1%83%D0%BD%D1%96%D0%B2%D0%B5%D1%80%D1%81%D0%B8%D1%82%D0%B5%D1%82" TargetMode="External"/><Relationship Id="rId10" Type="http://schemas.openxmlformats.org/officeDocument/2006/relationships/hyperlink" Target="https://uk.wikipedia.org/wiki/%D0%9C%D0%BE%D0%BD%D1%80%D0%B5%D0%B0%D0%BB%D1%8C" TargetMode="External"/><Relationship Id="rId19" Type="http://schemas.openxmlformats.org/officeDocument/2006/relationships/hyperlink" Target="https://uk.wikipedia.org/wiki/%D0%9F%D1%81%D0%B8%D1%85%D0%BE%D0%BB%D0%BE%D0%B3" TargetMode="External"/><Relationship Id="rId4" Type="http://schemas.openxmlformats.org/officeDocument/2006/relationships/hyperlink" Target="https://uk.wikipedia.org/wiki/26_%D1%81%D1%96%D1%87%D0%BD%D1%8F" TargetMode="External"/><Relationship Id="rId9" Type="http://schemas.openxmlformats.org/officeDocument/2006/relationships/hyperlink" Target="https://uk.wikipedia.org/wiki/1982" TargetMode="External"/><Relationship Id="rId14" Type="http://schemas.openxmlformats.org/officeDocument/2006/relationships/hyperlink" Target="https://uk.wikipedia.org/wiki/%D0%90%D0%B2%D1%81%D1%82%D1%80%D1%96%D1%8F" TargetMode="External"/><Relationship Id="rId22" Type="http://schemas.openxmlformats.org/officeDocument/2006/relationships/hyperlink" Target="https://uk.wikipedia.org/wiki/%D0%9C%D0%B5%D0%B4%D0%B8%D1%86%D0%B8%D0%BD%D0%B0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№4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7272808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856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12845"/>
            <a:ext cx="8136904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 </a:t>
            </a:r>
            <a:r>
              <a:rPr lang="ru-RU" sz="2400" dirty="0" err="1"/>
              <a:t>стресорів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впливають</a:t>
            </a:r>
            <a:r>
              <a:rPr lang="ru-RU" sz="2400" dirty="0"/>
              <a:t> на </a:t>
            </a:r>
            <a:r>
              <a:rPr lang="ru-RU" sz="2400" dirty="0" err="1"/>
              <a:t>біологічну</a:t>
            </a:r>
            <a:r>
              <a:rPr lang="ru-RU" sz="2400" dirty="0"/>
              <a:t> систему у </a:t>
            </a:r>
            <a:r>
              <a:rPr lang="ru-RU" sz="2400" dirty="0" err="1"/>
              <a:t>вигляді</a:t>
            </a:r>
            <a:r>
              <a:rPr lang="ru-RU" sz="2400" dirty="0"/>
              <a:t> </a:t>
            </a:r>
            <a:r>
              <a:rPr lang="ru-RU" sz="2400" dirty="0" err="1"/>
              <a:t>хижацтва</a:t>
            </a:r>
            <a:r>
              <a:rPr lang="ru-RU" sz="2400" dirty="0"/>
              <a:t>, </a:t>
            </a:r>
            <a:r>
              <a:rPr lang="ru-RU" sz="2400" dirty="0" err="1"/>
              <a:t>інфекцій</a:t>
            </a:r>
            <a:r>
              <a:rPr lang="ru-RU" sz="2400" dirty="0"/>
              <a:t> і </a:t>
            </a:r>
            <a:r>
              <a:rPr lang="ru-RU" sz="2400" dirty="0" err="1"/>
              <a:t>конкуренції</a:t>
            </a:r>
            <a:r>
              <a:rPr lang="ru-RU" sz="2400" dirty="0"/>
              <a:t>,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абіотичні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включають</a:t>
            </a:r>
            <a:r>
              <a:rPr lang="ru-RU" sz="2400" dirty="0"/>
              <a:t> </a:t>
            </a:r>
            <a:r>
              <a:rPr lang="ru-RU" sz="2400" dirty="0" err="1"/>
              <a:t>занадто</a:t>
            </a:r>
            <a:r>
              <a:rPr lang="ru-RU" sz="2400" dirty="0"/>
              <a:t> </a:t>
            </a:r>
            <a:r>
              <a:rPr lang="ru-RU" sz="2400" dirty="0" err="1"/>
              <a:t>високі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занадто</a:t>
            </a:r>
            <a:r>
              <a:rPr lang="ru-RU" sz="2400" dirty="0"/>
              <a:t> </a:t>
            </a:r>
            <a:r>
              <a:rPr lang="ru-RU" sz="2400" dirty="0" err="1"/>
              <a:t>низькі</a:t>
            </a:r>
            <a:r>
              <a:rPr lang="ru-RU" sz="2400" dirty="0"/>
              <a:t> </a:t>
            </a:r>
            <a:r>
              <a:rPr lang="ru-RU" sz="2400" dirty="0" err="1"/>
              <a:t>температури</a:t>
            </a:r>
            <a:r>
              <a:rPr lang="ru-RU" sz="2400" dirty="0"/>
              <a:t> </a:t>
            </a:r>
            <a:r>
              <a:rPr lang="ru-RU" sz="2400" dirty="0" err="1"/>
              <a:t>навколишнього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, </a:t>
            </a:r>
            <a:r>
              <a:rPr lang="ru-RU" sz="2400" dirty="0" err="1"/>
              <a:t>надлишок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 </a:t>
            </a:r>
            <a:r>
              <a:rPr lang="ru-RU" sz="2400" dirty="0" err="1"/>
              <a:t>недостатність</a:t>
            </a:r>
            <a:r>
              <a:rPr lang="ru-RU" sz="2400" dirty="0"/>
              <a:t> води, </a:t>
            </a:r>
            <a:r>
              <a:rPr lang="ru-RU" sz="2400" dirty="0" err="1"/>
              <a:t>екстремальне</a:t>
            </a:r>
            <a:r>
              <a:rPr lang="ru-RU" sz="2400" dirty="0"/>
              <a:t> </a:t>
            </a:r>
            <a:r>
              <a:rPr lang="ru-RU" sz="2400" dirty="0" err="1"/>
              <a:t>опромінюваня</a:t>
            </a:r>
            <a:r>
              <a:rPr lang="ru-RU" sz="2400" dirty="0"/>
              <a:t>, </a:t>
            </a:r>
            <a:r>
              <a:rPr lang="ru-RU" sz="2400" dirty="0" err="1"/>
              <a:t>велику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, </a:t>
            </a:r>
            <a:r>
              <a:rPr lang="ru-RU" sz="2400" dirty="0" err="1"/>
              <a:t>с</a:t>
            </a:r>
            <a:r>
              <a:rPr lang="ru-RU" sz="2400" dirty="0" err="1" smtClean="0"/>
              <a:t>ильний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вітер</a:t>
            </a:r>
            <a:r>
              <a:rPr lang="ru-RU" sz="2400" dirty="0" smtClean="0"/>
              <a:t>, </a:t>
            </a:r>
            <a:r>
              <a:rPr lang="ru-RU" sz="2400" dirty="0" err="1" smtClean="0"/>
              <a:t>крайні</a:t>
            </a:r>
            <a:r>
              <a:rPr lang="ru-RU" sz="2400" dirty="0" smtClean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атмосферного </a:t>
            </a:r>
            <a:r>
              <a:rPr lang="ru-RU" sz="2400" dirty="0" err="1"/>
              <a:t>тиску</a:t>
            </a:r>
            <a:r>
              <a:rPr lang="ru-RU" sz="2400" dirty="0"/>
              <a:t> </a:t>
            </a:r>
            <a:r>
              <a:rPr lang="ru-RU" sz="2400" dirty="0" err="1"/>
              <a:t>тощо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err="1"/>
              <a:t>Неможливо</a:t>
            </a:r>
            <a:r>
              <a:rPr lang="ru-RU" sz="2400" dirty="0"/>
              <a:t> </a:t>
            </a:r>
            <a:r>
              <a:rPr lang="ru-RU" sz="2400" dirty="0" err="1"/>
              <a:t>окремо</a:t>
            </a:r>
            <a:r>
              <a:rPr lang="ru-RU" sz="2400" dirty="0"/>
              <a:t> </a:t>
            </a:r>
            <a:r>
              <a:rPr lang="ru-RU" sz="2400" dirty="0" err="1"/>
              <a:t>перерахувати</a:t>
            </a:r>
            <a:r>
              <a:rPr lang="ru-RU" sz="2400" dirty="0"/>
              <a:t>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антропогенні</a:t>
            </a:r>
            <a:r>
              <a:rPr lang="ru-RU" sz="2400" dirty="0"/>
              <a:t> </a:t>
            </a:r>
            <a:r>
              <a:rPr lang="ru-RU" sz="2400" dirty="0" err="1"/>
              <a:t>стресори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модифікують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 і </a:t>
            </a:r>
            <a:r>
              <a:rPr lang="ru-RU" sz="2400" dirty="0" err="1"/>
              <a:t>тим</a:t>
            </a:r>
            <a:r>
              <a:rPr lang="ru-RU" sz="2400" dirty="0"/>
              <a:t> самим  </a:t>
            </a:r>
            <a:r>
              <a:rPr lang="ru-RU" sz="2400" dirty="0" err="1"/>
              <a:t>перетворюють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для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організмів</a:t>
            </a:r>
            <a:r>
              <a:rPr lang="ru-RU" sz="2400" dirty="0"/>
              <a:t> у </a:t>
            </a:r>
            <a:r>
              <a:rPr lang="ru-RU" sz="2400" dirty="0" err="1"/>
              <a:t>стресові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діють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. Один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прогрес</a:t>
            </a:r>
            <a:r>
              <a:rPr lang="ru-RU" sz="2400" dirty="0"/>
              <a:t> у </a:t>
            </a:r>
            <a:r>
              <a:rPr lang="ru-RU" sz="2400" dirty="0" err="1"/>
              <a:t>області</a:t>
            </a:r>
            <a:r>
              <a:rPr lang="ru-RU" sz="2400" dirty="0"/>
              <a:t> транспорту,  </a:t>
            </a:r>
            <a:r>
              <a:rPr lang="ru-RU" sz="2400" dirty="0" err="1"/>
              <a:t>гігієни</a:t>
            </a:r>
            <a:r>
              <a:rPr lang="ru-RU" sz="2400" dirty="0"/>
              <a:t> і </a:t>
            </a:r>
            <a:r>
              <a:rPr lang="ru-RU" sz="2400" dirty="0" err="1"/>
              <a:t>харчової</a:t>
            </a:r>
            <a:r>
              <a:rPr lang="ru-RU" sz="2400" dirty="0"/>
              <a:t> </a:t>
            </a:r>
            <a:r>
              <a:rPr lang="ru-RU" sz="2400" dirty="0" err="1"/>
              <a:t>промисловості</a:t>
            </a:r>
            <a:r>
              <a:rPr lang="ru-RU" sz="2400" dirty="0"/>
              <a:t> </a:t>
            </a:r>
            <a:r>
              <a:rPr lang="ru-RU" sz="2400" dirty="0" err="1"/>
              <a:t>сприяв</a:t>
            </a:r>
            <a:r>
              <a:rPr lang="ru-RU" sz="2400" dirty="0"/>
              <a:t> </a:t>
            </a:r>
            <a:r>
              <a:rPr lang="ru-RU" sz="2400" dirty="0" err="1"/>
              <a:t>виникненню</a:t>
            </a:r>
            <a:r>
              <a:rPr lang="ru-RU" sz="2400" dirty="0"/>
              <a:t> за </a:t>
            </a:r>
            <a:r>
              <a:rPr lang="ru-RU" sz="2400" dirty="0" err="1"/>
              <a:t>останні</a:t>
            </a:r>
            <a:r>
              <a:rPr lang="ru-RU" sz="2400" dirty="0"/>
              <a:t> роки </a:t>
            </a:r>
            <a:r>
              <a:rPr lang="ru-RU" sz="2400" dirty="0" err="1"/>
              <a:t>тисяч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хімічних</a:t>
            </a:r>
            <a:r>
              <a:rPr lang="ru-RU" sz="2400" dirty="0"/>
              <a:t> </a:t>
            </a:r>
            <a:r>
              <a:rPr lang="ru-RU" sz="2400" dirty="0" err="1"/>
              <a:t>продуктів</a:t>
            </a:r>
            <a:r>
              <a:rPr lang="ru-RU" sz="2400" dirty="0"/>
              <a:t>, </a:t>
            </a:r>
            <a:r>
              <a:rPr lang="ru-RU" sz="2400" dirty="0" err="1"/>
              <a:t>частина</a:t>
            </a:r>
            <a:r>
              <a:rPr lang="ru-RU" sz="2400" dirty="0"/>
              <a:t> з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екстремальну</a:t>
            </a:r>
            <a:r>
              <a:rPr lang="ru-RU" sz="2400" dirty="0"/>
              <a:t> </a:t>
            </a:r>
            <a:r>
              <a:rPr lang="ru-RU" sz="2400" dirty="0" err="1"/>
              <a:t>біологічну</a:t>
            </a:r>
            <a:r>
              <a:rPr lang="ru-RU" sz="2400" dirty="0"/>
              <a:t> </a:t>
            </a:r>
            <a:r>
              <a:rPr lang="ru-RU" sz="2400" dirty="0" err="1"/>
              <a:t>дію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2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СТИХІЙНІ ПРИРОДНІ ЯВИЩА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6640108" cy="4176464"/>
          </a:xfrm>
        </p:spPr>
      </p:pic>
    </p:spTree>
    <p:extLst>
      <p:ext uri="{BB962C8B-B14F-4D97-AF65-F5344CB8AC3E}">
        <p14:creationId xmlns:p14="http://schemas.microsoft.com/office/powerpoint/2010/main" val="21030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859340"/>
            <a:ext cx="7560840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Все </a:t>
            </a:r>
            <a:r>
              <a:rPr lang="ru-RU" sz="2400" dirty="0"/>
              <a:t>ж  </a:t>
            </a:r>
            <a:r>
              <a:rPr lang="ru-RU" sz="2400" dirty="0" err="1"/>
              <a:t>антропогенні</a:t>
            </a:r>
            <a:r>
              <a:rPr lang="ru-RU" sz="2400" dirty="0"/>
              <a:t> </a:t>
            </a:r>
            <a:r>
              <a:rPr lang="ru-RU" sz="2400" dirty="0" err="1"/>
              <a:t>стресори</a:t>
            </a:r>
            <a:r>
              <a:rPr lang="ru-RU" sz="2400" dirty="0"/>
              <a:t>, як і </a:t>
            </a:r>
            <a:r>
              <a:rPr lang="ru-RU" sz="2400" dirty="0" err="1"/>
              <a:t>природні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 бути </a:t>
            </a:r>
            <a:r>
              <a:rPr lang="ru-RU" sz="2400" dirty="0" err="1"/>
              <a:t>поділеними</a:t>
            </a:r>
            <a:r>
              <a:rPr lang="ru-RU" sz="2400" dirty="0"/>
              <a:t> на </a:t>
            </a:r>
            <a:r>
              <a:rPr lang="ru-RU" sz="2400" dirty="0" err="1"/>
              <a:t>абіотичні</a:t>
            </a:r>
            <a:r>
              <a:rPr lang="ru-RU" sz="2400" dirty="0"/>
              <a:t> й </a:t>
            </a:r>
            <a:r>
              <a:rPr lang="ru-RU" sz="2400" dirty="0" err="1"/>
              <a:t>біотичні</a:t>
            </a:r>
            <a:r>
              <a:rPr lang="ru-RU" sz="2400" dirty="0"/>
              <a:t>  </a:t>
            </a:r>
            <a:r>
              <a:rPr lang="ru-RU" sz="2400" dirty="0" err="1"/>
              <a:t>фактори</a:t>
            </a:r>
            <a:r>
              <a:rPr lang="ru-RU" sz="2400" dirty="0"/>
              <a:t>, вони </a:t>
            </a:r>
            <a:r>
              <a:rPr lang="ru-RU" sz="2400" dirty="0" err="1"/>
              <a:t>також</a:t>
            </a:r>
            <a:r>
              <a:rPr lang="ru-RU" sz="2400" dirty="0"/>
              <a:t>, </a:t>
            </a:r>
            <a:r>
              <a:rPr lang="ru-RU" sz="2400" dirty="0" err="1"/>
              <a:t>викликають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пружні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пластичні</a:t>
            </a:r>
            <a:r>
              <a:rPr lang="ru-RU" sz="2400" dirty="0"/>
              <a:t> </a:t>
            </a:r>
            <a:r>
              <a:rPr lang="ru-RU" sz="2400" dirty="0" err="1"/>
              <a:t>навантаження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err="1"/>
              <a:t>Загроза</a:t>
            </a:r>
            <a:r>
              <a:rPr lang="ru-RU" sz="2400" dirty="0"/>
              <a:t> </a:t>
            </a:r>
            <a:r>
              <a:rPr lang="ru-RU" sz="2400" dirty="0" err="1"/>
              <a:t>антропогенних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 </a:t>
            </a:r>
            <a:r>
              <a:rPr lang="ru-RU" sz="2400" dirty="0" err="1"/>
              <a:t>складається</a:t>
            </a:r>
            <a:r>
              <a:rPr lang="ru-RU" sz="2400" dirty="0"/>
              <a:t> у тому,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біологічні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– </a:t>
            </a:r>
            <a:r>
              <a:rPr lang="ru-RU" sz="2400" dirty="0" err="1"/>
              <a:t>чи</a:t>
            </a:r>
            <a:r>
              <a:rPr lang="ru-RU" sz="2400" dirty="0"/>
              <a:t> то </a:t>
            </a:r>
            <a:r>
              <a:rPr lang="ru-RU" sz="2400" dirty="0" err="1"/>
              <a:t>організми</a:t>
            </a:r>
            <a:r>
              <a:rPr lang="ru-RU" sz="2400" dirty="0"/>
              <a:t>, </a:t>
            </a:r>
            <a:r>
              <a:rPr lang="ru-RU" sz="2400" dirty="0" err="1"/>
              <a:t>популяції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біоценози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недостатньо</a:t>
            </a:r>
            <a:r>
              <a:rPr lang="ru-RU" sz="2400" dirty="0" smtClean="0"/>
              <a:t> </a:t>
            </a:r>
            <a:r>
              <a:rPr lang="ru-RU" sz="2400" dirty="0" err="1"/>
              <a:t>адаптовані</a:t>
            </a:r>
            <a:r>
              <a:rPr lang="ru-RU" sz="2400" dirty="0"/>
              <a:t> до них. </a:t>
            </a:r>
            <a:endParaRPr lang="ru-RU" sz="2400" dirty="0" smtClean="0"/>
          </a:p>
          <a:p>
            <a:pPr algn="just"/>
            <a:r>
              <a:rPr lang="ru-RU" sz="2400" dirty="0"/>
              <a:t>	</a:t>
            </a:r>
            <a:r>
              <a:rPr lang="ru-RU" sz="2400" dirty="0" err="1" smtClean="0"/>
              <a:t>Антропогенні</a:t>
            </a:r>
            <a:r>
              <a:rPr lang="ru-RU" sz="2400" dirty="0" smtClean="0"/>
              <a:t> </a:t>
            </a:r>
            <a:r>
              <a:rPr lang="ru-RU" sz="2400" dirty="0" err="1"/>
              <a:t>стресори</a:t>
            </a:r>
            <a:r>
              <a:rPr lang="ru-RU" sz="2400" dirty="0"/>
              <a:t> </a:t>
            </a:r>
            <a:r>
              <a:rPr lang="ru-RU" sz="2400" dirty="0" err="1"/>
              <a:t>утворюються</a:t>
            </a:r>
            <a:r>
              <a:rPr lang="ru-RU" sz="2400" dirty="0"/>
              <a:t> з такою </a:t>
            </a:r>
            <a:r>
              <a:rPr lang="ru-RU" sz="2400" dirty="0" err="1"/>
              <a:t>швидкістю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ці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часто не </a:t>
            </a:r>
            <a:r>
              <a:rPr lang="ru-RU" sz="2400" dirty="0" err="1" smtClean="0"/>
              <a:t>встигають</a:t>
            </a:r>
            <a:r>
              <a:rPr lang="ru-RU" sz="2400" dirty="0" smtClean="0"/>
              <a:t> </a:t>
            </a:r>
            <a:r>
              <a:rPr lang="ru-RU" sz="2400" dirty="0" err="1"/>
              <a:t>активізувати</a:t>
            </a:r>
            <a:r>
              <a:rPr lang="ru-RU" sz="2400" dirty="0"/>
              <a:t> </a:t>
            </a:r>
            <a:r>
              <a:rPr lang="ru-RU" sz="2400" dirty="0" err="1"/>
              <a:t>відповідні</a:t>
            </a:r>
            <a:r>
              <a:rPr lang="ru-RU" sz="2400" dirty="0"/>
              <a:t> </a:t>
            </a:r>
            <a:r>
              <a:rPr lang="ru-RU" sz="2400" dirty="0" err="1"/>
              <a:t>адаптаційні</a:t>
            </a:r>
            <a:r>
              <a:rPr lang="ru-RU" sz="2400" dirty="0"/>
              <a:t> </a:t>
            </a:r>
            <a:r>
              <a:rPr lang="ru-RU" sz="2400" dirty="0" err="1"/>
              <a:t>процеси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821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7992888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/>
              <a:t>антропогенних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 тому і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загрозу</a:t>
            </a:r>
            <a:r>
              <a:rPr lang="ru-RU" sz="2000" dirty="0"/>
              <a:t> для живого, </a:t>
            </a:r>
            <a:r>
              <a:rPr lang="ru-RU" sz="2000" dirty="0" err="1"/>
              <a:t>що</a:t>
            </a:r>
            <a:r>
              <a:rPr lang="ru-RU" sz="2000" dirty="0"/>
              <a:t> вони </a:t>
            </a:r>
            <a:r>
              <a:rPr lang="ru-RU" sz="2000" dirty="0" err="1"/>
              <a:t>вкрай</a:t>
            </a:r>
            <a:r>
              <a:rPr lang="ru-RU" sz="2000" dirty="0"/>
              <a:t> </a:t>
            </a:r>
            <a:r>
              <a:rPr lang="ru-RU" sz="2000" dirty="0" err="1"/>
              <a:t>відрізняються</a:t>
            </a:r>
            <a:r>
              <a:rPr lang="ru-RU" sz="2000" dirty="0"/>
              <a:t> за величиною,  </a:t>
            </a:r>
            <a:r>
              <a:rPr lang="ru-RU" sz="2000" dirty="0" err="1"/>
              <a:t>тривалістю</a:t>
            </a:r>
            <a:r>
              <a:rPr lang="ru-RU" sz="2000" dirty="0"/>
              <a:t> і моментом </a:t>
            </a:r>
            <a:r>
              <a:rPr lang="ru-RU" sz="2000" dirty="0" err="1"/>
              <a:t>впливу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норми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у </a:t>
            </a:r>
            <a:r>
              <a:rPr lang="ru-RU" sz="2000" dirty="0" err="1"/>
              <a:t>природі</a:t>
            </a:r>
            <a:r>
              <a:rPr lang="ru-RU" sz="2000" dirty="0"/>
              <a:t> </a:t>
            </a:r>
            <a:r>
              <a:rPr lang="uk-UA" sz="2000" dirty="0" smtClean="0"/>
              <a:t>та</a:t>
            </a:r>
            <a:r>
              <a:rPr lang="ru-RU" sz="2000" dirty="0" smtClean="0"/>
              <a:t> </a:t>
            </a:r>
            <a:r>
              <a:rPr lang="ru-RU" sz="2000" dirty="0"/>
              <a:t>до </a:t>
            </a:r>
            <a:r>
              <a:rPr lang="ru-RU" sz="2000" dirty="0" err="1"/>
              <a:t>якої</a:t>
            </a:r>
            <a:r>
              <a:rPr lang="ru-RU" sz="2000" dirty="0"/>
              <a:t> </a:t>
            </a:r>
            <a:r>
              <a:rPr lang="ru-RU" sz="2000" dirty="0" err="1"/>
              <a:t>організми</a:t>
            </a:r>
            <a:r>
              <a:rPr lang="ru-RU" sz="2000" dirty="0"/>
              <a:t> є </a:t>
            </a:r>
            <a:r>
              <a:rPr lang="ru-RU" sz="2000" dirty="0" err="1" smtClean="0"/>
              <a:t>адаптованими</a:t>
            </a:r>
            <a:r>
              <a:rPr lang="ru-RU" sz="2000" dirty="0" smtClean="0"/>
              <a:t>. </a:t>
            </a:r>
            <a:r>
              <a:rPr lang="ru-RU" sz="2000" dirty="0"/>
              <a:t>В </a:t>
            </a:r>
            <a:r>
              <a:rPr lang="ru-RU" sz="2000" dirty="0" err="1"/>
              <a:t>наслідок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вони часто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діапазон</a:t>
            </a:r>
            <a:r>
              <a:rPr lang="ru-RU" sz="2000" dirty="0"/>
              <a:t> </a:t>
            </a:r>
            <a:r>
              <a:rPr lang="ru-RU" sz="2000" dirty="0" err="1"/>
              <a:t>толерантності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часто </a:t>
            </a:r>
            <a:r>
              <a:rPr lang="ru-RU" sz="2000" dirty="0" err="1"/>
              <a:t>призводить</a:t>
            </a:r>
            <a:r>
              <a:rPr lang="ru-RU" sz="2000" dirty="0"/>
              <a:t> до </a:t>
            </a:r>
            <a:r>
              <a:rPr lang="ru-RU" sz="2000" dirty="0" err="1"/>
              <a:t>перевищення</a:t>
            </a:r>
            <a:r>
              <a:rPr lang="ru-RU" sz="2000" dirty="0"/>
              <a:t> </a:t>
            </a:r>
            <a:r>
              <a:rPr lang="ru-RU" sz="2000" dirty="0" err="1"/>
              <a:t>припустимого</a:t>
            </a:r>
            <a:r>
              <a:rPr lang="ru-RU" sz="2000" dirty="0"/>
              <a:t> </a:t>
            </a:r>
            <a:r>
              <a:rPr lang="ru-RU" sz="2000" dirty="0" err="1"/>
              <a:t>навантаження</a:t>
            </a:r>
            <a:r>
              <a:rPr lang="ru-RU" sz="2000" dirty="0"/>
              <a:t> на </a:t>
            </a:r>
            <a:r>
              <a:rPr lang="ru-RU" sz="2000" dirty="0" err="1"/>
              <a:t>організми</a:t>
            </a:r>
            <a:r>
              <a:rPr lang="ru-RU" sz="2000" dirty="0"/>
              <a:t> </a:t>
            </a:r>
            <a:r>
              <a:rPr lang="ru-RU" sz="2000" dirty="0" smtClean="0"/>
              <a:t>й </a:t>
            </a:r>
            <a:r>
              <a:rPr lang="ru-RU" sz="2000" dirty="0"/>
              <a:t>до </a:t>
            </a:r>
            <a:r>
              <a:rPr lang="ru-RU" sz="2000" dirty="0" err="1"/>
              <a:t>розпаду</a:t>
            </a:r>
            <a:r>
              <a:rPr lang="ru-RU" sz="2000" dirty="0"/>
              <a:t> </a:t>
            </a:r>
            <a:r>
              <a:rPr lang="ru-RU" sz="2000" dirty="0" err="1"/>
              <a:t>біологічної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/>
              <a:t>того, </a:t>
            </a:r>
            <a:r>
              <a:rPr lang="ru-RU" sz="2000" dirty="0" err="1"/>
              <a:t>необхідно</a:t>
            </a:r>
            <a:r>
              <a:rPr lang="ru-RU" sz="2000" dirty="0"/>
              <a:t> </a:t>
            </a:r>
            <a:r>
              <a:rPr lang="ru-RU" sz="2000" dirty="0" err="1" smtClean="0"/>
              <a:t>враховувати</a:t>
            </a:r>
            <a:r>
              <a:rPr lang="ru-RU" sz="2000" dirty="0" smtClean="0"/>
              <a:t> й </a:t>
            </a:r>
            <a:r>
              <a:rPr lang="ru-RU" sz="2000" dirty="0"/>
              <a:t>те, </a:t>
            </a:r>
            <a:r>
              <a:rPr lang="ru-RU" sz="2000" dirty="0" err="1"/>
              <a:t>що</a:t>
            </a:r>
            <a:r>
              <a:rPr lang="ru-RU" sz="2000" dirty="0"/>
              <a:t> на </a:t>
            </a:r>
            <a:r>
              <a:rPr lang="ru-RU" sz="2000" dirty="0" err="1"/>
              <a:t>організм</a:t>
            </a:r>
            <a:r>
              <a:rPr lang="ru-RU" sz="2000" dirty="0"/>
              <a:t> </a:t>
            </a:r>
            <a:r>
              <a:rPr lang="ru-RU" sz="2000" dirty="0" err="1"/>
              <a:t>впливає</a:t>
            </a:r>
            <a:r>
              <a:rPr lang="ru-RU" sz="2000" dirty="0"/>
              <a:t> не один </a:t>
            </a:r>
            <a:r>
              <a:rPr lang="ru-RU" sz="2000" dirty="0" err="1" smtClean="0"/>
              <a:t>який-небудь</a:t>
            </a:r>
            <a:r>
              <a:rPr lang="ru-RU" sz="2000" dirty="0" smtClean="0"/>
              <a:t> </a:t>
            </a:r>
            <a:r>
              <a:rPr lang="ru-RU" sz="2000" dirty="0" smtClean="0"/>
              <a:t>фактор, </a:t>
            </a:r>
            <a:r>
              <a:rPr lang="ru-RU" sz="2000" dirty="0"/>
              <a:t>а комплекс </a:t>
            </a:r>
            <a:r>
              <a:rPr lang="ru-RU" sz="2000" dirty="0" err="1"/>
              <a:t>стресових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 </a:t>
            </a:r>
            <a:r>
              <a:rPr lang="ru-RU" sz="2000" dirty="0" smtClean="0"/>
              <a:t>(</a:t>
            </a:r>
            <a:r>
              <a:rPr lang="ru-RU" sz="2000" dirty="0" err="1" smtClean="0"/>
              <a:t>комплексний</a:t>
            </a:r>
            <a:r>
              <a:rPr lang="ru-RU" sz="2000" dirty="0" smtClean="0"/>
              <a:t> </a:t>
            </a:r>
            <a:r>
              <a:rPr lang="ru-RU" sz="2000" dirty="0" err="1"/>
              <a:t>стресовий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). </a:t>
            </a:r>
            <a:endParaRPr lang="ru-RU" sz="2000" dirty="0" smtClean="0"/>
          </a:p>
          <a:p>
            <a:pPr algn="just"/>
            <a:r>
              <a:rPr lang="ru-RU" sz="2000" dirty="0"/>
              <a:t>	</a:t>
            </a:r>
            <a:r>
              <a:rPr lang="ru-RU" sz="2000" dirty="0" smtClean="0"/>
              <a:t>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 smtClean="0"/>
              <a:t>який-небудь</a:t>
            </a:r>
            <a:r>
              <a:rPr lang="ru-RU" sz="2000" dirty="0" smtClean="0"/>
              <a:t>   </a:t>
            </a:r>
            <a:r>
              <a:rPr lang="ru-RU" sz="2000" dirty="0" err="1"/>
              <a:t>окремий</a:t>
            </a:r>
            <a:r>
              <a:rPr lang="ru-RU" sz="2000" dirty="0"/>
              <a:t> фактор </a:t>
            </a:r>
            <a:r>
              <a:rPr lang="ru-RU" sz="2000" dirty="0" err="1"/>
              <a:t>може</a:t>
            </a:r>
            <a:r>
              <a:rPr lang="ru-RU" sz="2000" dirty="0"/>
              <a:t>  </a:t>
            </a:r>
            <a:r>
              <a:rPr lang="ru-RU" sz="2000" dirty="0" err="1" smtClean="0"/>
              <a:t>тимчасово</a:t>
            </a:r>
            <a:r>
              <a:rPr lang="ru-RU" sz="2000" dirty="0" smtClean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постійно</a:t>
            </a:r>
            <a:r>
              <a:rPr lang="ru-RU" sz="2000" dirty="0"/>
              <a:t> </a:t>
            </a:r>
            <a:r>
              <a:rPr lang="ru-RU" sz="2000" dirty="0" err="1"/>
              <a:t>домінувати</a:t>
            </a:r>
            <a:r>
              <a:rPr lang="ru-RU" sz="2000" dirty="0"/>
              <a:t>. У </a:t>
            </a:r>
            <a:r>
              <a:rPr lang="ru-RU" sz="2000" dirty="0" err="1"/>
              <a:t>зв’язку</a:t>
            </a:r>
            <a:r>
              <a:rPr lang="ru-RU" sz="2000" dirty="0"/>
              <a:t> з </a:t>
            </a:r>
            <a:r>
              <a:rPr lang="ru-RU" sz="2000" dirty="0" err="1"/>
              <a:t>цим</a:t>
            </a:r>
            <a:r>
              <a:rPr lang="ru-RU" sz="2000" dirty="0"/>
              <a:t>, </a:t>
            </a:r>
            <a:r>
              <a:rPr lang="ru-RU" sz="2000" dirty="0" err="1"/>
              <a:t>реакції</a:t>
            </a:r>
            <a:r>
              <a:rPr lang="ru-RU" sz="2000" dirty="0"/>
              <a:t> </a:t>
            </a:r>
            <a:r>
              <a:rPr lang="ru-RU" sz="2000" dirty="0" err="1"/>
              <a:t>організму</a:t>
            </a:r>
            <a:r>
              <a:rPr lang="ru-RU" sz="2000" dirty="0"/>
              <a:t> на </a:t>
            </a:r>
            <a:r>
              <a:rPr lang="ru-RU" sz="2000" dirty="0" err="1"/>
              <a:t>стресори</a:t>
            </a:r>
            <a:r>
              <a:rPr lang="ru-RU" sz="2000" dirty="0"/>
              <a:t> в лабораторному </a:t>
            </a:r>
            <a:r>
              <a:rPr lang="ru-RU" sz="2000" dirty="0" err="1"/>
              <a:t>експерименті</a:t>
            </a:r>
            <a:r>
              <a:rPr lang="ru-RU" sz="2000" dirty="0"/>
              <a:t> не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співпадають</a:t>
            </a:r>
            <a:r>
              <a:rPr lang="ru-RU" sz="2000" dirty="0"/>
              <a:t> </a:t>
            </a:r>
            <a:r>
              <a:rPr lang="ru-RU" sz="2000" dirty="0" err="1" smtClean="0"/>
              <a:t>зі</a:t>
            </a:r>
            <a:r>
              <a:rPr lang="ru-RU" sz="2000" dirty="0" smtClean="0"/>
              <a:t> </a:t>
            </a:r>
            <a:r>
              <a:rPr lang="ru-RU" sz="2000" dirty="0" err="1"/>
              <a:t>спостерігавшимися</a:t>
            </a:r>
            <a:r>
              <a:rPr lang="ru-RU" sz="2000" dirty="0"/>
              <a:t> в </a:t>
            </a:r>
            <a:r>
              <a:rPr lang="ru-RU" sz="2000" dirty="0" err="1"/>
              <a:t>лабораторних</a:t>
            </a:r>
            <a:r>
              <a:rPr lang="ru-RU" sz="2000" dirty="0"/>
              <a:t> </a:t>
            </a:r>
            <a:r>
              <a:rPr lang="ru-RU" sz="2000" dirty="0" err="1"/>
              <a:t>умовах</a:t>
            </a:r>
            <a:r>
              <a:rPr lang="ru-RU" sz="2000" dirty="0"/>
              <a:t>, тому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комбінованого</a:t>
            </a:r>
            <a:r>
              <a:rPr lang="ru-RU" sz="2000" dirty="0"/>
              <a:t>  </a:t>
            </a:r>
            <a:r>
              <a:rPr lang="ru-RU" sz="2000" dirty="0" err="1"/>
              <a:t>впливу</a:t>
            </a:r>
            <a:r>
              <a:rPr lang="ru-RU" sz="2000" dirty="0"/>
              <a:t> </a:t>
            </a:r>
            <a:r>
              <a:rPr lang="ru-RU" sz="2000" dirty="0" err="1"/>
              <a:t>навантажень</a:t>
            </a:r>
            <a:r>
              <a:rPr lang="ru-RU" sz="2000" dirty="0"/>
              <a:t> </a:t>
            </a:r>
            <a:r>
              <a:rPr lang="ru-RU" sz="2000" dirty="0" err="1"/>
              <a:t>середовища</a:t>
            </a:r>
            <a:r>
              <a:rPr lang="ru-RU" sz="2000" dirty="0"/>
              <a:t> є </a:t>
            </a:r>
            <a:r>
              <a:rPr lang="ru-RU" sz="2000" dirty="0" err="1"/>
              <a:t>принципово</a:t>
            </a:r>
            <a:r>
              <a:rPr lang="ru-RU" sz="2000" dirty="0"/>
              <a:t> </a:t>
            </a:r>
            <a:r>
              <a:rPr lang="ru-RU" sz="2000" dirty="0" err="1"/>
              <a:t>важливим</a:t>
            </a:r>
            <a:r>
              <a:rPr lang="ru-RU" sz="2000" dirty="0"/>
              <a:t> для </a:t>
            </a:r>
            <a:r>
              <a:rPr lang="ru-RU" sz="2000" dirty="0" err="1"/>
              <a:t>встановлення</a:t>
            </a:r>
            <a:r>
              <a:rPr lang="ru-RU" sz="2000" dirty="0"/>
              <a:t>  </a:t>
            </a:r>
            <a:r>
              <a:rPr lang="ru-RU" sz="2000" dirty="0" err="1"/>
              <a:t>припустимого</a:t>
            </a:r>
            <a:r>
              <a:rPr lang="ru-RU" sz="2000" dirty="0"/>
              <a:t> </a:t>
            </a:r>
            <a:r>
              <a:rPr lang="ru-RU" sz="2000" dirty="0" err="1"/>
              <a:t>навантаження</a:t>
            </a:r>
            <a:r>
              <a:rPr lang="ru-RU" sz="2000" dirty="0"/>
              <a:t>  </a:t>
            </a:r>
            <a:r>
              <a:rPr lang="ru-RU" sz="2000" dirty="0" smtClean="0"/>
              <a:t>й </a:t>
            </a:r>
            <a:r>
              <a:rPr lang="ru-RU" sz="2000" dirty="0" err="1" smtClean="0"/>
              <a:t>стабільності</a:t>
            </a:r>
            <a:r>
              <a:rPr lang="ru-RU" sz="2000" dirty="0" smtClean="0"/>
              <a:t> </a:t>
            </a:r>
            <a:r>
              <a:rPr lang="ru-RU" sz="2000" dirty="0" err="1"/>
              <a:t>біологічних</a:t>
            </a:r>
            <a:r>
              <a:rPr lang="ru-RU" sz="2000" dirty="0"/>
              <a:t> систем у </a:t>
            </a:r>
            <a:r>
              <a:rPr lang="ru-RU" sz="2000" dirty="0" err="1"/>
              <a:t>порушеному</a:t>
            </a:r>
            <a:r>
              <a:rPr lang="ru-RU" sz="2000" dirty="0"/>
              <a:t> </a:t>
            </a:r>
            <a:r>
              <a:rPr lang="ru-RU" sz="2000" dirty="0" err="1"/>
              <a:t>середовищі</a:t>
            </a:r>
            <a:r>
              <a:rPr lang="ru-RU" sz="2000" dirty="0"/>
              <a:t> </a:t>
            </a:r>
            <a:r>
              <a:rPr lang="ru-RU" sz="2000" dirty="0" smtClean="0"/>
              <a:t>з </a:t>
            </a:r>
            <a:r>
              <a:rPr lang="ru-RU" sz="2000" dirty="0" err="1"/>
              <a:t>багатьма</a:t>
            </a:r>
            <a:r>
              <a:rPr lang="ru-RU" sz="2000" dirty="0"/>
              <a:t> </a:t>
            </a:r>
            <a:r>
              <a:rPr lang="ru-RU" sz="2000" dirty="0" err="1"/>
              <a:t>антропогенними</a:t>
            </a:r>
            <a:r>
              <a:rPr lang="ru-RU" sz="2000" dirty="0"/>
              <a:t> </a:t>
            </a:r>
            <a:r>
              <a:rPr lang="ru-RU" sz="2000" dirty="0" err="1"/>
              <a:t>стресорами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29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4664"/>
            <a:ext cx="813690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/>
              <a:t>ЗАКОНОМІРНОСТІ БІОІНДИКАЦІЇ </a:t>
            </a:r>
            <a:r>
              <a:rPr lang="ru-RU" sz="2400" b="1" dirty="0" smtClean="0"/>
              <a:t>НА РІЗНИХ </a:t>
            </a:r>
            <a:r>
              <a:rPr lang="ru-RU" sz="2400" b="1" dirty="0"/>
              <a:t>РІВНЯХ ОРГАНІЗАЦІЇ ЖИВОЇ </a:t>
            </a:r>
            <a:r>
              <a:rPr lang="ru-RU" sz="2400" b="1" dirty="0" smtClean="0"/>
              <a:t>МАТЕРІЇ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563021"/>
            <a:ext cx="7704856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Біоіндикація</a:t>
            </a:r>
            <a:r>
              <a:rPr lang="ru-RU" sz="2400" dirty="0" smtClean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здійснюватись</a:t>
            </a:r>
            <a:r>
              <a:rPr lang="ru-RU" sz="2400" dirty="0"/>
              <a:t> на </a:t>
            </a:r>
            <a:r>
              <a:rPr lang="ru-RU" sz="2400" dirty="0" err="1"/>
              <a:t>різних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живого (макромолекула, </a:t>
            </a:r>
            <a:r>
              <a:rPr lang="ru-RU" sz="2400" dirty="0" err="1"/>
              <a:t>клітина</a:t>
            </a:r>
            <a:r>
              <a:rPr lang="ru-RU" sz="2400" dirty="0"/>
              <a:t>, орган, </a:t>
            </a:r>
            <a:r>
              <a:rPr lang="ru-RU" sz="2400" dirty="0" err="1"/>
              <a:t>організм</a:t>
            </a:r>
            <a:r>
              <a:rPr lang="ru-RU" sz="2400" dirty="0"/>
              <a:t>, </a:t>
            </a:r>
            <a:r>
              <a:rPr lang="ru-RU" sz="2400" dirty="0" err="1"/>
              <a:t>популяція</a:t>
            </a:r>
            <a:r>
              <a:rPr lang="ru-RU" sz="2400" dirty="0"/>
              <a:t>, </a:t>
            </a:r>
            <a:r>
              <a:rPr lang="ru-RU" sz="2400" dirty="0" err="1"/>
              <a:t>біоценоз</a:t>
            </a:r>
            <a:r>
              <a:rPr lang="ru-RU" sz="2400" dirty="0" smtClean="0"/>
              <a:t>). </a:t>
            </a:r>
            <a:r>
              <a:rPr lang="ru-RU" sz="2400" dirty="0" err="1"/>
              <a:t>Звичайно</a:t>
            </a:r>
            <a:r>
              <a:rPr lang="ru-RU" sz="2400" dirty="0"/>
              <a:t> з </a:t>
            </a:r>
            <a:r>
              <a:rPr lang="ru-RU" sz="2400" dirty="0" err="1"/>
              <a:t>підвищенням</a:t>
            </a:r>
            <a:r>
              <a:rPr lang="ru-RU" sz="2400" dirty="0"/>
              <a:t> </a:t>
            </a:r>
            <a:r>
              <a:rPr lang="ru-RU" sz="2400" dirty="0" err="1"/>
              <a:t>рівня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 систем </a:t>
            </a:r>
            <a:r>
              <a:rPr lang="ru-RU" sz="2400" dirty="0" err="1"/>
              <a:t>підвищується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складність</a:t>
            </a:r>
            <a:r>
              <a:rPr lang="ru-RU" sz="2400" dirty="0"/>
              <a:t>, так як </a:t>
            </a:r>
            <a:r>
              <a:rPr lang="ru-RU" sz="2400" dirty="0" err="1"/>
              <a:t>водночас</a:t>
            </a:r>
            <a:r>
              <a:rPr lang="ru-RU" sz="2400" dirty="0"/>
              <a:t> </a:t>
            </a:r>
            <a:r>
              <a:rPr lang="ru-RU" sz="2400" dirty="0" err="1"/>
              <a:t>ускладнюються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взаємозв’яски</a:t>
            </a:r>
            <a:r>
              <a:rPr lang="ru-RU" sz="2400" dirty="0"/>
              <a:t> з факторами </a:t>
            </a:r>
            <a:r>
              <a:rPr lang="ru-RU" sz="2400" dirty="0" err="1"/>
              <a:t>місця</a:t>
            </a:r>
            <a:r>
              <a:rPr lang="ru-RU" sz="2400" dirty="0"/>
              <a:t> </a:t>
            </a:r>
            <a:r>
              <a:rPr lang="ru-RU" sz="2400" dirty="0" err="1"/>
              <a:t>мешкання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	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біоіндикація</a:t>
            </a:r>
            <a:r>
              <a:rPr lang="ru-RU" sz="2400" dirty="0"/>
              <a:t> на </a:t>
            </a:r>
            <a:r>
              <a:rPr lang="ru-RU" sz="2400" dirty="0" err="1"/>
              <a:t>низьких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діалектично</a:t>
            </a:r>
            <a:r>
              <a:rPr lang="ru-RU" sz="2400" dirty="0"/>
              <a:t> </a:t>
            </a:r>
            <a:r>
              <a:rPr lang="ru-RU" sz="2400" dirty="0" err="1"/>
              <a:t>включається</a:t>
            </a:r>
            <a:r>
              <a:rPr lang="ru-RU" sz="2400" dirty="0"/>
              <a:t> у </a:t>
            </a:r>
            <a:r>
              <a:rPr lang="ru-RU" sz="2400" dirty="0" err="1"/>
              <a:t>біоіндикацію</a:t>
            </a:r>
            <a:r>
              <a:rPr lang="ru-RU" sz="2400" dirty="0"/>
              <a:t> на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високих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, де </a:t>
            </a:r>
            <a:r>
              <a:rPr lang="ru-RU" sz="2400" dirty="0" err="1"/>
              <a:t>виступає</a:t>
            </a:r>
            <a:r>
              <a:rPr lang="ru-RU" sz="2400" dirty="0"/>
              <a:t> у </a:t>
            </a:r>
            <a:r>
              <a:rPr lang="ru-RU" sz="2400" dirty="0" err="1"/>
              <a:t>новій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. В той час, коли  на </a:t>
            </a:r>
            <a:r>
              <a:rPr lang="ru-RU" sz="2400" dirty="0" err="1"/>
              <a:t>низьких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 </a:t>
            </a:r>
            <a:r>
              <a:rPr lang="ru-RU" sz="2400" dirty="0" err="1"/>
              <a:t>біоіндикації</a:t>
            </a:r>
            <a:r>
              <a:rPr lang="ru-RU" sz="2400" dirty="0"/>
              <a:t> </a:t>
            </a:r>
            <a:r>
              <a:rPr lang="ru-RU" sz="2400" dirty="0" err="1"/>
              <a:t>переважають</a:t>
            </a:r>
            <a:r>
              <a:rPr lang="ru-RU" sz="2400" dirty="0"/>
              <a:t>   </a:t>
            </a:r>
            <a:r>
              <a:rPr lang="ru-RU" sz="2400" dirty="0" err="1"/>
              <a:t>прямі</a:t>
            </a:r>
            <a:r>
              <a:rPr lang="ru-RU" sz="2400" dirty="0"/>
              <a:t> й</a:t>
            </a:r>
            <a:r>
              <a:rPr lang="ru-RU" sz="2400" dirty="0" smtClean="0"/>
              <a:t> </a:t>
            </a:r>
            <a:r>
              <a:rPr lang="ru-RU" sz="2400" dirty="0" err="1"/>
              <a:t>частіше</a:t>
            </a:r>
            <a:r>
              <a:rPr lang="ru-RU" sz="2400" dirty="0"/>
              <a:t> не </a:t>
            </a:r>
            <a:r>
              <a:rPr lang="ru-RU" sz="2400" dirty="0" err="1"/>
              <a:t>специфічні</a:t>
            </a:r>
            <a:r>
              <a:rPr lang="ru-RU" sz="2400" dirty="0"/>
              <a:t> </a:t>
            </a:r>
            <a:r>
              <a:rPr lang="ru-RU" sz="2400" dirty="0" err="1"/>
              <a:t>види</a:t>
            </a:r>
            <a:r>
              <a:rPr lang="ru-RU" sz="2400" dirty="0"/>
              <a:t> </a:t>
            </a:r>
            <a:r>
              <a:rPr lang="ru-RU" sz="2400" dirty="0" err="1"/>
              <a:t>біоіндикації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пов’язані</a:t>
            </a:r>
            <a:r>
              <a:rPr lang="ru-RU" sz="2400" dirty="0"/>
              <a:t> </a:t>
            </a:r>
            <a:r>
              <a:rPr lang="ru-RU" sz="2400" dirty="0" smtClean="0"/>
              <a:t>з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якого-небудь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</a:t>
            </a:r>
            <a:r>
              <a:rPr lang="ru-RU" sz="2400" dirty="0" err="1"/>
              <a:t>стресору</a:t>
            </a:r>
            <a:r>
              <a:rPr lang="ru-RU" sz="2400" dirty="0"/>
              <a:t>, то на </a:t>
            </a:r>
            <a:r>
              <a:rPr lang="ru-RU" sz="2400" dirty="0" err="1"/>
              <a:t>вищих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 </a:t>
            </a:r>
            <a:r>
              <a:rPr lang="ru-RU" sz="2400" dirty="0" err="1"/>
              <a:t>переважає</a:t>
            </a:r>
            <a:r>
              <a:rPr lang="ru-RU" sz="2400" dirty="0"/>
              <a:t> не пряма </a:t>
            </a:r>
            <a:r>
              <a:rPr lang="ru-RU" sz="2400" dirty="0" err="1"/>
              <a:t>біоіндикація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3968" y="152088"/>
            <a:ext cx="451370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 </a:t>
            </a:r>
            <a:r>
              <a:rPr lang="ru-RU" sz="2400" dirty="0" err="1"/>
              <a:t>зв’язку</a:t>
            </a:r>
            <a:r>
              <a:rPr lang="ru-RU" sz="2400" dirty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/>
              <a:t>складністю</a:t>
            </a:r>
            <a:r>
              <a:rPr lang="ru-RU" sz="2400" dirty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 систем часто </a:t>
            </a:r>
            <a:r>
              <a:rPr lang="ru-RU" sz="2400" dirty="0" err="1"/>
              <a:t>буває</a:t>
            </a:r>
            <a:r>
              <a:rPr lang="ru-RU" sz="2400" dirty="0"/>
              <a:t> </a:t>
            </a:r>
            <a:r>
              <a:rPr lang="ru-RU" sz="2400" dirty="0" err="1"/>
              <a:t>можливою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не </a:t>
            </a:r>
            <a:r>
              <a:rPr lang="ru-RU" sz="2400" dirty="0" err="1"/>
              <a:t>специфічна</a:t>
            </a:r>
            <a:r>
              <a:rPr lang="ru-RU" sz="2400" dirty="0"/>
              <a:t> </a:t>
            </a:r>
            <a:r>
              <a:rPr lang="ru-RU" sz="2400" dirty="0" err="1"/>
              <a:t>біоіндикація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Однак</a:t>
            </a:r>
            <a:r>
              <a:rPr lang="ru-RU" sz="2400" dirty="0" smtClean="0"/>
              <a:t> </a:t>
            </a:r>
            <a:r>
              <a:rPr lang="ru-RU" sz="2400" dirty="0" err="1"/>
              <a:t>саме</a:t>
            </a:r>
            <a:r>
              <a:rPr lang="ru-RU" sz="2400" dirty="0"/>
              <a:t> тут </a:t>
            </a:r>
            <a:r>
              <a:rPr lang="ru-RU" sz="2400" dirty="0" err="1"/>
              <a:t>відкриваються</a:t>
            </a:r>
            <a:r>
              <a:rPr lang="ru-RU" sz="2400" dirty="0"/>
              <a:t> шляхи до </a:t>
            </a:r>
            <a:r>
              <a:rPr lang="ru-RU" sz="2400" dirty="0" err="1"/>
              <a:t>виявлення</a:t>
            </a:r>
            <a:r>
              <a:rPr lang="ru-RU" sz="2400" dirty="0"/>
              <a:t>  комплексного </a:t>
            </a:r>
            <a:r>
              <a:rPr lang="ru-RU" sz="2400" dirty="0" err="1"/>
              <a:t>стресового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і </a:t>
            </a:r>
            <a:r>
              <a:rPr lang="ru-RU" sz="2400" dirty="0" err="1"/>
              <a:t>тим</a:t>
            </a:r>
            <a:r>
              <a:rPr lang="ru-RU" sz="2400" dirty="0"/>
              <a:t> самим до </a:t>
            </a:r>
            <a:r>
              <a:rPr lang="ru-RU" sz="2400" dirty="0" err="1"/>
              <a:t>оцінки</a:t>
            </a:r>
            <a:r>
              <a:rPr lang="ru-RU" sz="2400" dirty="0"/>
              <a:t>  </a:t>
            </a:r>
            <a:r>
              <a:rPr lang="ru-RU" sz="2400" dirty="0" err="1"/>
              <a:t>припустимого</a:t>
            </a:r>
            <a:r>
              <a:rPr lang="ru-RU" sz="2400" dirty="0"/>
              <a:t> </a:t>
            </a:r>
            <a:r>
              <a:rPr lang="ru-RU" sz="2400" dirty="0" err="1"/>
              <a:t>навантаження</a:t>
            </a:r>
            <a:r>
              <a:rPr lang="ru-RU" sz="2400" dirty="0"/>
              <a:t> на </a:t>
            </a:r>
            <a:r>
              <a:rPr lang="ru-RU" sz="2400" dirty="0" err="1"/>
              <a:t>складну</a:t>
            </a:r>
            <a:r>
              <a:rPr lang="ru-RU" sz="2400" dirty="0"/>
              <a:t> </a:t>
            </a:r>
            <a:r>
              <a:rPr lang="ru-RU" sz="2400" dirty="0" err="1"/>
              <a:t>екосистему</a:t>
            </a:r>
            <a:r>
              <a:rPr lang="ru-RU" sz="2400" dirty="0"/>
              <a:t>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Іноді</a:t>
            </a:r>
            <a:r>
              <a:rPr lang="ru-RU" sz="2400" dirty="0" smtClean="0"/>
              <a:t> </a:t>
            </a:r>
            <a:r>
              <a:rPr lang="ru-RU" sz="2400" dirty="0" err="1"/>
              <a:t>біоідикаційні</a:t>
            </a:r>
            <a:r>
              <a:rPr lang="ru-RU" sz="2400" dirty="0"/>
              <a:t> </a:t>
            </a:r>
            <a:r>
              <a:rPr lang="ru-RU" sz="2400" dirty="0" err="1"/>
              <a:t>методи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легко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на </a:t>
            </a:r>
            <a:r>
              <a:rPr lang="ru-RU" sz="2400" dirty="0" err="1"/>
              <a:t>низьких</a:t>
            </a:r>
            <a:r>
              <a:rPr lang="ru-RU" sz="2400" dirty="0"/>
              <a:t>  </a:t>
            </a:r>
            <a:r>
              <a:rPr lang="ru-RU" sz="2400" dirty="0" err="1"/>
              <a:t>організаційних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/>
              <a:t>, так </a:t>
            </a:r>
            <a:r>
              <a:rPr lang="ru-RU" sz="2400" dirty="0" err="1"/>
              <a:t>ускладнюються</a:t>
            </a:r>
            <a:r>
              <a:rPr lang="ru-RU" sz="2400" dirty="0"/>
              <a:t> </a:t>
            </a:r>
            <a:r>
              <a:rPr lang="ru-RU" sz="2400" dirty="0" smtClean="0"/>
              <a:t>в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комплексних</a:t>
            </a:r>
            <a:r>
              <a:rPr lang="ru-RU" sz="2400" dirty="0"/>
              <a:t> системах,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розрізнити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 фактору </a:t>
            </a:r>
            <a:r>
              <a:rPr lang="ru-RU" sz="2400" dirty="0" err="1"/>
              <a:t>стає</a:t>
            </a:r>
            <a:r>
              <a:rPr lang="ru-RU" sz="2400" dirty="0"/>
              <a:t> не </a:t>
            </a:r>
            <a:r>
              <a:rPr lang="ru-RU" sz="2400" dirty="0" err="1"/>
              <a:t>можливим</a:t>
            </a:r>
            <a:r>
              <a:rPr lang="ru-RU" sz="2400" dirty="0"/>
              <a:t>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384537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З </a:t>
            </a:r>
            <a:r>
              <a:rPr lang="ru-RU" dirty="0" err="1"/>
              <a:t>іншого</a:t>
            </a:r>
            <a:r>
              <a:rPr lang="ru-RU" dirty="0"/>
              <a:t> боку, </a:t>
            </a:r>
            <a:r>
              <a:rPr lang="ru-RU" dirty="0" err="1"/>
              <a:t>біоіндикаційні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на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організаційному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змінами</a:t>
            </a:r>
            <a:r>
              <a:rPr lang="ru-RU" dirty="0"/>
              <a:t> на </a:t>
            </a:r>
            <a:r>
              <a:rPr lang="ru-RU" dirty="0" err="1"/>
              <a:t>попередньому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Пошук</a:t>
            </a:r>
            <a:r>
              <a:rPr lang="ru-RU" dirty="0" smtClean="0"/>
              <a:t> </a:t>
            </a:r>
            <a:r>
              <a:rPr lang="ru-RU" dirty="0" err="1"/>
              <a:t>ранньої</a:t>
            </a:r>
            <a:r>
              <a:rPr lang="ru-RU" dirty="0"/>
              <a:t> </a:t>
            </a:r>
            <a:r>
              <a:rPr lang="ru-RU" dirty="0" err="1"/>
              <a:t>біоіндикації</a:t>
            </a:r>
            <a:r>
              <a:rPr lang="ru-RU" dirty="0"/>
              <a:t> </a:t>
            </a:r>
            <a:r>
              <a:rPr lang="ru-RU" dirty="0" err="1"/>
              <a:t>враховує</a:t>
            </a:r>
            <a:r>
              <a:rPr lang="ru-RU" dirty="0"/>
              <a:t> і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закономірність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організмами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на </a:t>
            </a:r>
            <a:r>
              <a:rPr lang="ru-RU" dirty="0" err="1"/>
              <a:t>стресовий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/>
              <a:t>запізненням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/>
              <a:t>у сильно </a:t>
            </a:r>
            <a:r>
              <a:rPr lang="ru-RU" dirty="0" err="1"/>
              <a:t>зміненій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Різноманітність</a:t>
            </a:r>
            <a:r>
              <a:rPr lang="ru-RU" dirty="0" smtClean="0"/>
              <a:t>  </a:t>
            </a:r>
            <a:r>
              <a:rPr lang="ru-RU" dirty="0" err="1"/>
              <a:t>елементів</a:t>
            </a:r>
            <a:r>
              <a:rPr lang="ru-RU" dirty="0"/>
              <a:t> систем,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взаємозв’язок</a:t>
            </a:r>
            <a:r>
              <a:rPr lang="ru-RU" dirty="0"/>
              <a:t> часто </a:t>
            </a:r>
            <a:r>
              <a:rPr lang="ru-RU" dirty="0" err="1"/>
              <a:t>призводить</a:t>
            </a:r>
            <a:r>
              <a:rPr lang="ru-RU" dirty="0"/>
              <a:t> до великих </a:t>
            </a:r>
            <a:r>
              <a:rPr lang="ru-RU" dirty="0" err="1"/>
              <a:t>труднощів</a:t>
            </a:r>
            <a:r>
              <a:rPr lang="ru-RU" dirty="0"/>
              <a:t> при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ії</a:t>
            </a:r>
            <a:r>
              <a:rPr lang="ru-RU" dirty="0"/>
              <a:t> </a:t>
            </a:r>
            <a:r>
              <a:rPr lang="ru-RU" dirty="0" err="1"/>
              <a:t>відповідей</a:t>
            </a:r>
            <a:r>
              <a:rPr lang="ru-RU" dirty="0"/>
              <a:t> на </a:t>
            </a:r>
            <a:r>
              <a:rPr lang="ru-RU" dirty="0" err="1"/>
              <a:t>вхідні</a:t>
            </a:r>
            <a:r>
              <a:rPr lang="ru-RU" dirty="0"/>
              <a:t> </a:t>
            </a:r>
            <a:r>
              <a:rPr lang="ru-RU" dirty="0" err="1"/>
              <a:t>варійовані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 </a:t>
            </a:r>
            <a:r>
              <a:rPr lang="ru-RU" dirty="0" err="1"/>
              <a:t>стресових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5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751344"/>
            <a:ext cx="7992888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 </a:t>
            </a:r>
            <a:r>
              <a:rPr lang="ru-RU" sz="2400" dirty="0" err="1"/>
              <a:t>окремих</a:t>
            </a:r>
            <a:r>
              <a:rPr lang="ru-RU" sz="2400" dirty="0"/>
              <a:t> </a:t>
            </a:r>
            <a:r>
              <a:rPr lang="ru-RU" sz="2400" dirty="0" err="1"/>
              <a:t>компонентів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обумовлені</a:t>
            </a:r>
            <a:r>
              <a:rPr lang="ru-RU" sz="2400" dirty="0"/>
              <a:t> </a:t>
            </a:r>
            <a:r>
              <a:rPr lang="ru-RU" sz="2400" dirty="0" err="1"/>
              <a:t>стресовим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, </a:t>
            </a:r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повністю</a:t>
            </a:r>
            <a:r>
              <a:rPr lang="ru-RU" sz="2400" dirty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частково</a:t>
            </a:r>
            <a:r>
              <a:rPr lang="ru-RU" sz="2400" dirty="0"/>
              <a:t> </a:t>
            </a:r>
            <a:r>
              <a:rPr lang="ru-RU" sz="2400" dirty="0" err="1"/>
              <a:t>вирівнюються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. </a:t>
            </a:r>
            <a:r>
              <a:rPr lang="ru-RU" sz="2400" dirty="0" err="1"/>
              <a:t>Іноді</a:t>
            </a:r>
            <a:r>
              <a:rPr lang="ru-RU" sz="2400" dirty="0"/>
              <a:t> </a:t>
            </a:r>
            <a:r>
              <a:rPr lang="ru-RU" sz="2400" dirty="0" err="1"/>
              <a:t>стресове</a:t>
            </a:r>
            <a:r>
              <a:rPr lang="ru-RU" sz="2400" dirty="0"/>
              <a:t> </a:t>
            </a:r>
            <a:r>
              <a:rPr lang="ru-RU" sz="2400" dirty="0" err="1"/>
              <a:t>навантаження</a:t>
            </a:r>
            <a:r>
              <a:rPr lang="ru-RU" sz="2400" dirty="0"/>
              <a:t> на </a:t>
            </a:r>
            <a:r>
              <a:rPr lang="ru-RU" sz="2400" dirty="0" err="1"/>
              <a:t>екосистему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виявленим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явищам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виходять</a:t>
            </a:r>
            <a:r>
              <a:rPr lang="ru-RU" sz="2400" dirty="0"/>
              <a:t> за </a:t>
            </a:r>
            <a:r>
              <a:rPr lang="ru-RU" sz="2400" dirty="0" err="1"/>
              <a:t>межі</a:t>
            </a:r>
            <a:r>
              <a:rPr lang="ru-RU" sz="2400" dirty="0"/>
              <a:t> </a:t>
            </a:r>
            <a:r>
              <a:rPr lang="ru-RU" sz="2400" dirty="0" err="1"/>
              <a:t>супутніх</a:t>
            </a:r>
            <a:r>
              <a:rPr lang="ru-RU" sz="2400" dirty="0"/>
              <a:t> </a:t>
            </a:r>
            <a:r>
              <a:rPr lang="ru-RU" sz="2400" dirty="0" err="1"/>
              <a:t>явищ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У </a:t>
            </a:r>
            <a:r>
              <a:rPr lang="ru-RU" sz="2400" dirty="0" err="1"/>
              <a:t>відповідності</a:t>
            </a:r>
            <a:r>
              <a:rPr lang="ru-RU" sz="2400" dirty="0"/>
              <a:t> до </a:t>
            </a:r>
            <a:r>
              <a:rPr lang="ru-RU" sz="2400" dirty="0" err="1"/>
              <a:t>організаційних</a:t>
            </a:r>
            <a:r>
              <a:rPr lang="ru-RU" sz="2400" dirty="0"/>
              <a:t> </a:t>
            </a:r>
            <a:r>
              <a:rPr lang="ru-RU" sz="2400" dirty="0" err="1"/>
              <a:t>рівнів</a:t>
            </a:r>
            <a:r>
              <a:rPr lang="ru-RU" sz="2400" dirty="0"/>
              <a:t> </a:t>
            </a:r>
            <a:r>
              <a:rPr lang="ru-RU" sz="2400" dirty="0" err="1"/>
              <a:t>біологічних</a:t>
            </a:r>
            <a:r>
              <a:rPr lang="ru-RU" sz="2400" dirty="0"/>
              <a:t> систем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встановити</a:t>
            </a:r>
            <a:r>
              <a:rPr lang="ru-RU" sz="2400" dirty="0"/>
              <a:t> 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/>
              <a:t>біоіндикації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все ж не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чітко</a:t>
            </a:r>
            <a:r>
              <a:rPr lang="ru-RU" sz="2400" dirty="0"/>
              <a:t> </a:t>
            </a:r>
            <a:r>
              <a:rPr lang="ru-RU" sz="2400" dirty="0" err="1"/>
              <a:t>розмежувати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1.	 </a:t>
            </a:r>
            <a:r>
              <a:rPr lang="ru-RU" sz="2400" dirty="0" err="1"/>
              <a:t>рівень</a:t>
            </a:r>
            <a:r>
              <a:rPr lang="ru-RU" sz="2400" dirty="0"/>
              <a:t> – </a:t>
            </a:r>
            <a:r>
              <a:rPr lang="ru-RU" sz="2400" dirty="0" err="1"/>
              <a:t>біохімічні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ru-RU" sz="2400" dirty="0" err="1"/>
              <a:t>фізіологічні</a:t>
            </a:r>
            <a:r>
              <a:rPr lang="ru-RU" sz="2400" dirty="0"/>
              <a:t> </a:t>
            </a:r>
            <a:r>
              <a:rPr lang="ru-RU" sz="2400" dirty="0" err="1" smtClean="0"/>
              <a:t>реакції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/>
              <a:t>2.	 </a:t>
            </a:r>
            <a:r>
              <a:rPr lang="ru-RU" sz="2400" dirty="0" err="1"/>
              <a:t>рівень</a:t>
            </a:r>
            <a:r>
              <a:rPr lang="ru-RU" sz="2400" dirty="0"/>
              <a:t> – </a:t>
            </a:r>
            <a:r>
              <a:rPr lang="ru-RU" sz="2400" dirty="0" err="1" smtClean="0"/>
              <a:t>анатомічні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 err="1"/>
              <a:t>морфологічні</a:t>
            </a:r>
            <a:r>
              <a:rPr lang="ru-RU" sz="2400" dirty="0"/>
              <a:t>, </a:t>
            </a:r>
            <a:r>
              <a:rPr lang="ru-RU" sz="2400" dirty="0" err="1"/>
              <a:t>біорітмічні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/>
              <a:t>поведінкові</a:t>
            </a:r>
            <a:r>
              <a:rPr lang="ru-RU" sz="2400" dirty="0"/>
              <a:t> </a:t>
            </a:r>
            <a:r>
              <a:rPr lang="ru-RU" sz="2400" dirty="0" err="1" smtClean="0"/>
              <a:t>відхилення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/>
              <a:t>3.	 </a:t>
            </a:r>
            <a:r>
              <a:rPr lang="ru-RU" sz="2400" dirty="0" err="1"/>
              <a:t>рівень</a:t>
            </a:r>
            <a:r>
              <a:rPr lang="ru-RU" sz="2400" dirty="0"/>
              <a:t> – </a:t>
            </a:r>
            <a:r>
              <a:rPr lang="ru-RU" sz="2400" dirty="0" err="1"/>
              <a:t>флористичні</a:t>
            </a:r>
            <a:r>
              <a:rPr lang="ru-RU" sz="2400" dirty="0"/>
              <a:t>, </a:t>
            </a:r>
            <a:r>
              <a:rPr lang="ru-RU" sz="2400" dirty="0" err="1"/>
              <a:t>фауністичні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ru-RU" sz="2400" dirty="0" err="1"/>
              <a:t>хорологічні</a:t>
            </a:r>
            <a:r>
              <a:rPr lang="ru-RU" sz="2400" dirty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/>
              <a:t>4.	 </a:t>
            </a:r>
            <a:r>
              <a:rPr lang="ru-RU" sz="2400" dirty="0" err="1"/>
              <a:t>рівень</a:t>
            </a:r>
            <a:r>
              <a:rPr lang="ru-RU" sz="2400" dirty="0"/>
              <a:t> -  </a:t>
            </a:r>
            <a:r>
              <a:rPr lang="ru-RU" sz="2400" dirty="0" err="1"/>
              <a:t>ценотичні</a:t>
            </a:r>
            <a:r>
              <a:rPr lang="ru-RU" sz="2400" dirty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/>
              <a:t>5.	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біогеоценотичні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;</a:t>
            </a:r>
            <a:endParaRPr lang="ru-RU" sz="2400" dirty="0"/>
          </a:p>
          <a:p>
            <a:pPr algn="just"/>
            <a:r>
              <a:rPr lang="ru-RU" sz="2400" dirty="0"/>
              <a:t>6.	 </a:t>
            </a:r>
            <a:r>
              <a:rPr lang="ru-RU" sz="2400" dirty="0" err="1"/>
              <a:t>рівень</a:t>
            </a:r>
            <a:r>
              <a:rPr lang="ru-RU" sz="2400" dirty="0"/>
              <a:t> - </a:t>
            </a:r>
            <a:r>
              <a:rPr lang="ru-RU" sz="2400" dirty="0" err="1"/>
              <a:t>зміни</a:t>
            </a:r>
            <a:r>
              <a:rPr lang="ru-RU" sz="2400" dirty="0"/>
              <a:t> ландшафту.</a:t>
            </a:r>
          </a:p>
        </p:txBody>
      </p:sp>
    </p:spTree>
    <p:extLst>
      <p:ext uri="{BB962C8B-B14F-4D97-AF65-F5344CB8AC3E}">
        <p14:creationId xmlns:p14="http://schemas.microsoft.com/office/powerpoint/2010/main" val="4092235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04664"/>
            <a:ext cx="7632848" cy="95410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ПРИНЦИПИ ВИКОРИСТАННЯ БІОІНДИКАЦІЇ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1616" y="2060848"/>
            <a:ext cx="7560840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біоіндикації</a:t>
            </a:r>
            <a:r>
              <a:rPr lang="ru-RU" dirty="0"/>
              <a:t> 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b="1" dirty="0"/>
              <a:t>2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dirty="0" err="1"/>
              <a:t>пасивний</a:t>
            </a:r>
            <a:r>
              <a:rPr lang="ru-RU" dirty="0"/>
              <a:t> і </a:t>
            </a:r>
            <a:r>
              <a:rPr lang="ru-RU" dirty="0" err="1"/>
              <a:t>активний</a:t>
            </a:r>
            <a:r>
              <a:rPr lang="ru-RU" dirty="0"/>
              <a:t> </a:t>
            </a:r>
            <a:r>
              <a:rPr lang="ru-RU" dirty="0" err="1"/>
              <a:t>моніторинг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у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існуючих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досліджуються</a:t>
            </a:r>
            <a:r>
              <a:rPr lang="ru-RU" dirty="0"/>
              <a:t> </a:t>
            </a:r>
            <a:r>
              <a:rPr lang="ru-RU" dirty="0" err="1"/>
              <a:t>наочні</a:t>
            </a:r>
            <a:r>
              <a:rPr lang="ru-RU" dirty="0"/>
              <a:t> </a:t>
            </a:r>
            <a:r>
              <a:rPr lang="ru-RU" dirty="0" smtClean="0"/>
              <a:t>й </a:t>
            </a:r>
            <a:r>
              <a:rPr lang="ru-RU" dirty="0" err="1"/>
              <a:t>непомітні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та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u="sng" dirty="0" err="1"/>
              <a:t>наслідком</a:t>
            </a:r>
            <a:r>
              <a:rPr lang="ru-RU" u="sng" dirty="0"/>
              <a:t> </a:t>
            </a:r>
            <a:r>
              <a:rPr lang="ru-RU" u="sng" dirty="0" err="1"/>
              <a:t>стресового</a:t>
            </a:r>
            <a:r>
              <a:rPr lang="ru-RU" u="sng" dirty="0"/>
              <a:t> </a:t>
            </a:r>
            <a:r>
              <a:rPr lang="ru-RU" u="sng" dirty="0" err="1"/>
              <a:t>впливу</a:t>
            </a:r>
            <a:r>
              <a:rPr lang="ru-RU" dirty="0"/>
              <a:t>. При активному </a:t>
            </a:r>
            <a:r>
              <a:rPr lang="ru-RU" dirty="0" err="1"/>
              <a:t>моніторингу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ж </a:t>
            </a:r>
            <a:r>
              <a:rPr lang="ru-RU" dirty="0" err="1"/>
              <a:t>відхилення</a:t>
            </a:r>
            <a:r>
              <a:rPr lang="ru-RU" dirty="0"/>
              <a:t> на тест </a:t>
            </a:r>
            <a:r>
              <a:rPr lang="ru-RU" dirty="0" err="1"/>
              <a:t>організмах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стандартизованих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досліджуваній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 err="1"/>
              <a:t>біоіндикації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b="1" u="sng" dirty="0"/>
              <a:t>4 </a:t>
            </a:r>
            <a:r>
              <a:rPr lang="ru-RU" b="1" u="sng" dirty="0" err="1" smtClean="0"/>
              <a:t>основні</a:t>
            </a:r>
            <a:r>
              <a:rPr lang="ru-RU" b="1" u="sng" dirty="0" smtClean="0"/>
              <a:t> </a:t>
            </a:r>
            <a:r>
              <a:rPr lang="ru-RU" b="1" u="sng" dirty="0" err="1"/>
              <a:t>вимоги</a:t>
            </a:r>
            <a:r>
              <a:rPr lang="ru-RU" b="1" dirty="0"/>
              <a:t>:</a:t>
            </a:r>
          </a:p>
          <a:p>
            <a:pPr algn="just"/>
            <a:r>
              <a:rPr lang="ru-RU" dirty="0"/>
              <a:t>1.	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	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точних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/>
              <a:t>відновлюваних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3.	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з метою </a:t>
            </a:r>
            <a:r>
              <a:rPr lang="ru-RU" dirty="0" err="1"/>
              <a:t>біоіндикації</a:t>
            </a:r>
            <a:r>
              <a:rPr lang="ru-RU" dirty="0"/>
              <a:t>, по </a:t>
            </a:r>
            <a:r>
              <a:rPr lang="ru-RU" dirty="0" err="1" smtClean="0"/>
              <a:t>можливості</a:t>
            </a:r>
            <a:r>
              <a:rPr lang="ru-RU" dirty="0" smtClean="0"/>
              <a:t>, </a:t>
            </a:r>
            <a:r>
              <a:rPr lang="ru-RU" dirty="0" smtClean="0"/>
              <a:t>в </a:t>
            </a:r>
            <a:r>
              <a:rPr lang="ru-RU" dirty="0" err="1"/>
              <a:t>великій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smtClean="0"/>
              <a:t>та тих,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 </a:t>
            </a:r>
            <a:r>
              <a:rPr lang="ru-RU" dirty="0" err="1" smtClean="0"/>
              <a:t>одноманітні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dirty="0"/>
              <a:t>4.	</a:t>
            </a:r>
            <a:r>
              <a:rPr lang="ru-RU" dirty="0" err="1"/>
              <a:t>Діапазон</a:t>
            </a:r>
            <a:r>
              <a:rPr lang="ru-RU" dirty="0"/>
              <a:t> </a:t>
            </a:r>
            <a:r>
              <a:rPr lang="ru-RU" dirty="0" err="1" smtClean="0"/>
              <a:t>похибок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порівнянні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методами </a:t>
            </a:r>
            <a:r>
              <a:rPr lang="ru-RU" dirty="0" err="1"/>
              <a:t>тестування</a:t>
            </a:r>
            <a:r>
              <a:rPr lang="ru-RU" dirty="0"/>
              <a:t> не </a:t>
            </a:r>
            <a:r>
              <a:rPr lang="ru-RU" dirty="0" err="1" smtClean="0"/>
              <a:t>не</a:t>
            </a:r>
            <a:r>
              <a:rPr lang="ru-RU" dirty="0" smtClean="0"/>
              <a:t> повинен </a:t>
            </a:r>
            <a:r>
              <a:rPr lang="ru-RU" dirty="0" err="1" smtClean="0"/>
              <a:t>перевищувати</a:t>
            </a:r>
            <a:r>
              <a:rPr lang="ru-RU" dirty="0" smtClean="0"/>
              <a:t>  20%.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3374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99992" y="0"/>
            <a:ext cx="4147888" cy="67403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Звичайно</a:t>
            </a:r>
            <a:r>
              <a:rPr lang="ru-RU" sz="2400" dirty="0"/>
              <a:t> </a:t>
            </a:r>
            <a:r>
              <a:rPr lang="ru-RU" sz="2400" dirty="0" err="1"/>
              <a:t>результати</a:t>
            </a:r>
            <a:r>
              <a:rPr lang="ru-RU" sz="2400" dirty="0"/>
              <a:t> </a:t>
            </a:r>
            <a:r>
              <a:rPr lang="ru-RU" sz="2400" dirty="0" err="1"/>
              <a:t>біоіндикації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легко </a:t>
            </a:r>
            <a:r>
              <a:rPr lang="ru-RU" sz="2400" dirty="0" err="1"/>
              <a:t>обробити</a:t>
            </a:r>
            <a:r>
              <a:rPr lang="ru-RU" sz="2400" dirty="0"/>
              <a:t> </a:t>
            </a:r>
            <a:r>
              <a:rPr lang="ru-RU" sz="2400" dirty="0" err="1"/>
              <a:t>статистично</a:t>
            </a:r>
            <a:r>
              <a:rPr lang="ru-RU" sz="2400" dirty="0"/>
              <a:t>. </a:t>
            </a:r>
            <a:r>
              <a:rPr lang="ru-RU" sz="2400" dirty="0" err="1" smtClean="0"/>
              <a:t>Застосувуючи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лінійний</a:t>
            </a:r>
            <a:r>
              <a:rPr lang="ru-RU" sz="2400" dirty="0" smtClean="0"/>
              <a:t> </a:t>
            </a:r>
            <a:r>
              <a:rPr lang="ru-RU" sz="2400" dirty="0"/>
              <a:t>і не </a:t>
            </a:r>
            <a:r>
              <a:rPr lang="ru-RU" sz="2400" dirty="0" err="1" smtClean="0"/>
              <a:t>лінійний</a:t>
            </a:r>
            <a:r>
              <a:rPr lang="ru-RU" sz="2400" dirty="0" smtClean="0"/>
              <a:t> </a:t>
            </a:r>
            <a:r>
              <a:rPr lang="ru-RU" sz="2400" dirty="0" err="1"/>
              <a:t>дискримінантного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для кожного </a:t>
            </a:r>
            <a:r>
              <a:rPr lang="ru-RU" sz="2400" dirty="0" err="1"/>
              <a:t>годинного</a:t>
            </a:r>
            <a:r>
              <a:rPr lang="ru-RU" sz="2400" dirty="0"/>
              <a:t> </a:t>
            </a:r>
            <a:r>
              <a:rPr lang="ru-RU" sz="2400" dirty="0" err="1"/>
              <a:t>інтервалу</a:t>
            </a:r>
            <a:r>
              <a:rPr lang="ru-RU" sz="2400" dirty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виявляти</a:t>
            </a:r>
            <a:r>
              <a:rPr lang="ru-RU" sz="2400" dirty="0"/>
              <a:t> </a:t>
            </a:r>
            <a:r>
              <a:rPr lang="ru-RU" sz="2400" dirty="0" err="1"/>
              <a:t>достатньо</a:t>
            </a:r>
            <a:r>
              <a:rPr lang="ru-RU" sz="2400" dirty="0"/>
              <a:t> </a:t>
            </a:r>
            <a:r>
              <a:rPr lang="ru-RU" sz="2400" dirty="0" err="1"/>
              <a:t>надійні</a:t>
            </a:r>
            <a:r>
              <a:rPr lang="ru-RU" sz="2400" dirty="0"/>
              <a:t> </a:t>
            </a:r>
            <a:r>
              <a:rPr lang="ru-RU" sz="2400" dirty="0" err="1"/>
              <a:t>біоіндикаційні</a:t>
            </a:r>
            <a:r>
              <a:rPr lang="ru-RU" sz="2400" dirty="0"/>
              <a:t> </a:t>
            </a:r>
            <a:r>
              <a:rPr lang="ru-RU" sz="2400" dirty="0" err="1"/>
              <a:t>ознаки</a:t>
            </a:r>
            <a:r>
              <a:rPr lang="ru-RU" sz="2400" dirty="0"/>
              <a:t>, </a:t>
            </a:r>
            <a:r>
              <a:rPr lang="ru-RU" sz="2400" dirty="0" err="1"/>
              <a:t>дискримінаційні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водночас</a:t>
            </a:r>
            <a:r>
              <a:rPr lang="ru-RU" sz="2400" dirty="0"/>
              <a:t> </a:t>
            </a:r>
            <a:r>
              <a:rPr lang="ru-RU" sz="2400" dirty="0" err="1"/>
              <a:t>представляють</a:t>
            </a:r>
            <a:r>
              <a:rPr lang="ru-RU" sz="2400" dirty="0"/>
              <a:t> собою </a:t>
            </a:r>
            <a:r>
              <a:rPr lang="ru-RU" sz="2400" b="1" dirty="0" err="1"/>
              <a:t>математичний</a:t>
            </a:r>
            <a:r>
              <a:rPr lang="ru-RU" sz="2400" b="1" dirty="0"/>
              <a:t> </a:t>
            </a:r>
            <a:r>
              <a:rPr lang="ru-RU" sz="2400" b="1" dirty="0" err="1"/>
              <a:t>опис</a:t>
            </a:r>
            <a:r>
              <a:rPr lang="ru-RU" sz="2400" b="1" dirty="0"/>
              <a:t> систем</a:t>
            </a:r>
            <a:r>
              <a:rPr lang="ru-RU" sz="2400" dirty="0"/>
              <a:t>. Тим самим </a:t>
            </a:r>
            <a:r>
              <a:rPr lang="ru-RU" sz="2400" dirty="0" err="1"/>
              <a:t>виникає</a:t>
            </a:r>
            <a:r>
              <a:rPr lang="ru-RU" sz="2400" dirty="0"/>
              <a:t> </a:t>
            </a:r>
            <a:r>
              <a:rPr lang="ru-RU" sz="2400" dirty="0" err="1"/>
              <a:t>можливість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біоіндикації</a:t>
            </a:r>
            <a:r>
              <a:rPr lang="ru-RU" sz="2400" dirty="0"/>
              <a:t> в </a:t>
            </a:r>
            <a:r>
              <a:rPr lang="ru-RU" sz="2400" dirty="0" err="1"/>
              <a:t>системі</a:t>
            </a:r>
            <a:r>
              <a:rPr lang="ru-RU" sz="2400" dirty="0"/>
              <a:t> контролю </a:t>
            </a:r>
            <a:r>
              <a:rPr lang="ru-RU" sz="2400" dirty="0" err="1"/>
              <a:t>середовища</a:t>
            </a:r>
            <a:r>
              <a:rPr lang="ru-RU" sz="2400" dirty="0"/>
              <a:t>, яку  </a:t>
            </a:r>
            <a:r>
              <a:rPr lang="ru-RU" sz="2400" dirty="0" err="1"/>
              <a:t>основану</a:t>
            </a:r>
            <a:r>
              <a:rPr lang="ru-RU" sz="2400" dirty="0"/>
              <a:t> на ЕОМ.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3772196" cy="405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332656"/>
            <a:ext cx="2880320" cy="452431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solidFill>
                  <a:schemeClr val="bg1"/>
                </a:solidFill>
              </a:rPr>
              <a:t>Поняття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стрес</a:t>
            </a:r>
            <a:r>
              <a:rPr lang="ru-RU" dirty="0" smtClean="0">
                <a:solidFill>
                  <a:schemeClr val="bg1"/>
                </a:solidFill>
              </a:rPr>
              <a:t> по </a:t>
            </a:r>
            <a:r>
              <a:rPr lang="ru-RU" dirty="0" err="1" smtClean="0">
                <a:solidFill>
                  <a:schemeClr val="bg1"/>
                </a:solidFill>
              </a:rPr>
              <a:t>різному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використовують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різних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галузях</a:t>
            </a:r>
            <a:r>
              <a:rPr lang="ru-RU" dirty="0" smtClean="0">
                <a:solidFill>
                  <a:schemeClr val="bg1"/>
                </a:solidFill>
              </a:rPr>
              <a:t> науки. </a:t>
            </a:r>
            <a:r>
              <a:rPr lang="ru-RU" dirty="0" err="1" smtClean="0">
                <a:solidFill>
                  <a:schemeClr val="bg1"/>
                </a:solidFill>
              </a:rPr>
              <a:t>Вперше</a:t>
            </a:r>
            <a:r>
              <a:rPr lang="ru-RU" dirty="0" smtClean="0">
                <a:solidFill>
                  <a:schemeClr val="bg1"/>
                </a:solidFill>
              </a:rPr>
              <a:t> у </a:t>
            </a:r>
            <a:r>
              <a:rPr lang="ru-RU" dirty="0" err="1" smtClean="0">
                <a:solidFill>
                  <a:schemeClr val="bg1"/>
                </a:solidFill>
              </a:rPr>
              <a:t>якості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наукового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терміну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воно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було</a:t>
            </a:r>
            <a:r>
              <a:rPr lang="ru-RU" dirty="0" smtClean="0">
                <a:solidFill>
                  <a:schemeClr val="bg1"/>
                </a:solidFill>
              </a:rPr>
              <a:t> введено у медицину </a:t>
            </a:r>
            <a:r>
              <a:rPr lang="ru-RU" dirty="0" err="1" smtClean="0">
                <a:solidFill>
                  <a:schemeClr val="bg1"/>
                </a:solidFill>
              </a:rPr>
              <a:t>Сельє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який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розумів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стрес</a:t>
            </a:r>
            <a:r>
              <a:rPr lang="ru-RU" dirty="0" smtClean="0">
                <a:solidFill>
                  <a:schemeClr val="bg1"/>
                </a:solidFill>
              </a:rPr>
              <a:t> як не </a:t>
            </a:r>
            <a:r>
              <a:rPr lang="ru-RU" dirty="0" err="1" smtClean="0">
                <a:solidFill>
                  <a:schemeClr val="bg1"/>
                </a:solidFill>
              </a:rPr>
              <a:t>специфічний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психічний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напруг</a:t>
            </a:r>
            <a:r>
              <a:rPr lang="ru-RU" dirty="0" smtClean="0">
                <a:solidFill>
                  <a:schemeClr val="bg1"/>
                </a:solidFill>
              </a:rPr>
              <a:t>, стан критичного </a:t>
            </a:r>
            <a:r>
              <a:rPr lang="ru-RU" dirty="0" err="1" smtClean="0">
                <a:solidFill>
                  <a:schemeClr val="bg1"/>
                </a:solidFill>
              </a:rPr>
              <a:t>психічного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навантаження</a:t>
            </a:r>
            <a:r>
              <a:rPr lang="ru-RU" dirty="0" smtClean="0">
                <a:solidFill>
                  <a:schemeClr val="bg1"/>
                </a:solidFill>
              </a:rPr>
              <a:t>, яке </a:t>
            </a:r>
            <a:r>
              <a:rPr lang="ru-RU" dirty="0" err="1" smtClean="0">
                <a:solidFill>
                  <a:schemeClr val="bg1"/>
                </a:solidFill>
              </a:rPr>
              <a:t>виявляється</a:t>
            </a:r>
            <a:r>
              <a:rPr lang="ru-RU" dirty="0" smtClean="0">
                <a:solidFill>
                  <a:schemeClr val="bg1"/>
                </a:solidFill>
              </a:rPr>
              <a:t> як </a:t>
            </a:r>
            <a:r>
              <a:rPr lang="ru-RU" dirty="0" err="1" smtClean="0">
                <a:solidFill>
                  <a:schemeClr val="bg1"/>
                </a:solidFill>
              </a:rPr>
              <a:t>специфічний</a:t>
            </a:r>
            <a:r>
              <a:rPr lang="ru-RU" dirty="0" smtClean="0">
                <a:solidFill>
                  <a:schemeClr val="bg1"/>
                </a:solidFill>
              </a:rPr>
              <a:t> синдром, </a:t>
            </a:r>
            <a:r>
              <a:rPr lang="ru-RU" dirty="0" err="1" smtClean="0">
                <a:solidFill>
                  <a:schemeClr val="bg1"/>
                </a:solidFill>
              </a:rPr>
              <a:t>що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складається</a:t>
            </a:r>
            <a:r>
              <a:rPr lang="ru-RU" dirty="0" smtClean="0">
                <a:solidFill>
                  <a:schemeClr val="bg1"/>
                </a:solidFill>
              </a:rPr>
              <a:t> з </a:t>
            </a:r>
            <a:r>
              <a:rPr lang="ru-RU" dirty="0" err="1" smtClean="0">
                <a:solidFill>
                  <a:schemeClr val="bg1"/>
                </a:solidFill>
              </a:rPr>
              <a:t>усіх</a:t>
            </a:r>
            <a:r>
              <a:rPr lang="ru-RU" dirty="0" smtClean="0">
                <a:solidFill>
                  <a:schemeClr val="bg1"/>
                </a:solidFill>
              </a:rPr>
              <a:t> не </a:t>
            </a:r>
            <a:r>
              <a:rPr lang="ru-RU" dirty="0" err="1" smtClean="0">
                <a:solidFill>
                  <a:schemeClr val="bg1"/>
                </a:solidFill>
              </a:rPr>
              <a:t>специфічно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викликаних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змін</a:t>
            </a:r>
            <a:r>
              <a:rPr lang="ru-RU" dirty="0" smtClean="0">
                <a:solidFill>
                  <a:schemeClr val="bg1"/>
                </a:solidFill>
              </a:rPr>
              <a:t> в </a:t>
            </a:r>
            <a:r>
              <a:rPr lang="ru-RU" dirty="0" err="1" smtClean="0">
                <a:solidFill>
                  <a:schemeClr val="bg1"/>
                </a:solidFill>
              </a:rPr>
              <a:t>середині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біологічної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системи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17032"/>
            <a:ext cx="19050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719433"/>
              </p:ext>
            </p:extLst>
          </p:nvPr>
        </p:nvGraphicFramePr>
        <p:xfrm>
          <a:off x="6084168" y="1124744"/>
          <a:ext cx="2830376" cy="4326366"/>
        </p:xfrm>
        <a:graphic>
          <a:graphicData uri="http://schemas.openxmlformats.org/drawingml/2006/table">
            <a:tbl>
              <a:tblPr/>
              <a:tblGrid>
                <a:gridCol w="957125"/>
                <a:gridCol w="1873251"/>
              </a:tblGrid>
              <a:tr h="1789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Ганс </a:t>
                      </a:r>
                      <a:r>
                        <a:rPr lang="ru-RU" sz="1100" b="1" dirty="0" err="1">
                          <a:solidFill>
                            <a:schemeClr val="bg1"/>
                          </a:solidFill>
                          <a:effectLst/>
                        </a:rPr>
                        <a:t>Сельє</a:t>
                      </a:r>
                      <a:endParaRPr lang="ru-RU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9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b="1" dirty="0" err="1">
                          <a:solidFill>
                            <a:schemeClr val="bg1"/>
                          </a:solidFill>
                          <a:effectLst/>
                          <a:hlinkClick r:id="rId3" tooltip="Угорська мова"/>
                        </a:rPr>
                        <a:t>угор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hlinkClick r:id="rId3" tooltip="Угорська мова"/>
                        </a:rPr>
                        <a:t>.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AU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Selye</a:t>
                      </a:r>
                      <a:r>
                        <a:rPr lang="en-AU" sz="1100" b="1" i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AU" sz="1100" b="1" i="1" dirty="0" err="1">
                          <a:solidFill>
                            <a:schemeClr val="bg1"/>
                          </a:solidFill>
                          <a:effectLst/>
                        </a:rPr>
                        <a:t>János</a:t>
                      </a:r>
                      <a:endParaRPr lang="en-AU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Народився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hlinkClick r:id="rId4" tooltip="26 січня"/>
                        </a:rPr>
                        <a:t>26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  <a:hlinkClick r:id="rId4" tooltip="26 січня"/>
                        </a:rPr>
                        <a:t>січня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hlinkClick r:id="rId5" tooltip="1907"/>
                        </a:rPr>
                        <a:t>1907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6" tooltip="Відень"/>
                        </a:rPr>
                        <a:t>Відень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7" tooltip="Австро-Угорщина"/>
                        </a:rPr>
                        <a:t>Австро-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7" tooltip="Австро-Угорщина"/>
                        </a:rPr>
                        <a:t>Угорщина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3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Помер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hlinkClick r:id="rId8" tooltip="16 жовтня"/>
                        </a:rPr>
                        <a:t>16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  <a:hlinkClick r:id="rId8" tooltip="16 жовтня"/>
                        </a:rPr>
                        <a:t>жовтня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hlinkClick r:id="rId9" tooltip="1982"/>
                        </a:rPr>
                        <a:t>1982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(75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років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hlinkClick r:id="rId10" tooltip="Монреаль"/>
                        </a:rPr>
                        <a:t>Монреаль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11" tooltip="Канада"/>
                        </a:rPr>
                        <a:t>Канада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44734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Громадянство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  <a:hlinkClick r:id="rId12" tooltip="Підданство"/>
                        </a:rPr>
                        <a:t>підданство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 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11" tooltip="Канада"/>
                        </a:rPr>
                        <a:t>Канада</a:t>
                      </a:r>
                      <a:r>
                        <a:rPr lang="ru-RU" sz="1100" baseline="30000" dirty="0">
                          <a:solidFill>
                            <a:schemeClr val="bg1"/>
                          </a:solidFill>
                          <a:hlinkClick r:id="rId13"/>
                        </a:rPr>
                        <a:t>[1]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 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4" tooltip="Австрія"/>
                        </a:rPr>
                        <a:t>Австрія</a:t>
                      </a:r>
                      <a:r>
                        <a:rPr lang="ru-RU" sz="1100" baseline="30000" dirty="0">
                          <a:solidFill>
                            <a:schemeClr val="bg1"/>
                          </a:solidFill>
                          <a:hlinkClick r:id="rId13"/>
                        </a:rPr>
                        <a:t>[1]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ru-RU" sz="1100" dirty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 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5" tooltip="Угорщина"/>
                        </a:rPr>
                        <a:t>Угорщина</a:t>
                      </a:r>
                      <a:r>
                        <a:rPr lang="ru-RU" sz="1100" baseline="30000" dirty="0">
                          <a:solidFill>
                            <a:schemeClr val="bg1"/>
                          </a:solidFill>
                          <a:hlinkClick r:id="rId13"/>
                        </a:rPr>
                        <a:t>[1]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3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 err="1">
                          <a:solidFill>
                            <a:schemeClr val="bg1"/>
                          </a:solidFill>
                          <a:effectLst/>
                        </a:rPr>
                        <a:t>Діяльність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6" tooltip="Лікар"/>
                        </a:rPr>
                        <a:t>лікар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7" tooltip="Лікар-ендокринолог"/>
                        </a:rPr>
                        <a:t>Лікар-ендокринолог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8" tooltip="Викладач університету"/>
                        </a:rPr>
                        <a:t>викладач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18" tooltip="Викладач університету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18" tooltip="Викладач університету"/>
                        </a:rPr>
                        <a:t>університету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19" tooltip="Психолог"/>
                        </a:rPr>
                        <a:t>психолог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0" tooltip="Фізіологія"/>
                        </a:rPr>
                        <a:t>фізіолог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78936">
                <a:tc>
                  <a:txBody>
                    <a:bodyPr/>
                    <a:lstStyle/>
                    <a:p>
                      <a:pPr algn="l" fontAlgn="t"/>
                      <a:r>
                        <a:rPr lang="en-AU" sz="1100">
                          <a:solidFill>
                            <a:schemeClr val="bg1"/>
                          </a:solidFill>
                          <a:effectLst/>
                        </a:rPr>
                        <a:t>Alma mater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1" tooltip="Празький університет"/>
                        </a:rPr>
                        <a:t>Празький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21" tooltip="Празький університет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1" tooltip="Празький університет"/>
                        </a:rPr>
                        <a:t>університет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78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Сфера інтересів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  <a:hlinkClick r:id="rId22" tooltip="Медицина"/>
                        </a:rPr>
                        <a:t>Медицина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31313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Заклад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bg1"/>
                          </a:solidFill>
                        </a:rPr>
                        <a:t>Інститут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</a:rPr>
                        <a:t>експериментальної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</a:rPr>
                        <a:t>медицини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 і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</a:rPr>
                        <a:t>хірургії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3" tooltip="Монреальський університет"/>
                        </a:rPr>
                        <a:t>Монреальського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23" tooltip="Монреальський університет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3" tooltip="Монреальський університет"/>
                        </a:rPr>
                        <a:t>університету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78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Член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4" tooltip="Леопольдина"/>
                        </a:rPr>
                        <a:t>Леопольдина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  <a:tr h="17893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Відомий завдяки: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5" tooltip="Стрес"/>
                        </a:rPr>
                        <a:t>Теорія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hlinkClick r:id="rId25" tooltip="Стрес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bg1"/>
                          </a:solidFill>
                          <a:hlinkClick r:id="rId25" tooltip="Стрес"/>
                        </a:rPr>
                        <a:t>стресу</a:t>
                      </a:r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 marL="58025" marR="58025" marT="29013" marB="290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4" descr="Hans Selye.JPG"/>
          <p:cNvSpPr>
            <a:spLocks noChangeAspect="1" noChangeArrowheads="1"/>
          </p:cNvSpPr>
          <p:nvPr/>
        </p:nvSpPr>
        <p:spPr bwMode="auto">
          <a:xfrm>
            <a:off x="1960563" y="1600200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" descr="Канада"/>
          <p:cNvSpPr>
            <a:spLocks noChangeAspect="1" noChangeArrowheads="1"/>
          </p:cNvSpPr>
          <p:nvPr/>
        </p:nvSpPr>
        <p:spPr bwMode="auto">
          <a:xfrm>
            <a:off x="1960563" y="1600200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Flag of Canada (Pantone).svg"/>
          <p:cNvSpPr>
            <a:spLocks noChangeAspect="1" noChangeArrowheads="1"/>
          </p:cNvSpPr>
          <p:nvPr/>
        </p:nvSpPr>
        <p:spPr bwMode="auto">
          <a:xfrm>
            <a:off x="1960563" y="1600200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7" descr="Flag of Austria.svg"/>
          <p:cNvSpPr>
            <a:spLocks noChangeAspect="1" noChangeArrowheads="1"/>
          </p:cNvSpPr>
          <p:nvPr/>
        </p:nvSpPr>
        <p:spPr bwMode="auto">
          <a:xfrm>
            <a:off x="1960563" y="1600200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8" descr="Flag of Hungary.svg"/>
          <p:cNvSpPr>
            <a:spLocks noChangeAspect="1" noChangeArrowheads="1"/>
          </p:cNvSpPr>
          <p:nvPr/>
        </p:nvSpPr>
        <p:spPr bwMode="auto">
          <a:xfrm>
            <a:off x="1960563" y="1600200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9" descr="Компаньйон ордену Канади"/>
          <p:cNvSpPr>
            <a:spLocks noChangeAspect="1" noChangeArrowheads="1"/>
          </p:cNvSpPr>
          <p:nvPr/>
        </p:nvSpPr>
        <p:spPr bwMode="auto">
          <a:xfrm>
            <a:off x="1960563" y="1600200"/>
            <a:ext cx="571500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74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20891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ВИКОРИСТАННЯ БІОІНДИКАЦІЇ НА РІВНІ ПОПУЛЯЦІЙ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ХРЕБЕТНИХ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312" y="1340768"/>
            <a:ext cx="8395160" cy="526297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Популяції</a:t>
            </a:r>
            <a:r>
              <a:rPr lang="ru-RU" sz="2400" dirty="0"/>
              <a:t>, а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структурно-</a:t>
            </a:r>
            <a:r>
              <a:rPr lang="ru-RU" sz="2400" dirty="0" err="1"/>
              <a:t>функціональні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використані</a:t>
            </a:r>
            <a:r>
              <a:rPr lang="ru-RU" sz="2400" dirty="0"/>
              <a:t> як </a:t>
            </a:r>
            <a:r>
              <a:rPr lang="ru-RU" sz="2400" dirty="0" err="1"/>
              <a:t>біоіндикатори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корелюють</a:t>
            </a:r>
            <a:r>
              <a:rPr lang="ru-RU" sz="2400" dirty="0"/>
              <a:t> з </a:t>
            </a:r>
            <a:r>
              <a:rPr lang="ru-RU" sz="2400" dirty="0" err="1"/>
              <a:t>певними</a:t>
            </a:r>
            <a:r>
              <a:rPr lang="ru-RU" sz="2400" dirty="0"/>
              <a:t> факторами </a:t>
            </a:r>
            <a:r>
              <a:rPr lang="ru-RU" sz="2400" dirty="0" err="1"/>
              <a:t>зовнішнього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, </a:t>
            </a:r>
            <a:r>
              <a:rPr lang="ru-RU" sz="2400" dirty="0" err="1"/>
              <a:t>реагують</a:t>
            </a:r>
            <a:r>
              <a:rPr lang="ru-RU" sz="2400" dirty="0"/>
              <a:t> на них, а тому </a:t>
            </a:r>
            <a:r>
              <a:rPr lang="ru-RU" sz="2400" dirty="0" err="1"/>
              <a:t>вказують</a:t>
            </a:r>
            <a:r>
              <a:rPr lang="ru-RU" sz="2400" dirty="0"/>
              <a:t> на </a:t>
            </a:r>
            <a:r>
              <a:rPr lang="ru-RU" sz="2400" dirty="0" err="1"/>
              <a:t>присутність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/>
              <a:t>інтенсивність</a:t>
            </a:r>
            <a:r>
              <a:rPr lang="ru-RU" sz="2400" dirty="0"/>
              <a:t> </a:t>
            </a:r>
            <a:r>
              <a:rPr lang="ru-RU" sz="2400" dirty="0" smtClean="0"/>
              <a:t>того,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іншого</a:t>
            </a:r>
            <a:r>
              <a:rPr lang="ru-RU" sz="2400" dirty="0"/>
              <a:t> </a:t>
            </a:r>
            <a:r>
              <a:rPr lang="ru-RU" sz="2400" dirty="0" err="1"/>
              <a:t>порушення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err="1"/>
              <a:t>Труднощі</a:t>
            </a:r>
            <a:r>
              <a:rPr lang="ru-RU" sz="2400" dirty="0"/>
              <a:t> </a:t>
            </a:r>
            <a:r>
              <a:rPr lang="ru-RU" sz="2400" dirty="0" err="1"/>
              <a:t>пов’язані</a:t>
            </a:r>
            <a:r>
              <a:rPr lang="ru-RU" sz="2400" dirty="0"/>
              <a:t> з </a:t>
            </a:r>
            <a:r>
              <a:rPr lang="ru-RU" sz="2400" dirty="0" err="1"/>
              <a:t>тим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в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/>
              <a:t>умовах</a:t>
            </a:r>
            <a:r>
              <a:rPr lang="ru-RU" sz="2400" dirty="0"/>
              <a:t> на </a:t>
            </a:r>
            <a:r>
              <a:rPr lang="ru-RU" sz="2400" dirty="0" err="1"/>
              <a:t>популяції</a:t>
            </a:r>
            <a:r>
              <a:rPr lang="ru-RU" sz="2400" dirty="0"/>
              <a:t> </a:t>
            </a:r>
            <a:r>
              <a:rPr lang="ru-RU" sz="2400" dirty="0" err="1"/>
              <a:t>вливає</a:t>
            </a:r>
            <a:r>
              <a:rPr lang="ru-RU" sz="2400" dirty="0"/>
              <a:t> </a:t>
            </a:r>
            <a:r>
              <a:rPr lang="ru-RU" sz="2400" dirty="0" err="1"/>
              <a:t>цілий</a:t>
            </a:r>
            <a:r>
              <a:rPr lang="ru-RU" sz="2400" dirty="0"/>
              <a:t> комплекс </a:t>
            </a:r>
            <a:r>
              <a:rPr lang="ru-RU" sz="2400" dirty="0" err="1"/>
              <a:t>антропогенних</a:t>
            </a:r>
            <a:r>
              <a:rPr lang="ru-RU" sz="2400" dirty="0"/>
              <a:t> і </a:t>
            </a:r>
            <a:r>
              <a:rPr lang="ru-RU" sz="2400" dirty="0" err="1"/>
              <a:t>природних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. Тому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 smtClean="0"/>
              <a:t>популяцій</a:t>
            </a:r>
            <a:r>
              <a:rPr lang="ru-RU" sz="2400" dirty="0" smtClean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ознак</a:t>
            </a:r>
            <a:r>
              <a:rPr lang="ru-RU" sz="2400" dirty="0"/>
              <a:t> </a:t>
            </a:r>
            <a:r>
              <a:rPr lang="ru-RU" sz="2400" dirty="0" err="1"/>
              <a:t>частіше</a:t>
            </a:r>
            <a:r>
              <a:rPr lang="ru-RU" sz="2400" dirty="0"/>
              <a:t> </a:t>
            </a:r>
            <a:r>
              <a:rPr lang="ru-RU" sz="2400" dirty="0" err="1"/>
              <a:t>всього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розглядати</a:t>
            </a:r>
            <a:r>
              <a:rPr lang="ru-RU" sz="2400" dirty="0"/>
              <a:t> як </a:t>
            </a:r>
            <a:r>
              <a:rPr lang="ru-RU" sz="2400" dirty="0" err="1"/>
              <a:t>відповідь</a:t>
            </a:r>
            <a:r>
              <a:rPr lang="ru-RU" sz="2400" dirty="0"/>
              <a:t> на </a:t>
            </a:r>
            <a:r>
              <a:rPr lang="ru-RU" sz="2400" dirty="0" err="1"/>
              <a:t>комплексний</a:t>
            </a:r>
            <a:r>
              <a:rPr lang="ru-RU" sz="2400" dirty="0"/>
              <a:t> </a:t>
            </a:r>
            <a:r>
              <a:rPr lang="ru-RU" sz="2400" dirty="0" err="1"/>
              <a:t>вплив</a:t>
            </a:r>
            <a:r>
              <a:rPr lang="ru-RU" sz="2400" dirty="0"/>
              <a:t>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виходять</a:t>
            </a:r>
            <a:r>
              <a:rPr lang="ru-RU" sz="2400" dirty="0"/>
              <a:t> з того,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кожен</a:t>
            </a:r>
            <a:r>
              <a:rPr lang="ru-RU" sz="2400" dirty="0"/>
              <a:t> вид </a:t>
            </a:r>
            <a:r>
              <a:rPr lang="ru-RU" sz="2400" dirty="0" err="1"/>
              <a:t>вимагає</a:t>
            </a:r>
            <a:r>
              <a:rPr lang="ru-RU" sz="2400" dirty="0"/>
              <a:t> </a:t>
            </a:r>
            <a:r>
              <a:rPr lang="ru-RU" sz="2400" dirty="0" err="1" smtClean="0"/>
              <a:t>певного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</a:t>
            </a:r>
            <a:r>
              <a:rPr lang="ru-RU" sz="2400" dirty="0" err="1"/>
              <a:t>мешкання</a:t>
            </a:r>
            <a:r>
              <a:rPr lang="ru-RU" sz="2400" dirty="0"/>
              <a:t>, і тому є </a:t>
            </a:r>
            <a:r>
              <a:rPr lang="ru-RU" sz="2400" dirty="0" err="1"/>
              <a:t>індикатором</a:t>
            </a:r>
            <a:r>
              <a:rPr lang="ru-RU" sz="2400" dirty="0"/>
              <a:t> </a:t>
            </a:r>
            <a:r>
              <a:rPr lang="ru-RU" sz="2400" dirty="0" err="1"/>
              <a:t>специфічної</a:t>
            </a:r>
            <a:r>
              <a:rPr lang="ru-RU" sz="2400" dirty="0"/>
              <a:t> </a:t>
            </a:r>
            <a:r>
              <a:rPr lang="ru-RU" sz="2400" dirty="0" err="1"/>
              <a:t>комбінації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, яка в </a:t>
            </a:r>
            <a:r>
              <a:rPr lang="ru-RU" sz="2400" dirty="0" err="1"/>
              <a:t>цілому</a:t>
            </a:r>
            <a:r>
              <a:rPr lang="ru-RU" sz="2400" dirty="0"/>
              <a:t>  </a:t>
            </a:r>
            <a:r>
              <a:rPr lang="ru-RU" sz="2400" dirty="0" err="1"/>
              <a:t>означає</a:t>
            </a:r>
            <a:r>
              <a:rPr lang="ru-RU" sz="2400" dirty="0"/>
              <a:t> </a:t>
            </a:r>
            <a:r>
              <a:rPr lang="ru-RU" sz="2400" dirty="0" err="1" smtClean="0"/>
              <a:t>необхідну</a:t>
            </a:r>
            <a:r>
              <a:rPr lang="ru-RU" sz="2400" dirty="0" smtClean="0"/>
              <a:t> </a:t>
            </a:r>
            <a:r>
              <a:rPr lang="ru-RU" sz="2400" dirty="0"/>
              <a:t>для </a:t>
            </a:r>
            <a:r>
              <a:rPr lang="ru-RU" sz="2400" dirty="0" err="1"/>
              <a:t>нього</a:t>
            </a:r>
            <a:r>
              <a:rPr lang="ru-RU" sz="2400" dirty="0"/>
              <a:t> </a:t>
            </a:r>
            <a:r>
              <a:rPr lang="ru-RU" sz="2400" dirty="0" err="1"/>
              <a:t>якість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. </a:t>
            </a:r>
            <a:r>
              <a:rPr lang="ru-RU" sz="2400" dirty="0" err="1"/>
              <a:t>Скорочення</a:t>
            </a:r>
            <a:r>
              <a:rPr lang="ru-RU" sz="2400" dirty="0"/>
              <a:t> </a:t>
            </a:r>
            <a:r>
              <a:rPr lang="ru-RU" sz="2400" dirty="0" err="1" smtClean="0"/>
              <a:t>чисельності</a:t>
            </a:r>
            <a:r>
              <a:rPr lang="ru-RU" sz="2400" dirty="0" smtClean="0"/>
              <a:t>,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зникнення</a:t>
            </a:r>
            <a:r>
              <a:rPr lang="ru-RU" sz="2400" dirty="0"/>
              <a:t> виду </a:t>
            </a:r>
            <a:r>
              <a:rPr lang="ru-RU" sz="2400" dirty="0" err="1"/>
              <a:t>тварин</a:t>
            </a:r>
            <a:r>
              <a:rPr lang="ru-RU" sz="2400" dirty="0"/>
              <a:t> </a:t>
            </a:r>
            <a:r>
              <a:rPr lang="ru-RU" sz="2400" dirty="0" err="1"/>
              <a:t>вказує</a:t>
            </a:r>
            <a:r>
              <a:rPr lang="ru-RU" sz="2400" dirty="0"/>
              <a:t> на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якості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425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54" y="0"/>
            <a:ext cx="8835825" cy="7103541"/>
          </a:xfrm>
        </p:spPr>
      </p:pic>
    </p:spTree>
    <p:extLst>
      <p:ext uri="{BB962C8B-B14F-4D97-AF65-F5344CB8AC3E}">
        <p14:creationId xmlns:p14="http://schemas.microsoft.com/office/powerpoint/2010/main" val="1932831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7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400" dirty="0" err="1" smtClean="0"/>
              <a:t>Наприклад</a:t>
            </a:r>
            <a:r>
              <a:rPr lang="ru-RU" sz="2400" dirty="0"/>
              <a:t>, </a:t>
            </a:r>
            <a:r>
              <a:rPr lang="ru-RU" sz="2400" dirty="0" err="1" smtClean="0"/>
              <a:t>водоплававних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птахів</a:t>
            </a:r>
            <a:r>
              <a:rPr lang="ru-RU" sz="2400" dirty="0" smtClean="0"/>
              <a:t> </a:t>
            </a:r>
            <a:r>
              <a:rPr lang="ru-RU" sz="2400" dirty="0" err="1"/>
              <a:t>використовували</a:t>
            </a:r>
            <a:r>
              <a:rPr lang="ru-RU" sz="2400" dirty="0"/>
              <a:t>  для </a:t>
            </a:r>
            <a:r>
              <a:rPr lang="ru-RU" sz="2400" dirty="0" err="1"/>
              <a:t>біоіндикації</a:t>
            </a:r>
            <a:r>
              <a:rPr lang="ru-RU" sz="2400" dirty="0"/>
              <a:t> токсичного і структурного стану води. Для </a:t>
            </a:r>
            <a:r>
              <a:rPr lang="ru-RU" sz="2400" dirty="0" err="1"/>
              <a:t>цього</a:t>
            </a:r>
            <a:r>
              <a:rPr lang="ru-RU" sz="2400" dirty="0"/>
              <a:t> </a:t>
            </a:r>
            <a:r>
              <a:rPr lang="ru-RU" sz="2400" dirty="0" err="1"/>
              <a:t>необхідна</a:t>
            </a:r>
            <a:r>
              <a:rPr lang="ru-RU" sz="2400" dirty="0"/>
              <a:t> </a:t>
            </a:r>
            <a:r>
              <a:rPr lang="ru-RU" sz="2400" dirty="0" err="1"/>
              <a:t>кореляція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величиною </a:t>
            </a:r>
            <a:r>
              <a:rPr lang="ru-RU" sz="2400" dirty="0" err="1"/>
              <a:t>популяції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/>
              <a:t>параметрами,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відображають</a:t>
            </a:r>
            <a:r>
              <a:rPr lang="ru-RU" sz="2400" dirty="0"/>
              <a:t> стан </a:t>
            </a:r>
            <a:r>
              <a:rPr lang="ru-RU" sz="2400" dirty="0" err="1"/>
              <a:t>водойм</a:t>
            </a:r>
            <a:r>
              <a:rPr lang="ru-RU" sz="2400" dirty="0"/>
              <a:t>. </a:t>
            </a:r>
            <a:r>
              <a:rPr lang="ru-RU" sz="2400" dirty="0" err="1"/>
              <a:t>Така</a:t>
            </a:r>
            <a:r>
              <a:rPr lang="ru-RU" sz="2400" dirty="0"/>
              <a:t> форма </a:t>
            </a:r>
            <a:r>
              <a:rPr lang="ru-RU" sz="2400" dirty="0" err="1"/>
              <a:t>біоіндикації</a:t>
            </a:r>
            <a:r>
              <a:rPr lang="ru-RU" sz="2400" dirty="0"/>
              <a:t> </a:t>
            </a:r>
            <a:r>
              <a:rPr lang="ru-RU" sz="2400" dirty="0" err="1"/>
              <a:t>вимагає</a:t>
            </a:r>
            <a:r>
              <a:rPr lang="ru-RU" sz="2400" dirty="0"/>
              <a:t> </a:t>
            </a:r>
            <a:r>
              <a:rPr lang="ru-RU" sz="2400" dirty="0" err="1"/>
              <a:t>забагато</a:t>
            </a:r>
            <a:r>
              <a:rPr lang="ru-RU" sz="2400" dirty="0"/>
              <a:t> </a:t>
            </a:r>
            <a:r>
              <a:rPr lang="ru-RU" sz="2400" dirty="0" err="1"/>
              <a:t>праці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/>
              <a:t>занадто</a:t>
            </a:r>
            <a:r>
              <a:rPr lang="ru-RU" sz="2400" dirty="0"/>
              <a:t> </a:t>
            </a:r>
            <a:r>
              <a:rPr lang="ru-RU" sz="2400" dirty="0" err="1"/>
              <a:t>приблизна</a:t>
            </a:r>
            <a:r>
              <a:rPr lang="ru-RU" sz="2400" dirty="0"/>
              <a:t>, тому </a:t>
            </a:r>
            <a:r>
              <a:rPr lang="ru-RU" sz="2400" dirty="0" err="1"/>
              <a:t>застосовується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у </a:t>
            </a:r>
            <a:r>
              <a:rPr lang="ru-RU" sz="2400" dirty="0" err="1"/>
              <a:t>крайніх</a:t>
            </a:r>
            <a:r>
              <a:rPr lang="ru-RU" sz="2400" dirty="0"/>
              <a:t> </a:t>
            </a:r>
            <a:r>
              <a:rPr lang="ru-RU" sz="2400" dirty="0" err="1"/>
              <a:t>випадках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/>
              <a:t>ж </a:t>
            </a:r>
            <a:r>
              <a:rPr lang="ru-RU" sz="2400" dirty="0" err="1"/>
              <a:t>відноситься</a:t>
            </a:r>
            <a:r>
              <a:rPr lang="ru-RU" sz="2400" dirty="0"/>
              <a:t> за </a:t>
            </a:r>
            <a:r>
              <a:rPr lang="ru-RU" sz="2400" dirty="0" err="1"/>
              <a:t>думкою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авторів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ru-RU" sz="2400" dirty="0"/>
              <a:t>до </a:t>
            </a:r>
            <a:r>
              <a:rPr lang="ru-RU" sz="2400" dirty="0" err="1"/>
              <a:t>біоіндикації</a:t>
            </a:r>
            <a:r>
              <a:rPr lang="ru-RU" sz="2400" dirty="0"/>
              <a:t> за </a:t>
            </a:r>
            <a:r>
              <a:rPr lang="ru-RU" sz="2400" dirty="0" err="1"/>
              <a:t>видовим</a:t>
            </a:r>
            <a:r>
              <a:rPr lang="ru-RU" sz="2400" dirty="0"/>
              <a:t> </a:t>
            </a:r>
            <a:r>
              <a:rPr lang="ru-RU" sz="2400" dirty="0" err="1"/>
              <a:t>дефіцитом</a:t>
            </a:r>
            <a:r>
              <a:rPr lang="ru-RU" sz="2400" dirty="0"/>
              <a:t>. </a:t>
            </a:r>
            <a:r>
              <a:rPr lang="ru-RU" sz="2400" dirty="0" err="1"/>
              <a:t>Труднощі</a:t>
            </a:r>
            <a:r>
              <a:rPr lang="ru-RU" sz="2400" dirty="0"/>
              <a:t> </a:t>
            </a:r>
            <a:r>
              <a:rPr lang="ru-RU" sz="2400" dirty="0" err="1"/>
              <a:t>викликає</a:t>
            </a:r>
            <a:r>
              <a:rPr lang="ru-RU" sz="2400" dirty="0"/>
              <a:t> </a:t>
            </a:r>
            <a:r>
              <a:rPr lang="ru-RU" sz="2400" dirty="0" err="1"/>
              <a:t>необхідне</a:t>
            </a:r>
            <a:r>
              <a:rPr lang="ru-RU" sz="2400" dirty="0"/>
              <a:t> для </a:t>
            </a:r>
            <a:r>
              <a:rPr lang="ru-RU" sz="2400" dirty="0" err="1"/>
              <a:t>неї</a:t>
            </a:r>
            <a:r>
              <a:rPr lang="ru-RU" sz="2400" dirty="0"/>
              <a:t> </a:t>
            </a:r>
            <a:r>
              <a:rPr lang="ru-RU" sz="2400" dirty="0" err="1"/>
              <a:t>чітке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орнітоценозів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відповідають</a:t>
            </a:r>
            <a:r>
              <a:rPr lang="ru-RU" sz="2400" dirty="0"/>
              <a:t> “</a:t>
            </a:r>
            <a:r>
              <a:rPr lang="ru-RU" sz="2400" dirty="0" err="1"/>
              <a:t>нормальній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”.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Аналогічно</a:t>
            </a:r>
            <a:r>
              <a:rPr lang="ru-RU" sz="2400" dirty="0" smtClean="0"/>
              <a:t> </a:t>
            </a:r>
            <a:r>
              <a:rPr lang="ru-RU" sz="2400" dirty="0" err="1"/>
              <a:t>об’єднують</a:t>
            </a:r>
            <a:r>
              <a:rPr lang="ru-RU" sz="2400" dirty="0"/>
              <a:t>  </a:t>
            </a:r>
            <a:r>
              <a:rPr lang="ru-RU" sz="2400" dirty="0" err="1"/>
              <a:t>птахів</a:t>
            </a:r>
            <a:r>
              <a:rPr lang="ru-RU" sz="2400" dirty="0"/>
              <a:t> в </a:t>
            </a:r>
            <a:r>
              <a:rPr lang="ru-RU" sz="2400" dirty="0" err="1"/>
              <a:t>екологічні</a:t>
            </a:r>
            <a:r>
              <a:rPr lang="ru-RU" sz="2400" dirty="0"/>
              <a:t> </a:t>
            </a:r>
            <a:r>
              <a:rPr lang="ru-RU" sz="2400" dirty="0" err="1"/>
              <a:t>гільдії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/>
              <a:t>оцінюють</a:t>
            </a:r>
            <a:r>
              <a:rPr lang="ru-RU" sz="2400" dirty="0"/>
              <a:t> </a:t>
            </a:r>
            <a:r>
              <a:rPr lang="ru-RU" sz="2400" dirty="0" err="1"/>
              <a:t>зміни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складу в </a:t>
            </a:r>
            <a:r>
              <a:rPr lang="ru-RU" sz="2400" dirty="0" smtClean="0"/>
              <a:t>центрально-</a:t>
            </a:r>
            <a:r>
              <a:rPr lang="ru-RU" sz="2400" dirty="0" err="1" smtClean="0"/>
              <a:t>європейських</a:t>
            </a:r>
            <a:r>
              <a:rPr lang="ru-RU" sz="2400" dirty="0" smtClean="0"/>
              <a:t> </a:t>
            </a:r>
            <a:r>
              <a:rPr lang="ru-RU" sz="2400" dirty="0" err="1"/>
              <a:t>культурних</a:t>
            </a:r>
            <a:r>
              <a:rPr lang="ru-RU" sz="2400" dirty="0"/>
              <a:t> ландшафтах. При </a:t>
            </a:r>
            <a:r>
              <a:rPr lang="ru-RU" sz="2400" dirty="0" err="1"/>
              <a:t>цьому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очевидним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гільдії</a:t>
            </a:r>
            <a:r>
              <a:rPr lang="ru-RU" sz="2400" dirty="0"/>
              <a:t> </a:t>
            </a:r>
            <a:r>
              <a:rPr lang="ru-RU" sz="2400" dirty="0" err="1"/>
              <a:t>реагують</a:t>
            </a:r>
            <a:r>
              <a:rPr lang="ru-RU" sz="2400" dirty="0"/>
              <a:t> </a:t>
            </a:r>
            <a:r>
              <a:rPr lang="ru-RU" sz="2400" dirty="0" err="1"/>
              <a:t>дуже</a:t>
            </a:r>
            <a:r>
              <a:rPr lang="ru-RU" sz="2400" dirty="0"/>
              <a:t> по </a:t>
            </a:r>
            <a:r>
              <a:rPr lang="ru-RU" sz="2400" dirty="0" err="1"/>
              <a:t>різному</a:t>
            </a:r>
            <a:r>
              <a:rPr lang="ru-RU" sz="2400" dirty="0"/>
              <a:t>,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за </a:t>
            </a:r>
            <a:r>
              <a:rPr lang="ru-RU" sz="2400" dirty="0" err="1"/>
              <a:t>кількістю</a:t>
            </a:r>
            <a:r>
              <a:rPr lang="ru-RU" sz="2400" dirty="0"/>
              <a:t> </a:t>
            </a:r>
            <a:r>
              <a:rPr lang="ru-RU" sz="2400" dirty="0" err="1"/>
              <a:t>видів</a:t>
            </a:r>
            <a:r>
              <a:rPr lang="ru-RU" sz="2400" dirty="0"/>
              <a:t> </a:t>
            </a:r>
            <a:r>
              <a:rPr lang="ru-RU" sz="2400" dirty="0" smtClean="0"/>
              <a:t>й </a:t>
            </a:r>
            <a:r>
              <a:rPr lang="ru-RU" sz="2400" dirty="0"/>
              <a:t>частотою 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зустрічаємості</a:t>
            </a:r>
            <a:r>
              <a:rPr lang="ru-RU" sz="2400" dirty="0"/>
              <a:t> </a:t>
            </a:r>
            <a:r>
              <a:rPr lang="ru-RU" sz="2400" dirty="0" smtClean="0"/>
              <a:t>у </a:t>
            </a:r>
            <a:r>
              <a:rPr lang="ru-RU" sz="2400" dirty="0" err="1" smtClean="0"/>
              <a:t>виділених</a:t>
            </a:r>
            <a:r>
              <a:rPr lang="ru-RU" sz="2400" dirty="0" smtClean="0"/>
              <a:t> квадратах.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8131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979" y="513452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 err="1" smtClean="0"/>
              <a:t>Різке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зростання</a:t>
            </a:r>
            <a:r>
              <a:rPr lang="ru-RU" sz="2000" dirty="0" smtClean="0"/>
              <a:t>,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скорочення</a:t>
            </a:r>
            <a:r>
              <a:rPr lang="ru-RU" sz="2000" dirty="0"/>
              <a:t> </a:t>
            </a:r>
            <a:r>
              <a:rPr lang="ru-RU" sz="2000" dirty="0" err="1"/>
              <a:t>популяцій</a:t>
            </a:r>
            <a:r>
              <a:rPr lang="ru-RU" sz="2000" dirty="0"/>
              <a:t> </a:t>
            </a:r>
            <a:r>
              <a:rPr lang="ru-RU" sz="2000" dirty="0" err="1"/>
              <a:t>завжди</a:t>
            </a:r>
            <a:r>
              <a:rPr lang="ru-RU" sz="2000" dirty="0"/>
              <a:t> </a:t>
            </a:r>
            <a:r>
              <a:rPr lang="ru-RU" sz="2000" dirty="0" err="1"/>
              <a:t>сигналізує</a:t>
            </a:r>
            <a:r>
              <a:rPr lang="ru-RU" sz="2000" dirty="0"/>
              <a:t> про </a:t>
            </a:r>
            <a:r>
              <a:rPr lang="ru-RU" sz="2000" dirty="0" err="1"/>
              <a:t>дію</a:t>
            </a:r>
            <a:r>
              <a:rPr lang="ru-RU" sz="2000" dirty="0"/>
              <a:t> </a:t>
            </a:r>
            <a:r>
              <a:rPr lang="ru-RU" sz="2000" dirty="0" err="1"/>
              <a:t>порушуючих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. Так, </a:t>
            </a:r>
            <a:r>
              <a:rPr lang="ru-RU" sz="2000" dirty="0" err="1"/>
              <a:t>колосальне</a:t>
            </a:r>
            <a:r>
              <a:rPr lang="ru-RU" sz="2000" dirty="0"/>
              <a:t> </a:t>
            </a:r>
            <a:r>
              <a:rPr lang="ru-RU" sz="2000" dirty="0" err="1"/>
              <a:t>збільшення</a:t>
            </a:r>
            <a:r>
              <a:rPr lang="ru-RU" sz="2000" dirty="0"/>
              <a:t> </a:t>
            </a:r>
            <a:r>
              <a:rPr lang="ru-RU" sz="2000" dirty="0" err="1"/>
              <a:t>чисельності</a:t>
            </a:r>
            <a:r>
              <a:rPr lang="ru-RU" sz="2000" dirty="0"/>
              <a:t> </a:t>
            </a:r>
            <a:r>
              <a:rPr lang="ru-RU" sz="2000" dirty="0" err="1"/>
              <a:t>озерних</a:t>
            </a:r>
            <a:r>
              <a:rPr lang="ru-RU" sz="2000" dirty="0"/>
              <a:t> </a:t>
            </a:r>
            <a:r>
              <a:rPr lang="ru-RU" sz="2000" dirty="0" err="1"/>
              <a:t>чайок</a:t>
            </a:r>
            <a:r>
              <a:rPr lang="ru-RU" sz="2000" dirty="0"/>
              <a:t> в </a:t>
            </a:r>
            <a:r>
              <a:rPr lang="ru-RU" sz="2000" dirty="0" err="1"/>
              <a:t>Середній</a:t>
            </a:r>
            <a:r>
              <a:rPr lang="ru-RU" sz="2000" dirty="0"/>
              <a:t> </a:t>
            </a:r>
            <a:r>
              <a:rPr lang="ru-RU" sz="2000" dirty="0" err="1"/>
              <a:t>Європі</a:t>
            </a:r>
            <a:r>
              <a:rPr lang="ru-RU" sz="2000" dirty="0"/>
              <a:t> </a:t>
            </a:r>
            <a:r>
              <a:rPr lang="ru-RU" sz="2000" dirty="0" err="1"/>
              <a:t>зумовлено</a:t>
            </a:r>
            <a:r>
              <a:rPr lang="ru-RU" sz="2000" dirty="0"/>
              <a:t> </a:t>
            </a:r>
            <a:r>
              <a:rPr lang="ru-RU" sz="2000" dirty="0" err="1"/>
              <a:t>евтрофізацією</a:t>
            </a:r>
            <a:r>
              <a:rPr lang="ru-RU" sz="2000" dirty="0"/>
              <a:t> культурного ландшафту.</a:t>
            </a:r>
          </a:p>
          <a:p>
            <a:pPr algn="just"/>
            <a:r>
              <a:rPr lang="ru-RU" sz="2000" dirty="0" smtClean="0"/>
              <a:t>	За </a:t>
            </a:r>
            <a:r>
              <a:rPr lang="ru-RU" sz="2000" dirty="0"/>
              <a:t>невеликим </a:t>
            </a:r>
            <a:r>
              <a:rPr lang="ru-RU" sz="2000" dirty="0" err="1"/>
              <a:t>виключенням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біоіндикації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названі</a:t>
            </a:r>
            <a:r>
              <a:rPr lang="ru-RU" sz="2000" dirty="0"/>
              <a:t> </a:t>
            </a:r>
            <a:r>
              <a:rPr lang="ru-RU" sz="2000" dirty="0" err="1"/>
              <a:t>вище</a:t>
            </a:r>
            <a:r>
              <a:rPr lang="ru-RU" sz="2000" dirty="0"/>
              <a:t>, </a:t>
            </a:r>
            <a:r>
              <a:rPr lang="ru-RU" sz="2000" dirty="0" err="1"/>
              <a:t>носять</a:t>
            </a:r>
            <a:r>
              <a:rPr lang="ru-RU" sz="2000" dirty="0"/>
              <a:t> </a:t>
            </a:r>
            <a:r>
              <a:rPr lang="ru-RU" sz="2000" dirty="0" err="1"/>
              <a:t>якісний</a:t>
            </a:r>
            <a:r>
              <a:rPr lang="ru-RU" sz="2000" dirty="0"/>
              <a:t> характер. В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випадках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 </a:t>
            </a:r>
            <a:r>
              <a:rPr lang="ru-RU" sz="2000" dirty="0" err="1"/>
              <a:t>достатньо</a:t>
            </a:r>
            <a:r>
              <a:rPr lang="ru-RU" sz="2000" dirty="0"/>
              <a:t>, тому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відповідних</a:t>
            </a:r>
            <a:r>
              <a:rPr lang="ru-RU" sz="2000" dirty="0"/>
              <a:t> </a:t>
            </a:r>
            <a:r>
              <a:rPr lang="ru-RU" sz="2000" dirty="0" err="1"/>
              <a:t>методологічних</a:t>
            </a:r>
            <a:r>
              <a:rPr lang="ru-RU" sz="2000" dirty="0"/>
              <a:t> </a:t>
            </a:r>
            <a:r>
              <a:rPr lang="ru-RU" sz="2000" dirty="0" err="1"/>
              <a:t>підходів</a:t>
            </a:r>
            <a:r>
              <a:rPr lang="ru-RU" sz="2000" dirty="0"/>
              <a:t> </a:t>
            </a:r>
            <a:r>
              <a:rPr lang="ru-RU" sz="2000" dirty="0" err="1"/>
              <a:t>заслуговує</a:t>
            </a:r>
            <a:r>
              <a:rPr lang="ru-RU" sz="2000" dirty="0"/>
              <a:t> </a:t>
            </a:r>
            <a:r>
              <a:rPr lang="ru-RU" sz="2000" dirty="0" err="1"/>
              <a:t>уваги</a:t>
            </a:r>
            <a:r>
              <a:rPr lang="ru-RU" sz="2000" dirty="0"/>
              <a:t> </a:t>
            </a:r>
            <a:r>
              <a:rPr lang="ru-RU" sz="2000" dirty="0" smtClean="0"/>
              <a:t>й повинна </a:t>
            </a:r>
            <a:r>
              <a:rPr lang="ru-RU" sz="2000" dirty="0"/>
              <a:t>бути </a:t>
            </a:r>
            <a:r>
              <a:rPr lang="ru-RU" sz="2000" dirty="0" err="1"/>
              <a:t>продовжена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Кількісна</a:t>
            </a:r>
            <a:r>
              <a:rPr lang="ru-RU" sz="2000" dirty="0" smtClean="0"/>
              <a:t> </a:t>
            </a:r>
            <a:r>
              <a:rPr lang="ru-RU" sz="2000" dirty="0" err="1"/>
              <a:t>біоіндикація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антропогенних</a:t>
            </a:r>
            <a:r>
              <a:rPr lang="ru-RU" sz="2000" dirty="0"/>
              <a:t> </a:t>
            </a:r>
            <a:r>
              <a:rPr lang="ru-RU" sz="2000" dirty="0" err="1"/>
              <a:t>стресорів</a:t>
            </a:r>
            <a:r>
              <a:rPr lang="ru-RU" sz="2000" dirty="0"/>
              <a:t> на </a:t>
            </a:r>
            <a:r>
              <a:rPr lang="ru-RU" sz="2000" dirty="0" err="1"/>
              <a:t>популяції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елементи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відомості</a:t>
            </a:r>
            <a:r>
              <a:rPr lang="ru-RU" sz="2000" dirty="0"/>
              <a:t> про </a:t>
            </a:r>
            <a:r>
              <a:rPr lang="ru-RU" sz="2000" dirty="0" err="1"/>
              <a:t>поступову</a:t>
            </a:r>
            <a:r>
              <a:rPr lang="ru-RU" sz="2000" dirty="0"/>
              <a:t> </a:t>
            </a:r>
            <a:r>
              <a:rPr lang="ru-RU" sz="2000" dirty="0" err="1"/>
              <a:t>реакцію</a:t>
            </a:r>
            <a:r>
              <a:rPr lang="ru-RU" sz="2000" dirty="0"/>
              <a:t> </a:t>
            </a:r>
            <a:r>
              <a:rPr lang="ru-RU" sz="2000" dirty="0" err="1"/>
              <a:t>цих</a:t>
            </a:r>
            <a:r>
              <a:rPr lang="ru-RU" sz="2000" dirty="0"/>
              <a:t> систем на </a:t>
            </a:r>
            <a:r>
              <a:rPr lang="ru-RU" sz="2000" dirty="0" err="1"/>
              <a:t>діючий</a:t>
            </a:r>
            <a:r>
              <a:rPr lang="ru-RU" sz="2000" dirty="0"/>
              <a:t> фактор. Вона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виміри</a:t>
            </a:r>
            <a:r>
              <a:rPr lang="ru-RU" sz="2000" dirty="0"/>
              <a:t> та (</a:t>
            </a:r>
            <a:r>
              <a:rPr lang="ru-RU" sz="2000" dirty="0" err="1"/>
              <a:t>або</a:t>
            </a:r>
            <a:r>
              <a:rPr lang="ru-RU" sz="2000" dirty="0"/>
              <a:t>) </a:t>
            </a:r>
            <a:r>
              <a:rPr lang="ru-RU" sz="2000" dirty="0" err="1"/>
              <a:t>підрахунки</a:t>
            </a:r>
            <a:r>
              <a:rPr lang="ru-RU" sz="2000" dirty="0"/>
              <a:t> </a:t>
            </a:r>
            <a:r>
              <a:rPr lang="ru-RU" sz="2000" dirty="0" smtClean="0"/>
              <a:t>й </a:t>
            </a:r>
            <a:r>
              <a:rPr lang="ru-RU" sz="2000" dirty="0" err="1"/>
              <a:t>точне</a:t>
            </a:r>
            <a:r>
              <a:rPr lang="ru-RU" sz="2000" dirty="0"/>
              <a:t> </a:t>
            </a:r>
            <a:r>
              <a:rPr lang="ru-RU" sz="2000" dirty="0" err="1"/>
              <a:t>визначення</a:t>
            </a:r>
            <a:r>
              <a:rPr lang="ru-RU" sz="2000" dirty="0"/>
              <a:t> </a:t>
            </a:r>
            <a:r>
              <a:rPr lang="ru-RU" sz="2000" dirty="0" err="1"/>
              <a:t>індикаторного</a:t>
            </a:r>
            <a:r>
              <a:rPr lang="ru-RU" sz="2000" dirty="0"/>
              <a:t> </a:t>
            </a:r>
            <a:r>
              <a:rPr lang="ru-RU" sz="2000" dirty="0" smtClean="0"/>
              <a:t>фактора, </a:t>
            </a:r>
            <a:r>
              <a:rPr lang="ru-RU" sz="2000" dirty="0" err="1"/>
              <a:t>або</a:t>
            </a:r>
            <a:r>
              <a:rPr lang="ru-RU" sz="2000" dirty="0"/>
              <a:t> стану.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виникають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ж </a:t>
            </a:r>
            <a:r>
              <a:rPr lang="ru-RU" sz="2000" dirty="0" err="1"/>
              <a:t>самі</a:t>
            </a:r>
            <a:r>
              <a:rPr lang="ru-RU" sz="2000" dirty="0"/>
              <a:t> </a:t>
            </a:r>
            <a:r>
              <a:rPr lang="ru-RU" sz="2000" dirty="0" err="1"/>
              <a:t>труднощі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й при </a:t>
            </a:r>
            <a:r>
              <a:rPr lang="ru-RU" sz="2000" dirty="0" err="1"/>
              <a:t>якісному</a:t>
            </a:r>
            <a:r>
              <a:rPr lang="ru-RU" sz="2000" dirty="0"/>
              <a:t> </a:t>
            </a:r>
            <a:r>
              <a:rPr lang="ru-RU" sz="2000" dirty="0" err="1"/>
              <a:t>підході</a:t>
            </a:r>
            <a:r>
              <a:rPr lang="ru-RU" sz="2000" dirty="0"/>
              <a:t>, </a:t>
            </a:r>
            <a:r>
              <a:rPr lang="ru-RU" sz="2000" dirty="0" err="1"/>
              <a:t>пов’язані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сполученням</a:t>
            </a:r>
            <a:r>
              <a:rPr lang="ru-RU" sz="2000" dirty="0"/>
              <a:t>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стресорів</a:t>
            </a:r>
            <a:r>
              <a:rPr lang="ru-RU" sz="2000" dirty="0"/>
              <a:t> (</a:t>
            </a:r>
            <a:r>
              <a:rPr lang="ru-RU" sz="2000" dirty="0" err="1"/>
              <a:t>біоцидів</a:t>
            </a:r>
            <a:r>
              <a:rPr lang="ru-RU" sz="2000" dirty="0"/>
              <a:t>, </a:t>
            </a:r>
            <a:r>
              <a:rPr lang="ru-RU" sz="2000" dirty="0" err="1"/>
              <a:t>забруднення</a:t>
            </a:r>
            <a:r>
              <a:rPr lang="ru-RU" sz="2000" dirty="0"/>
              <a:t> </a:t>
            </a:r>
            <a:r>
              <a:rPr lang="ru-RU" sz="2000" dirty="0" err="1"/>
              <a:t>повітря</a:t>
            </a:r>
            <a:r>
              <a:rPr lang="ru-RU" sz="2000" dirty="0"/>
              <a:t>, </a:t>
            </a:r>
            <a:r>
              <a:rPr lang="ru-RU" sz="2000" dirty="0" err="1"/>
              <a:t>занепокоєння</a:t>
            </a:r>
            <a:r>
              <a:rPr lang="ru-RU" sz="2000" dirty="0"/>
              <a:t>), </a:t>
            </a:r>
            <a:r>
              <a:rPr lang="ru-RU" sz="2000" dirty="0" smtClean="0"/>
              <a:t>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/>
              <a:t>діють</a:t>
            </a:r>
            <a:r>
              <a:rPr lang="ru-RU" sz="2000" dirty="0"/>
              <a:t> синхронно </a:t>
            </a:r>
            <a:r>
              <a:rPr lang="ru-RU" sz="2000" dirty="0" smtClean="0"/>
              <a:t>та </a:t>
            </a:r>
            <a:r>
              <a:rPr lang="ru-RU" sz="2000" dirty="0" err="1"/>
              <a:t>навіть</a:t>
            </a:r>
            <a:r>
              <a:rPr lang="ru-RU" sz="2000" dirty="0"/>
              <a:t> </a:t>
            </a:r>
            <a:r>
              <a:rPr lang="ru-RU" sz="2000" dirty="0" err="1"/>
              <a:t>синергично</a:t>
            </a:r>
            <a:r>
              <a:rPr lang="ru-RU" sz="2000" dirty="0"/>
              <a:t>. </a:t>
            </a:r>
            <a:r>
              <a:rPr lang="ru-RU" sz="2000" dirty="0" smtClean="0"/>
              <a:t>	</a:t>
            </a:r>
            <a:endParaRPr lang="ru-RU" sz="2000" dirty="0" smtClean="0"/>
          </a:p>
          <a:p>
            <a:pPr algn="just"/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smtClean="0"/>
              <a:t>однозначна </a:t>
            </a:r>
            <a:r>
              <a:rPr lang="ru-RU" sz="2000" dirty="0" err="1"/>
              <a:t>кореляція</a:t>
            </a:r>
            <a:r>
              <a:rPr lang="ru-RU" sz="2000" dirty="0"/>
              <a:t> </a:t>
            </a:r>
            <a:r>
              <a:rPr lang="ru-RU" sz="2000" dirty="0" err="1"/>
              <a:t>індикаторної</a:t>
            </a:r>
            <a:r>
              <a:rPr lang="ru-RU" sz="2000" dirty="0"/>
              <a:t> </a:t>
            </a:r>
            <a:r>
              <a:rPr lang="ru-RU" sz="2000" dirty="0" err="1"/>
              <a:t>популяції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специфічним</a:t>
            </a:r>
            <a:r>
              <a:rPr lang="ru-RU" sz="2000" dirty="0"/>
              <a:t> </a:t>
            </a:r>
            <a:r>
              <a:rPr lang="ru-RU" sz="2000" dirty="0" err="1"/>
              <a:t>стресором</a:t>
            </a:r>
            <a:r>
              <a:rPr lang="ru-RU" sz="2000" dirty="0"/>
              <a:t> </a:t>
            </a:r>
            <a:r>
              <a:rPr lang="ru-RU" sz="2000" dirty="0" err="1"/>
              <a:t>створює</a:t>
            </a:r>
            <a:r>
              <a:rPr lang="ru-RU" sz="2000" dirty="0"/>
              <a:t> </a:t>
            </a:r>
            <a:r>
              <a:rPr lang="ru-RU" sz="2000" dirty="0" err="1"/>
              <a:t>передумову</a:t>
            </a:r>
            <a:r>
              <a:rPr lang="ru-RU" sz="2000" dirty="0"/>
              <a:t> для </a:t>
            </a:r>
            <a:r>
              <a:rPr lang="ru-RU" sz="2000" dirty="0" err="1"/>
              <a:t>розрахунку</a:t>
            </a:r>
            <a:r>
              <a:rPr lang="ru-RU" sz="2000" dirty="0"/>
              <a:t> </a:t>
            </a:r>
            <a:r>
              <a:rPr lang="ru-RU" sz="2000" dirty="0" err="1"/>
              <a:t>регресії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smtClean="0"/>
              <a:t>	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678853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028343"/>
            <a:ext cx="777686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Іншою</a:t>
            </a:r>
            <a:r>
              <a:rPr lang="ru-RU" sz="2000" dirty="0" smtClean="0"/>
              <a:t> </a:t>
            </a:r>
            <a:r>
              <a:rPr lang="ru-RU" sz="2000" dirty="0" err="1"/>
              <a:t>важливою</a:t>
            </a:r>
            <a:r>
              <a:rPr lang="ru-RU" sz="2000" dirty="0"/>
              <a:t> </a:t>
            </a:r>
            <a:r>
              <a:rPr lang="ru-RU" sz="2000" dirty="0" err="1"/>
              <a:t>передумовою</a:t>
            </a:r>
            <a:r>
              <a:rPr lang="ru-RU" sz="2000" dirty="0"/>
              <a:t> є </a:t>
            </a:r>
            <a:r>
              <a:rPr lang="ru-RU" sz="2000" dirty="0" err="1"/>
              <a:t>розробка</a:t>
            </a:r>
            <a:r>
              <a:rPr lang="ru-RU" sz="2000" dirty="0"/>
              <a:t> </a:t>
            </a:r>
            <a:r>
              <a:rPr lang="ru-RU" sz="2000" dirty="0" err="1"/>
              <a:t>тестів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легко </a:t>
            </a:r>
            <a:r>
              <a:rPr lang="ru-RU" sz="2000" dirty="0" err="1"/>
              <a:t>виконуються</a:t>
            </a:r>
            <a:r>
              <a:rPr lang="ru-RU" sz="2000" dirty="0"/>
              <a:t> </a:t>
            </a:r>
            <a:r>
              <a:rPr lang="ru-RU" sz="2000" dirty="0" smtClean="0"/>
              <a:t>й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порівнювати</a:t>
            </a:r>
            <a:r>
              <a:rPr lang="ru-RU" sz="2000" dirty="0"/>
              <a:t> </a:t>
            </a:r>
            <a:r>
              <a:rPr lang="ru-RU" sz="2000" dirty="0" smtClean="0"/>
              <a:t>в </a:t>
            </a:r>
            <a:r>
              <a:rPr lang="ru-RU" sz="2000" dirty="0" err="1"/>
              <a:t>міжнародному</a:t>
            </a:r>
            <a:r>
              <a:rPr lang="ru-RU" sz="2000" dirty="0"/>
              <a:t> </a:t>
            </a:r>
            <a:r>
              <a:rPr lang="ru-RU" sz="2000" dirty="0" err="1"/>
              <a:t>масштабі</a:t>
            </a:r>
            <a:r>
              <a:rPr lang="ru-RU" sz="2000" dirty="0"/>
              <a:t>. В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відношенні</a:t>
            </a:r>
            <a:r>
              <a:rPr lang="ru-RU" sz="2000" dirty="0"/>
              <a:t> в </a:t>
            </a:r>
            <a:r>
              <a:rPr lang="ru-RU" sz="2000" dirty="0" err="1"/>
              <a:t>останні</a:t>
            </a:r>
            <a:r>
              <a:rPr lang="ru-RU" sz="2000" dirty="0"/>
              <a:t> роки </a:t>
            </a:r>
            <a:r>
              <a:rPr lang="ru-RU" sz="2000" dirty="0" err="1"/>
              <a:t>було</a:t>
            </a:r>
            <a:r>
              <a:rPr lang="ru-RU" sz="2000" dirty="0"/>
              <a:t> </a:t>
            </a:r>
            <a:r>
              <a:rPr lang="ru-RU" sz="2000" dirty="0" err="1"/>
              <a:t>досягнуто</a:t>
            </a:r>
            <a:r>
              <a:rPr lang="ru-RU" sz="2000" dirty="0"/>
              <a:t> </a:t>
            </a:r>
            <a:r>
              <a:rPr lang="ru-RU" sz="2000" dirty="0" err="1"/>
              <a:t>значного</a:t>
            </a:r>
            <a:r>
              <a:rPr lang="ru-RU" sz="2000" dirty="0"/>
              <a:t> </a:t>
            </a:r>
            <a:r>
              <a:rPr lang="ru-RU" sz="2000" dirty="0" err="1"/>
              <a:t>прогресу</a:t>
            </a:r>
            <a:r>
              <a:rPr lang="ru-RU" sz="2000" dirty="0"/>
              <a:t>, особливо при </a:t>
            </a:r>
            <a:r>
              <a:rPr lang="ru-RU" sz="2000" dirty="0" err="1"/>
              <a:t>оцінці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</a:t>
            </a:r>
            <a:r>
              <a:rPr lang="ru-RU" sz="2000" dirty="0" err="1"/>
              <a:t>біоцидів</a:t>
            </a:r>
            <a:r>
              <a:rPr lang="ru-RU" sz="2000" dirty="0"/>
              <a:t> </a:t>
            </a:r>
            <a:r>
              <a:rPr lang="ru-RU" sz="2000" dirty="0" smtClean="0"/>
              <a:t>та </a:t>
            </a:r>
            <a:r>
              <a:rPr lang="ru-RU" sz="2000" dirty="0" err="1"/>
              <a:t>газо</a:t>
            </a:r>
            <a:r>
              <a:rPr lang="ru-RU" sz="2000" dirty="0"/>
              <a:t> - </a:t>
            </a:r>
            <a:r>
              <a:rPr lang="ru-RU" sz="2000" dirty="0" err="1"/>
              <a:t>димових</a:t>
            </a:r>
            <a:r>
              <a:rPr lang="ru-RU" sz="2000" dirty="0"/>
              <a:t> </a:t>
            </a:r>
            <a:r>
              <a:rPr lang="ru-RU" sz="2000" dirty="0" err="1"/>
              <a:t>викидів</a:t>
            </a:r>
            <a:r>
              <a:rPr lang="ru-RU" sz="2000" dirty="0"/>
              <a:t>. </a:t>
            </a:r>
          </a:p>
          <a:p>
            <a:pPr algn="just"/>
            <a:r>
              <a:rPr lang="ru-RU" sz="2000" dirty="0" smtClean="0"/>
              <a:t>	Для </a:t>
            </a:r>
            <a:r>
              <a:rPr lang="ru-RU" sz="2000" dirty="0" err="1"/>
              <a:t>раннього</a:t>
            </a:r>
            <a:r>
              <a:rPr lang="ru-RU" sz="2000" dirty="0"/>
              <a:t> </a:t>
            </a:r>
            <a:r>
              <a:rPr lang="ru-RU" sz="2000" dirty="0" err="1"/>
              <a:t>розпізнавання</a:t>
            </a:r>
            <a:r>
              <a:rPr lang="ru-RU" sz="2000" dirty="0"/>
              <a:t> </a:t>
            </a:r>
            <a:r>
              <a:rPr lang="ru-RU" sz="2000" dirty="0" err="1"/>
              <a:t>популяційних</a:t>
            </a:r>
            <a:r>
              <a:rPr lang="ru-RU" sz="2000" dirty="0"/>
              <a:t> </a:t>
            </a:r>
            <a:r>
              <a:rPr lang="ru-RU" sz="2000" dirty="0" err="1"/>
              <a:t>порушень</a:t>
            </a:r>
            <a:r>
              <a:rPr lang="ru-RU" sz="2000" dirty="0"/>
              <a:t> </a:t>
            </a:r>
            <a:r>
              <a:rPr lang="ru-RU" sz="2000" dirty="0" err="1" smtClean="0"/>
              <a:t>поряд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/>
              <a:t>фізичними</a:t>
            </a:r>
            <a:r>
              <a:rPr lang="ru-RU" sz="2000" dirty="0"/>
              <a:t> і </a:t>
            </a:r>
            <a:r>
              <a:rPr lang="ru-RU" sz="2000" dirty="0" err="1"/>
              <a:t>хімічними</a:t>
            </a:r>
            <a:r>
              <a:rPr lang="ru-RU" sz="2000" dirty="0"/>
              <a:t> методами </a:t>
            </a:r>
            <a:r>
              <a:rPr lang="ru-RU" sz="2000" dirty="0" err="1" smtClean="0"/>
              <a:t>враховувалися</a:t>
            </a:r>
            <a:r>
              <a:rPr lang="ru-RU" sz="2000" dirty="0" smtClean="0"/>
              <a:t> й </a:t>
            </a:r>
            <a:r>
              <a:rPr lang="ru-RU" sz="2000" dirty="0" err="1"/>
              <a:t>фізіологічні</a:t>
            </a:r>
            <a:r>
              <a:rPr lang="ru-RU" sz="2000" dirty="0"/>
              <a:t> </a:t>
            </a:r>
            <a:r>
              <a:rPr lang="ru-RU" sz="2000" dirty="0" err="1"/>
              <a:t>параметри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особливу</a:t>
            </a:r>
            <a:r>
              <a:rPr lang="ru-RU" sz="2000" dirty="0"/>
              <a:t> роль </a:t>
            </a:r>
            <a:r>
              <a:rPr lang="ru-RU" sz="2000" dirty="0" smtClean="0"/>
              <a:t>мала </a:t>
            </a:r>
            <a:r>
              <a:rPr lang="ru-RU" sz="2000" dirty="0" err="1"/>
              <a:t>оцінка</a:t>
            </a:r>
            <a:r>
              <a:rPr lang="ru-RU" sz="2000" dirty="0"/>
              <a:t> стану </a:t>
            </a:r>
            <a:r>
              <a:rPr lang="ru-RU" sz="2000" dirty="0" err="1"/>
              <a:t>кров’яної</a:t>
            </a:r>
            <a:r>
              <a:rPr lang="ru-RU" sz="2000" dirty="0"/>
              <a:t> </a:t>
            </a:r>
            <a:r>
              <a:rPr lang="ru-RU" sz="2000" dirty="0" err="1"/>
              <a:t>плазми</a:t>
            </a:r>
            <a:r>
              <a:rPr lang="ru-RU" sz="2000" dirty="0"/>
              <a:t> </a:t>
            </a:r>
            <a:r>
              <a:rPr lang="ru-RU" sz="2000" dirty="0" smtClean="0"/>
              <a:t>й </a:t>
            </a:r>
            <a:r>
              <a:rPr lang="ru-RU" sz="2000" dirty="0" err="1"/>
              <a:t>клітин</a:t>
            </a:r>
            <a:r>
              <a:rPr lang="ru-RU" sz="2000" dirty="0"/>
              <a:t> </a:t>
            </a:r>
            <a:r>
              <a:rPr lang="ru-RU" sz="2000" dirty="0" err="1"/>
              <a:t>крові</a:t>
            </a:r>
            <a:r>
              <a:rPr lang="ru-RU" sz="2000" dirty="0"/>
              <a:t>. Але тести такого роду </a:t>
            </a:r>
            <a:r>
              <a:rPr lang="ru-RU" sz="2000" dirty="0" err="1"/>
              <a:t>можуть</a:t>
            </a:r>
            <a:r>
              <a:rPr lang="ru-RU" sz="2000" dirty="0"/>
              <a:t> </a:t>
            </a:r>
            <a:r>
              <a:rPr lang="ru-RU" sz="2000" dirty="0" err="1"/>
              <a:t>давати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попередню</a:t>
            </a:r>
            <a:r>
              <a:rPr lang="ru-RU" sz="2000" dirty="0"/>
              <a:t> </a:t>
            </a:r>
            <a:r>
              <a:rPr lang="ru-RU" sz="2000" dirty="0" err="1"/>
              <a:t>інформацію</a:t>
            </a:r>
            <a:r>
              <a:rPr lang="ru-RU" sz="2000" dirty="0"/>
              <a:t>, так як 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/>
              <a:t>недостатньої</a:t>
            </a:r>
            <a:r>
              <a:rPr lang="ru-RU" sz="2000" dirty="0"/>
              <a:t> </a:t>
            </a:r>
            <a:r>
              <a:rPr lang="ru-RU" sz="2000" dirty="0" err="1"/>
              <a:t>специфічності</a:t>
            </a:r>
            <a:r>
              <a:rPr lang="ru-RU" sz="2000" dirty="0"/>
              <a:t> не </a:t>
            </a:r>
            <a:r>
              <a:rPr lang="ru-RU" sz="2000" dirty="0" err="1"/>
              <a:t>дозволяють</a:t>
            </a:r>
            <a:r>
              <a:rPr lang="ru-RU" sz="2000" dirty="0"/>
              <a:t> однозначно </a:t>
            </a:r>
            <a:r>
              <a:rPr lang="ru-RU" sz="2000" dirty="0" err="1"/>
              <a:t>оцінити</a:t>
            </a:r>
            <a:r>
              <a:rPr lang="ru-RU" sz="2000" dirty="0"/>
              <a:t> </a:t>
            </a:r>
            <a:r>
              <a:rPr lang="ru-RU" sz="2000" dirty="0" err="1"/>
              <a:t>вплив</a:t>
            </a:r>
            <a:r>
              <a:rPr lang="ru-RU" sz="2000" dirty="0"/>
              <a:t>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стресорів</a:t>
            </a:r>
            <a:r>
              <a:rPr lang="ru-RU" sz="2000" dirty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</a:t>
            </a:r>
            <a:r>
              <a:rPr lang="ru-RU" sz="2000" dirty="0" err="1"/>
              <a:t>стосується</a:t>
            </a:r>
            <a:r>
              <a:rPr lang="ru-RU" sz="2000" dirty="0"/>
              <a:t> </a:t>
            </a:r>
            <a:r>
              <a:rPr lang="ru-RU" sz="2000" dirty="0" smtClean="0"/>
              <a:t>й </a:t>
            </a:r>
            <a:r>
              <a:rPr lang="ru-RU" sz="2000" dirty="0" err="1" smtClean="0"/>
              <a:t>більшості</a:t>
            </a:r>
            <a:r>
              <a:rPr lang="ru-RU" sz="2000" dirty="0" smtClean="0"/>
              <a:t> </a:t>
            </a:r>
            <a:r>
              <a:rPr lang="ru-RU" sz="2000" dirty="0" err="1"/>
              <a:t>поведінкових</a:t>
            </a:r>
            <a:r>
              <a:rPr lang="ru-RU" sz="2000" dirty="0"/>
              <a:t> </a:t>
            </a:r>
            <a:r>
              <a:rPr lang="ru-RU" sz="2000" dirty="0" err="1"/>
              <a:t>тестів</a:t>
            </a:r>
            <a:r>
              <a:rPr lang="ru-RU" sz="2000" dirty="0"/>
              <a:t>. </a:t>
            </a:r>
            <a:endParaRPr lang="ru-RU" sz="2000" dirty="0" smtClean="0"/>
          </a:p>
          <a:p>
            <a:pPr algn="just"/>
            <a:r>
              <a:rPr lang="ru-RU" sz="2000" dirty="0" smtClean="0"/>
              <a:t>	</a:t>
            </a:r>
            <a:r>
              <a:rPr lang="ru-RU" sz="2000" dirty="0" err="1" smtClean="0"/>
              <a:t>Зрозуміло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навряд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існує</a:t>
            </a:r>
            <a:r>
              <a:rPr lang="ru-RU" sz="2000" dirty="0"/>
              <a:t> </a:t>
            </a:r>
            <a:r>
              <a:rPr lang="ru-RU" sz="2000" dirty="0" err="1"/>
              <a:t>ідеальна</a:t>
            </a:r>
            <a:r>
              <a:rPr lang="ru-RU" sz="2000" dirty="0"/>
              <a:t> </a:t>
            </a:r>
            <a:r>
              <a:rPr lang="ru-RU" sz="2000" dirty="0" err="1"/>
              <a:t>індикаторна</a:t>
            </a:r>
            <a:r>
              <a:rPr lang="ru-RU" sz="2000" dirty="0"/>
              <a:t> </a:t>
            </a:r>
            <a:r>
              <a:rPr lang="ru-RU" sz="2000" dirty="0" err="1"/>
              <a:t>популяція</a:t>
            </a:r>
            <a:r>
              <a:rPr lang="ru-RU" sz="2000" dirty="0"/>
              <a:t>. В </a:t>
            </a:r>
            <a:r>
              <a:rPr lang="ru-RU" sz="2000" dirty="0" err="1"/>
              <a:t>якості</a:t>
            </a:r>
            <a:r>
              <a:rPr lang="ru-RU" sz="2000" dirty="0"/>
              <a:t> </a:t>
            </a:r>
            <a:r>
              <a:rPr lang="ru-RU" sz="2000" dirty="0" err="1"/>
              <a:t>виходу</a:t>
            </a:r>
            <a:r>
              <a:rPr lang="ru-RU" sz="2000" dirty="0"/>
              <a:t> </a:t>
            </a:r>
            <a:r>
              <a:rPr lang="ru-RU" sz="2000" dirty="0" err="1"/>
              <a:t>залишається</a:t>
            </a:r>
            <a:r>
              <a:rPr lang="ru-RU" sz="2000" dirty="0"/>
              <a:t> </a:t>
            </a:r>
            <a:r>
              <a:rPr lang="ru-RU" sz="2000" dirty="0" err="1"/>
              <a:t>аналіз</a:t>
            </a:r>
            <a:r>
              <a:rPr lang="ru-RU" sz="2000" dirty="0"/>
              <a:t> </a:t>
            </a:r>
            <a:r>
              <a:rPr lang="ru-RU" sz="2000" dirty="0" err="1"/>
              <a:t>вибіркових</a:t>
            </a:r>
            <a:r>
              <a:rPr lang="ru-RU" sz="2000" dirty="0"/>
              <a:t> </a:t>
            </a:r>
            <a:r>
              <a:rPr lang="ru-RU" sz="2000" dirty="0" err="1"/>
              <a:t>видів</a:t>
            </a:r>
            <a:r>
              <a:rPr lang="ru-RU" sz="2000" dirty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/>
              <a:t>груп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займають</a:t>
            </a:r>
            <a:r>
              <a:rPr lang="ru-RU" sz="2000" dirty="0"/>
              <a:t> </a:t>
            </a:r>
            <a:r>
              <a:rPr lang="ru-RU" sz="2000" dirty="0" err="1"/>
              <a:t>різні</a:t>
            </a:r>
            <a:r>
              <a:rPr lang="ru-RU" sz="2000" dirty="0"/>
              <a:t> </a:t>
            </a:r>
            <a:r>
              <a:rPr lang="ru-RU" sz="2000" dirty="0" err="1"/>
              <a:t>місця</a:t>
            </a:r>
            <a:r>
              <a:rPr lang="ru-RU" sz="2000" dirty="0"/>
              <a:t> в </a:t>
            </a:r>
            <a:r>
              <a:rPr lang="ru-RU" sz="2000" dirty="0" err="1"/>
              <a:t>трофічних</a:t>
            </a:r>
            <a:r>
              <a:rPr lang="ru-RU" sz="2000" dirty="0"/>
              <a:t> </a:t>
            </a:r>
            <a:r>
              <a:rPr lang="ru-RU" sz="2000" dirty="0" err="1"/>
              <a:t>ланцюгах</a:t>
            </a:r>
            <a:r>
              <a:rPr lang="ru-RU" sz="2000" dirty="0"/>
              <a:t> </a:t>
            </a:r>
            <a:r>
              <a:rPr lang="ru-RU" sz="2000" dirty="0" err="1"/>
              <a:t>різноманітних</a:t>
            </a:r>
            <a:r>
              <a:rPr lang="ru-RU" sz="2000" dirty="0"/>
              <a:t> </a:t>
            </a:r>
            <a:r>
              <a:rPr lang="ru-RU" sz="2000" dirty="0" err="1"/>
              <a:t>екосистем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для не </a:t>
            </a:r>
            <a:r>
              <a:rPr lang="ru-RU" sz="2000" dirty="0" err="1"/>
              <a:t>специфічної</a:t>
            </a:r>
            <a:r>
              <a:rPr lang="ru-RU" sz="2000" dirty="0"/>
              <a:t> </a:t>
            </a:r>
            <a:r>
              <a:rPr lang="ru-RU" sz="2000" dirty="0" err="1"/>
              <a:t>оцінки</a:t>
            </a:r>
            <a:r>
              <a:rPr lang="ru-RU" sz="2000" dirty="0"/>
              <a:t> </a:t>
            </a:r>
            <a:r>
              <a:rPr lang="ru-RU" sz="2000" dirty="0" err="1"/>
              <a:t>стресора</a:t>
            </a:r>
            <a:r>
              <a:rPr lang="ru-RU" sz="2000" dirty="0"/>
              <a:t> часто </a:t>
            </a:r>
            <a:r>
              <a:rPr lang="ru-RU" sz="2000" smtClean="0"/>
              <a:t>більш </a:t>
            </a:r>
            <a:r>
              <a:rPr lang="ru-RU" sz="2000" dirty="0" err="1"/>
              <a:t>підходять</a:t>
            </a:r>
            <a:r>
              <a:rPr lang="ru-RU" sz="2000" dirty="0"/>
              <a:t> </a:t>
            </a:r>
            <a:r>
              <a:rPr lang="ru-RU" sz="2000" dirty="0" err="1"/>
              <a:t>убіквітарні</a:t>
            </a:r>
            <a:r>
              <a:rPr lang="ru-RU" sz="2000" dirty="0"/>
              <a:t>, а не </a:t>
            </a:r>
            <a:r>
              <a:rPr lang="ru-RU" sz="2000" dirty="0" err="1"/>
              <a:t>спеціалізовані</a:t>
            </a:r>
            <a:r>
              <a:rPr lang="ru-RU" sz="2000" dirty="0"/>
              <a:t> </a:t>
            </a:r>
            <a:r>
              <a:rPr lang="ru-RU" sz="2000" dirty="0" err="1"/>
              <a:t>організми</a:t>
            </a:r>
            <a:r>
              <a:rPr lang="ru-RU" sz="2000" dirty="0"/>
              <a:t>. </a:t>
            </a:r>
            <a:r>
              <a:rPr lang="ru-RU" sz="2000" dirty="0" err="1"/>
              <a:t>Зате</a:t>
            </a:r>
            <a:r>
              <a:rPr lang="ru-RU" sz="2000" dirty="0"/>
              <a:t> </a:t>
            </a:r>
            <a:r>
              <a:rPr lang="ru-RU" sz="2000" dirty="0" err="1"/>
              <a:t>останні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застосовувати</a:t>
            </a:r>
            <a:r>
              <a:rPr lang="ru-RU" sz="2000" dirty="0"/>
              <a:t> для </a:t>
            </a:r>
            <a:r>
              <a:rPr lang="ru-RU" sz="2000" dirty="0" err="1"/>
              <a:t>індикації</a:t>
            </a:r>
            <a:r>
              <a:rPr lang="ru-RU" sz="2000" dirty="0"/>
              <a:t> </a:t>
            </a:r>
            <a:r>
              <a:rPr lang="ru-RU" sz="2000" dirty="0" err="1"/>
              <a:t>специфічних</a:t>
            </a:r>
            <a:r>
              <a:rPr lang="ru-RU" sz="2000" dirty="0"/>
              <a:t> </a:t>
            </a:r>
            <a:r>
              <a:rPr lang="ru-RU" sz="2000" dirty="0" err="1"/>
              <a:t>стресорів</a:t>
            </a:r>
            <a:r>
              <a:rPr lang="ru-RU" sz="2000" dirty="0"/>
              <a:t>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2964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6004" y="2967335"/>
            <a:ext cx="49519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увагу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151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166843"/>
            <a:ext cx="7416824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Стрес</a:t>
            </a:r>
            <a:r>
              <a:rPr lang="ru-RU" sz="2400" dirty="0"/>
              <a:t> </a:t>
            </a:r>
            <a:r>
              <a:rPr lang="ru-RU" sz="2400" dirty="0" err="1"/>
              <a:t>поділяють</a:t>
            </a:r>
            <a:r>
              <a:rPr lang="ru-RU" sz="2400" dirty="0"/>
              <a:t> на </a:t>
            </a:r>
            <a:r>
              <a:rPr lang="ru-RU" sz="2400" b="1" dirty="0" err="1"/>
              <a:t>еустрес</a:t>
            </a:r>
            <a:r>
              <a:rPr lang="ru-RU" sz="2400" b="1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характеризується</a:t>
            </a:r>
            <a:r>
              <a:rPr lang="ru-RU" sz="2400" dirty="0"/>
              <a:t> </a:t>
            </a:r>
            <a:r>
              <a:rPr lang="ru-RU" sz="2400" dirty="0" err="1"/>
              <a:t>фізіологічно</a:t>
            </a:r>
            <a:r>
              <a:rPr lang="ru-RU" sz="2400" dirty="0"/>
              <a:t> </a:t>
            </a:r>
            <a:r>
              <a:rPr lang="ru-RU" sz="2400" dirty="0" err="1"/>
              <a:t>адаптованими</a:t>
            </a:r>
            <a:r>
              <a:rPr lang="ru-RU" sz="2400" dirty="0"/>
              <a:t> </a:t>
            </a:r>
            <a:r>
              <a:rPr lang="ru-RU" sz="2400" dirty="0" err="1"/>
              <a:t>реакціями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викликаються</a:t>
            </a:r>
            <a:r>
              <a:rPr lang="ru-RU" sz="2400" dirty="0"/>
              <a:t> в </a:t>
            </a:r>
            <a:r>
              <a:rPr lang="ru-RU" sz="2400" dirty="0" err="1"/>
              <a:t>організмі</a:t>
            </a:r>
            <a:r>
              <a:rPr lang="ru-RU" sz="2400" dirty="0"/>
              <a:t> </a:t>
            </a:r>
            <a:r>
              <a:rPr lang="ru-RU" sz="2400" dirty="0" err="1"/>
              <a:t>біоенергетичними</a:t>
            </a:r>
            <a:r>
              <a:rPr lang="ru-RU" sz="2400" dirty="0"/>
              <a:t> </a:t>
            </a:r>
            <a:r>
              <a:rPr lang="ru-RU" sz="2400" dirty="0" err="1"/>
              <a:t>процесами</a:t>
            </a:r>
            <a:r>
              <a:rPr lang="ru-RU" sz="2400" dirty="0"/>
              <a:t>, коли в </a:t>
            </a:r>
            <a:r>
              <a:rPr lang="ru-RU" sz="2400" dirty="0" err="1"/>
              <a:t>критичних</a:t>
            </a:r>
            <a:r>
              <a:rPr lang="ru-RU" sz="2400" dirty="0"/>
              <a:t> </a:t>
            </a:r>
            <a:r>
              <a:rPr lang="ru-RU" sz="2400" dirty="0" err="1"/>
              <a:t>ситуаціях</a:t>
            </a:r>
            <a:r>
              <a:rPr lang="ru-RU" sz="2400" dirty="0"/>
              <a:t> </a:t>
            </a:r>
            <a:r>
              <a:rPr lang="ru-RU" sz="2400" dirty="0" err="1"/>
              <a:t>живій</a:t>
            </a:r>
            <a:r>
              <a:rPr lang="ru-RU" sz="2400" dirty="0"/>
              <a:t> </a:t>
            </a:r>
            <a:r>
              <a:rPr lang="ru-RU" sz="2400" dirty="0" err="1"/>
              <a:t>істоті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пристосуватись</a:t>
            </a:r>
            <a:r>
              <a:rPr lang="ru-RU" sz="2400" dirty="0"/>
              <a:t> до </a:t>
            </a:r>
            <a:r>
              <a:rPr lang="ru-RU" sz="2400" dirty="0" err="1"/>
              <a:t>змінених</a:t>
            </a:r>
            <a:r>
              <a:rPr lang="ru-RU" sz="2400" dirty="0"/>
              <a:t> умов </a:t>
            </a:r>
            <a:r>
              <a:rPr lang="ru-RU" sz="2400" dirty="0" err="1"/>
              <a:t>існування</a:t>
            </a:r>
            <a:r>
              <a:rPr lang="ru-RU" sz="2400" dirty="0"/>
              <a:t>. </a:t>
            </a:r>
            <a:r>
              <a:rPr lang="en-US" sz="2400" dirty="0" smtClean="0"/>
              <a:t>	</a:t>
            </a:r>
            <a:r>
              <a:rPr lang="ru-RU" sz="2400" b="1" dirty="0" err="1" smtClean="0"/>
              <a:t>Дістрес</a:t>
            </a:r>
            <a:r>
              <a:rPr lang="ru-RU" sz="2400" dirty="0" smtClean="0"/>
              <a:t> </a:t>
            </a:r>
            <a:r>
              <a:rPr lang="ru-RU" sz="2400" dirty="0" err="1"/>
              <a:t>означає</a:t>
            </a:r>
            <a:r>
              <a:rPr lang="ru-RU" sz="2400" dirty="0"/>
              <a:t> </a:t>
            </a:r>
            <a:r>
              <a:rPr lang="ru-RU" sz="2400" dirty="0" err="1"/>
              <a:t>патогенні</a:t>
            </a:r>
            <a:r>
              <a:rPr lang="ru-RU" sz="2400" dirty="0"/>
              <a:t> </a:t>
            </a:r>
            <a:r>
              <a:rPr lang="ru-RU" sz="2400" dirty="0" err="1" smtClean="0"/>
              <a:t>процеси</a:t>
            </a:r>
            <a:r>
              <a:rPr lang="ru-RU" sz="2400" dirty="0" smtClean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, як правило при </a:t>
            </a:r>
            <a:r>
              <a:rPr lang="ru-RU" sz="2400" dirty="0" err="1"/>
              <a:t>постійному</a:t>
            </a:r>
            <a:r>
              <a:rPr lang="ru-RU" sz="2400" dirty="0"/>
              <a:t> </a:t>
            </a:r>
            <a:r>
              <a:rPr lang="ru-RU" sz="2400" dirty="0" err="1"/>
              <a:t>навантаженні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потугах,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індивід</a:t>
            </a:r>
            <a:r>
              <a:rPr lang="ru-RU" sz="2400" dirty="0"/>
              <a:t> не </a:t>
            </a:r>
            <a:r>
              <a:rPr lang="ru-RU" sz="2400" dirty="0" err="1"/>
              <a:t>спроможний</a:t>
            </a:r>
            <a:r>
              <a:rPr lang="ru-RU" sz="2400" dirty="0"/>
              <a:t> </a:t>
            </a:r>
            <a:r>
              <a:rPr lang="ru-RU" sz="2400" dirty="0" err="1"/>
              <a:t>регулювати</a:t>
            </a:r>
            <a:r>
              <a:rPr lang="ru-RU" sz="2400" dirty="0"/>
              <a:t> короткий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тривалий</a:t>
            </a:r>
            <a:r>
              <a:rPr lang="ru-RU" sz="2400" dirty="0"/>
              <a:t> час. </a:t>
            </a:r>
            <a:endParaRPr lang="ru-RU" sz="2400" dirty="0" smtClean="0"/>
          </a:p>
          <a:p>
            <a:pPr algn="just"/>
            <a:r>
              <a:rPr lang="en-US" sz="2400" dirty="0" smtClean="0"/>
              <a:t>	</a:t>
            </a:r>
            <a:r>
              <a:rPr lang="ru-RU" sz="2400" dirty="0" smtClean="0"/>
              <a:t>У </a:t>
            </a:r>
            <a:r>
              <a:rPr lang="ru-RU" sz="2400" dirty="0" err="1"/>
              <a:t>якій</a:t>
            </a:r>
            <a:r>
              <a:rPr lang="ru-RU" sz="2400" dirty="0"/>
              <a:t> </a:t>
            </a:r>
            <a:r>
              <a:rPr lang="ru-RU" sz="2400" dirty="0" err="1"/>
              <a:t>мірі</a:t>
            </a:r>
            <a:r>
              <a:rPr lang="ru-RU" sz="2400" dirty="0"/>
              <a:t> той,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інший</a:t>
            </a:r>
            <a:r>
              <a:rPr lang="ru-RU" sz="2400" dirty="0"/>
              <a:t> </a:t>
            </a:r>
            <a:r>
              <a:rPr lang="ru-RU" sz="2400" dirty="0" err="1"/>
              <a:t>стресор</a:t>
            </a:r>
            <a:r>
              <a:rPr lang="ru-RU" sz="2400" dirty="0"/>
              <a:t> </a:t>
            </a:r>
            <a:r>
              <a:rPr lang="ru-RU" sz="2400" dirty="0" err="1"/>
              <a:t>обумовлює</a:t>
            </a:r>
            <a:r>
              <a:rPr lang="ru-RU" sz="2400" dirty="0"/>
              <a:t> </a:t>
            </a:r>
            <a:r>
              <a:rPr lang="ru-RU" sz="2400" dirty="0" err="1"/>
              <a:t>еустрес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 smtClean="0"/>
              <a:t>дістрес</a:t>
            </a:r>
            <a:r>
              <a:rPr lang="ru-RU" sz="2400" dirty="0" smtClean="0"/>
              <a:t>, </a:t>
            </a:r>
            <a:r>
              <a:rPr lang="ru-RU" sz="2400" dirty="0" err="1"/>
              <a:t>залежить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багатьох</a:t>
            </a:r>
            <a:r>
              <a:rPr lang="ru-RU" sz="2400" dirty="0"/>
              <a:t> </a:t>
            </a:r>
            <a:r>
              <a:rPr lang="ru-RU" sz="2400" dirty="0" err="1"/>
              <a:t>факторів</a:t>
            </a:r>
            <a:r>
              <a:rPr lang="ru-RU" sz="2400" dirty="0"/>
              <a:t>, </a:t>
            </a:r>
            <a:r>
              <a:rPr lang="ru-RU" sz="2400" dirty="0" err="1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екзогенного</a:t>
            </a:r>
            <a:r>
              <a:rPr lang="ru-RU" sz="2400" dirty="0"/>
              <a:t> </a:t>
            </a:r>
            <a:r>
              <a:rPr lang="ru-RU" sz="2400" dirty="0" err="1"/>
              <a:t>сполучення</a:t>
            </a:r>
            <a:r>
              <a:rPr lang="ru-RU" sz="2400" dirty="0"/>
              <a:t> </a:t>
            </a:r>
            <a:r>
              <a:rPr lang="ru-RU" sz="2400" dirty="0" err="1"/>
              <a:t>подразників</a:t>
            </a:r>
            <a:r>
              <a:rPr lang="ru-RU" sz="2400" dirty="0"/>
              <a:t> і </a:t>
            </a:r>
            <a:r>
              <a:rPr lang="ru-RU" sz="2400" dirty="0" err="1"/>
              <a:t>внутрішнього</a:t>
            </a:r>
            <a:r>
              <a:rPr lang="ru-RU" sz="2400" dirty="0"/>
              <a:t> стану </a:t>
            </a:r>
            <a:r>
              <a:rPr lang="ru-RU" sz="2400" dirty="0" err="1"/>
              <a:t>організму</a:t>
            </a:r>
            <a:r>
              <a:rPr lang="ru-RU" sz="2400" dirty="0"/>
              <a:t>. 	</a:t>
            </a:r>
          </a:p>
        </p:txBody>
      </p:sp>
    </p:spTree>
    <p:extLst>
      <p:ext uri="{BB962C8B-B14F-4D97-AF65-F5344CB8AC3E}">
        <p14:creationId xmlns:p14="http://schemas.microsoft.com/office/powerpoint/2010/main" val="326014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</a:rPr>
              <a:t>СТРЕС ДЛЯ ЛЮДИНИ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4320480" cy="48596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564904"/>
            <a:ext cx="3883132" cy="218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698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8712968" cy="6120680"/>
          </a:xfrm>
        </p:spPr>
      </p:pic>
    </p:spTree>
    <p:extLst>
      <p:ext uri="{BB962C8B-B14F-4D97-AF65-F5344CB8AC3E}">
        <p14:creationId xmlns:p14="http://schemas.microsoft.com/office/powerpoint/2010/main" val="373302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24744"/>
            <a:ext cx="7992888" cy="45243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Генетична</a:t>
            </a:r>
            <a:r>
              <a:rPr lang="ru-RU" sz="2400" dirty="0"/>
              <a:t> </a:t>
            </a:r>
            <a:r>
              <a:rPr lang="ru-RU" sz="2400" dirty="0" err="1"/>
              <a:t>конституція</a:t>
            </a:r>
            <a:r>
              <a:rPr lang="ru-RU" sz="2400" dirty="0"/>
              <a:t> кожного </a:t>
            </a:r>
            <a:r>
              <a:rPr lang="ru-RU" sz="2400" dirty="0" err="1"/>
              <a:t>організму</a:t>
            </a:r>
            <a:r>
              <a:rPr lang="ru-RU" sz="2400" dirty="0"/>
              <a:t> </a:t>
            </a:r>
            <a:r>
              <a:rPr lang="ru-RU" sz="2400" dirty="0" err="1"/>
              <a:t>обумовлює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певну</a:t>
            </a:r>
            <a:r>
              <a:rPr lang="ru-RU" sz="2400" dirty="0"/>
              <a:t> </a:t>
            </a:r>
            <a:r>
              <a:rPr lang="ru-RU" sz="2400" dirty="0" err="1"/>
              <a:t>реакційну</a:t>
            </a:r>
            <a:r>
              <a:rPr lang="ru-RU" sz="2400" dirty="0"/>
              <a:t> </a:t>
            </a:r>
            <a:r>
              <a:rPr lang="ru-RU" sz="2400" dirty="0" err="1"/>
              <a:t>спроможність</a:t>
            </a:r>
            <a:r>
              <a:rPr lang="ru-RU" sz="2400" dirty="0"/>
              <a:t> (</a:t>
            </a:r>
            <a:r>
              <a:rPr lang="ru-RU" sz="2400" b="1" dirty="0"/>
              <a:t>норму </a:t>
            </a:r>
            <a:r>
              <a:rPr lang="ru-RU" sz="2400" b="1" dirty="0" err="1"/>
              <a:t>реакції</a:t>
            </a:r>
            <a:r>
              <a:rPr lang="ru-RU" sz="2400" dirty="0"/>
              <a:t>) по </a:t>
            </a:r>
            <a:r>
              <a:rPr lang="ru-RU" sz="2400" dirty="0" err="1"/>
              <a:t>відношенню</a:t>
            </a:r>
            <a:r>
              <a:rPr lang="ru-RU" sz="2400" dirty="0"/>
              <a:t>  до </a:t>
            </a:r>
            <a:r>
              <a:rPr lang="ru-RU" sz="2400" dirty="0" err="1" smtClean="0"/>
              <a:t>стресорів</a:t>
            </a:r>
            <a:r>
              <a:rPr lang="ru-RU" sz="2400" dirty="0"/>
              <a:t>. При </a:t>
            </a:r>
            <a:r>
              <a:rPr lang="ru-RU" sz="2400" dirty="0" err="1"/>
              <a:t>виникненні</a:t>
            </a:r>
            <a:r>
              <a:rPr lang="ru-RU" sz="2400" dirty="0"/>
              <a:t> </a:t>
            </a:r>
            <a:r>
              <a:rPr lang="ru-RU" sz="2400" dirty="0" err="1"/>
              <a:t>стресу</a:t>
            </a:r>
            <a:r>
              <a:rPr lang="ru-RU" sz="2400" dirty="0"/>
              <a:t> </a:t>
            </a:r>
            <a:r>
              <a:rPr lang="ru-RU" sz="2400" dirty="0" err="1"/>
              <a:t>велику</a:t>
            </a:r>
            <a:r>
              <a:rPr lang="ru-RU" sz="2400" dirty="0"/>
              <a:t> роль </a:t>
            </a:r>
            <a:r>
              <a:rPr lang="ru-RU" sz="2400" dirty="0" err="1"/>
              <a:t>відіграє</a:t>
            </a:r>
            <a:r>
              <a:rPr lang="ru-RU" sz="2400" dirty="0"/>
              <a:t> </a:t>
            </a:r>
            <a:r>
              <a:rPr lang="ru-RU" sz="2400" dirty="0" err="1"/>
              <a:t>також</a:t>
            </a:r>
            <a:r>
              <a:rPr lang="ru-RU" sz="2400" dirty="0"/>
              <a:t> і фактор часу,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/>
              <a:t>пов’язано</a:t>
            </a:r>
            <a:r>
              <a:rPr lang="ru-RU" sz="2400" dirty="0"/>
              <a:t> з </a:t>
            </a:r>
            <a:r>
              <a:rPr lang="ru-RU" sz="2400" dirty="0" err="1"/>
              <a:t>розвитком</a:t>
            </a:r>
            <a:r>
              <a:rPr lang="ru-RU" sz="2400" dirty="0"/>
              <a:t> в </a:t>
            </a:r>
            <a:r>
              <a:rPr lang="ru-RU" sz="2400" dirty="0" err="1"/>
              <a:t>онтогенезі</a:t>
            </a:r>
            <a:r>
              <a:rPr lang="ru-RU" sz="2400" dirty="0"/>
              <a:t> </a:t>
            </a:r>
            <a:r>
              <a:rPr lang="ru-RU" sz="2400" dirty="0" err="1"/>
              <a:t>сприйнятливості</a:t>
            </a:r>
            <a:r>
              <a:rPr lang="ru-RU" sz="2400" dirty="0"/>
              <a:t> до </a:t>
            </a:r>
            <a:r>
              <a:rPr lang="ru-RU" sz="2400" dirty="0" err="1"/>
              <a:t>стресу</a:t>
            </a:r>
            <a:r>
              <a:rPr lang="ru-RU" sz="2400" dirty="0"/>
              <a:t>, так і з </a:t>
            </a:r>
            <a:r>
              <a:rPr lang="ru-RU" sz="2400" dirty="0" err="1"/>
              <a:t>тривалістю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 smtClean="0"/>
              <a:t>якого-небудь</a:t>
            </a:r>
            <a:r>
              <a:rPr lang="ru-RU" sz="2400" dirty="0" smtClean="0"/>
              <a:t> </a:t>
            </a:r>
            <a:r>
              <a:rPr lang="ru-RU" sz="2400" dirty="0" err="1"/>
              <a:t>ефективного</a:t>
            </a:r>
            <a:r>
              <a:rPr lang="ru-RU" sz="2400" dirty="0"/>
              <a:t> </a:t>
            </a:r>
            <a:r>
              <a:rPr lang="ru-RU" sz="2400" dirty="0" err="1"/>
              <a:t>стресору</a:t>
            </a:r>
            <a:r>
              <a:rPr lang="ru-RU" sz="2400" dirty="0"/>
              <a:t> 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певних</a:t>
            </a:r>
            <a:r>
              <a:rPr lang="ru-RU" sz="2400" dirty="0"/>
              <a:t> </a:t>
            </a:r>
            <a:r>
              <a:rPr lang="ru-RU" sz="2400" dirty="0" err="1"/>
              <a:t>періодів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В </a:t>
            </a:r>
            <a:r>
              <a:rPr lang="ru-RU" sz="2400" dirty="0" err="1"/>
              <a:t>біології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стресом</a:t>
            </a:r>
            <a:r>
              <a:rPr lang="ru-RU" sz="2400" dirty="0"/>
              <a:t> </a:t>
            </a:r>
            <a:r>
              <a:rPr lang="ru-RU" sz="2400" dirty="0" err="1"/>
              <a:t>розуміють</a:t>
            </a:r>
            <a:r>
              <a:rPr lang="ru-RU" sz="2400" dirty="0"/>
              <a:t> </a:t>
            </a:r>
            <a:r>
              <a:rPr lang="ru-RU" sz="2400" dirty="0" err="1"/>
              <a:t>реакцію</a:t>
            </a:r>
            <a:r>
              <a:rPr lang="ru-RU" sz="2400" dirty="0"/>
              <a:t> </a:t>
            </a:r>
            <a:r>
              <a:rPr lang="ru-RU" sz="2400" dirty="0" err="1"/>
              <a:t>біологічної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на </a:t>
            </a:r>
            <a:r>
              <a:rPr lang="ru-RU" sz="2400" dirty="0" err="1"/>
              <a:t>екстремальні</a:t>
            </a:r>
            <a:r>
              <a:rPr lang="ru-RU" sz="2400" dirty="0"/>
              <a:t> </a:t>
            </a:r>
            <a:r>
              <a:rPr lang="ru-RU" sz="2400" dirty="0" err="1"/>
              <a:t>фактори</a:t>
            </a:r>
            <a:r>
              <a:rPr lang="ru-RU" sz="2400" dirty="0"/>
              <a:t> </a:t>
            </a:r>
            <a:r>
              <a:rPr lang="ru-RU" sz="2400" dirty="0" err="1"/>
              <a:t>середовища</a:t>
            </a:r>
            <a:r>
              <a:rPr lang="ru-RU" sz="2400" dirty="0"/>
              <a:t> (</a:t>
            </a:r>
            <a:r>
              <a:rPr lang="ru-RU" sz="2400" dirty="0" err="1"/>
              <a:t>стресори</a:t>
            </a:r>
            <a:r>
              <a:rPr lang="ru-RU" sz="2400" dirty="0"/>
              <a:t>),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в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сили</a:t>
            </a:r>
            <a:r>
              <a:rPr lang="ru-RU" sz="2400" dirty="0"/>
              <a:t>, </a:t>
            </a:r>
            <a:r>
              <a:rPr lang="ru-RU" sz="2400" dirty="0" err="1"/>
              <a:t>інтенсивності</a:t>
            </a:r>
            <a:r>
              <a:rPr lang="ru-RU" sz="2400" dirty="0"/>
              <a:t>, моменту </a:t>
            </a:r>
            <a:r>
              <a:rPr lang="ru-RU" sz="2400" dirty="0" smtClean="0"/>
              <a:t>й </a:t>
            </a:r>
            <a:r>
              <a:rPr lang="ru-RU" sz="2400" dirty="0" err="1"/>
              <a:t>тривалості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, </a:t>
            </a:r>
            <a:r>
              <a:rPr lang="ru-RU" sz="2400" dirty="0" err="1"/>
              <a:t>біль</a:t>
            </a:r>
            <a:r>
              <a:rPr lang="ru-RU" sz="2400" dirty="0"/>
              <a:t> </a:t>
            </a:r>
            <a:r>
              <a:rPr lang="ru-RU" sz="2400" dirty="0" err="1"/>
              <a:t>менш</a:t>
            </a:r>
            <a:r>
              <a:rPr lang="ru-RU" sz="2400" dirty="0"/>
              <a:t> сильно </a:t>
            </a:r>
            <a:r>
              <a:rPr lang="ru-RU" sz="2400" dirty="0" err="1"/>
              <a:t>впливати</a:t>
            </a:r>
            <a:r>
              <a:rPr lang="ru-RU" sz="2400" dirty="0"/>
              <a:t> на систему. </a:t>
            </a:r>
            <a:r>
              <a:rPr lang="en-US" sz="2400" dirty="0" smtClean="0"/>
              <a:t>	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31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часто  </a:t>
            </a:r>
            <a:r>
              <a:rPr lang="ru-RU" dirty="0" err="1"/>
              <a:t>підпадають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біотичних</a:t>
            </a:r>
            <a:r>
              <a:rPr lang="ru-RU" dirty="0"/>
              <a:t> і </a:t>
            </a:r>
            <a:r>
              <a:rPr lang="ru-RU" dirty="0" err="1"/>
              <a:t>абіотичних</a:t>
            </a:r>
            <a:r>
              <a:rPr lang="ru-RU" dirty="0"/>
              <a:t> </a:t>
            </a:r>
            <a:r>
              <a:rPr lang="ru-RU" dirty="0" err="1"/>
              <a:t>стресорів</a:t>
            </a:r>
            <a:r>
              <a:rPr lang="ru-RU" dirty="0"/>
              <a:t>, до </a:t>
            </a:r>
            <a:r>
              <a:rPr lang="ru-RU" dirty="0" err="1"/>
              <a:t>римічних</a:t>
            </a:r>
            <a:r>
              <a:rPr lang="ru-RU" dirty="0"/>
              <a:t> </a:t>
            </a:r>
            <a:r>
              <a:rPr lang="ru-RU" dirty="0" err="1"/>
              <a:t>екстремальних</a:t>
            </a:r>
            <a:r>
              <a:rPr lang="ru-RU" dirty="0"/>
              <a:t> умов – холоду, </a:t>
            </a:r>
            <a:r>
              <a:rPr lang="ru-RU" dirty="0" err="1"/>
              <a:t>жари</a:t>
            </a:r>
            <a:r>
              <a:rPr lang="ru-RU" dirty="0"/>
              <a:t>,  засухи - </a:t>
            </a:r>
            <a:r>
              <a:rPr lang="ru-RU" dirty="0" err="1"/>
              <a:t>організми</a:t>
            </a:r>
            <a:r>
              <a:rPr lang="ru-RU" dirty="0"/>
              <a:t> </a:t>
            </a:r>
            <a:r>
              <a:rPr lang="ru-RU" dirty="0" err="1"/>
              <a:t>пристосувались</a:t>
            </a:r>
            <a:r>
              <a:rPr lang="ru-RU" dirty="0"/>
              <a:t> шляхом </a:t>
            </a:r>
            <a:r>
              <a:rPr lang="ru-RU" dirty="0" err="1"/>
              <a:t>періодичних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(</a:t>
            </a:r>
            <a:r>
              <a:rPr lang="ru-RU" dirty="0" err="1"/>
              <a:t>впадають</a:t>
            </a:r>
            <a:r>
              <a:rPr lang="ru-RU" dirty="0"/>
              <a:t> до </a:t>
            </a:r>
            <a:r>
              <a:rPr lang="ru-RU" dirty="0" err="1"/>
              <a:t>сплячки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анабіозу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стійкими</a:t>
            </a:r>
            <a:r>
              <a:rPr lang="ru-RU" dirty="0"/>
              <a:t> до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стресорів</a:t>
            </a:r>
            <a:r>
              <a:rPr lang="ru-RU" dirty="0"/>
              <a:t> (</a:t>
            </a:r>
            <a:r>
              <a:rPr lang="ru-RU" dirty="0" err="1"/>
              <a:t>толерантність</a:t>
            </a:r>
            <a:r>
              <a:rPr lang="ru-RU" dirty="0"/>
              <a:t> до </a:t>
            </a:r>
            <a:r>
              <a:rPr lang="ru-RU" dirty="0" err="1"/>
              <a:t>стресу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44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СПЛЯЧКА ТВАРИН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772816"/>
            <a:ext cx="4340101" cy="294109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96" y="2577472"/>
            <a:ext cx="2808312" cy="35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307507"/>
            <a:ext cx="8568952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err="1"/>
              <a:t>Інші</a:t>
            </a:r>
            <a:r>
              <a:rPr lang="ru-RU" sz="2400" dirty="0"/>
              <a:t>  </a:t>
            </a:r>
            <a:r>
              <a:rPr lang="ru-RU" sz="2400" dirty="0" err="1"/>
              <a:t>організми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</a:t>
            </a:r>
            <a:r>
              <a:rPr lang="ru-RU" sz="2400" dirty="0" err="1"/>
              <a:t>відхилятись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впливу</a:t>
            </a:r>
            <a:r>
              <a:rPr lang="ru-RU" sz="2400" dirty="0"/>
              <a:t> </a:t>
            </a:r>
            <a:r>
              <a:rPr lang="ru-RU" sz="2400" dirty="0" err="1"/>
              <a:t>екстремальних</a:t>
            </a:r>
            <a:r>
              <a:rPr lang="ru-RU" sz="2400" dirty="0"/>
              <a:t> умов </a:t>
            </a:r>
            <a:r>
              <a:rPr lang="ru-RU" sz="2400" dirty="0" err="1"/>
              <a:t>середовища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спеціфічних</a:t>
            </a:r>
            <a:r>
              <a:rPr lang="ru-RU" sz="2400" dirty="0"/>
              <a:t> </a:t>
            </a:r>
            <a:r>
              <a:rPr lang="ru-RU" sz="2400" dirty="0" err="1" smtClean="0"/>
              <a:t>пристосувань</a:t>
            </a:r>
            <a:r>
              <a:rPr lang="ru-RU" sz="2400" dirty="0" smtClean="0"/>
              <a:t> </a:t>
            </a:r>
            <a:r>
              <a:rPr lang="ru-RU" sz="2400" dirty="0"/>
              <a:t>(</a:t>
            </a:r>
            <a:r>
              <a:rPr lang="ru-RU" sz="2400" dirty="0" err="1"/>
              <a:t>уникнення</a:t>
            </a:r>
            <a:r>
              <a:rPr lang="ru-RU" sz="2400" dirty="0"/>
              <a:t> </a:t>
            </a:r>
            <a:r>
              <a:rPr lang="ru-RU" sz="2400" dirty="0" err="1"/>
              <a:t>стресу</a:t>
            </a:r>
            <a:r>
              <a:rPr lang="ru-RU" sz="2400" dirty="0" smtClean="0"/>
              <a:t>). </a:t>
            </a:r>
            <a:r>
              <a:rPr lang="ru-RU" sz="2400" dirty="0" err="1" smtClean="0"/>
              <a:t>Наприклад</a:t>
            </a:r>
            <a:r>
              <a:rPr lang="ru-RU" sz="2400" dirty="0"/>
              <a:t>, </a:t>
            </a:r>
            <a:r>
              <a:rPr lang="ru-RU" sz="2400" dirty="0" err="1"/>
              <a:t>глибокоукоріннні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</a:t>
            </a:r>
            <a:r>
              <a:rPr lang="ru-RU" sz="2400" dirty="0" err="1"/>
              <a:t>несприйнятливі</a:t>
            </a:r>
            <a:r>
              <a:rPr lang="ru-RU" sz="2400" dirty="0"/>
              <a:t> до </a:t>
            </a:r>
            <a:r>
              <a:rPr lang="ru-RU" sz="2400" dirty="0" err="1"/>
              <a:t>поверхневого</a:t>
            </a:r>
            <a:r>
              <a:rPr lang="ru-RU" sz="2400" dirty="0"/>
              <a:t> </a:t>
            </a:r>
            <a:r>
              <a:rPr lang="ru-RU" sz="2400" dirty="0" err="1"/>
              <a:t>пересихання</a:t>
            </a:r>
            <a:r>
              <a:rPr lang="ru-RU" sz="2400" dirty="0"/>
              <a:t> </a:t>
            </a:r>
            <a:r>
              <a:rPr lang="ru-RU" sz="2400" dirty="0" err="1"/>
              <a:t>ґрунту</a:t>
            </a:r>
            <a:r>
              <a:rPr lang="ru-RU" sz="2400" dirty="0"/>
              <a:t>,  а </a:t>
            </a:r>
            <a:r>
              <a:rPr lang="ru-RU" sz="2400" dirty="0" err="1"/>
              <a:t>деякі</a:t>
            </a:r>
            <a:r>
              <a:rPr lang="ru-RU" sz="2400" dirty="0"/>
              <a:t> </a:t>
            </a:r>
            <a:r>
              <a:rPr lang="ru-RU" sz="2400" dirty="0" err="1"/>
              <a:t>рослини</a:t>
            </a:r>
            <a:r>
              <a:rPr lang="ru-RU" sz="2400" dirty="0"/>
              <a:t> </a:t>
            </a:r>
            <a:r>
              <a:rPr lang="ru-RU" sz="2400" dirty="0" err="1"/>
              <a:t>ставлять</a:t>
            </a:r>
            <a:r>
              <a:rPr lang="ru-RU" sz="2400" dirty="0"/>
              <a:t> на шляху </a:t>
            </a:r>
            <a:r>
              <a:rPr lang="ru-RU" sz="2400" dirty="0" err="1"/>
              <a:t>стресорів</a:t>
            </a:r>
            <a:r>
              <a:rPr lang="ru-RU" sz="2400" dirty="0"/>
              <a:t> </a:t>
            </a:r>
            <a:r>
              <a:rPr lang="ru-RU" sz="2400" dirty="0" err="1"/>
              <a:t>хімічні</a:t>
            </a:r>
            <a:r>
              <a:rPr lang="ru-RU" sz="2400" dirty="0"/>
              <a:t> 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фізичні</a:t>
            </a:r>
            <a:r>
              <a:rPr lang="ru-RU" sz="2400" dirty="0"/>
              <a:t> </a:t>
            </a:r>
            <a:r>
              <a:rPr lang="ru-RU" sz="2400" dirty="0" err="1"/>
              <a:t>бар’єри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err="1"/>
              <a:t>Толерантність</a:t>
            </a:r>
            <a:r>
              <a:rPr lang="ru-RU" sz="2400" dirty="0"/>
              <a:t> і </a:t>
            </a:r>
            <a:r>
              <a:rPr lang="ru-RU" sz="2400" dirty="0" err="1"/>
              <a:t>уникнення</a:t>
            </a:r>
            <a:r>
              <a:rPr lang="ru-RU" sz="2400" dirty="0"/>
              <a:t> </a:t>
            </a:r>
            <a:r>
              <a:rPr lang="ru-RU" sz="2400" dirty="0" err="1"/>
              <a:t>складають</a:t>
            </a:r>
            <a:r>
              <a:rPr lang="ru-RU" sz="2400" dirty="0"/>
              <a:t> </a:t>
            </a:r>
            <a:r>
              <a:rPr lang="ru-RU" sz="2400" dirty="0" err="1"/>
              <a:t>стійкість</a:t>
            </a:r>
            <a:r>
              <a:rPr lang="ru-RU" sz="2400" dirty="0"/>
              <a:t> до </a:t>
            </a:r>
            <a:r>
              <a:rPr lang="ru-RU" sz="2400" dirty="0" err="1"/>
              <a:t>стресу</a:t>
            </a:r>
            <a:r>
              <a:rPr lang="ru-RU" sz="2400" dirty="0"/>
              <a:t>. </a:t>
            </a:r>
            <a:r>
              <a:rPr lang="ru-RU" sz="2400" dirty="0" err="1"/>
              <a:t>Серед</a:t>
            </a:r>
            <a:r>
              <a:rPr lang="ru-RU" sz="2400" dirty="0"/>
              <a:t> </a:t>
            </a:r>
            <a:r>
              <a:rPr lang="ru-RU" sz="2400" dirty="0" err="1"/>
              <a:t>навантажень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викликаються</a:t>
            </a:r>
            <a:r>
              <a:rPr lang="ru-RU" sz="2400" dirty="0"/>
              <a:t> </a:t>
            </a:r>
            <a:r>
              <a:rPr lang="ru-RU" sz="2400" dirty="0" err="1"/>
              <a:t>стресом</a:t>
            </a:r>
            <a:r>
              <a:rPr lang="ru-RU" sz="2400" dirty="0"/>
              <a:t> на </a:t>
            </a:r>
            <a:r>
              <a:rPr lang="ru-RU" sz="2400" dirty="0" err="1"/>
              <a:t>біологічні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зворотні</a:t>
            </a:r>
            <a:r>
              <a:rPr lang="ru-RU" sz="2400" dirty="0"/>
              <a:t> та не </a:t>
            </a:r>
            <a:r>
              <a:rPr lang="ru-RU" sz="2400" dirty="0" err="1"/>
              <a:t>зворотні</a:t>
            </a:r>
            <a:r>
              <a:rPr lang="ru-RU" sz="24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133850" cy="319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5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656</Words>
  <Application>Microsoft Office PowerPoint</Application>
  <PresentationFormat>Экран (4:3)</PresentationFormat>
  <Paragraphs>82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ЛЕКЦІЯ №4</vt:lpstr>
      <vt:lpstr>Презентация PowerPoint</vt:lpstr>
      <vt:lpstr>Презентация PowerPoint</vt:lpstr>
      <vt:lpstr>СТРЕС ДЛЯ ЛЮДИНИ</vt:lpstr>
      <vt:lpstr>Презентация PowerPoint</vt:lpstr>
      <vt:lpstr>Презентация PowerPoint</vt:lpstr>
      <vt:lpstr>Презентация PowerPoint</vt:lpstr>
      <vt:lpstr>СПЛЯЧКА ТВАРИН</vt:lpstr>
      <vt:lpstr>Презентация PowerPoint</vt:lpstr>
      <vt:lpstr>Презентация PowerPoint</vt:lpstr>
      <vt:lpstr>СТИХІЙНІ ПРИРОДНІ ЯВИЩА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“БІОЦИДИ ЯК СТРЕСОРИ”</dc:title>
  <dc:creator>Kukusya</dc:creator>
  <cp:lastModifiedBy>user</cp:lastModifiedBy>
  <cp:revision>69</cp:revision>
  <dcterms:created xsi:type="dcterms:W3CDTF">2017-03-14T13:39:12Z</dcterms:created>
  <dcterms:modified xsi:type="dcterms:W3CDTF">2019-10-07T11:41:06Z</dcterms:modified>
</cp:coreProperties>
</file>