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-108" y="-8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002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2475" y="744538"/>
            <a:ext cx="10674350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>
                <a:cxn ang="0">
                  <a:pos x="8761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9126"/>
                </a:cxn>
                <a:cxn ang="0">
                  <a:pos x="8761" y="9127"/>
                </a:cxn>
                <a:cxn ang="0">
                  <a:pos x="8761" y="0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>
                <a:cxn ang="0">
                  <a:pos x="8763" y="0"/>
                </a:cxn>
                <a:cxn ang="0">
                  <a:pos x="10002" y="0"/>
                </a:cxn>
                <a:cxn ang="0">
                  <a:pos x="10002" y="10000"/>
                </a:cxn>
                <a:cxn ang="0">
                  <a:pos x="2" y="10000"/>
                </a:cxn>
                <a:cxn ang="0">
                  <a:pos x="0" y="9125"/>
                </a:cxn>
                <a:cxn ang="0">
                  <a:pos x="8763" y="9128"/>
                </a:cxn>
                <a:cxn ang="0">
                  <a:pos x="8763" y="0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52475" y="6453188"/>
            <a:ext cx="1608138" cy="404812"/>
          </a:xfrm>
        </p:spPr>
        <p:txBody>
          <a:bodyPr/>
          <a:lstStyle>
            <a:lvl1pPr>
              <a:defRPr baseline="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8A4410-E987-4019-B467-C42179DBF6F8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 baseline="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 baseline="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4ADF47-FEBE-46B5-9D22-C712B4DC1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E7309-D9CE-43B3-A700-D48E8E479B83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10B4-1A2C-44E1-A812-745A17E15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742C-DB5C-4137-85BF-4D84D1DF79CA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3C3D-3B68-4951-9CE6-453EE3296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5513A-2EAC-4620-ABA1-4FD9B941CFD7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FC866-DD80-4E79-92DA-CD4F3A3A0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8151813" y="1685925"/>
            <a:ext cx="3275012" cy="4408488"/>
          </a:xfrm>
          <a:custGeom>
            <a:avLst/>
            <a:gdLst>
              <a:gd name="T0" fmla="*/ 0 w 4125"/>
              <a:gd name="T1" fmla="*/ 0 h 5554"/>
              <a:gd name="T2" fmla="*/ 4125 w 4125"/>
              <a:gd name="T3" fmla="*/ 5554 h 5554"/>
            </a:gdLst>
            <a:ahLst/>
            <a:cxnLst>
              <a:cxn ang="0">
                <a:pos x="3614" y="0"/>
              </a:cxn>
              <a:cxn ang="0">
                <a:pos x="4125" y="0"/>
              </a:cxn>
              <a:cxn ang="0">
                <a:pos x="4125" y="5554"/>
              </a:cxn>
              <a:cxn ang="0">
                <a:pos x="0" y="5554"/>
              </a:cxn>
              <a:cxn ang="0">
                <a:pos x="0" y="5074"/>
              </a:cxn>
              <a:cxn ang="0">
                <a:pos x="3614" y="5074"/>
              </a:cxn>
              <a:cxn ang="0">
                <a:pos x="3614" y="0"/>
              </a:cxn>
            </a:cxnLst>
            <a:rect l="T0" t="T1" r="T2" b="T3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8188" y="6453188"/>
            <a:ext cx="1622425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E17507C-70FA-46EE-A2CE-A7875B13898E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3877CE-59C3-4BED-B176-A71B43F28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DAE07-339A-435E-A10D-15C3967E382B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0BBEB-063B-4EA2-881E-6189C8F3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C8F12-037C-4D26-ABC7-2130F8B0D572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CBBBA-8017-4B11-8D8F-B68E6C3EC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F6A30-4052-465F-94E8-D3BE066DB1B9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0F97D-98FF-49D1-B383-162AC0A6C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8E256-BEB2-437D-8D6C-E748B01325FF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2EA36-4437-4FFE-93D2-888332D14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C60A87-7D64-4764-B4D9-0A012E3DA270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408097-3CE0-40EA-978D-5EA974CE6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A23CDA-9323-4589-9282-61EDFB464CED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5B2327D-BBE2-47EF-80DC-40318F902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286000"/>
            <a:ext cx="960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188"/>
            <a:ext cx="1204913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02D45A-0167-4573-A205-81188A434664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4013" y="6453188"/>
            <a:ext cx="628015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613" y="6453188"/>
            <a:ext cx="15970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4BD943-E03C-4876-AF88-B326A58C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7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62" r:id="rId8"/>
    <p:sldLayoutId id="2147483663" r:id="rId9"/>
    <p:sldLayoutId id="2147483654" r:id="rId10"/>
    <p:sldLayoutId id="2147483653" r:id="rId11"/>
  </p:sldLayoutIdLst>
  <p:txStyles>
    <p:titleStyle>
      <a:lvl1pPr algn="l" rtl="0" fontAlgn="base">
        <a:lnSpc>
          <a:spcPct val="89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82588" indent="-382588" algn="l" rtl="0" fontAlgn="base">
        <a:lnSpc>
          <a:spcPct val="94000"/>
        </a:lnSpc>
        <a:spcBef>
          <a:spcPts val="1000"/>
        </a:spcBef>
        <a:spcAft>
          <a:spcPts val="200"/>
        </a:spcAft>
        <a:buFont typeface="Franklin Gothic Book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2588" algn="l" rtl="0" fontAlgn="base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2588" algn="l" rtl="0" fontAlgn="base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2588" algn="l" rtl="0" fontAlgn="base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i="1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2588" algn="l" rtl="0" fontAlgn="base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525" y="1789113"/>
            <a:ext cx="8361363" cy="3544887"/>
          </a:xfrm>
        </p:spPr>
        <p:txBody>
          <a:bodyPr/>
          <a:lstStyle/>
          <a:p>
            <a:r>
              <a:rPr lang="ru-RU" sz="6600" cap="none" noProof="1" smtClean="0">
                <a:solidFill>
                  <a:srgbClr val="2B2B2B"/>
                </a:solidFill>
                <a:cs typeface="Times New Roman" pitchFamily="18" charset="0"/>
              </a:rPr>
              <a:t>ШКОЛА АДМІНІСТРУВАННЯ</a:t>
            </a:r>
            <a:br>
              <a:rPr lang="ru-RU" sz="6600" cap="none" noProof="1" smtClean="0">
                <a:solidFill>
                  <a:srgbClr val="2B2B2B"/>
                </a:solidFill>
                <a:cs typeface="Times New Roman" pitchFamily="18" charset="0"/>
              </a:rPr>
            </a:br>
            <a:endParaRPr lang="ru-RU" sz="6600" cap="none" noProof="1" smtClean="0">
              <a:solidFill>
                <a:srgbClr val="2B2B2B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400" y="685800"/>
            <a:ext cx="5003800" cy="29718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noProof="1" smtClean="0">
                <a:latin typeface="+mn-lt"/>
              </a:rPr>
              <a:t>КЛАСИЧНА (АДМІНІСТРАТИВНА) ШКОЛА УПРАВЛІННЯ</a:t>
            </a:r>
            <a:endParaRPr lang="uk-UA" sz="4000" noProof="1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91200" y="292100"/>
            <a:ext cx="6032500" cy="6261100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</a:pPr>
            <a:r>
              <a:rPr lang="uk-UA" smtClean="0"/>
              <a:t>Класична (адміністративна) школа управління започаткована </a:t>
            </a:r>
            <a:r>
              <a:rPr lang="uk-UA" b="1" i="1" smtClean="0"/>
              <a:t>Анрі Файолем</a:t>
            </a:r>
            <a:endParaRPr lang="uk-UA" smtClean="0">
              <a:latin typeface="Arial" charset="0"/>
            </a:endParaRPr>
          </a:p>
          <a:p>
            <a:pPr>
              <a:lnSpc>
                <a:spcPct val="84000"/>
              </a:lnSpc>
            </a:pPr>
            <a:r>
              <a:rPr lang="uk-UA" noProof="1" smtClean="0"/>
              <a:t>Школа з</a:t>
            </a:r>
            <a:r>
              <a:rPr lang="uk-UA" smtClean="0"/>
              <a:t>аймалась вивченням ролі та функцій менеджерів</a:t>
            </a:r>
            <a:r>
              <a:rPr lang="uk-UA" smtClean="0">
                <a:latin typeface="Arial" charset="0"/>
              </a:rPr>
              <a:t> в організації</a:t>
            </a:r>
            <a:r>
              <a:rPr lang="uk-UA" smtClean="0"/>
              <a:t>.</a:t>
            </a:r>
          </a:p>
          <a:p>
            <a:pPr>
              <a:lnSpc>
                <a:spcPct val="84000"/>
              </a:lnSpc>
            </a:pPr>
            <a:r>
              <a:rPr lang="uk-UA" smtClean="0"/>
              <a:t>Школа адміністративного управління базувалася на розробці й використанні універсальних принципів і функцій управління підприємством, таких як: структура виробництва, розподіл праці, централізація, ініціатива, планування, дисципліна, система заохочень, підпорядкованість особистих інтересів загальним.</a:t>
            </a:r>
          </a:p>
          <a:p>
            <a:pPr>
              <a:lnSpc>
                <a:spcPct val="84000"/>
              </a:lnSpc>
            </a:pPr>
            <a:r>
              <a:rPr lang="uk-UA" smtClean="0"/>
              <a:t>Класичний підхід відрізняється посиленою увагою до процесів управління. У Великобританії він пов'язаний з роботами </a:t>
            </a:r>
            <a:r>
              <a:rPr lang="uk-UA" b="1" smtClean="0"/>
              <a:t>Л. Урвіка </a:t>
            </a:r>
            <a:r>
              <a:rPr lang="uk-UA" smtClean="0"/>
              <a:t>(1928, 1943) І </a:t>
            </a:r>
            <a:r>
              <a:rPr lang="uk-UA" b="1" smtClean="0"/>
              <a:t>Е. Ф. Бречі </a:t>
            </a:r>
            <a:r>
              <a:rPr lang="uk-UA" smtClean="0"/>
              <a:t>(1957 р), у Франції - </a:t>
            </a:r>
            <a:r>
              <a:rPr lang="uk-UA" b="1" smtClean="0"/>
              <a:t>А. Файоля </a:t>
            </a:r>
            <a:r>
              <a:rPr lang="uk-UA" smtClean="0"/>
              <a:t>(1916), в США - з ранніми роботами </a:t>
            </a:r>
            <a:r>
              <a:rPr lang="uk-UA" b="1" smtClean="0"/>
              <a:t>О. Шелдока </a:t>
            </a:r>
            <a:r>
              <a:rPr lang="uk-UA" smtClean="0"/>
              <a:t>(1923 р), </a:t>
            </a:r>
            <a:r>
              <a:rPr lang="uk-UA" b="1" smtClean="0"/>
              <a:t>Дж. Д. Муні </a:t>
            </a:r>
            <a:r>
              <a:rPr lang="uk-UA" smtClean="0"/>
              <a:t>і </a:t>
            </a:r>
            <a:r>
              <a:rPr lang="uk-UA" b="1" smtClean="0"/>
              <a:t>Е. Рейлі </a:t>
            </a:r>
            <a:r>
              <a:rPr lang="uk-UA" smtClean="0"/>
              <a:t>(1932), </a:t>
            </a:r>
            <a:r>
              <a:rPr lang="uk-UA" b="1" smtClean="0"/>
              <a:t>Л. Гьюліка </a:t>
            </a:r>
            <a:r>
              <a:rPr lang="uk-UA" smtClean="0"/>
              <a:t>(1937) і пізніше з першою роботою </a:t>
            </a:r>
            <a:r>
              <a:rPr lang="uk-UA" b="1" smtClean="0"/>
              <a:t>У. Ньюмена </a:t>
            </a:r>
            <a:r>
              <a:rPr lang="uk-UA" smtClean="0"/>
              <a:t>(1950) і </a:t>
            </a:r>
            <a:r>
              <a:rPr lang="uk-UA" b="1" smtClean="0"/>
              <a:t>Л. Е. Аллена </a:t>
            </a:r>
            <a:r>
              <a:rPr lang="uk-UA" smtClean="0"/>
              <a:t>(1958 .</a:t>
            </a:r>
          </a:p>
          <a:p>
            <a:pPr>
              <a:lnSpc>
                <a:spcPct val="84000"/>
              </a:lnSpc>
            </a:pPr>
            <a:endParaRPr lang="uk-UA" noProof="1" smtClean="0"/>
          </a:p>
        </p:txBody>
      </p:sp>
      <p:sp>
        <p:nvSpPr>
          <p:cNvPr id="14339" name="Текст 3"/>
          <p:cNvSpPr>
            <a:spLocks noGrp="1"/>
          </p:cNvSpPr>
          <p:nvPr>
            <p:ph type="body" sz="half" idx="2"/>
          </p:nvPr>
        </p:nvSpPr>
        <p:spPr>
          <a:xfrm>
            <a:off x="723900" y="4318000"/>
            <a:ext cx="3856038" cy="1549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noProof="1" smtClean="0"/>
              <a:t>Сформувалася в період з 1920 по 1950 р.</a:t>
            </a:r>
            <a:endParaRPr lang="ru-RU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300" y="292100"/>
            <a:ext cx="10401300" cy="1485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noProof="1" smtClean="0">
                <a:latin typeface="+mn-lt"/>
              </a:rPr>
              <a:t>ПРЕДСТАВНИКИ ШКОЛИ:</a:t>
            </a:r>
            <a:r>
              <a:rPr lang="uk-UA" noProof="1" smtClean="0">
                <a:latin typeface="+mn-lt"/>
              </a:rPr>
              <a:t/>
            </a:r>
            <a:br>
              <a:rPr lang="uk-UA" noProof="1" smtClean="0">
                <a:latin typeface="+mn-lt"/>
              </a:rPr>
            </a:br>
            <a:r>
              <a:rPr lang="uk-UA" noProof="1" smtClean="0">
                <a:latin typeface="+mn-lt"/>
              </a:rPr>
              <a:t>АНРІ ФАЙОЛЬ</a:t>
            </a:r>
            <a:endParaRPr lang="uk-UA" noProof="1">
              <a:latin typeface="+mn-lt"/>
            </a:endParaRPr>
          </a:p>
        </p:txBody>
      </p:sp>
      <p:pic>
        <p:nvPicPr>
          <p:cNvPr id="15362" name="Содержимое 5" descr="Fonds_henri_fayol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20763" y="1739900"/>
            <a:ext cx="2584450" cy="3581400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000500" y="1752600"/>
            <a:ext cx="7848600" cy="4533900"/>
          </a:xfrm>
        </p:spPr>
        <p:txBody>
          <a:bodyPr rtlCol="0">
            <a:normAutofit lnSpcReduction="10000"/>
          </a:bodyPr>
          <a:lstStyle/>
          <a:p>
            <a:pPr marL="1588" indent="176213" fontAlgn="auto">
              <a:buFont typeface="Franklin Gothic Book" pitchFamily="34" charset="0"/>
              <a:buNone/>
              <a:defRPr/>
            </a:pPr>
            <a:r>
              <a:rPr lang="uk-UA" dirty="0" smtClean="0"/>
              <a:t>Протягом тридцяти років він був головним управлінцем французького гірничо-видобувного та металургійного концерну "</a:t>
            </a:r>
            <a:r>
              <a:rPr lang="uk-UA" dirty="0" err="1" smtClean="0"/>
              <a:t>Комамболь</a:t>
            </a:r>
            <a:r>
              <a:rPr lang="uk-UA" dirty="0" smtClean="0"/>
              <a:t>", який прийняв на межі краху. Коли ж Файоль пішов у відставку, це було одне з найбільших і найміцніших підприємств Франції. Узагальнюючи свої багаторічні спостереження, А. Файоль створив "теорію адміністрації". У доробку "Загальне та промислове управління" (1916) він сформулював універсальні, на його думку, принципи управління, реалізація яких безумовно приведе організацію до успіху.</a:t>
            </a:r>
          </a:p>
          <a:p>
            <a:pPr marL="1588" indent="176213" fontAlgn="auto">
              <a:buFont typeface="Franklin Gothic Book" pitchFamily="34" charset="0"/>
              <a:buNone/>
              <a:defRPr/>
            </a:pPr>
            <a:r>
              <a:rPr lang="uk-UA" dirty="0" smtClean="0"/>
              <a:t>Саме Файоль був першим дослідником, який класифікував вивчення менеджменту, за його функціональними ознаками, і головним його внеском у теорію управління є розгляд останнього як універсального процесу, що складається з кількох взаємопов'язаних функцій. </a:t>
            </a:r>
          </a:p>
          <a:p>
            <a:pPr marL="1588" indent="176213" fontAlgn="auto">
              <a:buFont typeface="Franklin Gothic Book" pitchFamily="34" charset="0"/>
              <a:buNone/>
              <a:defRPr/>
            </a:pPr>
            <a:r>
              <a:rPr lang="uk-UA" dirty="0" smtClean="0"/>
              <a:t>На засадах розробок </a:t>
            </a:r>
            <a:r>
              <a:rPr lang="uk-UA" dirty="0" err="1" smtClean="0"/>
              <a:t>Файоля</a:t>
            </a:r>
            <a:r>
              <a:rPr lang="uk-UA" dirty="0" smtClean="0"/>
              <a:t> у 20-х. pp. XX ст. було сформульовано поняття організаційної структури управління підприємством.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66700"/>
            <a:ext cx="10287000" cy="137160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uk-UA" b="1" dirty="0" smtClean="0">
                <a:latin typeface="+mn-lt"/>
              </a:rPr>
              <a:t>ЧОТИРНАДЦЯТЬ ПРИНЦИПІВ</a:t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>УПРАВЛІННЯ ЗА А. ФАЙОЛЕМ</a:t>
            </a:r>
            <a:endParaRPr lang="uk-UA" b="1" dirty="0">
              <a:latin typeface="+mn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803400" y="2286000"/>
            <a:ext cx="9017000" cy="3962400"/>
          </a:xfrm>
        </p:spPr>
        <p:txBody>
          <a:bodyPr numCol="2" rtlCol="0">
            <a:normAutofit/>
          </a:bodyPr>
          <a:lstStyle/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Поділ робочих обов'язків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Влада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Дисципліна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Єдність керівництва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Єдність спрямування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Підпорядкування індивідуальних інтересів загальним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Винагорода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endParaRPr lang="uk-UA" dirty="0" smtClean="0"/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Централізація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Скалярний ланцюжок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Порядок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Рівність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Стабільність складу персоналу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Ініціатива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uk-UA" dirty="0" smtClean="0"/>
              <a:t>Дух одностайності</a:t>
            </a:r>
            <a:br>
              <a:rPr lang="uk-UA" dirty="0" smtClean="0"/>
            </a:br>
            <a:endParaRPr lang="uk-UA" dirty="0" smtClean="0"/>
          </a:p>
          <a:p>
            <a:pPr marL="457200" indent="-457200" fontAlgn="auto">
              <a:buFont typeface="+mj-lt"/>
              <a:buAutoNum type="arabicPeriod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89650" y="484188"/>
            <a:ext cx="5715000" cy="6110287"/>
          </a:xfrm>
        </p:spPr>
        <p:txBody>
          <a:bodyPr rtlCol="0">
            <a:noAutofit/>
          </a:bodyPr>
          <a:lstStyle/>
          <a:p>
            <a:pPr marL="1588" indent="265113" fontAlgn="auto">
              <a:defRPr/>
            </a:pPr>
            <a:r>
              <a:rPr lang="uk-UA" sz="2200" dirty="0" smtClean="0"/>
              <a:t>Файоль розглядав організацію як єдиний організм, для якого характерна наявність 6 видів операцій: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1. Технічні операції (виробництво, обробка);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2. Комерційні операції (купівля, продаж);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3. Фінансові операції (залучення засобів та розпорядження ними);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4. Страхові операції (страхування та охорона майна і осіб);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5. Облікові операції (бухгалтерія, статистика тощо);</a:t>
            </a:r>
          </a:p>
          <a:p>
            <a:pPr marL="268288" indent="-1588" fontAlgn="auto">
              <a:buFont typeface="Franklin Gothic Book" pitchFamily="34" charset="0"/>
              <a:buNone/>
              <a:defRPr/>
            </a:pPr>
            <a:r>
              <a:rPr lang="uk-UA" sz="2200" dirty="0" smtClean="0"/>
              <a:t>6. Адміністративні операції (передбачення, організація, розпорядництво, координація, контроль).</a:t>
            </a:r>
          </a:p>
          <a:p>
            <a:pPr marL="384048" indent="-384048" fontAlgn="auto">
              <a:buFont typeface="Franklin Gothic Book" pitchFamily="34" charset="0"/>
              <a:buNone/>
              <a:defRPr/>
            </a:pPr>
            <a:endParaRPr lang="uk-UA" sz="2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23900" y="512763"/>
            <a:ext cx="4076700" cy="6015037"/>
          </a:xfrm>
        </p:spPr>
        <p:txBody>
          <a:bodyPr rtlCol="0">
            <a:noAutofit/>
          </a:bodyPr>
          <a:lstStyle/>
          <a:p>
            <a:pPr marL="384048" indent="-384048" fontAlgn="auto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itchFamily="34" charset="0"/>
              <a:buChar char="■"/>
              <a:defRPr/>
            </a:pPr>
            <a:r>
              <a:rPr lang="uk-UA" sz="2400" dirty="0" smtClean="0">
                <a:solidFill>
                  <a:schemeClr val="bg1"/>
                </a:solidFill>
              </a:rPr>
              <a:t>Анрі Файоль вперше запропонував розглядати управлінську діяльність як самостійний об'єкт дослідження, виокремив п'ять основних елементів, з яких складаються функції адміністративного управління: прогнозування, планування, організація, координація та контроль. </a:t>
            </a:r>
          </a:p>
          <a:p>
            <a:pPr fontAlgn="auto">
              <a:buFont typeface="Wingdings" pitchFamily="2" charset="2"/>
              <a:buChar char="§"/>
              <a:defRPr/>
            </a:pPr>
            <a:endParaRPr lang="uk-UA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71600" y="381000"/>
            <a:ext cx="4305300" cy="14859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noProof="1" smtClean="0"/>
              <a:t>ПРЕДСТАВНИКИ ШКОЛИ:</a:t>
            </a:r>
            <a:r>
              <a:rPr lang="uk-UA" noProof="1" smtClean="0"/>
              <a:t/>
            </a:r>
            <a:br>
              <a:rPr lang="uk-UA" noProof="1" smtClean="0"/>
            </a:br>
            <a:r>
              <a:rPr lang="uk-UA" noProof="1" smtClean="0"/>
              <a:t>ЛІНДАЛЛ УРВІК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5715000" y="901700"/>
            <a:ext cx="5969000" cy="5562600"/>
          </a:xfrm>
        </p:spPr>
        <p:txBody>
          <a:bodyPr rtlCol="0">
            <a:normAutofit lnSpcReduction="10000"/>
          </a:bodyPr>
          <a:lstStyle/>
          <a:p>
            <a:pPr marL="384048" indent="-384048" fontAlgn="auto">
              <a:defRPr/>
            </a:pPr>
            <a:r>
              <a:rPr lang="uk-UA" dirty="0" smtClean="0"/>
              <a:t>Теорію А.</a:t>
            </a:r>
            <a:r>
              <a:rPr lang="uk-UA" dirty="0" err="1" smtClean="0"/>
              <a:t>Файоля</a:t>
            </a:r>
            <a:r>
              <a:rPr lang="uk-UA" dirty="0" smtClean="0"/>
              <a:t> розвинув Л.</a:t>
            </a:r>
            <a:r>
              <a:rPr lang="uk-UA" dirty="0" err="1" smtClean="0"/>
              <a:t>Урвік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Зокрема, серед управлінських функцій поряд із плануванням, організацією, координацією і контролем він виділив добір кадрів,</a:t>
            </a:r>
            <a:br>
              <a:rPr lang="uk-UA" dirty="0" smtClean="0"/>
            </a:br>
            <a:r>
              <a:rPr lang="uk-UA" dirty="0" smtClean="0"/>
              <a:t>керівництво, складання бюджету організації.</a:t>
            </a:r>
          </a:p>
          <a:p>
            <a:pPr marL="384048" indent="-384048" fontAlgn="auto">
              <a:defRPr/>
            </a:pPr>
            <a:r>
              <a:rPr lang="uk-UA" dirty="0" smtClean="0"/>
              <a:t>Л.</a:t>
            </a:r>
            <a:r>
              <a:rPr lang="uk-UA" dirty="0" err="1" smtClean="0"/>
              <a:t>Урвік</a:t>
            </a:r>
            <a:r>
              <a:rPr lang="uk-UA" dirty="0" smtClean="0"/>
              <a:t> також сформулював вимоги до побудови формальних організацій структур, які не втратили актуальності й досі:</a:t>
            </a:r>
          </a:p>
          <a:p>
            <a:pPr marL="723900" indent="-266700" fontAlgn="auto">
              <a:buFont typeface="Symbol" pitchFamily="18" charset="2"/>
              <a:buChar char="-"/>
              <a:tabLst>
                <a:tab pos="990600" algn="l"/>
              </a:tabLst>
              <a:defRPr/>
            </a:pPr>
            <a:r>
              <a:rPr lang="uk-UA" dirty="0" smtClean="0"/>
              <a:t>добір кадрів згідно зі структурою;</a:t>
            </a:r>
          </a:p>
          <a:p>
            <a:pPr marL="723900" indent="-266700" fontAlgn="auto">
              <a:buFont typeface="Symbol" pitchFamily="18" charset="2"/>
              <a:buChar char="-"/>
              <a:tabLst>
                <a:tab pos="990600" algn="l"/>
              </a:tabLst>
              <a:defRPr/>
            </a:pPr>
            <a:r>
              <a:rPr lang="uk-UA" dirty="0" smtClean="0"/>
              <a:t>створення спеціального і «генерального» штабу;</a:t>
            </a:r>
          </a:p>
          <a:p>
            <a:pPr marL="723900" indent="-266700" fontAlgn="auto">
              <a:buFont typeface="Symbol" pitchFamily="18" charset="2"/>
              <a:buChar char="-"/>
              <a:tabLst>
                <a:tab pos="990600" algn="l"/>
              </a:tabLst>
              <a:defRPr/>
            </a:pPr>
            <a:r>
              <a:rPr lang="uk-UA" dirty="0" smtClean="0"/>
              <a:t>створення функціональних підрозділів в організаціях;</a:t>
            </a:r>
          </a:p>
          <a:p>
            <a:pPr marL="723900" indent="-266700" fontAlgn="auto">
              <a:buFont typeface="Symbol" pitchFamily="18" charset="2"/>
              <a:buChar char="-"/>
              <a:tabLst>
                <a:tab pos="990600" algn="l"/>
              </a:tabLst>
              <a:defRPr/>
            </a:pPr>
            <a:r>
              <a:rPr lang="uk-UA" dirty="0" smtClean="0"/>
              <a:t>чітке визначення прав і відповідальності посадових осіб в організації;</a:t>
            </a:r>
          </a:p>
          <a:p>
            <a:pPr marL="723900" indent="-266700" fontAlgn="auto">
              <a:buFont typeface="Symbol" pitchFamily="18" charset="2"/>
              <a:buChar char="-"/>
              <a:tabLst>
                <a:tab pos="990600" algn="l"/>
              </a:tabLst>
              <a:defRPr/>
            </a:pPr>
            <a:r>
              <a:rPr lang="uk-UA" dirty="0" smtClean="0"/>
              <a:t>спеціалізація в апараті управління та ін. </a:t>
            </a:r>
            <a:br>
              <a:rPr lang="uk-UA" dirty="0" smtClean="0"/>
            </a:br>
            <a:endParaRPr lang="uk-UA" dirty="0" smtClean="0"/>
          </a:p>
        </p:txBody>
      </p:sp>
      <p:pic>
        <p:nvPicPr>
          <p:cNvPr id="18435" name="Содержимое 7" descr="Без названия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35100" y="2413000"/>
            <a:ext cx="2987675" cy="3848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371600" y="387350"/>
            <a:ext cx="10058400" cy="6207125"/>
          </a:xfrm>
        </p:spPr>
        <p:txBody>
          <a:bodyPr rtlCol="0">
            <a:normAutofit/>
          </a:bodyPr>
          <a:lstStyle/>
          <a:p>
            <a:pPr marL="384048" indent="-384048" fontAlgn="auto">
              <a:defRPr/>
            </a:pPr>
            <a:r>
              <a:rPr lang="uk-UA" dirty="0" smtClean="0"/>
              <a:t>Л. </a:t>
            </a:r>
            <a:r>
              <a:rPr lang="uk-UA" dirty="0" err="1" smtClean="0"/>
              <a:t>Урвік</a:t>
            </a:r>
            <a:r>
              <a:rPr lang="uk-UA" dirty="0" smtClean="0"/>
              <a:t> розробив принципи побудови формальних організацій, які дійсні до сьогодні:</a:t>
            </a:r>
          </a:p>
          <a:p>
            <a:pPr marL="384048" indent="-384048" fontAlgn="auto">
              <a:defRPr/>
            </a:pPr>
            <a:endParaRPr lang="uk-UA" dirty="0" smtClean="0"/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smtClean="0"/>
              <a:t>відповідність людей структурі, тобто спочатку слід розробити структуру, а потім підбирати під неї кадри;</a:t>
            </a:r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smtClean="0"/>
              <a:t>створення спеціального і «генерального» штабів, основною функцією спеціального штабу повинно бути розроблення рекомендацій для керівника; завданням генерального штабу є підготовка і передача наказів керівників, контроль та координація поточної роботи;</a:t>
            </a:r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err="1" smtClean="0"/>
              <a:t>співставність</a:t>
            </a:r>
            <a:r>
              <a:rPr lang="uk-UA" dirty="0" smtClean="0"/>
              <a:t> прав і відповідальності;</a:t>
            </a:r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smtClean="0"/>
              <a:t>діапазон контролю (число осіб, які безпосередньо підлеглі керівнику − Л. </a:t>
            </a:r>
            <a:r>
              <a:rPr lang="uk-UA" dirty="0" err="1" smtClean="0"/>
              <a:t>Урвік</a:t>
            </a:r>
            <a:r>
              <a:rPr lang="uk-UA" dirty="0" smtClean="0"/>
              <a:t> рекомендував кількість п’яти підлеглих осіб);</a:t>
            </a:r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smtClean="0"/>
              <a:t>спеціалізація (Л. </a:t>
            </a:r>
            <a:r>
              <a:rPr lang="uk-UA" dirty="0" err="1" smtClean="0"/>
              <a:t>Урвік</a:t>
            </a:r>
            <a:r>
              <a:rPr lang="uk-UA" dirty="0" smtClean="0"/>
              <a:t> виділяв три типи спеціалізації працівників управлінської праці: за метою, характером виконуваних робіт, типом споживача або географічною ознакою);</a:t>
            </a:r>
          </a:p>
          <a:p>
            <a:pPr marL="812800" indent="-457200" fontAlgn="auto">
              <a:buFont typeface="+mj-lt"/>
              <a:buAutoNum type="arabicPeriod"/>
              <a:tabLst>
                <a:tab pos="533400" algn="l"/>
              </a:tabLst>
              <a:defRPr/>
            </a:pPr>
            <a:r>
              <a:rPr lang="uk-UA" dirty="0" smtClean="0"/>
              <a:t>визначеність (у сучасних умовах це посадові інструкції − у письмовому вигляді).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60500" y="393700"/>
            <a:ext cx="9601200" cy="11557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/>
              <a:t>ПОЗИТИВНІ І НЕГАТИВНІ РИСИ ШКОЛИ АДМІНІСТРУВАННЯ</a:t>
            </a:r>
            <a:endParaRPr lang="uk-UA" b="1" dirty="0"/>
          </a:p>
        </p:txBody>
      </p:sp>
      <p:sp>
        <p:nvSpPr>
          <p:cNvPr id="20482" name="Текст 7"/>
          <p:cNvSpPr>
            <a:spLocks noGrp="1"/>
          </p:cNvSpPr>
          <p:nvPr>
            <p:ph type="body" idx="1"/>
          </p:nvPr>
        </p:nvSpPr>
        <p:spPr>
          <a:xfrm>
            <a:off x="1371600" y="1892300"/>
            <a:ext cx="4343400" cy="5461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uk-UA" u="sng" smtClean="0"/>
              <a:t>Позитивні риси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1371600" y="2540000"/>
            <a:ext cx="5346700" cy="3327400"/>
          </a:xfrm>
        </p:spPr>
        <p:txBody>
          <a:bodyPr rtlCol="0">
            <a:normAutofit fontScale="92500" lnSpcReduction="20000"/>
          </a:bodyPr>
          <a:lstStyle/>
          <a:p>
            <a:pPr marL="384048" indent="-384048" fontAlgn="auto">
              <a:defRPr/>
            </a:pPr>
            <a:r>
              <a:rPr lang="uk-UA" dirty="0" smtClean="0"/>
              <a:t>Питання про необхідність виділення власної управлінської діяльності в особливий об'єкт дослідження.</a:t>
            </a:r>
          </a:p>
          <a:p>
            <a:pPr marL="384048" indent="-384048" fontAlgn="auto">
              <a:defRPr/>
            </a:pPr>
            <a:r>
              <a:rPr lang="uk-UA" dirty="0" smtClean="0"/>
              <a:t>Необхідність компетентності і наявності знань у менеджера.</a:t>
            </a:r>
          </a:p>
          <a:p>
            <a:pPr marL="384048" indent="-384048" fontAlgn="auto">
              <a:defRPr/>
            </a:pPr>
            <a:r>
              <a:rPr lang="uk-UA" dirty="0" smtClean="0"/>
              <a:t>Розробка цілісної системи управління організацією.</a:t>
            </a:r>
          </a:p>
          <a:p>
            <a:pPr marL="384048" indent="-384048" fontAlgn="auto">
              <a:defRPr/>
            </a:pPr>
            <a:r>
              <a:rPr lang="uk-UA" dirty="0" smtClean="0"/>
              <a:t>Структура управління та організації підприємства працівниками на основі принципу єдиноначальності.</a:t>
            </a:r>
          </a:p>
          <a:p>
            <a:pPr marL="384048" indent="-384048" fontAlgn="auto">
              <a:defRPr/>
            </a:pPr>
            <a:r>
              <a:rPr lang="uk-UA" dirty="0" smtClean="0"/>
              <a:t>Створення системи принципів управління, що призводять організацію до успіху.</a:t>
            </a:r>
            <a:endParaRPr lang="uk-UA" dirty="0"/>
          </a:p>
        </p:txBody>
      </p:sp>
      <p:sp>
        <p:nvSpPr>
          <p:cNvPr id="20484" name="Текст 9"/>
          <p:cNvSpPr>
            <a:spLocks noGrp="1"/>
          </p:cNvSpPr>
          <p:nvPr>
            <p:ph type="body" sz="quarter" idx="3"/>
          </p:nvPr>
        </p:nvSpPr>
        <p:spPr>
          <a:xfrm>
            <a:off x="7124700" y="1905000"/>
            <a:ext cx="4635500" cy="533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uk-UA" u="sng" smtClean="0"/>
              <a:t>Негативні риси</a:t>
            </a:r>
          </a:p>
        </p:txBody>
      </p:sp>
      <p:sp>
        <p:nvSpPr>
          <p:cNvPr id="20485" name="Содержимое 10"/>
          <p:cNvSpPr>
            <a:spLocks noGrp="1"/>
          </p:cNvSpPr>
          <p:nvPr>
            <p:ph sz="quarter" idx="4"/>
          </p:nvPr>
        </p:nvSpPr>
        <p:spPr>
          <a:xfrm>
            <a:off x="7213600" y="2527300"/>
            <a:ext cx="4648200" cy="3340100"/>
          </a:xfrm>
        </p:spPr>
        <p:txBody>
          <a:bodyPr/>
          <a:lstStyle/>
          <a:p>
            <a:r>
              <a:rPr lang="uk-UA" sz="1900" smtClean="0"/>
              <a:t>Неувага до соціальних аспектів управління.</a:t>
            </a:r>
          </a:p>
          <a:p>
            <a:r>
              <a:rPr lang="uk-UA" sz="1900" smtClean="0"/>
              <a:t>Неувага до людського фактору на підприємстві.</a:t>
            </a:r>
          </a:p>
          <a:p>
            <a:r>
              <a:rPr lang="uk-UA" sz="1900" smtClean="0"/>
              <a:t>Освоєння нових видів робіт на основі особистого досвіду, а не з застосуванням наукових методів.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42900"/>
            <a:ext cx="9601200" cy="1485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noProof="1" smtClean="0">
                <a:latin typeface="+mn-lt"/>
              </a:rPr>
              <a:t>ОСОБЛИВОСТІ КЛАСИЧНОЇ </a:t>
            </a:r>
            <a:r>
              <a:rPr lang="uk-UA" b="1" dirty="0" smtClean="0"/>
              <a:t>ШКОЛИ АДМІНІСТРУВАННЯ</a:t>
            </a:r>
            <a:endParaRPr lang="uk-UA" b="1" noProof="1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2082800"/>
            <a:ext cx="10083800" cy="4216400"/>
          </a:xfrm>
        </p:spPr>
        <p:txBody>
          <a:bodyPr numCol="2" rtlCol="0">
            <a:normAutofit/>
          </a:bodyPr>
          <a:lstStyle/>
          <a:p>
            <a:pPr marL="384048" indent="-384048" fontAlgn="auto">
              <a:defRPr/>
            </a:pPr>
            <a:r>
              <a:rPr lang="uk-UA" dirty="0" smtClean="0"/>
              <a:t>Раціональне управління підприємством «зверху».</a:t>
            </a:r>
          </a:p>
          <a:p>
            <a:pPr marL="384048" indent="-384048" fontAlgn="auto">
              <a:defRPr/>
            </a:pPr>
            <a:r>
              <a:rPr lang="uk-UA" dirty="0" smtClean="0"/>
              <a:t>Розгляд управління як універсального процесу, що складається з декількох взаємопов'язаних операцій: </a:t>
            </a:r>
            <a:r>
              <a:rPr lang="uk-UA" i="1" dirty="0" smtClean="0"/>
              <a:t>технічні</a:t>
            </a:r>
            <a:r>
              <a:rPr lang="uk-UA" dirty="0" smtClean="0"/>
              <a:t>, </a:t>
            </a:r>
            <a:r>
              <a:rPr lang="uk-UA" i="1" dirty="0" smtClean="0"/>
              <a:t>комерційні</a:t>
            </a:r>
            <a:r>
              <a:rPr lang="uk-UA" dirty="0" smtClean="0"/>
              <a:t>, </a:t>
            </a:r>
            <a:r>
              <a:rPr lang="uk-UA" i="1" dirty="0" smtClean="0"/>
              <a:t>фінансові</a:t>
            </a:r>
            <a:r>
              <a:rPr lang="uk-UA" dirty="0" smtClean="0"/>
              <a:t>, </a:t>
            </a:r>
            <a:r>
              <a:rPr lang="uk-UA" i="1" dirty="0" smtClean="0"/>
              <a:t>страхові</a:t>
            </a:r>
            <a:r>
              <a:rPr lang="uk-UA" dirty="0" smtClean="0"/>
              <a:t>, </a:t>
            </a:r>
            <a:r>
              <a:rPr lang="uk-UA" i="1" dirty="0" smtClean="0"/>
              <a:t>облікові</a:t>
            </a:r>
            <a:r>
              <a:rPr lang="uk-UA" dirty="0" smtClean="0"/>
              <a:t>, </a:t>
            </a:r>
            <a:r>
              <a:rPr lang="uk-UA" i="1" dirty="0" smtClean="0"/>
              <a:t>адміністративні.</a:t>
            </a:r>
          </a:p>
          <a:p>
            <a:pPr marL="384048" indent="-384048" fontAlgn="auto">
              <a:defRPr/>
            </a:pPr>
            <a:r>
              <a:rPr lang="uk-UA" dirty="0" smtClean="0"/>
              <a:t>Виклад основних принципів управління: поділ праці, влада і відповідальність, дисципліна, єдиноначальність, єдність керівництва, винагорода, централізація, скалярна ланцюг, ініціатива, корпоративний дух, справедливість і т.д.</a:t>
            </a:r>
          </a:p>
          <a:p>
            <a:pPr marL="384048" indent="-384048" fontAlgn="auto">
              <a:defRPr/>
            </a:pPr>
            <a:r>
              <a:rPr lang="uk-UA" dirty="0" smtClean="0"/>
              <a:t>Формулювання систематизованої теорії управління всієї організації, виділяючи управління як особливий вид діяльності</a:t>
            </a:r>
          </a:p>
          <a:p>
            <a:pPr marL="384048" indent="-384048" fontAlgn="auto">
              <a:defRPr/>
            </a:pPr>
            <a:r>
              <a:rPr lang="uk-UA" dirty="0" smtClean="0"/>
              <a:t>Розробка питань загального управління</a:t>
            </a:r>
          </a:p>
          <a:p>
            <a:pPr marL="384048" indent="-384048" fontAlgn="auto">
              <a:defRPr/>
            </a:pPr>
            <a:r>
              <a:rPr lang="uk-UA" dirty="0" smtClean="0"/>
              <a:t>Формулювання систематизованої теорії управління всією організацією з виділенням управління в особливий вид діяльності</a:t>
            </a:r>
          </a:p>
          <a:p>
            <a:pPr marL="384048" indent="-384048" fontAlgn="auto">
              <a:defRPr/>
            </a:pPr>
            <a:r>
              <a:rPr lang="uk-UA" dirty="0" smtClean="0"/>
              <a:t>Виділення вольового моменту в постановці і розгортанні виробництва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Crop">
    <a:dk1>
      <a:sysClr val="windowText" lastClr="000000"/>
    </a:dk1>
    <a:lt1>
      <a:sysClr val="window" lastClr="FFFFFF"/>
    </a:lt1>
    <a:dk2>
      <a:srgbClr val="191B0E"/>
    </a:dk2>
    <a:lt2>
      <a:srgbClr val="EFEDE3"/>
    </a:lt2>
    <a:accent1>
      <a:srgbClr val="8C8D86"/>
    </a:accent1>
    <a:accent2>
      <a:srgbClr val="E6C069"/>
    </a:accent2>
    <a:accent3>
      <a:srgbClr val="897B61"/>
    </a:accent3>
    <a:accent4>
      <a:srgbClr val="8DAB8E"/>
    </a:accent4>
    <a:accent5>
      <a:srgbClr val="77A2BB"/>
    </a:accent5>
    <a:accent6>
      <a:srgbClr val="E28394"/>
    </a:accent6>
    <a:hlink>
      <a:srgbClr val="77A2BB"/>
    </a:hlink>
    <a:folHlink>
      <a:srgbClr val="957A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379</TotalTime>
  <Words>581</Words>
  <Application>Microsoft Office PowerPoint</Application>
  <PresentationFormat>Произвольный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Franklin Gothic Book</vt:lpstr>
      <vt:lpstr>Arial</vt:lpstr>
      <vt:lpstr>Calibri</vt:lpstr>
      <vt:lpstr>Times New Roman</vt:lpstr>
      <vt:lpstr>Wingdings</vt:lpstr>
      <vt:lpstr>Symbol</vt:lpstr>
      <vt:lpstr>Crop</vt:lpstr>
      <vt:lpstr>Crop</vt:lpstr>
      <vt:lpstr>Crop</vt:lpstr>
      <vt:lpstr>Crop</vt:lpstr>
      <vt:lpstr>Crop</vt:lpstr>
      <vt:lpstr>ШКОЛА АДМІНІСТРУВАННЯ </vt:lpstr>
      <vt:lpstr>КЛАСИЧНА (АДМІНІСТРАТИВНА) ШКОЛА УПРАВЛІННЯ</vt:lpstr>
      <vt:lpstr>ПРЕДСТАВНИКИ ШКОЛИ: АНРІ ФАЙОЛЬ</vt:lpstr>
      <vt:lpstr>ЧОТИРНАДЦЯТЬ ПРИНЦИПІВ УПРАВЛІННЯ ЗА А. ФАЙОЛЕМ</vt:lpstr>
      <vt:lpstr>Слайд 5</vt:lpstr>
      <vt:lpstr>ПРЕДСТАВНИКИ ШКОЛИ: ЛІНДАЛЛ УРВІК</vt:lpstr>
      <vt:lpstr>Слайд 7</vt:lpstr>
      <vt:lpstr>ПОЗИТИВНІ І НЕГАТИВНІ РИСИ ШКОЛИ АДМІНІСТРУВАННЯ</vt:lpstr>
      <vt:lpstr>ОСОБЛИВОСТІ КЛАСИЧНОЇ ШКОЛИ АДМІНІСТРУВАННЯ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Admin</cp:lastModifiedBy>
  <cp:revision>43</cp:revision>
  <dcterms:created xsi:type="dcterms:W3CDTF">2015-09-21T23:24:45Z</dcterms:created>
  <dcterms:modified xsi:type="dcterms:W3CDTF">2020-10-18T19:32:51Z</dcterms:modified>
</cp:coreProperties>
</file>