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6" r:id="rId18"/>
    <p:sldId id="275" r:id="rId19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-389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4EA42-7B56-4A9D-957F-17A18D0E189D}" type="datetimeFigureOut">
              <a:rPr lang="ru-RU"/>
              <a:pPr>
                <a:defRPr/>
              </a:pPr>
              <a:t>25.01.2018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324E3-B205-45AB-95E8-E0CAC20DB8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E70DE-A53A-4403-A728-B3EA9CFF8B0D}" type="datetimeFigureOut">
              <a:rPr lang="ru-RU"/>
              <a:pPr>
                <a:defRPr/>
              </a:pPr>
              <a:t>25.01.2018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4C25A-9E55-474D-A88B-70EDA4A69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97799-9DF3-4289-A4E2-5C1562B3A629}" type="datetimeFigureOut">
              <a:rPr lang="ru-RU"/>
              <a:pPr>
                <a:defRPr/>
              </a:pPr>
              <a:t>25.01.2018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98CC4-5291-42A1-9BA9-1F9991DDFB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8FF01-5E15-41C5-A713-0032C0766BCA}" type="datetimeFigureOut">
              <a:rPr lang="ru-RU"/>
              <a:pPr>
                <a:defRPr/>
              </a:pPr>
              <a:t>25.01.2018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E2574-9261-40C6-9E3A-0BCC0405A7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8B42-A642-460C-B3D2-5093B6A9929D}" type="datetimeFigureOut">
              <a:rPr lang="ru-RU"/>
              <a:pPr>
                <a:defRPr/>
              </a:pPr>
              <a:t>25.01.2018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B3DE0-1D6C-41E3-8F95-19EE5EF9F5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67FCA-3211-449A-A039-A7A63A55A151}" type="datetimeFigureOut">
              <a:rPr lang="ru-RU"/>
              <a:pPr>
                <a:defRPr/>
              </a:pPr>
              <a:t>25.01.2018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6610E-CDE2-47F2-986A-F826448542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6E467-FE9E-41F1-80A6-501544B6A6A2}" type="datetimeFigureOut">
              <a:rPr lang="ru-RU"/>
              <a:pPr>
                <a:defRPr/>
              </a:pPr>
              <a:t>25.01.2018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6502E-4A52-4366-AD26-3A2B536C0B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8701C-96E3-4BB8-B213-8123A52305A3}" type="datetimeFigureOut">
              <a:rPr lang="ru-RU"/>
              <a:pPr>
                <a:defRPr/>
              </a:pPr>
              <a:t>25.01.2018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B7419-2BE9-4150-A460-68BB17CD7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49D26-7A9D-4E2B-B80E-EDBCFAE9C3F0}" type="datetimeFigureOut">
              <a:rPr lang="ru-RU"/>
              <a:pPr>
                <a:defRPr/>
              </a:pPr>
              <a:t>25.01.2018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B63F3-BEF6-4879-BD61-833F75E5E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E4DBD-BA79-4E5A-88EB-D9CD41FC1F0A}" type="datetimeFigureOut">
              <a:rPr lang="ru-RU"/>
              <a:pPr>
                <a:defRPr/>
              </a:pPr>
              <a:t>25.01.2018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A38B3-2C15-4074-BF28-A50CB8A973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C3F80-89D1-4BAD-A950-53C17FBCACD3}" type="datetimeFigureOut">
              <a:rPr lang="ru-RU"/>
              <a:pPr>
                <a:defRPr/>
              </a:pPr>
              <a:t>25.01.2018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A8252-F711-40E7-99C9-1CCEF45D08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406AA-CB07-4412-B92D-96B45642A5E3}" type="datetimeFigureOut">
              <a:rPr lang="ru-RU"/>
              <a:pPr>
                <a:defRPr/>
              </a:pPr>
              <a:t>25.01.2018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88B7A-5EDF-40C3-B4BF-790921BF0F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200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6" y="2779108"/>
              <a:ext cx="550418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2" y="4730255"/>
              <a:ext cx="519314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804" y="5630785"/>
              <a:ext cx="14605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2813" y="2818321"/>
              <a:ext cx="700533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546" y="285750"/>
              <a:ext cx="90610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880" y="2599273"/>
              <a:ext cx="67619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518" y="4757298"/>
              <a:ext cx="162286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575" y="1282282"/>
              <a:ext cx="1768913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346" y="5652419"/>
              <a:ext cx="137943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518" y="4655887"/>
              <a:ext cx="31104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137" y="5410385"/>
              <a:ext cx="204209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8933" cy="3646504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730" y="3771618"/>
              <a:ext cx="349763" cy="1310216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105" y="5052893"/>
              <a:ext cx="357653" cy="82085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6746" y="3811082"/>
              <a:ext cx="457585" cy="1853508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3355" y="1263001"/>
              <a:ext cx="144639" cy="2508617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5889" y="5640911"/>
              <a:ext cx="111767" cy="232840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0967" y="3599290"/>
              <a:ext cx="68375" cy="42358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1493" y="2802110"/>
              <a:ext cx="1168945" cy="2250783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331" y="5664590"/>
              <a:ext cx="99932" cy="209161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1493" y="5081833"/>
              <a:ext cx="114396" cy="559078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1493" y="4977910"/>
              <a:ext cx="32872" cy="189429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105" y="5434381"/>
              <a:ext cx="174882" cy="439370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0556F6-2121-443C-8514-C8C9C9D13F56}" type="datetimeFigureOut">
              <a:rPr lang="ru-RU"/>
              <a:pPr>
                <a:defRPr/>
              </a:pPr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402D01-E5DC-40A6-80C0-E8EA31F668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690" r:id="rId12"/>
  </p:sldLayoutIdLst>
  <p:transition spd="slow">
    <p:wipe/>
  </p:transition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919288" y="590550"/>
            <a:ext cx="8915400" cy="1735138"/>
          </a:xfrm>
        </p:spPr>
        <p:txBody>
          <a:bodyPr anchor="b"/>
          <a:lstStyle/>
          <a:p>
            <a:pPr algn="ctr" eaLnBrk="1" hangingPunct="1">
              <a:defRPr/>
            </a:pPr>
            <a:r>
              <a:rPr lang="uk-UA" sz="54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MT Black" pitchFamily="18" charset="0"/>
              </a:rPr>
              <a:t>Презентація</a:t>
            </a:r>
            <a:r>
              <a:rPr lang="uk-UA" sz="5400" smtClean="0">
                <a:latin typeface="Bodoni MT Black" pitchFamily="18" charset="0"/>
              </a:rPr>
              <a:t> </a:t>
            </a:r>
            <a:endParaRPr lang="ru-RU" sz="5400" smtClean="0">
              <a:latin typeface="Bodoni MT Black" pitchFamily="18" charset="0"/>
            </a:endParaRPr>
          </a:p>
        </p:txBody>
      </p:sp>
      <p:sp>
        <p:nvSpPr>
          <p:cNvPr id="18434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889125" y="2884488"/>
            <a:ext cx="8915400" cy="1125537"/>
          </a:xfrm>
        </p:spPr>
        <p:txBody>
          <a:bodyPr/>
          <a:lstStyle/>
          <a:p>
            <a:pPr marL="0" indent="0" algn="ctr" eaLnBrk="1" hangingPunct="1">
              <a:buFont typeface="Wingdings 3" pitchFamily="18" charset="2"/>
              <a:buNone/>
              <a:defRPr/>
            </a:pPr>
            <a:r>
              <a:rPr lang="uk-UA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MT Black" pitchFamily="18" charset="0"/>
              </a:rPr>
              <a:t>З дисципліни: </a:t>
            </a:r>
            <a:endParaRPr lang="uk-UA" sz="2800" b="1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algn="ctr" eaLnBrk="1" hangingPunct="1">
              <a:buFont typeface="Wingdings 3" pitchFamily="18" charset="2"/>
              <a:buNone/>
              <a:defRPr/>
            </a:pPr>
            <a:r>
              <a:rPr lang="uk-UA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MT Black" pitchFamily="18" charset="0"/>
              </a:rPr>
              <a:t>«Право соціального захисту»</a:t>
            </a:r>
            <a:endParaRPr lang="ru-RU" sz="2800" b="1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doni MT Black" pitchFamily="18" charset="0"/>
            </a:endParaRPr>
          </a:p>
        </p:txBody>
      </p:sp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6635750" y="4789488"/>
            <a:ext cx="459263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uk-UA" i="1">
                <a:effectLst>
                  <a:outerShdw blurRad="38100" dist="38100" dir="2700000" algn="tl">
                    <a:srgbClr val="C0C0C0"/>
                  </a:outerShdw>
                </a:effectLst>
                <a:latin typeface="Bodoni MT Black" pitchFamily="18" charset="0"/>
              </a:rPr>
              <a:t>Викладач: к.ю.н., доцент кафедри конституційного та трудового права Верлос Наталя Володимирівна</a:t>
            </a:r>
            <a:endParaRPr lang="ru-RU" i="1">
              <a:effectLst>
                <a:outerShdw blurRad="38100" dist="38100" dir="2700000" algn="tl">
                  <a:srgbClr val="C0C0C0"/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017713" y="249238"/>
            <a:ext cx="8912225" cy="12811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Теоретичні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основи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загальнообов'язкового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державного </a:t>
            </a:r>
            <a:r>
              <a:rPr lang="ru-RU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пенсійного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страхування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b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55638" y="1793875"/>
            <a:ext cx="6529387" cy="44767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Пенсійне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страхування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(один </a:t>
            </a:r>
            <a:r>
              <a:rPr lang="ru-R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із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видів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соціального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страхування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 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це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гарантована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державою система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заходів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щодо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забезпечення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громадян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старості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на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випадок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хвороби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втрати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працездатності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Одна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із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основних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форм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соціального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захисту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в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основі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якої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лежить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страховий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метод,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тобто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внесення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особливі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фонди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обов'язкових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платежів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суб'єктами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підприємницької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діяльності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незалежно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від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форм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власності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видів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господарської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діяльності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та особами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найманої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праці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які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працюють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умовах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трудового договору, й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використання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державою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цих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коштів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матеріального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забезпечення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громадян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Поняття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"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соціальне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страхування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пов'язують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з проблемою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фінансового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забезпечення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соціальних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виплат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законі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«Про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загальнообов'язкове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державне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пенсійне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страхування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»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офіційно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передбачено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три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рівні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пенсійного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страхування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3555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8188" y="1793875"/>
            <a:ext cx="4867275" cy="323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2200" y="1306513"/>
            <a:ext cx="3397250" cy="696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/>
              <a:t>Перший рівень</a:t>
            </a:r>
            <a:r>
              <a:rPr lang="ru-RU"/>
              <a:t> — це солідарна система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06488" y="3200400"/>
            <a:ext cx="3395662" cy="696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/>
              <a:t>Другий рівень</a:t>
            </a:r>
            <a:r>
              <a:rPr lang="ru-RU"/>
              <a:t> — накопичувальна система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06488" y="5251450"/>
            <a:ext cx="3395662" cy="757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 err="1"/>
              <a:t>Третій</a:t>
            </a:r>
            <a:r>
              <a:rPr lang="ru-RU" sz="1600" b="1" i="1" dirty="0"/>
              <a:t> </a:t>
            </a:r>
            <a:r>
              <a:rPr lang="ru-RU" sz="1600" b="1" i="1" dirty="0" err="1"/>
              <a:t>рівень</a:t>
            </a:r>
            <a:r>
              <a:rPr lang="ru-RU" sz="1600" dirty="0"/>
              <a:t> — система </a:t>
            </a:r>
            <a:r>
              <a:rPr lang="ru-RU" sz="1600" dirty="0" err="1"/>
              <a:t>недержавного</a:t>
            </a:r>
            <a:r>
              <a:rPr lang="ru-RU" sz="1600" dirty="0"/>
              <a:t> </a:t>
            </a:r>
            <a:r>
              <a:rPr lang="ru-RU" sz="1600" dirty="0" err="1"/>
              <a:t>пенсійного</a:t>
            </a:r>
            <a:r>
              <a:rPr lang="ru-RU" sz="1600" dirty="0"/>
              <a:t> </a:t>
            </a:r>
            <a:r>
              <a:rPr lang="ru-RU" sz="1600" dirty="0" err="1"/>
              <a:t>забезпечення</a:t>
            </a:r>
            <a:endParaRPr lang="ru-RU" sz="1600" dirty="0"/>
          </a:p>
        </p:txBody>
      </p:sp>
      <p:sp>
        <p:nvSpPr>
          <p:cNvPr id="7" name="Овал 6"/>
          <p:cNvSpPr/>
          <p:nvPr/>
        </p:nvSpPr>
        <p:spPr>
          <a:xfrm>
            <a:off x="6392863" y="584200"/>
            <a:ext cx="5302250" cy="1444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 в </a:t>
            </a:r>
            <a:r>
              <a:rPr lang="ru-RU" sz="1400" dirty="0" err="1"/>
              <a:t>якій</a:t>
            </a:r>
            <a:r>
              <a:rPr lang="ru-RU" sz="1400" dirty="0"/>
              <a:t> </a:t>
            </a:r>
            <a:r>
              <a:rPr lang="ru-RU" sz="1400" dirty="0" err="1"/>
              <a:t>усі</a:t>
            </a:r>
            <a:r>
              <a:rPr lang="ru-RU" sz="1400" dirty="0"/>
              <a:t> </a:t>
            </a:r>
            <a:r>
              <a:rPr lang="ru-RU" sz="1400" dirty="0" err="1"/>
              <a:t>кошти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перераховуються</a:t>
            </a:r>
            <a:r>
              <a:rPr lang="ru-RU" sz="1400" dirty="0"/>
              <a:t> </a:t>
            </a:r>
            <a:r>
              <a:rPr lang="ru-RU" sz="1400" dirty="0" err="1"/>
              <a:t>підприємствами</a:t>
            </a:r>
            <a:r>
              <a:rPr lang="ru-RU" sz="1400" dirty="0"/>
              <a:t> та </a:t>
            </a:r>
            <a:r>
              <a:rPr lang="ru-RU" sz="1400" dirty="0" err="1"/>
              <a:t>застрахованими</a:t>
            </a:r>
            <a:r>
              <a:rPr lang="ru-RU" sz="1400" dirty="0"/>
              <a:t> особами до </a:t>
            </a:r>
            <a:r>
              <a:rPr lang="ru-RU" sz="1400" dirty="0" err="1"/>
              <a:t>Пенсійного</a:t>
            </a:r>
            <a:r>
              <a:rPr lang="ru-RU" sz="1400" dirty="0"/>
              <a:t> фонду </a:t>
            </a:r>
            <a:r>
              <a:rPr lang="ru-RU" sz="1400" dirty="0" err="1"/>
              <a:t>України</a:t>
            </a:r>
            <a:r>
              <a:rPr lang="ru-RU" sz="1400" dirty="0"/>
              <a:t>, </a:t>
            </a:r>
            <a:r>
              <a:rPr lang="ru-RU" sz="1400" dirty="0" err="1"/>
              <a:t>одразу</a:t>
            </a:r>
            <a:r>
              <a:rPr lang="ru-RU" sz="1400" dirty="0"/>
              <a:t> ж </a:t>
            </a:r>
            <a:r>
              <a:rPr lang="ru-RU" sz="1400" dirty="0" err="1"/>
              <a:t>виплачуються</a:t>
            </a:r>
            <a:r>
              <a:rPr lang="ru-RU" sz="1400" dirty="0"/>
              <a:t> </a:t>
            </a:r>
            <a:r>
              <a:rPr lang="ru-RU" sz="1400" dirty="0" err="1"/>
              <a:t>нинішнім</a:t>
            </a:r>
            <a:r>
              <a:rPr lang="ru-RU" sz="1400" dirty="0"/>
              <a:t> </a:t>
            </a:r>
            <a:r>
              <a:rPr lang="ru-RU" sz="1400" dirty="0" err="1"/>
              <a:t>пенсіонерам</a:t>
            </a:r>
            <a:endParaRPr lang="ru-RU" sz="1400" dirty="0"/>
          </a:p>
        </p:txBody>
      </p:sp>
      <p:sp>
        <p:nvSpPr>
          <p:cNvPr id="8" name="Овал 7"/>
          <p:cNvSpPr/>
          <p:nvPr/>
        </p:nvSpPr>
        <p:spPr>
          <a:xfrm>
            <a:off x="6161088" y="2738438"/>
            <a:ext cx="5800725" cy="1620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/>
              <a:t>Частина</a:t>
            </a:r>
            <a:r>
              <a:rPr lang="ru-RU" sz="1400" dirty="0"/>
              <a:t> </a:t>
            </a:r>
            <a:r>
              <a:rPr lang="ru-RU" sz="1400" dirty="0" err="1"/>
              <a:t>обов'язкових</a:t>
            </a:r>
            <a:r>
              <a:rPr lang="ru-RU" sz="1400" dirty="0"/>
              <a:t> </a:t>
            </a:r>
            <a:r>
              <a:rPr lang="ru-RU" sz="1400" dirty="0" err="1"/>
              <a:t>пенсійних</a:t>
            </a:r>
            <a:r>
              <a:rPr lang="ru-RU" sz="1400" dirty="0"/>
              <a:t> </a:t>
            </a:r>
            <a:r>
              <a:rPr lang="ru-RU" sz="1400" dirty="0" err="1"/>
              <a:t>відрахувань</a:t>
            </a:r>
            <a:r>
              <a:rPr lang="ru-RU" sz="1400" dirty="0"/>
              <a:t> буде </a:t>
            </a:r>
            <a:r>
              <a:rPr lang="ru-RU" sz="1400" dirty="0" err="1"/>
              <a:t>спрямована</a:t>
            </a:r>
            <a:r>
              <a:rPr lang="ru-RU" sz="1400" dirty="0"/>
              <a:t> на </a:t>
            </a:r>
            <a:r>
              <a:rPr lang="ru-RU" sz="1400" dirty="0" err="1"/>
              <a:t>персональні</a:t>
            </a:r>
            <a:r>
              <a:rPr lang="ru-RU" sz="1400" dirty="0"/>
              <a:t> </a:t>
            </a:r>
            <a:r>
              <a:rPr lang="ru-RU" sz="1400" dirty="0" err="1"/>
              <a:t>рахунки</a:t>
            </a:r>
            <a:r>
              <a:rPr lang="ru-RU" sz="1400" dirty="0"/>
              <a:t> </a:t>
            </a:r>
            <a:r>
              <a:rPr lang="ru-RU" sz="1400" dirty="0" err="1"/>
              <a:t>громадян</a:t>
            </a:r>
            <a:r>
              <a:rPr lang="ru-RU" sz="1400" dirty="0"/>
              <a:t>. </a:t>
            </a:r>
            <a:r>
              <a:rPr lang="ru-RU" sz="1400" dirty="0" err="1"/>
              <a:t>Ці</a:t>
            </a:r>
            <a:r>
              <a:rPr lang="ru-RU" sz="1400" dirty="0"/>
              <a:t> </a:t>
            </a:r>
            <a:r>
              <a:rPr lang="ru-RU" sz="1400" dirty="0" err="1"/>
              <a:t>кошти</a:t>
            </a:r>
            <a:r>
              <a:rPr lang="ru-RU" sz="1400" dirty="0"/>
              <a:t> </a:t>
            </a:r>
            <a:r>
              <a:rPr lang="ru-RU" sz="1400" dirty="0" err="1"/>
              <a:t>будуть</a:t>
            </a:r>
            <a:r>
              <a:rPr lang="ru-RU" sz="1400" dirty="0"/>
              <a:t> </a:t>
            </a:r>
            <a:r>
              <a:rPr lang="ru-RU" sz="1400" dirty="0" err="1"/>
              <a:t>інвестуватися</a:t>
            </a:r>
            <a:r>
              <a:rPr lang="ru-RU" sz="1400" dirty="0"/>
              <a:t> в </a:t>
            </a:r>
            <a:r>
              <a:rPr lang="ru-RU" sz="1400" dirty="0" err="1"/>
              <a:t>українську</a:t>
            </a:r>
            <a:r>
              <a:rPr lang="ru-RU" sz="1400" dirty="0"/>
              <a:t> </a:t>
            </a:r>
            <a:r>
              <a:rPr lang="ru-RU" sz="1400" dirty="0" err="1"/>
              <a:t>економіку</a:t>
            </a:r>
            <a:r>
              <a:rPr lang="ru-RU" sz="1400" dirty="0"/>
              <a:t>, а </a:t>
            </a:r>
            <a:r>
              <a:rPr lang="ru-RU" sz="1400" dirty="0" err="1"/>
              <a:t>інвестиційний</a:t>
            </a:r>
            <a:r>
              <a:rPr lang="ru-RU" sz="1400" dirty="0"/>
              <a:t> </a:t>
            </a:r>
            <a:r>
              <a:rPr lang="ru-RU" sz="1400" dirty="0" err="1"/>
              <a:t>дохід</a:t>
            </a:r>
            <a:r>
              <a:rPr lang="ru-RU" sz="1400" dirty="0"/>
              <a:t> </a:t>
            </a:r>
            <a:r>
              <a:rPr lang="ru-RU" sz="1400" dirty="0" err="1"/>
              <a:t>збільшуватиме</a:t>
            </a:r>
            <a:r>
              <a:rPr lang="ru-RU" sz="1400" dirty="0"/>
              <a:t> </a:t>
            </a:r>
            <a:r>
              <a:rPr lang="ru-RU" sz="1400" dirty="0" err="1"/>
              <a:t>розмір</a:t>
            </a:r>
            <a:r>
              <a:rPr lang="ru-RU" sz="1400" dirty="0"/>
              <a:t> </a:t>
            </a:r>
            <a:r>
              <a:rPr lang="ru-RU" sz="1400" dirty="0" err="1"/>
              <a:t>майбутніх</a:t>
            </a:r>
            <a:r>
              <a:rPr lang="ru-RU" sz="1400" dirty="0"/>
              <a:t> </a:t>
            </a:r>
            <a:r>
              <a:rPr lang="ru-RU" sz="1400" dirty="0" err="1"/>
              <a:t>пенсійних</a:t>
            </a:r>
            <a:r>
              <a:rPr lang="ru-RU" sz="1400" dirty="0"/>
              <a:t> </a:t>
            </a:r>
            <a:r>
              <a:rPr lang="ru-RU" sz="1400" dirty="0" err="1"/>
              <a:t>виплат</a:t>
            </a:r>
            <a:r>
              <a:rPr lang="ru-RU" sz="1400" dirty="0"/>
              <a:t>.</a:t>
            </a:r>
          </a:p>
        </p:txBody>
      </p:sp>
      <p:sp>
        <p:nvSpPr>
          <p:cNvPr id="9" name="Овал 8"/>
          <p:cNvSpPr/>
          <p:nvPr/>
        </p:nvSpPr>
        <p:spPr>
          <a:xfrm>
            <a:off x="6392863" y="5068888"/>
            <a:ext cx="5568950" cy="1479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/>
              <a:t>В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участь </a:t>
            </a:r>
            <a:r>
              <a:rPr lang="ru-RU" dirty="0" err="1"/>
              <a:t>добровільно</a:t>
            </a:r>
            <a:r>
              <a:rPr lang="ru-RU" dirty="0"/>
              <a:t> як </a:t>
            </a:r>
            <a:r>
              <a:rPr lang="ru-RU" dirty="0" err="1"/>
              <a:t>фізичні</a:t>
            </a:r>
            <a:r>
              <a:rPr lang="ru-RU" dirty="0"/>
              <a:t> особи, так і </a:t>
            </a:r>
            <a:r>
              <a:rPr lang="ru-RU" dirty="0" err="1"/>
              <a:t>юридичні</a:t>
            </a:r>
            <a:r>
              <a:rPr lang="ru-RU" dirty="0"/>
              <a:t> особи-</a:t>
            </a:r>
            <a:r>
              <a:rPr lang="ru-RU" dirty="0" err="1"/>
              <a:t>роботодавці</a:t>
            </a:r>
            <a:r>
              <a:rPr lang="ru-RU" dirty="0"/>
              <a:t>.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4564063" y="1384300"/>
            <a:ext cx="1679575" cy="122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4564063" y="3200400"/>
            <a:ext cx="1679575" cy="122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4606925" y="5461000"/>
            <a:ext cx="1681163" cy="120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НЕДЕРЖАВНЕ СОЦІАЛЬНЕ СТРАХУВАННЯ</a:t>
            </a:r>
            <a:endParaRPr lang="ru-RU" smtClean="0"/>
          </a:p>
        </p:txBody>
      </p:sp>
      <p:sp>
        <p:nvSpPr>
          <p:cNvPr id="25602" name="Объект 2"/>
          <p:cNvSpPr>
            <a:spLocks noGrp="1"/>
          </p:cNvSpPr>
          <p:nvPr>
            <p:ph idx="4294967295"/>
          </p:nvPr>
        </p:nvSpPr>
        <p:spPr>
          <a:xfrm>
            <a:off x="2873375" y="1908175"/>
            <a:ext cx="3157538" cy="3916363"/>
          </a:xfrm>
        </p:spPr>
        <p:txBody>
          <a:bodyPr/>
          <a:lstStyle/>
          <a:p>
            <a:pPr eaLnBrk="1" hangingPunct="1"/>
            <a:r>
              <a:rPr lang="ru-RU" smtClean="0"/>
              <a:t>Недержавне  страхування є формою (способом) участі   роботодавців та громадян у справі захисту особистих інтересів і створення у такий спосіб умов для забезпечення соціальної та політичної стабільності в суспільстві.</a:t>
            </a:r>
          </a:p>
          <a:p>
            <a:pPr eaLnBrk="1" hangingPunct="1"/>
            <a:endParaRPr lang="ru-RU" smtClean="0"/>
          </a:p>
        </p:txBody>
      </p:sp>
      <p:pic>
        <p:nvPicPr>
          <p:cNvPr id="25603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11900" y="1892300"/>
            <a:ext cx="4445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ъект 2"/>
          <p:cNvSpPr>
            <a:spLocks noGrp="1"/>
          </p:cNvSpPr>
          <p:nvPr>
            <p:ph idx="4294967295"/>
          </p:nvPr>
        </p:nvSpPr>
        <p:spPr>
          <a:xfrm>
            <a:off x="1901825" y="2343150"/>
            <a:ext cx="8915400" cy="3776663"/>
          </a:xfrm>
        </p:spPr>
        <p:txBody>
          <a:bodyPr/>
          <a:lstStyle/>
          <a:p>
            <a:pPr eaLnBrk="1" hangingPunct="1"/>
            <a:r>
              <a:rPr lang="ru-RU" smtClean="0"/>
              <a:t>Добровільне або недержавне страхування – це страхування, яке здійснюється на основі угоди між страховиком і страхувальником. Загальні умови та порядок проведення добровільного страхування визначаються правилами страхування, які розробляються страховиком самостійно і підлягають обов'язковій реєстрації. Конкретні умови страхування визначаються при укладанні договору страхування.</a:t>
            </a:r>
          </a:p>
          <a:p>
            <a:pPr eaLnBrk="1" hangingPunct="1"/>
            <a:r>
              <a:rPr lang="ru-RU" smtClean="0"/>
              <a:t>Добровільне страхування здійснюється на основі договору між страхувальником і страховиком. Ним, як правило, охоплюються ті юридичні та фізичні особи, котрі не підпадають під обов'язкове страхування і бажають застрахуватись. Загальні умови та порядок проведення добровільного страхування визначаються правилами, які встановлюються страховиком самостійно.</a:t>
            </a:r>
          </a:p>
          <a:p>
            <a:pPr eaLnBrk="1" hangingPunct="1"/>
            <a:endParaRPr lang="ru-RU" smtClean="0"/>
          </a:p>
        </p:txBody>
      </p:sp>
      <p:sp>
        <p:nvSpPr>
          <p:cNvPr id="2662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05025" y="441325"/>
            <a:ext cx="8912225" cy="1281113"/>
          </a:xfrm>
        </p:spPr>
        <p:txBody>
          <a:bodyPr/>
          <a:lstStyle/>
          <a:p>
            <a:pPr algn="ctr" eaLnBrk="1" hangingPunct="1"/>
            <a:r>
              <a:rPr lang="uk-UA" smtClean="0"/>
              <a:t>НЕДЕРЖАВНЕ СОЦІАЛЬНЕ СТРАХУВАННЯ</a:t>
            </a:r>
            <a:endParaRPr lang="ru-RU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Недержавне пенсійне страхування</a:t>
            </a:r>
          </a:p>
        </p:txBody>
      </p:sp>
      <p:sp>
        <p:nvSpPr>
          <p:cNvPr id="27650" name="Объект 2"/>
          <p:cNvSpPr>
            <a:spLocks noGrp="1"/>
          </p:cNvSpPr>
          <p:nvPr>
            <p:ph idx="4294967295"/>
          </p:nvPr>
        </p:nvSpPr>
        <p:spPr>
          <a:xfrm>
            <a:off x="2154238" y="1681163"/>
            <a:ext cx="8915400" cy="3776662"/>
          </a:xfrm>
        </p:spPr>
        <p:txBody>
          <a:bodyPr/>
          <a:lstStyle/>
          <a:p>
            <a:pPr eaLnBrk="1" hangingPunct="1"/>
            <a:r>
              <a:rPr lang="ru-RU" smtClean="0"/>
              <a:t>Система недержавного пенсійного забезпечення - це складова частина системи накопичувального пенсійного забезпечення, яка ґрунтується на засадах добровільної участі фізичних та юридичних осіб, крім випадків, передбачених законами, у формуванні пенсійних накопичень з метою отримання учасниками недержавного пенсійного забезпечення додаткових до загальнообов'язкового державного пенсійного страхування пенсійних виплат.</a:t>
            </a:r>
          </a:p>
          <a:p>
            <a:pPr eaLnBrk="1" hangingPunct="1"/>
            <a:endParaRPr lang="ru-RU" smtClean="0"/>
          </a:p>
        </p:txBody>
      </p:sp>
      <p:pic>
        <p:nvPicPr>
          <p:cNvPr id="27651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73950" y="4057650"/>
            <a:ext cx="4030663" cy="251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2388" y="4057650"/>
            <a:ext cx="3565525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Добровільне страхування від нещасних випадків</a:t>
            </a: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414588" y="2378075"/>
            <a:ext cx="8915400" cy="37766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Основною метою добровільного страхування від нещасних випадків є відшкодування збитків, нанесених життю і здоров'ю застрахованого внаслідок нещасного випадку, що не може бути відшкодовано за обов'язковими видами особистого страхування від нещасних випадків.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Страховими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випадками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є: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Тимчасова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втрата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застрахованим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загальної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працездатності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внаслідок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нещасного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випадку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Постійна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втрата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застрахованим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загальної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працездатності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внаслідок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нещасного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випадку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Смерть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застрахованого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яка настала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внаслідок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нещасного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випадку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Добровільне медичне страхування</a:t>
            </a:r>
          </a:p>
        </p:txBody>
      </p:sp>
      <p:sp>
        <p:nvSpPr>
          <p:cNvPr id="29698" name="Объект 2"/>
          <p:cNvSpPr>
            <a:spLocks noGrp="1"/>
          </p:cNvSpPr>
          <p:nvPr>
            <p:ph idx="4294967295"/>
          </p:nvPr>
        </p:nvSpPr>
        <p:spPr>
          <a:xfrm>
            <a:off x="1404938" y="1265238"/>
            <a:ext cx="10534650" cy="1512887"/>
          </a:xfrm>
        </p:spPr>
        <p:txBody>
          <a:bodyPr/>
          <a:lstStyle/>
          <a:p>
            <a:pPr eaLnBrk="1" hangingPunct="1"/>
            <a:r>
              <a:rPr lang="ru-RU" smtClean="0"/>
              <a:t>Медичне страхування передбачає страхування на випадок втрати здоров’я з будь-якої причини. Воно забезпечує більшу доступність, якісність і повноту щодо задоволення різноманітних потреб населення в наданні медичних послуг, є ефективнішим порівняно з державним фінансуванням системи охорони здоров’я.</a:t>
            </a:r>
          </a:p>
          <a:p>
            <a:pPr eaLnBrk="1" hangingPunct="1"/>
            <a:endParaRPr lang="ru-RU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909638" y="4964113"/>
            <a:ext cx="2355850" cy="639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/>
              <a:t>Мета його проведення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09638" y="2959100"/>
            <a:ext cx="2355850" cy="6397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/>
              <a:t>Об’єктом</a:t>
            </a:r>
            <a:r>
              <a:rPr lang="ru-RU" sz="1400" dirty="0"/>
              <a:t> </a:t>
            </a:r>
            <a:r>
              <a:rPr lang="ru-RU" sz="1400" dirty="0" err="1"/>
              <a:t>медичного</a:t>
            </a:r>
            <a:r>
              <a:rPr lang="ru-RU" sz="1400" dirty="0"/>
              <a:t> </a:t>
            </a:r>
            <a:r>
              <a:rPr lang="ru-RU" sz="1400" dirty="0" err="1"/>
              <a:t>страхування</a:t>
            </a:r>
            <a:endParaRPr lang="ru-RU" sz="1400" dirty="0"/>
          </a:p>
        </p:txBody>
      </p:sp>
      <p:sp>
        <p:nvSpPr>
          <p:cNvPr id="8" name="Овал 7"/>
          <p:cNvSpPr/>
          <p:nvPr/>
        </p:nvSpPr>
        <p:spPr>
          <a:xfrm>
            <a:off x="5294313" y="2778125"/>
            <a:ext cx="3292475" cy="1054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є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здоров’я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4946650" y="4302125"/>
            <a:ext cx="4032250" cy="23082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/>
              <a:t>забезпечення</a:t>
            </a:r>
            <a:r>
              <a:rPr lang="ru-RU" sz="1400" dirty="0"/>
              <a:t> </a:t>
            </a:r>
            <a:r>
              <a:rPr lang="ru-RU" sz="1400" dirty="0" err="1"/>
              <a:t>громадянам</a:t>
            </a:r>
            <a:r>
              <a:rPr lang="ru-RU" sz="1400" dirty="0"/>
              <a:t> у </a:t>
            </a:r>
            <a:r>
              <a:rPr lang="ru-RU" sz="1400" dirty="0" err="1"/>
              <a:t>разі</a:t>
            </a:r>
            <a:r>
              <a:rPr lang="ru-RU" sz="1400" dirty="0"/>
              <a:t> </a:t>
            </a:r>
            <a:r>
              <a:rPr lang="ru-RU" sz="1400" dirty="0" err="1"/>
              <a:t>виникнення</a:t>
            </a:r>
            <a:r>
              <a:rPr lang="ru-RU" sz="1400" dirty="0"/>
              <a:t> страхового </a:t>
            </a:r>
            <a:r>
              <a:rPr lang="ru-RU" sz="1400" dirty="0" err="1"/>
              <a:t>випадку</a:t>
            </a:r>
            <a:r>
              <a:rPr lang="ru-RU" sz="1400" dirty="0"/>
              <a:t> </a:t>
            </a:r>
            <a:r>
              <a:rPr lang="ru-RU" sz="1400" dirty="0" err="1"/>
              <a:t>можливості</a:t>
            </a:r>
            <a:r>
              <a:rPr lang="ru-RU" sz="1400" dirty="0"/>
              <a:t> </a:t>
            </a:r>
            <a:r>
              <a:rPr lang="ru-RU" sz="1400" dirty="0" err="1"/>
              <a:t>одержання</a:t>
            </a:r>
            <a:r>
              <a:rPr lang="ru-RU" sz="1400" dirty="0"/>
              <a:t> </a:t>
            </a:r>
            <a:r>
              <a:rPr lang="ru-RU" sz="1400" dirty="0" err="1"/>
              <a:t>медичної</a:t>
            </a:r>
            <a:r>
              <a:rPr lang="ru-RU" sz="1400" dirty="0"/>
              <a:t> </a:t>
            </a:r>
            <a:r>
              <a:rPr lang="ru-RU" sz="1400" dirty="0" err="1"/>
              <a:t>допомоги</a:t>
            </a:r>
            <a:r>
              <a:rPr lang="ru-RU" sz="1400" dirty="0"/>
              <a:t> за </a:t>
            </a:r>
            <a:r>
              <a:rPr lang="ru-RU" sz="1400" dirty="0" err="1"/>
              <a:t>рахунок</a:t>
            </a:r>
            <a:r>
              <a:rPr lang="ru-RU" sz="1400" dirty="0"/>
              <a:t> </a:t>
            </a:r>
            <a:r>
              <a:rPr lang="ru-RU" sz="1400" dirty="0" err="1"/>
              <a:t>накопичених</a:t>
            </a:r>
            <a:r>
              <a:rPr lang="ru-RU" sz="1400" dirty="0"/>
              <a:t> </a:t>
            </a:r>
            <a:r>
              <a:rPr lang="ru-RU" sz="1400" dirty="0" err="1"/>
              <a:t>коштів</a:t>
            </a:r>
            <a:r>
              <a:rPr lang="ru-RU" sz="1400" dirty="0"/>
              <a:t> і </a:t>
            </a:r>
            <a:r>
              <a:rPr lang="ru-RU" sz="1400" dirty="0" err="1"/>
              <a:t>фінансування</a:t>
            </a:r>
            <a:r>
              <a:rPr lang="ru-RU" sz="1400" dirty="0"/>
              <a:t> </a:t>
            </a:r>
            <a:r>
              <a:rPr lang="ru-RU" sz="1400" dirty="0" err="1"/>
              <a:t>профілактичних</a:t>
            </a:r>
            <a:r>
              <a:rPr lang="ru-RU" sz="1400" dirty="0"/>
              <a:t> </a:t>
            </a:r>
            <a:r>
              <a:rPr lang="ru-RU" sz="1400" dirty="0" err="1"/>
              <a:t>заходів</a:t>
            </a:r>
            <a:r>
              <a:rPr lang="ru-RU" sz="1400" dirty="0"/>
              <a:t>.</a:t>
            </a:r>
          </a:p>
        </p:txBody>
      </p:sp>
      <p:cxnSp>
        <p:nvCxnSpPr>
          <p:cNvPr id="11" name="Прямая со стрелкой 10"/>
          <p:cNvCxnSpPr>
            <a:stCxn id="7" idx="3"/>
            <a:endCxn id="8" idx="2"/>
          </p:cNvCxnSpPr>
          <p:nvPr/>
        </p:nvCxnSpPr>
        <p:spPr>
          <a:xfrm>
            <a:off x="3265488" y="3279775"/>
            <a:ext cx="2028825" cy="25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6" idx="3"/>
          </p:cNvCxnSpPr>
          <p:nvPr/>
        </p:nvCxnSpPr>
        <p:spPr>
          <a:xfrm flipV="1">
            <a:off x="3265488" y="5284788"/>
            <a:ext cx="16811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287588" y="346075"/>
            <a:ext cx="8912225" cy="1279525"/>
          </a:xfrm>
        </p:spPr>
        <p:txBody>
          <a:bodyPr/>
          <a:lstStyle/>
          <a:p>
            <a:pPr algn="ctr" eaLnBrk="1" hangingPunct="1"/>
            <a:r>
              <a:rPr lang="uk-UA" smtClean="0"/>
              <a:t>Термінологічний словник</a:t>
            </a: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765300" y="1471613"/>
            <a:ext cx="9399588" cy="4799012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Загальнообов'язкове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державне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соціальне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страхування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— система,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передбачає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матеріальне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забезпечення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громадян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разі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настання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страхового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випадку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наприклад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досягнення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пенсійного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віку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),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також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надання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соціальних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послуг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за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рахунок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бюджету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відповідного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Фонду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соціального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страхування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формується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шляхом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сплати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обов'язкових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страхових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внесків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юридичними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фізичними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особами, 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також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за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рахунок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інших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джерел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Застрахований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-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фізична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особа,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життя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здоров'я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працездатність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якого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виступають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об'єктом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страхового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захисту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Застрахованою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є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фізична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особа, на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користь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якої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укладено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договір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страхування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На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практиці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застрахований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може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бути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одночасно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страхувальником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якщо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сплачує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грошові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страхові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внески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самостійно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Медичне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страхування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-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страхування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ризиків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непередбачених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витрат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відновлення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здоров'я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внаслідок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захворювань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і травм.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Об’єкт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страхування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—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страховий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випадок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із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настанням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якого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застрахованої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особи (члена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її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сім’ї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іншої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особи)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виникає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право на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отримання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матеріального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забезпечення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надання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соціальних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послуг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Соціальне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забезпечення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—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організаційно-правова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діяльність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держави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щодо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матеріального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забезпечення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осіб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які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мають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виходу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ринок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праці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які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застраховані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системі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загальнообов’язкового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соціального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страхування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які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зазнали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соціального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ризику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внаслідок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якого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втратили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здоров’я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та (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або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засоби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існування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і не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можуть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матеріально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забезпечити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себе та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своїх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утриманців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Страховий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випадок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—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це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подія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через яку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застраховані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особи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втратили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заробітну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плату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або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інші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передбачені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законодавством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України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доходи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внаслідок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втрати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роботи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незалежних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від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них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обставин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обставини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які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вимагають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додаткових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матеріальних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витрат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Це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подія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з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настанням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якої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виникає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право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застрахованої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особи на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отримання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матеріального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забезпечення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або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соціальних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послуг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передбачених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законами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України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окремих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видів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загальнообов’язкового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державного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соціального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страхування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Перелік використаних джерел</a:t>
            </a:r>
            <a:endParaRPr lang="ru-RU" smtClean="0"/>
          </a:p>
        </p:txBody>
      </p:sp>
      <p:sp>
        <p:nvSpPr>
          <p:cNvPr id="33794" name="Объект 2"/>
          <p:cNvSpPr>
            <a:spLocks noGrp="1"/>
          </p:cNvSpPr>
          <p:nvPr>
            <p:ph idx="4294967295"/>
          </p:nvPr>
        </p:nvSpPr>
        <p:spPr>
          <a:xfrm>
            <a:off x="2206625" y="2141538"/>
            <a:ext cx="8915400" cy="3778250"/>
          </a:xfrm>
        </p:spPr>
        <p:txBody>
          <a:bodyPr/>
          <a:lstStyle/>
          <a:p>
            <a:pPr eaLnBrk="1" hangingPunct="1"/>
            <a:r>
              <a:rPr lang="ru-RU" smtClean="0"/>
              <a:t>Багнюк І. Додаткова пенсія // Урядовий кур’єр. – 2004. - № 195. – С.5.</a:t>
            </a:r>
          </a:p>
          <a:p>
            <a:pPr eaLnBrk="1" hangingPunct="1"/>
            <a:r>
              <a:rPr lang="ru-RU" smtClean="0"/>
              <a:t>Внукова Н.М., Кузьминчук Н.В. Соціальне страхування: Навчальний посібник. – К.: Кондор, 2006. – 352 с.</a:t>
            </a:r>
          </a:p>
          <a:p>
            <a:pPr eaLnBrk="1" hangingPunct="1"/>
            <a:r>
              <a:rPr lang="ru-RU" smtClean="0"/>
              <a:t>Губар О.С. Соціальне страхування у забезпеченні суспільного добробутут // Фінанси України. – 2002. - № 8. – С. 130-133.</a:t>
            </a:r>
          </a:p>
          <a:p>
            <a:pPr eaLnBrk="1" hangingPunct="1"/>
            <a:r>
              <a:rPr lang="ru-RU" smtClean="0"/>
              <a:t>Загребний В. Проблеми медичного страхування в Україні // Економіст. - 2003. - № 2. – С.10-11.</a:t>
            </a:r>
          </a:p>
          <a:p>
            <a:pPr eaLnBrk="1" hangingPunct="1"/>
            <a:r>
              <a:rPr lang="ru-RU" smtClean="0"/>
              <a:t>Шпитяк І. Соцпослуги в контексті євроінтеграції // Урядовий кур’єр 9 вересня 2006 року. – № 168. – С. 7.</a:t>
            </a:r>
          </a:p>
          <a:p>
            <a:pPr eaLnBrk="1" hangingPunct="1"/>
            <a:r>
              <a:rPr lang="ru-RU" smtClean="0"/>
              <a:t>Юрій С.І., Шаварина М.П., Шаманська Н.В. Соціальне страхування: Підручник. – К.: Кондор. – 2004. – 464 с.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30350" y="622300"/>
            <a:ext cx="6359525" cy="1281113"/>
          </a:xfrm>
        </p:spPr>
        <p:txBody>
          <a:bodyPr/>
          <a:lstStyle/>
          <a:p>
            <a:pPr algn="ctr" eaLnBrk="1" hangingPunct="1"/>
            <a:r>
              <a:rPr lang="uk-UA" smtClean="0"/>
              <a:t>Поняття соціального захисту</a:t>
            </a: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160588" y="2159000"/>
            <a:ext cx="5100637" cy="42481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Проблеми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раціоналізації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соціального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навантаження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економіку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є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актуальними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України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Сьогодні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стоїть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завдання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побудувати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таку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систему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соціального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захисту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яка могла б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швидко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якісно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підняти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рівень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життя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соціально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незахищених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груп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населення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і в той же час не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гальмувати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розвиток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економіки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Вирішити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це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завдання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можна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тільки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шляхом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формування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гнучких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адаптованих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нових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економічних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умов систем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управління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соціальними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ризиками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які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рівняються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найкращі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світові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досягнення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зважають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національні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особливості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5363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7138" y="1087438"/>
            <a:ext cx="4302125" cy="516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47813" y="546100"/>
            <a:ext cx="8912225" cy="1281113"/>
          </a:xfrm>
        </p:spPr>
        <p:txBody>
          <a:bodyPr/>
          <a:lstStyle/>
          <a:p>
            <a:pPr algn="ctr" eaLnBrk="1" hangingPunct="1"/>
            <a:r>
              <a:rPr lang="uk-UA" smtClean="0"/>
              <a:t>Поняття соціального захисту</a:t>
            </a: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274763" y="1614488"/>
            <a:ext cx="9332912" cy="104457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Соціальний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захист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—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сукупність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державних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заходів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видатків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бюджету,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пов'язаних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наданням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фінансової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допомоги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окремим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верствам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населення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які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через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незалежні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від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них причини не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мають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достатніх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самозабезпечення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доходів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1466850" y="3208338"/>
            <a:ext cx="9551988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Century Gothic" pitchFamily="34" charset="0"/>
              </a:rPr>
              <a:t>Відповідно до статті 25 Декларації прав людини сучасна правова держава повинна гарантувати право на такий рівень життя, який враховує забезпечення людей їжею, житлом, медичним обслуговуванням, власним добробутом і добробутом сім'ї та правом на соціальне забезпечення у разі безробіття, хвороби, інвалідності, старості та інших випадків втрати засобів до існування. Право людини на соціальний захист є її конституційним правом. Адже згідно статті 46 Конституції України громадяни мають право на соціальний захист, що включає право на забезпечення їх у разі повної, часткової або тимчасової втрати працездатності, втрати годувальника, безробіття з незалежних від них обставин, а також у старості та в інших випадках, передбачених законом. </a:t>
            </a:r>
          </a:p>
        </p:txBody>
      </p:sp>
      <p:sp>
        <p:nvSpPr>
          <p:cNvPr id="16388" name="Прямоугольник 4"/>
          <p:cNvSpPr>
            <a:spLocks noChangeArrowheads="1"/>
          </p:cNvSpPr>
          <p:nvPr/>
        </p:nvSpPr>
        <p:spPr bwMode="auto">
          <a:xfrm>
            <a:off x="1466850" y="5572125"/>
            <a:ext cx="90741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entury Gothic" pitchFamily="34" charset="0"/>
              </a:rPr>
              <a:t>Система соціального страхування, що ґрунтується на принци­пі перерозподілу, є системою суспільної солідарності, тому деякі вчені розглядають соціальне страхування тільки як форму соціа­льного забезпечення.</a:t>
            </a:r>
          </a:p>
        </p:txBody>
      </p:sp>
      <p:sp>
        <p:nvSpPr>
          <p:cNvPr id="6" name="Плюс 5"/>
          <p:cNvSpPr/>
          <p:nvPr/>
        </p:nvSpPr>
        <p:spPr>
          <a:xfrm>
            <a:off x="5103813" y="2643188"/>
            <a:ext cx="539750" cy="50482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люс 6"/>
          <p:cNvSpPr/>
          <p:nvPr/>
        </p:nvSpPr>
        <p:spPr>
          <a:xfrm>
            <a:off x="5103813" y="5084763"/>
            <a:ext cx="539750" cy="50482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079625" y="520700"/>
            <a:ext cx="8910638" cy="820738"/>
          </a:xfrm>
        </p:spPr>
        <p:txBody>
          <a:bodyPr/>
          <a:lstStyle/>
          <a:p>
            <a:pPr algn="ctr" eaLnBrk="1" hangingPunct="1"/>
            <a:r>
              <a:rPr lang="uk-UA" smtClean="0"/>
              <a:t>Поняття соціального страхування</a:t>
            </a:r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566738" y="1752600"/>
            <a:ext cx="7627937" cy="1158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 - система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громадянам</a:t>
            </a:r>
            <a:r>
              <a:rPr lang="ru-RU" dirty="0"/>
              <a:t> страхового </a:t>
            </a:r>
            <a:r>
              <a:rPr lang="ru-RU" dirty="0" err="1"/>
              <a:t>захисту</a:t>
            </a:r>
            <a:r>
              <a:rPr lang="ru-RU" dirty="0"/>
              <a:t> 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9900" y="4019550"/>
            <a:ext cx="3562350" cy="1036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/>
              <a:t>Предметом соціального страхування є основні соціальні ризики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653213" y="4943475"/>
            <a:ext cx="3292475" cy="784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втрата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годувальника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885113" y="3840163"/>
            <a:ext cx="3292475" cy="784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постійна</a:t>
            </a:r>
            <a:r>
              <a:rPr lang="ru-RU" dirty="0"/>
              <a:t> </a:t>
            </a:r>
            <a:r>
              <a:rPr lang="ru-RU" dirty="0" err="1"/>
              <a:t>непрацездатність</a:t>
            </a:r>
            <a:r>
              <a:rPr lang="ru-RU" dirty="0"/>
              <a:t>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інвалідності</a:t>
            </a:r>
            <a:r>
              <a:rPr lang="ru-RU" dirty="0"/>
              <a:t> та </a:t>
            </a:r>
            <a:r>
              <a:rPr lang="ru-RU" dirty="0" err="1"/>
              <a:t>старості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839200" y="2736850"/>
            <a:ext cx="3292475" cy="784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</a:t>
            </a:r>
            <a:r>
              <a:rPr lang="ru-RU" dirty="0" err="1"/>
              <a:t>тимчасова</a:t>
            </a:r>
            <a:r>
              <a:rPr lang="ru-RU" dirty="0"/>
              <a:t> </a:t>
            </a:r>
            <a:r>
              <a:rPr lang="ru-RU" dirty="0" err="1"/>
              <a:t>непрацездатність</a:t>
            </a:r>
            <a:r>
              <a:rPr lang="ru-RU" dirty="0"/>
              <a:t>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164138" y="5934075"/>
            <a:ext cx="3292475" cy="784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оплати </a:t>
            </a:r>
            <a:r>
              <a:rPr lang="ru-RU" dirty="0" err="1"/>
              <a:t>ритуальних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та </a:t>
            </a:r>
            <a:r>
              <a:rPr lang="ru-RU" dirty="0" err="1"/>
              <a:t>поховання</a:t>
            </a:r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2655888" y="2917825"/>
            <a:ext cx="269875" cy="10096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5" name="Прямая со стрелкой 14"/>
          <p:cNvCxnSpPr>
            <a:stCxn id="5" idx="3"/>
            <a:endCxn id="8" idx="1"/>
          </p:cNvCxnSpPr>
          <p:nvPr/>
        </p:nvCxnSpPr>
        <p:spPr>
          <a:xfrm flipV="1">
            <a:off x="4032250" y="3128963"/>
            <a:ext cx="4806950" cy="1409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5" idx="3"/>
          </p:cNvCxnSpPr>
          <p:nvPr/>
        </p:nvCxnSpPr>
        <p:spPr>
          <a:xfrm flipV="1">
            <a:off x="4032250" y="4319588"/>
            <a:ext cx="3717925" cy="219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032250" y="4560888"/>
            <a:ext cx="2393950" cy="703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5" idx="3"/>
          </p:cNvCxnSpPr>
          <p:nvPr/>
        </p:nvCxnSpPr>
        <p:spPr>
          <a:xfrm>
            <a:off x="4032250" y="4538663"/>
            <a:ext cx="1131888" cy="1260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76463" y="217488"/>
            <a:ext cx="9840912" cy="984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Загальнообов'язкове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державне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соціальне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страхування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434" name="Объект 2"/>
          <p:cNvSpPr>
            <a:spLocks noGrp="1"/>
          </p:cNvSpPr>
          <p:nvPr>
            <p:ph idx="4294967295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627063" y="2133600"/>
            <a:ext cx="3579812" cy="4467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/>
              <a:t>Загальнообов'язкове</a:t>
            </a:r>
            <a:r>
              <a:rPr lang="ru-RU" sz="1600" dirty="0"/>
              <a:t> </a:t>
            </a:r>
            <a:r>
              <a:rPr lang="ru-RU" sz="1600" dirty="0" err="1"/>
              <a:t>державне</a:t>
            </a:r>
            <a:r>
              <a:rPr lang="ru-RU" sz="1600" dirty="0"/>
              <a:t> </a:t>
            </a:r>
            <a:r>
              <a:rPr lang="ru-RU" sz="1600" dirty="0" err="1"/>
              <a:t>соціальне</a:t>
            </a:r>
            <a:r>
              <a:rPr lang="ru-RU" sz="1600" dirty="0"/>
              <a:t> </a:t>
            </a:r>
            <a:r>
              <a:rPr lang="ru-RU" sz="1600" dirty="0" err="1"/>
              <a:t>страхування</a:t>
            </a:r>
            <a:r>
              <a:rPr lang="ru-RU" sz="1600" dirty="0"/>
              <a:t> — система,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передбачає</a:t>
            </a:r>
            <a:r>
              <a:rPr lang="ru-RU" sz="1600" dirty="0"/>
              <a:t> </a:t>
            </a:r>
            <a:r>
              <a:rPr lang="ru-RU" sz="1600" dirty="0" err="1"/>
              <a:t>матеріальне</a:t>
            </a:r>
            <a:r>
              <a:rPr lang="ru-RU" sz="1600" dirty="0"/>
              <a:t> </a:t>
            </a:r>
            <a:r>
              <a:rPr lang="ru-RU" sz="1600" dirty="0" err="1"/>
              <a:t>забезпечення</a:t>
            </a:r>
            <a:r>
              <a:rPr lang="ru-RU" sz="1600" dirty="0"/>
              <a:t> </a:t>
            </a:r>
            <a:r>
              <a:rPr lang="ru-RU" sz="1600" dirty="0" err="1"/>
              <a:t>громадян</a:t>
            </a:r>
            <a:r>
              <a:rPr lang="ru-RU" sz="1600" dirty="0"/>
              <a:t> у </a:t>
            </a:r>
            <a:r>
              <a:rPr lang="ru-RU" sz="1600" dirty="0" err="1"/>
              <a:t>разі</a:t>
            </a:r>
            <a:r>
              <a:rPr lang="ru-RU" sz="1600" dirty="0"/>
              <a:t> </a:t>
            </a:r>
            <a:r>
              <a:rPr lang="ru-RU" sz="1600" dirty="0" err="1"/>
              <a:t>настання</a:t>
            </a:r>
            <a:r>
              <a:rPr lang="ru-RU" sz="1600" dirty="0"/>
              <a:t> страхового </a:t>
            </a:r>
            <a:r>
              <a:rPr lang="ru-RU" sz="1600" dirty="0" err="1"/>
              <a:t>випадку</a:t>
            </a:r>
            <a:r>
              <a:rPr lang="ru-RU" sz="1600" dirty="0"/>
              <a:t> (</a:t>
            </a:r>
            <a:r>
              <a:rPr lang="ru-RU" sz="1600" dirty="0" err="1"/>
              <a:t>наприклад</a:t>
            </a:r>
            <a:r>
              <a:rPr lang="ru-RU" sz="1600" dirty="0"/>
              <a:t>, </a:t>
            </a:r>
            <a:r>
              <a:rPr lang="ru-RU" sz="1600" dirty="0" err="1"/>
              <a:t>досягнення</a:t>
            </a:r>
            <a:r>
              <a:rPr lang="ru-RU" sz="1600" dirty="0"/>
              <a:t> </a:t>
            </a:r>
            <a:r>
              <a:rPr lang="ru-RU" sz="1600" dirty="0" err="1"/>
              <a:t>пенсійного</a:t>
            </a:r>
            <a:r>
              <a:rPr lang="ru-RU" sz="1600" dirty="0"/>
              <a:t> </a:t>
            </a:r>
            <a:r>
              <a:rPr lang="ru-RU" sz="1600" dirty="0" err="1"/>
              <a:t>віку</a:t>
            </a:r>
            <a:r>
              <a:rPr lang="ru-RU" sz="1600" dirty="0"/>
              <a:t>,  </a:t>
            </a:r>
            <a:r>
              <a:rPr lang="ru-RU" sz="1600" dirty="0" err="1"/>
              <a:t>непрацездатність</a:t>
            </a:r>
            <a:r>
              <a:rPr lang="ru-RU" sz="1600" dirty="0"/>
              <a:t>, хвороба  і т. </a:t>
            </a:r>
            <a:r>
              <a:rPr lang="ru-RU" sz="1600" dirty="0" err="1"/>
              <a:t>ін</a:t>
            </a:r>
            <a:r>
              <a:rPr lang="ru-RU" sz="1600" dirty="0"/>
              <a:t>.), а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надання</a:t>
            </a:r>
            <a:r>
              <a:rPr lang="ru-RU" sz="1600" dirty="0"/>
              <a:t> </a:t>
            </a:r>
            <a:r>
              <a:rPr lang="ru-RU" sz="1600" dirty="0" err="1"/>
              <a:t>соціальних</a:t>
            </a:r>
            <a:r>
              <a:rPr lang="ru-RU" sz="1600" dirty="0"/>
              <a:t> </a:t>
            </a:r>
            <a:r>
              <a:rPr lang="ru-RU" sz="1600" dirty="0" err="1"/>
              <a:t>послуг</a:t>
            </a:r>
            <a:r>
              <a:rPr lang="ru-RU" sz="1600" dirty="0"/>
              <a:t> за </a:t>
            </a:r>
            <a:r>
              <a:rPr lang="ru-RU" sz="1600" dirty="0" err="1"/>
              <a:t>рахунок</a:t>
            </a:r>
            <a:r>
              <a:rPr lang="ru-RU" sz="1600" dirty="0"/>
              <a:t> бюджету </a:t>
            </a:r>
            <a:r>
              <a:rPr lang="ru-RU" sz="1600" dirty="0" err="1"/>
              <a:t>відповідного</a:t>
            </a:r>
            <a:r>
              <a:rPr lang="ru-RU" sz="1600" dirty="0"/>
              <a:t> Фонду </a:t>
            </a:r>
            <a:r>
              <a:rPr lang="ru-RU" sz="1600" dirty="0" err="1"/>
              <a:t>соціального</a:t>
            </a:r>
            <a:r>
              <a:rPr lang="ru-RU" sz="1600" dirty="0"/>
              <a:t> </a:t>
            </a:r>
            <a:r>
              <a:rPr lang="ru-RU" sz="1600" dirty="0" err="1"/>
              <a:t>страхування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формується</a:t>
            </a:r>
            <a:r>
              <a:rPr lang="ru-RU" sz="1600" dirty="0"/>
              <a:t> шляхом </a:t>
            </a:r>
            <a:r>
              <a:rPr lang="ru-RU" sz="1600" dirty="0" err="1"/>
              <a:t>сплати</a:t>
            </a:r>
            <a:r>
              <a:rPr lang="ru-RU" sz="1600" dirty="0"/>
              <a:t> </a:t>
            </a:r>
            <a:r>
              <a:rPr lang="ru-RU" sz="1600" dirty="0" err="1"/>
              <a:t>обов'язкових</a:t>
            </a:r>
            <a:r>
              <a:rPr lang="ru-RU" sz="1600" dirty="0"/>
              <a:t> </a:t>
            </a:r>
            <a:r>
              <a:rPr lang="ru-RU" sz="1600" dirty="0" err="1"/>
              <a:t>страхових</a:t>
            </a:r>
            <a:r>
              <a:rPr lang="ru-RU" sz="1600" dirty="0"/>
              <a:t> </a:t>
            </a:r>
            <a:r>
              <a:rPr lang="ru-RU" sz="1600" dirty="0" err="1"/>
              <a:t>внесків</a:t>
            </a:r>
            <a:r>
              <a:rPr lang="ru-RU" sz="1600" dirty="0"/>
              <a:t> </a:t>
            </a:r>
            <a:r>
              <a:rPr lang="ru-RU" sz="1600" dirty="0" err="1"/>
              <a:t>юридичними</a:t>
            </a:r>
            <a:r>
              <a:rPr lang="ru-RU" sz="1600" dirty="0"/>
              <a:t> та </a:t>
            </a:r>
            <a:r>
              <a:rPr lang="ru-RU" sz="1600" dirty="0" err="1"/>
              <a:t>фізичними</a:t>
            </a:r>
            <a:r>
              <a:rPr lang="ru-RU" sz="1600" dirty="0"/>
              <a:t> особами, а </a:t>
            </a:r>
            <a:r>
              <a:rPr lang="ru-RU" sz="1600" dirty="0" err="1"/>
              <a:t>також</a:t>
            </a:r>
            <a:r>
              <a:rPr lang="ru-RU" sz="1600" dirty="0"/>
              <a:t> за </a:t>
            </a:r>
            <a:r>
              <a:rPr lang="ru-RU" sz="1600" dirty="0" err="1"/>
              <a:t>рахунок</a:t>
            </a:r>
            <a:r>
              <a:rPr lang="ru-RU" sz="1600" dirty="0"/>
              <a:t> </a:t>
            </a:r>
            <a:r>
              <a:rPr lang="ru-RU" sz="1600" dirty="0" err="1"/>
              <a:t>інших</a:t>
            </a:r>
            <a:r>
              <a:rPr lang="ru-RU" sz="1600" dirty="0"/>
              <a:t> </a:t>
            </a:r>
            <a:r>
              <a:rPr lang="ru-RU" sz="1600" dirty="0" err="1"/>
              <a:t>джерел</a:t>
            </a:r>
            <a:r>
              <a:rPr lang="ru-RU" sz="1600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06875" y="2133600"/>
            <a:ext cx="3578225" cy="4467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/>
              <a:t>Об'єктом загальнообов'язкового державного соціального страхування є страховий випадок, із настанням якого у застрахованої особи (члена її сім'ї, іншої особи) виникає право на отримання матеріального забезпечення та соціальних послуг.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785100" y="2133600"/>
            <a:ext cx="3579813" cy="4467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Суб'єктами</a:t>
            </a:r>
            <a:r>
              <a:rPr lang="ru-RU" dirty="0"/>
              <a:t> </a:t>
            </a:r>
            <a:r>
              <a:rPr lang="ru-RU" dirty="0" err="1"/>
              <a:t>загальнообов'язкового</a:t>
            </a:r>
            <a:r>
              <a:rPr lang="ru-RU" dirty="0"/>
              <a:t> державного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є </a:t>
            </a:r>
            <a:r>
              <a:rPr lang="ru-RU" dirty="0" err="1"/>
              <a:t>застраховані</a:t>
            </a:r>
            <a:r>
              <a:rPr lang="ru-RU" dirty="0"/>
              <a:t> </a:t>
            </a:r>
            <a:r>
              <a:rPr lang="ru-RU" dirty="0" err="1"/>
              <a:t>громадяни</a:t>
            </a:r>
            <a:r>
              <a:rPr lang="ru-RU" dirty="0"/>
              <a:t>, а в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— члени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сімей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особи, </a:t>
            </a:r>
            <a:r>
              <a:rPr lang="ru-RU" dirty="0" err="1"/>
              <a:t>страхувальники</a:t>
            </a:r>
            <a:r>
              <a:rPr lang="ru-RU" dirty="0"/>
              <a:t> і страховики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27063" y="1654175"/>
            <a:ext cx="3579812" cy="479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Визначення поняття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06875" y="1651000"/>
            <a:ext cx="3578225" cy="477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Об'єкт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785100" y="1646238"/>
            <a:ext cx="3579813" cy="479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/>
              <a:t>Суб'єкт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41513" y="627063"/>
            <a:ext cx="2185987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Застрахована особа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972050" y="627063"/>
            <a:ext cx="2185988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Страховик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107363" y="627063"/>
            <a:ext cx="2185987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Страхувальник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211263" y="2068513"/>
            <a:ext cx="2916237" cy="3021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особа,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загальнообов'язкове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8107363" y="2043113"/>
            <a:ext cx="3135312" cy="3021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за </a:t>
            </a:r>
            <a:r>
              <a:rPr lang="ru-RU" dirty="0" err="1"/>
              <a:t>загальнообов'язковим</a:t>
            </a:r>
            <a:r>
              <a:rPr lang="ru-RU" dirty="0"/>
              <a:t> </a:t>
            </a:r>
            <a:r>
              <a:rPr lang="ru-RU" dirty="0" err="1"/>
              <a:t>державним</a:t>
            </a:r>
            <a:r>
              <a:rPr lang="ru-RU" dirty="0"/>
              <a:t> </a:t>
            </a:r>
            <a:r>
              <a:rPr lang="ru-RU" dirty="0" err="1"/>
              <a:t>соціальним</a:t>
            </a:r>
            <a:r>
              <a:rPr lang="ru-RU" dirty="0"/>
              <a:t> </a:t>
            </a:r>
            <a:r>
              <a:rPr lang="ru-RU" dirty="0" err="1"/>
              <a:t>страхуванням</a:t>
            </a:r>
            <a:r>
              <a:rPr lang="ru-RU" dirty="0"/>
              <a:t> є </a:t>
            </a:r>
            <a:r>
              <a:rPr lang="ru-RU" dirty="0" err="1"/>
              <a:t>роботодавці</a:t>
            </a:r>
            <a:r>
              <a:rPr lang="ru-RU" dirty="0"/>
              <a:t> та </a:t>
            </a:r>
            <a:r>
              <a:rPr lang="ru-RU" dirty="0" err="1"/>
              <a:t>застраховані</a:t>
            </a:r>
            <a:r>
              <a:rPr lang="ru-RU" dirty="0"/>
              <a:t> особи, </a:t>
            </a:r>
          </a:p>
        </p:txBody>
      </p:sp>
      <p:sp>
        <p:nvSpPr>
          <p:cNvPr id="11" name="Овал 10"/>
          <p:cNvSpPr/>
          <p:nvPr/>
        </p:nvSpPr>
        <p:spPr>
          <a:xfrm>
            <a:off x="4541838" y="2016125"/>
            <a:ext cx="3108325" cy="307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суб'єкти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ринку,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реалізують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2767013" y="1531938"/>
            <a:ext cx="193675" cy="484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9104313" y="1428750"/>
            <a:ext cx="193675" cy="484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096000" y="1446213"/>
            <a:ext cx="193675" cy="482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57625" y="244475"/>
            <a:ext cx="4799013" cy="933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/>
              <a:t>Загальнообов'язковому державному соціальному страхуванню підлягають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1976438"/>
            <a:ext cx="2813050" cy="1123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/>
              <a:t>особи, які працюють на умовах трудового договор</a:t>
            </a:r>
            <a:r>
              <a:rPr lang="uk-UA"/>
              <a:t>у</a:t>
            </a:r>
            <a:r>
              <a:rPr lang="ru-RU"/>
              <a:t> (контракту)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204200" y="1976438"/>
            <a:ext cx="2776538" cy="1123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/>
              <a:t>особи, які забезпечують себе роботою самостійно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3605213"/>
            <a:ext cx="2813050" cy="784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 </a:t>
            </a:r>
            <a:r>
              <a:rPr lang="ru-RU" dirty="0" err="1"/>
              <a:t>підприємствах</a:t>
            </a:r>
            <a:r>
              <a:rPr lang="ru-RU" dirty="0"/>
              <a:t>, в </a:t>
            </a:r>
            <a:r>
              <a:rPr lang="ru-RU" dirty="0" err="1"/>
              <a:t>організаціях</a:t>
            </a:r>
            <a:r>
              <a:rPr lang="ru-RU" dirty="0"/>
              <a:t>, </a:t>
            </a:r>
            <a:r>
              <a:rPr lang="ru-RU" dirty="0" err="1"/>
              <a:t>установах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04200" y="3478213"/>
            <a:ext cx="2776538" cy="10429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члени </a:t>
            </a:r>
            <a:r>
              <a:rPr lang="ru-RU" dirty="0" err="1"/>
              <a:t>творчих</a:t>
            </a:r>
            <a:r>
              <a:rPr lang="ru-RU" dirty="0"/>
              <a:t> </a:t>
            </a:r>
            <a:r>
              <a:rPr lang="ru-RU" dirty="0" err="1"/>
              <a:t>спілок</a:t>
            </a:r>
            <a:r>
              <a:rPr lang="ru-RU" dirty="0"/>
              <a:t>, </a:t>
            </a:r>
            <a:r>
              <a:rPr lang="ru-RU" dirty="0" err="1"/>
              <a:t>творчі</a:t>
            </a:r>
            <a:r>
              <a:rPr lang="ru-RU" dirty="0"/>
              <a:t> </a:t>
            </a:r>
            <a:r>
              <a:rPr lang="ru-RU" dirty="0" err="1"/>
              <a:t>працівники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є членами </a:t>
            </a:r>
            <a:r>
              <a:rPr lang="ru-RU" dirty="0" err="1"/>
              <a:t>творчих</a:t>
            </a:r>
            <a:r>
              <a:rPr lang="ru-RU" dirty="0"/>
              <a:t> </a:t>
            </a:r>
            <a:r>
              <a:rPr lang="ru-RU" dirty="0" err="1"/>
              <a:t>спілок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14400" y="4935538"/>
            <a:ext cx="2813050" cy="782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/>
              <a:t>у фізичних осіб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204200" y="4899025"/>
            <a:ext cx="2811463" cy="782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громадяни-суб'єкти</a:t>
            </a:r>
            <a:r>
              <a:rPr lang="ru-RU" dirty="0"/>
              <a:t> </a:t>
            </a:r>
            <a:r>
              <a:rPr lang="ru-RU" dirty="0" err="1"/>
              <a:t>підприємницької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endParaRPr lang="ru-RU" dirty="0"/>
          </a:p>
        </p:txBody>
      </p:sp>
      <p:cxnSp>
        <p:nvCxnSpPr>
          <p:cNvPr id="15" name="Прямая со стрелкой 14"/>
          <p:cNvCxnSpPr>
            <a:stCxn id="4" idx="2"/>
          </p:cNvCxnSpPr>
          <p:nvPr/>
        </p:nvCxnSpPr>
        <p:spPr>
          <a:xfrm flipH="1">
            <a:off x="3975100" y="1177925"/>
            <a:ext cx="2281238" cy="1208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2"/>
          </p:cNvCxnSpPr>
          <p:nvPr/>
        </p:nvCxnSpPr>
        <p:spPr>
          <a:xfrm>
            <a:off x="6256338" y="1177925"/>
            <a:ext cx="1728787" cy="1208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5" idx="2"/>
          </p:cNvCxnSpPr>
          <p:nvPr/>
        </p:nvCxnSpPr>
        <p:spPr>
          <a:xfrm flipH="1">
            <a:off x="2320925" y="3100388"/>
            <a:ext cx="0" cy="377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2320925" y="4418013"/>
            <a:ext cx="0" cy="377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9609138" y="3100388"/>
            <a:ext cx="0" cy="287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9609138" y="4511675"/>
            <a:ext cx="0" cy="287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027238" y="223838"/>
            <a:ext cx="9867900" cy="1281112"/>
          </a:xfrm>
        </p:spPr>
        <p:txBody>
          <a:bodyPr/>
          <a:lstStyle/>
          <a:p>
            <a:pPr algn="ctr" eaLnBrk="1" hangingPunct="1"/>
            <a:r>
              <a:rPr lang="ru-RU" smtClean="0"/>
              <a:t>Види загальнообов'язкового державного соціального страхування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66863" y="2490788"/>
            <a:ext cx="3030537" cy="4057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п</a:t>
            </a:r>
            <a:r>
              <a:rPr lang="ru-RU" sz="1200" dirty="0" err="1"/>
              <a:t>енсії</a:t>
            </a:r>
            <a:r>
              <a:rPr lang="ru-RU" sz="1200" dirty="0"/>
              <a:t> за </a:t>
            </a:r>
            <a:r>
              <a:rPr lang="ru-RU" sz="1200" dirty="0" err="1"/>
              <a:t>віком</a:t>
            </a:r>
            <a:r>
              <a:rPr lang="ru-RU" sz="1200" dirty="0"/>
              <a:t>, по </a:t>
            </a:r>
            <a:r>
              <a:rPr lang="ru-RU" sz="1200" dirty="0" err="1"/>
              <a:t>інвалідності</a:t>
            </a:r>
            <a:r>
              <a:rPr lang="ru-RU" sz="1200" dirty="0"/>
              <a:t> </a:t>
            </a:r>
            <a:r>
              <a:rPr lang="ru-RU" sz="1200" dirty="0" err="1"/>
              <a:t>внаслідок</a:t>
            </a:r>
            <a:r>
              <a:rPr lang="ru-RU" sz="1200" dirty="0"/>
              <a:t> </a:t>
            </a:r>
            <a:r>
              <a:rPr lang="ru-RU" sz="1200" dirty="0" err="1"/>
              <a:t>загального</a:t>
            </a:r>
            <a:r>
              <a:rPr lang="ru-RU" sz="1200" dirty="0"/>
              <a:t> </a:t>
            </a:r>
            <a:r>
              <a:rPr lang="ru-RU" sz="1200" dirty="0" err="1"/>
              <a:t>захворювання</a:t>
            </a:r>
            <a:r>
              <a:rPr lang="ru-RU" sz="1200" dirty="0"/>
              <a:t> (в тому </a:t>
            </a:r>
            <a:r>
              <a:rPr lang="ru-RU" sz="1200" dirty="0" err="1"/>
              <a:t>числі</a:t>
            </a:r>
            <a:r>
              <a:rPr lang="ru-RU" sz="1200" dirty="0"/>
              <a:t> </a:t>
            </a:r>
            <a:r>
              <a:rPr lang="ru-RU" sz="1200" dirty="0" err="1"/>
              <a:t>каліцтва</a:t>
            </a:r>
            <a:r>
              <a:rPr lang="ru-RU" sz="1200" dirty="0"/>
              <a:t>, не </a:t>
            </a:r>
            <a:r>
              <a:rPr lang="ru-RU" sz="1200" dirty="0" err="1"/>
              <a:t>пов'язаного</a:t>
            </a:r>
            <a:r>
              <a:rPr lang="ru-RU" sz="1200" dirty="0"/>
              <a:t> з </a:t>
            </a:r>
            <a:r>
              <a:rPr lang="ru-RU" sz="1200" dirty="0" err="1"/>
              <a:t>роботою</a:t>
            </a:r>
            <a:r>
              <a:rPr lang="ru-RU" sz="1200" dirty="0"/>
              <a:t>, </a:t>
            </a:r>
            <a:r>
              <a:rPr lang="ru-RU" sz="1200" dirty="0" err="1"/>
              <a:t>інвалідності</a:t>
            </a:r>
            <a:r>
              <a:rPr lang="ru-RU" sz="1200" dirty="0"/>
              <a:t> з </a:t>
            </a:r>
            <a:r>
              <a:rPr lang="ru-RU" sz="1200" dirty="0" err="1"/>
              <a:t>дитинства</a:t>
            </a:r>
            <a:r>
              <a:rPr lang="ru-RU" sz="1200" dirty="0"/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/>
              <a:t>пенсії</a:t>
            </a:r>
            <a:r>
              <a:rPr lang="ru-RU" sz="1200" dirty="0"/>
              <a:t> у </a:t>
            </a:r>
            <a:r>
              <a:rPr lang="ru-RU" sz="1200" dirty="0" err="1"/>
              <a:t>зв'язку</a:t>
            </a:r>
            <a:r>
              <a:rPr lang="ru-RU" sz="1200" dirty="0"/>
              <a:t> з </a:t>
            </a:r>
            <a:r>
              <a:rPr lang="ru-RU" sz="1200" dirty="0" err="1"/>
              <a:t>втратою</a:t>
            </a:r>
            <a:r>
              <a:rPr lang="ru-RU" sz="1200" dirty="0"/>
              <a:t> </a:t>
            </a:r>
            <a:r>
              <a:rPr lang="ru-RU" sz="1200" dirty="0" err="1"/>
              <a:t>годувальника</a:t>
            </a:r>
            <a:r>
              <a:rPr lang="ru-RU" sz="1200" dirty="0"/>
              <a:t>, </a:t>
            </a:r>
            <a:r>
              <a:rPr lang="ru-RU" sz="1200" dirty="0" err="1"/>
              <a:t>крім</a:t>
            </a:r>
            <a:r>
              <a:rPr lang="ru-RU" sz="1200" dirty="0"/>
              <a:t> </a:t>
            </a:r>
            <a:r>
              <a:rPr lang="ru-RU" sz="1200" dirty="0" err="1"/>
              <a:t>передбачених</a:t>
            </a:r>
            <a:r>
              <a:rPr lang="ru-RU" sz="1200" dirty="0"/>
              <a:t> пунктом 4 ст.25 Закону </a:t>
            </a:r>
            <a:r>
              <a:rPr lang="ru-RU" sz="1200" dirty="0" err="1"/>
              <a:t>України</a:t>
            </a:r>
            <a:r>
              <a:rPr lang="ru-RU" sz="1200" dirty="0"/>
              <a:t>: "</a:t>
            </a:r>
            <a:r>
              <a:rPr lang="ru-RU" sz="1200" dirty="0" err="1"/>
              <a:t>Основи</a:t>
            </a:r>
            <a:r>
              <a:rPr lang="ru-RU" sz="1200" dirty="0"/>
              <a:t> </a:t>
            </a:r>
            <a:r>
              <a:rPr lang="ru-RU" sz="1200" dirty="0" err="1"/>
              <a:t>законодавства</a:t>
            </a:r>
            <a:r>
              <a:rPr lang="ru-RU" sz="1200" dirty="0"/>
              <a:t> </a:t>
            </a:r>
            <a:r>
              <a:rPr lang="ru-RU" sz="1200" dirty="0" err="1"/>
              <a:t>України</a:t>
            </a:r>
            <a:r>
              <a:rPr lang="ru-RU" sz="1200" dirty="0"/>
              <a:t> про </a:t>
            </a:r>
            <a:r>
              <a:rPr lang="ru-RU" sz="1200" dirty="0" err="1"/>
              <a:t>загальнообов'язкове</a:t>
            </a:r>
            <a:r>
              <a:rPr lang="ru-RU" sz="1200" dirty="0"/>
              <a:t> </a:t>
            </a:r>
            <a:r>
              <a:rPr lang="ru-RU" sz="1200" dirty="0" err="1"/>
              <a:t>державне</a:t>
            </a:r>
            <a:r>
              <a:rPr lang="ru-RU" sz="1200" dirty="0"/>
              <a:t> </a:t>
            </a:r>
            <a:r>
              <a:rPr lang="ru-RU" sz="1200" dirty="0" err="1"/>
              <a:t>соціальне</a:t>
            </a:r>
            <a:r>
              <a:rPr lang="ru-RU" sz="1200" dirty="0"/>
              <a:t> </a:t>
            </a:r>
            <a:r>
              <a:rPr lang="ru-RU" sz="1200" dirty="0" err="1"/>
              <a:t>страхування</a:t>
            </a:r>
            <a:r>
              <a:rPr lang="ru-RU" sz="1200" dirty="0"/>
              <a:t>"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/>
              <a:t>медичні</a:t>
            </a:r>
            <a:r>
              <a:rPr lang="ru-RU" sz="1200" dirty="0"/>
              <a:t> </a:t>
            </a:r>
            <a:r>
              <a:rPr lang="ru-RU" sz="1200" dirty="0" err="1"/>
              <a:t>профілактично-реабілітаційні</a:t>
            </a:r>
            <a:r>
              <a:rPr lang="ru-RU" sz="1200" dirty="0"/>
              <a:t> заходи;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/>
              <a:t>допомога</a:t>
            </a:r>
            <a:r>
              <a:rPr lang="ru-RU" sz="1200" dirty="0"/>
              <a:t> на </a:t>
            </a:r>
            <a:r>
              <a:rPr lang="ru-RU" sz="1200" dirty="0" err="1"/>
              <a:t>поховання</a:t>
            </a:r>
            <a:r>
              <a:rPr lang="ru-RU" sz="1200" dirty="0"/>
              <a:t> </a:t>
            </a:r>
            <a:r>
              <a:rPr lang="ru-RU" sz="1200" dirty="0" err="1"/>
              <a:t>пенсіонерів</a:t>
            </a:r>
            <a:r>
              <a:rPr lang="ru-RU" sz="12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/>
              <a:t>пенсія</a:t>
            </a:r>
            <a:r>
              <a:rPr lang="ru-RU" sz="1200" dirty="0"/>
              <a:t> по </a:t>
            </a:r>
            <a:r>
              <a:rPr lang="ru-RU" sz="1200" dirty="0" err="1"/>
              <a:t>інвалідності</a:t>
            </a:r>
            <a:r>
              <a:rPr lang="ru-RU" sz="1200" dirty="0"/>
              <a:t> </a:t>
            </a:r>
            <a:r>
              <a:rPr lang="ru-RU" sz="1200" dirty="0" err="1"/>
              <a:t>внаслідок</a:t>
            </a:r>
            <a:r>
              <a:rPr lang="ru-RU" sz="1200" dirty="0"/>
              <a:t> </a:t>
            </a:r>
            <a:r>
              <a:rPr lang="ru-RU" sz="1200" dirty="0" err="1"/>
              <a:t>нещасного</a:t>
            </a:r>
            <a:r>
              <a:rPr lang="ru-RU" sz="1200" dirty="0"/>
              <a:t> </a:t>
            </a:r>
            <a:r>
              <a:rPr lang="ru-RU" sz="1200" dirty="0" err="1"/>
              <a:t>випадку</a:t>
            </a:r>
            <a:r>
              <a:rPr lang="ru-RU" sz="1200" dirty="0"/>
              <a:t> на </a:t>
            </a:r>
            <a:r>
              <a:rPr lang="ru-RU" sz="1200" dirty="0" err="1"/>
              <a:t>виробництві</a:t>
            </a:r>
            <a:r>
              <a:rPr lang="ru-RU" sz="1200" dirty="0"/>
              <a:t> </a:t>
            </a:r>
            <a:r>
              <a:rPr lang="ru-RU" sz="1200" dirty="0" err="1"/>
              <a:t>або</a:t>
            </a:r>
            <a:r>
              <a:rPr lang="ru-RU" sz="1200" dirty="0"/>
              <a:t> </a:t>
            </a:r>
            <a:r>
              <a:rPr lang="ru-RU" sz="1200" dirty="0" err="1"/>
              <a:t>професійного</a:t>
            </a:r>
            <a:r>
              <a:rPr lang="ru-RU" sz="1200" dirty="0"/>
              <a:t> </a:t>
            </a:r>
            <a:r>
              <a:rPr lang="ru-RU" sz="1200" dirty="0" err="1"/>
              <a:t>захворювання</a:t>
            </a:r>
            <a:r>
              <a:rPr lang="ru-RU" sz="12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/>
              <a:t>пенсія</a:t>
            </a:r>
            <a:r>
              <a:rPr lang="ru-RU" sz="1200" dirty="0"/>
              <a:t> у </a:t>
            </a:r>
            <a:r>
              <a:rPr lang="ru-RU" sz="1200" dirty="0" err="1"/>
              <a:t>зв’язку</a:t>
            </a:r>
            <a:r>
              <a:rPr lang="ru-RU" sz="1200" dirty="0"/>
              <a:t> з </a:t>
            </a:r>
            <a:r>
              <a:rPr lang="ru-RU" sz="1200" dirty="0" err="1"/>
              <a:t>втратою</a:t>
            </a:r>
            <a:r>
              <a:rPr lang="ru-RU" sz="1200" dirty="0"/>
              <a:t> </a:t>
            </a:r>
            <a:r>
              <a:rPr lang="ru-RU" sz="1200" dirty="0" err="1"/>
              <a:t>годувальника</a:t>
            </a:r>
            <a:r>
              <a:rPr lang="ru-RU" sz="1200" dirty="0"/>
              <a:t>, </a:t>
            </a:r>
            <a:r>
              <a:rPr lang="ru-RU" sz="1200" dirty="0" err="1"/>
              <a:t>який</a:t>
            </a:r>
            <a:r>
              <a:rPr lang="ru-RU" sz="1200" dirty="0"/>
              <a:t> помер </a:t>
            </a:r>
            <a:r>
              <a:rPr lang="ru-RU" sz="1200" dirty="0" err="1"/>
              <a:t>внаслідок</a:t>
            </a:r>
            <a:r>
              <a:rPr lang="ru-RU" sz="1200" dirty="0"/>
              <a:t> </a:t>
            </a:r>
            <a:r>
              <a:rPr lang="ru-RU" sz="1200" dirty="0" err="1"/>
              <a:t>нещасного</a:t>
            </a:r>
            <a:r>
              <a:rPr lang="ru-RU" sz="1200" dirty="0"/>
              <a:t> </a:t>
            </a:r>
            <a:r>
              <a:rPr lang="ru-RU" sz="1200" dirty="0" err="1"/>
              <a:t>випадку</a:t>
            </a:r>
            <a:r>
              <a:rPr lang="ru-RU" sz="1200" dirty="0"/>
              <a:t> на </a:t>
            </a:r>
            <a:r>
              <a:rPr lang="ru-RU" sz="1200" dirty="0" err="1"/>
              <a:t>виробництві</a:t>
            </a:r>
            <a:r>
              <a:rPr lang="ru-RU" sz="1200" dirty="0"/>
              <a:t> </a:t>
            </a:r>
            <a:r>
              <a:rPr lang="ru-RU" sz="1200" dirty="0" err="1"/>
              <a:t>або</a:t>
            </a:r>
            <a:r>
              <a:rPr lang="ru-RU" sz="1200" dirty="0"/>
              <a:t> </a:t>
            </a:r>
            <a:r>
              <a:rPr lang="ru-RU" sz="1200" dirty="0" err="1"/>
              <a:t>професійного</a:t>
            </a:r>
            <a:r>
              <a:rPr lang="ru-RU" sz="1200" dirty="0"/>
              <a:t> </a:t>
            </a:r>
            <a:r>
              <a:rPr lang="ru-RU" sz="1200" dirty="0" err="1"/>
              <a:t>захворювання</a:t>
            </a:r>
            <a:r>
              <a:rPr lang="ru-RU" sz="1200" dirty="0"/>
              <a:t>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19638" y="2490788"/>
            <a:ext cx="3030537" cy="4057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допомога</a:t>
            </a:r>
            <a:r>
              <a:rPr lang="ru-RU" dirty="0"/>
              <a:t> по </a:t>
            </a:r>
            <a:r>
              <a:rPr lang="ru-RU" dirty="0" err="1"/>
              <a:t>тимчасовій</a:t>
            </a:r>
            <a:r>
              <a:rPr lang="ru-RU" dirty="0"/>
              <a:t> </a:t>
            </a:r>
            <a:r>
              <a:rPr lang="ru-RU" dirty="0" err="1"/>
              <a:t>непрацездатності</a:t>
            </a:r>
            <a:r>
              <a:rPr lang="ru-RU" dirty="0"/>
              <a:t> (</a:t>
            </a:r>
            <a:r>
              <a:rPr lang="ru-RU" dirty="0" err="1"/>
              <a:t>включаючи</a:t>
            </a:r>
            <a:r>
              <a:rPr lang="ru-RU" dirty="0"/>
              <a:t> догляд за хворою </a:t>
            </a:r>
            <a:r>
              <a:rPr lang="ru-RU" dirty="0" err="1"/>
              <a:t>дитиною</a:t>
            </a:r>
            <a:r>
              <a:rPr lang="ru-RU" dirty="0"/>
              <a:t>);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допомога</a:t>
            </a:r>
            <a:r>
              <a:rPr lang="ru-RU" dirty="0"/>
              <a:t> по </a:t>
            </a:r>
            <a:r>
              <a:rPr lang="ru-RU" dirty="0" err="1"/>
              <a:t>вагітності</a:t>
            </a:r>
            <a:r>
              <a:rPr lang="ru-RU" dirty="0"/>
              <a:t> та пологах;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872413" y="2490788"/>
            <a:ext cx="3030537" cy="4057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/>
              <a:t>діагностика</a:t>
            </a:r>
            <a:r>
              <a:rPr lang="ru-RU" sz="1600" dirty="0"/>
              <a:t> та </a:t>
            </a:r>
            <a:r>
              <a:rPr lang="ru-RU" sz="1600" dirty="0" err="1"/>
              <a:t>амбулаторне</a:t>
            </a:r>
            <a:r>
              <a:rPr lang="ru-RU" sz="1600" dirty="0"/>
              <a:t> </a:t>
            </a:r>
            <a:r>
              <a:rPr lang="ru-RU" sz="1600" dirty="0" err="1"/>
              <a:t>лікування</a:t>
            </a:r>
            <a:r>
              <a:rPr lang="ru-RU" sz="16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/>
              <a:t>стаціонарне</a:t>
            </a:r>
            <a:r>
              <a:rPr lang="ru-RU" sz="1600" dirty="0"/>
              <a:t> </a:t>
            </a:r>
            <a:r>
              <a:rPr lang="ru-RU" sz="1600" dirty="0" err="1"/>
              <a:t>лікування</a:t>
            </a:r>
            <a:r>
              <a:rPr lang="ru-RU" sz="16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/>
              <a:t>надання</a:t>
            </a:r>
            <a:r>
              <a:rPr lang="ru-RU" sz="1600" dirty="0"/>
              <a:t> </a:t>
            </a:r>
            <a:r>
              <a:rPr lang="ru-RU" sz="1600" dirty="0" err="1"/>
              <a:t>готових</a:t>
            </a:r>
            <a:r>
              <a:rPr lang="ru-RU" sz="1600" dirty="0"/>
              <a:t> </a:t>
            </a:r>
            <a:r>
              <a:rPr lang="ru-RU" sz="1600" dirty="0" err="1"/>
              <a:t>лікарських</a:t>
            </a:r>
            <a:r>
              <a:rPr lang="ru-RU" sz="1600" dirty="0"/>
              <a:t> </a:t>
            </a:r>
            <a:r>
              <a:rPr lang="ru-RU" sz="1600" dirty="0" err="1"/>
              <a:t>засобів</a:t>
            </a:r>
            <a:r>
              <a:rPr lang="ru-RU" sz="1600" dirty="0"/>
              <a:t> та </a:t>
            </a:r>
            <a:r>
              <a:rPr lang="ru-RU" sz="1600" dirty="0" err="1"/>
              <a:t>виробів</a:t>
            </a:r>
            <a:r>
              <a:rPr lang="ru-RU" sz="1600" dirty="0"/>
              <a:t> </a:t>
            </a:r>
            <a:r>
              <a:rPr lang="ru-RU" sz="1600" dirty="0" err="1"/>
              <a:t>медичного</a:t>
            </a:r>
            <a:r>
              <a:rPr lang="ru-RU" sz="1600" dirty="0"/>
              <a:t> </a:t>
            </a:r>
            <a:r>
              <a:rPr lang="ru-RU" sz="1600" dirty="0" err="1"/>
              <a:t>призначення</a:t>
            </a:r>
            <a:r>
              <a:rPr lang="ru-RU" sz="16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/>
              <a:t>профілактичні</a:t>
            </a:r>
            <a:r>
              <a:rPr lang="ru-RU" sz="1600" dirty="0"/>
              <a:t> та </a:t>
            </a:r>
            <a:r>
              <a:rPr lang="ru-RU" sz="1600" dirty="0" err="1"/>
              <a:t>освітні</a:t>
            </a:r>
            <a:r>
              <a:rPr lang="ru-RU" sz="1600" dirty="0"/>
              <a:t> заходи;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/>
              <a:t>забезпечення</a:t>
            </a:r>
            <a:r>
              <a:rPr lang="ru-RU" sz="1600" dirty="0"/>
              <a:t> </a:t>
            </a:r>
            <a:r>
              <a:rPr lang="ru-RU" sz="1600" dirty="0" err="1"/>
              <a:t>медичної</a:t>
            </a:r>
            <a:r>
              <a:rPr lang="ru-RU" sz="1600" dirty="0"/>
              <a:t> </a:t>
            </a:r>
            <a:r>
              <a:rPr lang="ru-RU" sz="1600" dirty="0" err="1"/>
              <a:t>реабілітації</a:t>
            </a:r>
            <a:r>
              <a:rPr lang="ru-RU" sz="1600" dirty="0"/>
              <a:t> </a:t>
            </a:r>
            <a:r>
              <a:rPr lang="ru-RU" sz="1600" dirty="0" err="1"/>
              <a:t>осіб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перенесли особливо </a:t>
            </a:r>
            <a:r>
              <a:rPr lang="ru-RU" sz="1600" dirty="0" err="1"/>
              <a:t>важкі</a:t>
            </a:r>
            <a:r>
              <a:rPr lang="ru-RU" sz="1600" dirty="0"/>
              <a:t> </a:t>
            </a:r>
            <a:r>
              <a:rPr lang="ru-RU" sz="1600" dirty="0" err="1"/>
              <a:t>операції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мають</a:t>
            </a:r>
            <a:r>
              <a:rPr lang="ru-RU" sz="1600" dirty="0"/>
              <a:t> </a:t>
            </a:r>
            <a:r>
              <a:rPr lang="ru-RU" sz="1600" dirty="0" err="1"/>
              <a:t>хронічні</a:t>
            </a:r>
            <a:r>
              <a:rPr lang="ru-RU" sz="1600" dirty="0"/>
              <a:t> </a:t>
            </a:r>
            <a:r>
              <a:rPr lang="ru-RU" sz="1600" dirty="0" err="1"/>
              <a:t>захворювання</a:t>
            </a:r>
            <a:r>
              <a:rPr lang="ru-RU" sz="1600" dirty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58925" y="1733550"/>
            <a:ext cx="3038475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</a:t>
            </a:r>
            <a:r>
              <a:rPr lang="ru-RU" dirty="0" err="1"/>
              <a:t>пенсійне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11700" y="1733550"/>
            <a:ext cx="3038475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/>
              <a:t>страхування</a:t>
            </a:r>
            <a:r>
              <a:rPr lang="ru-RU" sz="1200" dirty="0"/>
              <a:t> у </a:t>
            </a:r>
            <a:r>
              <a:rPr lang="ru-RU" sz="1200" dirty="0" err="1"/>
              <a:t>зв’язку</a:t>
            </a:r>
            <a:r>
              <a:rPr lang="ru-RU" sz="1200" dirty="0"/>
              <a:t> з </a:t>
            </a:r>
            <a:r>
              <a:rPr lang="ru-RU" sz="1200" dirty="0" err="1"/>
              <a:t>тимчасовою</a:t>
            </a:r>
            <a:r>
              <a:rPr lang="ru-RU" sz="1200" dirty="0"/>
              <a:t> </a:t>
            </a:r>
            <a:r>
              <a:rPr lang="ru-RU" sz="1200" dirty="0" err="1"/>
              <a:t>втратою</a:t>
            </a:r>
            <a:r>
              <a:rPr lang="ru-RU" sz="1200" dirty="0"/>
              <a:t> </a:t>
            </a:r>
            <a:r>
              <a:rPr lang="ru-RU" sz="1200" dirty="0" err="1"/>
              <a:t>працездатності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864475" y="1733550"/>
            <a:ext cx="3038475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/>
              <a:t>медичне страхування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06513" y="919163"/>
            <a:ext cx="4362450" cy="1331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/>
              <a:t>страхування від нещасного випадку на виробництві та професійного захворювання, які спричинили втрату працездатності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075488" y="919163"/>
            <a:ext cx="4362450" cy="1331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/>
              <a:t>страхування від нещасного випадку на виробництві та професійного захворювання, які спричинили втрату працездатності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89050" y="2560638"/>
            <a:ext cx="4432300" cy="3100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/>
              <a:t>профілактичні</a:t>
            </a:r>
            <a:r>
              <a:rPr lang="ru-RU" sz="1200" dirty="0"/>
              <a:t> заходи по </a:t>
            </a:r>
            <a:r>
              <a:rPr lang="ru-RU" sz="1200" dirty="0" err="1"/>
              <a:t>запобіганню</a:t>
            </a:r>
            <a:r>
              <a:rPr lang="ru-RU" sz="1200" dirty="0"/>
              <a:t> </a:t>
            </a:r>
            <a:r>
              <a:rPr lang="ru-RU" sz="1200" dirty="0" err="1"/>
              <a:t>нещасним</a:t>
            </a:r>
            <a:r>
              <a:rPr lang="ru-RU" sz="1200" dirty="0"/>
              <a:t> </a:t>
            </a:r>
            <a:r>
              <a:rPr lang="ru-RU" sz="1200" dirty="0" err="1"/>
              <a:t>випадкам</a:t>
            </a:r>
            <a:r>
              <a:rPr lang="ru-RU" sz="1200" dirty="0"/>
              <a:t> на </a:t>
            </a:r>
            <a:r>
              <a:rPr lang="ru-RU" sz="1200" dirty="0" err="1"/>
              <a:t>виробництві</a:t>
            </a:r>
            <a:r>
              <a:rPr lang="ru-RU" sz="1200" dirty="0"/>
              <a:t> та </a:t>
            </a:r>
            <a:r>
              <a:rPr lang="ru-RU" sz="1200" dirty="0" err="1"/>
              <a:t>професійним</a:t>
            </a:r>
            <a:r>
              <a:rPr lang="ru-RU" sz="1200" dirty="0"/>
              <a:t> </a:t>
            </a:r>
            <a:r>
              <a:rPr lang="ru-RU" sz="1200" dirty="0" err="1"/>
              <a:t>захворюванням</a:t>
            </a:r>
            <a:r>
              <a:rPr lang="ru-RU" sz="12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/>
              <a:t>відновлення</a:t>
            </a:r>
            <a:r>
              <a:rPr lang="ru-RU" sz="1200" dirty="0"/>
              <a:t> </a:t>
            </a:r>
            <a:r>
              <a:rPr lang="ru-RU" sz="1200" dirty="0" err="1"/>
              <a:t>здоров'я</a:t>
            </a:r>
            <a:r>
              <a:rPr lang="ru-RU" sz="1200" dirty="0"/>
              <a:t> та </a:t>
            </a:r>
            <a:r>
              <a:rPr lang="ru-RU" sz="1200" dirty="0" err="1"/>
              <a:t>працездатності</a:t>
            </a:r>
            <a:r>
              <a:rPr lang="ru-RU" sz="1200" dirty="0"/>
              <a:t> </a:t>
            </a:r>
            <a:r>
              <a:rPr lang="ru-RU" sz="1200" dirty="0" err="1"/>
              <a:t>потерпілого</a:t>
            </a:r>
            <a:r>
              <a:rPr lang="ru-RU" sz="12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/>
              <a:t>допомога</a:t>
            </a:r>
            <a:r>
              <a:rPr lang="ru-RU" sz="1200" dirty="0"/>
              <a:t> по </a:t>
            </a:r>
            <a:r>
              <a:rPr lang="ru-RU" sz="1200" dirty="0" err="1"/>
              <a:t>тимчасовій</a:t>
            </a:r>
            <a:r>
              <a:rPr lang="ru-RU" sz="1200" dirty="0"/>
              <a:t> </a:t>
            </a:r>
            <a:r>
              <a:rPr lang="ru-RU" sz="1200" dirty="0" err="1"/>
              <a:t>непрацездатності</a:t>
            </a:r>
            <a:r>
              <a:rPr lang="ru-RU" sz="1200" dirty="0"/>
              <a:t> </a:t>
            </a:r>
            <a:r>
              <a:rPr lang="ru-RU" sz="1200" dirty="0" err="1"/>
              <a:t>внаслідок</a:t>
            </a:r>
            <a:r>
              <a:rPr lang="ru-RU" sz="1200" dirty="0"/>
              <a:t> </a:t>
            </a:r>
            <a:r>
              <a:rPr lang="ru-RU" sz="1200" dirty="0" err="1"/>
              <a:t>нещасного</a:t>
            </a:r>
            <a:r>
              <a:rPr lang="ru-RU" sz="1200" dirty="0"/>
              <a:t> </a:t>
            </a:r>
            <a:r>
              <a:rPr lang="ru-RU" sz="1200" dirty="0" err="1"/>
              <a:t>випадку</a:t>
            </a:r>
            <a:r>
              <a:rPr lang="ru-RU" sz="1200" dirty="0"/>
              <a:t> на </a:t>
            </a:r>
            <a:r>
              <a:rPr lang="ru-RU" sz="1200" dirty="0" err="1"/>
              <a:t>виробництві</a:t>
            </a:r>
            <a:r>
              <a:rPr lang="ru-RU" sz="1200" dirty="0"/>
              <a:t> </a:t>
            </a:r>
            <a:r>
              <a:rPr lang="ru-RU" sz="1200" dirty="0" err="1"/>
              <a:t>або</a:t>
            </a:r>
            <a:r>
              <a:rPr lang="ru-RU" sz="1200" dirty="0"/>
              <a:t> </a:t>
            </a:r>
            <a:r>
              <a:rPr lang="ru-RU" sz="1200" dirty="0" err="1"/>
              <a:t>професійного</a:t>
            </a:r>
            <a:r>
              <a:rPr lang="ru-RU" sz="1200" dirty="0"/>
              <a:t> </a:t>
            </a:r>
            <a:r>
              <a:rPr lang="ru-RU" sz="1200" dirty="0" err="1"/>
              <a:t>захворювання</a:t>
            </a:r>
            <a:r>
              <a:rPr lang="ru-RU" sz="12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/>
              <a:t>відшкодування</a:t>
            </a:r>
            <a:r>
              <a:rPr lang="ru-RU" sz="1200" dirty="0"/>
              <a:t> </a:t>
            </a:r>
            <a:r>
              <a:rPr lang="ru-RU" sz="1200" dirty="0" err="1"/>
              <a:t>збитків</a:t>
            </a:r>
            <a:r>
              <a:rPr lang="ru-RU" sz="1200" dirty="0"/>
              <a:t>, </a:t>
            </a:r>
            <a:r>
              <a:rPr lang="ru-RU" sz="1200" dirty="0" err="1"/>
              <a:t>заподіяних</a:t>
            </a:r>
            <a:r>
              <a:rPr lang="ru-RU" sz="1200" dirty="0"/>
              <a:t> </a:t>
            </a:r>
            <a:r>
              <a:rPr lang="ru-RU" sz="1200" dirty="0" err="1"/>
              <a:t>працівникові</a:t>
            </a:r>
            <a:r>
              <a:rPr lang="ru-RU" sz="1200" dirty="0"/>
              <a:t> </a:t>
            </a:r>
            <a:r>
              <a:rPr lang="ru-RU" sz="1200" dirty="0" err="1"/>
              <a:t>каліцтвом</a:t>
            </a:r>
            <a:r>
              <a:rPr lang="ru-RU" sz="1200" dirty="0"/>
              <a:t> </a:t>
            </a:r>
            <a:r>
              <a:rPr lang="ru-RU" sz="1200" dirty="0" err="1"/>
              <a:t>чи</a:t>
            </a:r>
            <a:r>
              <a:rPr lang="ru-RU" sz="1200" dirty="0"/>
              <a:t> </a:t>
            </a:r>
            <a:r>
              <a:rPr lang="ru-RU" sz="1200" dirty="0" err="1"/>
              <a:t>іншим</a:t>
            </a:r>
            <a:r>
              <a:rPr lang="ru-RU" sz="1200" dirty="0"/>
              <a:t> </a:t>
            </a:r>
            <a:r>
              <a:rPr lang="ru-RU" sz="1200" dirty="0" err="1"/>
              <a:t>ушкодженням</a:t>
            </a:r>
            <a:r>
              <a:rPr lang="ru-RU" sz="1200" dirty="0"/>
              <a:t> </a:t>
            </a:r>
            <a:r>
              <a:rPr lang="ru-RU" sz="1200" dirty="0" err="1"/>
              <a:t>здоров'я</a:t>
            </a:r>
            <a:r>
              <a:rPr lang="ru-RU" sz="1200" dirty="0"/>
              <a:t>, </a:t>
            </a:r>
            <a:r>
              <a:rPr lang="ru-RU" sz="1200" dirty="0" err="1"/>
              <a:t>пов'язаним</a:t>
            </a:r>
            <a:r>
              <a:rPr lang="ru-RU" sz="1200" dirty="0"/>
              <a:t> з </a:t>
            </a:r>
            <a:r>
              <a:rPr lang="ru-RU" sz="1200" dirty="0" err="1"/>
              <a:t>виконанням</a:t>
            </a:r>
            <a:r>
              <a:rPr lang="ru-RU" sz="1200" dirty="0"/>
              <a:t> ним </a:t>
            </a:r>
            <a:r>
              <a:rPr lang="ru-RU" sz="1200" dirty="0" err="1"/>
              <a:t>своїх</a:t>
            </a:r>
            <a:r>
              <a:rPr lang="ru-RU" sz="1200" dirty="0"/>
              <a:t> </a:t>
            </a:r>
            <a:r>
              <a:rPr lang="ru-RU" sz="1200" dirty="0" err="1"/>
              <a:t>трудових</a:t>
            </a:r>
            <a:r>
              <a:rPr lang="ru-RU" sz="1200" dirty="0"/>
              <a:t> </a:t>
            </a:r>
            <a:r>
              <a:rPr lang="ru-RU" sz="1200" dirty="0" err="1"/>
              <a:t>обов'язків</a:t>
            </a:r>
            <a:r>
              <a:rPr lang="ru-RU" sz="12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/>
              <a:t>допомога</a:t>
            </a:r>
            <a:r>
              <a:rPr lang="ru-RU" sz="1200" dirty="0"/>
              <a:t> на </a:t>
            </a:r>
            <a:r>
              <a:rPr lang="ru-RU" sz="1200" dirty="0" err="1"/>
              <a:t>поховання</a:t>
            </a:r>
            <a:r>
              <a:rPr lang="ru-RU" sz="1200" dirty="0"/>
              <a:t> </a:t>
            </a:r>
            <a:r>
              <a:rPr lang="ru-RU" sz="1200" dirty="0" err="1"/>
              <a:t>осіб</a:t>
            </a:r>
            <a:r>
              <a:rPr lang="ru-RU" sz="1200" dirty="0"/>
              <a:t>, </a:t>
            </a:r>
            <a:r>
              <a:rPr lang="ru-RU" sz="1200" dirty="0" err="1"/>
              <a:t>які</a:t>
            </a:r>
            <a:r>
              <a:rPr lang="ru-RU" sz="1200" dirty="0"/>
              <a:t> померли </a:t>
            </a:r>
            <a:r>
              <a:rPr lang="ru-RU" sz="1200" dirty="0" err="1"/>
              <a:t>внаслідок</a:t>
            </a:r>
            <a:r>
              <a:rPr lang="ru-RU" sz="1200" dirty="0"/>
              <a:t> </a:t>
            </a:r>
            <a:r>
              <a:rPr lang="ru-RU" sz="1200" dirty="0" err="1"/>
              <a:t>нещасного</a:t>
            </a:r>
            <a:r>
              <a:rPr lang="ru-RU" sz="1200" dirty="0"/>
              <a:t> </a:t>
            </a:r>
            <a:r>
              <a:rPr lang="ru-RU" sz="1200" dirty="0" err="1"/>
              <a:t>випадку</a:t>
            </a:r>
            <a:r>
              <a:rPr lang="ru-RU" sz="1200" dirty="0"/>
              <a:t> на </a:t>
            </a:r>
            <a:r>
              <a:rPr lang="ru-RU" sz="1200" dirty="0" err="1"/>
              <a:t>виробництві</a:t>
            </a:r>
            <a:r>
              <a:rPr lang="ru-RU" sz="1200" dirty="0"/>
              <a:t> </a:t>
            </a:r>
            <a:r>
              <a:rPr lang="ru-RU" sz="1200" dirty="0" err="1"/>
              <a:t>або</a:t>
            </a:r>
            <a:r>
              <a:rPr lang="ru-RU" sz="1200" dirty="0"/>
              <a:t> </a:t>
            </a:r>
            <a:r>
              <a:rPr lang="ru-RU" sz="1200" dirty="0" err="1"/>
              <a:t>професійного</a:t>
            </a:r>
            <a:r>
              <a:rPr lang="ru-RU" sz="1200" dirty="0"/>
              <a:t> </a:t>
            </a:r>
            <a:r>
              <a:rPr lang="ru-RU" sz="1200" dirty="0" err="1"/>
              <a:t>захворювання</a:t>
            </a:r>
            <a:endParaRPr lang="ru-RU" sz="1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75488" y="2560638"/>
            <a:ext cx="4432300" cy="3100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/>
              <a:t>допомога</a:t>
            </a:r>
            <a:r>
              <a:rPr lang="ru-RU" sz="1600" dirty="0"/>
              <a:t> по </a:t>
            </a:r>
            <a:r>
              <a:rPr lang="ru-RU" sz="1600" dirty="0" err="1"/>
              <a:t>безробіттю</a:t>
            </a:r>
            <a:r>
              <a:rPr lang="ru-RU" sz="16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/>
              <a:t>відшкодування</a:t>
            </a:r>
            <a:r>
              <a:rPr lang="ru-RU" sz="1600" dirty="0"/>
              <a:t> </a:t>
            </a:r>
            <a:r>
              <a:rPr lang="ru-RU" sz="1600" dirty="0" err="1"/>
              <a:t>витрат</a:t>
            </a:r>
            <a:r>
              <a:rPr lang="ru-RU" sz="1600" dirty="0"/>
              <a:t>, </a:t>
            </a:r>
            <a:r>
              <a:rPr lang="ru-RU" sz="1600" dirty="0" err="1"/>
              <a:t>пов'язаних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професійною</a:t>
            </a:r>
            <a:r>
              <a:rPr lang="ru-RU" sz="1600" dirty="0"/>
              <a:t> </a:t>
            </a:r>
            <a:r>
              <a:rPr lang="ru-RU" sz="1600" dirty="0" err="1"/>
              <a:t>підготовкою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перепідготовкою</a:t>
            </a:r>
            <a:r>
              <a:rPr lang="ru-RU" sz="1600" dirty="0"/>
              <a:t> та </a:t>
            </a:r>
            <a:r>
              <a:rPr lang="ru-RU" sz="1600" dirty="0" err="1"/>
              <a:t>профорієнтацією</a:t>
            </a:r>
            <a:r>
              <a:rPr lang="ru-RU" sz="16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/>
              <a:t>дотація</a:t>
            </a:r>
            <a:r>
              <a:rPr lang="ru-RU" sz="1600" dirty="0"/>
              <a:t> </a:t>
            </a:r>
            <a:r>
              <a:rPr lang="ru-RU" sz="1600" dirty="0" err="1"/>
              <a:t>роботодавцю</a:t>
            </a:r>
            <a:r>
              <a:rPr lang="ru-RU" sz="1600" dirty="0"/>
              <a:t> для </a:t>
            </a:r>
            <a:r>
              <a:rPr lang="ru-RU" sz="1600" dirty="0" err="1"/>
              <a:t>працевлаштування</a:t>
            </a:r>
            <a:r>
              <a:rPr lang="ru-RU" sz="1600" dirty="0"/>
              <a:t> </a:t>
            </a:r>
            <a:r>
              <a:rPr lang="ru-RU" sz="1600" dirty="0" err="1"/>
              <a:t>безробітних</a:t>
            </a:r>
            <a:r>
              <a:rPr lang="ru-RU" sz="1600" dirty="0"/>
              <a:t>, у тому </a:t>
            </a:r>
            <a:r>
              <a:rPr lang="ru-RU" sz="1600" dirty="0" err="1"/>
              <a:t>числі</a:t>
            </a:r>
            <a:r>
              <a:rPr lang="ru-RU" sz="1600" dirty="0"/>
              <a:t> </a:t>
            </a:r>
            <a:r>
              <a:rPr lang="ru-RU" sz="1600" dirty="0" err="1"/>
              <a:t>молоді</a:t>
            </a:r>
            <a:r>
              <a:rPr lang="ru-RU" sz="1600" dirty="0"/>
              <a:t> на перше </a:t>
            </a:r>
            <a:r>
              <a:rPr lang="ru-RU" sz="1600" dirty="0" err="1"/>
              <a:t>робоче</a:t>
            </a:r>
            <a:r>
              <a:rPr lang="ru-RU" sz="1600" dirty="0"/>
              <a:t> </a:t>
            </a:r>
            <a:r>
              <a:rPr lang="ru-RU" sz="1600" dirty="0" err="1"/>
              <a:t>місце</a:t>
            </a:r>
            <a:r>
              <a:rPr lang="ru-RU" sz="16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/>
              <a:t>допомога</a:t>
            </a:r>
            <a:r>
              <a:rPr lang="ru-RU" sz="1600" dirty="0"/>
              <a:t> на </a:t>
            </a:r>
            <a:r>
              <a:rPr lang="ru-RU" sz="1600" dirty="0" err="1"/>
              <a:t>поховання</a:t>
            </a:r>
            <a:r>
              <a:rPr lang="ru-RU" sz="1600" dirty="0"/>
              <a:t> </a:t>
            </a:r>
            <a:r>
              <a:rPr lang="ru-RU" sz="1600" dirty="0" err="1"/>
              <a:t>безробітного</a:t>
            </a:r>
            <a:r>
              <a:rPr lang="ru-RU" sz="1600" dirty="0"/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/>
              <a:t>профілактичні</a:t>
            </a:r>
            <a:r>
              <a:rPr lang="ru-RU" sz="1600" dirty="0"/>
              <a:t> заходи, </a:t>
            </a:r>
            <a:r>
              <a:rPr lang="ru-RU" sz="1600" dirty="0" err="1"/>
              <a:t>спрямовані</a:t>
            </a:r>
            <a:r>
              <a:rPr lang="ru-RU" sz="1600" dirty="0"/>
              <a:t> на </a:t>
            </a:r>
            <a:r>
              <a:rPr lang="ru-RU" sz="1600" dirty="0" err="1"/>
              <a:t>запобігання</a:t>
            </a:r>
            <a:r>
              <a:rPr lang="ru-RU" sz="1600" dirty="0"/>
              <a:t> </a:t>
            </a:r>
            <a:r>
              <a:rPr lang="ru-RU" sz="1600" dirty="0" err="1"/>
              <a:t>настанню</a:t>
            </a:r>
            <a:r>
              <a:rPr lang="ru-RU" sz="1600" dirty="0"/>
              <a:t> </a:t>
            </a:r>
            <a:r>
              <a:rPr lang="ru-RU" sz="1600" dirty="0" err="1"/>
              <a:t>страхових</a:t>
            </a:r>
            <a:r>
              <a:rPr lang="ru-RU" sz="1600" dirty="0"/>
              <a:t> </a:t>
            </a:r>
            <a:r>
              <a:rPr lang="ru-RU" sz="1600" dirty="0" err="1"/>
              <a:t>випадків</a:t>
            </a:r>
            <a:endParaRPr lang="ru-RU" sz="16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</TotalTime>
  <Words>1513</Words>
  <Application>Microsoft Office PowerPoint</Application>
  <PresentationFormat>Произвольный</PresentationFormat>
  <Paragraphs>107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12</vt:i4>
      </vt:variant>
      <vt:variant>
        <vt:lpstr>Заголовки слайдов</vt:lpstr>
      </vt:variant>
      <vt:variant>
        <vt:i4>18</vt:i4>
      </vt:variant>
    </vt:vector>
  </HeadingPairs>
  <TitlesOfParts>
    <vt:vector size="35" baseType="lpstr">
      <vt:lpstr>Arial</vt:lpstr>
      <vt:lpstr>Century Gothic</vt:lpstr>
      <vt:lpstr>Wingdings 3</vt:lpstr>
      <vt:lpstr>Calibri</vt:lpstr>
      <vt:lpstr>Bodoni MT Black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Презентація </vt:lpstr>
      <vt:lpstr>Поняття соціального захисту</vt:lpstr>
      <vt:lpstr>Поняття соціального захисту</vt:lpstr>
      <vt:lpstr>Поняття соціального страхування</vt:lpstr>
      <vt:lpstr>Загальнообов'язкове державне соціальне страхування</vt:lpstr>
      <vt:lpstr>Слайд 6</vt:lpstr>
      <vt:lpstr>Слайд 7</vt:lpstr>
      <vt:lpstr>Види загальнообов'язкового державного соціального страхування</vt:lpstr>
      <vt:lpstr>Слайд 9</vt:lpstr>
      <vt:lpstr>Теоретичні основи загальнообов'язкового державного пенсійного страхування. </vt:lpstr>
      <vt:lpstr>Слайд 11</vt:lpstr>
      <vt:lpstr>НЕДЕРЖАВНЕ СОЦІАЛЬНЕ СТРАХУВАННЯ</vt:lpstr>
      <vt:lpstr>НЕДЕРЖАВНЕ СОЦІАЛЬНЕ СТРАХУВАННЯ</vt:lpstr>
      <vt:lpstr>Недержавне пенсійне страхування</vt:lpstr>
      <vt:lpstr>Добровільне страхування від нещасних випадків</vt:lpstr>
      <vt:lpstr>Добровільне медичне страхування</vt:lpstr>
      <vt:lpstr>Термінологічний словник</vt:lpstr>
      <vt:lpstr>Перелік використаних джерел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</dc:title>
  <dc:creator>Dell</dc:creator>
  <cp:lastModifiedBy>Наташа</cp:lastModifiedBy>
  <cp:revision>17</cp:revision>
  <dcterms:created xsi:type="dcterms:W3CDTF">2017-11-05T16:02:18Z</dcterms:created>
  <dcterms:modified xsi:type="dcterms:W3CDTF">2018-01-25T15:10:04Z</dcterms:modified>
</cp:coreProperties>
</file>