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0" r:id="rId4"/>
    <p:sldId id="291" r:id="rId5"/>
    <p:sldId id="292" r:id="rId6"/>
    <p:sldId id="289" r:id="rId7"/>
    <p:sldId id="260" r:id="rId8"/>
    <p:sldId id="258" r:id="rId9"/>
    <p:sldId id="259" r:id="rId10"/>
    <p:sldId id="261" r:id="rId11"/>
    <p:sldId id="262" r:id="rId12"/>
    <p:sldId id="294" r:id="rId13"/>
    <p:sldId id="297" r:id="rId14"/>
    <p:sldId id="266" r:id="rId15"/>
    <p:sldId id="269" r:id="rId16"/>
    <p:sldId id="270" r:id="rId17"/>
    <p:sldId id="273" r:id="rId18"/>
    <p:sldId id="275" r:id="rId19"/>
    <p:sldId id="264" r:id="rId20"/>
    <p:sldId id="272" r:id="rId21"/>
    <p:sldId id="276" r:id="rId22"/>
    <p:sldId id="283" r:id="rId23"/>
    <p:sldId id="285" r:id="rId24"/>
    <p:sldId id="295" r:id="rId25"/>
    <p:sldId id="29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70" d="100"/>
          <a:sy n="70" d="100"/>
        </p:scale>
        <p:origin x="51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atin typeface="BatangChe" panose="02030609000101010101" pitchFamily="49" charset="-127"/>
                <a:ea typeface="BatangChe" panose="02030609000101010101" pitchFamily="49" charset="-127"/>
              </a:rPr>
              <a:t>ТУРИСТИЧНІ </a:t>
            </a:r>
            <a:r>
              <a:rPr lang="ru-RU" sz="60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РЕСУРСИ </a:t>
            </a:r>
            <a:r>
              <a:rPr lang="uk-UA" sz="36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(загальна характеристика)</a:t>
            </a:r>
            <a:endParaRPr lang="uk-UA" sz="36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147248" cy="1752600"/>
          </a:xfrm>
        </p:spPr>
        <p:txBody>
          <a:bodyPr>
            <a:normAutofit fontScale="92500" lnSpcReduction="20000"/>
          </a:bodyPr>
          <a:lstStyle/>
          <a:p>
            <a:pPr marL="578358" indent="-514350">
              <a:buAutoNum type="arabicPeriod"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і сутність туризму</a:t>
            </a:r>
          </a:p>
          <a:p>
            <a:pPr marL="578358" indent="-514350">
              <a:buAutoNum type="arabicPeriod"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та класифікація туристичних ресурсів </a:t>
            </a:r>
          </a:p>
          <a:p>
            <a:pPr marL="578358" indent="-514350">
              <a:buAutoNum type="arabicPeriod"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Регіональний поділ світу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7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72008"/>
          </a:xfrm>
        </p:spPr>
        <p:txBody>
          <a:bodyPr>
            <a:normAutofit fontScale="90000"/>
          </a:bodyPr>
          <a:lstStyle/>
          <a:p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7992888" cy="48965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3200" dirty="0" smtClean="0"/>
              <a:t>Існує багато класифікацій туристичних ресурсів, але </a:t>
            </a:r>
            <a:r>
              <a:rPr lang="ru-RU" sz="3200" dirty="0" err="1" smtClean="0"/>
              <a:t>найчастіше</a:t>
            </a:r>
            <a:r>
              <a:rPr lang="ru-RU" sz="3200" dirty="0" smtClean="0"/>
              <a:t> </a:t>
            </a:r>
            <a:r>
              <a:rPr lang="ru-RU" sz="3200" dirty="0" err="1"/>
              <a:t>використовується</a:t>
            </a:r>
            <a:r>
              <a:rPr lang="ru-RU" sz="3200" dirty="0"/>
              <a:t> </a:t>
            </a:r>
            <a:r>
              <a:rPr lang="ru-RU" sz="3200" dirty="0" err="1"/>
              <a:t>класифікація</a:t>
            </a:r>
            <a:r>
              <a:rPr lang="ru-RU" sz="3200" dirty="0"/>
              <a:t> </a:t>
            </a:r>
            <a:r>
              <a:rPr lang="ru-RU" sz="3200" dirty="0" err="1"/>
              <a:t>туристичних</a:t>
            </a:r>
            <a:r>
              <a:rPr lang="ru-RU" sz="3200" dirty="0"/>
              <a:t> </a:t>
            </a:r>
            <a:r>
              <a:rPr lang="ru-RU" sz="3200" dirty="0" err="1"/>
              <a:t>ресурсів</a:t>
            </a:r>
            <a:r>
              <a:rPr lang="ru-RU" sz="3200" dirty="0"/>
              <a:t> за характером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 smtClean="0"/>
              <a:t>використання</a:t>
            </a:r>
            <a:r>
              <a:rPr lang="uk-UA" sz="3200" dirty="0" smtClean="0"/>
              <a:t>:</a:t>
            </a:r>
          </a:p>
          <a:p>
            <a:pPr marL="109728" indent="0">
              <a:buFontTx/>
              <a:buChar char="-"/>
            </a:pPr>
            <a:r>
              <a:rPr lang="uk-UA" sz="3200" dirty="0" smtClean="0"/>
              <a:t>історико-культурні, </a:t>
            </a:r>
          </a:p>
          <a:p>
            <a:pPr marL="109728" indent="0">
              <a:buFontTx/>
              <a:buChar char="-"/>
            </a:pPr>
            <a:r>
              <a:rPr lang="uk-UA" sz="3200" dirty="0" smtClean="0"/>
              <a:t>природні, </a:t>
            </a:r>
          </a:p>
          <a:p>
            <a:pPr marL="109728" indent="0">
              <a:buFontTx/>
              <a:buChar char="-"/>
            </a:pPr>
            <a:r>
              <a:rPr lang="uk-UA" sz="3200" dirty="0" smtClean="0"/>
              <a:t>соціально-економічні.</a:t>
            </a:r>
          </a:p>
          <a:p>
            <a:pPr marL="109728" indent="0">
              <a:buFontTx/>
              <a:buChar char="-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FontTx/>
              <a:buChar char="-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404.in.ua/wp-content/uploads/2011/04/nagol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79605"/>
            <a:ext cx="3912809" cy="340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4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4896544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Історико-культурні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туристського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історико-культурних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 та сучасні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спорту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4984"/>
            <a:ext cx="3455988" cy="31683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1792" y="3140967"/>
            <a:ext cx="3738640" cy="3220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31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305" y="3640988"/>
            <a:ext cx="4535239" cy="29171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04" y="3645024"/>
            <a:ext cx="3793040" cy="291312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589640" cy="3888432"/>
          </a:xfrm>
        </p:spPr>
        <p:txBody>
          <a:bodyPr>
            <a:normAutofit/>
          </a:bodyPr>
          <a:lstStyle/>
          <a:p>
            <a:r>
              <a:rPr lang="ru-RU" sz="2000" dirty="0"/>
              <a:t>До </a:t>
            </a:r>
            <a:r>
              <a:rPr lang="ru-RU" sz="2000" dirty="0" err="1"/>
              <a:t>історико-культурних</a:t>
            </a:r>
            <a:r>
              <a:rPr lang="ru-RU" sz="2000" dirty="0"/>
              <a:t> </a:t>
            </a:r>
            <a:r>
              <a:rPr lang="ru-RU" sz="2000" dirty="0" err="1"/>
              <a:t>туристичних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 належать </a:t>
            </a:r>
            <a:r>
              <a:rPr lang="ru-RU" sz="2000" dirty="0" err="1"/>
              <a:t>історичні</a:t>
            </a:r>
            <a:r>
              <a:rPr lang="ru-RU" sz="2000" dirty="0"/>
              <a:t>, </a:t>
            </a:r>
            <a:r>
              <a:rPr lang="ru-RU" sz="2000" dirty="0" err="1"/>
              <a:t>історико-архітектурні</a:t>
            </a:r>
            <a:r>
              <a:rPr lang="ru-RU" sz="2000" dirty="0"/>
              <a:t> </a:t>
            </a:r>
            <a:r>
              <a:rPr lang="ru-RU" sz="2000" dirty="0" err="1"/>
              <a:t>пам'ятки</a:t>
            </a:r>
            <a:r>
              <a:rPr lang="ru-RU" sz="2000" dirty="0"/>
              <a:t>, </a:t>
            </a:r>
            <a:r>
              <a:rPr lang="ru-RU" sz="2000" dirty="0" err="1"/>
              <a:t>пам'ятки</a:t>
            </a:r>
            <a:r>
              <a:rPr lang="ru-RU" sz="2000" dirty="0"/>
              <a:t> </a:t>
            </a:r>
            <a:r>
              <a:rPr lang="ru-RU" sz="2000" dirty="0" err="1"/>
              <a:t>сучасної</a:t>
            </a:r>
            <a:r>
              <a:rPr lang="ru-RU" sz="2000" dirty="0"/>
              <a:t> </a:t>
            </a:r>
            <a:r>
              <a:rPr lang="ru-RU" sz="2000" dirty="0" err="1"/>
              <a:t>архітектури</a:t>
            </a:r>
            <a:r>
              <a:rPr lang="ru-RU" sz="2000" dirty="0"/>
              <a:t>, </a:t>
            </a:r>
            <a:r>
              <a:rPr lang="ru-RU" sz="2000" dirty="0" err="1"/>
              <a:t>унікальні</a:t>
            </a:r>
            <a:r>
              <a:rPr lang="ru-RU" sz="2000" dirty="0"/>
              <a:t> </a:t>
            </a:r>
            <a:r>
              <a:rPr lang="ru-RU" sz="2000" dirty="0" err="1"/>
              <a:t>споруди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 </a:t>
            </a:r>
            <a:endParaRPr lang="ru-RU" sz="2000" b="1" dirty="0"/>
          </a:p>
          <a:p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популярними</a:t>
            </a:r>
            <a:r>
              <a:rPr lang="ru-RU" sz="2000" dirty="0"/>
              <a:t> </a:t>
            </a:r>
            <a:r>
              <a:rPr lang="ru-RU" sz="2000" dirty="0" err="1"/>
              <a:t>вважаються</a:t>
            </a:r>
            <a:r>
              <a:rPr lang="ru-RU" sz="2000" dirty="0"/>
              <a:t> </a:t>
            </a:r>
            <a:r>
              <a:rPr lang="ru-RU" sz="2000" dirty="0" err="1"/>
              <a:t>загальновідомі</a:t>
            </a:r>
            <a:r>
              <a:rPr lang="ru-RU" sz="2000" dirty="0"/>
              <a:t> </a:t>
            </a:r>
            <a:r>
              <a:rPr lang="ru-RU" sz="2000" dirty="0" err="1"/>
              <a:t>пам'ятки</a:t>
            </a:r>
            <a:r>
              <a:rPr lang="ru-RU" sz="2000" dirty="0"/>
              <a:t> </a:t>
            </a:r>
            <a:r>
              <a:rPr lang="ru-RU" sz="2000" dirty="0" err="1"/>
              <a:t>історії</a:t>
            </a:r>
            <a:r>
              <a:rPr lang="ru-RU" sz="2000" dirty="0"/>
              <a:t> та </a:t>
            </a:r>
            <a:r>
              <a:rPr lang="ru-RU" sz="2000" dirty="0" err="1"/>
              <a:t>культури</a:t>
            </a:r>
            <a:r>
              <a:rPr lang="ru-RU" sz="2000" dirty="0"/>
              <a:t> Риму, </a:t>
            </a:r>
            <a:r>
              <a:rPr lang="ru-RU" sz="2000" dirty="0" err="1"/>
              <a:t>Венеції</a:t>
            </a:r>
            <a:r>
              <a:rPr lang="ru-RU" sz="2000" dirty="0"/>
              <a:t>, </a:t>
            </a:r>
            <a:r>
              <a:rPr lang="ru-RU" sz="2000" dirty="0" err="1"/>
              <a:t>Флоренції</a:t>
            </a:r>
            <a:r>
              <a:rPr lang="ru-RU" sz="2000" dirty="0"/>
              <a:t>, Парижа; </a:t>
            </a:r>
            <a:r>
              <a:rPr lang="ru-RU" sz="2000" dirty="0" err="1"/>
              <a:t>збережені</a:t>
            </a:r>
            <a:r>
              <a:rPr lang="ru-RU" sz="2000" dirty="0"/>
              <a:t> й </a:t>
            </a:r>
            <a:r>
              <a:rPr lang="ru-RU" sz="2000" dirty="0" err="1"/>
              <a:t>відновлені</a:t>
            </a:r>
            <a:r>
              <a:rPr lang="ru-RU" sz="2000" dirty="0"/>
              <a:t> замки в </a:t>
            </a:r>
            <a:r>
              <a:rPr lang="ru-RU" sz="2000" dirty="0" err="1"/>
              <a:t>Іспанії</a:t>
            </a:r>
            <a:r>
              <a:rPr lang="ru-RU" sz="2000" dirty="0"/>
              <a:t> та </a:t>
            </a:r>
            <a:r>
              <a:rPr lang="ru-RU" sz="2000" dirty="0" err="1"/>
              <a:t>Франції</a:t>
            </a:r>
            <a:r>
              <a:rPr lang="ru-RU" sz="2000" dirty="0"/>
              <a:t> - </a:t>
            </a:r>
            <a:r>
              <a:rPr lang="ru-RU" sz="2000" dirty="0" err="1"/>
              <a:t>Шовіньї</a:t>
            </a:r>
            <a:r>
              <a:rPr lang="ru-RU" sz="2000" dirty="0"/>
              <a:t>, Фалес, </a:t>
            </a:r>
            <a:r>
              <a:rPr lang="ru-RU" sz="2000" dirty="0" err="1"/>
              <a:t>Лош</a:t>
            </a:r>
            <a:r>
              <a:rPr lang="ru-RU" sz="2000" dirty="0"/>
              <a:t>, </a:t>
            </a:r>
            <a:r>
              <a:rPr lang="ru-RU" sz="2000" dirty="0" err="1"/>
              <a:t>Кусі</a:t>
            </a:r>
            <a:r>
              <a:rPr lang="ru-RU" sz="2000" dirty="0"/>
              <a:t>, Лувр, </a:t>
            </a:r>
            <a:r>
              <a:rPr lang="ru-RU" sz="2000" dirty="0" err="1"/>
              <a:t>Віландо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 </a:t>
            </a:r>
            <a:r>
              <a:rPr lang="ru-RU" sz="2000" dirty="0" err="1"/>
              <a:t>Унікальним</a:t>
            </a:r>
            <a:r>
              <a:rPr lang="ru-RU" sz="2000" dirty="0"/>
              <a:t> </a:t>
            </a:r>
            <a:r>
              <a:rPr lang="ru-RU" sz="2000" dirty="0" err="1"/>
              <a:t>пам'ятником</a:t>
            </a:r>
            <a:r>
              <a:rPr lang="ru-RU" sz="2000" dirty="0"/>
              <a:t> </a:t>
            </a:r>
            <a:r>
              <a:rPr lang="ru-RU" sz="2000" dirty="0" err="1"/>
              <a:t>історії</a:t>
            </a:r>
            <a:r>
              <a:rPr lang="ru-RU" sz="2000" dirty="0"/>
              <a:t> є </a:t>
            </a:r>
            <a:r>
              <a:rPr lang="ru-RU" sz="2000" dirty="0" err="1"/>
              <a:t>Нойшванштайн</a:t>
            </a:r>
            <a:r>
              <a:rPr lang="ru-RU" sz="2000" dirty="0"/>
              <a:t> у </a:t>
            </a:r>
            <a:r>
              <a:rPr lang="ru-RU" sz="2000" dirty="0" err="1"/>
              <a:t>Баварії</a:t>
            </a:r>
            <a:r>
              <a:rPr lang="ru-RU" sz="2000" dirty="0"/>
              <a:t> (</a:t>
            </a:r>
            <a:r>
              <a:rPr lang="ru-RU" sz="2000" dirty="0" err="1"/>
              <a:t>Німеччина</a:t>
            </a:r>
            <a:r>
              <a:rPr lang="ru-RU" sz="2000" dirty="0"/>
              <a:t>).</a:t>
            </a:r>
            <a:endParaRPr lang="ru-RU" sz="2000" b="1" dirty="0"/>
          </a:p>
          <a:p>
            <a:pPr marL="109728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8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/>
          <a:lstStyle/>
          <a:p>
            <a:pPr algn="ctr"/>
            <a:r>
              <a:rPr lang="uk-UA" dirty="0" smtClean="0"/>
              <a:t>Природні туристичні ресурси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5" y="1543472"/>
            <a:ext cx="8490668" cy="454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300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218" name="Picture 2" descr="http://tourlib.net/statti_ukr/images/bab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12876"/>
            <a:ext cx="3672408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psv.org.ua/img/arts/1302808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060848"/>
            <a:ext cx="4608513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zakarpattya.net.ua/resized/images/20101029103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40" y="4437112"/>
            <a:ext cx="4630039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78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бальнеологічні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фітолікувальні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кліматичні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пляжні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спелеоресурси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 smtClean="0">
                <a:latin typeface="Times New Roman" panose="02020603050405020304" pitchFamily="18" charset="0"/>
                <a:cs typeface="Aharoni" panose="02010803020104030203" pitchFamily="2" charset="-79"/>
              </a:rPr>
              <a:t>Бальнеологічні</a:t>
            </a:r>
            <a:r>
              <a:rPr lang="ru-RU" sz="2000" b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Aharoni" panose="02010803020104030203" pitchFamily="2" charset="-79"/>
              </a:rPr>
              <a:t>ресурси</a:t>
            </a:r>
            <a:r>
              <a:rPr lang="ru-RU" sz="2000" b="1" dirty="0">
                <a:latin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Aharoni" panose="02010803020104030203" pitchFamily="2" charset="-79"/>
              </a:rPr>
              <a:t>— </a:t>
            </a:r>
            <a:r>
              <a:rPr lang="ru-RU" sz="2000" dirty="0" err="1">
                <a:latin typeface="Times New Roman" panose="02020603050405020304" pitchFamily="18" charset="0"/>
                <a:cs typeface="Aharoni" panose="02010803020104030203" pitchFamily="2" charset="-79"/>
              </a:rPr>
              <a:t>природні</a:t>
            </a:r>
            <a:r>
              <a:rPr lang="ru-RU" sz="2000" dirty="0">
                <a:latin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Aharoni" panose="02010803020104030203" pitchFamily="2" charset="-79"/>
              </a:rPr>
              <a:t>лікувальні</a:t>
            </a:r>
            <a:r>
              <a:rPr lang="ru-RU" sz="2000" dirty="0">
                <a:latin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Aharoni" panose="02010803020104030203" pitchFamily="2" charset="-79"/>
              </a:rPr>
              <a:t>речовини</a:t>
            </a:r>
            <a:r>
              <a:rPr lang="ru-RU" sz="2000" dirty="0">
                <a:latin typeface="Times New Roman" panose="02020603050405020304" pitchFamily="18" charset="0"/>
                <a:cs typeface="Aharoni" panose="02010803020104030203" pitchFamily="2" charset="-79"/>
              </a:rPr>
              <a:t>, що </a:t>
            </a:r>
            <a:r>
              <a:rPr lang="ru-RU" sz="2000" dirty="0" err="1">
                <a:latin typeface="Times New Roman" panose="02020603050405020304" pitchFamily="18" charset="0"/>
                <a:cs typeface="Aharoni" panose="02010803020104030203" pitchFamily="2" charset="-79"/>
              </a:rPr>
              <a:t>використовуються</a:t>
            </a:r>
            <a:r>
              <a:rPr lang="ru-RU" sz="2000" dirty="0">
                <a:latin typeface="Times New Roman" panose="02020603050405020304" pitchFamily="18" charset="0"/>
                <a:cs typeface="Aharoni" panose="02010803020104030203" pitchFamily="2" charset="-79"/>
              </a:rPr>
              <a:t> для немедикаментозного </a:t>
            </a:r>
            <a:r>
              <a:rPr lang="ru-RU" sz="2000" dirty="0" err="1">
                <a:latin typeface="Times New Roman" panose="02020603050405020304" pitchFamily="18" charset="0"/>
                <a:cs typeface="Aharoni" panose="02010803020104030203" pitchFamily="2" charset="-79"/>
              </a:rPr>
              <a:t>лікування</a:t>
            </a:r>
            <a:r>
              <a:rPr lang="ru-RU" sz="2000" dirty="0">
                <a:latin typeface="Times New Roman" panose="02020603050405020304" pitchFamily="18" charset="0"/>
                <a:cs typeface="Aharoni" panose="02010803020104030203" pitchFamily="2" charset="-79"/>
              </a:rPr>
              <a:t> на курортах і в </a:t>
            </a:r>
            <a:r>
              <a:rPr lang="ru-RU" sz="2000" dirty="0" err="1">
                <a:latin typeface="Times New Roman" panose="02020603050405020304" pitchFamily="18" charset="0"/>
                <a:cs typeface="Aharoni" panose="02010803020104030203" pitchFamily="2" charset="-79"/>
              </a:rPr>
              <a:t>позакурорт-них</a:t>
            </a:r>
            <a:r>
              <a:rPr lang="ru-RU" sz="2000" dirty="0">
                <a:latin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Aharoni" panose="02010803020104030203" pitchFamily="2" charset="-79"/>
              </a:rPr>
              <a:t>умовах</a:t>
            </a:r>
            <a:r>
              <a:rPr lang="ru-RU" sz="2000" dirty="0">
                <a:latin typeface="Times New Roman" panose="02020603050405020304" pitchFamily="18" charset="0"/>
                <a:cs typeface="Aharoni" panose="02010803020104030203" pitchFamily="2" charset="-79"/>
              </a:rPr>
              <a:t>. </a:t>
            </a:r>
            <a:r>
              <a:rPr lang="ru-RU" sz="2000" dirty="0" smtClean="0">
                <a:cs typeface="Aharoni" panose="02010803020104030203" pitchFamily="2" charset="-79"/>
              </a:rPr>
              <a:t>До </a:t>
            </a:r>
            <a:r>
              <a:rPr lang="ru-RU" sz="2000" dirty="0" err="1" smtClean="0">
                <a:cs typeface="Aharoni" panose="02010803020104030203" pitchFamily="2" charset="-79"/>
              </a:rPr>
              <a:t>бальнеологічних</a:t>
            </a:r>
            <a:r>
              <a:rPr lang="ru-RU" sz="2000" dirty="0" smtClean="0">
                <a:cs typeface="Aharoni" panose="02010803020104030203" pitchFamily="2" charset="-79"/>
              </a:rPr>
              <a:t> </a:t>
            </a:r>
            <a:r>
              <a:rPr lang="ru-RU" sz="2000" dirty="0" err="1" smtClean="0">
                <a:cs typeface="Aharoni" panose="02010803020104030203" pitchFamily="2" charset="-79"/>
              </a:rPr>
              <a:t>ресурсів</a:t>
            </a:r>
            <a:r>
              <a:rPr lang="ru-RU" sz="2000" dirty="0" smtClean="0">
                <a:cs typeface="Aharoni" panose="02010803020104030203" pitchFamily="2" charset="-79"/>
              </a:rPr>
              <a:t> належать </a:t>
            </a:r>
            <a:r>
              <a:rPr lang="ru-RU" sz="2000" dirty="0" err="1" smtClean="0">
                <a:cs typeface="Aharoni" panose="02010803020104030203" pitchFamily="2" charset="-79"/>
              </a:rPr>
              <a:t>лікувальні</a:t>
            </a:r>
            <a:r>
              <a:rPr lang="ru-RU" sz="2000" dirty="0" smtClean="0">
                <a:cs typeface="Aharoni" panose="02010803020104030203" pitchFamily="2" charset="-79"/>
              </a:rPr>
              <a:t> </a:t>
            </a:r>
            <a:r>
              <a:rPr lang="ru-RU" sz="2000" dirty="0" err="1" smtClean="0">
                <a:cs typeface="Aharoni" panose="02010803020104030203" pitchFamily="2" charset="-79"/>
              </a:rPr>
              <a:t>мінеральні</a:t>
            </a:r>
            <a:r>
              <a:rPr lang="ru-RU" sz="2000" dirty="0" smtClean="0">
                <a:cs typeface="Aharoni" panose="02010803020104030203" pitchFamily="2" charset="-79"/>
              </a:rPr>
              <a:t> води та </a:t>
            </a:r>
            <a:r>
              <a:rPr lang="ru-RU" sz="2000" dirty="0" err="1" smtClean="0">
                <a:cs typeface="Aharoni" panose="02010803020104030203" pitchFamily="2" charset="-79"/>
              </a:rPr>
              <a:t>пелоїди</a:t>
            </a:r>
            <a:r>
              <a:rPr lang="ru-RU" sz="2000" dirty="0" smtClean="0">
                <a:cs typeface="Aharoni" panose="02010803020104030203" pitchFamily="2" charset="-79"/>
              </a:rPr>
              <a:t> (</a:t>
            </a:r>
            <a:r>
              <a:rPr lang="ru-RU" sz="2000" dirty="0" err="1" smtClean="0">
                <a:cs typeface="Aharoni" panose="02010803020104030203" pitchFamily="2" charset="-79"/>
              </a:rPr>
              <a:t>грязі</a:t>
            </a:r>
            <a:r>
              <a:rPr lang="ru-RU" sz="2000" dirty="0" smtClean="0">
                <a:cs typeface="Aharoni" panose="02010803020104030203" pitchFamily="2" charset="-79"/>
              </a:rPr>
              <a:t>), а </a:t>
            </a:r>
            <a:r>
              <a:rPr lang="ru-RU" sz="2000" dirty="0" err="1" smtClean="0">
                <a:cs typeface="Aharoni" panose="02010803020104030203" pitchFamily="2" charset="-79"/>
              </a:rPr>
              <a:t>також</a:t>
            </a:r>
            <a:r>
              <a:rPr lang="ru-RU" sz="2000" dirty="0" smtClean="0">
                <a:cs typeface="Aharoni" panose="02010803020104030203" pitchFamily="2" charset="-79"/>
              </a:rPr>
              <a:t> озокерит.</a:t>
            </a:r>
            <a:endParaRPr lang="ru-RU" sz="2000" dirty="0">
              <a:latin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12290" name="Picture 2" descr="http://premium-podolie.com.ua/admin/images/content/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6840760" cy="3046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7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/>
              <a:t>Найбільший</a:t>
            </a:r>
            <a:r>
              <a:rPr lang="ru-RU" sz="2400" b="1" dirty="0"/>
              <a:t> </a:t>
            </a:r>
            <a:r>
              <a:rPr lang="ru-RU" sz="2400" b="1" dirty="0" err="1"/>
              <a:t>туристичний</a:t>
            </a:r>
            <a:r>
              <a:rPr lang="ru-RU" sz="2400" b="1" dirty="0"/>
              <a:t> центр</a:t>
            </a:r>
            <a:r>
              <a:rPr lang="ru-RU" sz="2400" dirty="0"/>
              <a:t> з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бальнеологічних</a:t>
            </a:r>
            <a:r>
              <a:rPr lang="ru-RU" sz="2400" dirty="0"/>
              <a:t> </a:t>
            </a:r>
            <a:r>
              <a:rPr lang="ru-RU" sz="2400" dirty="0" err="1"/>
              <a:t>ресурсів</a:t>
            </a:r>
            <a:r>
              <a:rPr lang="ru-RU" sz="2400" dirty="0"/>
              <a:t> </a:t>
            </a:r>
            <a:r>
              <a:rPr lang="ru-RU" sz="2400" dirty="0" err="1"/>
              <a:t>розташований</a:t>
            </a:r>
            <a:r>
              <a:rPr lang="ru-RU" sz="2400" dirty="0"/>
              <a:t> в </a:t>
            </a:r>
            <a:r>
              <a:rPr lang="ru-RU" sz="2400" dirty="0" err="1"/>
              <a:t>Угорщині</a:t>
            </a:r>
            <a:r>
              <a:rPr lang="ru-RU" sz="2400" dirty="0"/>
              <a:t>. В </a:t>
            </a:r>
            <a:r>
              <a:rPr lang="ru-RU" sz="2400" dirty="0" err="1"/>
              <a:t>околицях</a:t>
            </a:r>
            <a:r>
              <a:rPr lang="ru-RU" sz="2400" dirty="0"/>
              <a:t> Будапешта в 14 </a:t>
            </a:r>
            <a:r>
              <a:rPr lang="ru-RU" sz="2400" dirty="0" err="1"/>
              <a:t>місцях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надр</a:t>
            </a:r>
            <a:r>
              <a:rPr lang="ru-RU" sz="2400" dirty="0"/>
              <a:t> </a:t>
            </a:r>
            <a:r>
              <a:rPr lang="ru-RU" sz="2400" dirty="0" err="1"/>
              <a:t>пробиваються</a:t>
            </a:r>
            <a:r>
              <a:rPr lang="ru-RU" sz="2400" dirty="0"/>
              <a:t> 523 </a:t>
            </a:r>
            <a:r>
              <a:rPr lang="ru-RU" sz="2400" dirty="0" err="1"/>
              <a:t>життєдайні</a:t>
            </a:r>
            <a:r>
              <a:rPr lang="ru-RU" sz="2400" dirty="0"/>
              <a:t> </a:t>
            </a:r>
            <a:r>
              <a:rPr lang="ru-RU" sz="2400" dirty="0" err="1"/>
              <a:t>джерела</a:t>
            </a:r>
            <a:r>
              <a:rPr lang="ru-RU" sz="2400" dirty="0"/>
              <a:t>. </a:t>
            </a:r>
            <a:r>
              <a:rPr lang="ru-RU" sz="2400" dirty="0" err="1"/>
              <a:t>Саме</a:t>
            </a:r>
            <a:r>
              <a:rPr lang="ru-RU" sz="2400" dirty="0"/>
              <a:t> тут </a:t>
            </a:r>
            <a:r>
              <a:rPr lang="ru-RU" sz="2400" dirty="0" err="1"/>
              <a:t>знаходиться</a:t>
            </a:r>
            <a:r>
              <a:rPr lang="ru-RU" sz="2400" dirty="0"/>
              <a:t> </a:t>
            </a:r>
            <a:r>
              <a:rPr lang="ru-RU" sz="2400" dirty="0" err="1"/>
              <a:t>найбільша</a:t>
            </a:r>
            <a:r>
              <a:rPr lang="ru-RU" sz="2400" dirty="0"/>
              <a:t> в </a:t>
            </a:r>
            <a:r>
              <a:rPr lang="ru-RU" sz="2400" dirty="0" err="1"/>
              <a:t>Європі</a:t>
            </a:r>
            <a:r>
              <a:rPr lang="ru-RU" sz="2400" dirty="0"/>
              <a:t> купальня «</a:t>
            </a:r>
            <a:r>
              <a:rPr lang="ru-RU" sz="2400" dirty="0" err="1"/>
              <a:t>Сечені</a:t>
            </a:r>
            <a:r>
              <a:rPr lang="ru-RU" sz="2400" dirty="0"/>
              <a:t>».</a:t>
            </a:r>
            <a:endParaRPr lang="ru-RU" sz="2400" b="1" dirty="0"/>
          </a:p>
          <a:p>
            <a:pPr marL="109728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852936"/>
            <a:ext cx="7488832" cy="36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316835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Кліматичні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Пляжні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оздоровлювальних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моря.</a:t>
            </a:r>
          </a:p>
        </p:txBody>
      </p:sp>
      <p:pic>
        <p:nvPicPr>
          <p:cNvPr id="16386" name="Picture 2" descr="http://intranet.tdmu.edu.ua/data/kafedra/internal/fiz_reabil/classes_stud/uk/med/health/ptn/%D0%BE%D1%81%D0%BD%D0%BE%D0%B2%D0%B8%20%D1%84%D1%96%D0%B7%D0%B8%D1%87%D0%BD%D0%BE%D1%97%20%D1%80%D0%B5%D0%B0%D0%B1%D1%96%D0%BB%D1%96%D1%82%D0%B0%D1%86%D1%96%D1%97/2%20%D0%BA%D1%83%D1%80%D1%81/07.%20%20%D0%9F%D1%80%D0%B5%D0%B4%D0%BC%D0%B5%D1%82%20%D1%96%20%D0%B7%D0%B0%D0%B2%D0%B4%D0%B0%D0%BD%D0%BD%D1%8F%20%D1%84%D1%96%D0%B7%D1%96%D0%BE%D1%82%D0%B5%D1%80%D0%B0%D0%BF%D1%96%D1%97.files/image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85439"/>
            <a:ext cx="5904656" cy="3111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3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143" y="4304461"/>
            <a:ext cx="4176464" cy="24255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4279003"/>
            <a:ext cx="4149896" cy="23183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1700808"/>
            <a:ext cx="5300654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16" y="2140264"/>
            <a:ext cx="4449677" cy="222483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568952" cy="568863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Найпривабливішими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найпопулярнішими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пляжними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Лазурне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узбережжя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Тулона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Монако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 algn="just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Острів Сардинія</a:t>
            </a:r>
          </a:p>
          <a:p>
            <a:pPr marL="109728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err="1" smtClean="0"/>
              <a:t>Балеарські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острови</a:t>
            </a:r>
            <a:r>
              <a:rPr lang="ru-RU" sz="2400" b="1" dirty="0" smtClean="0"/>
              <a:t> </a:t>
            </a:r>
          </a:p>
          <a:p>
            <a:pPr marL="109728" indent="0" algn="just">
              <a:buNone/>
            </a:pPr>
            <a:endParaRPr lang="ru-RU" sz="2400" b="1" dirty="0"/>
          </a:p>
          <a:p>
            <a:pPr marL="109728" indent="0" algn="just">
              <a:buNone/>
            </a:pPr>
            <a:endParaRPr lang="ru-RU" sz="2400" b="1" dirty="0" smtClean="0"/>
          </a:p>
          <a:p>
            <a:pPr marL="109728" indent="0" algn="just">
              <a:buNone/>
            </a:pPr>
            <a:r>
              <a:rPr lang="ru-RU" sz="2400" b="1" dirty="0" smtClean="0"/>
              <a:t>                                                          </a:t>
            </a:r>
            <a:r>
              <a:rPr lang="ru-RU" sz="2400" b="1" dirty="0" err="1" smtClean="0"/>
              <a:t>Канарські</a:t>
            </a:r>
            <a:r>
              <a:rPr lang="ru-RU" sz="2400" b="1" dirty="0" smtClean="0"/>
              <a:t> </a:t>
            </a:r>
            <a:r>
              <a:rPr lang="ru-RU" sz="2400" b="1" dirty="0" err="1"/>
              <a:t>острови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3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856662"/>
            <a:ext cx="4078585" cy="26797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784976" cy="31958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Фітолікувальні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tourlib.net/statti_ukr/images/matvijchuk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4032448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geografica.at.ua/59461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248472" cy="2966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32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7978080" cy="936104"/>
          </a:xfrm>
        </p:spPr>
        <p:txBody>
          <a:bodyPr>
            <a:normAutofit fontScale="90000"/>
          </a:bodyPr>
          <a:lstStyle/>
          <a:p>
            <a:pPr marL="109728" lvl="0">
              <a:spcBef>
                <a:spcPts val="300"/>
              </a:spcBef>
            </a:pPr>
            <a:r>
              <a:rPr lang="uk-UA" sz="4100" dirty="0" smtClean="0">
                <a:solidFill>
                  <a:srgbClr val="00B050"/>
                </a:solidFill>
                <a:latin typeface="Georgia"/>
                <a:ea typeface="+mn-ea"/>
                <a:cs typeface="+mn-cs"/>
              </a:rPr>
              <a:t>1. Що ж таке  туризм?</a:t>
            </a:r>
            <a:br>
              <a:rPr lang="uk-UA" sz="4100" dirty="0" smtClean="0">
                <a:solidFill>
                  <a:srgbClr val="00B050"/>
                </a:solidFill>
                <a:latin typeface="Georgia"/>
                <a:ea typeface="+mn-ea"/>
                <a:cs typeface="+mn-cs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84576"/>
          </a:xfrm>
        </p:spPr>
        <p:txBody>
          <a:bodyPr>
            <a:normAutofit fontScale="85000" lnSpcReduction="20000"/>
          </a:bodyPr>
          <a:lstStyle/>
          <a:p>
            <a:pPr marL="109728" indent="0" algn="just">
              <a:buNone/>
            </a:pPr>
            <a:r>
              <a:rPr lang="uk-UA" sz="3300" dirty="0" smtClean="0"/>
              <a:t>Згідно Закону України «Про туризм», </a:t>
            </a:r>
          </a:p>
          <a:p>
            <a:pPr marL="109728" indent="0" algn="just">
              <a:buNone/>
            </a:pPr>
            <a:r>
              <a:rPr lang="uk-UA" sz="3300" b="1" dirty="0" smtClean="0"/>
              <a:t>ТУРИЗМ</a:t>
            </a:r>
            <a:r>
              <a:rPr lang="uk-UA" sz="3300" dirty="0" smtClean="0"/>
              <a:t> – це тимчасовий виїзд особи з місця проживання в оздоровчих, пізнавальних, професійно-ділових чи інших цілях без здійснення оплачуваної діяльності в місці, куди особа від'їжджає.</a:t>
            </a:r>
          </a:p>
          <a:p>
            <a:pPr marL="109728" indent="0" algn="just">
              <a:buNone/>
            </a:pPr>
            <a:endParaRPr lang="uk-UA" sz="3300" dirty="0" smtClean="0"/>
          </a:p>
          <a:p>
            <a:pPr algn="just">
              <a:buNone/>
            </a:pPr>
            <a:r>
              <a:rPr lang="uk-UA" sz="3300" b="1" dirty="0" smtClean="0"/>
              <a:t>ТУРИСТ</a:t>
            </a:r>
            <a:r>
              <a:rPr lang="uk-UA" sz="3300" dirty="0" smtClean="0"/>
              <a:t> - особа, яка здійснює подорож по Україні або до іншої країни з не забороненою законом країни перебування метою на термін від 24 годин до одного року без здійснення будь-якої оплачуваної діяльності та із зобов'язанням залишити країну або місце перебування в зазначений термін.</a:t>
            </a:r>
          </a:p>
          <a:p>
            <a:pPr marL="109728" indent="0" algn="just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65865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445624" cy="295232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 err="1"/>
              <a:t>Ландшафтні</a:t>
            </a:r>
            <a:r>
              <a:rPr lang="ru-RU" sz="2400" b="1" dirty="0"/>
              <a:t> </a:t>
            </a:r>
            <a:r>
              <a:rPr lang="ru-RU" sz="2400" b="1" dirty="0" err="1"/>
              <a:t>ресурси</a:t>
            </a:r>
            <a:r>
              <a:rPr lang="ru-RU" sz="2400" b="1" dirty="0"/>
              <a:t>,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ландшафтних</a:t>
            </a:r>
            <a:r>
              <a:rPr lang="ru-RU" sz="2400" dirty="0"/>
              <a:t> </a:t>
            </a:r>
            <a:r>
              <a:rPr lang="ru-RU" sz="2400" dirty="0" err="1"/>
              <a:t>особливе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 </a:t>
            </a:r>
            <a:r>
              <a:rPr lang="ru-RU" sz="2400" dirty="0" err="1"/>
              <a:t>посідають</a:t>
            </a:r>
            <a:r>
              <a:rPr lang="ru-RU" sz="2400" dirty="0"/>
              <a:t> гори. </a:t>
            </a:r>
            <a:r>
              <a:rPr lang="ru-RU" sz="2400" dirty="0" err="1"/>
              <a:t>Різноманітність</a:t>
            </a:r>
            <a:r>
              <a:rPr lang="ru-RU" sz="2400" dirty="0"/>
              <a:t> </a:t>
            </a:r>
            <a:r>
              <a:rPr lang="ru-RU" sz="2400" dirty="0" err="1"/>
              <a:t>природних</a:t>
            </a:r>
            <a:r>
              <a:rPr lang="ru-RU" sz="2400" dirty="0"/>
              <a:t> </a:t>
            </a:r>
            <a:r>
              <a:rPr lang="ru-RU" sz="2400" dirty="0" err="1"/>
              <a:t>ландшафтів</a:t>
            </a:r>
            <a:r>
              <a:rPr lang="ru-RU" sz="2400" dirty="0"/>
              <a:t>, </a:t>
            </a:r>
            <a:r>
              <a:rPr lang="ru-RU" sz="2400" dirty="0" err="1"/>
              <a:t>наявність</a:t>
            </a:r>
            <a:r>
              <a:rPr lang="ru-RU" sz="2400" dirty="0"/>
              <a:t> </a:t>
            </a:r>
            <a:r>
              <a:rPr lang="ru-RU" sz="2400" dirty="0" err="1"/>
              <a:t>екстремальних</a:t>
            </a:r>
            <a:r>
              <a:rPr lang="ru-RU" sz="2400" dirty="0"/>
              <a:t> </a:t>
            </a:r>
            <a:r>
              <a:rPr lang="ru-RU" sz="2400" dirty="0" err="1"/>
              <a:t>сприятливих</a:t>
            </a:r>
            <a:r>
              <a:rPr lang="ru-RU" sz="2400" dirty="0"/>
              <a:t> і </a:t>
            </a:r>
            <a:r>
              <a:rPr lang="ru-RU" sz="2400" dirty="0" err="1"/>
              <a:t>комфортних</a:t>
            </a:r>
            <a:r>
              <a:rPr lang="ru-RU" sz="2400" dirty="0"/>
              <a:t> умов </a:t>
            </a:r>
            <a:r>
              <a:rPr lang="ru-RU" sz="2400" dirty="0" err="1"/>
              <a:t>створюють</a:t>
            </a:r>
            <a:r>
              <a:rPr lang="ru-RU" sz="2400" dirty="0"/>
              <a:t> </a:t>
            </a:r>
            <a:r>
              <a:rPr lang="ru-RU" sz="2400" dirty="0" err="1"/>
              <a:t>передумови</a:t>
            </a:r>
            <a:r>
              <a:rPr lang="ru-RU" sz="2400" dirty="0"/>
              <a:t> для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рекреаційної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-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спортивних</a:t>
            </a:r>
            <a:r>
              <a:rPr lang="ru-RU" sz="2400" dirty="0"/>
              <a:t> до санаторно-</a:t>
            </a:r>
            <a:r>
              <a:rPr lang="ru-RU" sz="2400" dirty="0" err="1"/>
              <a:t>лікувальних</a:t>
            </a:r>
            <a:r>
              <a:rPr lang="ru-RU" sz="2400" dirty="0"/>
              <a:t>.</a:t>
            </a:r>
          </a:p>
          <a:p>
            <a:pPr marL="109728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travelworld.org.ua/wp-content/uploads/2014/01/109116907_large_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717033"/>
            <a:ext cx="4248471" cy="2722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upload.wikimedia.org/wikipedia/commons/a/ab/Alpen_fellhor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3"/>
            <a:ext cx="3888433" cy="2722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276871"/>
            <a:ext cx="3528392" cy="3047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002616"/>
            <a:ext cx="3535784" cy="264272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640960" cy="590465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 smtClean="0"/>
              <a:t>Спелеоресурси</a:t>
            </a:r>
            <a:r>
              <a:rPr lang="ru-RU" sz="2000" b="1" dirty="0" smtClean="0"/>
              <a:t> </a:t>
            </a:r>
            <a:r>
              <a:rPr lang="ru-RU" sz="2000" b="1" dirty="0"/>
              <a:t>(</a:t>
            </a:r>
            <a:r>
              <a:rPr lang="ru-RU" sz="2000" b="1" dirty="0" err="1" smtClean="0"/>
              <a:t>печери</a:t>
            </a:r>
            <a:r>
              <a:rPr lang="ru-RU" sz="2000" b="1" dirty="0" smtClean="0"/>
              <a:t>).</a:t>
            </a:r>
          </a:p>
          <a:p>
            <a:pPr marL="109728" indent="0" algn="just">
              <a:buNone/>
            </a:pPr>
            <a:r>
              <a:rPr lang="ru-RU" sz="1800" b="1" dirty="0" err="1" smtClean="0"/>
              <a:t>Найбільшою</a:t>
            </a:r>
            <a:r>
              <a:rPr lang="ru-RU" sz="1800" b="1" dirty="0" smtClean="0"/>
              <a:t> </a:t>
            </a:r>
            <a:r>
              <a:rPr lang="ru-RU" sz="1800" b="1" dirty="0"/>
              <a:t>на </a:t>
            </a:r>
            <a:r>
              <a:rPr lang="ru-RU" sz="1800" b="1" dirty="0" err="1"/>
              <a:t>землі</a:t>
            </a:r>
            <a:r>
              <a:rPr lang="ru-RU" sz="1800" b="1" dirty="0"/>
              <a:t> </a:t>
            </a:r>
            <a:r>
              <a:rPr lang="ru-RU" sz="1800" b="1" dirty="0" err="1"/>
              <a:t>вважається</a:t>
            </a:r>
            <a:r>
              <a:rPr lang="ru-RU" sz="1800" b="1" dirty="0"/>
              <a:t> Мамонтова </a:t>
            </a:r>
            <a:r>
              <a:rPr lang="ru-RU" sz="1800" b="1" dirty="0" err="1"/>
              <a:t>печера</a:t>
            </a:r>
            <a:r>
              <a:rPr lang="ru-RU" sz="1800" dirty="0"/>
              <a:t> (</a:t>
            </a:r>
            <a:r>
              <a:rPr lang="ru-RU" sz="1800" dirty="0" err="1"/>
              <a:t>Mammoth</a:t>
            </a:r>
            <a:r>
              <a:rPr lang="ru-RU" sz="1800" dirty="0"/>
              <a:t> </a:t>
            </a:r>
            <a:r>
              <a:rPr lang="ru-RU" sz="1800" dirty="0" err="1"/>
              <a:t>Cave</a:t>
            </a:r>
            <a:r>
              <a:rPr lang="ru-RU" sz="1800" dirty="0"/>
              <a:t>) у США, </a:t>
            </a:r>
            <a:r>
              <a:rPr lang="ru-RU" sz="1800" dirty="0" err="1"/>
              <a:t>загальна</a:t>
            </a:r>
            <a:r>
              <a:rPr lang="ru-RU" sz="1800" dirty="0"/>
              <a:t> </a:t>
            </a:r>
            <a:r>
              <a:rPr lang="ru-RU" sz="1800" dirty="0" err="1"/>
              <a:t>довжина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ходів</a:t>
            </a:r>
            <a:r>
              <a:rPr lang="ru-RU" sz="1800" dirty="0"/>
              <a:t> </a:t>
            </a:r>
            <a:r>
              <a:rPr lang="ru-RU" sz="1800" dirty="0" err="1"/>
              <a:t>перевищує</a:t>
            </a:r>
            <a:r>
              <a:rPr lang="ru-RU" sz="1800" dirty="0"/>
              <a:t> 530 км. </a:t>
            </a:r>
            <a:r>
              <a:rPr lang="ru-RU" sz="1800" b="1" dirty="0" err="1"/>
              <a:t>Найглибшими</a:t>
            </a:r>
            <a:r>
              <a:rPr lang="ru-RU" sz="1800" b="1" dirty="0"/>
              <a:t> </a:t>
            </a:r>
            <a:r>
              <a:rPr lang="ru-RU" sz="1800" b="1" dirty="0" err="1"/>
              <a:t>карстовими</a:t>
            </a:r>
            <a:r>
              <a:rPr lang="ru-RU" sz="1800" b="1" dirty="0"/>
              <a:t> </a:t>
            </a:r>
            <a:r>
              <a:rPr lang="ru-RU" sz="1800" b="1" dirty="0" err="1"/>
              <a:t>печерами</a:t>
            </a:r>
            <a:r>
              <a:rPr lang="ru-RU" sz="1800" b="1" dirty="0"/>
              <a:t> </a:t>
            </a:r>
            <a:r>
              <a:rPr lang="ru-RU" sz="1800" b="1" dirty="0" err="1"/>
              <a:t>світу</a:t>
            </a:r>
            <a:r>
              <a:rPr lang="ru-RU" sz="1800" dirty="0"/>
              <a:t> </a:t>
            </a:r>
            <a:r>
              <a:rPr lang="ru-RU" sz="1800" dirty="0" err="1"/>
              <a:t>вважаються</a:t>
            </a:r>
            <a:r>
              <a:rPr lang="ru-RU" sz="1800" dirty="0"/>
              <a:t> </a:t>
            </a:r>
            <a:r>
              <a:rPr lang="ru-RU" sz="1800" dirty="0" err="1"/>
              <a:t>П'єр</a:t>
            </a:r>
            <a:r>
              <a:rPr lang="ru-RU" sz="1800" dirty="0"/>
              <a:t>-Сен-Мартен (</a:t>
            </a:r>
            <a:r>
              <a:rPr lang="ru-RU" sz="1800" dirty="0" err="1"/>
              <a:t>глибина</a:t>
            </a:r>
            <a:r>
              <a:rPr lang="ru-RU" sz="1800" dirty="0"/>
              <a:t> 1171 м) і Берже (1141 м) у </a:t>
            </a:r>
            <a:r>
              <a:rPr lang="ru-RU" sz="1800" dirty="0" err="1" smtClean="0"/>
              <a:t>Франції</a:t>
            </a:r>
            <a:r>
              <a:rPr lang="ru-RU" sz="1800" dirty="0" smtClean="0"/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15" y="2420888"/>
            <a:ext cx="3826825" cy="29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3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ites.google.com/site/saytlyashky/_/rsrc/1398804404096/informacijni-resursi-internetu/application-monitoring.jpg?height=327&amp;width=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7814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50451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 </a:t>
            </a:r>
            <a:r>
              <a:rPr lang="ru-RU" sz="2400" b="1" dirty="0" err="1" smtClean="0"/>
              <a:t>групи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соціально-економічних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туристичних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ресурсів</a:t>
            </a:r>
            <a:r>
              <a:rPr lang="ru-RU" sz="2400" dirty="0" smtClean="0"/>
              <a:t> належать: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географічне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положення</a:t>
            </a:r>
            <a:r>
              <a:rPr lang="ru-RU" sz="2400" dirty="0" smtClean="0"/>
              <a:t>, </a:t>
            </a:r>
          </a:p>
          <a:p>
            <a:r>
              <a:rPr lang="ru-RU" sz="2400" dirty="0" smtClean="0"/>
              <a:t>- транспортна </a:t>
            </a:r>
            <a:r>
              <a:rPr lang="ru-RU" sz="2400" dirty="0" err="1" smtClean="0"/>
              <a:t>доступність</a:t>
            </a:r>
            <a:r>
              <a:rPr lang="ru-RU" sz="2400" dirty="0" smtClean="0"/>
              <a:t>, 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рівень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та </a:t>
            </a:r>
          </a:p>
          <a:p>
            <a:r>
              <a:rPr lang="ru-RU" sz="2400" dirty="0" err="1" smtClean="0"/>
              <a:t>добробуту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суспільства</a:t>
            </a:r>
            <a:r>
              <a:rPr lang="ru-RU" sz="2400" dirty="0" smtClean="0"/>
              <a:t>, 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стандарти</a:t>
            </a:r>
            <a:r>
              <a:rPr lang="ru-RU" sz="2400" dirty="0" smtClean="0"/>
              <a:t> </a:t>
            </a:r>
            <a:r>
              <a:rPr lang="ru-RU" sz="2400" dirty="0" err="1" smtClean="0"/>
              <a:t>обслуговування</a:t>
            </a:r>
            <a:r>
              <a:rPr lang="ru-RU" sz="2400" dirty="0" smtClean="0"/>
              <a:t>, 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організація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туристичного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господарства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інформаційна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забезпеченність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працівників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галузі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3554" name="Picture 2" descr="http://1.bp.blogspot.com/-6XrSwZDW_OE/U33rtvMWhjI/AAAAAAAAADo/Bmp8b76q36Y/s1600/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53135"/>
            <a:ext cx="4752528" cy="2059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55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7970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435280" cy="216024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культуру, природу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туристами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5602" name="Picture 2" descr="http://3.bp.blogspot.com/-NiraDQfw0lE/U_yPg-zB-rI/AAAAAAAAB8Q/d9sB21af_zc/s1600/SHHo-take-vebinar%2B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46" y="3645024"/>
            <a:ext cx="4037856" cy="2963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53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3. Регіональний поділ світу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820472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Контрольне завдання: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665816"/>
          </a:xfrm>
        </p:spPr>
        <p:txBody>
          <a:bodyPr/>
          <a:lstStyle/>
          <a:p>
            <a:r>
              <a:rPr lang="uk-UA" sz="2400" dirty="0" smtClean="0"/>
              <a:t>Заповнити таблицю:</a:t>
            </a:r>
          </a:p>
          <a:p>
            <a:pPr algn="ctr">
              <a:buNone/>
            </a:pPr>
            <a:r>
              <a:rPr lang="uk-UA" sz="2400" i="1" dirty="0" smtClean="0"/>
              <a:t>Склад </a:t>
            </a:r>
            <a:r>
              <a:rPr lang="uk-UA" sz="2400" i="1" dirty="0" err="1" smtClean="0"/>
              <a:t>субрегіонів</a:t>
            </a:r>
            <a:r>
              <a:rPr lang="uk-UA" sz="2400" i="1" dirty="0" smtClean="0"/>
              <a:t> і районів туристичних регіонів світу</a:t>
            </a:r>
          </a:p>
          <a:p>
            <a:pPr algn="ctr">
              <a:buNone/>
            </a:pPr>
            <a:endParaRPr lang="uk-UA" sz="2400" i="1" dirty="0" smtClean="0"/>
          </a:p>
          <a:p>
            <a:pPr algn="ctr">
              <a:buNone/>
            </a:pPr>
            <a:endParaRPr lang="uk-UA" i="1" dirty="0" smtClean="0"/>
          </a:p>
          <a:p>
            <a:pPr algn="ctr">
              <a:buNone/>
            </a:pPr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988838"/>
          <a:ext cx="8208910" cy="4255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2909">
                <a:tc>
                  <a:txBody>
                    <a:bodyPr/>
                    <a:lstStyle/>
                    <a:p>
                      <a:r>
                        <a:rPr lang="uk-UA" dirty="0" smtClean="0"/>
                        <a:t>Європейський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Американський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Африканський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Азійсько-Тихоокеанський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Близькосхідний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48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uk-UA" dirty="0" smtClean="0"/>
              <a:t>           Класифікація </a:t>
            </a:r>
            <a:r>
              <a:rPr lang="ru-RU" dirty="0" smtClean="0"/>
              <a:t>туризму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17" y="1268760"/>
            <a:ext cx="8238731" cy="505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5" descr="1_html_m5694cd8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97152"/>
            <a:ext cx="1584175" cy="17008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404664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406" y="620688"/>
            <a:ext cx="872568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4" descr="Картинки по запросу туризм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77072"/>
            <a:ext cx="4453508" cy="250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892480" cy="64807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Значення та класифікація туристичних ресурсів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just">
              <a:buNone/>
            </a:pPr>
            <a:r>
              <a:rPr lang="uk-UA" sz="2400" dirty="0" smtClean="0"/>
              <a:t>Туризм заснований на цільовому та розумному використанні туристичних ресурсів.</a:t>
            </a:r>
          </a:p>
          <a:p>
            <a:pPr marL="109728" indent="0" algn="just">
              <a:buNone/>
            </a:pPr>
            <a:r>
              <a:rPr lang="uk-UA" sz="2400" b="1" dirty="0" smtClean="0"/>
              <a:t>	Туристичні ресурси</a:t>
            </a:r>
            <a:r>
              <a:rPr lang="uk-UA" sz="2400" dirty="0" smtClean="0"/>
              <a:t> - природно-кліматичні, соціокультурні, історичні, архітектурні й археологічні, наукові та промислові, видовищні, культові й інші об'єкти або явища, спроможні задовольнити потреби людини в процесі туристичної діяльності.</a:t>
            </a:r>
            <a:endParaRPr lang="uk-UA" sz="2400" dirty="0"/>
          </a:p>
        </p:txBody>
      </p:sp>
      <p:pic>
        <p:nvPicPr>
          <p:cNvPr id="5" name="Picture 2" descr="http://frtu.org.ua/images/ukra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81128"/>
            <a:ext cx="5544616" cy="2155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3744416"/>
          </a:xfrm>
        </p:spPr>
        <p:txBody>
          <a:bodyPr>
            <a:normAutofit fontScale="92500" lnSpcReduction="10000"/>
          </a:bodyPr>
          <a:lstStyle/>
          <a:p>
            <a:r>
              <a:rPr lang="uk-UA" sz="2400" b="1" dirty="0" smtClean="0"/>
              <a:t>Туристичні ресурси мають такі основні властивості:</a:t>
            </a:r>
          </a:p>
          <a:p>
            <a:r>
              <a:rPr lang="uk-UA" sz="2400" dirty="0" smtClean="0"/>
              <a:t>o привабливість;</a:t>
            </a:r>
          </a:p>
          <a:p>
            <a:r>
              <a:rPr lang="uk-UA" sz="2400" dirty="0" smtClean="0"/>
              <a:t>o кліматичні умови;</a:t>
            </a:r>
          </a:p>
          <a:p>
            <a:r>
              <a:rPr lang="uk-UA" sz="2400" dirty="0" smtClean="0"/>
              <a:t>o доступність;</a:t>
            </a:r>
          </a:p>
          <a:p>
            <a:r>
              <a:rPr lang="uk-UA" sz="2400" dirty="0" smtClean="0"/>
              <a:t>o ступінь </a:t>
            </a:r>
            <a:r>
              <a:rPr lang="uk-UA" sz="2400" dirty="0" err="1" smtClean="0"/>
              <a:t>дослідженності</a:t>
            </a:r>
            <a:r>
              <a:rPr lang="uk-UA" sz="2400" dirty="0" smtClean="0"/>
              <a:t>;</a:t>
            </a:r>
          </a:p>
          <a:p>
            <a:r>
              <a:rPr lang="uk-UA" sz="2400" dirty="0" smtClean="0"/>
              <a:t>o екскурсійна значущість;</a:t>
            </a:r>
          </a:p>
          <a:p>
            <a:r>
              <a:rPr lang="uk-UA" sz="2400" dirty="0" smtClean="0"/>
              <a:t>o пейзажні й екологічні характеристики;</a:t>
            </a:r>
          </a:p>
          <a:p>
            <a:r>
              <a:rPr lang="uk-UA" sz="2400" dirty="0" smtClean="0"/>
              <a:t>o соціально-демографічні характеристики;</a:t>
            </a:r>
          </a:p>
          <a:p>
            <a:r>
              <a:rPr lang="uk-UA" sz="2400" dirty="0" smtClean="0"/>
              <a:t>o потенційний запас;</a:t>
            </a:r>
          </a:p>
          <a:p>
            <a:r>
              <a:rPr lang="uk-UA" sz="2400" dirty="0" smtClean="0"/>
              <a:t>o спосіб використання та ін.</a:t>
            </a:r>
          </a:p>
          <a:p>
            <a:pPr marL="109728" indent="0" algn="just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sunhome.ru/UsersGallery/Cards/166/2705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09120"/>
            <a:ext cx="5688632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4032448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ru-RU" dirty="0" smtClean="0"/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Основою використання туристичних ресурсів і туристичних об'єктів для цілей туризму є туристський інтерес і туристські враження. 	</a:t>
            </a:r>
          </a:p>
          <a:p>
            <a:pPr marL="109728" indent="0" algn="just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Туристський інтерес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перспектива одержання туристом об'єктивної інформації, позитивних емоцій або потенційна можливість задовольнити заплановану потребу туриста в конкретній, на початку частково відомій, туристичній послузі, туристичному товарі й туристичному продукті, заснованих на певному комплексі туристичних ресурсів, що є об'єктами туристського інтересу.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nardepjournal.com/media/img/505534285/505534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37112"/>
            <a:ext cx="525658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23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4176464" cy="482453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Туристське враження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комплекс емоцій, здебільшого позитивних, духовний і фізичний стан туриста, що сформувалися під впливом споживання туристичних послуг, придбання туристичних товарів, споживання туристичного продукту.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librium.biz/wordpress/wp-content/uploads/2014/04/%D0%A2%D1%83%D1%80%D0%B8%D0%B7%D0%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888432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ovtur.su/img/slider/img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74" y="3789040"/>
            <a:ext cx="3888432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99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1509</TotalTime>
  <Words>581</Words>
  <Application>Microsoft Office PowerPoint</Application>
  <PresentationFormat>Экран (4:3)</PresentationFormat>
  <Paragraphs>78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Aharoni</vt:lpstr>
      <vt:lpstr>BatangChe</vt:lpstr>
      <vt:lpstr>Georgia</vt:lpstr>
      <vt:lpstr>Times New Roman</vt:lpstr>
      <vt:lpstr>Trebuchet MS</vt:lpstr>
      <vt:lpstr>Wingdings 2</vt:lpstr>
      <vt:lpstr>Городская</vt:lpstr>
      <vt:lpstr>ТУРИСТИЧНІ РЕСУРСИ (загальна характеристика)</vt:lpstr>
      <vt:lpstr>1. Що ж таке  туризм? </vt:lpstr>
      <vt:lpstr>           Класифікація туризму</vt:lpstr>
      <vt:lpstr>Презентация PowerPoint</vt:lpstr>
      <vt:lpstr>Презентация PowerPoint</vt:lpstr>
      <vt:lpstr>2. Значення та класифікація туристичних ресурсів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Природні туристичні ресурси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Інформаційні туристичні ресурси </vt:lpstr>
      <vt:lpstr>3. Регіональний поділ світу </vt:lpstr>
      <vt:lpstr>Контрольне завдання: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ТУРИСТИЧНІ РЕСУРСИ</dc:title>
  <dc:creator>Anna</dc:creator>
  <cp:lastModifiedBy>user</cp:lastModifiedBy>
  <cp:revision>141</cp:revision>
  <dcterms:modified xsi:type="dcterms:W3CDTF">2020-08-31T17:29:22Z</dcterms:modified>
</cp:coreProperties>
</file>