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96" autoAdjust="0"/>
  </p:normalViewPr>
  <p:slideViewPr>
    <p:cSldViewPr>
      <p:cViewPr varScale="1">
        <p:scale>
          <a:sx n="92" d="100"/>
          <a:sy n="92" d="100"/>
        </p:scale>
        <p:origin x="-118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0000"/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683568" y="836712"/>
            <a:ext cx="7588696" cy="3979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інноваційною діяльністю в соціальній сфері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Інноваційне управління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3538736" cy="4846320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Це</a:t>
            </a:r>
            <a:r>
              <a:rPr lang="ru-RU" sz="1800" dirty="0" smtClean="0"/>
              <a:t> – </a:t>
            </a:r>
            <a:r>
              <a:rPr lang="ru-RU" sz="1800" dirty="0" err="1" smtClean="0"/>
              <a:t>сукупність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організаційно-економічних</a:t>
            </a:r>
            <a:r>
              <a:rPr lang="ru-RU" sz="1800" dirty="0" smtClean="0"/>
              <a:t>, </a:t>
            </a:r>
            <a:r>
              <a:rPr lang="ru-RU" sz="1800" dirty="0" err="1" smtClean="0"/>
              <a:t>психологічно-соціальних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методів</a:t>
            </a:r>
            <a:r>
              <a:rPr lang="ru-RU" sz="1800" dirty="0" smtClean="0"/>
              <a:t>, форм та </a:t>
            </a:r>
            <a:r>
              <a:rPr lang="ru-RU" sz="1800" dirty="0" err="1" smtClean="0"/>
              <a:t>способів</a:t>
            </a:r>
            <a:r>
              <a:rPr lang="ru-RU" sz="1800" dirty="0" smtClean="0"/>
              <a:t> </a:t>
            </a:r>
            <a:r>
              <a:rPr lang="ru-RU" sz="1800" dirty="0" err="1" smtClean="0"/>
              <a:t>управління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всіма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стадіями</a:t>
            </a:r>
            <a:r>
              <a:rPr lang="ru-RU" sz="1800" dirty="0" smtClean="0"/>
              <a:t> </a:t>
            </a:r>
            <a:r>
              <a:rPr lang="ru-RU" sz="1800" dirty="0" err="1" smtClean="0"/>
              <a:t>інноваційного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процесу</a:t>
            </a:r>
            <a:r>
              <a:rPr lang="ru-RU" sz="1800" dirty="0" smtClean="0"/>
              <a:t>. </a:t>
            </a:r>
            <a:r>
              <a:rPr lang="ru-RU" sz="1800" dirty="0" err="1" smtClean="0"/>
              <a:t>Інноваційний</a:t>
            </a:r>
            <a:r>
              <a:rPr lang="ru-RU" sz="1800" dirty="0" smtClean="0"/>
              <a:t> менеджмент 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такий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спосіб</a:t>
            </a:r>
            <a:r>
              <a:rPr lang="ru-RU" sz="1800" dirty="0" smtClean="0"/>
              <a:t> </a:t>
            </a:r>
            <a:r>
              <a:rPr lang="ru-RU" sz="1800" dirty="0" err="1" smtClean="0"/>
              <a:t>дій</a:t>
            </a:r>
            <a:r>
              <a:rPr lang="ru-RU" sz="1800" dirty="0" smtClean="0"/>
              <a:t>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забезпечує</a:t>
            </a:r>
            <a:r>
              <a:rPr lang="ru-RU" sz="1800" dirty="0" smtClean="0"/>
              <a:t> </a:t>
            </a:r>
            <a:r>
              <a:rPr lang="ru-RU" sz="1800" dirty="0" err="1" smtClean="0"/>
              <a:t>сприятливі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 </a:t>
            </a:r>
            <a:r>
              <a:rPr lang="ru-RU" sz="1800" dirty="0" err="1" smtClean="0"/>
              <a:t>інноваційного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процесу</a:t>
            </a:r>
            <a:r>
              <a:rPr lang="ru-RU" sz="1800" dirty="0" smtClean="0"/>
              <a:t>. </a:t>
            </a:r>
            <a:r>
              <a:rPr lang="ru-RU" sz="1800" dirty="0" err="1" smtClean="0"/>
              <a:t>Інноваційний</a:t>
            </a:r>
            <a:r>
              <a:rPr lang="ru-RU" sz="1800" dirty="0" smtClean="0"/>
              <a:t> менеджмент 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управління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змінами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2050" name="Picture 2" descr="C:\Documents and Settings\Администратор\Мои документы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556792"/>
            <a:ext cx="4237679" cy="3626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Мои документы\700_a07f216893014a4cf897c66bf07938a2.jpg.watermark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3911" y="1868979"/>
            <a:ext cx="3464438" cy="231127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Мета та завдання навчальної дисципліни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330824" cy="477191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uk-UA" dirty="0" smtClean="0"/>
              <a:t>Курс «Управління  інноваційною  діяльністю в соціальній сфері» забезпечує компетентність та професійність інноваційного управління у галузі соціальної сфери, розвиток практичних навичок і вмінь управлінської діяльності.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Метою </a:t>
            </a:r>
            <a:r>
              <a:rPr lang="uk-UA" dirty="0" smtClean="0"/>
              <a:t>викладання курсу є формування комплексу теоретичних знань і умінь щодо управління інноваційною діяльністю в сучасних організаціях соціальної сфери, добір та розміщення відповідного персоналу, його оцінювання та навчання, забезпечення цілеспрямованого використання інноваційного потенціалу </a:t>
            </a:r>
            <a:r>
              <a:rPr lang="uk-UA" dirty="0" smtClean="0"/>
              <a:t>організації</a:t>
            </a:r>
          </a:p>
          <a:p>
            <a:endParaRPr lang="uk-UA" dirty="0" smtClean="0"/>
          </a:p>
          <a:p>
            <a:r>
              <a:rPr lang="uk-UA" dirty="0" smtClean="0"/>
              <a:t>Основними </a:t>
            </a:r>
            <a:r>
              <a:rPr lang="uk-UA" dirty="0" smtClean="0"/>
              <a:t>завданнями вивчення дисципліни «Управління  інноваційною  діяльністю в соціальній сфері» є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hr-HR" dirty="0" smtClean="0"/>
              <a:t>- </a:t>
            </a:r>
            <a:r>
              <a:rPr lang="uk-UA" dirty="0" smtClean="0"/>
              <a:t>вивчення теоретичних основ інноваційного управління, питань інноваційного процесу; </a:t>
            </a:r>
            <a:r>
              <a:rPr lang="hr-HR" dirty="0" smtClean="0"/>
              <a:t>- </a:t>
            </a:r>
            <a:r>
              <a:rPr lang="uk-UA" dirty="0" smtClean="0"/>
              <a:t>розкриття соціально-психологічних особливостей управління інноваціями, психології управлінської діяльності в інноваційній сфері, психологічних особливостей й організації в управлінні, а також різноманітні прикладні проблеми</a:t>
            </a:r>
            <a:r>
              <a:rPr lang="hr-HR" dirty="0" smtClean="0"/>
              <a:t>;</a:t>
            </a:r>
            <a:r>
              <a:rPr lang="ru-RU" dirty="0" smtClean="0"/>
              <a:t> </a:t>
            </a:r>
            <a:r>
              <a:rPr lang="hr-HR" dirty="0" smtClean="0"/>
              <a:t>- </a:t>
            </a:r>
            <a:r>
              <a:rPr lang="uk-UA" dirty="0" smtClean="0"/>
              <a:t>набуття студентами практичних навичок та умінь щодо застосування сучасних методів, прийомів інноваційного управління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 будете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906888" cy="48463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b="1" i="1" dirty="0" smtClean="0"/>
              <a:t>знати</a:t>
            </a:r>
            <a:r>
              <a:rPr lang="hr-HR" b="1" i="1" dirty="0" smtClean="0"/>
              <a:t>:</a:t>
            </a:r>
            <a:endParaRPr lang="ru-RU" dirty="0" smtClean="0"/>
          </a:p>
          <a:p>
            <a:r>
              <a:rPr lang="uk-UA" dirty="0" smtClean="0"/>
              <a:t>- о</a:t>
            </a:r>
            <a:r>
              <a:rPr lang="hr-HR" dirty="0" smtClean="0"/>
              <a:t>сновні поняття, принципи та технології управління інноваційними процесами</a:t>
            </a:r>
            <a:r>
              <a:rPr lang="uk-UA" dirty="0" smtClean="0"/>
              <a:t> в соціальній сфері;</a:t>
            </a:r>
            <a:r>
              <a:rPr lang="hr-HR" dirty="0" smtClean="0"/>
              <a:t> </a:t>
            </a:r>
            <a:endParaRPr lang="ru-RU" dirty="0" smtClean="0"/>
          </a:p>
          <a:p>
            <a:r>
              <a:rPr lang="uk-UA" dirty="0" smtClean="0"/>
              <a:t>- п</a:t>
            </a:r>
            <a:r>
              <a:rPr lang="hr-HR" dirty="0" smtClean="0"/>
              <a:t>ринципи регулювання, підтримки і стимулювання інноваційної діяльності</a:t>
            </a:r>
            <a:r>
              <a:rPr lang="uk-UA" dirty="0" smtClean="0"/>
              <a:t> в соціальній сфері;</a:t>
            </a:r>
            <a:endParaRPr lang="ru-RU" dirty="0" smtClean="0"/>
          </a:p>
          <a:p>
            <a:r>
              <a:rPr lang="uk-UA" dirty="0" smtClean="0"/>
              <a:t>- п</a:t>
            </a:r>
            <a:r>
              <a:rPr lang="hr-HR" dirty="0" smtClean="0"/>
              <a:t>ринципи та технології узгодження традиційної та інноваційної діяльності підприємства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- м</a:t>
            </a:r>
            <a:r>
              <a:rPr lang="hr-HR" dirty="0" smtClean="0"/>
              <a:t>еханізм управління та етапи розробки інноваційного проекту</a:t>
            </a:r>
            <a:r>
              <a:rPr lang="uk-UA" dirty="0" smtClean="0"/>
              <a:t>.</a:t>
            </a:r>
            <a:endParaRPr lang="ru-RU" dirty="0" smtClean="0"/>
          </a:p>
          <a:p>
            <a:endParaRPr lang="uk-UA" b="1" i="1" dirty="0" smtClean="0"/>
          </a:p>
          <a:p>
            <a:pPr>
              <a:buNone/>
            </a:pPr>
            <a:r>
              <a:rPr lang="hr-HR" b="1" i="1" dirty="0" smtClean="0"/>
              <a:t>вміти</a:t>
            </a:r>
            <a:r>
              <a:rPr lang="hr-HR" b="1" i="1" dirty="0" smtClean="0"/>
              <a:t>:</a:t>
            </a:r>
            <a:endParaRPr lang="ru-RU" dirty="0" smtClean="0"/>
          </a:p>
          <a:p>
            <a:r>
              <a:rPr lang="uk-UA" dirty="0" smtClean="0"/>
              <a:t>- р</a:t>
            </a:r>
            <a:r>
              <a:rPr lang="hr-HR" dirty="0" smtClean="0"/>
              <a:t>обити порівняльний аналіз методів кількісного оцінювання ризику в інноваційній діяльності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- ф</a:t>
            </a:r>
            <a:r>
              <a:rPr lang="hr-HR" dirty="0" smtClean="0"/>
              <a:t>ормувати та коригувати професійну культуру, орієнтовану на новаторство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- в</a:t>
            </a:r>
            <a:r>
              <a:rPr lang="hr-HR" dirty="0" smtClean="0"/>
              <a:t>икористовувати набуті знання в управлінні інноваційними процесами на підприємстві</a:t>
            </a:r>
            <a:r>
              <a:rPr lang="uk-UA" dirty="0" smtClean="0"/>
              <a:t>;</a:t>
            </a:r>
            <a:endParaRPr lang="ru-RU" dirty="0" smtClean="0"/>
          </a:p>
          <a:p>
            <a:r>
              <a:rPr lang="uk-UA" dirty="0" smtClean="0"/>
              <a:t>- с</a:t>
            </a:r>
            <a:r>
              <a:rPr lang="hr-HR" dirty="0" smtClean="0"/>
              <a:t>амостійно працювати над вдосконаленням свого професійного рівня</a:t>
            </a:r>
            <a:r>
              <a:rPr lang="uk-UA" dirty="0" smtClean="0"/>
              <a:t>;</a:t>
            </a:r>
            <a:r>
              <a:rPr lang="hr-HR" dirty="0" smtClean="0"/>
              <a:t> </a:t>
            </a:r>
            <a:endParaRPr lang="ru-RU" dirty="0" smtClean="0"/>
          </a:p>
          <a:p>
            <a:r>
              <a:rPr lang="uk-UA" dirty="0" smtClean="0"/>
              <a:t>- т</a:t>
            </a:r>
            <a:r>
              <a:rPr lang="hr-HR" dirty="0" smtClean="0"/>
              <a:t>ворчо застосовувати отримані знання у практичній діяльності.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098" name="Picture 2" descr="C:\Documents and Settings\Администратор\Мои документы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7" y="3789040"/>
            <a:ext cx="3384375" cy="2348582"/>
          </a:xfrm>
          <a:prstGeom prst="rect">
            <a:avLst/>
          </a:prstGeom>
          <a:noFill/>
        </p:spPr>
      </p:pic>
      <p:pic>
        <p:nvPicPr>
          <p:cNvPr id="4099" name="Picture 3" descr="C:\Documents and Settings\Администратор\Мои документы\i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9" y="620688"/>
            <a:ext cx="3456384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239000" cy="1143000"/>
          </a:xfrm>
        </p:spPr>
        <p:txBody>
          <a:bodyPr/>
          <a:lstStyle/>
          <a:p>
            <a:r>
              <a:rPr lang="uk-UA" dirty="0" smtClean="0"/>
              <a:t>Теми курсу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420888"/>
            <a:ext cx="7571184" cy="354777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b="1" dirty="0" smtClean="0"/>
              <a:t>Змістовий модуль І. (</a:t>
            </a:r>
            <a:r>
              <a:rPr lang="ru-RU" b="1" dirty="0" err="1" smtClean="0"/>
              <a:t>Інноваційне</a:t>
            </a:r>
            <a:r>
              <a:rPr lang="ru-RU" b="1" dirty="0" smtClean="0"/>
              <a:t> </a:t>
            </a:r>
            <a:r>
              <a:rPr lang="ru-RU" b="1" dirty="0" err="1" smtClean="0"/>
              <a:t>управління</a:t>
            </a:r>
            <a:r>
              <a:rPr lang="ru-RU" b="1" dirty="0" smtClean="0"/>
              <a:t> як </a:t>
            </a:r>
            <a:r>
              <a:rPr lang="ru-RU" b="1" dirty="0" err="1" smtClean="0"/>
              <a:t>фахова</a:t>
            </a:r>
            <a:r>
              <a:rPr lang="ru-RU" b="1" dirty="0" smtClean="0"/>
              <a:t> </a:t>
            </a:r>
            <a:r>
              <a:rPr lang="ru-RU" b="1" dirty="0" err="1" smtClean="0"/>
              <a:t>діяльність</a:t>
            </a:r>
            <a:r>
              <a:rPr lang="ru-RU" b="1" dirty="0" smtClean="0"/>
              <a:t> </a:t>
            </a:r>
            <a:r>
              <a:rPr lang="ru-RU" b="1" dirty="0" smtClean="0"/>
              <a:t>та </a:t>
            </a:r>
            <a:r>
              <a:rPr lang="ru-RU" b="1" dirty="0" err="1" smtClean="0"/>
              <a:t>навчальна</a:t>
            </a:r>
            <a:r>
              <a:rPr lang="ru-RU" b="1" dirty="0" smtClean="0"/>
              <a:t> </a:t>
            </a:r>
            <a:r>
              <a:rPr lang="ru-RU" b="1" dirty="0" err="1" smtClean="0"/>
              <a:t>дисц</a:t>
            </a:r>
            <a:r>
              <a:rPr lang="uk-UA" b="1" dirty="0" err="1" smtClean="0"/>
              <a:t>ипліна</a:t>
            </a:r>
            <a:r>
              <a:rPr lang="uk-UA" b="1" dirty="0" smtClean="0"/>
              <a:t>)</a:t>
            </a:r>
            <a:endParaRPr lang="ru-RU" dirty="0" smtClean="0"/>
          </a:p>
          <a:p>
            <a:r>
              <a:rPr lang="uk-UA" b="1" dirty="0" smtClean="0"/>
              <a:t>Тема 1.</a:t>
            </a:r>
            <a:r>
              <a:rPr lang="uk-UA" dirty="0" smtClean="0"/>
              <a:t> Сутність та зміст управління інноваційними процесами</a:t>
            </a:r>
            <a:endParaRPr lang="ru-RU" dirty="0" smtClean="0"/>
          </a:p>
          <a:p>
            <a:r>
              <a:rPr lang="uk-UA" b="1" dirty="0" smtClean="0"/>
              <a:t>Тема 2.</a:t>
            </a:r>
            <a:r>
              <a:rPr lang="uk-UA" dirty="0" smtClean="0"/>
              <a:t> Організаційні структури управління інноваційною діяльністю</a:t>
            </a:r>
            <a:endParaRPr lang="ru-RU" dirty="0" smtClean="0"/>
          </a:p>
          <a:p>
            <a:r>
              <a:rPr lang="uk-UA" b="1" dirty="0" smtClean="0"/>
              <a:t>Тема 3 </a:t>
            </a:r>
            <a:r>
              <a:rPr lang="uk-UA" dirty="0" smtClean="0"/>
              <a:t>. Державне регулювання та підтримка інноваційної діяльності</a:t>
            </a:r>
            <a:endParaRPr lang="ru-RU" dirty="0" smtClean="0"/>
          </a:p>
          <a:p>
            <a:r>
              <a:rPr lang="uk-UA" b="1" dirty="0" smtClean="0"/>
              <a:t>Тема 4 </a:t>
            </a:r>
            <a:r>
              <a:rPr lang="uk-UA" dirty="0" smtClean="0"/>
              <a:t>. Управління інноваційним розвитком підприємства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Змістовий модуль ІІ. (Організація управління інноваційною діяльністю)</a:t>
            </a:r>
            <a:endParaRPr lang="ru-RU" dirty="0" smtClean="0"/>
          </a:p>
          <a:p>
            <a:r>
              <a:rPr lang="uk-UA" b="1" dirty="0" smtClean="0"/>
              <a:t>Тема 1.</a:t>
            </a:r>
            <a:r>
              <a:rPr lang="uk-UA" dirty="0" smtClean="0"/>
              <a:t> Система стимулювання інноваційної діяльності на підприємстві</a:t>
            </a:r>
            <a:endParaRPr lang="ru-RU" dirty="0" smtClean="0"/>
          </a:p>
          <a:p>
            <a:r>
              <a:rPr lang="uk-UA" b="1" dirty="0" smtClean="0"/>
              <a:t>Тема 2. </a:t>
            </a:r>
            <a:r>
              <a:rPr lang="uk-UA" dirty="0" smtClean="0"/>
              <a:t>Управління ризиком в інноваційній діяльності</a:t>
            </a:r>
            <a:endParaRPr lang="ru-RU" dirty="0" smtClean="0"/>
          </a:p>
          <a:p>
            <a:r>
              <a:rPr lang="uk-UA" b="1" dirty="0" smtClean="0"/>
              <a:t>Тема 3. </a:t>
            </a:r>
            <a:r>
              <a:rPr lang="uk-UA" dirty="0" smtClean="0"/>
              <a:t>Управління інноваційним проектом</a:t>
            </a:r>
            <a:endParaRPr lang="ru-RU" dirty="0" smtClean="0"/>
          </a:p>
          <a:p>
            <a:r>
              <a:rPr lang="uk-UA" b="1" dirty="0" smtClean="0"/>
              <a:t>Тема 4. </a:t>
            </a:r>
            <a:r>
              <a:rPr lang="uk-UA" dirty="0" smtClean="0"/>
              <a:t>Оцінювання ефективності інновації</a:t>
            </a:r>
            <a:r>
              <a:rPr lang="uk-UA" b="1" dirty="0" smtClean="0"/>
              <a:t> 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 descr="C:\Documents and Settings\Администратор\Мои документы\i1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5076056" y="116632"/>
            <a:ext cx="2952328" cy="2069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7239000" cy="4846320"/>
          </a:xfrm>
          <a:blipFill dpi="0" rotWithShape="1">
            <a:blip r:embed="rId2" cstate="print">
              <a:alphaModFix amt="56000"/>
            </a:blip>
            <a:srcRect/>
            <a:stretch>
              <a:fillRect/>
            </a:stretch>
          </a:blipFill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              </a:t>
            </a:r>
            <a:r>
              <a:rPr lang="uk-UA" sz="4800" dirty="0" smtClean="0">
                <a:solidFill>
                  <a:srgbClr val="FF0000"/>
                </a:solidFill>
              </a:rPr>
              <a:t>Дякую за увагу!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</TotalTime>
  <Words>356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Слайд 1</vt:lpstr>
      <vt:lpstr>Інноваційне управління</vt:lpstr>
      <vt:lpstr>Мета та завдання навчальної дисципліни</vt:lpstr>
      <vt:lpstr>Ви будете</vt:lpstr>
      <vt:lpstr>Теми курсу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Управлыння інноваційною діяльністю в соціальній сфері</dc:title>
  <cp:lastModifiedBy>WORK</cp:lastModifiedBy>
  <cp:revision>5</cp:revision>
  <dcterms:modified xsi:type="dcterms:W3CDTF">2016-01-25T20:14:16Z</dcterms:modified>
</cp:coreProperties>
</file>