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78" r:id="rId8"/>
    <p:sldId id="262" r:id="rId9"/>
    <p:sldId id="263" r:id="rId10"/>
    <p:sldId id="264" r:id="rId11"/>
    <p:sldId id="265" r:id="rId12"/>
    <p:sldId id="268" r:id="rId13"/>
    <p:sldId id="280" r:id="rId14"/>
    <p:sldId id="279" r:id="rId15"/>
    <p:sldId id="281" r:id="rId16"/>
    <p:sldId id="266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67" r:id="rId27"/>
    <p:sldId id="282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843A5-BDF9-4B71-9E42-AD4EDE181AC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DA54C94-EDAB-452D-92F3-C7B8F3C5C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85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843A5-BDF9-4B71-9E42-AD4EDE181AC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A54C94-EDAB-452D-92F3-C7B8F3C5C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67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843A5-BDF9-4B71-9E42-AD4EDE181AC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A54C94-EDAB-452D-92F3-C7B8F3C5C10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4566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843A5-BDF9-4B71-9E42-AD4EDE181AC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A54C94-EDAB-452D-92F3-C7B8F3C5C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615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843A5-BDF9-4B71-9E42-AD4EDE181AC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A54C94-EDAB-452D-92F3-C7B8F3C5C10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2320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843A5-BDF9-4B71-9E42-AD4EDE181AC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A54C94-EDAB-452D-92F3-C7B8F3C5C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069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843A5-BDF9-4B71-9E42-AD4EDE181AC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54C94-EDAB-452D-92F3-C7B8F3C5C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167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843A5-BDF9-4B71-9E42-AD4EDE181AC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54C94-EDAB-452D-92F3-C7B8F3C5C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378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843A5-BDF9-4B71-9E42-AD4EDE181AC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54C94-EDAB-452D-92F3-C7B8F3C5C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252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843A5-BDF9-4B71-9E42-AD4EDE181AC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A54C94-EDAB-452D-92F3-C7B8F3C5C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70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843A5-BDF9-4B71-9E42-AD4EDE181AC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A54C94-EDAB-452D-92F3-C7B8F3C5C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39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843A5-BDF9-4B71-9E42-AD4EDE181AC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A54C94-EDAB-452D-92F3-C7B8F3C5C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365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843A5-BDF9-4B71-9E42-AD4EDE181AC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54C94-EDAB-452D-92F3-C7B8F3C5C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074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843A5-BDF9-4B71-9E42-AD4EDE181AC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54C94-EDAB-452D-92F3-C7B8F3C5C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27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843A5-BDF9-4B71-9E42-AD4EDE181AC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54C94-EDAB-452D-92F3-C7B8F3C5C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648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843A5-BDF9-4B71-9E42-AD4EDE181AC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A54C94-EDAB-452D-92F3-C7B8F3C5C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062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843A5-BDF9-4B71-9E42-AD4EDE181AC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DA54C94-EDAB-452D-92F3-C7B8F3C5C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60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1%D0%B0%D0%BD%D0%BA%D0%BE%D0%BC%D0%B0%D1%82" TargetMode="External"/><Relationship Id="rId2" Type="http://schemas.openxmlformats.org/officeDocument/2006/relationships/hyperlink" Target="https://uk.wikipedia.org/wiki/%D0%A1%D0%B0%D0%BC%D0%BE%D0%BE%D0%B1%D1%81%D0%BB%D1%83%D0%B3%D0%BE%D0%B2%D1%83%D0%B2%D0%B0%D0%BD%D0%BD%D1%8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.wikipedia.org/wiki/%D0%92%D1%96%D0%B4%D0%B5%D0%BE%D1%82%D0%B5%D0%BB%D0%B5%D1%84%D0%BE%D0%BD%D1%96%D1%8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stobank.com/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1%D0%B0%D0%BD%D0%BA%D0%BD%D0%BE%D1%82%D0%B0" TargetMode="External"/><Relationship Id="rId2" Type="http://schemas.openxmlformats.org/officeDocument/2006/relationships/hyperlink" Target="https://uk.wikipedia.org/wiki/%D0%A7%D0%B5%D0%BA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hyperlink" Target="https://uk.wikipedia.org/wiki/%D0%A4%D0%B0%D0%B9%D0%BB:PTM-Rendering-71207.jp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2%D1%96%D0%B4%D0%B5%D0%BE%D0%B1%D0%B0%D0%BD%D0%BA%D1%96%D0%BD%D0%B3#cite_note-3" TargetMode="External"/><Relationship Id="rId2" Type="http://schemas.openxmlformats.org/officeDocument/2006/relationships/hyperlink" Target="https://uk.wikipedia.org/wiki/%D0%A1%D1%83%D0%BF%D0%B5%D1%80%D0%BC%D0%B0%D1%80%D0%BA%D0%B5%D1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2%D1%96%D0%B4%D0%B5%D0%BE%D0%B1%D0%B0%D0%BD%D0%BA%D1%96%D0%BD%D0%B3#cite_note-5" TargetMode="External"/><Relationship Id="rId5" Type="http://schemas.openxmlformats.org/officeDocument/2006/relationships/hyperlink" Target="https://uk.wikipedia.org/wiki/App_Store" TargetMode="External"/><Relationship Id="rId4" Type="http://schemas.openxmlformats.org/officeDocument/2006/relationships/hyperlink" Target="https://uk.wikipedia.org/wiki/Android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Інтернет-</a:t>
            </a:r>
            <a:r>
              <a:rPr lang="uk-UA" dirty="0" err="1" smtClean="0"/>
              <a:t>банкінг</a:t>
            </a:r>
            <a:r>
              <a:rPr lang="uk-UA" dirty="0" smtClean="0"/>
              <a:t> та новітні банківські технології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236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/>
              <a:t>Недоліками</a:t>
            </a:r>
            <a:r>
              <a:rPr lang="ru-RU" i="1" dirty="0"/>
              <a:t> систем «</a:t>
            </a:r>
            <a:r>
              <a:rPr lang="ru-RU" i="1" dirty="0" err="1"/>
              <a:t>Клієнт</a:t>
            </a:r>
            <a:r>
              <a:rPr lang="ru-RU" i="1" dirty="0"/>
              <a:t> - Банк» є: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i="1" dirty="0" err="1" smtClean="0"/>
              <a:t>висока</a:t>
            </a:r>
            <a:r>
              <a:rPr lang="ru-RU" i="1" dirty="0" smtClean="0"/>
              <a:t> </a:t>
            </a:r>
            <a:r>
              <a:rPr lang="ru-RU" i="1" dirty="0" err="1"/>
              <a:t>ціна</a:t>
            </a:r>
            <a:r>
              <a:rPr lang="ru-RU" i="1" dirty="0"/>
              <a:t> </a:t>
            </a:r>
            <a:r>
              <a:rPr lang="ru-RU" i="1" dirty="0" err="1"/>
              <a:t>розробки</a:t>
            </a:r>
            <a:r>
              <a:rPr lang="ru-RU" i="1" dirty="0"/>
              <a:t> і </a:t>
            </a:r>
            <a:r>
              <a:rPr lang="ru-RU" i="1" dirty="0" err="1"/>
              <a:t>впровадження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робить</a:t>
            </a:r>
            <a:r>
              <a:rPr lang="ru-RU" i="1" dirty="0"/>
              <a:t> </a:t>
            </a:r>
            <a:r>
              <a:rPr lang="ru-RU" i="1" dirty="0" err="1"/>
              <a:t>їх</a:t>
            </a:r>
            <a:r>
              <a:rPr lang="ru-RU" i="1" dirty="0"/>
              <a:t> </a:t>
            </a:r>
            <a:r>
              <a:rPr lang="ru-RU" i="1" dirty="0" err="1"/>
              <a:t>не­ефективними</a:t>
            </a:r>
            <a:r>
              <a:rPr lang="ru-RU" i="1" dirty="0"/>
              <a:t> для невеликих </a:t>
            </a:r>
            <a:r>
              <a:rPr lang="ru-RU" i="1" dirty="0" err="1"/>
              <a:t>банків</a:t>
            </a:r>
            <a:r>
              <a:rPr lang="ru-RU" i="1" dirty="0"/>
              <a:t>;</a:t>
            </a:r>
            <a:endParaRPr lang="ru-RU" dirty="0"/>
          </a:p>
          <a:p>
            <a:pPr algn="just"/>
            <a:r>
              <a:rPr lang="ru-RU" i="1" dirty="0" err="1"/>
              <a:t>необхідність</a:t>
            </a:r>
            <a:r>
              <a:rPr lang="ru-RU" i="1" dirty="0"/>
              <a:t> </a:t>
            </a:r>
            <a:r>
              <a:rPr lang="ru-RU" i="1" dirty="0" err="1"/>
              <a:t>завантаження</a:t>
            </a:r>
            <a:r>
              <a:rPr lang="ru-RU" i="1" dirty="0"/>
              <a:t> й оплати </a:t>
            </a:r>
            <a:r>
              <a:rPr lang="ru-RU" i="1" dirty="0" err="1"/>
              <a:t>спеціального</a:t>
            </a:r>
            <a:r>
              <a:rPr lang="ru-RU" i="1" dirty="0"/>
              <a:t> </a:t>
            </a:r>
            <a:r>
              <a:rPr lang="ru-RU" i="1" dirty="0" err="1"/>
              <a:t>про­грамного</a:t>
            </a:r>
            <a:r>
              <a:rPr lang="ru-RU" i="1" dirty="0"/>
              <a:t> </a:t>
            </a:r>
            <a:r>
              <a:rPr lang="ru-RU" i="1" dirty="0" err="1"/>
              <a:t>забезпечення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обмежує</a:t>
            </a:r>
            <a:r>
              <a:rPr lang="ru-RU" i="1" dirty="0"/>
              <a:t> коло </a:t>
            </a:r>
            <a:r>
              <a:rPr lang="ru-RU" i="1" dirty="0" err="1"/>
              <a:t>потенційних</a:t>
            </a:r>
            <a:r>
              <a:rPr lang="ru-RU" i="1" dirty="0"/>
              <a:t> </a:t>
            </a:r>
            <a:r>
              <a:rPr lang="ru-RU" i="1" dirty="0" err="1"/>
              <a:t>клієнтів</a:t>
            </a:r>
            <a:r>
              <a:rPr lang="ru-RU" i="1" dirty="0"/>
              <a:t>;</a:t>
            </a:r>
            <a:endParaRPr lang="ru-RU" dirty="0"/>
          </a:p>
          <a:p>
            <a:pPr algn="just"/>
            <a:r>
              <a:rPr lang="ru-RU" i="1" dirty="0" err="1"/>
              <a:t>обмеженість</a:t>
            </a:r>
            <a:r>
              <a:rPr lang="ru-RU" i="1" dirty="0"/>
              <a:t> доступу до </a:t>
            </a:r>
            <a:r>
              <a:rPr lang="ru-RU" i="1" dirty="0" err="1"/>
              <a:t>системи</a:t>
            </a:r>
            <a:r>
              <a:rPr lang="ru-RU" i="1" dirty="0"/>
              <a:t> </a:t>
            </a:r>
            <a:r>
              <a:rPr lang="ru-RU" i="1" dirty="0" err="1"/>
              <a:t>конкретним</a:t>
            </a:r>
            <a:r>
              <a:rPr lang="ru-RU" i="1" dirty="0"/>
              <a:t> комп 'юте-ром, </a:t>
            </a:r>
            <a:r>
              <a:rPr lang="ru-RU" i="1" dirty="0" err="1"/>
              <a:t>встановленим</a:t>
            </a:r>
            <a:r>
              <a:rPr lang="ru-RU" i="1" dirty="0"/>
              <a:t> в </a:t>
            </a:r>
            <a:r>
              <a:rPr lang="ru-RU" i="1" dirty="0" err="1"/>
              <a:t>офісі</a:t>
            </a:r>
            <a:r>
              <a:rPr lang="ru-RU" i="1" dirty="0"/>
              <a:t> </a:t>
            </a:r>
            <a:r>
              <a:rPr lang="ru-RU" i="1" dirty="0" err="1"/>
              <a:t>клієнта</a:t>
            </a:r>
            <a:r>
              <a:rPr lang="ru-RU" i="1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025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err="1"/>
              <a:t>Відео-банкінг</a:t>
            </a:r>
            <a:r>
              <a:rPr lang="ru-RU" u="sng" dirty="0"/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err="1"/>
              <a:t>Відео-банкінг</a:t>
            </a:r>
            <a:r>
              <a:rPr lang="ru-RU" u="sng" dirty="0"/>
              <a:t> 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віртуального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 банку 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службовцями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пристроїв</a:t>
            </a:r>
            <a:r>
              <a:rPr lang="ru-RU" dirty="0"/>
              <a:t>, </a:t>
            </a:r>
            <a:r>
              <a:rPr lang="ru-RU" dirty="0" err="1"/>
              <a:t>устаткованих</a:t>
            </a:r>
            <a:r>
              <a:rPr lang="ru-RU" dirty="0"/>
              <a:t> </a:t>
            </a:r>
            <a:r>
              <a:rPr lang="ru-RU" dirty="0" err="1"/>
              <a:t>телемоніторами</a:t>
            </a:r>
            <a:r>
              <a:rPr lang="ru-RU" dirty="0"/>
              <a:t>. Як правило,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при­строї</a:t>
            </a:r>
            <a:r>
              <a:rPr lang="ru-RU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в </a:t>
            </a:r>
            <a:r>
              <a:rPr lang="ru-RU" dirty="0" err="1"/>
              <a:t>торгових</a:t>
            </a:r>
            <a:r>
              <a:rPr lang="ru-RU" dirty="0"/>
              <a:t> точках й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місцях</a:t>
            </a:r>
            <a:r>
              <a:rPr lang="ru-RU" dirty="0"/>
              <a:t> велико­го </a:t>
            </a:r>
            <a:r>
              <a:rPr lang="ru-RU" dirty="0" err="1"/>
              <a:t>скупчення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і часто </a:t>
            </a:r>
            <a:r>
              <a:rPr lang="ru-RU" dirty="0" err="1"/>
              <a:t>сполучаються</a:t>
            </a:r>
            <a:r>
              <a:rPr lang="ru-RU" dirty="0"/>
              <a:t> з банкоматами. Во­ни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одержувати</a:t>
            </a:r>
            <a:r>
              <a:rPr lang="ru-RU" dirty="0"/>
              <a:t> </a:t>
            </a:r>
            <a:r>
              <a:rPr lang="ru-RU" dirty="0" err="1"/>
              <a:t>дистанційні</a:t>
            </a:r>
            <a:r>
              <a:rPr lang="ru-RU" dirty="0"/>
              <a:t> </a:t>
            </a:r>
            <a:r>
              <a:rPr lang="ru-RU" dirty="0" err="1"/>
              <a:t>консультації</a:t>
            </a:r>
            <a:r>
              <a:rPr lang="ru-RU" dirty="0"/>
              <a:t> і </a:t>
            </a:r>
            <a:r>
              <a:rPr lang="ru-RU" dirty="0" err="1"/>
              <a:t>здійсню­вати</a:t>
            </a:r>
            <a:r>
              <a:rPr lang="ru-RU" dirty="0"/>
              <a:t> </a:t>
            </a:r>
            <a:r>
              <a:rPr lang="ru-RU" dirty="0" err="1"/>
              <a:t>банківські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банку.</a:t>
            </a:r>
          </a:p>
          <a:p>
            <a:r>
              <a:rPr lang="ru-RU" dirty="0" err="1">
                <a:solidFill>
                  <a:schemeClr val="tx1"/>
                </a:solidFill>
              </a:rPr>
              <a:t>Відеобанкінг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здійснюватися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допомогою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пристроїв</a:t>
            </a:r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dirty="0" err="1">
                <a:solidFill>
                  <a:schemeClr val="tx1"/>
                </a:solidFill>
                <a:hlinkClick r:id="rId2" tooltip="Самообслуговування"/>
              </a:rPr>
              <a:t>самообслуговування</a:t>
            </a:r>
            <a:r>
              <a:rPr lang="ru-RU" dirty="0">
                <a:solidFill>
                  <a:schemeClr val="tx1"/>
                </a:solidFill>
              </a:rPr>
              <a:t> — </a:t>
            </a:r>
            <a:r>
              <a:rPr lang="ru-RU" dirty="0" err="1">
                <a:solidFill>
                  <a:schemeClr val="tx1"/>
                </a:solidFill>
              </a:rPr>
              <a:t>спеціально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створених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банківських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транзакційних</a:t>
            </a:r>
            <a:r>
              <a:rPr lang="ru-RU" dirty="0">
                <a:solidFill>
                  <a:schemeClr val="tx1"/>
                </a:solidFill>
              </a:rPr>
              <a:t> машин, </a:t>
            </a:r>
            <a:r>
              <a:rPr lang="ru-RU" dirty="0" err="1">
                <a:solidFill>
                  <a:schemeClr val="tx1"/>
                </a:solidFill>
              </a:rPr>
              <a:t>які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багато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чому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схожі</a:t>
            </a:r>
            <a:r>
              <a:rPr lang="ru-RU" dirty="0">
                <a:solidFill>
                  <a:schemeClr val="tx1"/>
                </a:solidFill>
              </a:rPr>
              <a:t> на </a:t>
            </a:r>
            <a:r>
              <a:rPr lang="ru-RU" dirty="0" err="1">
                <a:solidFill>
                  <a:schemeClr val="tx1"/>
                </a:solidFill>
                <a:hlinkClick r:id="rId3" tooltip="Банкомат"/>
              </a:rPr>
              <a:t>банкомати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просто за </a:t>
            </a:r>
            <a:r>
              <a:rPr lang="ru-RU" dirty="0" err="1">
                <a:solidFill>
                  <a:schemeClr val="tx1"/>
                </a:solidFill>
              </a:rPr>
              <a:t>допомогою</a:t>
            </a:r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dirty="0" err="1">
                <a:solidFill>
                  <a:schemeClr val="tx1"/>
                </a:solidFill>
                <a:hlinkClick r:id="rId4" tooltip="Відеотелефонія"/>
              </a:rPr>
              <a:t>відеотелефонії</a:t>
            </a:r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dirty="0" err="1">
                <a:solidFill>
                  <a:schemeClr val="tx1"/>
                </a:solidFill>
              </a:rPr>
              <a:t>із</a:t>
            </a:r>
            <a:r>
              <a:rPr lang="ru-RU" dirty="0">
                <a:solidFill>
                  <a:schemeClr val="tx1"/>
                </a:solidFill>
              </a:rPr>
              <a:t> банком.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336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Сервіси</a:t>
            </a:r>
            <a:r>
              <a:rPr lang="ru-RU" dirty="0"/>
              <a:t> </a:t>
            </a:r>
            <a:r>
              <a:rPr lang="ru-RU" dirty="0" err="1"/>
              <a:t>відеобанкінгу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6182" y="1357745"/>
            <a:ext cx="10188430" cy="525087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формату </a:t>
            </a:r>
            <a:r>
              <a:rPr lang="ru-RU" dirty="0" err="1"/>
              <a:t>відобанкінгу</a:t>
            </a:r>
            <a:r>
              <a:rPr lang="ru-RU" dirty="0"/>
              <a:t>, на </a:t>
            </a:r>
            <a:r>
              <a:rPr lang="ru-RU" dirty="0" err="1"/>
              <a:t>відповідному</a:t>
            </a:r>
            <a:r>
              <a:rPr lang="ru-RU" dirty="0"/>
              <a:t> </a:t>
            </a:r>
            <a:r>
              <a:rPr lang="ru-RU" dirty="0" err="1"/>
              <a:t>пристрої</a:t>
            </a:r>
            <a:r>
              <a:rPr lang="ru-RU" dirty="0"/>
              <a:t> </a:t>
            </a:r>
            <a:r>
              <a:rPr lang="ru-RU" dirty="0" err="1"/>
              <a:t>самообслуговування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пропонуватись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сервіси</a:t>
            </a:r>
            <a:r>
              <a:rPr lang="ru-RU" dirty="0"/>
              <a:t>. В </a:t>
            </a:r>
            <a:r>
              <a:rPr lang="ru-RU" dirty="0" err="1"/>
              <a:t>поєднанні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зв'язком</a:t>
            </a:r>
            <a:r>
              <a:rPr lang="ru-RU" dirty="0"/>
              <a:t> з банком, </a:t>
            </a:r>
            <a:r>
              <a:rPr lang="ru-RU" dirty="0" err="1"/>
              <a:t>апаратні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«</a:t>
            </a:r>
            <a:r>
              <a:rPr lang="ru-RU" dirty="0" err="1"/>
              <a:t>Video</a:t>
            </a:r>
            <a:r>
              <a:rPr lang="ru-RU" dirty="0"/>
              <a:t> </a:t>
            </a:r>
            <a:r>
              <a:rPr lang="ru-RU" dirty="0" err="1"/>
              <a:t>Teller</a:t>
            </a:r>
            <a:r>
              <a:rPr lang="ru-RU" dirty="0"/>
              <a:t> </a:t>
            </a:r>
            <a:r>
              <a:rPr lang="ru-RU" dirty="0" err="1"/>
              <a:t>Machine</a:t>
            </a:r>
            <a:r>
              <a:rPr lang="ru-RU" dirty="0"/>
              <a:t>»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клієнту</a:t>
            </a:r>
            <a:r>
              <a:rPr lang="ru-RU" dirty="0"/>
              <a:t> </a:t>
            </a:r>
            <a:r>
              <a:rPr lang="ru-RU" dirty="0" err="1"/>
              <a:t>скористатись</a:t>
            </a:r>
            <a:r>
              <a:rPr lang="ru-RU" dirty="0"/>
              <a:t> </a:t>
            </a:r>
            <a:r>
              <a:rPr lang="ru-RU" dirty="0" err="1"/>
              <a:t>багатьма</a:t>
            </a:r>
            <a:r>
              <a:rPr lang="ru-RU" dirty="0"/>
              <a:t> </a:t>
            </a:r>
            <a:r>
              <a:rPr lang="ru-RU" dirty="0" err="1"/>
              <a:t>банківськими</a:t>
            </a:r>
            <a:r>
              <a:rPr lang="ru-RU" dirty="0"/>
              <a:t> </a:t>
            </a:r>
            <a:r>
              <a:rPr lang="ru-RU" dirty="0" err="1"/>
              <a:t>послугами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Ідентифікація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endParaRPr lang="ru-RU" dirty="0"/>
          </a:p>
          <a:p>
            <a:pPr lvl="0"/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готівки</a:t>
            </a:r>
            <a:endParaRPr lang="ru-RU" dirty="0"/>
          </a:p>
          <a:p>
            <a:pPr lvl="0"/>
            <a:r>
              <a:rPr lang="ru-RU" dirty="0" err="1"/>
              <a:t>Зняття</a:t>
            </a:r>
            <a:r>
              <a:rPr lang="ru-RU" dirty="0"/>
              <a:t> </a:t>
            </a:r>
            <a:r>
              <a:rPr lang="ru-RU" dirty="0" err="1"/>
              <a:t>готівки</a:t>
            </a:r>
            <a:r>
              <a:rPr lang="ru-RU" dirty="0"/>
              <a:t>: банкнот та монет</a:t>
            </a:r>
          </a:p>
          <a:p>
            <a:pPr lvl="0"/>
            <a:r>
              <a:rPr lang="ru-RU" dirty="0" err="1"/>
              <a:t>Друк</a:t>
            </a:r>
            <a:r>
              <a:rPr lang="ru-RU" dirty="0"/>
              <a:t> </a:t>
            </a:r>
            <a:r>
              <a:rPr lang="ru-RU" dirty="0" err="1"/>
              <a:t>чекових</a:t>
            </a:r>
            <a:r>
              <a:rPr lang="ru-RU" dirty="0"/>
              <a:t> </a:t>
            </a:r>
            <a:r>
              <a:rPr lang="ru-RU" dirty="0" err="1"/>
              <a:t>книжок</a:t>
            </a:r>
            <a:endParaRPr lang="ru-RU" dirty="0"/>
          </a:p>
          <a:p>
            <a:pPr lvl="0"/>
            <a:r>
              <a:rPr lang="ru-RU" dirty="0" err="1"/>
              <a:t>Перекази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рахунками</a:t>
            </a:r>
            <a:endParaRPr lang="ru-RU" dirty="0"/>
          </a:p>
          <a:p>
            <a:pPr lvl="0"/>
            <a:r>
              <a:rPr lang="ru-RU" dirty="0"/>
              <a:t>Оплата </a:t>
            </a:r>
            <a:r>
              <a:rPr lang="ru-RU" dirty="0" err="1"/>
              <a:t>рахунків</a:t>
            </a:r>
            <a:endParaRPr lang="ru-RU" dirty="0"/>
          </a:p>
          <a:p>
            <a:pPr lvl="0"/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по </a:t>
            </a:r>
            <a:r>
              <a:rPr lang="ru-RU" dirty="0" err="1"/>
              <a:t>рахунку</a:t>
            </a:r>
            <a:endParaRPr lang="ru-RU" dirty="0"/>
          </a:p>
          <a:p>
            <a:pPr lvl="0"/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рахунку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У </a:t>
            </a:r>
            <a:r>
              <a:rPr lang="ru-RU" b="1" dirty="0"/>
              <a:t>будь-</a:t>
            </a:r>
            <a:r>
              <a:rPr lang="ru-RU" b="1" dirty="0" err="1"/>
              <a:t>якому</a:t>
            </a:r>
            <a:r>
              <a:rPr lang="ru-RU" b="1" dirty="0"/>
              <a:t> </a:t>
            </a:r>
            <a:r>
              <a:rPr lang="ru-RU" b="1" dirty="0" err="1"/>
              <a:t>форматі</a:t>
            </a:r>
            <a:r>
              <a:rPr lang="ru-RU" b="1" dirty="0"/>
              <a:t> </a:t>
            </a:r>
            <a:r>
              <a:rPr lang="ru-RU" b="1" dirty="0" err="1"/>
              <a:t>відеобанкінг</a:t>
            </a:r>
            <a:r>
              <a:rPr lang="ru-RU" b="1" dirty="0"/>
              <a:t> </a:t>
            </a:r>
            <a:r>
              <a:rPr lang="ru-RU" b="1" dirty="0" err="1"/>
              <a:t>передбачає</a:t>
            </a:r>
            <a:r>
              <a:rPr lang="ru-RU" b="1" dirty="0"/>
              <a:t>:</a:t>
            </a:r>
          </a:p>
          <a:p>
            <a:pPr lvl="0"/>
            <a:r>
              <a:rPr lang="ru-RU" dirty="0" err="1"/>
              <a:t>Ініціювання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кредитного </a:t>
            </a:r>
            <a:r>
              <a:rPr lang="ru-RU" dirty="0" err="1"/>
              <a:t>ліміту</a:t>
            </a:r>
            <a:endParaRPr lang="ru-RU" dirty="0"/>
          </a:p>
          <a:p>
            <a:pPr lvl="0"/>
            <a:r>
              <a:rPr lang="ru-RU" dirty="0" err="1"/>
              <a:t>Консультування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спеціалістами</a:t>
            </a:r>
            <a:r>
              <a:rPr lang="ru-RU" dirty="0"/>
              <a:t> банку</a:t>
            </a:r>
          </a:p>
          <a:p>
            <a:pPr lvl="0"/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рахунку</a:t>
            </a:r>
            <a:endParaRPr lang="ru-RU" dirty="0"/>
          </a:p>
          <a:p>
            <a:pPr lvl="0"/>
            <a:r>
              <a:rPr lang="ru-RU" dirty="0" err="1"/>
              <a:t>Розгорнуте</a:t>
            </a:r>
            <a:r>
              <a:rPr lang="ru-RU" dirty="0"/>
              <a:t> </a:t>
            </a:r>
            <a:r>
              <a:rPr lang="ru-RU" dirty="0" err="1"/>
              <a:t>інформування</a:t>
            </a:r>
            <a:r>
              <a:rPr lang="ru-RU" dirty="0"/>
              <a:t> про </a:t>
            </a:r>
            <a:r>
              <a:rPr lang="ru-RU" dirty="0" err="1"/>
              <a:t>послуги</a:t>
            </a:r>
            <a:r>
              <a:rPr lang="ru-RU" dirty="0"/>
              <a:t> банку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7327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2655" y="624110"/>
            <a:ext cx="9661957" cy="1280890"/>
          </a:xfrm>
        </p:spPr>
        <p:txBody>
          <a:bodyPr>
            <a:noAutofit/>
          </a:bodyPr>
          <a:lstStyle/>
          <a:p>
            <a:r>
              <a:rPr lang="ru-RU" sz="1800" dirty="0" err="1"/>
              <a:t>Мобільний</a:t>
            </a:r>
            <a:r>
              <a:rPr lang="ru-RU" sz="1800" dirty="0"/>
              <a:t> </a:t>
            </a:r>
            <a:r>
              <a:rPr lang="ru-RU" sz="1800" dirty="0" err="1"/>
              <a:t>банкінг</a:t>
            </a:r>
            <a:r>
              <a:rPr lang="ru-RU" sz="1800" dirty="0"/>
              <a:t> – </a:t>
            </a:r>
            <a:r>
              <a:rPr lang="ru-RU" sz="1800" dirty="0" err="1"/>
              <a:t>це</a:t>
            </a:r>
            <a:r>
              <a:rPr lang="ru-RU" sz="1800" dirty="0"/>
              <a:t> система,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дає</a:t>
            </a:r>
            <a:r>
              <a:rPr lang="ru-RU" sz="1800" dirty="0"/>
              <a:t> </a:t>
            </a:r>
            <a:r>
              <a:rPr lang="ru-RU" sz="1800" dirty="0" err="1"/>
              <a:t>можливість</a:t>
            </a:r>
            <a:r>
              <a:rPr lang="ru-RU" sz="1800" dirty="0"/>
              <a:t> </a:t>
            </a:r>
            <a:r>
              <a:rPr lang="ru-RU" sz="1800" dirty="0" err="1"/>
              <a:t>управляти</a:t>
            </a:r>
            <a:r>
              <a:rPr lang="ru-RU" sz="1800" dirty="0"/>
              <a:t> </a:t>
            </a:r>
            <a:r>
              <a:rPr lang="ru-RU" sz="1800" dirty="0" err="1"/>
              <a:t>власними</a:t>
            </a:r>
            <a:r>
              <a:rPr lang="ru-RU" sz="1800" dirty="0"/>
              <a:t> </a:t>
            </a:r>
            <a:r>
              <a:rPr lang="ru-RU" sz="1800" dirty="0" err="1"/>
              <a:t>безготівковими</a:t>
            </a:r>
            <a:r>
              <a:rPr lang="ru-RU" sz="1800" dirty="0"/>
              <a:t> коштами за </a:t>
            </a:r>
            <a:r>
              <a:rPr lang="ru-RU" sz="1800" dirty="0" err="1"/>
              <a:t>допомогою</a:t>
            </a:r>
            <a:r>
              <a:rPr lang="ru-RU" sz="1800" dirty="0"/>
              <a:t> </a:t>
            </a:r>
            <a:r>
              <a:rPr lang="ru-RU" sz="1800" dirty="0" err="1"/>
              <a:t>мобільного</a:t>
            </a:r>
            <a:r>
              <a:rPr lang="ru-RU" sz="1800" dirty="0"/>
              <a:t> телефону, смартфону </a:t>
            </a:r>
            <a:r>
              <a:rPr lang="ru-RU" sz="1800" dirty="0" err="1"/>
              <a:t>або</a:t>
            </a:r>
            <a:r>
              <a:rPr lang="ru-RU" sz="1800" dirty="0"/>
              <a:t> планшетного </a:t>
            </a:r>
            <a:r>
              <a:rPr lang="ru-RU" sz="1800" dirty="0" err="1"/>
              <a:t>комп'ютера</a:t>
            </a:r>
            <a:r>
              <a:rPr lang="ru-RU" sz="1800" dirty="0"/>
              <a:t>. </a:t>
            </a:r>
            <a:r>
              <a:rPr lang="ru-RU" sz="1800" dirty="0" err="1"/>
              <a:t>Ця</a:t>
            </a:r>
            <a:r>
              <a:rPr lang="ru-RU" sz="1800" dirty="0"/>
              <a:t> </a:t>
            </a:r>
            <a:r>
              <a:rPr lang="ru-RU" sz="1800" dirty="0" err="1"/>
              <a:t>послуга</a:t>
            </a:r>
            <a:r>
              <a:rPr lang="ru-RU" sz="1800" dirty="0"/>
              <a:t> в банках представлена у </a:t>
            </a:r>
            <a:r>
              <a:rPr lang="ru-RU" sz="1800" dirty="0" err="1"/>
              <a:t>вигляді</a:t>
            </a:r>
            <a:r>
              <a:rPr lang="ru-RU" sz="1800" dirty="0"/>
              <a:t> </a:t>
            </a:r>
            <a:r>
              <a:rPr lang="ru-RU" sz="1800" dirty="0" err="1"/>
              <a:t>додатків</a:t>
            </a:r>
            <a:r>
              <a:rPr lang="ru-RU" sz="1800" dirty="0"/>
              <a:t> для </a:t>
            </a:r>
            <a:r>
              <a:rPr lang="ru-RU" sz="1800" dirty="0" err="1"/>
              <a:t>планшетів</a:t>
            </a:r>
            <a:r>
              <a:rPr lang="ru-RU" sz="1800" dirty="0"/>
              <a:t> і </a:t>
            </a:r>
            <a:r>
              <a:rPr lang="ru-RU" sz="1800" dirty="0" err="1"/>
              <a:t>смартфонів</a:t>
            </a:r>
            <a:r>
              <a:rPr lang="ru-RU" sz="1800" dirty="0"/>
              <a:t> з </a:t>
            </a:r>
            <a:r>
              <a:rPr lang="ru-RU" sz="1800" dirty="0" err="1"/>
              <a:t>операційними</a:t>
            </a:r>
            <a:r>
              <a:rPr lang="ru-RU" sz="1800" dirty="0"/>
              <a:t> системами </a:t>
            </a:r>
            <a:r>
              <a:rPr lang="en-US" sz="1800" dirty="0" err="1"/>
              <a:t>iOS</a:t>
            </a:r>
            <a:r>
              <a:rPr lang="en-US" sz="1800" dirty="0"/>
              <a:t>, Android </a:t>
            </a:r>
            <a:r>
              <a:rPr lang="ru-RU" sz="1800" dirty="0"/>
              <a:t>та </a:t>
            </a:r>
            <a:r>
              <a:rPr lang="en-US" sz="1800" dirty="0"/>
              <a:t>Windows Phone.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1960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Сьогодні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мобільного</a:t>
            </a:r>
            <a:r>
              <a:rPr lang="ru-RU" dirty="0"/>
              <a:t> </a:t>
            </a:r>
            <a:r>
              <a:rPr lang="ru-RU" dirty="0" err="1"/>
              <a:t>банкінгу</a:t>
            </a:r>
            <a:r>
              <a:rPr lang="ru-RU" dirty="0"/>
              <a:t>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– </a:t>
            </a:r>
            <a:endParaRPr lang="ru-RU" dirty="0" smtClean="0"/>
          </a:p>
          <a:p>
            <a:r>
              <a:rPr lang="ru-RU" b="1" dirty="0" err="1" smtClean="0"/>
              <a:t>Отримання</a:t>
            </a:r>
            <a:r>
              <a:rPr lang="ru-RU" b="1" dirty="0" smtClean="0"/>
              <a:t> та передача </a:t>
            </a:r>
            <a:r>
              <a:rPr lang="ru-RU" b="1" dirty="0" err="1" smtClean="0"/>
              <a:t>інформації</a:t>
            </a:r>
            <a:r>
              <a:rPr lang="ru-RU" b="1" dirty="0" smtClean="0"/>
              <a:t> </a:t>
            </a:r>
          </a:p>
          <a:p>
            <a:r>
              <a:rPr lang="en-US" dirty="0" smtClean="0"/>
              <a:t>SMS-</a:t>
            </a:r>
            <a:r>
              <a:rPr lang="ru-RU" dirty="0" err="1"/>
              <a:t>інформування</a:t>
            </a:r>
            <a:r>
              <a:rPr lang="ru-RU" dirty="0"/>
              <a:t> про </a:t>
            </a:r>
            <a:r>
              <a:rPr lang="ru-RU" dirty="0" err="1"/>
              <a:t>операції</a:t>
            </a:r>
            <a:r>
              <a:rPr lang="ru-RU" dirty="0"/>
              <a:t> з </a:t>
            </a:r>
            <a:r>
              <a:rPr lang="ru-RU" dirty="0" err="1"/>
              <a:t>банківськими</a:t>
            </a:r>
            <a:r>
              <a:rPr lang="ru-RU" dirty="0"/>
              <a:t> </a:t>
            </a:r>
            <a:r>
              <a:rPr lang="ru-RU" dirty="0" err="1"/>
              <a:t>картками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err="1" smtClean="0"/>
              <a:t>перевірка</a:t>
            </a:r>
            <a:r>
              <a:rPr lang="ru-RU" dirty="0" smtClean="0"/>
              <a:t> </a:t>
            </a:r>
            <a:r>
              <a:rPr lang="ru-RU" dirty="0" err="1"/>
              <a:t>залишку</a:t>
            </a:r>
            <a:r>
              <a:rPr lang="ru-RU" dirty="0"/>
              <a:t> на </a:t>
            </a:r>
            <a:r>
              <a:rPr lang="ru-RU" dirty="0" err="1"/>
              <a:t>банківському</a:t>
            </a:r>
            <a:r>
              <a:rPr lang="ru-RU" dirty="0"/>
              <a:t> </a:t>
            </a:r>
            <a:r>
              <a:rPr lang="ru-RU" dirty="0" err="1"/>
              <a:t>рахунку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рахунку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картки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залишок</a:t>
            </a:r>
            <a:r>
              <a:rPr lang="ru-RU" dirty="0"/>
              <a:t> </a:t>
            </a:r>
            <a:r>
              <a:rPr lang="ru-RU" dirty="0" err="1"/>
              <a:t>заборгованості</a:t>
            </a:r>
            <a:r>
              <a:rPr lang="ru-RU" dirty="0"/>
              <a:t> за кредитом, </a:t>
            </a:r>
            <a:endParaRPr lang="ru-RU" dirty="0" smtClean="0"/>
          </a:p>
          <a:p>
            <a:r>
              <a:rPr lang="ru-RU" dirty="0" smtClean="0"/>
              <a:t>перегляд </a:t>
            </a:r>
            <a:r>
              <a:rPr lang="ru-RU" dirty="0" err="1"/>
              <a:t>курсів</a:t>
            </a:r>
            <a:r>
              <a:rPr lang="ru-RU" dirty="0"/>
              <a:t> валют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найближчого</a:t>
            </a:r>
            <a:r>
              <a:rPr lang="ru-RU" dirty="0"/>
              <a:t> </a:t>
            </a:r>
            <a:r>
              <a:rPr lang="ru-RU" dirty="0" err="1"/>
              <a:t>відділення</a:t>
            </a:r>
            <a:r>
              <a:rPr lang="ru-RU" dirty="0"/>
              <a:t> банку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подібні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err="1" smtClean="0"/>
              <a:t>Проведення</a:t>
            </a:r>
            <a:r>
              <a:rPr lang="ru-RU" b="1" dirty="0" smtClean="0"/>
              <a:t> </a:t>
            </a:r>
            <a:r>
              <a:rPr lang="ru-RU" b="1" dirty="0" err="1" smtClean="0"/>
              <a:t>платежів</a:t>
            </a:r>
            <a:r>
              <a:rPr lang="ru-RU" b="1" dirty="0"/>
              <a:t>. </a:t>
            </a:r>
          </a:p>
          <a:p>
            <a:r>
              <a:rPr lang="ru-RU" dirty="0" smtClean="0"/>
              <a:t> </a:t>
            </a:r>
            <a:r>
              <a:rPr lang="ru-RU" dirty="0" err="1"/>
              <a:t>внутрішньобанківські</a:t>
            </a:r>
            <a:r>
              <a:rPr lang="ru-RU" dirty="0"/>
              <a:t> </a:t>
            </a:r>
            <a:r>
              <a:rPr lang="ru-RU" dirty="0" err="1"/>
              <a:t>перекази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валютах, </a:t>
            </a:r>
            <a:endParaRPr lang="ru-RU" dirty="0" smtClean="0"/>
          </a:p>
          <a:p>
            <a:r>
              <a:rPr lang="ru-RU" dirty="0" err="1" smtClean="0"/>
              <a:t>погашення</a:t>
            </a:r>
            <a:r>
              <a:rPr lang="ru-RU" dirty="0" smtClean="0"/>
              <a:t> </a:t>
            </a:r>
            <a:r>
              <a:rPr lang="ru-RU" dirty="0" err="1"/>
              <a:t>кредитів</a:t>
            </a:r>
            <a:r>
              <a:rPr lang="ru-RU" dirty="0"/>
              <a:t>, </a:t>
            </a:r>
            <a:r>
              <a:rPr lang="ru-RU" dirty="0" err="1"/>
              <a:t>купівля</a:t>
            </a:r>
            <a:r>
              <a:rPr lang="ru-RU" dirty="0"/>
              <a:t>/продаж </a:t>
            </a:r>
            <a:r>
              <a:rPr lang="ru-RU" dirty="0" err="1"/>
              <a:t>валюти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err="1" smtClean="0"/>
              <a:t>платежі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податкових</a:t>
            </a:r>
            <a:r>
              <a:rPr lang="ru-RU" dirty="0"/>
              <a:t> і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ж </a:t>
            </a:r>
            <a:r>
              <a:rPr lang="ru-RU" dirty="0"/>
              <a:t>оплата </a:t>
            </a:r>
            <a:r>
              <a:rPr lang="ru-RU" dirty="0" err="1"/>
              <a:t>мобільних</a:t>
            </a:r>
            <a:r>
              <a:rPr lang="ru-RU" dirty="0"/>
              <a:t> і </a:t>
            </a:r>
            <a:r>
              <a:rPr lang="ru-RU" dirty="0" err="1"/>
              <a:t>стаціонарних</a:t>
            </a:r>
            <a:r>
              <a:rPr lang="ru-RU" dirty="0"/>
              <a:t> </a:t>
            </a:r>
            <a:r>
              <a:rPr lang="ru-RU" dirty="0" err="1"/>
              <a:t>телефонів</a:t>
            </a:r>
            <a:r>
              <a:rPr lang="ru-RU" dirty="0"/>
              <a:t>, </a:t>
            </a:r>
            <a:r>
              <a:rPr lang="ru-RU" dirty="0" err="1"/>
              <a:t>інтернету</a:t>
            </a:r>
            <a:r>
              <a:rPr lang="ru-RU" dirty="0"/>
              <a:t>,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телебачення</a:t>
            </a:r>
            <a:r>
              <a:rPr lang="ru-RU" dirty="0"/>
              <a:t>, </a:t>
            </a:r>
            <a:r>
              <a:rPr lang="ru-RU" dirty="0" err="1"/>
              <a:t>послуг</a:t>
            </a:r>
            <a:r>
              <a:rPr lang="ru-RU" dirty="0"/>
              <a:t> ЖКГ </a:t>
            </a:r>
            <a:r>
              <a:rPr lang="ru-RU" dirty="0" err="1"/>
              <a:t>тощо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Найпопулярніші</a:t>
            </a:r>
            <a:r>
              <a:rPr lang="ru-RU" dirty="0" smtClean="0"/>
              <a:t> </a:t>
            </a:r>
            <a:r>
              <a:rPr lang="ru-RU" dirty="0" err="1"/>
              <a:t>послуги</a:t>
            </a:r>
            <a:r>
              <a:rPr lang="ru-RU" dirty="0"/>
              <a:t> в </a:t>
            </a:r>
            <a:r>
              <a:rPr lang="ru-RU" dirty="0" err="1"/>
              <a:t>мобільному</a:t>
            </a:r>
            <a:r>
              <a:rPr lang="ru-RU" dirty="0"/>
              <a:t> </a:t>
            </a:r>
            <a:r>
              <a:rPr lang="ru-RU" dirty="0" err="1"/>
              <a:t>банкінгу</a:t>
            </a:r>
            <a:r>
              <a:rPr lang="ru-RU" dirty="0"/>
              <a:t> – </a:t>
            </a:r>
            <a:r>
              <a:rPr lang="ru-RU" dirty="0" err="1"/>
              <a:t>поповнення</a:t>
            </a:r>
            <a:r>
              <a:rPr lang="ru-RU" dirty="0"/>
              <a:t> </a:t>
            </a:r>
            <a:r>
              <a:rPr lang="ru-RU" dirty="0" err="1"/>
              <a:t>рахунку</a:t>
            </a:r>
            <a:r>
              <a:rPr lang="ru-RU" dirty="0"/>
              <a:t> </a:t>
            </a:r>
            <a:r>
              <a:rPr lang="ru-RU" dirty="0" err="1"/>
              <a:t>стільникового</a:t>
            </a:r>
            <a:r>
              <a:rPr lang="ru-RU" dirty="0"/>
              <a:t> телефону, </a:t>
            </a:r>
            <a:r>
              <a:rPr lang="ru-RU" dirty="0" err="1"/>
              <a:t>платежі</a:t>
            </a:r>
            <a:r>
              <a:rPr lang="ru-RU" dirty="0"/>
              <a:t> за </a:t>
            </a:r>
            <a:r>
              <a:rPr lang="ru-RU" dirty="0" err="1"/>
              <a:t>Інтернет</a:t>
            </a:r>
            <a:r>
              <a:rPr lang="ru-RU" dirty="0"/>
              <a:t> та </a:t>
            </a:r>
            <a:r>
              <a:rPr lang="ru-RU" dirty="0" err="1"/>
              <a:t>житловокомунальні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(</a:t>
            </a:r>
            <a:r>
              <a:rPr lang="ru-RU" dirty="0" err="1"/>
              <a:t>понад</a:t>
            </a:r>
            <a:r>
              <a:rPr lang="ru-RU" dirty="0"/>
              <a:t> 50%). Все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затребуваними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зовнішні</a:t>
            </a:r>
            <a:r>
              <a:rPr lang="ru-RU" dirty="0"/>
              <a:t> </a:t>
            </a:r>
            <a:r>
              <a:rPr lang="ru-RU" dirty="0" err="1"/>
              <a:t>перекази</a:t>
            </a:r>
            <a:r>
              <a:rPr lang="ru-RU" dirty="0"/>
              <a:t> та </a:t>
            </a:r>
            <a:r>
              <a:rPr lang="ru-RU" dirty="0" err="1"/>
              <a:t>поповнення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 </a:t>
            </a:r>
            <a:r>
              <a:rPr lang="ru-RU" dirty="0" err="1"/>
              <a:t>гаманців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3709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 smtClean="0"/>
              <a:t>Мобільний</a:t>
            </a:r>
            <a:r>
              <a:rPr lang="ru-RU" i="1" dirty="0" smtClean="0"/>
              <a:t> </a:t>
            </a:r>
            <a:r>
              <a:rPr lang="ru-RU" i="1" dirty="0" err="1" smtClean="0"/>
              <a:t>банкінг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65757" y="1588679"/>
            <a:ext cx="5072351" cy="468743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b="1" i="1" dirty="0"/>
              <a:t>Система </a:t>
            </a:r>
            <a:r>
              <a:rPr lang="ru-RU" b="1" i="1" dirty="0" err="1"/>
              <a:t>мобільного</a:t>
            </a:r>
            <a:r>
              <a:rPr lang="ru-RU" b="1" i="1" dirty="0"/>
              <a:t> </a:t>
            </a:r>
            <a:r>
              <a:rPr lang="ru-RU" b="1" i="1" dirty="0" err="1" smtClean="0"/>
              <a:t>банкінгу</a:t>
            </a:r>
            <a:r>
              <a:rPr lang="ru-RU" b="1" i="1" dirty="0" smtClean="0"/>
              <a:t> </a:t>
            </a:r>
            <a:r>
              <a:rPr lang="ru-RU" b="1" i="1" dirty="0" err="1"/>
              <a:t>на­дає</a:t>
            </a:r>
            <a:r>
              <a:rPr lang="ru-RU" b="1" i="1" dirty="0"/>
              <a:t> </a:t>
            </a:r>
            <a:r>
              <a:rPr lang="ru-RU" b="1" i="1" dirty="0" err="1"/>
              <a:t>можливість</a:t>
            </a:r>
            <a:r>
              <a:rPr lang="ru-RU" b="1" i="1" dirty="0"/>
              <a:t> </a:t>
            </a:r>
            <a:r>
              <a:rPr lang="ru-RU" b="1" i="1" dirty="0" err="1"/>
              <a:t>власникам</a:t>
            </a:r>
            <a:r>
              <a:rPr lang="ru-RU" b="1" i="1" dirty="0"/>
              <a:t> </a:t>
            </a:r>
            <a:r>
              <a:rPr lang="ru-RU" b="1" i="1" dirty="0" err="1"/>
              <a:t>платіжних</a:t>
            </a:r>
            <a:r>
              <a:rPr lang="ru-RU" b="1" i="1" dirty="0"/>
              <a:t> карт VISA, </a:t>
            </a:r>
            <a:r>
              <a:rPr lang="ru-RU" b="1" i="1" dirty="0" err="1"/>
              <a:t>Eurocard</a:t>
            </a:r>
            <a:r>
              <a:rPr lang="ru-RU" b="1" i="1" dirty="0"/>
              <a:t>/</a:t>
            </a:r>
            <a:r>
              <a:rPr lang="ru-RU" b="1" i="1" dirty="0" err="1"/>
              <a:t>MasterCard</a:t>
            </a:r>
            <a:r>
              <a:rPr lang="ru-RU" b="1" i="1" dirty="0"/>
              <a:t>, </a:t>
            </a:r>
            <a:r>
              <a:rPr lang="ru-RU" b="1" i="1" dirty="0" err="1" smtClean="0"/>
              <a:t>Cirrus</a:t>
            </a:r>
            <a:r>
              <a:rPr lang="ru-RU" b="1" i="1" dirty="0" smtClean="0"/>
              <a:t>/</a:t>
            </a:r>
            <a:r>
              <a:rPr lang="ru-RU" b="1" i="1" dirty="0" err="1" smtClean="0"/>
              <a:t>Maestro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вико­ристовувати</a:t>
            </a:r>
            <a:r>
              <a:rPr lang="ru-RU" b="1" i="1" dirty="0" smtClean="0"/>
              <a:t> </a:t>
            </a:r>
            <a:r>
              <a:rPr lang="ru-RU" b="1" i="1" dirty="0" err="1"/>
              <a:t>мобільний</a:t>
            </a:r>
            <a:r>
              <a:rPr lang="ru-RU" b="1" i="1" dirty="0"/>
              <a:t> телефон для </a:t>
            </a:r>
            <a:r>
              <a:rPr lang="ru-RU" b="1" i="1" dirty="0" err="1"/>
              <a:t>одержання</a:t>
            </a:r>
            <a:r>
              <a:rPr lang="ru-RU" b="1" i="1" dirty="0"/>
              <a:t> таких </a:t>
            </a:r>
            <a:r>
              <a:rPr lang="ru-RU" b="1" i="1" dirty="0" err="1"/>
              <a:t>послуг</a:t>
            </a:r>
            <a:r>
              <a:rPr lang="ru-RU" b="1" i="1" dirty="0"/>
              <a:t>:</a:t>
            </a:r>
            <a:endParaRPr lang="ru-RU" b="1" dirty="0"/>
          </a:p>
          <a:p>
            <a:pPr algn="just"/>
            <a:r>
              <a:rPr lang="ru-RU" i="1" dirty="0" err="1"/>
              <a:t>одержання</a:t>
            </a:r>
            <a:r>
              <a:rPr lang="ru-RU" i="1" dirty="0"/>
              <a:t> </a:t>
            </a:r>
            <a:r>
              <a:rPr lang="ru-RU" i="1" dirty="0" err="1"/>
              <a:t>інформації</a:t>
            </a:r>
            <a:r>
              <a:rPr lang="ru-RU" i="1" dirty="0"/>
              <a:t> про суму, </a:t>
            </a:r>
            <a:r>
              <a:rPr lang="ru-RU" i="1" dirty="0" err="1"/>
              <a:t>доступну</a:t>
            </a:r>
            <a:r>
              <a:rPr lang="ru-RU" i="1" dirty="0"/>
              <a:t> для </a:t>
            </a:r>
            <a:r>
              <a:rPr lang="ru-RU" i="1" dirty="0" err="1"/>
              <a:t>викорис­тання</a:t>
            </a:r>
            <a:r>
              <a:rPr lang="ru-RU" i="1" dirty="0"/>
              <a:t> по </a:t>
            </a:r>
            <a:r>
              <a:rPr lang="ru-RU" i="1" dirty="0" err="1"/>
              <a:t>карті</a:t>
            </a:r>
            <a:r>
              <a:rPr lang="ru-RU" i="1" dirty="0"/>
              <a:t> в </a:t>
            </a:r>
            <a:r>
              <a:rPr lang="ru-RU" i="1" dirty="0" err="1"/>
              <a:t>даний</a:t>
            </a:r>
            <a:r>
              <a:rPr lang="ru-RU" i="1" dirty="0"/>
              <a:t> момент;</a:t>
            </a:r>
            <a:endParaRPr lang="ru-RU" dirty="0"/>
          </a:p>
          <a:p>
            <a:pPr algn="just"/>
            <a:r>
              <a:rPr lang="ru-RU" i="1" dirty="0" err="1"/>
              <a:t>одержання</a:t>
            </a:r>
            <a:r>
              <a:rPr lang="ru-RU" i="1" dirty="0"/>
              <a:t> </a:t>
            </a:r>
            <a:r>
              <a:rPr lang="ru-RU" i="1" dirty="0" err="1"/>
              <a:t>повідомлень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підтверджують</a:t>
            </a:r>
            <a:r>
              <a:rPr lang="ru-RU" i="1" dirty="0"/>
              <a:t> </a:t>
            </a:r>
            <a:r>
              <a:rPr lang="ru-RU" i="1" dirty="0" err="1"/>
              <a:t>проведення</a:t>
            </a:r>
            <a:r>
              <a:rPr lang="ru-RU" i="1" dirty="0"/>
              <a:t> </a:t>
            </a:r>
            <a:r>
              <a:rPr lang="ru-RU" i="1" dirty="0" err="1"/>
              <a:t>операцій</a:t>
            </a:r>
            <a:r>
              <a:rPr lang="ru-RU" i="1" dirty="0"/>
              <a:t> по </a:t>
            </a:r>
            <a:r>
              <a:rPr lang="ru-RU" i="1" dirty="0" err="1"/>
              <a:t>карті</a:t>
            </a:r>
            <a:r>
              <a:rPr lang="ru-RU" i="1" dirty="0"/>
              <a:t>. </a:t>
            </a:r>
            <a:r>
              <a:rPr lang="ru-RU" i="1" dirty="0" err="1"/>
              <a:t>Такі</a:t>
            </a:r>
            <a:r>
              <a:rPr lang="ru-RU" i="1" dirty="0"/>
              <a:t> </a:t>
            </a:r>
            <a:r>
              <a:rPr lang="ru-RU" i="1" dirty="0" err="1"/>
              <a:t>повідомлення</a:t>
            </a:r>
            <a:r>
              <a:rPr lang="ru-RU" i="1" dirty="0"/>
              <a:t> </a:t>
            </a:r>
            <a:r>
              <a:rPr lang="ru-RU" i="1" dirty="0" err="1"/>
              <a:t>формуються</a:t>
            </a:r>
            <a:r>
              <a:rPr lang="ru-RU" i="1" dirty="0"/>
              <a:t> і </a:t>
            </a:r>
            <a:r>
              <a:rPr lang="ru-RU" i="1" dirty="0" err="1"/>
              <a:t>відсилають­ся</a:t>
            </a:r>
            <a:r>
              <a:rPr lang="ru-RU" i="1" dirty="0"/>
              <a:t> на </a:t>
            </a:r>
            <a:r>
              <a:rPr lang="ru-RU" i="1" dirty="0" err="1"/>
              <a:t>мобільний</a:t>
            </a:r>
            <a:r>
              <a:rPr lang="ru-RU" i="1" dirty="0"/>
              <a:t> телефон </a:t>
            </a:r>
            <a:r>
              <a:rPr lang="ru-RU" i="1" dirty="0" err="1"/>
              <a:t>клієнта</a:t>
            </a:r>
            <a:r>
              <a:rPr lang="ru-RU" i="1" dirty="0"/>
              <a:t> </a:t>
            </a:r>
            <a:r>
              <a:rPr lang="ru-RU" i="1" dirty="0" err="1"/>
              <a:t>після</a:t>
            </a:r>
            <a:r>
              <a:rPr lang="ru-RU" i="1" dirty="0"/>
              <a:t> </a:t>
            </a:r>
            <a:r>
              <a:rPr lang="ru-RU" i="1" dirty="0" err="1"/>
              <a:t>проведення</a:t>
            </a:r>
            <a:r>
              <a:rPr lang="ru-RU" i="1" dirty="0"/>
              <a:t> </a:t>
            </a:r>
            <a:r>
              <a:rPr lang="ru-RU" i="1" dirty="0" err="1"/>
              <a:t>операцій</a:t>
            </a:r>
            <a:r>
              <a:rPr lang="ru-RU" i="1" dirty="0"/>
              <a:t> по </a:t>
            </a:r>
            <a:r>
              <a:rPr lang="ru-RU" i="1" dirty="0" err="1"/>
              <a:t>карті</a:t>
            </a:r>
            <a:r>
              <a:rPr lang="ru-RU" i="1" dirty="0"/>
              <a:t>;</a:t>
            </a:r>
            <a:endParaRPr lang="ru-RU" dirty="0"/>
          </a:p>
          <a:p>
            <a:pPr algn="just"/>
            <a:r>
              <a:rPr lang="ru-RU" i="1" dirty="0" err="1"/>
              <a:t>можливість</a:t>
            </a:r>
            <a:r>
              <a:rPr lang="ru-RU" i="1" dirty="0"/>
              <a:t> </a:t>
            </a:r>
            <a:r>
              <a:rPr lang="ru-RU" i="1" dirty="0" err="1"/>
              <a:t>самостійного</a:t>
            </a:r>
            <a:r>
              <a:rPr lang="ru-RU" i="1" dirty="0"/>
              <a:t> </a:t>
            </a:r>
            <a:r>
              <a:rPr lang="ru-RU" i="1" dirty="0" err="1"/>
              <a:t>встановлення</a:t>
            </a:r>
            <a:r>
              <a:rPr lang="ru-RU" i="1" dirty="0"/>
              <a:t> </a:t>
            </a:r>
            <a:r>
              <a:rPr lang="ru-RU" i="1" dirty="0" err="1"/>
              <a:t>карти</a:t>
            </a:r>
            <a:r>
              <a:rPr lang="ru-RU" i="1" dirty="0"/>
              <a:t> в стоп-лист при </a:t>
            </a:r>
            <a:r>
              <a:rPr lang="ru-RU" i="1" dirty="0" err="1"/>
              <a:t>її</a:t>
            </a:r>
            <a:r>
              <a:rPr lang="ru-RU" i="1" dirty="0"/>
              <a:t> </a:t>
            </a:r>
            <a:r>
              <a:rPr lang="ru-RU" i="1" dirty="0" err="1"/>
              <a:t>втраті</a:t>
            </a:r>
            <a:r>
              <a:rPr lang="ru-RU" i="1" dirty="0"/>
              <a:t> </a:t>
            </a:r>
            <a:r>
              <a:rPr lang="ru-RU" i="1" dirty="0" err="1"/>
              <a:t>чи</a:t>
            </a:r>
            <a:r>
              <a:rPr lang="ru-RU" i="1" dirty="0"/>
              <a:t> </a:t>
            </a:r>
            <a:r>
              <a:rPr lang="ru-RU" i="1" dirty="0" err="1"/>
              <a:t>підозрі</a:t>
            </a:r>
            <a:r>
              <a:rPr lang="ru-RU" i="1" dirty="0"/>
              <a:t> про </a:t>
            </a:r>
            <a:r>
              <a:rPr lang="ru-RU" i="1" dirty="0" err="1"/>
              <a:t>неправомірне</a:t>
            </a:r>
            <a:r>
              <a:rPr lang="ru-RU" i="1" dirty="0"/>
              <a:t> </a:t>
            </a:r>
            <a:r>
              <a:rPr lang="ru-RU" i="1" dirty="0" err="1"/>
              <a:t>використання</a:t>
            </a:r>
            <a:r>
              <a:rPr lang="ru-RU" i="1" dirty="0"/>
              <a:t> </a:t>
            </a:r>
            <a:r>
              <a:rPr lang="ru-RU" i="1" dirty="0" err="1"/>
              <a:t>реквізитів</a:t>
            </a:r>
            <a:r>
              <a:rPr lang="ru-RU" i="1" dirty="0"/>
              <a:t> </a:t>
            </a:r>
            <a:r>
              <a:rPr lang="ru-RU" i="1" dirty="0" err="1"/>
              <a:t>карти</a:t>
            </a:r>
            <a:r>
              <a:rPr lang="ru-RU" i="1" dirty="0"/>
              <a:t>;</a:t>
            </a:r>
            <a:endParaRPr lang="ru-RU" dirty="0"/>
          </a:p>
          <a:p>
            <a:pPr algn="just"/>
            <a:r>
              <a:rPr lang="ru-RU" i="1" dirty="0" err="1"/>
              <a:t>одержання</a:t>
            </a:r>
            <a:r>
              <a:rPr lang="ru-RU" i="1" dirty="0"/>
              <a:t> </a:t>
            </a:r>
            <a:r>
              <a:rPr lang="ru-RU" i="1" dirty="0" err="1"/>
              <a:t>повідомлень</a:t>
            </a:r>
            <a:r>
              <a:rPr lang="ru-RU" i="1" dirty="0"/>
              <a:t> про </a:t>
            </a:r>
            <a:r>
              <a:rPr lang="ru-RU" i="1" dirty="0" err="1"/>
              <a:t>надходження</a:t>
            </a:r>
            <a:r>
              <a:rPr lang="ru-RU" i="1" dirty="0"/>
              <a:t> </a:t>
            </a:r>
            <a:r>
              <a:rPr lang="ru-RU" i="1" dirty="0" err="1"/>
              <a:t>коштів</a:t>
            </a:r>
            <a:r>
              <a:rPr lang="ru-RU" i="1" dirty="0"/>
              <a:t> на </a:t>
            </a:r>
            <a:r>
              <a:rPr lang="ru-RU" i="1" dirty="0" err="1"/>
              <a:t>картковий</a:t>
            </a:r>
            <a:r>
              <a:rPr lang="ru-RU" i="1" dirty="0"/>
              <a:t> </a:t>
            </a:r>
            <a:r>
              <a:rPr lang="ru-RU" i="1" dirty="0" err="1"/>
              <a:t>рахунок</a:t>
            </a:r>
            <a:r>
              <a:rPr lang="ru-RU" i="1" dirty="0"/>
              <a:t> у банку.</a:t>
            </a:r>
            <a:endParaRPr lang="ru-RU" dirty="0"/>
          </a:p>
          <a:p>
            <a:pPr algn="just"/>
            <a:endParaRPr lang="ru-RU" dirty="0"/>
          </a:p>
        </p:txBody>
      </p:sp>
      <p:pic>
        <p:nvPicPr>
          <p:cNvPr id="4098" name="Picture 2" descr="Мобильный Приват Банк: правила защиты приложений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3075" y="1399309"/>
            <a:ext cx="4845579" cy="4156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088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err="1"/>
              <a:t>Функції</a:t>
            </a:r>
            <a:r>
              <a:rPr lang="ru-RU" sz="1800" b="1" dirty="0"/>
              <a:t> </a:t>
            </a:r>
            <a:r>
              <a:rPr lang="ru-RU" sz="1800" b="1" dirty="0" err="1"/>
              <a:t>мобільного</a:t>
            </a:r>
            <a:r>
              <a:rPr lang="ru-RU" sz="1800" b="1" dirty="0"/>
              <a:t> </a:t>
            </a:r>
            <a:r>
              <a:rPr lang="ru-RU" sz="1800" b="1" dirty="0" err="1"/>
              <a:t>банкінгу</a:t>
            </a:r>
            <a:r>
              <a:rPr lang="ru-RU" sz="1800" b="1" dirty="0"/>
              <a:t> і </a:t>
            </a:r>
            <a:r>
              <a:rPr lang="ru-RU" sz="1800" b="1" dirty="0" err="1"/>
              <a:t>його</a:t>
            </a:r>
            <a:r>
              <a:rPr lang="ru-RU" sz="1800" b="1" dirty="0"/>
              <a:t> </a:t>
            </a:r>
            <a:r>
              <a:rPr lang="ru-RU" sz="1800" b="1" dirty="0" err="1"/>
              <a:t>вартість</a:t>
            </a:r>
            <a:r>
              <a:rPr lang="ru-RU" sz="1800" b="1" dirty="0"/>
              <a:t> у </a:t>
            </a:r>
            <a:r>
              <a:rPr lang="ru-RU" sz="1800" b="1" dirty="0" err="1"/>
              <a:t>деяких</a:t>
            </a:r>
            <a:r>
              <a:rPr lang="ru-RU" sz="1800" b="1" dirty="0"/>
              <a:t> </a:t>
            </a:r>
            <a:r>
              <a:rPr lang="ru-RU" sz="1800" b="1" dirty="0" err="1"/>
              <a:t>банків</a:t>
            </a:r>
            <a:r>
              <a:rPr lang="ru-RU" sz="1800" b="1" dirty="0"/>
              <a:t> з числа </a:t>
            </a:r>
            <a:r>
              <a:rPr lang="ru-RU" sz="1800" b="1" dirty="0" err="1"/>
              <a:t>найбільших</a:t>
            </a:r>
            <a:r>
              <a:rPr lang="ru-RU" sz="1800" b="1" dirty="0"/>
              <a:t> з </a:t>
            </a:r>
            <a:r>
              <a:rPr lang="ru-RU" sz="1800" b="1" dirty="0" err="1"/>
              <a:t>досліджень</a:t>
            </a:r>
            <a:r>
              <a:rPr lang="ru-RU" sz="1800" b="1" dirty="0"/>
              <a:t>  </a:t>
            </a:r>
            <a:r>
              <a:rPr lang="ru-RU" sz="1800" b="1" dirty="0" err="1">
                <a:hlinkClick r:id="rId2"/>
              </a:rPr>
              <a:t>компанії</a:t>
            </a:r>
            <a:r>
              <a:rPr lang="ru-RU" sz="1800" b="1" dirty="0">
                <a:hlinkClick r:id="rId2"/>
              </a:rPr>
              <a:t> «</a:t>
            </a:r>
            <a:r>
              <a:rPr lang="ru-RU" sz="1800" b="1" dirty="0" err="1">
                <a:hlinkClick r:id="rId2"/>
              </a:rPr>
              <a:t>Простобанк</a:t>
            </a:r>
            <a:r>
              <a:rPr lang="ru-RU" sz="1800" b="1" dirty="0">
                <a:hlinkClick r:id="rId2"/>
              </a:rPr>
              <a:t> Консалтинг»</a:t>
            </a:r>
            <a:r>
              <a:rPr lang="ru-RU" sz="1800" b="1" dirty="0"/>
              <a:t>  на липень-2020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>
          <a:xfrm>
            <a:off x="914400" y="1579418"/>
            <a:ext cx="5084618" cy="5126182"/>
          </a:xfrm>
        </p:spPr>
        <p:txBody>
          <a:bodyPr>
            <a:normAutofit fontScale="25000" lnSpcReduction="20000"/>
          </a:bodyPr>
          <a:lstStyle/>
          <a:p>
            <a:pPr marL="0" indent="0" fontAlgn="base">
              <a:spcBef>
                <a:spcPts val="0"/>
              </a:spcBef>
              <a:buNone/>
            </a:pPr>
            <a:r>
              <a:rPr lang="ru-RU" sz="4800" b="1" dirty="0" err="1"/>
              <a:t>Ощадбанк</a:t>
            </a:r>
            <a:r>
              <a:rPr lang="ru-RU" sz="4800" b="1" dirty="0"/>
              <a:t> (тариф для пакета "Моя </a:t>
            </a:r>
            <a:r>
              <a:rPr lang="ru-RU" sz="4800" b="1" dirty="0" err="1"/>
              <a:t>картка</a:t>
            </a:r>
            <a:r>
              <a:rPr lang="ru-RU" sz="4800" b="1" dirty="0"/>
              <a:t>")</a:t>
            </a:r>
            <a:endParaRPr lang="ru-RU" sz="4800" dirty="0"/>
          </a:p>
          <a:p>
            <a:pPr fontAlgn="base">
              <a:spcBef>
                <a:spcPts val="0"/>
              </a:spcBef>
            </a:pPr>
            <a:r>
              <a:rPr lang="ru-RU" sz="4800" b="1" dirty="0" err="1"/>
              <a:t>Вартість</a:t>
            </a:r>
            <a:r>
              <a:rPr lang="ru-RU" sz="4800" b="1" dirty="0"/>
              <a:t> </a:t>
            </a:r>
            <a:r>
              <a:rPr lang="ru-RU" sz="4800" b="1" dirty="0" err="1"/>
              <a:t>активації</a:t>
            </a:r>
            <a:r>
              <a:rPr lang="ru-RU" sz="4800" b="1" dirty="0"/>
              <a:t> </a:t>
            </a:r>
            <a:r>
              <a:rPr lang="ru-RU" sz="4800" b="1" dirty="0" err="1"/>
              <a:t>послуги</a:t>
            </a:r>
            <a:r>
              <a:rPr lang="ru-RU" sz="4800" dirty="0"/>
              <a:t> - </a:t>
            </a:r>
            <a:r>
              <a:rPr lang="ru-RU" sz="4800" dirty="0" err="1"/>
              <a:t>немає</a:t>
            </a:r>
            <a:endParaRPr lang="ru-RU" sz="4800" dirty="0"/>
          </a:p>
          <a:p>
            <a:pPr fontAlgn="base">
              <a:spcBef>
                <a:spcPts val="0"/>
              </a:spcBef>
            </a:pPr>
            <a:r>
              <a:rPr lang="ru-RU" sz="4800" b="1" dirty="0" err="1"/>
              <a:t>Абонплата</a:t>
            </a:r>
            <a:r>
              <a:rPr lang="ru-RU" sz="4800" b="1" dirty="0"/>
              <a:t> (в </a:t>
            </a:r>
            <a:r>
              <a:rPr lang="ru-RU" sz="4800" b="1" dirty="0" err="1"/>
              <a:t>місяць</a:t>
            </a:r>
            <a:r>
              <a:rPr lang="ru-RU" sz="4800" b="1" dirty="0"/>
              <a:t>)</a:t>
            </a:r>
            <a:r>
              <a:rPr lang="ru-RU" sz="4800" dirty="0"/>
              <a:t> - 10 </a:t>
            </a:r>
            <a:r>
              <a:rPr lang="ru-RU" sz="4800" dirty="0" err="1"/>
              <a:t>грн</a:t>
            </a:r>
            <a:r>
              <a:rPr lang="ru-RU" sz="4800" dirty="0"/>
              <a:t> (120 </a:t>
            </a:r>
            <a:r>
              <a:rPr lang="ru-RU" sz="4800" dirty="0" err="1"/>
              <a:t>грн</a:t>
            </a:r>
            <a:r>
              <a:rPr lang="ru-RU" sz="4800" dirty="0"/>
              <a:t> в </a:t>
            </a:r>
            <a:r>
              <a:rPr lang="ru-RU" sz="4800" dirty="0" err="1"/>
              <a:t>рік</a:t>
            </a:r>
            <a:r>
              <a:rPr lang="ru-RU" sz="4800" dirty="0"/>
              <a:t>)</a:t>
            </a:r>
          </a:p>
          <a:p>
            <a:pPr fontAlgn="base">
              <a:spcBef>
                <a:spcPts val="0"/>
              </a:spcBef>
            </a:pPr>
            <a:r>
              <a:rPr lang="ru-RU" sz="4800" b="1" dirty="0" err="1"/>
              <a:t>Можливість</a:t>
            </a:r>
            <a:r>
              <a:rPr lang="ru-RU" sz="4800" b="1" dirty="0"/>
              <a:t> </a:t>
            </a:r>
            <a:r>
              <a:rPr lang="ru-RU" sz="4800" b="1" dirty="0" err="1"/>
              <a:t>здійснювати</a:t>
            </a:r>
            <a:r>
              <a:rPr lang="ru-RU" sz="4800" b="1" dirty="0"/>
              <a:t> </a:t>
            </a:r>
            <a:r>
              <a:rPr lang="ru-RU" sz="4800" b="1" dirty="0" err="1"/>
              <a:t>платежі</a:t>
            </a:r>
            <a:r>
              <a:rPr lang="ru-RU" sz="4800" b="1" dirty="0"/>
              <a:t> за </a:t>
            </a:r>
            <a:r>
              <a:rPr lang="ru-RU" sz="4800" b="1" dirty="0" err="1"/>
              <a:t>допомогою</a:t>
            </a:r>
            <a:r>
              <a:rPr lang="ru-RU" sz="4800" b="1" dirty="0"/>
              <a:t> </a:t>
            </a:r>
            <a:r>
              <a:rPr lang="ru-RU" sz="4800" b="1" dirty="0" err="1"/>
              <a:t>мобільного</a:t>
            </a:r>
            <a:r>
              <a:rPr lang="ru-RU" sz="4800" b="1" dirty="0"/>
              <a:t> телефону</a:t>
            </a:r>
            <a:r>
              <a:rPr lang="ru-RU" sz="4800" dirty="0"/>
              <a:t> - так</a:t>
            </a:r>
          </a:p>
          <a:p>
            <a:pPr fontAlgn="base">
              <a:spcBef>
                <a:spcPts val="0"/>
              </a:spcBef>
            </a:pPr>
            <a:r>
              <a:rPr lang="ru-RU" sz="4800" b="1" dirty="0" err="1"/>
              <a:t>Комісія</a:t>
            </a:r>
            <a:r>
              <a:rPr lang="ru-RU" sz="4800" b="1" dirty="0"/>
              <a:t> (за </a:t>
            </a:r>
            <a:r>
              <a:rPr lang="ru-RU" sz="4800" b="1" dirty="0" err="1"/>
              <a:t>операцію</a:t>
            </a:r>
            <a:r>
              <a:rPr lang="ru-RU" sz="4800" b="1" dirty="0"/>
              <a:t>)</a:t>
            </a:r>
            <a:r>
              <a:rPr lang="ru-RU" sz="4800" dirty="0"/>
              <a:t> - </a:t>
            </a:r>
            <a:r>
              <a:rPr lang="ru-RU" sz="4800" dirty="0" err="1"/>
              <a:t>комунальні</a:t>
            </a:r>
            <a:r>
              <a:rPr lang="ru-RU" sz="4800" dirty="0"/>
              <a:t> </a:t>
            </a:r>
            <a:r>
              <a:rPr lang="ru-RU" sz="4800" dirty="0" err="1"/>
              <a:t>платежі-залежно</a:t>
            </a:r>
            <a:r>
              <a:rPr lang="ru-RU" sz="4800" dirty="0"/>
              <a:t> </a:t>
            </a:r>
            <a:r>
              <a:rPr lang="ru-RU" sz="4800" dirty="0" err="1"/>
              <a:t>від</a:t>
            </a:r>
            <a:r>
              <a:rPr lang="ru-RU" sz="4800" dirty="0"/>
              <a:t> </a:t>
            </a:r>
            <a:r>
              <a:rPr lang="ru-RU" sz="4800" dirty="0" err="1"/>
              <a:t>одержувача</a:t>
            </a:r>
            <a:r>
              <a:rPr lang="ru-RU" sz="4800" dirty="0"/>
              <a:t> платежу, </a:t>
            </a:r>
            <a:r>
              <a:rPr lang="ru-RU" sz="4800" dirty="0" err="1"/>
              <a:t>мобільні</a:t>
            </a:r>
            <a:r>
              <a:rPr lang="ru-RU" sz="4800" dirty="0"/>
              <a:t> </a:t>
            </a:r>
            <a:r>
              <a:rPr lang="ru-RU" sz="4800" dirty="0" err="1"/>
              <a:t>оператори</a:t>
            </a:r>
            <a:r>
              <a:rPr lang="ru-RU" sz="4800" dirty="0"/>
              <a:t>- 2% </a:t>
            </a:r>
            <a:r>
              <a:rPr lang="ru-RU" sz="4800" dirty="0" err="1"/>
              <a:t>мін</a:t>
            </a:r>
            <a:r>
              <a:rPr lang="ru-RU" sz="4800" dirty="0"/>
              <a:t>. 2 грн., на </a:t>
            </a:r>
            <a:r>
              <a:rPr lang="ru-RU" sz="4800" dirty="0" err="1"/>
              <a:t>картки</a:t>
            </a:r>
            <a:r>
              <a:rPr lang="ru-RU" sz="4800" dirty="0"/>
              <a:t> </a:t>
            </a:r>
            <a:r>
              <a:rPr lang="ru-RU" sz="4800" dirty="0" err="1"/>
              <a:t>інших</a:t>
            </a:r>
            <a:r>
              <a:rPr lang="ru-RU" sz="4800" dirty="0"/>
              <a:t> </a:t>
            </a:r>
            <a:r>
              <a:rPr lang="ru-RU" sz="4800" dirty="0" err="1"/>
              <a:t>банків</a:t>
            </a:r>
            <a:r>
              <a:rPr lang="ru-RU" sz="4800" dirty="0"/>
              <a:t> - 1% + 5 грн.</a:t>
            </a:r>
          </a:p>
          <a:p>
            <a:pPr fontAlgn="base">
              <a:spcBef>
                <a:spcPts val="0"/>
              </a:spcBef>
            </a:pPr>
            <a:r>
              <a:rPr lang="ru-RU" sz="4800" b="1" dirty="0" err="1"/>
              <a:t>Можливість</a:t>
            </a:r>
            <a:r>
              <a:rPr lang="ru-RU" sz="4800" b="1" dirty="0"/>
              <a:t> </a:t>
            </a:r>
            <a:r>
              <a:rPr lang="ru-RU" sz="4800" b="1" dirty="0" err="1"/>
              <a:t>заблокувати</a:t>
            </a:r>
            <a:r>
              <a:rPr lang="ru-RU" sz="4800" b="1" dirty="0"/>
              <a:t> карту за </a:t>
            </a:r>
            <a:r>
              <a:rPr lang="ru-RU" sz="4800" b="1" dirty="0" err="1"/>
              <a:t>допомогою</a:t>
            </a:r>
            <a:r>
              <a:rPr lang="ru-RU" sz="4800" b="1" dirty="0"/>
              <a:t> </a:t>
            </a:r>
            <a:r>
              <a:rPr lang="ru-RU" sz="4800" b="1" dirty="0" err="1"/>
              <a:t>мобільног</a:t>
            </a:r>
            <a:endParaRPr lang="ru-RU" sz="4800" dirty="0"/>
          </a:p>
          <a:p>
            <a:pPr fontAlgn="base">
              <a:spcBef>
                <a:spcPts val="0"/>
              </a:spcBef>
            </a:pPr>
            <a:r>
              <a:rPr lang="ru-RU" sz="4800" b="1" dirty="0" smtClean="0"/>
              <a:t>о </a:t>
            </a:r>
            <a:r>
              <a:rPr lang="ru-RU" sz="4800" b="1" dirty="0"/>
              <a:t>телефону</a:t>
            </a:r>
            <a:r>
              <a:rPr lang="ru-RU" sz="4800" dirty="0"/>
              <a:t> - так</a:t>
            </a:r>
          </a:p>
          <a:p>
            <a:pPr fontAlgn="base">
              <a:spcBef>
                <a:spcPts val="0"/>
              </a:spcBef>
            </a:pPr>
            <a:r>
              <a:rPr lang="ru-RU" sz="4800" b="1" dirty="0" err="1"/>
              <a:t>Можливість</a:t>
            </a:r>
            <a:r>
              <a:rPr lang="ru-RU" sz="4800" b="1" dirty="0"/>
              <a:t> </a:t>
            </a:r>
            <a:r>
              <a:rPr lang="ru-RU" sz="4800" b="1" dirty="0" err="1"/>
              <a:t>поповнити</a:t>
            </a:r>
            <a:r>
              <a:rPr lang="ru-RU" sz="4800" b="1" dirty="0"/>
              <a:t> </a:t>
            </a:r>
            <a:r>
              <a:rPr lang="ru-RU" sz="4800" b="1" dirty="0" err="1"/>
              <a:t>мобільний</a:t>
            </a:r>
            <a:r>
              <a:rPr lang="ru-RU" sz="4800" b="1" dirty="0"/>
              <a:t> телефон</a:t>
            </a:r>
            <a:r>
              <a:rPr lang="ru-RU" sz="4800" dirty="0"/>
              <a:t> - так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ru-RU" sz="4800" b="1" dirty="0" smtClean="0"/>
          </a:p>
          <a:p>
            <a:pPr marL="0" indent="0" fontAlgn="base">
              <a:spcBef>
                <a:spcPts val="0"/>
              </a:spcBef>
              <a:buNone/>
            </a:pPr>
            <a:endParaRPr lang="ru-RU" sz="4800" b="1" dirty="0"/>
          </a:p>
          <a:p>
            <a:pPr marL="0" indent="0" fontAlgn="base">
              <a:spcBef>
                <a:spcPts val="0"/>
              </a:spcBef>
              <a:buNone/>
            </a:pPr>
            <a:endParaRPr lang="ru-RU" sz="4800" b="1" dirty="0" smtClean="0"/>
          </a:p>
          <a:p>
            <a:pPr marL="0" indent="0" fontAlgn="base">
              <a:spcBef>
                <a:spcPts val="0"/>
              </a:spcBef>
              <a:buNone/>
            </a:pPr>
            <a:r>
              <a:rPr lang="ru-RU" sz="4800" b="1" dirty="0" smtClean="0"/>
              <a:t>Альфа </a:t>
            </a:r>
            <a:r>
              <a:rPr lang="ru-RU" sz="4800" b="1" dirty="0"/>
              <a:t>Банк</a:t>
            </a:r>
            <a:endParaRPr lang="ru-RU" sz="4800" dirty="0"/>
          </a:p>
          <a:p>
            <a:pPr fontAlgn="base">
              <a:spcBef>
                <a:spcPts val="0"/>
              </a:spcBef>
            </a:pPr>
            <a:r>
              <a:rPr lang="ru-RU" sz="4800" b="1" dirty="0" err="1"/>
              <a:t>Вартість</a:t>
            </a:r>
            <a:r>
              <a:rPr lang="ru-RU" sz="4800" b="1" dirty="0"/>
              <a:t> </a:t>
            </a:r>
            <a:r>
              <a:rPr lang="ru-RU" sz="4800" b="1" dirty="0" err="1"/>
              <a:t>активації</a:t>
            </a:r>
            <a:r>
              <a:rPr lang="ru-RU" sz="4800" b="1" dirty="0"/>
              <a:t> </a:t>
            </a:r>
            <a:r>
              <a:rPr lang="ru-RU" sz="4800" b="1" dirty="0" err="1"/>
              <a:t>послуги</a:t>
            </a:r>
            <a:r>
              <a:rPr lang="ru-RU" sz="4800" dirty="0"/>
              <a:t> - </a:t>
            </a:r>
            <a:r>
              <a:rPr lang="ru-RU" sz="4800" dirty="0" err="1"/>
              <a:t>немає</a:t>
            </a:r>
            <a:endParaRPr lang="ru-RU" sz="4800" dirty="0"/>
          </a:p>
          <a:p>
            <a:pPr fontAlgn="base">
              <a:spcBef>
                <a:spcPts val="0"/>
              </a:spcBef>
            </a:pPr>
            <a:r>
              <a:rPr lang="ru-RU" sz="4800" b="1" dirty="0" err="1"/>
              <a:t>Абонплата</a:t>
            </a:r>
            <a:r>
              <a:rPr lang="ru-RU" sz="4800" b="1" dirty="0"/>
              <a:t> (в </a:t>
            </a:r>
            <a:r>
              <a:rPr lang="ru-RU" sz="4800" b="1" dirty="0" err="1"/>
              <a:t>місяць</a:t>
            </a:r>
            <a:r>
              <a:rPr lang="ru-RU" sz="4800" b="1" dirty="0"/>
              <a:t>)</a:t>
            </a:r>
            <a:r>
              <a:rPr lang="ru-RU" sz="4800" dirty="0"/>
              <a:t> - 25 </a:t>
            </a:r>
            <a:r>
              <a:rPr lang="ru-RU" sz="4800" dirty="0" err="1"/>
              <a:t>грн</a:t>
            </a:r>
            <a:r>
              <a:rPr lang="ru-RU" sz="4800" dirty="0"/>
              <a:t> при </a:t>
            </a:r>
            <a:r>
              <a:rPr lang="ru-RU" sz="4800" dirty="0" err="1"/>
              <a:t>залишках</a:t>
            </a:r>
            <a:r>
              <a:rPr lang="ru-RU" sz="4800" dirty="0"/>
              <a:t> </a:t>
            </a:r>
            <a:r>
              <a:rPr lang="ru-RU" sz="4800" dirty="0" err="1"/>
              <a:t>менше</a:t>
            </a:r>
            <a:r>
              <a:rPr lang="ru-RU" sz="4800" dirty="0"/>
              <a:t> 50000 </a:t>
            </a:r>
            <a:r>
              <a:rPr lang="ru-RU" sz="4800" dirty="0" err="1"/>
              <a:t>грн</a:t>
            </a:r>
            <a:r>
              <a:rPr lang="ru-RU" sz="4800" dirty="0"/>
              <a:t> / </a:t>
            </a:r>
            <a:r>
              <a:rPr lang="ru-RU" sz="4800" dirty="0" err="1"/>
              <a:t>розрахунків</a:t>
            </a:r>
            <a:r>
              <a:rPr lang="ru-RU" sz="4800" dirty="0"/>
              <a:t> у </a:t>
            </a:r>
            <a:r>
              <a:rPr lang="ru-RU" sz="4800" dirty="0" err="1"/>
              <a:t>торговельній</a:t>
            </a:r>
            <a:r>
              <a:rPr lang="ru-RU" sz="4800" dirty="0"/>
              <a:t> </a:t>
            </a:r>
            <a:r>
              <a:rPr lang="ru-RU" sz="4800" dirty="0" err="1"/>
              <a:t>мережі</a:t>
            </a:r>
            <a:r>
              <a:rPr lang="ru-RU" sz="4800" dirty="0"/>
              <a:t> </a:t>
            </a:r>
            <a:r>
              <a:rPr lang="ru-RU" sz="4800" dirty="0" err="1"/>
              <a:t>менш</a:t>
            </a:r>
            <a:r>
              <a:rPr lang="ru-RU" sz="4800" dirty="0"/>
              <a:t> </a:t>
            </a:r>
            <a:r>
              <a:rPr lang="ru-RU" sz="4800" dirty="0" err="1"/>
              <a:t>ніж</a:t>
            </a:r>
            <a:r>
              <a:rPr lang="ru-RU" sz="4800" dirty="0"/>
              <a:t> на 2500 </a:t>
            </a:r>
            <a:r>
              <a:rPr lang="ru-RU" sz="4800" dirty="0" err="1"/>
              <a:t>грн</a:t>
            </a:r>
            <a:r>
              <a:rPr lang="ru-RU" sz="4800" dirty="0"/>
              <a:t> </a:t>
            </a:r>
            <a:r>
              <a:rPr lang="ru-RU" sz="4800" dirty="0" err="1"/>
              <a:t>або</a:t>
            </a:r>
            <a:r>
              <a:rPr lang="ru-RU" sz="4800" dirty="0"/>
              <a:t> </a:t>
            </a:r>
            <a:r>
              <a:rPr lang="ru-RU" sz="4800" dirty="0" err="1"/>
              <a:t>менше</a:t>
            </a:r>
            <a:r>
              <a:rPr lang="ru-RU" sz="4800" dirty="0"/>
              <a:t> 10 </a:t>
            </a:r>
            <a:r>
              <a:rPr lang="ru-RU" sz="4800" dirty="0" err="1"/>
              <a:t>разів</a:t>
            </a:r>
            <a:r>
              <a:rPr lang="ru-RU" sz="4800" dirty="0"/>
              <a:t>. На </a:t>
            </a:r>
            <a:r>
              <a:rPr lang="ru-RU" sz="4800" dirty="0" err="1"/>
              <a:t>залишок</a:t>
            </a:r>
            <a:r>
              <a:rPr lang="ru-RU" sz="4800" dirty="0"/>
              <a:t> </a:t>
            </a:r>
            <a:r>
              <a:rPr lang="ru-RU" sz="4800" dirty="0" err="1"/>
              <a:t>нараховується</a:t>
            </a:r>
            <a:r>
              <a:rPr lang="ru-RU" sz="4800" dirty="0"/>
              <a:t> 7% </a:t>
            </a:r>
            <a:r>
              <a:rPr lang="ru-RU" sz="4800" dirty="0" err="1"/>
              <a:t>річних</a:t>
            </a:r>
            <a:r>
              <a:rPr lang="ru-RU" sz="4800" dirty="0"/>
              <a:t>, СМС-</a:t>
            </a:r>
            <a:r>
              <a:rPr lang="ru-RU" sz="4800" dirty="0" err="1"/>
              <a:t>інформування</a:t>
            </a:r>
            <a:r>
              <a:rPr lang="ru-RU" sz="4800" dirty="0"/>
              <a:t> - 25 </a:t>
            </a:r>
            <a:r>
              <a:rPr lang="ru-RU" sz="4800" dirty="0" err="1"/>
              <a:t>грн</a:t>
            </a:r>
            <a:r>
              <a:rPr lang="ru-RU" sz="4800" dirty="0"/>
              <a:t> / </a:t>
            </a:r>
            <a:r>
              <a:rPr lang="ru-RU" sz="4800" dirty="0" err="1"/>
              <a:t>міс</a:t>
            </a:r>
            <a:r>
              <a:rPr lang="ru-RU" sz="4800" dirty="0"/>
              <a:t>., є </a:t>
            </a:r>
            <a:r>
              <a:rPr lang="ru-RU" sz="4800" dirty="0" err="1"/>
              <a:t>кеш</a:t>
            </a:r>
            <a:r>
              <a:rPr lang="ru-RU" sz="4800" dirty="0"/>
              <a:t>-бек до 20% (пакет "</a:t>
            </a:r>
            <a:r>
              <a:rPr lang="en-US" sz="4800" dirty="0"/>
              <a:t>White")</a:t>
            </a:r>
          </a:p>
          <a:p>
            <a:pPr fontAlgn="base">
              <a:spcBef>
                <a:spcPts val="0"/>
              </a:spcBef>
            </a:pPr>
            <a:r>
              <a:rPr lang="ru-RU" sz="4800" b="1" dirty="0" err="1"/>
              <a:t>Можливість</a:t>
            </a:r>
            <a:r>
              <a:rPr lang="ru-RU" sz="4800" b="1" dirty="0"/>
              <a:t> </a:t>
            </a:r>
            <a:r>
              <a:rPr lang="ru-RU" sz="4800" b="1" dirty="0" err="1"/>
              <a:t>здійснювати</a:t>
            </a:r>
            <a:r>
              <a:rPr lang="ru-RU" sz="4800" b="1" dirty="0"/>
              <a:t> </a:t>
            </a:r>
            <a:r>
              <a:rPr lang="ru-RU" sz="4800" b="1" dirty="0" err="1"/>
              <a:t>платежі</a:t>
            </a:r>
            <a:r>
              <a:rPr lang="ru-RU" sz="4800" b="1" dirty="0"/>
              <a:t> за </a:t>
            </a:r>
            <a:r>
              <a:rPr lang="ru-RU" sz="4800" b="1" dirty="0" err="1"/>
              <a:t>допомогою</a:t>
            </a:r>
            <a:r>
              <a:rPr lang="ru-RU" sz="4800" b="1" dirty="0"/>
              <a:t> </a:t>
            </a:r>
            <a:r>
              <a:rPr lang="ru-RU" sz="4800" b="1" dirty="0" err="1"/>
              <a:t>мобільного</a:t>
            </a:r>
            <a:r>
              <a:rPr lang="ru-RU" sz="4800" b="1" dirty="0"/>
              <a:t> телефону</a:t>
            </a:r>
            <a:r>
              <a:rPr lang="ru-RU" sz="4800" dirty="0"/>
              <a:t> - так</a:t>
            </a:r>
          </a:p>
          <a:p>
            <a:pPr fontAlgn="base">
              <a:spcBef>
                <a:spcPts val="0"/>
              </a:spcBef>
            </a:pPr>
            <a:r>
              <a:rPr lang="ru-RU" sz="4800" b="1" dirty="0" err="1"/>
              <a:t>Комісія</a:t>
            </a:r>
            <a:r>
              <a:rPr lang="ru-RU" sz="4800" b="1" dirty="0"/>
              <a:t> (за </a:t>
            </a:r>
            <a:r>
              <a:rPr lang="ru-RU" sz="4800" b="1" dirty="0" err="1"/>
              <a:t>операцію</a:t>
            </a:r>
            <a:r>
              <a:rPr lang="ru-RU" sz="4800" b="1" dirty="0"/>
              <a:t>)</a:t>
            </a:r>
            <a:r>
              <a:rPr lang="ru-RU" sz="4800" dirty="0"/>
              <a:t> - з </a:t>
            </a:r>
            <a:r>
              <a:rPr lang="ru-RU" sz="4800" dirty="0" err="1"/>
              <a:t>використанням</a:t>
            </a:r>
            <a:r>
              <a:rPr lang="ru-RU" sz="4800" dirty="0"/>
              <a:t> </a:t>
            </a:r>
            <a:r>
              <a:rPr lang="ru-RU" sz="4800" dirty="0" err="1"/>
              <a:t>системи</a:t>
            </a:r>
            <a:r>
              <a:rPr lang="ru-RU" sz="4800" dirty="0"/>
              <a:t> "</a:t>
            </a:r>
            <a:r>
              <a:rPr lang="en-US" sz="4800" dirty="0"/>
              <a:t>My Alfa-bank» - </a:t>
            </a:r>
            <a:r>
              <a:rPr lang="ru-RU" sz="4800" dirty="0"/>
              <a:t>не </a:t>
            </a:r>
            <a:r>
              <a:rPr lang="ru-RU" sz="4800" dirty="0" err="1"/>
              <a:t>тарифікується</a:t>
            </a:r>
            <a:endParaRPr lang="ru-RU" sz="4800" dirty="0"/>
          </a:p>
          <a:p>
            <a:pPr fontAlgn="base">
              <a:spcBef>
                <a:spcPts val="0"/>
              </a:spcBef>
            </a:pPr>
            <a:r>
              <a:rPr lang="ru-RU" sz="4800" b="1" dirty="0" err="1"/>
              <a:t>Можливість</a:t>
            </a:r>
            <a:r>
              <a:rPr lang="ru-RU" sz="4800" b="1" dirty="0"/>
              <a:t> </a:t>
            </a:r>
            <a:r>
              <a:rPr lang="ru-RU" sz="4800" b="1" dirty="0" err="1"/>
              <a:t>заблокувати</a:t>
            </a:r>
            <a:r>
              <a:rPr lang="ru-RU" sz="4800" b="1" dirty="0"/>
              <a:t> карту за </a:t>
            </a:r>
            <a:r>
              <a:rPr lang="ru-RU" sz="4800" b="1" dirty="0" err="1"/>
              <a:t>допомогою</a:t>
            </a:r>
            <a:r>
              <a:rPr lang="ru-RU" sz="4800" b="1" dirty="0"/>
              <a:t> </a:t>
            </a:r>
            <a:r>
              <a:rPr lang="ru-RU" sz="4800" b="1" dirty="0" err="1"/>
              <a:t>мобільного</a:t>
            </a:r>
            <a:r>
              <a:rPr lang="ru-RU" sz="4800" b="1" dirty="0"/>
              <a:t> телефону</a:t>
            </a:r>
            <a:r>
              <a:rPr lang="ru-RU" sz="4800" dirty="0"/>
              <a:t> - так</a:t>
            </a:r>
          </a:p>
          <a:p>
            <a:pPr fontAlgn="base">
              <a:spcBef>
                <a:spcPts val="0"/>
              </a:spcBef>
            </a:pPr>
            <a:r>
              <a:rPr lang="ru-RU" sz="4800" b="1" dirty="0" err="1"/>
              <a:t>Можливість</a:t>
            </a:r>
            <a:r>
              <a:rPr lang="ru-RU" sz="4800" b="1" dirty="0"/>
              <a:t> </a:t>
            </a:r>
            <a:r>
              <a:rPr lang="ru-RU" sz="4800" b="1" dirty="0" err="1"/>
              <a:t>поповнити</a:t>
            </a:r>
            <a:r>
              <a:rPr lang="ru-RU" sz="4800" b="1" dirty="0"/>
              <a:t> </a:t>
            </a:r>
            <a:r>
              <a:rPr lang="ru-RU" sz="4800" b="1" dirty="0" err="1"/>
              <a:t>мобільний</a:t>
            </a:r>
            <a:r>
              <a:rPr lang="ru-RU" sz="4800" b="1" dirty="0"/>
              <a:t> телефон</a:t>
            </a:r>
            <a:r>
              <a:rPr lang="ru-RU" sz="4800" dirty="0"/>
              <a:t> - </a:t>
            </a:r>
            <a:r>
              <a:rPr lang="ru-RU" sz="4800" dirty="0" smtClean="0"/>
              <a:t>так</a:t>
            </a:r>
            <a:endParaRPr lang="ru-RU" sz="4800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5999018" y="1579418"/>
            <a:ext cx="5505593" cy="4324426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1200" b="1" dirty="0" err="1"/>
              <a:t>Приватбанк</a:t>
            </a:r>
            <a:endParaRPr lang="ru-RU" sz="1200" dirty="0"/>
          </a:p>
          <a:p>
            <a:pPr fontAlgn="base">
              <a:spcBef>
                <a:spcPts val="0"/>
              </a:spcBef>
            </a:pPr>
            <a:r>
              <a:rPr lang="ru-RU" sz="1200" b="1" dirty="0" err="1"/>
              <a:t>Вартість</a:t>
            </a:r>
            <a:r>
              <a:rPr lang="ru-RU" sz="1200" b="1" dirty="0"/>
              <a:t> </a:t>
            </a:r>
            <a:r>
              <a:rPr lang="ru-RU" sz="1200" b="1" dirty="0" err="1"/>
              <a:t>активації</a:t>
            </a:r>
            <a:r>
              <a:rPr lang="ru-RU" sz="1200" b="1" dirty="0"/>
              <a:t> </a:t>
            </a:r>
            <a:r>
              <a:rPr lang="ru-RU" sz="1200" b="1" dirty="0" err="1"/>
              <a:t>послуги</a:t>
            </a:r>
            <a:r>
              <a:rPr lang="ru-RU" sz="1200" dirty="0"/>
              <a:t> - </a:t>
            </a:r>
            <a:r>
              <a:rPr lang="ru-RU" sz="1200" dirty="0" err="1"/>
              <a:t>немає</a:t>
            </a:r>
            <a:endParaRPr lang="ru-RU" sz="1200" dirty="0"/>
          </a:p>
          <a:p>
            <a:pPr fontAlgn="base">
              <a:spcBef>
                <a:spcPts val="0"/>
              </a:spcBef>
            </a:pPr>
            <a:r>
              <a:rPr lang="ru-RU" sz="1200" b="1" dirty="0" err="1"/>
              <a:t>Абонплата</a:t>
            </a:r>
            <a:r>
              <a:rPr lang="ru-RU" sz="1200" b="1" dirty="0"/>
              <a:t> (в </a:t>
            </a:r>
            <a:r>
              <a:rPr lang="ru-RU" sz="1200" b="1" dirty="0" err="1"/>
              <a:t>місяць</a:t>
            </a:r>
            <a:r>
              <a:rPr lang="ru-RU" sz="1200" b="1" dirty="0"/>
              <a:t>)</a:t>
            </a:r>
            <a:r>
              <a:rPr lang="ru-RU" sz="1200" dirty="0"/>
              <a:t> - </a:t>
            </a:r>
            <a:r>
              <a:rPr lang="ru-RU" sz="1200" dirty="0" err="1"/>
              <a:t>немає</a:t>
            </a:r>
            <a:endParaRPr lang="ru-RU" sz="1200" dirty="0"/>
          </a:p>
          <a:p>
            <a:pPr fontAlgn="base">
              <a:spcBef>
                <a:spcPts val="0"/>
              </a:spcBef>
            </a:pPr>
            <a:r>
              <a:rPr lang="ru-RU" sz="1200" b="1" dirty="0" err="1"/>
              <a:t>Можливість</a:t>
            </a:r>
            <a:r>
              <a:rPr lang="ru-RU" sz="1200" b="1" dirty="0"/>
              <a:t> </a:t>
            </a:r>
            <a:r>
              <a:rPr lang="ru-RU" sz="1200" b="1" dirty="0" err="1"/>
              <a:t>здійснювати</a:t>
            </a:r>
            <a:r>
              <a:rPr lang="ru-RU" sz="1200" b="1" dirty="0"/>
              <a:t> </a:t>
            </a:r>
            <a:r>
              <a:rPr lang="ru-RU" sz="1200" b="1" dirty="0" err="1"/>
              <a:t>платежі</a:t>
            </a:r>
            <a:r>
              <a:rPr lang="ru-RU" sz="1200" b="1" dirty="0"/>
              <a:t> за </a:t>
            </a:r>
            <a:r>
              <a:rPr lang="ru-RU" sz="1200" b="1" dirty="0" err="1"/>
              <a:t>допомогою</a:t>
            </a:r>
            <a:r>
              <a:rPr lang="ru-RU" sz="1200" b="1" dirty="0"/>
              <a:t> </a:t>
            </a:r>
            <a:r>
              <a:rPr lang="ru-RU" sz="1200" b="1" dirty="0" err="1"/>
              <a:t>мобільного</a:t>
            </a:r>
            <a:r>
              <a:rPr lang="ru-RU" sz="1200" b="1" dirty="0"/>
              <a:t> телефону</a:t>
            </a:r>
            <a:r>
              <a:rPr lang="ru-RU" sz="1200" dirty="0"/>
              <a:t> - так</a:t>
            </a:r>
          </a:p>
          <a:p>
            <a:pPr fontAlgn="base">
              <a:spcBef>
                <a:spcPts val="0"/>
              </a:spcBef>
            </a:pPr>
            <a:r>
              <a:rPr lang="ru-RU" sz="1200" b="1" dirty="0" err="1"/>
              <a:t>Комісія</a:t>
            </a:r>
            <a:r>
              <a:rPr lang="ru-RU" sz="1200" b="1" dirty="0"/>
              <a:t> (за </a:t>
            </a:r>
            <a:r>
              <a:rPr lang="ru-RU" sz="1200" b="1" dirty="0" err="1"/>
              <a:t>операцію</a:t>
            </a:r>
            <a:r>
              <a:rPr lang="ru-RU" sz="1200" b="1" dirty="0"/>
              <a:t>)</a:t>
            </a:r>
            <a:r>
              <a:rPr lang="ru-RU" sz="1200" dirty="0"/>
              <a:t> - </a:t>
            </a:r>
            <a:r>
              <a:rPr lang="ru-RU" sz="1200" dirty="0" err="1"/>
              <a:t>безкоштовно</a:t>
            </a:r>
            <a:r>
              <a:rPr lang="ru-RU" sz="1200" dirty="0"/>
              <a:t> на карту </a:t>
            </a:r>
            <a:r>
              <a:rPr lang="ru-RU" sz="1200" dirty="0" err="1"/>
              <a:t>Привату</a:t>
            </a:r>
            <a:r>
              <a:rPr lang="ru-RU" sz="1200" dirty="0"/>
              <a:t> "</a:t>
            </a:r>
            <a:r>
              <a:rPr lang="ru-RU" sz="1200" dirty="0" err="1"/>
              <a:t>Універсальна</a:t>
            </a:r>
            <a:r>
              <a:rPr lang="ru-RU" sz="1200" dirty="0"/>
              <a:t>» / «</a:t>
            </a:r>
            <a:r>
              <a:rPr lang="ru-RU" sz="1200" dirty="0" err="1"/>
              <a:t>Універсальна</a:t>
            </a:r>
            <a:r>
              <a:rPr lang="ru-RU" sz="1200" dirty="0"/>
              <a:t> </a:t>
            </a:r>
            <a:r>
              <a:rPr lang="en-US" sz="1200" dirty="0"/>
              <a:t>Gold», 0,5% </a:t>
            </a:r>
            <a:r>
              <a:rPr lang="ru-RU" sz="1200" dirty="0" err="1"/>
              <a:t>якщо</a:t>
            </a:r>
            <a:r>
              <a:rPr lang="ru-RU" sz="1200" dirty="0"/>
              <a:t> </a:t>
            </a:r>
            <a:r>
              <a:rPr lang="ru-RU" sz="1200" dirty="0" err="1"/>
              <a:t>перекази</a:t>
            </a:r>
            <a:r>
              <a:rPr lang="ru-RU" sz="1200" dirty="0"/>
              <a:t> з </a:t>
            </a:r>
            <a:r>
              <a:rPr lang="ru-RU" sz="1200" dirty="0" err="1"/>
              <a:t>карти</a:t>
            </a:r>
            <a:r>
              <a:rPr lang="ru-RU" sz="1200" dirty="0"/>
              <a:t> для </a:t>
            </a:r>
            <a:r>
              <a:rPr lang="ru-RU" sz="1200" dirty="0" err="1"/>
              <a:t>виплат</a:t>
            </a:r>
            <a:r>
              <a:rPr lang="ru-RU" sz="1200" dirty="0"/>
              <a:t> на карту для </a:t>
            </a:r>
            <a:r>
              <a:rPr lang="ru-RU" sz="1200" dirty="0" err="1"/>
              <a:t>виплат</a:t>
            </a:r>
            <a:r>
              <a:rPr lang="ru-RU" sz="1200" dirty="0"/>
              <a:t>.,  1% </a:t>
            </a:r>
            <a:r>
              <a:rPr lang="ru-RU" sz="1200" dirty="0" err="1"/>
              <a:t>якщо</a:t>
            </a:r>
            <a:r>
              <a:rPr lang="ru-RU" sz="1200" dirty="0"/>
              <a:t> з </a:t>
            </a:r>
            <a:r>
              <a:rPr lang="ru-RU" sz="1200" dirty="0" err="1"/>
              <a:t>картки</a:t>
            </a:r>
            <a:r>
              <a:rPr lang="ru-RU" sz="1200" dirty="0"/>
              <a:t> «</a:t>
            </a:r>
            <a:r>
              <a:rPr lang="ru-RU" sz="1200" dirty="0" err="1"/>
              <a:t>Універсальна</a:t>
            </a:r>
            <a:r>
              <a:rPr lang="ru-RU" sz="1200" dirty="0"/>
              <a:t>» / «</a:t>
            </a:r>
            <a:r>
              <a:rPr lang="ru-RU" sz="1200" dirty="0" err="1"/>
              <a:t>Універсальна</a:t>
            </a:r>
            <a:r>
              <a:rPr lang="ru-RU" sz="1200" dirty="0"/>
              <a:t> </a:t>
            </a:r>
            <a:r>
              <a:rPr lang="en-US" sz="1200" dirty="0"/>
              <a:t>Gold» </a:t>
            </a:r>
            <a:r>
              <a:rPr lang="ru-RU" sz="1200" dirty="0"/>
              <a:t>на карту «Для </a:t>
            </a:r>
            <a:r>
              <a:rPr lang="ru-RU" sz="1200" dirty="0" err="1"/>
              <a:t>виплат</a:t>
            </a:r>
            <a:r>
              <a:rPr lang="ru-RU" sz="1200" dirty="0"/>
              <a:t>». </a:t>
            </a:r>
            <a:r>
              <a:rPr lang="ru-RU" sz="1200" dirty="0" err="1"/>
              <a:t>Комунальні</a:t>
            </a:r>
            <a:r>
              <a:rPr lang="ru-RU" sz="1200" dirty="0"/>
              <a:t> платежі-3 грн. (1 грн. </a:t>
            </a:r>
            <a:r>
              <a:rPr lang="ru-RU" sz="1200" dirty="0" err="1"/>
              <a:t>якщо</a:t>
            </a:r>
            <a:r>
              <a:rPr lang="ru-RU" sz="1200" dirty="0"/>
              <a:t> є </a:t>
            </a:r>
            <a:r>
              <a:rPr lang="ru-RU" sz="1200" dirty="0" err="1"/>
              <a:t>договір</a:t>
            </a:r>
            <a:r>
              <a:rPr lang="ru-RU" sz="1200" dirty="0"/>
              <a:t>), на карту </a:t>
            </a:r>
            <a:r>
              <a:rPr lang="ru-RU" sz="1200" dirty="0" err="1"/>
              <a:t>українського</a:t>
            </a:r>
            <a:r>
              <a:rPr lang="ru-RU" sz="1200" dirty="0"/>
              <a:t> банку - 0,5% </a:t>
            </a:r>
            <a:r>
              <a:rPr lang="ru-RU" sz="1200" dirty="0" err="1"/>
              <a:t>мін</a:t>
            </a:r>
            <a:r>
              <a:rPr lang="ru-RU" sz="1200" dirty="0"/>
              <a:t> 5 грн.</a:t>
            </a:r>
          </a:p>
          <a:p>
            <a:pPr fontAlgn="base">
              <a:spcBef>
                <a:spcPts val="0"/>
              </a:spcBef>
            </a:pPr>
            <a:r>
              <a:rPr lang="ru-RU" sz="1200" b="1" dirty="0" err="1"/>
              <a:t>Можливість</a:t>
            </a:r>
            <a:r>
              <a:rPr lang="ru-RU" sz="1200" b="1" dirty="0"/>
              <a:t> </a:t>
            </a:r>
            <a:r>
              <a:rPr lang="ru-RU" sz="1200" b="1" dirty="0" err="1"/>
              <a:t>заблокувати</a:t>
            </a:r>
            <a:r>
              <a:rPr lang="ru-RU" sz="1200" b="1" dirty="0"/>
              <a:t> карту за </a:t>
            </a:r>
            <a:r>
              <a:rPr lang="ru-RU" sz="1200" b="1" dirty="0" err="1"/>
              <a:t>допомогою</a:t>
            </a:r>
            <a:r>
              <a:rPr lang="ru-RU" sz="1200" b="1" dirty="0"/>
              <a:t> </a:t>
            </a:r>
            <a:r>
              <a:rPr lang="ru-RU" sz="1200" b="1" dirty="0" err="1"/>
              <a:t>мобільного</a:t>
            </a:r>
            <a:r>
              <a:rPr lang="ru-RU" sz="1200" b="1" dirty="0"/>
              <a:t> телефону</a:t>
            </a:r>
            <a:r>
              <a:rPr lang="ru-RU" sz="1200" dirty="0"/>
              <a:t> - так</a:t>
            </a:r>
          </a:p>
          <a:p>
            <a:pPr fontAlgn="base">
              <a:spcBef>
                <a:spcPts val="0"/>
              </a:spcBef>
            </a:pPr>
            <a:r>
              <a:rPr lang="ru-RU" sz="1200" b="1" dirty="0" err="1"/>
              <a:t>Можливість</a:t>
            </a:r>
            <a:r>
              <a:rPr lang="ru-RU" sz="1200" b="1" dirty="0"/>
              <a:t> </a:t>
            </a:r>
            <a:r>
              <a:rPr lang="ru-RU" sz="1200" b="1" dirty="0" err="1"/>
              <a:t>поповнити</a:t>
            </a:r>
            <a:r>
              <a:rPr lang="ru-RU" sz="1200" b="1" dirty="0"/>
              <a:t> </a:t>
            </a:r>
            <a:r>
              <a:rPr lang="ru-RU" sz="1200" b="1" dirty="0" err="1"/>
              <a:t>мобільний</a:t>
            </a:r>
            <a:r>
              <a:rPr lang="ru-RU" sz="1200" b="1" dirty="0"/>
              <a:t> телефон</a:t>
            </a:r>
            <a:r>
              <a:rPr lang="ru-RU" sz="1200" dirty="0"/>
              <a:t> - так</a:t>
            </a:r>
          </a:p>
          <a:p>
            <a:pPr marL="0" indent="0" fontAlgn="base">
              <a:buNone/>
            </a:pPr>
            <a:r>
              <a:rPr lang="ru-RU" sz="1200" b="1" dirty="0"/>
              <a:t>ПУМБ</a:t>
            </a:r>
            <a:endParaRPr lang="ru-RU" sz="1200" dirty="0"/>
          </a:p>
          <a:p>
            <a:pPr fontAlgn="base">
              <a:spcBef>
                <a:spcPts val="0"/>
              </a:spcBef>
            </a:pPr>
            <a:r>
              <a:rPr lang="ru-RU" sz="1200" b="1" dirty="0" err="1"/>
              <a:t>Вартість</a:t>
            </a:r>
            <a:r>
              <a:rPr lang="ru-RU" sz="1200" b="1" dirty="0"/>
              <a:t> </a:t>
            </a:r>
            <a:r>
              <a:rPr lang="ru-RU" sz="1200" b="1" dirty="0" err="1"/>
              <a:t>активації</a:t>
            </a:r>
            <a:r>
              <a:rPr lang="ru-RU" sz="1200" b="1" dirty="0"/>
              <a:t> </a:t>
            </a:r>
            <a:r>
              <a:rPr lang="ru-RU" sz="1200" b="1" dirty="0" err="1"/>
              <a:t>послуги</a:t>
            </a:r>
            <a:r>
              <a:rPr lang="ru-RU" sz="1200" dirty="0"/>
              <a:t> - </a:t>
            </a:r>
            <a:r>
              <a:rPr lang="ru-RU" sz="1200" dirty="0" err="1"/>
              <a:t>немає</a:t>
            </a:r>
            <a:endParaRPr lang="ru-RU" sz="1200" dirty="0"/>
          </a:p>
          <a:p>
            <a:pPr fontAlgn="base">
              <a:spcBef>
                <a:spcPts val="0"/>
              </a:spcBef>
            </a:pPr>
            <a:r>
              <a:rPr lang="ru-RU" sz="1200" b="1" dirty="0" err="1"/>
              <a:t>Абонплата</a:t>
            </a:r>
            <a:r>
              <a:rPr lang="ru-RU" sz="1200" b="1" dirty="0"/>
              <a:t> (в </a:t>
            </a:r>
            <a:r>
              <a:rPr lang="ru-RU" sz="1200" b="1" dirty="0" err="1"/>
              <a:t>місяць</a:t>
            </a:r>
            <a:r>
              <a:rPr lang="ru-RU" sz="1200" b="1" dirty="0"/>
              <a:t>)</a:t>
            </a:r>
            <a:r>
              <a:rPr lang="ru-RU" sz="1200" dirty="0"/>
              <a:t> - </a:t>
            </a:r>
            <a:r>
              <a:rPr lang="ru-RU" sz="1200" dirty="0" err="1"/>
              <a:t>немає</a:t>
            </a:r>
            <a:endParaRPr lang="ru-RU" sz="1200" dirty="0"/>
          </a:p>
          <a:p>
            <a:pPr fontAlgn="base">
              <a:spcBef>
                <a:spcPts val="0"/>
              </a:spcBef>
            </a:pPr>
            <a:r>
              <a:rPr lang="ru-RU" sz="1200" b="1" dirty="0" err="1"/>
              <a:t>Можливість</a:t>
            </a:r>
            <a:r>
              <a:rPr lang="ru-RU" sz="1200" b="1" dirty="0"/>
              <a:t> </a:t>
            </a:r>
            <a:r>
              <a:rPr lang="ru-RU" sz="1200" b="1" dirty="0" err="1"/>
              <a:t>здійснювати</a:t>
            </a:r>
            <a:r>
              <a:rPr lang="ru-RU" sz="1200" b="1" dirty="0"/>
              <a:t> </a:t>
            </a:r>
            <a:r>
              <a:rPr lang="ru-RU" sz="1200" b="1" dirty="0" err="1"/>
              <a:t>платежі</a:t>
            </a:r>
            <a:r>
              <a:rPr lang="ru-RU" sz="1200" b="1" dirty="0"/>
              <a:t> за </a:t>
            </a:r>
            <a:r>
              <a:rPr lang="ru-RU" sz="1200" b="1" dirty="0" err="1"/>
              <a:t>допомогою</a:t>
            </a:r>
            <a:r>
              <a:rPr lang="ru-RU" sz="1200" b="1" dirty="0"/>
              <a:t> </a:t>
            </a:r>
            <a:r>
              <a:rPr lang="ru-RU" sz="1200" b="1" dirty="0" err="1"/>
              <a:t>мобільного</a:t>
            </a:r>
            <a:r>
              <a:rPr lang="ru-RU" sz="1200" b="1" dirty="0"/>
              <a:t> телефону</a:t>
            </a:r>
            <a:r>
              <a:rPr lang="ru-RU" sz="1200" dirty="0"/>
              <a:t> - так</a:t>
            </a:r>
          </a:p>
          <a:p>
            <a:pPr fontAlgn="base">
              <a:spcBef>
                <a:spcPts val="0"/>
              </a:spcBef>
            </a:pPr>
            <a:r>
              <a:rPr lang="ru-RU" sz="1200" b="1" dirty="0" err="1"/>
              <a:t>Комісія</a:t>
            </a:r>
            <a:r>
              <a:rPr lang="ru-RU" sz="1200" b="1" dirty="0"/>
              <a:t> (за </a:t>
            </a:r>
            <a:r>
              <a:rPr lang="ru-RU" sz="1200" b="1" dirty="0" err="1"/>
              <a:t>операцію</a:t>
            </a:r>
            <a:r>
              <a:rPr lang="ru-RU" sz="1200" b="1" dirty="0"/>
              <a:t>)</a:t>
            </a:r>
            <a:r>
              <a:rPr lang="ru-RU" sz="1200" dirty="0"/>
              <a:t> - </a:t>
            </a:r>
            <a:r>
              <a:rPr lang="ru-RU" sz="1200" dirty="0" err="1"/>
              <a:t>комунальні</a:t>
            </a:r>
            <a:r>
              <a:rPr lang="ru-RU" sz="1200" dirty="0"/>
              <a:t> </a:t>
            </a:r>
            <a:r>
              <a:rPr lang="ru-RU" sz="1200" dirty="0" err="1"/>
              <a:t>платежі-безкоштовно</a:t>
            </a:r>
            <a:r>
              <a:rPr lang="ru-RU" sz="1200" dirty="0"/>
              <a:t>, </a:t>
            </a:r>
            <a:r>
              <a:rPr lang="ru-RU" sz="1200" dirty="0" err="1"/>
              <a:t>поповнення</a:t>
            </a:r>
            <a:r>
              <a:rPr lang="ru-RU" sz="1200" dirty="0"/>
              <a:t> моб. </a:t>
            </a:r>
            <a:r>
              <a:rPr lang="ru-RU" sz="1200" dirty="0" err="1"/>
              <a:t>зв'язку</a:t>
            </a:r>
            <a:r>
              <a:rPr lang="ru-RU" sz="1200" dirty="0"/>
              <a:t> </a:t>
            </a:r>
            <a:r>
              <a:rPr lang="ru-RU" sz="1200" dirty="0" err="1"/>
              <a:t>безкоштовно</a:t>
            </a:r>
            <a:r>
              <a:rPr lang="ru-RU" sz="1200" dirty="0"/>
              <a:t>, в </a:t>
            </a:r>
            <a:r>
              <a:rPr lang="ru-RU" sz="1200" dirty="0" err="1"/>
              <a:t>мережі</a:t>
            </a:r>
            <a:r>
              <a:rPr lang="ru-RU" sz="1200" dirty="0"/>
              <a:t> ПУМБ - </a:t>
            </a:r>
            <a:r>
              <a:rPr lang="ru-RU" sz="1200" dirty="0" err="1"/>
              <a:t>безкоштовно</a:t>
            </a:r>
            <a:r>
              <a:rPr lang="ru-RU" sz="1200" dirty="0"/>
              <a:t>, за </a:t>
            </a:r>
            <a:r>
              <a:rPr lang="ru-RU" sz="1200" dirty="0" err="1"/>
              <a:t>межі</a:t>
            </a:r>
            <a:r>
              <a:rPr lang="ru-RU" sz="1200" dirty="0"/>
              <a:t> -0,5% </a:t>
            </a:r>
            <a:r>
              <a:rPr lang="ru-RU" sz="1200" dirty="0" err="1"/>
              <a:t>від</a:t>
            </a:r>
            <a:r>
              <a:rPr lang="ru-RU" sz="1200" dirty="0"/>
              <a:t> </a:t>
            </a:r>
            <a:r>
              <a:rPr lang="ru-RU" sz="1200" dirty="0" err="1"/>
              <a:t>суми</a:t>
            </a:r>
            <a:r>
              <a:rPr lang="ru-RU" sz="1200" dirty="0"/>
              <a:t>, </a:t>
            </a:r>
            <a:r>
              <a:rPr lang="ru-RU" sz="1200" dirty="0" err="1"/>
              <a:t>мін</a:t>
            </a:r>
            <a:r>
              <a:rPr lang="ru-RU" sz="1200" dirty="0"/>
              <a:t>. 3 грн. макс. 500 грн.</a:t>
            </a:r>
          </a:p>
          <a:p>
            <a:pPr fontAlgn="base">
              <a:spcBef>
                <a:spcPts val="0"/>
              </a:spcBef>
            </a:pPr>
            <a:r>
              <a:rPr lang="ru-RU" sz="1200" b="1" dirty="0" err="1"/>
              <a:t>Можливість</a:t>
            </a:r>
            <a:r>
              <a:rPr lang="ru-RU" sz="1200" b="1" dirty="0"/>
              <a:t> </a:t>
            </a:r>
            <a:r>
              <a:rPr lang="ru-RU" sz="1200" b="1" dirty="0" err="1"/>
              <a:t>заблокувати</a:t>
            </a:r>
            <a:r>
              <a:rPr lang="ru-RU" sz="1200" b="1" dirty="0"/>
              <a:t> карту за </a:t>
            </a:r>
            <a:r>
              <a:rPr lang="ru-RU" sz="1200" b="1" dirty="0" err="1"/>
              <a:t>допомогою</a:t>
            </a:r>
            <a:r>
              <a:rPr lang="ru-RU" sz="1200" b="1" dirty="0"/>
              <a:t> </a:t>
            </a:r>
            <a:r>
              <a:rPr lang="ru-RU" sz="1200" b="1" dirty="0" err="1"/>
              <a:t>мобільного</a:t>
            </a:r>
            <a:r>
              <a:rPr lang="ru-RU" sz="1200" b="1" dirty="0"/>
              <a:t> телефону</a:t>
            </a:r>
            <a:r>
              <a:rPr lang="ru-RU" sz="1200" dirty="0"/>
              <a:t> - так</a:t>
            </a:r>
          </a:p>
          <a:p>
            <a:pPr fontAlgn="base">
              <a:spcBef>
                <a:spcPts val="0"/>
              </a:spcBef>
            </a:pPr>
            <a:r>
              <a:rPr lang="ru-RU" sz="1200" b="1" dirty="0" err="1"/>
              <a:t>Можливість</a:t>
            </a:r>
            <a:r>
              <a:rPr lang="ru-RU" sz="1200" b="1" dirty="0"/>
              <a:t> </a:t>
            </a:r>
            <a:r>
              <a:rPr lang="ru-RU" sz="1200" b="1" dirty="0" err="1"/>
              <a:t>поповнити</a:t>
            </a:r>
            <a:r>
              <a:rPr lang="ru-RU" sz="1200" b="1" dirty="0"/>
              <a:t> </a:t>
            </a:r>
            <a:r>
              <a:rPr lang="ru-RU" sz="1200" b="1" dirty="0" err="1"/>
              <a:t>мобільний</a:t>
            </a:r>
            <a:r>
              <a:rPr lang="ru-RU" sz="1200" b="1" dirty="0"/>
              <a:t> телефон</a:t>
            </a:r>
            <a:r>
              <a:rPr lang="ru-RU" sz="1200" dirty="0"/>
              <a:t> - </a:t>
            </a:r>
            <a:r>
              <a:rPr lang="ru-RU" sz="1200" dirty="0" smtClean="0"/>
              <a:t>так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957268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Формати</a:t>
            </a:r>
            <a:r>
              <a:rPr lang="ru-RU" dirty="0"/>
              <a:t> </a:t>
            </a:r>
            <a:r>
              <a:rPr lang="ru-RU" dirty="0" err="1"/>
              <a:t>відеобанкінгу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94509" y="2133599"/>
            <a:ext cx="5808567" cy="435032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 smtClean="0"/>
              <a:t>1.</a:t>
            </a:r>
            <a:r>
              <a:rPr lang="ru-RU" b="1" dirty="0"/>
              <a:t> </a:t>
            </a:r>
            <a:r>
              <a:rPr lang="ru-RU" b="1" dirty="0" err="1"/>
              <a:t>Безпосередньо</a:t>
            </a:r>
            <a:r>
              <a:rPr lang="ru-RU" b="1" dirty="0"/>
              <a:t> у </a:t>
            </a:r>
            <a:r>
              <a:rPr lang="ru-RU" b="1" dirty="0" err="1"/>
              <a:t>відділенні</a:t>
            </a:r>
            <a:r>
              <a:rPr lang="ru-RU" b="1" dirty="0"/>
              <a:t> </a:t>
            </a:r>
            <a:endParaRPr lang="ru-RU" b="1" dirty="0" smtClean="0"/>
          </a:p>
          <a:p>
            <a:pPr algn="just"/>
            <a:r>
              <a:rPr lang="ru-RU" dirty="0" err="1" smtClean="0"/>
              <a:t>Відеобанкінг</a:t>
            </a:r>
            <a:r>
              <a:rPr lang="ru-RU" dirty="0" smtClean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здійснюватись</a:t>
            </a:r>
            <a:r>
              <a:rPr lang="ru-RU" dirty="0"/>
              <a:t> у </a:t>
            </a:r>
            <a:r>
              <a:rPr lang="ru-RU" dirty="0" err="1"/>
              <a:t>звичайному</a:t>
            </a:r>
            <a:r>
              <a:rPr lang="ru-RU" dirty="0"/>
              <a:t> </a:t>
            </a:r>
            <a:r>
              <a:rPr lang="ru-RU" dirty="0" err="1"/>
              <a:t>відділенні</a:t>
            </a:r>
            <a:r>
              <a:rPr lang="ru-RU" dirty="0"/>
              <a:t> банку. </a:t>
            </a:r>
            <a:r>
              <a:rPr lang="ru-RU" dirty="0" err="1"/>
              <a:t>Така</a:t>
            </a:r>
            <a:r>
              <a:rPr lang="ru-RU" dirty="0"/>
              <a:t> форма </a:t>
            </a:r>
            <a:r>
              <a:rPr lang="ru-RU" dirty="0" err="1"/>
              <a:t>відеобанкінгу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 переводить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традиційних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у </a:t>
            </a:r>
            <a:r>
              <a:rPr lang="ru-RU" dirty="0" err="1"/>
              <a:t>касі</a:t>
            </a:r>
            <a:r>
              <a:rPr lang="ru-RU" dirty="0"/>
              <a:t> банку в </a:t>
            </a:r>
            <a:r>
              <a:rPr lang="ru-RU" dirty="0" err="1"/>
              <a:t>місце</a:t>
            </a:r>
            <a:r>
              <a:rPr lang="ru-RU" dirty="0"/>
              <a:t>, </a:t>
            </a:r>
            <a:r>
              <a:rPr lang="ru-RU" dirty="0" err="1"/>
              <a:t>відокремлене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основної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відділення</a:t>
            </a:r>
            <a:r>
              <a:rPr lang="ru-RU" dirty="0"/>
              <a:t> банку з </a:t>
            </a:r>
            <a:r>
              <a:rPr lang="ru-RU" dirty="0" err="1"/>
              <a:t>клієнтами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/>
              <a:t>використанню</a:t>
            </a:r>
            <a:r>
              <a:rPr lang="ru-RU" dirty="0"/>
              <a:t> </a:t>
            </a:r>
            <a:r>
              <a:rPr lang="ru-RU" dirty="0" err="1"/>
              <a:t>відео</a:t>
            </a:r>
            <a:r>
              <a:rPr lang="ru-RU" dirty="0"/>
              <a:t>-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аудіо-зв'язку</a:t>
            </a:r>
            <a:r>
              <a:rPr lang="ru-RU" dirty="0"/>
              <a:t>, </a:t>
            </a:r>
            <a:r>
              <a:rPr lang="ru-RU" dirty="0" err="1"/>
              <a:t>спеціаліст</a:t>
            </a:r>
            <a:r>
              <a:rPr lang="ru-RU" dirty="0"/>
              <a:t> банку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оформити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</a:t>
            </a:r>
            <a:r>
              <a:rPr lang="ru-RU" dirty="0" err="1"/>
              <a:t>клієнту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err="1" smtClean="0"/>
              <a:t>Клієнти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відділенні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спеціальний</a:t>
            </a:r>
            <a:r>
              <a:rPr lang="ru-RU" dirty="0"/>
              <a:t> </a:t>
            </a:r>
            <a:r>
              <a:rPr lang="ru-RU" dirty="0" err="1"/>
              <a:t>пристрій</a:t>
            </a:r>
            <a:r>
              <a:rPr lang="ru-RU" dirty="0"/>
              <a:t> </a:t>
            </a:r>
            <a:r>
              <a:rPr lang="ru-RU" dirty="0" err="1"/>
              <a:t>самообслуговування</a:t>
            </a:r>
            <a:r>
              <a:rPr lang="ru-RU" dirty="0"/>
              <a:t>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з </a:t>
            </a:r>
            <a:r>
              <a:rPr lang="ru-RU" dirty="0" err="1"/>
              <a:t>валідними</a:t>
            </a:r>
            <a:r>
              <a:rPr lang="ru-RU" dirty="0"/>
              <a:t> </a:t>
            </a:r>
            <a:r>
              <a:rPr lang="ru-RU" dirty="0" err="1"/>
              <a:t>платіжними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 </a:t>
            </a:r>
            <a:r>
              <a:rPr lang="ru-RU" u="sng" dirty="0">
                <a:hlinkClick r:id="rId2" tooltip="Чек"/>
              </a:rPr>
              <a:t>чеками</a:t>
            </a:r>
            <a:r>
              <a:rPr lang="ru-RU" dirty="0"/>
              <a:t>, </a:t>
            </a:r>
            <a:r>
              <a:rPr lang="ru-RU" u="sng" dirty="0">
                <a:hlinkClick r:id="rId3" tooltip="Банкнота"/>
              </a:rPr>
              <a:t>банкнотами</a:t>
            </a:r>
            <a:r>
              <a:rPr lang="ru-RU" dirty="0"/>
              <a:t> </a:t>
            </a:r>
            <a:r>
              <a:rPr lang="ru-RU" dirty="0" err="1"/>
              <a:t>або</a:t>
            </a:r>
            <a:r>
              <a:rPr lang="ru-RU" dirty="0"/>
              <a:t> монетами.</a:t>
            </a:r>
          </a:p>
          <a:p>
            <a:pPr algn="just"/>
            <a:endParaRPr lang="ru-RU" dirty="0"/>
          </a:p>
        </p:txBody>
      </p:sp>
      <p:pic>
        <p:nvPicPr>
          <p:cNvPr id="5" name="Объект 4" descr="https://upload.wikimedia.org/wikipedia/commons/thumb/1/10/PTM-Rendering-71207.jpg/220px-PTM-Rendering-71207.jpg">
            <a:hlinkClick r:id="rId4"/>
          </p:cNvPr>
          <p:cNvPicPr>
            <a:picLocks noGrp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4473" y="1634835"/>
            <a:ext cx="4225636" cy="4585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0664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Формати</a:t>
            </a:r>
            <a:r>
              <a:rPr lang="ru-RU" dirty="0"/>
              <a:t> </a:t>
            </a:r>
            <a:r>
              <a:rPr lang="ru-RU" dirty="0" err="1"/>
              <a:t>відеобанкінгу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468582" y="1316181"/>
            <a:ext cx="10036030" cy="5306291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/>
              <a:t>Цілодобово</a:t>
            </a:r>
            <a:r>
              <a:rPr lang="ru-RU" b="1" dirty="0"/>
              <a:t> у </a:t>
            </a:r>
            <a:r>
              <a:rPr lang="ru-RU" b="1" dirty="0" err="1"/>
              <a:t>вестибюлі</a:t>
            </a:r>
            <a:r>
              <a:rPr lang="ru-RU" b="1" dirty="0"/>
              <a:t> </a:t>
            </a:r>
            <a:r>
              <a:rPr lang="ru-RU" b="1" dirty="0" err="1"/>
              <a:t>відділення</a:t>
            </a:r>
            <a:r>
              <a:rPr lang="ru-RU" b="1" dirty="0"/>
              <a:t> </a:t>
            </a:r>
            <a:r>
              <a:rPr lang="ru-RU" b="1" dirty="0" smtClean="0"/>
              <a:t>банку</a:t>
            </a:r>
          </a:p>
          <a:p>
            <a:r>
              <a:rPr lang="ru-RU" dirty="0" err="1" smtClean="0"/>
              <a:t>Відеобанкінг</a:t>
            </a:r>
            <a:r>
              <a:rPr lang="ru-RU" dirty="0" smtClean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клієнтам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скористатись</a:t>
            </a:r>
            <a:r>
              <a:rPr lang="ru-RU" dirty="0"/>
              <a:t> </a:t>
            </a:r>
            <a:r>
              <a:rPr lang="ru-RU" dirty="0" err="1"/>
              <a:t>послугами</a:t>
            </a:r>
            <a:r>
              <a:rPr lang="ru-RU" dirty="0"/>
              <a:t> банку </a:t>
            </a:r>
            <a:r>
              <a:rPr lang="ru-RU" dirty="0" err="1"/>
              <a:t>упродовж</a:t>
            </a:r>
            <a:r>
              <a:rPr lang="ru-RU" dirty="0"/>
              <a:t> часу, </a:t>
            </a:r>
            <a:r>
              <a:rPr lang="ru-RU" dirty="0" err="1"/>
              <a:t>який</a:t>
            </a:r>
            <a:r>
              <a:rPr lang="ru-RU" dirty="0"/>
              <a:t> не є </a:t>
            </a:r>
            <a:r>
              <a:rPr lang="ru-RU" dirty="0" err="1"/>
              <a:t>звичним</a:t>
            </a:r>
            <a:r>
              <a:rPr lang="ru-RU" dirty="0"/>
              <a:t> для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відділень</a:t>
            </a:r>
            <a:r>
              <a:rPr lang="ru-RU" dirty="0"/>
              <a:t> банку, але є </a:t>
            </a:r>
            <a:r>
              <a:rPr lang="ru-RU" dirty="0" err="1"/>
              <a:t>зручним</a:t>
            </a:r>
            <a:r>
              <a:rPr lang="ru-RU" dirty="0"/>
              <a:t> для конкретного </a:t>
            </a:r>
            <a:r>
              <a:rPr lang="ru-RU" dirty="0" err="1"/>
              <a:t>клієнта</a:t>
            </a:r>
            <a:r>
              <a:rPr lang="ru-RU" dirty="0"/>
              <a:t>.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відповідний</a:t>
            </a:r>
            <a:r>
              <a:rPr lang="ru-RU" dirty="0"/>
              <a:t> </a:t>
            </a:r>
            <a:r>
              <a:rPr lang="ru-RU" dirty="0" err="1"/>
              <a:t>пристрій</a:t>
            </a:r>
            <a:r>
              <a:rPr lang="ru-RU" dirty="0"/>
              <a:t> </a:t>
            </a:r>
            <a:r>
              <a:rPr lang="ru-RU" dirty="0" err="1"/>
              <a:t>самообслуговування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розміщений</a:t>
            </a:r>
            <a:r>
              <a:rPr lang="ru-RU" dirty="0"/>
              <a:t> у </a:t>
            </a:r>
            <a:r>
              <a:rPr lang="ru-RU" dirty="0" err="1"/>
              <a:t>вестибюлі</a:t>
            </a:r>
            <a:r>
              <a:rPr lang="ru-RU" dirty="0"/>
              <a:t> </a:t>
            </a:r>
            <a:r>
              <a:rPr lang="ru-RU" dirty="0" err="1"/>
              <a:t>відділення</a:t>
            </a:r>
            <a:r>
              <a:rPr lang="ru-RU" dirty="0"/>
              <a:t> банку, до </a:t>
            </a:r>
            <a:r>
              <a:rPr lang="ru-RU" dirty="0" err="1"/>
              <a:t>якого</a:t>
            </a:r>
            <a:r>
              <a:rPr lang="ru-RU" dirty="0"/>
              <a:t> у </a:t>
            </a:r>
            <a:r>
              <a:rPr lang="ru-RU" dirty="0" err="1"/>
              <a:t>клієнтів</a:t>
            </a:r>
            <a:r>
              <a:rPr lang="ru-RU" dirty="0"/>
              <a:t> є доступ </a:t>
            </a:r>
            <a:r>
              <a:rPr lang="ru-RU" dirty="0" err="1"/>
              <a:t>упродовж</a:t>
            </a:r>
            <a:r>
              <a:rPr lang="ru-RU" dirty="0"/>
              <a:t> 24 годин на </a:t>
            </a:r>
            <a:r>
              <a:rPr lang="ru-RU" dirty="0" err="1" smtClean="0"/>
              <a:t>добу</a:t>
            </a:r>
            <a:r>
              <a:rPr lang="ru-RU" dirty="0" smtClean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клієнту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персональний</a:t>
            </a:r>
            <a:r>
              <a:rPr lang="ru-RU" dirty="0"/>
              <a:t> </a:t>
            </a:r>
            <a:r>
              <a:rPr lang="ru-RU" dirty="0" err="1"/>
              <a:t>сервіс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відео-зв'язку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часу, коли </a:t>
            </a:r>
            <a:r>
              <a:rPr lang="ru-RU" dirty="0" err="1"/>
              <a:t>відділення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зачинені</a:t>
            </a:r>
            <a:r>
              <a:rPr lang="ru-RU" dirty="0"/>
              <a:t>.</a:t>
            </a:r>
          </a:p>
          <a:p>
            <a:r>
              <a:rPr lang="ru-RU" dirty="0" err="1"/>
              <a:t>Крім</a:t>
            </a:r>
            <a:r>
              <a:rPr lang="ru-RU" dirty="0"/>
              <a:t> того, 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, де широко </a:t>
            </a:r>
            <a:r>
              <a:rPr lang="ru-RU" dirty="0" err="1"/>
              <a:t>розповсюджені</a:t>
            </a:r>
            <a:r>
              <a:rPr lang="ru-RU" dirty="0"/>
              <a:t> </a:t>
            </a:r>
            <a:r>
              <a:rPr lang="ru-RU" dirty="0" err="1"/>
              <a:t>розрахунки</a:t>
            </a:r>
            <a:r>
              <a:rPr lang="ru-RU" dirty="0"/>
              <a:t> чеками, </a:t>
            </a:r>
            <a:r>
              <a:rPr lang="ru-RU" dirty="0" err="1"/>
              <a:t>пристрій</a:t>
            </a:r>
            <a:r>
              <a:rPr lang="ru-RU" dirty="0"/>
              <a:t> </a:t>
            </a:r>
            <a:r>
              <a:rPr lang="ru-RU" dirty="0" err="1"/>
              <a:t>самообслуговування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 по чеку без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працівником</a:t>
            </a:r>
            <a:r>
              <a:rPr lang="ru-RU" dirty="0"/>
              <a:t> банку, </a:t>
            </a:r>
            <a:r>
              <a:rPr lang="ru-RU" dirty="0" err="1"/>
              <a:t>одразу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банком </a:t>
            </a:r>
            <a:r>
              <a:rPr lang="ru-RU" dirty="0" err="1"/>
              <a:t>відсканованого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чеку. </a:t>
            </a:r>
            <a:r>
              <a:rPr lang="ru-RU" dirty="0" err="1"/>
              <a:t>Сканування</a:t>
            </a:r>
            <a:r>
              <a:rPr lang="ru-RU" dirty="0"/>
              <a:t> чеку та </a:t>
            </a:r>
            <a:r>
              <a:rPr lang="ru-RU" dirty="0" err="1"/>
              <a:t>відправлення</a:t>
            </a:r>
            <a:r>
              <a:rPr lang="ru-RU" dirty="0"/>
              <a:t> на </a:t>
            </a:r>
            <a:r>
              <a:rPr lang="ru-RU" dirty="0" err="1"/>
              <a:t>перевірку</a:t>
            </a:r>
            <a:r>
              <a:rPr lang="ru-RU" dirty="0"/>
              <a:t> </a:t>
            </a:r>
            <a:r>
              <a:rPr lang="ru-RU" dirty="0" err="1"/>
              <a:t>спеціалісту</a:t>
            </a:r>
            <a:r>
              <a:rPr lang="ru-RU" dirty="0"/>
              <a:t> банку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пристрою </a:t>
            </a:r>
            <a:r>
              <a:rPr lang="ru-RU" dirty="0" err="1"/>
              <a:t>самообслуговування</a:t>
            </a:r>
            <a:r>
              <a:rPr lang="ru-RU" dirty="0"/>
              <a:t>. У </a:t>
            </a:r>
            <a:r>
              <a:rPr lang="ru-RU" dirty="0" err="1"/>
              <a:t>країнах</a:t>
            </a:r>
            <a:r>
              <a:rPr lang="ru-RU" dirty="0"/>
              <a:t>, де є </a:t>
            </a:r>
            <a:r>
              <a:rPr lang="ru-RU" dirty="0" err="1"/>
              <a:t>традиція</a:t>
            </a:r>
            <a:r>
              <a:rPr lang="ru-RU" dirty="0"/>
              <a:t> </a:t>
            </a:r>
            <a:r>
              <a:rPr lang="ru-RU" dirty="0" err="1"/>
              <a:t>закриття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дня у </a:t>
            </a:r>
            <a:r>
              <a:rPr lang="ru-RU" dirty="0" err="1"/>
              <a:t>визначену</a:t>
            </a:r>
            <a:r>
              <a:rPr lang="ru-RU" dirty="0"/>
              <a:t> годину, </a:t>
            </a:r>
            <a:r>
              <a:rPr lang="ru-RU" dirty="0" err="1"/>
              <a:t>це</a:t>
            </a:r>
            <a:r>
              <a:rPr lang="ru-RU" dirty="0"/>
              <a:t> є великою </a:t>
            </a:r>
            <a:r>
              <a:rPr lang="ru-RU" dirty="0" err="1"/>
              <a:t>перевагою</a:t>
            </a:r>
            <a:r>
              <a:rPr lang="ru-RU" dirty="0"/>
              <a:t> для </a:t>
            </a:r>
            <a:r>
              <a:rPr lang="ru-RU" dirty="0" err="1"/>
              <a:t>клієнтів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готівку</a:t>
            </a:r>
            <a:r>
              <a:rPr lang="ru-RU" dirty="0"/>
              <a:t> по чеку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швидше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при </a:t>
            </a:r>
            <a:r>
              <a:rPr lang="ru-RU" dirty="0" err="1"/>
              <a:t>відвідуванні</a:t>
            </a:r>
            <a:r>
              <a:rPr lang="ru-RU" dirty="0"/>
              <a:t> </a:t>
            </a:r>
            <a:r>
              <a:rPr lang="ru-RU" dirty="0" err="1"/>
              <a:t>традиційного</a:t>
            </a:r>
            <a:r>
              <a:rPr lang="ru-RU" dirty="0"/>
              <a:t> </a:t>
            </a:r>
            <a:r>
              <a:rPr lang="ru-RU" dirty="0" err="1"/>
              <a:t>відділення</a:t>
            </a:r>
            <a:r>
              <a:rPr lang="ru-RU" dirty="0"/>
              <a:t> банку.</a:t>
            </a:r>
          </a:p>
          <a:p>
            <a:r>
              <a:rPr lang="ru-RU" b="1" dirty="0"/>
              <a:t>Поза межами </a:t>
            </a:r>
            <a:r>
              <a:rPr lang="ru-RU" b="1" dirty="0" err="1"/>
              <a:t>відділень</a:t>
            </a:r>
            <a:r>
              <a:rPr lang="ru-RU" b="1" dirty="0"/>
              <a:t> </a:t>
            </a:r>
            <a:r>
              <a:rPr lang="ru-RU" b="1" dirty="0" smtClean="0"/>
              <a:t>банку</a:t>
            </a:r>
            <a:endParaRPr lang="ru-RU" dirty="0"/>
          </a:p>
          <a:p>
            <a:r>
              <a:rPr lang="ru-RU" dirty="0" err="1"/>
              <a:t>Відеобанкінг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професійних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у </a:t>
            </a:r>
            <a:r>
              <a:rPr lang="ru-RU" dirty="0" err="1"/>
              <a:t>місцях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є </a:t>
            </a:r>
            <a:r>
              <a:rPr lang="ru-RU" dirty="0" err="1"/>
              <a:t>традиційними</a:t>
            </a:r>
            <a:r>
              <a:rPr lang="ru-RU" dirty="0"/>
              <a:t>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у </a:t>
            </a:r>
            <a:r>
              <a:rPr lang="ru-RU" u="sng" dirty="0">
                <a:hlinkClick r:id="rId2" tooltip="Супермаркет"/>
              </a:rPr>
              <a:t>супермаркетах</a:t>
            </a:r>
            <a:r>
              <a:rPr lang="ru-RU" dirty="0"/>
              <a:t>, гастрономах, </a:t>
            </a:r>
            <a:r>
              <a:rPr lang="ru-RU" dirty="0" err="1"/>
              <a:t>офісних</a:t>
            </a:r>
            <a:r>
              <a:rPr lang="ru-RU" dirty="0"/>
              <a:t> </a:t>
            </a:r>
            <a:r>
              <a:rPr lang="ru-RU" dirty="0" err="1"/>
              <a:t>приміщеннях</a:t>
            </a:r>
            <a:r>
              <a:rPr lang="ru-RU" dirty="0"/>
              <a:t>, </a:t>
            </a:r>
            <a:r>
              <a:rPr lang="ru-RU" dirty="0" err="1"/>
              <a:t>заводських</a:t>
            </a:r>
            <a:r>
              <a:rPr lang="ru-RU" dirty="0"/>
              <a:t> </a:t>
            </a:r>
            <a:r>
              <a:rPr lang="ru-RU" dirty="0" err="1"/>
              <a:t>приміщеннях</a:t>
            </a:r>
            <a:r>
              <a:rPr lang="ru-RU" dirty="0"/>
              <a:t>, </a:t>
            </a:r>
            <a:r>
              <a:rPr lang="ru-RU" dirty="0" err="1"/>
              <a:t>гуртожитках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 smtClean="0"/>
              <a:t>.</a:t>
            </a:r>
            <a:r>
              <a:rPr lang="ru-RU" u="sng" baseline="30000" dirty="0" smtClean="0">
                <a:hlinkClick r:id="rId3"/>
              </a:rPr>
              <a:t>[</a:t>
            </a:r>
            <a:endParaRPr lang="ru-RU" dirty="0"/>
          </a:p>
          <a:p>
            <a:r>
              <a:rPr lang="ru-RU" b="1" dirty="0" err="1"/>
              <a:t>Доступність</a:t>
            </a:r>
            <a:r>
              <a:rPr lang="ru-RU" b="1" dirty="0"/>
              <a:t> з будь-</a:t>
            </a:r>
            <a:r>
              <a:rPr lang="ru-RU" b="1" dirty="0" err="1"/>
              <a:t>якого</a:t>
            </a:r>
            <a:r>
              <a:rPr lang="ru-RU" b="1" dirty="0"/>
              <a:t> </a:t>
            </a:r>
            <a:r>
              <a:rPr lang="ru-RU" b="1" dirty="0" err="1" smtClean="0"/>
              <a:t>місця</a:t>
            </a:r>
            <a:endParaRPr lang="ru-RU" dirty="0"/>
          </a:p>
          <a:p>
            <a:r>
              <a:rPr lang="ru-RU" dirty="0" err="1"/>
              <a:t>Відеобанкінг</a:t>
            </a:r>
            <a:r>
              <a:rPr lang="ru-RU" dirty="0"/>
              <a:t> </a:t>
            </a:r>
            <a:r>
              <a:rPr lang="ru-RU" dirty="0" err="1"/>
              <a:t>відкриває</a:t>
            </a:r>
            <a:r>
              <a:rPr lang="ru-RU" dirty="0"/>
              <a:t> банкам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преміум-класу</a:t>
            </a:r>
            <a:r>
              <a:rPr lang="ru-RU" dirty="0"/>
              <a:t>, </a:t>
            </a:r>
            <a:r>
              <a:rPr lang="ru-RU" dirty="0" err="1"/>
              <a:t>клієнтам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не </a:t>
            </a:r>
            <a:r>
              <a:rPr lang="ru-RU" dirty="0" err="1"/>
              <a:t>завжди</a:t>
            </a:r>
            <a:r>
              <a:rPr lang="ru-RU" dirty="0"/>
              <a:t> є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відвідати</a:t>
            </a:r>
            <a:r>
              <a:rPr lang="ru-RU" dirty="0"/>
              <a:t> </a:t>
            </a:r>
            <a:r>
              <a:rPr lang="ru-RU" dirty="0" smtClean="0"/>
              <a:t>банк.</a:t>
            </a:r>
            <a:endParaRPr lang="ru-RU" dirty="0"/>
          </a:p>
          <a:p>
            <a:r>
              <a:rPr lang="ru-RU" b="1" dirty="0"/>
              <a:t>«Банк на </a:t>
            </a:r>
            <a:r>
              <a:rPr lang="ru-RU" b="1" dirty="0" err="1"/>
              <a:t>долоні</a:t>
            </a:r>
            <a:r>
              <a:rPr lang="ru-RU" b="1" dirty="0" smtClean="0"/>
              <a:t>»</a:t>
            </a:r>
            <a:r>
              <a:rPr lang="ru-RU" dirty="0" smtClean="0"/>
              <a:t>[</a:t>
            </a:r>
            <a:endParaRPr lang="ru-RU" dirty="0"/>
          </a:p>
          <a:p>
            <a:r>
              <a:rPr lang="ru-RU" dirty="0" err="1"/>
              <a:t>Відеобанкінг</a:t>
            </a:r>
            <a:r>
              <a:rPr lang="ru-RU" dirty="0"/>
              <a:t>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клієнтам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зручності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. «</a:t>
            </a:r>
            <a:r>
              <a:rPr lang="ru-RU" dirty="0" err="1"/>
              <a:t>IndusInd</a:t>
            </a:r>
            <a:r>
              <a:rPr lang="ru-RU" dirty="0"/>
              <a:t> </a:t>
            </a:r>
            <a:r>
              <a:rPr lang="ru-RU" dirty="0" err="1"/>
              <a:t>Bank</a:t>
            </a:r>
            <a:r>
              <a:rPr lang="ru-RU" dirty="0"/>
              <a:t>» (</a:t>
            </a:r>
            <a:r>
              <a:rPr lang="ru-RU" dirty="0" err="1"/>
              <a:t>Індія</a:t>
            </a:r>
            <a:r>
              <a:rPr lang="ru-RU" dirty="0"/>
              <a:t>) </a:t>
            </a:r>
            <a:r>
              <a:rPr lang="ru-RU" dirty="0" err="1"/>
              <a:t>запровадив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назвою</a:t>
            </a:r>
            <a:r>
              <a:rPr lang="ru-RU" dirty="0"/>
              <a:t> «</a:t>
            </a:r>
            <a:r>
              <a:rPr lang="ru-RU" dirty="0" err="1"/>
              <a:t>Відео-відділення</a:t>
            </a:r>
            <a:r>
              <a:rPr lang="ru-RU" dirty="0"/>
              <a:t>», яке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клієнту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віртуального</a:t>
            </a:r>
            <a:r>
              <a:rPr lang="ru-RU" dirty="0"/>
              <a:t>, але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персональним</a:t>
            </a:r>
            <a:r>
              <a:rPr lang="ru-RU" dirty="0"/>
              <a:t> менеджером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спеціалістом</a:t>
            </a:r>
            <a:r>
              <a:rPr lang="ru-RU" dirty="0"/>
              <a:t> головного </a:t>
            </a:r>
            <a:r>
              <a:rPr lang="ru-RU" dirty="0" err="1"/>
              <a:t>офісу</a:t>
            </a:r>
            <a:r>
              <a:rPr lang="ru-RU" dirty="0"/>
              <a:t> банку.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концепція</a:t>
            </a:r>
            <a:r>
              <a:rPr lang="ru-RU" dirty="0"/>
              <a:t> «банк на </a:t>
            </a:r>
            <a:r>
              <a:rPr lang="ru-RU" dirty="0" err="1"/>
              <a:t>долоні</a:t>
            </a:r>
            <a:r>
              <a:rPr lang="ru-RU" dirty="0"/>
              <a:t> [</a:t>
            </a:r>
            <a:r>
              <a:rPr lang="ru-RU" dirty="0" err="1"/>
              <a:t>клієнта</a:t>
            </a:r>
            <a:r>
              <a:rPr lang="ru-RU" dirty="0"/>
              <a:t>]», яка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доступність</a:t>
            </a:r>
            <a:r>
              <a:rPr lang="ru-RU" dirty="0"/>
              <a:t> </a:t>
            </a:r>
            <a:r>
              <a:rPr lang="ru-RU" dirty="0" err="1"/>
              <a:t>клієнту</a:t>
            </a:r>
            <a:r>
              <a:rPr lang="ru-RU" dirty="0"/>
              <a:t> </a:t>
            </a:r>
            <a:r>
              <a:rPr lang="ru-RU" dirty="0" err="1"/>
              <a:t>сервісів</a:t>
            </a:r>
            <a:r>
              <a:rPr lang="ru-RU" dirty="0"/>
              <a:t> та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транзакцій</a:t>
            </a:r>
            <a:r>
              <a:rPr lang="ru-RU" dirty="0"/>
              <a:t> у будь-</a:t>
            </a:r>
            <a:r>
              <a:rPr lang="ru-RU" dirty="0" err="1"/>
              <a:t>який</a:t>
            </a:r>
            <a:r>
              <a:rPr lang="ru-RU" dirty="0"/>
              <a:t> час та будь-де. </a:t>
            </a:r>
            <a:r>
              <a:rPr lang="ru-RU" dirty="0" err="1"/>
              <a:t>Клієнт</a:t>
            </a:r>
            <a:r>
              <a:rPr lang="ru-RU" dirty="0"/>
              <a:t>, </a:t>
            </a: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додаток</a:t>
            </a:r>
            <a:r>
              <a:rPr lang="ru-RU" dirty="0"/>
              <a:t> для </a:t>
            </a:r>
            <a:r>
              <a:rPr lang="ru-RU" dirty="0" err="1"/>
              <a:t>пристроїв</a:t>
            </a:r>
            <a:r>
              <a:rPr lang="ru-RU" dirty="0"/>
              <a:t> </a:t>
            </a:r>
            <a:r>
              <a:rPr lang="ru-RU" u="sng" dirty="0" err="1">
                <a:hlinkClick r:id="rId4" tooltip="Android"/>
              </a:rPr>
              <a:t>Android</a:t>
            </a:r>
            <a:r>
              <a:rPr lang="ru-RU" dirty="0"/>
              <a:t> </a:t>
            </a:r>
            <a:r>
              <a:rPr lang="ru-RU" dirty="0" err="1"/>
              <a:t>або</a:t>
            </a:r>
            <a:r>
              <a:rPr lang="ru-RU" dirty="0"/>
              <a:t> </a:t>
            </a:r>
            <a:r>
              <a:rPr lang="ru-RU" u="sng" dirty="0" err="1">
                <a:hlinkClick r:id="rId5" tooltip="App Store"/>
              </a:rPr>
              <a:t>Apple</a:t>
            </a:r>
            <a:r>
              <a:rPr lang="ru-RU" dirty="0"/>
              <a:t>, </a:t>
            </a:r>
            <a:r>
              <a:rPr lang="ru-RU" dirty="0" err="1"/>
              <a:t>отримує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відео-зв'язку</a:t>
            </a:r>
            <a:r>
              <a:rPr lang="ru-RU" dirty="0"/>
              <a:t> з банком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якісного</a:t>
            </a:r>
            <a:r>
              <a:rPr lang="ru-RU" dirty="0"/>
              <a:t> та </a:t>
            </a:r>
            <a:r>
              <a:rPr lang="ru-RU" dirty="0" err="1"/>
              <a:t>професійного</a:t>
            </a:r>
            <a:r>
              <a:rPr lang="ru-RU" dirty="0"/>
              <a:t> </a:t>
            </a:r>
            <a:r>
              <a:rPr lang="ru-RU" dirty="0" err="1"/>
              <a:t>сервісу</a:t>
            </a:r>
            <a:r>
              <a:rPr lang="ru-RU" dirty="0"/>
              <a:t>.</a:t>
            </a:r>
            <a:r>
              <a:rPr lang="ru-RU" u="sng" baseline="30000" dirty="0">
                <a:hlinkClick r:id="rId6"/>
              </a:rPr>
              <a:t>[5]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8194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Банківські лабораторії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161309" y="1496291"/>
            <a:ext cx="4741767" cy="441493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Объект 5" descr="Где рождаются инновации: 7 самых интересных банковских лабораторий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875" y="1496291"/>
            <a:ext cx="4170218" cy="39901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56174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Standard</a:t>
            </a:r>
            <a:r>
              <a:rPr lang="ru-RU" b="1" dirty="0"/>
              <a:t> </a:t>
            </a:r>
            <a:r>
              <a:rPr lang="ru-RU" b="1" dirty="0" err="1"/>
              <a:t>Bank</a:t>
            </a:r>
            <a:r>
              <a:rPr lang="ru-RU" b="1" dirty="0"/>
              <a:t> </a:t>
            </a:r>
            <a:r>
              <a:rPr lang="ru-RU" b="1" dirty="0" smtClean="0"/>
              <a:t>(ПАР</a:t>
            </a:r>
            <a:r>
              <a:rPr lang="ru-RU" b="1" dirty="0"/>
              <a:t>) – </a:t>
            </a:r>
            <a:r>
              <a:rPr lang="ru-RU" b="1" dirty="0" err="1" smtClean="0"/>
              <a:t>Іноваційний</a:t>
            </a:r>
            <a:r>
              <a:rPr lang="ru-RU" b="1" dirty="0" smtClean="0"/>
              <a:t> центр </a:t>
            </a:r>
            <a:r>
              <a:rPr lang="ru-RU" b="1" dirty="0" err="1"/>
              <a:t>PlayRoom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17964" y="2078182"/>
            <a:ext cx="5188824" cy="377762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 smtClean="0"/>
              <a:t>Іноваційний</a:t>
            </a:r>
            <a:r>
              <a:rPr lang="ru-RU" dirty="0" smtClean="0"/>
              <a:t> центр </a:t>
            </a:r>
            <a:r>
              <a:rPr lang="ru-RU" dirty="0" err="1" smtClean="0"/>
              <a:t>складається</a:t>
            </a:r>
            <a:r>
              <a:rPr lang="ru-RU" dirty="0" smtClean="0"/>
              <a:t> з </a:t>
            </a:r>
            <a:r>
              <a:rPr lang="ru-RU" dirty="0" err="1" smtClean="0"/>
              <a:t>високотехнологічної</a:t>
            </a:r>
            <a:r>
              <a:rPr lang="ru-RU" dirty="0" smtClean="0"/>
              <a:t> </a:t>
            </a:r>
            <a:r>
              <a:rPr lang="ru-RU" dirty="0" err="1" smtClean="0"/>
              <a:t>випробувальної</a:t>
            </a:r>
            <a:r>
              <a:rPr lang="ru-RU" dirty="0" smtClean="0"/>
              <a:t> </a:t>
            </a:r>
            <a:r>
              <a:rPr lang="ru-RU" dirty="0" err="1" smtClean="0"/>
              <a:t>лабораторії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«</a:t>
            </a:r>
            <a:r>
              <a:rPr lang="ru-RU" dirty="0" err="1" smtClean="0"/>
              <a:t>кімнат</a:t>
            </a:r>
            <a:r>
              <a:rPr lang="ru-RU" dirty="0" smtClean="0"/>
              <a:t> </a:t>
            </a:r>
            <a:r>
              <a:rPr lang="ru-RU" dirty="0" err="1" smtClean="0"/>
              <a:t>вільного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» </a:t>
            </a:r>
            <a:r>
              <a:rPr lang="ru-RU" dirty="0"/>
              <a:t>– в них </a:t>
            </a:r>
            <a:r>
              <a:rPr lang="ru-RU" dirty="0" err="1" smtClean="0"/>
              <a:t>співробітники</a:t>
            </a:r>
            <a:r>
              <a:rPr lang="ru-RU" dirty="0" smtClean="0"/>
              <a:t> та </a:t>
            </a:r>
            <a:r>
              <a:rPr lang="ru-RU" dirty="0" err="1" smtClean="0"/>
              <a:t>клієнти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тестувати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та </a:t>
            </a:r>
            <a:r>
              <a:rPr lang="ru-RU" dirty="0" err="1" smtClean="0"/>
              <a:t>формувати</a:t>
            </a:r>
            <a:r>
              <a:rPr lang="ru-RU" dirty="0" smtClean="0"/>
              <a:t> </a:t>
            </a:r>
            <a:r>
              <a:rPr lang="ru-RU" dirty="0" err="1" smtClean="0"/>
              <a:t>миттєвий</a:t>
            </a:r>
            <a:r>
              <a:rPr lang="ru-RU" dirty="0" smtClean="0"/>
              <a:t> </a:t>
            </a:r>
            <a:r>
              <a:rPr lang="ru-RU" dirty="0" err="1" smtClean="0"/>
              <a:t>зворотній</a:t>
            </a:r>
            <a:r>
              <a:rPr lang="ru-RU" dirty="0" smtClean="0"/>
              <a:t> </a:t>
            </a:r>
            <a:r>
              <a:rPr lang="ru-RU" dirty="0" err="1" smtClean="0"/>
              <a:t>зв</a:t>
            </a:r>
            <a:r>
              <a:rPr lang="en-US" dirty="0" smtClean="0"/>
              <a:t>’</a:t>
            </a:r>
            <a:r>
              <a:rPr lang="ru-RU" dirty="0" err="1" smtClean="0"/>
              <a:t>язок</a:t>
            </a:r>
            <a:r>
              <a:rPr lang="ru-RU" dirty="0" smtClean="0"/>
              <a:t> .</a:t>
            </a:r>
            <a:endParaRPr lang="ru-RU" dirty="0"/>
          </a:p>
          <a:p>
            <a:endParaRPr lang="ru-RU" dirty="0"/>
          </a:p>
        </p:txBody>
      </p:sp>
      <p:pic>
        <p:nvPicPr>
          <p:cNvPr id="5" name="Объект 4" descr="https://lh4.googleusercontent.com/JEhcuVZaSiR66_82VcofZxiamdhAnHHrGXhDtw_-XEawYrH5f99CbqD4ue6GOz5cnf_qKMOxWZ2HjWowk2tXbnlSbBZR7pMDZ25kuAP9XodVknRrrC99osLPiu-EYyUbXCdwCcTjjKy-jHYZ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4" y="1648691"/>
            <a:ext cx="4654261" cy="43780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7222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err="1"/>
              <a:t>Інтернет-банкінг</a:t>
            </a:r>
            <a:r>
              <a:rPr lang="ru-RU" dirty="0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4945" y="1510145"/>
            <a:ext cx="9828212" cy="498763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u="sng" dirty="0" err="1"/>
              <a:t>Інтернет-банкінг</a:t>
            </a:r>
            <a:r>
              <a:rPr lang="ru-RU" dirty="0"/>
              <a:t> 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клієнтам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керування</a:t>
            </a:r>
            <a:r>
              <a:rPr lang="ru-RU" dirty="0"/>
              <a:t> </a:t>
            </a:r>
            <a:r>
              <a:rPr lang="ru-RU" dirty="0" err="1"/>
              <a:t>банківськими</a:t>
            </a:r>
            <a:r>
              <a:rPr lang="ru-RU" dirty="0"/>
              <a:t> </a:t>
            </a:r>
            <a:r>
              <a:rPr lang="ru-RU" dirty="0" err="1"/>
              <a:t>рахунками</a:t>
            </a:r>
            <a:r>
              <a:rPr lang="ru-RU" dirty="0"/>
              <a:t> через </a:t>
            </a:r>
            <a:r>
              <a:rPr lang="ru-RU" dirty="0" err="1"/>
              <a:t>Інтернет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звичай­них</a:t>
            </a:r>
            <a:r>
              <a:rPr lang="ru-RU" dirty="0"/>
              <a:t> </a:t>
            </a:r>
            <a:r>
              <a:rPr lang="ru-RU" dirty="0" err="1"/>
              <a:t>комп'ютерів</a:t>
            </a:r>
            <a:r>
              <a:rPr lang="ru-RU" dirty="0"/>
              <a:t> і стандартного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є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передовим</a:t>
            </a:r>
            <a:r>
              <a:rPr lang="ru-RU" dirty="0"/>
              <a:t> і </a:t>
            </a:r>
            <a:r>
              <a:rPr lang="ru-RU" dirty="0" err="1"/>
              <a:t>динамічним</a:t>
            </a:r>
            <a:r>
              <a:rPr lang="ru-RU" dirty="0"/>
              <a:t> </a:t>
            </a:r>
            <a:r>
              <a:rPr lang="ru-RU" dirty="0" err="1"/>
              <a:t>напрямком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Інтернет-рішень</a:t>
            </a:r>
            <a:r>
              <a:rPr lang="ru-RU" dirty="0"/>
              <a:t> і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здійснювати-максимальний</a:t>
            </a:r>
            <a:r>
              <a:rPr lang="ru-RU" dirty="0"/>
              <a:t> спектр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b="1" dirty="0" err="1"/>
              <a:t>Інтернет-банкінг</a:t>
            </a:r>
            <a:r>
              <a:rPr lang="ru-RU" b="1" dirty="0"/>
              <a:t> – система </a:t>
            </a:r>
            <a:r>
              <a:rPr lang="ru-RU" b="1" dirty="0" err="1"/>
              <a:t>дистанційного</a:t>
            </a:r>
            <a:r>
              <a:rPr lang="ru-RU" b="1" dirty="0"/>
              <a:t> </a:t>
            </a:r>
            <a:r>
              <a:rPr lang="ru-RU" b="1" dirty="0" err="1" smtClean="0"/>
              <a:t>обслуговування</a:t>
            </a:r>
            <a:r>
              <a:rPr lang="ru-RU" b="1" dirty="0" smtClean="0"/>
              <a:t> </a:t>
            </a:r>
            <a:r>
              <a:rPr lang="ru-RU" b="1" dirty="0" err="1" smtClean="0"/>
              <a:t>клієнтів</a:t>
            </a:r>
            <a:r>
              <a:rPr lang="ru-RU" b="1" dirty="0" smtClean="0"/>
              <a:t> </a:t>
            </a:r>
            <a:r>
              <a:rPr lang="ru-RU" b="1" dirty="0"/>
              <a:t>банку з </a:t>
            </a:r>
            <a:r>
              <a:rPr lang="ru-RU" b="1" dirty="0" err="1"/>
              <a:t>використанням</a:t>
            </a:r>
            <a:r>
              <a:rPr lang="ru-RU" b="1" dirty="0"/>
              <a:t> </a:t>
            </a:r>
            <a:r>
              <a:rPr lang="ru-RU" b="1" dirty="0" err="1"/>
              <a:t>глобальної</a:t>
            </a:r>
            <a:r>
              <a:rPr lang="ru-RU" b="1" dirty="0"/>
              <a:t> </a:t>
            </a:r>
            <a:r>
              <a:rPr lang="ru-RU" b="1" dirty="0" err="1"/>
              <a:t>мережі</a:t>
            </a:r>
            <a:r>
              <a:rPr lang="ru-RU" b="1" dirty="0"/>
              <a:t> </a:t>
            </a:r>
            <a:r>
              <a:rPr lang="ru-RU" b="1" dirty="0" err="1"/>
              <a:t>Інтернет</a:t>
            </a:r>
            <a:r>
              <a:rPr lang="ru-RU" b="1" dirty="0"/>
              <a:t>.</a:t>
            </a:r>
          </a:p>
          <a:p>
            <a:pPr marL="0" indent="0" algn="just">
              <a:buNone/>
            </a:pPr>
            <a:r>
              <a:rPr lang="ru-RU" b="1" dirty="0" err="1"/>
              <a:t>Цей</a:t>
            </a:r>
            <a:r>
              <a:rPr lang="ru-RU" b="1" dirty="0"/>
              <a:t> вид </a:t>
            </a:r>
            <a:r>
              <a:rPr lang="ru-RU" b="1" dirty="0" err="1"/>
              <a:t>обслуговування</a:t>
            </a:r>
            <a:r>
              <a:rPr lang="ru-RU" b="1" dirty="0"/>
              <a:t> </a:t>
            </a:r>
            <a:r>
              <a:rPr lang="ru-RU" b="1" dirty="0" err="1"/>
              <a:t>впроваджується</a:t>
            </a:r>
            <a:r>
              <a:rPr lang="ru-RU" b="1" dirty="0"/>
              <a:t> за </a:t>
            </a:r>
            <a:r>
              <a:rPr lang="ru-RU" b="1" dirty="0" err="1"/>
              <a:t>двома</a:t>
            </a:r>
            <a:r>
              <a:rPr lang="ru-RU" b="1" dirty="0"/>
              <a:t> </a:t>
            </a:r>
            <a:r>
              <a:rPr lang="ru-RU" b="1" dirty="0" err="1" smtClean="0"/>
              <a:t>основними</a:t>
            </a:r>
            <a:r>
              <a:rPr lang="ru-RU" b="1" dirty="0" smtClean="0"/>
              <a:t> </a:t>
            </a:r>
            <a:r>
              <a:rPr lang="ru-RU" b="1" dirty="0" err="1" smtClean="0"/>
              <a:t>напрямами</a:t>
            </a:r>
            <a:r>
              <a:rPr lang="ru-RU" b="1" dirty="0"/>
              <a:t>:</a:t>
            </a:r>
          </a:p>
          <a:p>
            <a:r>
              <a:rPr lang="ru-RU" dirty="0"/>
              <a:t>1) система типу «</a:t>
            </a:r>
            <a:r>
              <a:rPr lang="ru-RU" dirty="0" err="1"/>
              <a:t>Клієнт</a:t>
            </a:r>
            <a:r>
              <a:rPr lang="ru-RU" dirty="0"/>
              <a:t>-</a:t>
            </a:r>
            <a:r>
              <a:rPr lang="ru-RU" dirty="0" err="1"/>
              <a:t>Інтернет</a:t>
            </a:r>
            <a:r>
              <a:rPr lang="ru-RU" dirty="0"/>
              <a:t>-банк» з </a:t>
            </a:r>
            <a:r>
              <a:rPr lang="ru-RU" dirty="0" err="1"/>
              <a:t>обміном</a:t>
            </a:r>
            <a:r>
              <a:rPr lang="ru-RU" dirty="0"/>
              <a:t> </a:t>
            </a:r>
            <a:r>
              <a:rPr lang="ru-RU" dirty="0" smtClean="0"/>
              <a:t>файлами через </a:t>
            </a:r>
            <a:r>
              <a:rPr lang="ru-RU" dirty="0"/>
              <a:t>систему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пошти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/>
              <a:t> (e-</a:t>
            </a:r>
            <a:r>
              <a:rPr lang="ru-RU" dirty="0" err="1"/>
              <a:t>mail</a:t>
            </a:r>
            <a:r>
              <a:rPr lang="ru-RU" dirty="0"/>
              <a:t>);</a:t>
            </a:r>
          </a:p>
          <a:p>
            <a:r>
              <a:rPr lang="ru-RU" dirty="0"/>
              <a:t>2)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через </a:t>
            </a:r>
            <a:r>
              <a:rPr lang="ru-RU" dirty="0" smtClean="0"/>
              <a:t>сайт банку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err="1"/>
              <a:t>Інтернет-банкінг</a:t>
            </a:r>
            <a:r>
              <a:rPr lang="ru-RU" b="1" dirty="0"/>
              <a:t> </a:t>
            </a:r>
            <a:r>
              <a:rPr lang="ru-RU" b="1" dirty="0" err="1"/>
              <a:t>містить</a:t>
            </a:r>
            <a:r>
              <a:rPr lang="ru-RU" b="1" dirty="0"/>
              <a:t> </a:t>
            </a:r>
            <a:r>
              <a:rPr lang="ru-RU" b="1" dirty="0" err="1"/>
              <a:t>чотири</a:t>
            </a:r>
            <a:r>
              <a:rPr lang="ru-RU" b="1" dirty="0"/>
              <a:t> </a:t>
            </a:r>
            <a:r>
              <a:rPr lang="ru-RU" b="1" dirty="0" err="1"/>
              <a:t>функціональні</a:t>
            </a:r>
            <a:r>
              <a:rPr lang="ru-RU" b="1" dirty="0"/>
              <a:t> </a:t>
            </a:r>
            <a:r>
              <a:rPr lang="ru-RU" b="1" dirty="0" err="1"/>
              <a:t>компоненти</a:t>
            </a:r>
            <a:endParaRPr lang="ru-RU" b="1" dirty="0"/>
          </a:p>
          <a:p>
            <a:r>
              <a:rPr lang="ru-RU" dirty="0" smtClean="0"/>
              <a:t>− </a:t>
            </a:r>
            <a:r>
              <a:rPr lang="ru-RU" dirty="0" err="1"/>
              <a:t>інформаційно-довідкова</a:t>
            </a:r>
            <a:r>
              <a:rPr lang="ru-RU" dirty="0"/>
              <a:t> служба банку;</a:t>
            </a:r>
          </a:p>
          <a:p>
            <a:r>
              <a:rPr lang="ru-RU" dirty="0"/>
              <a:t>− </a:t>
            </a:r>
            <a:r>
              <a:rPr lang="ru-RU" dirty="0" err="1"/>
              <a:t>довідкова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 за </a:t>
            </a:r>
            <a:r>
              <a:rPr lang="ru-RU" dirty="0" err="1"/>
              <a:t>рахунками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;</a:t>
            </a:r>
          </a:p>
          <a:p>
            <a:r>
              <a:rPr lang="ru-RU" dirty="0"/>
              <a:t>− </a:t>
            </a:r>
            <a:r>
              <a:rPr lang="ru-RU" dirty="0" err="1"/>
              <a:t>обмежене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рахунками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;</a:t>
            </a:r>
          </a:p>
          <a:p>
            <a:r>
              <a:rPr lang="ru-RU" dirty="0"/>
              <a:t>− </a:t>
            </a:r>
            <a:r>
              <a:rPr lang="ru-RU" dirty="0" err="1"/>
              <a:t>повне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рахунками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27143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608945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Лабораторії</a:t>
            </a:r>
            <a:r>
              <a:rPr lang="ru-RU" b="1" dirty="0" smtClean="0"/>
              <a:t> </a:t>
            </a:r>
            <a:r>
              <a:rPr lang="ru-RU" b="1" dirty="0"/>
              <a:t>банка </a:t>
            </a:r>
            <a:r>
              <a:rPr lang="ru-RU" b="1" dirty="0" err="1"/>
              <a:t>Capital</a:t>
            </a:r>
            <a:r>
              <a:rPr lang="ru-RU" b="1" dirty="0"/>
              <a:t> </a:t>
            </a:r>
            <a:r>
              <a:rPr lang="ru-RU" b="1" dirty="0" err="1"/>
              <a:t>One</a:t>
            </a:r>
            <a:r>
              <a:rPr lang="ru-RU" b="1" dirty="0"/>
              <a:t> (США)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>
          <a:xfrm>
            <a:off x="831273" y="1413164"/>
            <a:ext cx="5763491" cy="449805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У </a:t>
            </a:r>
            <a:r>
              <a:rPr lang="ru-RU" dirty="0" err="1"/>
              <a:t>Capital</a:t>
            </a:r>
            <a:r>
              <a:rPr lang="ru-RU" dirty="0"/>
              <a:t> </a:t>
            </a:r>
            <a:r>
              <a:rPr lang="ru-RU" dirty="0" err="1"/>
              <a:t>One</a:t>
            </a:r>
            <a:r>
              <a:rPr lang="ru-RU" dirty="0"/>
              <a:t> </a:t>
            </a:r>
            <a:r>
              <a:rPr lang="ru-RU" dirty="0" smtClean="0"/>
              <a:t>три </a:t>
            </a:r>
            <a:r>
              <a:rPr lang="ru-RU" dirty="0" err="1" smtClean="0"/>
              <a:t>іноваційних</a:t>
            </a:r>
            <a:r>
              <a:rPr lang="ru-RU" dirty="0" smtClean="0"/>
              <a:t>  </a:t>
            </a:r>
            <a:r>
              <a:rPr lang="ru-RU" dirty="0" err="1" smtClean="0"/>
              <a:t>лабораторії</a:t>
            </a:r>
            <a:r>
              <a:rPr lang="ru-RU" dirty="0" smtClean="0"/>
              <a:t> у </a:t>
            </a:r>
            <a:r>
              <a:rPr lang="ru-RU" dirty="0" err="1" smtClean="0"/>
              <a:t>Вашингтоні</a:t>
            </a:r>
            <a:r>
              <a:rPr lang="ru-RU" dirty="0" smtClean="0"/>
              <a:t>, Нью-Йорку та  </a:t>
            </a:r>
            <a:r>
              <a:rPr lang="ru-RU" dirty="0"/>
              <a:t>Сан-Франциско.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У </a:t>
            </a:r>
            <a:r>
              <a:rPr lang="ru-RU" dirty="0" err="1" smtClean="0"/>
              <a:t>іноваційному</a:t>
            </a:r>
            <a:r>
              <a:rPr lang="ru-RU" dirty="0" smtClean="0"/>
              <a:t> </a:t>
            </a:r>
            <a:r>
              <a:rPr lang="ru-RU" dirty="0" err="1" smtClean="0"/>
              <a:t>підрозділі</a:t>
            </a:r>
            <a:r>
              <a:rPr lang="ru-RU" dirty="0" smtClean="0"/>
              <a:t>  </a:t>
            </a:r>
            <a:r>
              <a:rPr lang="ru-RU" dirty="0" err="1" smtClean="0"/>
              <a:t>прцює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/>
              <a:t>100 </a:t>
            </a:r>
            <a:r>
              <a:rPr lang="ru-RU" dirty="0" err="1" smtClean="0"/>
              <a:t>співробіьтників</a:t>
            </a:r>
            <a:r>
              <a:rPr lang="ru-RU" dirty="0" smtClean="0"/>
              <a:t>. </a:t>
            </a:r>
            <a:r>
              <a:rPr lang="ru-RU" dirty="0"/>
              <a:t>Сам банк </a:t>
            </a:r>
            <a:r>
              <a:rPr lang="ru-RU" dirty="0" err="1" smtClean="0"/>
              <a:t>називає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 </a:t>
            </a:r>
            <a:r>
              <a:rPr lang="ru-RU" dirty="0"/>
              <a:t>людей «</a:t>
            </a:r>
            <a:r>
              <a:rPr lang="ru-RU" dirty="0" err="1" smtClean="0"/>
              <a:t>підприємцями</a:t>
            </a:r>
            <a:r>
              <a:rPr lang="ru-RU" dirty="0" smtClean="0"/>
              <a:t>».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Банк </a:t>
            </a:r>
            <a:r>
              <a:rPr lang="ru-RU" b="1" dirty="0" err="1" smtClean="0"/>
              <a:t>створював</a:t>
            </a:r>
            <a:r>
              <a:rPr lang="ru-RU" b="1" dirty="0" smtClean="0"/>
              <a:t> </a:t>
            </a:r>
            <a:r>
              <a:rPr lang="ru-RU" b="1" dirty="0" err="1" smtClean="0"/>
              <a:t>лабораторії</a:t>
            </a:r>
            <a:r>
              <a:rPr lang="ru-RU" b="1" dirty="0" smtClean="0"/>
              <a:t> з такими </a:t>
            </a:r>
            <a:r>
              <a:rPr lang="ru-RU" b="1" dirty="0"/>
              <a:t>целями:</a:t>
            </a:r>
          </a:p>
          <a:p>
            <a:r>
              <a:rPr lang="ru-RU" dirty="0"/>
              <a:t>– </a:t>
            </a:r>
            <a:r>
              <a:rPr lang="ru-RU" dirty="0" err="1" smtClean="0"/>
              <a:t>Акселерація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цифрових</a:t>
            </a:r>
            <a:r>
              <a:rPr lang="ru-RU" dirty="0" smtClean="0"/>
              <a:t> </a:t>
            </a:r>
            <a:r>
              <a:rPr lang="ru-RU" dirty="0" err="1" smtClean="0"/>
              <a:t>напрямків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 банку;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–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 для  дизайн-</a:t>
            </a:r>
            <a:r>
              <a:rPr lang="ru-RU" dirty="0" err="1" smtClean="0"/>
              <a:t>мислення</a:t>
            </a:r>
            <a:r>
              <a:rPr lang="ru-RU" dirty="0" smtClean="0"/>
              <a:t>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просування</a:t>
            </a:r>
            <a:r>
              <a:rPr lang="ru-RU" dirty="0" smtClean="0"/>
              <a:t> в  </a:t>
            </a:r>
            <a:r>
              <a:rPr lang="ru-RU" dirty="0" err="1" smtClean="0"/>
              <a:t>організації</a:t>
            </a:r>
            <a:r>
              <a:rPr lang="ru-RU" dirty="0" smtClean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–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та </a:t>
            </a:r>
            <a:r>
              <a:rPr lang="ru-RU" dirty="0"/>
              <a:t>трендов </a:t>
            </a:r>
            <a:r>
              <a:rPr lang="ru-RU" dirty="0" err="1" smtClean="0"/>
              <a:t>споживання</a:t>
            </a:r>
            <a:r>
              <a:rPr lang="ru-RU" dirty="0" smtClean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– </a:t>
            </a:r>
            <a:r>
              <a:rPr lang="ru-RU" dirty="0" smtClean="0"/>
              <a:t>«</a:t>
            </a:r>
            <a:r>
              <a:rPr lang="ru-RU" dirty="0" err="1" smtClean="0"/>
              <a:t>Створення</a:t>
            </a:r>
            <a:r>
              <a:rPr lang="ru-RU" dirty="0" smtClean="0"/>
              <a:t>» </a:t>
            </a:r>
            <a:r>
              <a:rPr lang="ru-RU" dirty="0" err="1" smtClean="0"/>
              <a:t>проривних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– </a:t>
            </a:r>
            <a:r>
              <a:rPr lang="ru-RU" dirty="0" err="1" smtClean="0"/>
              <a:t>Прототипування</a:t>
            </a:r>
            <a:r>
              <a:rPr lang="ru-RU" dirty="0" smtClean="0"/>
              <a:t> та </a:t>
            </a:r>
            <a:r>
              <a:rPr lang="ru-RU" dirty="0" err="1" smtClean="0"/>
              <a:t>пілотне</a:t>
            </a:r>
            <a:r>
              <a:rPr lang="ru-RU" dirty="0" smtClean="0"/>
              <a:t> </a:t>
            </a:r>
            <a:r>
              <a:rPr lang="ru-RU" dirty="0" err="1" smtClean="0"/>
              <a:t>тестування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– </a:t>
            </a:r>
            <a:r>
              <a:rPr lang="ru-RU" dirty="0" err="1" smtClean="0"/>
              <a:t>Сумісна</a:t>
            </a:r>
            <a:r>
              <a:rPr lang="ru-RU" dirty="0" smtClean="0"/>
              <a:t> робота з цифровою </a:t>
            </a:r>
            <a:r>
              <a:rPr lang="ru-RU" dirty="0" err="1" smtClean="0"/>
              <a:t>екосистемою</a:t>
            </a:r>
            <a:r>
              <a:rPr lang="ru-RU" dirty="0" smtClean="0"/>
              <a:t> ,  </a:t>
            </a:r>
            <a:r>
              <a:rPr lang="ru-RU" dirty="0" err="1" smtClean="0"/>
              <a:t>включа</a:t>
            </a:r>
            <a:r>
              <a:rPr lang="ru-RU" dirty="0" smtClean="0"/>
              <a:t>  </a:t>
            </a:r>
            <a:r>
              <a:rPr lang="ru-RU" dirty="0" err="1" smtClean="0"/>
              <a:t>фонди</a:t>
            </a:r>
            <a:r>
              <a:rPr lang="ru-RU" dirty="0" smtClean="0"/>
              <a:t>, </a:t>
            </a:r>
            <a:r>
              <a:rPr lang="ru-RU" dirty="0" err="1" smtClean="0"/>
              <a:t>підприємців</a:t>
            </a:r>
            <a:r>
              <a:rPr lang="ru-RU" dirty="0" smtClean="0"/>
              <a:t>, </a:t>
            </a:r>
            <a:r>
              <a:rPr lang="ru-RU" dirty="0" err="1" smtClean="0"/>
              <a:t>вчених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10" name="Объект 9" descr="https://lh3.googleusercontent.com/1klof9ZcVkHqq4gJ3h2U-gluKQKOcWOZoIX4J0fR_sM9_IgopYdkPdm1NAq2VgpY1OAlfqU96jPjpas4CaX4v7BKpyQM8WLrSM2hFFA_WEV3QkCtdR6AOtD-XJeSUjX6Dq_lGyAlYl9-BAD_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927" y="1620515"/>
            <a:ext cx="4116078" cy="36719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1017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Інноваційна</a:t>
            </a:r>
            <a:r>
              <a:rPr lang="ru-RU" b="1" dirty="0" smtClean="0"/>
              <a:t>  </a:t>
            </a:r>
            <a:r>
              <a:rPr lang="ru-RU" b="1" dirty="0" err="1" smtClean="0"/>
              <a:t>лабораторія</a:t>
            </a: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b="1" dirty="0" err="1" smtClean="0"/>
              <a:t>Commonwealth</a:t>
            </a:r>
            <a:r>
              <a:rPr lang="ru-RU" b="1" dirty="0" smtClean="0"/>
              <a:t> </a:t>
            </a:r>
            <a:r>
              <a:rPr lang="ru-RU" b="1" dirty="0" err="1"/>
              <a:t>Bank</a:t>
            </a:r>
            <a:r>
              <a:rPr lang="ru-RU" b="1" dirty="0"/>
              <a:t> (</a:t>
            </a:r>
            <a:r>
              <a:rPr lang="ru-RU" b="1" dirty="0" err="1" smtClean="0"/>
              <a:t>Австралія</a:t>
            </a:r>
            <a:r>
              <a:rPr lang="ru-RU" b="1" dirty="0" smtClean="0"/>
              <a:t>) -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03564" y="2133599"/>
            <a:ext cx="6099512" cy="454429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 smtClean="0"/>
              <a:t>Це</a:t>
            </a:r>
            <a:r>
              <a:rPr lang="ru-RU" dirty="0" smtClean="0"/>
              <a:t> зона </a:t>
            </a:r>
            <a:r>
              <a:rPr lang="ru-RU" dirty="0"/>
              <a:t>для </a:t>
            </a:r>
            <a:r>
              <a:rPr lang="ru-RU" dirty="0" err="1" smtClean="0"/>
              <a:t>інкубування</a:t>
            </a:r>
            <a:r>
              <a:rPr lang="ru-RU" dirty="0" smtClean="0"/>
              <a:t>  та </a:t>
            </a:r>
            <a:r>
              <a:rPr lang="ru-RU" dirty="0" err="1" smtClean="0"/>
              <a:t>акселерації</a:t>
            </a:r>
            <a:r>
              <a:rPr lang="ru-RU" dirty="0" smtClean="0"/>
              <a:t> </a:t>
            </a:r>
            <a:r>
              <a:rPr lang="ru-RU" dirty="0" err="1" smtClean="0"/>
              <a:t>розробки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, </a:t>
            </a:r>
            <a:r>
              <a:rPr lang="ru-RU" dirty="0" err="1" smtClean="0"/>
              <a:t>сервісів</a:t>
            </a:r>
            <a:r>
              <a:rPr lang="ru-RU" dirty="0" smtClean="0"/>
              <a:t> та </a:t>
            </a:r>
            <a:r>
              <a:rPr lang="ru-RU" dirty="0" err="1" smtClean="0"/>
              <a:t>рішень</a:t>
            </a:r>
            <a:r>
              <a:rPr lang="ru-RU" dirty="0" smtClean="0"/>
              <a:t> </a:t>
            </a:r>
            <a:r>
              <a:rPr lang="ru-RU" dirty="0" err="1" smtClean="0"/>
              <a:t>сумісно</a:t>
            </a:r>
            <a:r>
              <a:rPr lang="ru-RU" dirty="0" smtClean="0"/>
              <a:t> з </a:t>
            </a:r>
            <a:r>
              <a:rPr lang="ru-RU" dirty="0" err="1" smtClean="0"/>
              <a:t>клієнтами</a:t>
            </a:r>
            <a:r>
              <a:rPr lang="ru-RU" dirty="0" smtClean="0"/>
              <a:t>, </a:t>
            </a:r>
            <a:r>
              <a:rPr lang="ru-RU" dirty="0"/>
              <a:t>партнерами, </a:t>
            </a:r>
            <a:r>
              <a:rPr lang="ru-RU" dirty="0" err="1"/>
              <a:t>стартапами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експертами</a:t>
            </a:r>
            <a:r>
              <a:rPr lang="ru-RU" dirty="0" smtClean="0"/>
              <a:t> </a:t>
            </a:r>
            <a:r>
              <a:rPr lang="ru-RU" dirty="0" err="1" smtClean="0"/>
              <a:t>індустріїї</a:t>
            </a:r>
            <a:r>
              <a:rPr lang="ru-RU" dirty="0" smtClean="0"/>
              <a:t>. </a:t>
            </a:r>
          </a:p>
          <a:p>
            <a:pPr algn="just"/>
            <a:r>
              <a:rPr lang="ru-RU" dirty="0" err="1" smtClean="0"/>
              <a:t>Інкубатори</a:t>
            </a:r>
            <a:r>
              <a:rPr lang="en-US" dirty="0" smtClean="0"/>
              <a:t> </a:t>
            </a:r>
            <a:r>
              <a:rPr lang="en-US" dirty="0"/>
              <a:t>Garages Collaboration Hubs </a:t>
            </a:r>
            <a:r>
              <a:rPr lang="ru-RU" dirty="0"/>
              <a:t>и</a:t>
            </a:r>
            <a:r>
              <a:rPr lang="en-US" dirty="0"/>
              <a:t> Usability Labs. </a:t>
            </a:r>
            <a:endParaRPr lang="uk-UA" dirty="0" smtClean="0"/>
          </a:p>
          <a:p>
            <a:pPr algn="just"/>
            <a:r>
              <a:rPr lang="ru-RU" dirty="0" err="1" smtClean="0"/>
              <a:t>Відвідувачі</a:t>
            </a:r>
            <a:r>
              <a:rPr lang="ru-RU" dirty="0" smtClean="0"/>
              <a:t> центру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в </a:t>
            </a:r>
            <a:r>
              <a:rPr lang="ru-RU" dirty="0" err="1" smtClean="0"/>
              <a:t>режимі</a:t>
            </a:r>
            <a:r>
              <a:rPr lang="ru-RU" dirty="0" smtClean="0"/>
              <a:t> реального часу, </a:t>
            </a:r>
            <a:r>
              <a:rPr lang="ru-RU" dirty="0" err="1" smtClean="0"/>
              <a:t>інтепретувати</a:t>
            </a:r>
            <a:r>
              <a:rPr lang="ru-RU" dirty="0" smtClean="0"/>
              <a:t> </a:t>
            </a:r>
            <a:r>
              <a:rPr lang="ru-RU" dirty="0" err="1" smtClean="0"/>
              <a:t>тренди</a:t>
            </a:r>
            <a:r>
              <a:rPr lang="ru-RU" dirty="0" smtClean="0"/>
              <a:t>, «</a:t>
            </a:r>
            <a:r>
              <a:rPr lang="ru-RU" dirty="0" err="1"/>
              <a:t>брейнстормить</a:t>
            </a:r>
            <a:r>
              <a:rPr lang="ru-RU" dirty="0"/>
              <a:t>» </a:t>
            </a:r>
            <a:r>
              <a:rPr lang="ru-RU" dirty="0" err="1" smtClean="0"/>
              <a:t>рішення</a:t>
            </a:r>
            <a:r>
              <a:rPr lang="ru-RU" dirty="0" smtClean="0"/>
              <a:t> та </a:t>
            </a:r>
            <a:r>
              <a:rPr lang="ru-RU" dirty="0" err="1" smtClean="0"/>
              <a:t>взаємодіяти</a:t>
            </a:r>
            <a:r>
              <a:rPr lang="ru-RU" dirty="0" smtClean="0"/>
              <a:t> з </a:t>
            </a:r>
            <a:r>
              <a:rPr lang="ru-RU" dirty="0" err="1" smtClean="0"/>
              <a:t>проектними</a:t>
            </a:r>
            <a:r>
              <a:rPr lang="ru-RU" dirty="0" smtClean="0"/>
              <a:t> командами </a:t>
            </a:r>
            <a:r>
              <a:rPr lang="ru-RU" dirty="0"/>
              <a:t>банка. </a:t>
            </a:r>
            <a:endParaRPr lang="ru-RU" dirty="0" smtClean="0"/>
          </a:p>
          <a:p>
            <a:pPr algn="just"/>
            <a:r>
              <a:rPr lang="ru-RU" dirty="0" smtClean="0"/>
              <a:t>Программа </a:t>
            </a:r>
            <a:r>
              <a:rPr lang="ru-RU" dirty="0" err="1"/>
              <a:t>Unleashing</a:t>
            </a:r>
            <a:r>
              <a:rPr lang="ru-RU" dirty="0"/>
              <a:t> </a:t>
            </a:r>
            <a:r>
              <a:rPr lang="ru-RU" dirty="0" err="1"/>
              <a:t>Innovation</a:t>
            </a:r>
            <a:r>
              <a:rPr lang="ru-RU" dirty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співробітникам</a:t>
            </a:r>
            <a:r>
              <a:rPr lang="ru-RU" dirty="0" smtClean="0"/>
              <a:t> </a:t>
            </a:r>
            <a:r>
              <a:rPr lang="ru-RU" dirty="0" err="1" smtClean="0"/>
              <a:t>предствити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</a:t>
            </a:r>
            <a:r>
              <a:rPr lang="ru-RU" dirty="0" err="1" smtClean="0"/>
              <a:t>групі</a:t>
            </a:r>
            <a:r>
              <a:rPr lang="ru-RU" dirty="0" smtClean="0"/>
              <a:t> </a:t>
            </a:r>
            <a:r>
              <a:rPr lang="ru-RU" dirty="0" err="1" smtClean="0"/>
              <a:t>менеджерів</a:t>
            </a:r>
            <a:r>
              <a:rPr lang="ru-RU" dirty="0" smtClean="0"/>
              <a:t> та у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успіху</a:t>
            </a:r>
            <a:r>
              <a:rPr lang="ru-RU" dirty="0" smtClean="0"/>
              <a:t> </a:t>
            </a:r>
            <a:r>
              <a:rPr lang="ru-RU" dirty="0" err="1" smtClean="0"/>
              <a:t>передає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в </a:t>
            </a:r>
            <a:r>
              <a:rPr lang="ru-RU" dirty="0" err="1" smtClean="0"/>
              <a:t>інкубацію</a:t>
            </a:r>
            <a:r>
              <a:rPr lang="ru-RU" dirty="0" smtClean="0"/>
              <a:t> в </a:t>
            </a:r>
            <a:r>
              <a:rPr lang="ru-RU" dirty="0" err="1" smtClean="0"/>
              <a:t>лабораторію</a:t>
            </a:r>
            <a:endParaRPr lang="ru-RU" dirty="0" smtClean="0"/>
          </a:p>
          <a:p>
            <a:pPr algn="just"/>
            <a:endParaRPr lang="ru-RU" dirty="0"/>
          </a:p>
        </p:txBody>
      </p:sp>
      <p:pic>
        <p:nvPicPr>
          <p:cNvPr id="5" name="Объект 4" descr="https://lh3.googleusercontent.com/3hI2_y-q_n7HTzs4dab-lyggEnYAgLy65ASy_Fu6HElJYl2yfclD0D6UxyWZId4HQ7DxNMMqeofxmzRxI0_e55Sl7d7UnOZONsoPhcJtLZnqQt_06ZoM8uGVY2PjaFO0NEXwOJcRyc_nalct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5" y="2133600"/>
            <a:ext cx="4529570" cy="3505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57294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 </a:t>
            </a:r>
            <a:r>
              <a:rPr lang="ru-RU" b="1" dirty="0" err="1" smtClean="0"/>
              <a:t>Інноваційний</a:t>
            </a:r>
            <a:r>
              <a:rPr lang="ru-RU" b="1" dirty="0" smtClean="0"/>
              <a:t> </a:t>
            </a:r>
            <a:r>
              <a:rPr lang="ru-RU" b="1" dirty="0"/>
              <a:t>центр BBVA </a:t>
            </a:r>
            <a:r>
              <a:rPr lang="ru-RU" b="1" dirty="0" smtClean="0"/>
              <a:t>(</a:t>
            </a:r>
            <a:r>
              <a:rPr lang="ru-RU" b="1" dirty="0" err="1" smtClean="0"/>
              <a:t>Іспанія</a:t>
            </a:r>
            <a:r>
              <a:rPr lang="ru-RU" b="1" dirty="0"/>
              <a:t>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08364" y="1537855"/>
            <a:ext cx="5794712" cy="4373367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BBVA </a:t>
            </a:r>
            <a:r>
              <a:rPr lang="ru-RU" sz="2800" dirty="0" smtClean="0"/>
              <a:t>- </a:t>
            </a:r>
            <a:r>
              <a:rPr lang="ru-RU" sz="2800" dirty="0" err="1" smtClean="0"/>
              <a:t>інноватор</a:t>
            </a:r>
            <a:r>
              <a:rPr lang="ru-RU" sz="2800" dirty="0" smtClean="0"/>
              <a:t> </a:t>
            </a:r>
            <a:r>
              <a:rPr lang="ru-RU" sz="2800" dirty="0" err="1" smtClean="0"/>
              <a:t>фінансової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індустрії</a:t>
            </a:r>
            <a:r>
              <a:rPr lang="ru-RU" sz="2800" dirty="0" smtClean="0"/>
              <a:t>, </a:t>
            </a:r>
            <a:r>
              <a:rPr lang="ru-RU" sz="2800" dirty="0" err="1" smtClean="0"/>
              <a:t>розробляє</a:t>
            </a:r>
            <a:r>
              <a:rPr lang="ru-RU" sz="2800" dirty="0" smtClean="0"/>
              <a:t> та </a:t>
            </a:r>
            <a:r>
              <a:rPr lang="ru-RU" sz="2800" dirty="0" err="1" smtClean="0"/>
              <a:t>впроваджує</a:t>
            </a:r>
            <a:r>
              <a:rPr lang="ru-RU" sz="2800" dirty="0" smtClean="0"/>
              <a:t> низку </a:t>
            </a:r>
            <a:r>
              <a:rPr lang="ru-RU" sz="2800" dirty="0" err="1" smtClean="0"/>
              <a:t>технологічних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рішень</a:t>
            </a:r>
            <a:endParaRPr lang="ru-RU" sz="2800" dirty="0" smtClean="0"/>
          </a:p>
        </p:txBody>
      </p:sp>
      <p:pic>
        <p:nvPicPr>
          <p:cNvPr id="5" name="Объект 4" descr="https://lh5.googleusercontent.com/rUILe25hM9M3qut_erAIGuKz2PuHKQRKtRRhghum59dbIqCGZKaAJui2gHdB11l1PA4gYKr035-_g7cwwMG0LJOMX1TVSJ2S0cGDLz7hNt6_oUo6B2G8OrF3ODuERyHyCWeeSYS7_CbZzgIe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5" y="1801090"/>
            <a:ext cx="4681970" cy="41101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2848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Центр </a:t>
            </a:r>
            <a:r>
              <a:rPr lang="ru-RU" b="1" dirty="0" err="1" smtClean="0"/>
              <a:t>розробки</a:t>
            </a:r>
            <a:r>
              <a:rPr lang="ru-RU" b="1" dirty="0" smtClean="0"/>
              <a:t> та </a:t>
            </a:r>
            <a:r>
              <a:rPr lang="ru-RU" b="1" dirty="0" err="1" smtClean="0"/>
              <a:t>інновацій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ru-RU" b="1" dirty="0" err="1"/>
              <a:t>Chase</a:t>
            </a:r>
            <a:r>
              <a:rPr lang="ru-RU" b="1" dirty="0"/>
              <a:t> </a:t>
            </a:r>
            <a:r>
              <a:rPr lang="ru-RU" b="1" dirty="0" err="1"/>
              <a:t>Bank</a:t>
            </a:r>
            <a:r>
              <a:rPr lang="ru-RU" b="1" dirty="0"/>
              <a:t> (США)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ru-RU" sz="2400" dirty="0" err="1"/>
              <a:t>Chase</a:t>
            </a:r>
            <a:r>
              <a:rPr lang="ru-RU" sz="2400" dirty="0"/>
              <a:t> </a:t>
            </a:r>
            <a:r>
              <a:rPr lang="ru-RU" sz="2400" dirty="0" err="1"/>
              <a:t>Bank</a:t>
            </a:r>
            <a:r>
              <a:rPr lang="ru-RU" sz="2400" dirty="0"/>
              <a:t> </a:t>
            </a:r>
            <a:r>
              <a:rPr lang="ru-RU" sz="2400" dirty="0" err="1" smtClean="0"/>
              <a:t>використовує</a:t>
            </a:r>
            <a:r>
              <a:rPr lang="ru-RU" sz="2400" dirty="0" smtClean="0"/>
              <a:t> </a:t>
            </a:r>
            <a:r>
              <a:rPr lang="ru-RU" sz="2400" dirty="0" err="1" smtClean="0"/>
              <a:t>лабораторію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розвитку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відділень</a:t>
            </a:r>
            <a:r>
              <a:rPr lang="ru-RU" sz="2400" dirty="0" smtClean="0"/>
              <a:t> та </a:t>
            </a:r>
            <a:r>
              <a:rPr lang="ru-RU" sz="2400" dirty="0" err="1" smtClean="0"/>
              <a:t>технологій</a:t>
            </a:r>
            <a:r>
              <a:rPr lang="ru-RU" sz="2400" dirty="0" smtClean="0"/>
              <a:t>  АТМ</a:t>
            </a:r>
            <a:r>
              <a:rPr lang="ru-RU" sz="2400" dirty="0"/>
              <a:t>, а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</a:t>
            </a:r>
            <a:r>
              <a:rPr lang="ru-RU" sz="2400" dirty="0" err="1" smtClean="0"/>
              <a:t>нових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шляхів</a:t>
            </a:r>
            <a:r>
              <a:rPr lang="ru-RU" sz="2400" dirty="0" smtClean="0"/>
              <a:t> </a:t>
            </a:r>
            <a:r>
              <a:rPr lang="ru-RU" sz="2400" dirty="0" err="1" smtClean="0"/>
              <a:t>взаємодії</a:t>
            </a:r>
            <a:r>
              <a:rPr lang="ru-RU" sz="2400" dirty="0" smtClean="0"/>
              <a:t> з </a:t>
            </a:r>
            <a:r>
              <a:rPr lang="ru-RU" sz="2400" dirty="0" err="1" smtClean="0"/>
              <a:t>клієнтами</a:t>
            </a:r>
            <a:endParaRPr lang="ru-RU" sz="2400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5" name="Объект 4" descr="https://lh6.googleusercontent.com/PxN1_Z1Tdr4l017swG6HikpOFdDaF_22vhq6L6-6caSqTkxDjcUz8oZBURwkFT0tJb9NT3HmdGUNV6kUpoEJ5WKToWCeXAswR_f7BYXqadbIngRarTURk1t4CwUucHwivZ1J0-M7pNbPDWEJ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5" y="1773382"/>
            <a:ext cx="4612698" cy="39485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03632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Інноваційний</a:t>
            </a:r>
            <a:r>
              <a:rPr lang="ru-RU" b="1" dirty="0" smtClean="0"/>
              <a:t> </a:t>
            </a:r>
            <a:r>
              <a:rPr lang="ru-RU" b="1" dirty="0"/>
              <a:t>центр </a:t>
            </a:r>
            <a:r>
              <a:rPr lang="ru-RU" b="1" dirty="0" err="1"/>
              <a:t>Visa</a:t>
            </a:r>
            <a:r>
              <a:rPr lang="ru-RU" b="1" dirty="0"/>
              <a:t> (США)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err="1" smtClean="0"/>
              <a:t>Офіс</a:t>
            </a:r>
            <a:r>
              <a:rPr lang="ru-RU" sz="2400" dirty="0" smtClean="0"/>
              <a:t> та </a:t>
            </a:r>
            <a:r>
              <a:rPr lang="ru-RU" sz="2400" dirty="0" err="1" smtClean="0"/>
              <a:t>іноваційний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центрфис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розміром</a:t>
            </a:r>
            <a:r>
              <a:rPr lang="ru-RU" sz="2400" dirty="0" smtClean="0"/>
              <a:t> в </a:t>
            </a:r>
            <a:r>
              <a:rPr lang="ru-RU" sz="2400" dirty="0"/>
              <a:t>10 400 кв. </a:t>
            </a:r>
            <a:r>
              <a:rPr lang="ru-RU" sz="2400" dirty="0" err="1" smtClean="0"/>
              <a:t>метрів</a:t>
            </a:r>
            <a:r>
              <a:rPr lang="ru-RU" sz="2400" dirty="0"/>
              <a:t>, </a:t>
            </a:r>
            <a:r>
              <a:rPr lang="ru-RU" sz="2400" dirty="0" smtClean="0"/>
              <a:t>для </a:t>
            </a:r>
            <a:r>
              <a:rPr lang="ru-RU" sz="2400" dirty="0" err="1" smtClean="0"/>
              <a:t>забезпечення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миттєвого</a:t>
            </a:r>
            <a:r>
              <a:rPr lang="ru-RU" sz="2400" dirty="0" smtClean="0"/>
              <a:t> доступу до </a:t>
            </a:r>
            <a:r>
              <a:rPr lang="ru-RU" sz="2400" dirty="0" err="1" smtClean="0"/>
              <a:t>технологічного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співтовариства</a:t>
            </a:r>
            <a:r>
              <a:rPr lang="ru-RU" sz="2400" dirty="0" smtClean="0"/>
              <a:t>  </a:t>
            </a:r>
            <a:r>
              <a:rPr lang="ru-RU" sz="2400" dirty="0" err="1" smtClean="0"/>
              <a:t>Силіконової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Долини</a:t>
            </a:r>
            <a:endParaRPr lang="ru-RU" sz="2400" dirty="0"/>
          </a:p>
        </p:txBody>
      </p:sp>
      <p:pic>
        <p:nvPicPr>
          <p:cNvPr id="5" name="Объект 4" descr="https://lh5.googleusercontent.com/vD9_50FqWG051vdXRKMX4xSral5QjkY21ng6m2pLzMhI39_2En0PEwAMz-MSBmp_91inoXV9o9ZHuzvA_7W5qTlfY2FcnzeD_gkluq5SI1Rpu8-UPxJqF3thYU57d95_WGlbJd4NetJ5vDmx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5" y="1773382"/>
            <a:ext cx="4313238" cy="3680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94217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Інноваційна</a:t>
            </a:r>
            <a:r>
              <a:rPr lang="ru-RU" b="1" dirty="0" smtClean="0"/>
              <a:t> </a:t>
            </a:r>
            <a:r>
              <a:rPr lang="ru-RU" b="1" dirty="0" err="1" smtClean="0"/>
              <a:t>лабораторія</a:t>
            </a:r>
            <a:r>
              <a:rPr lang="ru-RU" b="1" dirty="0" smtClean="0"/>
              <a:t> </a:t>
            </a:r>
            <a:r>
              <a:rPr lang="ru-RU" b="1" dirty="0" err="1"/>
              <a:t>Citi</a:t>
            </a:r>
            <a:r>
              <a:rPr lang="ru-RU" b="1" dirty="0"/>
              <a:t> (США)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88473" y="1476592"/>
            <a:ext cx="5614603" cy="4434630"/>
          </a:xfrm>
        </p:spPr>
        <p:txBody>
          <a:bodyPr/>
          <a:lstStyle/>
          <a:p>
            <a:pPr algn="just"/>
            <a:r>
              <a:rPr lang="ru-RU" dirty="0" smtClean="0"/>
              <a:t>Глобальна мережа </a:t>
            </a:r>
            <a:r>
              <a:rPr lang="ru-RU" dirty="0" err="1" smtClean="0"/>
              <a:t>інноваційних</a:t>
            </a:r>
            <a:r>
              <a:rPr lang="ru-RU" dirty="0" smtClean="0"/>
              <a:t> </a:t>
            </a:r>
            <a:r>
              <a:rPr lang="ru-RU" dirty="0" err="1" smtClean="0"/>
              <a:t>центрів</a:t>
            </a:r>
            <a:r>
              <a:rPr lang="ru-RU" dirty="0" smtClean="0"/>
              <a:t> , </a:t>
            </a:r>
            <a:r>
              <a:rPr lang="ru-RU" dirty="0" err="1" smtClean="0"/>
              <a:t>розташованих</a:t>
            </a:r>
            <a:r>
              <a:rPr lang="ru-RU" dirty="0" smtClean="0"/>
              <a:t> в таких </a:t>
            </a:r>
            <a:r>
              <a:rPr lang="ru-RU" dirty="0" err="1" smtClean="0"/>
              <a:t>містах</a:t>
            </a:r>
            <a:r>
              <a:rPr lang="ru-RU" dirty="0" smtClean="0"/>
              <a:t> як  </a:t>
            </a:r>
            <a:r>
              <a:rPr lang="ru-RU" dirty="0"/>
              <a:t>Тель-Авив, Дублин, Сингапур, Сан-Франциско </a:t>
            </a:r>
            <a:r>
              <a:rPr lang="ru-RU" dirty="0" smtClean="0"/>
              <a:t>та  </a:t>
            </a:r>
            <a:r>
              <a:rPr lang="ru-RU" dirty="0"/>
              <a:t>Нью-Йорк. </a:t>
            </a:r>
            <a:endParaRPr lang="ru-RU" dirty="0" smtClean="0"/>
          </a:p>
          <a:p>
            <a:pPr algn="just"/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лабораторії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інтерактивні</a:t>
            </a:r>
            <a:r>
              <a:rPr lang="ru-RU" dirty="0" smtClean="0"/>
              <a:t> та </a:t>
            </a:r>
            <a:r>
              <a:rPr lang="ru-RU" dirty="0" err="1" smtClean="0"/>
              <a:t>сполучені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 </a:t>
            </a:r>
            <a:r>
              <a:rPr lang="ru-RU" dirty="0" err="1"/>
              <a:t>Citi</a:t>
            </a:r>
            <a:r>
              <a:rPr lang="ru-RU" dirty="0"/>
              <a:t> </a:t>
            </a:r>
            <a:r>
              <a:rPr lang="ru-RU" dirty="0" err="1" smtClean="0"/>
              <a:t>зводити</a:t>
            </a:r>
            <a:r>
              <a:rPr lang="ru-RU" dirty="0" smtClean="0"/>
              <a:t> </a:t>
            </a:r>
            <a:r>
              <a:rPr lang="ru-RU" dirty="0" err="1" smtClean="0"/>
              <a:t>іноваційні</a:t>
            </a:r>
            <a:r>
              <a:rPr lang="ru-RU" dirty="0" smtClean="0"/>
              <a:t> </a:t>
            </a:r>
            <a:r>
              <a:rPr lang="ru-RU" dirty="0" err="1" smtClean="0"/>
              <a:t>команди</a:t>
            </a:r>
            <a:r>
              <a:rPr lang="ru-RU" dirty="0" smtClean="0"/>
              <a:t> з </a:t>
            </a:r>
            <a:r>
              <a:rPr lang="ru-RU" dirty="0" err="1" smtClean="0"/>
              <a:t>клієнтами</a:t>
            </a:r>
            <a:r>
              <a:rPr lang="ru-RU" dirty="0" smtClean="0"/>
              <a:t>, </a:t>
            </a:r>
            <a:r>
              <a:rPr lang="ru-RU" dirty="0" err="1" smtClean="0"/>
              <a:t>колегами</a:t>
            </a:r>
            <a:r>
              <a:rPr lang="ru-RU" dirty="0" smtClean="0"/>
              <a:t> та </a:t>
            </a:r>
            <a:r>
              <a:rPr lang="ru-RU" dirty="0" err="1" smtClean="0"/>
              <a:t>експертами</a:t>
            </a:r>
            <a:r>
              <a:rPr lang="ru-RU" dirty="0" smtClean="0"/>
              <a:t>.</a:t>
            </a:r>
          </a:p>
        </p:txBody>
      </p:sp>
      <p:pic>
        <p:nvPicPr>
          <p:cNvPr id="5" name="Объект 4" descr="https://lh4.googleusercontent.com/844SiyVBI_FN8AXlLae39xcD7Pyh0biKV_bATdpO5FN3j2eo2mobETsdQA9Rm3Uj222Cz2DuDehnzxD3_0Hb2tghPPNZXx_xf4mnpLfdINT2w3HGHo02yhWchZxqMkP6aZe3illJ7w-AL04U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3" y="1476592"/>
            <a:ext cx="4313238" cy="230548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lh6.googleusercontent.com/DpK9jARbZaHy-IubnajLd-ZXofPH85wVv08JR2Kwwonka89KOIhkYdMnYucYHydUAfC5YAgTar6uux6ehZVB7ellP1Cme518C3qeGliud3qFnsDn6CuRvpGZby6610Cmj56WBWu1v7gWy1t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060" y="3877629"/>
            <a:ext cx="5381625" cy="2886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59457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4110" y="194619"/>
            <a:ext cx="9675812" cy="128089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інструменти</a:t>
            </a:r>
            <a:r>
              <a:rPr lang="ru-RU" dirty="0" smtClean="0"/>
              <a:t> для </a:t>
            </a:r>
            <a:r>
              <a:rPr lang="ru-RU" dirty="0" err="1" smtClean="0"/>
              <a:t>дистанційної</a:t>
            </a:r>
            <a:r>
              <a:rPr lang="ru-RU" dirty="0" smtClean="0"/>
              <a:t> </a:t>
            </a:r>
            <a:r>
              <a:rPr lang="ru-RU" dirty="0" err="1" smtClean="0"/>
              <a:t>ідентифікації</a:t>
            </a:r>
            <a:r>
              <a:rPr lang="ru-RU" dirty="0" smtClean="0"/>
              <a:t> та </a:t>
            </a:r>
            <a:r>
              <a:rPr lang="ru-RU" dirty="0" err="1" smtClean="0"/>
              <a:t>верифікації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НБУ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565564" y="1475509"/>
            <a:ext cx="9939048" cy="5174673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підготував</a:t>
            </a:r>
            <a:r>
              <a:rPr lang="ru-RU" dirty="0"/>
              <a:t> для </a:t>
            </a:r>
            <a:r>
              <a:rPr lang="ru-RU" dirty="0" err="1"/>
              <a:t>банків</a:t>
            </a:r>
            <a:r>
              <a:rPr lang="ru-RU" dirty="0"/>
              <a:t> </a:t>
            </a:r>
            <a:r>
              <a:rPr lang="ru-RU" dirty="0" err="1"/>
              <a:t>ґрунтовні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підходів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дистанційної</a:t>
            </a:r>
            <a:r>
              <a:rPr lang="ru-RU" dirty="0"/>
              <a:t> </a:t>
            </a:r>
            <a:r>
              <a:rPr lang="ru-RU" dirty="0" err="1"/>
              <a:t>ідентифікації</a:t>
            </a:r>
            <a:r>
              <a:rPr lang="ru-RU" dirty="0"/>
              <a:t> та </a:t>
            </a:r>
            <a:r>
              <a:rPr lang="ru-RU" dirty="0" err="1"/>
              <a:t>верифікації</a:t>
            </a:r>
            <a:r>
              <a:rPr lang="ru-RU" dirty="0"/>
              <a:t> </a:t>
            </a:r>
            <a:r>
              <a:rPr lang="ru-RU" dirty="0" err="1" smtClean="0"/>
              <a:t>клієнтів</a:t>
            </a:r>
            <a:endParaRPr lang="ru-RU" dirty="0" smtClean="0"/>
          </a:p>
          <a:p>
            <a:r>
              <a:rPr lang="ru-RU" dirty="0"/>
              <a:t>Банки </a:t>
            </a:r>
            <a:r>
              <a:rPr lang="ru-RU" dirty="0" err="1"/>
              <a:t>зможуть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обирати</a:t>
            </a:r>
            <a:r>
              <a:rPr lang="ru-RU" dirty="0"/>
              <a:t> </a:t>
            </a:r>
            <a:r>
              <a:rPr lang="ru-RU" dirty="0" err="1"/>
              <a:t>необхідну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модель </a:t>
            </a:r>
            <a:r>
              <a:rPr lang="ru-RU" dirty="0" err="1"/>
              <a:t>відповіднодо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бажань</a:t>
            </a:r>
            <a:r>
              <a:rPr lang="ru-RU" dirty="0"/>
              <a:t>,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доопрацювання</a:t>
            </a:r>
            <a:r>
              <a:rPr lang="ru-RU" dirty="0"/>
              <a:t> </a:t>
            </a:r>
            <a:r>
              <a:rPr lang="ru-RU" dirty="0" err="1"/>
              <a:t>програмних</a:t>
            </a:r>
            <a:r>
              <a:rPr lang="ru-RU" dirty="0"/>
              <a:t> </a:t>
            </a:r>
            <a:r>
              <a:rPr lang="ru-RU" dirty="0" err="1"/>
              <a:t>комплексів</a:t>
            </a:r>
            <a:r>
              <a:rPr lang="ru-RU" dirty="0"/>
              <a:t> та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Так, у </a:t>
            </a:r>
            <a:r>
              <a:rPr lang="ru-RU" dirty="0" err="1"/>
              <a:t>банків</a:t>
            </a:r>
            <a:r>
              <a:rPr lang="ru-RU" dirty="0"/>
              <a:t> буде </a:t>
            </a:r>
            <a:r>
              <a:rPr lang="ru-RU" dirty="0" err="1"/>
              <a:t>можливість</a:t>
            </a:r>
            <a:r>
              <a:rPr lang="ru-RU" dirty="0"/>
              <a:t> обрати для себе:</a:t>
            </a:r>
          </a:p>
          <a:p>
            <a:r>
              <a:rPr lang="ru-RU" dirty="0"/>
              <a:t>- </a:t>
            </a:r>
            <a:r>
              <a:rPr lang="ru-RU" dirty="0" err="1"/>
              <a:t>повноцінні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віддаленої</a:t>
            </a:r>
            <a:r>
              <a:rPr lang="ru-RU" dirty="0"/>
              <a:t> </a:t>
            </a:r>
            <a:r>
              <a:rPr lang="ru-RU" dirty="0" err="1"/>
              <a:t>ідентифікації</a:t>
            </a:r>
            <a:r>
              <a:rPr lang="ru-RU" dirty="0"/>
              <a:t> та </a:t>
            </a:r>
            <a:r>
              <a:rPr lang="ru-RU" dirty="0" err="1"/>
              <a:t>верифікації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спрощені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міститимуть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ліміти</a:t>
            </a:r>
            <a:r>
              <a:rPr lang="ru-RU" dirty="0"/>
              <a:t> на </a:t>
            </a:r>
            <a:r>
              <a:rPr lang="ru-RU" dirty="0" err="1"/>
              <a:t>обсяги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та </a:t>
            </a:r>
            <a:r>
              <a:rPr lang="ru-RU" dirty="0" err="1"/>
              <a:t>залишків</a:t>
            </a:r>
            <a:r>
              <a:rPr lang="ru-RU" dirty="0"/>
              <a:t> за </a:t>
            </a:r>
            <a:r>
              <a:rPr lang="ru-RU" dirty="0" err="1"/>
              <a:t>рахунками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.</a:t>
            </a:r>
          </a:p>
          <a:p>
            <a:r>
              <a:rPr lang="ru-RU" dirty="0" err="1"/>
              <a:t>Повноцінні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віддаленої</a:t>
            </a:r>
            <a:r>
              <a:rPr lang="ru-RU" dirty="0"/>
              <a:t> </a:t>
            </a:r>
            <a:r>
              <a:rPr lang="ru-RU" dirty="0" err="1"/>
              <a:t>ідентифікації</a:t>
            </a:r>
            <a:endParaRPr lang="ru-RU" dirty="0"/>
          </a:p>
          <a:p>
            <a:r>
              <a:rPr lang="ru-RU" dirty="0"/>
              <a:t>До </a:t>
            </a:r>
            <a:r>
              <a:rPr lang="ru-RU" dirty="0" err="1"/>
              <a:t>повноцінних</a:t>
            </a:r>
            <a:r>
              <a:rPr lang="ru-RU" dirty="0"/>
              <a:t> моделей </a:t>
            </a:r>
            <a:r>
              <a:rPr lang="ru-RU" dirty="0" err="1"/>
              <a:t>дистанційної</a:t>
            </a:r>
            <a:r>
              <a:rPr lang="ru-RU" dirty="0"/>
              <a:t> </a:t>
            </a:r>
            <a:r>
              <a:rPr lang="ru-RU" dirty="0" err="1"/>
              <a:t>ідентифікації</a:t>
            </a:r>
            <a:r>
              <a:rPr lang="ru-RU" dirty="0"/>
              <a:t> та </a:t>
            </a:r>
            <a:r>
              <a:rPr lang="ru-RU" dirty="0" err="1"/>
              <a:t>верифікації</a:t>
            </a:r>
            <a:r>
              <a:rPr lang="ru-RU" dirty="0"/>
              <a:t>, на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встановлюватимуться</a:t>
            </a:r>
            <a:r>
              <a:rPr lang="ru-RU" dirty="0"/>
              <a:t> </a:t>
            </a:r>
            <a:r>
              <a:rPr lang="ru-RU" dirty="0" err="1"/>
              <a:t>ліміти</a:t>
            </a:r>
            <a:r>
              <a:rPr lang="ru-RU" dirty="0"/>
              <a:t>, належать:</a:t>
            </a:r>
          </a:p>
          <a:p>
            <a:r>
              <a:rPr lang="ru-RU" dirty="0"/>
              <a:t>- </a:t>
            </a:r>
            <a:r>
              <a:rPr lang="ru-RU" dirty="0" err="1"/>
              <a:t>верифікація</a:t>
            </a:r>
            <a:r>
              <a:rPr lang="ru-RU" dirty="0"/>
              <a:t> </a:t>
            </a:r>
            <a:r>
              <a:rPr lang="ru-RU" dirty="0" err="1"/>
              <a:t>ідентифікаційних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BankID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та </a:t>
            </a:r>
            <a:r>
              <a:rPr lang="ru-RU" dirty="0" err="1"/>
              <a:t>кваліфікованого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</a:t>
            </a:r>
            <a:r>
              <a:rPr lang="ru-RU" dirty="0" err="1"/>
              <a:t>підпису</a:t>
            </a:r>
            <a:r>
              <a:rPr lang="ru-RU" dirty="0"/>
              <a:t> (</a:t>
            </a:r>
            <a:r>
              <a:rPr lang="ru-RU" dirty="0" err="1"/>
              <a:t>далі</a:t>
            </a:r>
            <a:r>
              <a:rPr lang="ru-RU" dirty="0"/>
              <a:t> – КЕП);</a:t>
            </a:r>
          </a:p>
          <a:p>
            <a:r>
              <a:rPr lang="ru-RU" dirty="0"/>
              <a:t>-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відеоверифікації</a:t>
            </a:r>
            <a:r>
              <a:rPr lang="ru-RU" dirty="0"/>
              <a:t>.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побудови</a:t>
            </a:r>
            <a:r>
              <a:rPr lang="ru-RU" dirty="0"/>
              <a:t> банками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відеоверифікації</a:t>
            </a:r>
            <a:r>
              <a:rPr lang="ru-RU" dirty="0"/>
              <a:t> </a:t>
            </a:r>
            <a:r>
              <a:rPr lang="ru-RU" dirty="0" err="1"/>
              <a:t>базуються</a:t>
            </a:r>
            <a:r>
              <a:rPr lang="ru-RU" dirty="0"/>
              <a:t> на </a:t>
            </a:r>
            <a:r>
              <a:rPr lang="ru-RU" dirty="0" err="1"/>
              <a:t>практиці</a:t>
            </a:r>
            <a:r>
              <a:rPr lang="ru-RU" dirty="0"/>
              <a:t> та </a:t>
            </a:r>
            <a:r>
              <a:rPr lang="ru-RU" dirty="0" err="1"/>
              <a:t>досвіді</a:t>
            </a:r>
            <a:r>
              <a:rPr lang="ru-RU" dirty="0"/>
              <a:t> </a:t>
            </a:r>
            <a:r>
              <a:rPr lang="ru-RU" dirty="0" err="1"/>
              <a:t>європейських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, </a:t>
            </a:r>
            <a:r>
              <a:rPr lang="ru-RU" dirty="0" smtClean="0"/>
              <a:t> </a:t>
            </a:r>
            <a:r>
              <a:rPr lang="ru-RU" dirty="0" err="1"/>
              <a:t>Фактично</a:t>
            </a:r>
            <a:r>
              <a:rPr lang="ru-RU" dirty="0"/>
              <a:t> </a:t>
            </a:r>
            <a:r>
              <a:rPr lang="ru-RU" dirty="0" err="1"/>
              <a:t>йдеться</a:t>
            </a:r>
            <a:r>
              <a:rPr lang="ru-RU" dirty="0"/>
              <a:t> про </a:t>
            </a:r>
            <a:r>
              <a:rPr lang="ru-RU" dirty="0" err="1"/>
              <a:t>спілкування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 та </a:t>
            </a:r>
            <a:r>
              <a:rPr lang="ru-RU" dirty="0" err="1"/>
              <a:t>працівника</a:t>
            </a:r>
            <a:r>
              <a:rPr lang="ru-RU" dirty="0"/>
              <a:t> банку </a:t>
            </a:r>
            <a:r>
              <a:rPr lang="ru-RU" dirty="0" err="1"/>
              <a:t>або</a:t>
            </a:r>
            <a:r>
              <a:rPr lang="ru-RU" dirty="0"/>
              <a:t> агента банку з </a:t>
            </a:r>
            <a:r>
              <a:rPr lang="ru-RU" dirty="0" err="1"/>
              <a:t>ідентифікації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відеотрансляції</a:t>
            </a:r>
            <a:r>
              <a:rPr lang="ru-RU" dirty="0"/>
              <a:t>. </a:t>
            </a:r>
            <a:r>
              <a:rPr lang="ru-RU" dirty="0" err="1"/>
              <a:t>Зазначимо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Національний</a:t>
            </a:r>
            <a:r>
              <a:rPr lang="ru-RU" dirty="0"/>
              <a:t> банк не </a:t>
            </a:r>
            <a:r>
              <a:rPr lang="ru-RU" dirty="0" err="1"/>
              <a:t>обмежує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відеоверифікації</a:t>
            </a:r>
            <a:r>
              <a:rPr lang="ru-RU" dirty="0"/>
              <a:t> </a:t>
            </a:r>
            <a:r>
              <a:rPr lang="ru-RU" dirty="0" err="1"/>
              <a:t>паспортів</a:t>
            </a:r>
            <a:r>
              <a:rPr lang="ru-RU" dirty="0"/>
              <a:t> старого </a:t>
            </a:r>
            <a:r>
              <a:rPr lang="ru-RU" dirty="0" err="1"/>
              <a:t>зразка</a:t>
            </a:r>
            <a:r>
              <a:rPr lang="ru-RU" dirty="0"/>
              <a:t> (у </a:t>
            </a:r>
            <a:r>
              <a:rPr lang="ru-RU" dirty="0" err="1"/>
              <a:t>форматі</a:t>
            </a:r>
            <a:r>
              <a:rPr lang="ru-RU" dirty="0"/>
              <a:t> «книжечки»)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європейських</a:t>
            </a:r>
            <a:r>
              <a:rPr lang="ru-RU" dirty="0"/>
              <a:t> практик, де </a:t>
            </a:r>
            <a:r>
              <a:rPr lang="ru-RU" dirty="0" err="1"/>
              <a:t>здебільшого</a:t>
            </a:r>
            <a:r>
              <a:rPr lang="ru-RU" dirty="0"/>
              <a:t> </a:t>
            </a:r>
            <a:r>
              <a:rPr lang="ru-RU" dirty="0" err="1"/>
              <a:t>громадяни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ідентифікаційні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</a:t>
            </a:r>
            <a:r>
              <a:rPr lang="ru-RU" dirty="0" err="1"/>
              <a:t>високого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та </a:t>
            </a:r>
            <a:r>
              <a:rPr lang="ru-RU" dirty="0" err="1"/>
              <a:t>біометричні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63861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Спрощені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віддаленої</a:t>
            </a:r>
            <a:r>
              <a:rPr lang="ru-RU" dirty="0"/>
              <a:t> </a:t>
            </a:r>
            <a:r>
              <a:rPr lang="ru-RU" dirty="0" err="1"/>
              <a:t>ідентифікаці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9684" y="2133600"/>
            <a:ext cx="10794928" cy="4622042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Окрім</a:t>
            </a:r>
            <a:r>
              <a:rPr lang="ru-RU" dirty="0"/>
              <a:t> </a:t>
            </a:r>
            <a:r>
              <a:rPr lang="ru-RU" dirty="0" err="1"/>
              <a:t>повноцінних</a:t>
            </a:r>
            <a:r>
              <a:rPr lang="ru-RU" dirty="0"/>
              <a:t> моделей </a:t>
            </a:r>
            <a:r>
              <a:rPr lang="ru-RU" dirty="0" err="1"/>
              <a:t>верифікації</a:t>
            </a:r>
            <a:r>
              <a:rPr lang="ru-RU" dirty="0"/>
              <a:t>, банки </a:t>
            </a:r>
            <a:r>
              <a:rPr lang="ru-RU" dirty="0" err="1"/>
              <a:t>матимуть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запропонувати</a:t>
            </a:r>
            <a:r>
              <a:rPr lang="ru-RU" dirty="0"/>
              <a:t> </a:t>
            </a:r>
            <a:r>
              <a:rPr lang="ru-RU" dirty="0" err="1"/>
              <a:t>клієнтам</a:t>
            </a:r>
            <a:r>
              <a:rPr lang="ru-RU" dirty="0"/>
              <a:t> </a:t>
            </a:r>
            <a:r>
              <a:rPr lang="ru-RU" dirty="0" err="1"/>
              <a:t>спрощені</a:t>
            </a:r>
            <a:r>
              <a:rPr lang="ru-RU" dirty="0"/>
              <a:t> </a:t>
            </a:r>
            <a:r>
              <a:rPr lang="ru-RU" dirty="0" err="1"/>
              <a:t>механізми</a:t>
            </a:r>
            <a:r>
              <a:rPr lang="ru-RU" dirty="0"/>
              <a:t> </a:t>
            </a:r>
            <a:r>
              <a:rPr lang="ru-RU" dirty="0" err="1"/>
              <a:t>верифікації</a:t>
            </a:r>
            <a:r>
              <a:rPr lang="ru-RU" dirty="0"/>
              <a:t>. Вони є </a:t>
            </a:r>
            <a:r>
              <a:rPr lang="ru-RU" dirty="0" err="1"/>
              <a:t>простішими</a:t>
            </a:r>
            <a:r>
              <a:rPr lang="ru-RU" dirty="0"/>
              <a:t> з точки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для </a:t>
            </a:r>
            <a:r>
              <a:rPr lang="ru-RU" dirty="0" err="1"/>
              <a:t>банків</a:t>
            </a:r>
            <a:r>
              <a:rPr lang="ru-RU" dirty="0"/>
              <a:t>.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є </a:t>
            </a:r>
            <a:r>
              <a:rPr lang="ru-RU" dirty="0" err="1"/>
              <a:t>доступнішими</a:t>
            </a:r>
            <a:r>
              <a:rPr lang="ru-RU" dirty="0"/>
              <a:t> для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верств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яке, </a:t>
            </a:r>
            <a:r>
              <a:rPr lang="ru-RU" dirty="0" err="1"/>
              <a:t>наприклад</a:t>
            </a:r>
            <a:r>
              <a:rPr lang="ru-RU" dirty="0"/>
              <a:t>,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високоякісного</a:t>
            </a:r>
            <a:r>
              <a:rPr lang="ru-RU" dirty="0"/>
              <a:t> </a:t>
            </a:r>
            <a:r>
              <a:rPr lang="ru-RU" dirty="0" err="1"/>
              <a:t>інтернет-з’єднання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smtClean="0"/>
              <a:t>ЕП </a:t>
            </a:r>
            <a:r>
              <a:rPr lang="ru-RU" dirty="0" err="1"/>
              <a:t>чи</a:t>
            </a:r>
            <a:r>
              <a:rPr lang="ru-RU" dirty="0"/>
              <a:t> доступу до </a:t>
            </a:r>
            <a:r>
              <a:rPr lang="ru-RU" dirty="0" err="1"/>
              <a:t>BankID</a:t>
            </a:r>
            <a:r>
              <a:rPr lang="ru-RU" dirty="0"/>
              <a:t> НБУ.</a:t>
            </a:r>
          </a:p>
          <a:p>
            <a:pPr marL="0" indent="0">
              <a:buNone/>
            </a:pPr>
            <a:r>
              <a:rPr lang="ru-RU" b="1" dirty="0"/>
              <a:t>До арсеналу </a:t>
            </a:r>
            <a:r>
              <a:rPr lang="ru-RU" b="1" dirty="0" err="1"/>
              <a:t>спрощених</a:t>
            </a:r>
            <a:r>
              <a:rPr lang="ru-RU" b="1" dirty="0"/>
              <a:t> </a:t>
            </a:r>
            <a:r>
              <a:rPr lang="ru-RU" b="1" dirty="0" err="1"/>
              <a:t>механізмів</a:t>
            </a:r>
            <a:r>
              <a:rPr lang="ru-RU" b="1" dirty="0"/>
              <a:t> </a:t>
            </a:r>
            <a:r>
              <a:rPr lang="ru-RU" b="1" dirty="0" err="1"/>
              <a:t>верифікації</a:t>
            </a:r>
            <a:r>
              <a:rPr lang="ru-RU" b="1" dirty="0"/>
              <a:t> </a:t>
            </a:r>
            <a:r>
              <a:rPr lang="ru-RU" b="1" dirty="0" err="1"/>
              <a:t>ідентифікаційних</a:t>
            </a:r>
            <a:r>
              <a:rPr lang="ru-RU" b="1" dirty="0"/>
              <a:t> </a:t>
            </a:r>
            <a:r>
              <a:rPr lang="ru-RU" b="1" dirty="0" err="1"/>
              <a:t>даних</a:t>
            </a:r>
            <a:r>
              <a:rPr lang="ru-RU" b="1" dirty="0"/>
              <a:t> </a:t>
            </a:r>
            <a:r>
              <a:rPr lang="ru-RU" b="1" dirty="0" err="1"/>
              <a:t>клієнта</a:t>
            </a:r>
            <a:r>
              <a:rPr lang="ru-RU" b="1" dirty="0"/>
              <a:t> належать:</a:t>
            </a:r>
          </a:p>
          <a:p>
            <a:r>
              <a:rPr lang="ru-RU" dirty="0"/>
              <a:t>- </a:t>
            </a:r>
            <a:r>
              <a:rPr lang="ru-RU" dirty="0" err="1"/>
              <a:t>верифікація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BankID</a:t>
            </a:r>
            <a:r>
              <a:rPr lang="ru-RU" dirty="0"/>
              <a:t> НБУ;</a:t>
            </a:r>
          </a:p>
          <a:p>
            <a:r>
              <a:rPr lang="ru-RU" dirty="0"/>
              <a:t>- </a:t>
            </a:r>
            <a:r>
              <a:rPr lang="ru-RU" dirty="0" err="1"/>
              <a:t>верифікація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smtClean="0"/>
              <a:t>ЕП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здійснення</a:t>
            </a:r>
            <a:r>
              <a:rPr lang="ru-RU" dirty="0"/>
              <a:t> платежу на </a:t>
            </a:r>
            <a:r>
              <a:rPr lang="ru-RU" dirty="0" err="1"/>
              <a:t>окремий</a:t>
            </a:r>
            <a:r>
              <a:rPr lang="ru-RU" dirty="0"/>
              <a:t> </a:t>
            </a:r>
            <a:r>
              <a:rPr lang="ru-RU" dirty="0" err="1"/>
              <a:t>рахунок</a:t>
            </a:r>
            <a:r>
              <a:rPr lang="ru-RU" dirty="0"/>
              <a:t> банку з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рахунку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принаймні</a:t>
            </a:r>
            <a:r>
              <a:rPr lang="ru-RU" dirty="0"/>
              <a:t> </a:t>
            </a:r>
            <a:r>
              <a:rPr lang="ru-RU" dirty="0" err="1"/>
              <a:t>вказуванням</a:t>
            </a:r>
            <a:r>
              <a:rPr lang="ru-RU" dirty="0"/>
              <a:t> </a:t>
            </a:r>
            <a:r>
              <a:rPr lang="ru-RU" dirty="0" err="1"/>
              <a:t>прізвища</a:t>
            </a:r>
            <a:r>
              <a:rPr lang="ru-RU" dirty="0"/>
              <a:t>, </a:t>
            </a:r>
            <a:r>
              <a:rPr lang="ru-RU" dirty="0" err="1"/>
              <a:t>ім’я</a:t>
            </a:r>
            <a:r>
              <a:rPr lang="ru-RU" dirty="0"/>
              <a:t> та по </a:t>
            </a:r>
            <a:r>
              <a:rPr lang="ru-RU" dirty="0" err="1"/>
              <a:t>батькові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дистанційне</a:t>
            </a:r>
            <a:r>
              <a:rPr lang="ru-RU" dirty="0"/>
              <a:t> </a:t>
            </a:r>
            <a:r>
              <a:rPr lang="ru-RU" dirty="0" err="1"/>
              <a:t>зчитування</a:t>
            </a:r>
            <a:r>
              <a:rPr lang="ru-RU" dirty="0"/>
              <a:t> </a:t>
            </a:r>
            <a:r>
              <a:rPr lang="ru-RU" dirty="0" err="1"/>
              <a:t>клієнтом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чипа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біометричного</a:t>
            </a:r>
            <a:r>
              <a:rPr lang="ru-RU" dirty="0"/>
              <a:t> документа (</a:t>
            </a:r>
            <a:r>
              <a:rPr lang="ru-RU" dirty="0" err="1"/>
              <a:t>наприклад</a:t>
            </a:r>
            <a:r>
              <a:rPr lang="ru-RU" dirty="0"/>
              <a:t>, закордонного паспорта </a:t>
            </a:r>
            <a:r>
              <a:rPr lang="ru-RU" dirty="0" err="1"/>
              <a:t>чи</a:t>
            </a:r>
            <a:r>
              <a:rPr lang="ru-RU" dirty="0"/>
              <a:t> паспорта у </a:t>
            </a:r>
            <a:r>
              <a:rPr lang="ru-RU" dirty="0" err="1"/>
              <a:t>форматі</a:t>
            </a:r>
            <a:r>
              <a:rPr lang="ru-RU" dirty="0"/>
              <a:t> ID-</a:t>
            </a:r>
            <a:r>
              <a:rPr lang="ru-RU" dirty="0" err="1"/>
              <a:t>картки</a:t>
            </a:r>
            <a:r>
              <a:rPr lang="ru-RU" dirty="0"/>
              <a:t>) за </a:t>
            </a:r>
            <a:r>
              <a:rPr lang="ru-RU" dirty="0" err="1"/>
              <a:t>допомогою</a:t>
            </a:r>
            <a:r>
              <a:rPr lang="ru-RU" dirty="0"/>
              <a:t> NFC модуля смартфона та </a:t>
            </a:r>
            <a:r>
              <a:rPr lang="ru-RU" dirty="0" err="1"/>
              <a:t>відповідного</a:t>
            </a:r>
            <a:r>
              <a:rPr lang="ru-RU" dirty="0"/>
              <a:t> </a:t>
            </a:r>
            <a:r>
              <a:rPr lang="ru-RU" dirty="0" err="1"/>
              <a:t>мобільного</a:t>
            </a:r>
            <a:r>
              <a:rPr lang="ru-RU" dirty="0"/>
              <a:t> </a:t>
            </a:r>
            <a:r>
              <a:rPr lang="ru-RU" dirty="0" err="1"/>
              <a:t>додатка</a:t>
            </a:r>
            <a:r>
              <a:rPr lang="ru-RU" dirty="0"/>
              <a:t> банку;</a:t>
            </a:r>
          </a:p>
          <a:p>
            <a:r>
              <a:rPr lang="ru-RU" dirty="0"/>
              <a:t>- </a:t>
            </a:r>
            <a:r>
              <a:rPr lang="ru-RU" dirty="0" err="1"/>
              <a:t>верифікація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з бюро </a:t>
            </a:r>
            <a:r>
              <a:rPr lang="ru-RU" dirty="0" err="1"/>
              <a:t>кредитних</a:t>
            </a:r>
            <a:r>
              <a:rPr lang="ru-RU" dirty="0"/>
              <a:t> </a:t>
            </a:r>
            <a:r>
              <a:rPr lang="ru-RU" dirty="0" err="1"/>
              <a:t>історій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підтвердженням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 через пароль,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надійшов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банку на </a:t>
            </a:r>
            <a:r>
              <a:rPr lang="ru-RU" dirty="0" err="1"/>
              <a:t>фінансовий</a:t>
            </a:r>
            <a:r>
              <a:rPr lang="ru-RU" dirty="0"/>
              <a:t> номер телефону </a:t>
            </a:r>
            <a:r>
              <a:rPr lang="ru-RU" dirty="0" err="1"/>
              <a:t>клієнта</a:t>
            </a:r>
            <a:r>
              <a:rPr lang="ru-RU" dirty="0"/>
              <a:t>, </a:t>
            </a:r>
            <a:r>
              <a:rPr lang="ru-RU" dirty="0" err="1"/>
              <a:t>зазначений</a:t>
            </a:r>
            <a:r>
              <a:rPr lang="ru-RU" dirty="0"/>
              <a:t> 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кредитній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0488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Лучший интернет-банкинг — премия FinAwards 2018 — Минфин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606" y="465678"/>
            <a:ext cx="9914460" cy="5567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1676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Пере­ваги</a:t>
            </a:r>
            <a:r>
              <a:rPr lang="ru-RU" b="1" dirty="0" smtClean="0"/>
              <a:t> та </a:t>
            </a:r>
            <a:r>
              <a:rPr lang="ru-RU" b="1" dirty="0" err="1" smtClean="0"/>
              <a:t>недоліки</a:t>
            </a:r>
            <a:r>
              <a:rPr lang="ru-RU" b="1" dirty="0" smtClean="0"/>
              <a:t> </a:t>
            </a:r>
            <a:r>
              <a:rPr lang="ru-RU" b="1" dirty="0" err="1" smtClean="0"/>
              <a:t>Інтернет-банкінгу</a:t>
            </a:r>
            <a:r>
              <a:rPr lang="ru-RU" b="1" dirty="0" smtClean="0"/>
              <a:t> 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err="1" smtClean="0"/>
              <a:t>Переваги</a:t>
            </a:r>
            <a:r>
              <a:rPr lang="ru-RU" b="1" dirty="0" smtClean="0"/>
              <a:t>: </a:t>
            </a:r>
          </a:p>
          <a:p>
            <a:r>
              <a:rPr lang="ru-RU" b="1" dirty="0" err="1" smtClean="0"/>
              <a:t>По-перше</a:t>
            </a:r>
            <a:r>
              <a:rPr lang="ru-RU" dirty="0"/>
              <a:t>, </a:t>
            </a:r>
            <a:r>
              <a:rPr lang="ru-RU" dirty="0" err="1"/>
              <a:t>клієнти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стандартне</a:t>
            </a:r>
            <a:r>
              <a:rPr lang="ru-RU" dirty="0"/>
              <a:t> </a:t>
            </a:r>
            <a:r>
              <a:rPr lang="ru-RU" dirty="0" err="1"/>
              <a:t>Інтернет-з'єднання</a:t>
            </a:r>
            <a:r>
              <a:rPr lang="ru-RU" dirty="0"/>
              <a:t> </a:t>
            </a:r>
            <a:r>
              <a:rPr lang="ru-RU" dirty="0" err="1"/>
              <a:t>замість</a:t>
            </a:r>
            <a:r>
              <a:rPr lang="ru-RU" dirty="0"/>
              <a:t> </a:t>
            </a:r>
            <a:r>
              <a:rPr lang="ru-RU" dirty="0" err="1"/>
              <a:t>з'єднан­ня</a:t>
            </a:r>
            <a:r>
              <a:rPr lang="ru-RU" dirty="0"/>
              <a:t> з </a:t>
            </a:r>
            <a:r>
              <a:rPr lang="ru-RU" dirty="0" err="1"/>
              <a:t>модемним</a:t>
            </a:r>
            <a:r>
              <a:rPr lang="ru-RU" dirty="0"/>
              <a:t> пулом банку. </a:t>
            </a:r>
            <a:endParaRPr lang="ru-RU" dirty="0" smtClean="0"/>
          </a:p>
          <a:p>
            <a:r>
              <a:rPr lang="ru-RU" b="1" dirty="0" err="1" smtClean="0"/>
              <a:t>По-друге</a:t>
            </a:r>
            <a:r>
              <a:rPr lang="ru-RU" b="1" dirty="0"/>
              <a:t>,</a:t>
            </a:r>
            <a:r>
              <a:rPr lang="ru-RU" dirty="0"/>
              <a:t> </a:t>
            </a:r>
            <a:r>
              <a:rPr lang="ru-RU" dirty="0" err="1"/>
              <a:t>відпадає</a:t>
            </a:r>
            <a:r>
              <a:rPr lang="ru-RU" dirty="0"/>
              <a:t>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спеціального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.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не­обхідні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і </a:t>
            </a:r>
            <a:r>
              <a:rPr lang="ru-RU" dirty="0" err="1"/>
              <a:t>платежі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браузерів</a:t>
            </a:r>
            <a:r>
              <a:rPr lang="ru-RU" dirty="0"/>
              <a:t> при </a:t>
            </a:r>
            <a:r>
              <a:rPr lang="ru-RU" dirty="0" err="1"/>
              <a:t>заповненні</a:t>
            </a:r>
            <a:r>
              <a:rPr lang="ru-RU" dirty="0"/>
              <a:t> </a:t>
            </a:r>
            <a:r>
              <a:rPr lang="ru-RU" dirty="0" err="1"/>
              <a:t>стандартних</a:t>
            </a:r>
            <a:r>
              <a:rPr lang="ru-RU" dirty="0"/>
              <a:t> </a:t>
            </a:r>
            <a:r>
              <a:rPr lang="ru-RU" dirty="0" err="1"/>
              <a:t>Web</a:t>
            </a:r>
            <a:r>
              <a:rPr lang="ru-RU" dirty="0"/>
              <a:t>-форм. </a:t>
            </a:r>
            <a:endParaRPr lang="ru-RU" dirty="0" smtClean="0"/>
          </a:p>
          <a:p>
            <a:pPr marL="0" indent="0" algn="just">
              <a:buNone/>
            </a:pPr>
            <a:r>
              <a:rPr lang="ru-RU" b="1" dirty="0" err="1" smtClean="0"/>
              <a:t>Недоліком</a:t>
            </a:r>
            <a:r>
              <a:rPr lang="ru-RU" dirty="0" smtClean="0"/>
              <a:t> </a:t>
            </a:r>
            <a:r>
              <a:rPr lang="ru-RU" dirty="0" err="1"/>
              <a:t>Інтернет-банкінгу</a:t>
            </a:r>
            <a:r>
              <a:rPr lang="ru-RU" dirty="0"/>
              <a:t> є передача </a:t>
            </a:r>
            <a:r>
              <a:rPr lang="ru-RU" dirty="0" err="1"/>
              <a:t>конфіденційної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з </a:t>
            </a:r>
            <a:r>
              <a:rPr lang="ru-RU" dirty="0" err="1"/>
              <a:t>відкритих</a:t>
            </a:r>
            <a:r>
              <a:rPr lang="ru-RU" dirty="0"/>
              <a:t> </a:t>
            </a:r>
            <a:r>
              <a:rPr lang="ru-RU" dirty="0" err="1"/>
              <a:t>ка­налів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7662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Захист інформації в </a:t>
            </a:r>
            <a:r>
              <a:rPr lang="ru-RU" u="sng" dirty="0" err="1" smtClean="0"/>
              <a:t>Інтернет-банкінгу</a:t>
            </a:r>
            <a:r>
              <a:rPr lang="ru-RU" dirty="0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err="1"/>
              <a:t>По-перше</a:t>
            </a:r>
            <a:r>
              <a:rPr lang="ru-RU" dirty="0"/>
              <a:t>, для входу в систему </a:t>
            </a:r>
            <a:r>
              <a:rPr lang="ru-RU" dirty="0" err="1"/>
              <a:t>клієнт</a:t>
            </a:r>
            <a:r>
              <a:rPr lang="ru-RU" dirty="0"/>
              <a:t> вводить </a:t>
            </a:r>
            <a:r>
              <a:rPr lang="ru-RU" dirty="0" err="1"/>
              <a:t>ідентифікаційні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логін</a:t>
            </a:r>
            <a:r>
              <a:rPr lang="ru-RU" dirty="0"/>
              <a:t> та пароль.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перехоплення</a:t>
            </a:r>
            <a:r>
              <a:rPr lang="ru-RU" dirty="0"/>
              <a:t> </a:t>
            </a:r>
            <a:r>
              <a:rPr lang="ru-RU" dirty="0" err="1"/>
              <a:t>конфіденційної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в момент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запобігається</a:t>
            </a:r>
            <a:r>
              <a:rPr lang="ru-RU" dirty="0"/>
              <a:t> </a:t>
            </a:r>
            <a:r>
              <a:rPr lang="ru-RU" dirty="0" err="1"/>
              <a:t>шифруванням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пересилаються</a:t>
            </a:r>
            <a:r>
              <a:rPr lang="ru-RU" dirty="0"/>
              <a:t>.</a:t>
            </a:r>
          </a:p>
          <a:p>
            <a:pPr algn="just"/>
            <a:r>
              <a:rPr lang="ru-RU" b="1" dirty="0" err="1"/>
              <a:t>Другий</a:t>
            </a:r>
            <a:r>
              <a:rPr lang="ru-RU" b="1" dirty="0"/>
              <a:t> і </a:t>
            </a:r>
            <a:r>
              <a:rPr lang="ru-RU" b="1" dirty="0" err="1"/>
              <a:t>найістотніший</a:t>
            </a:r>
            <a:r>
              <a:rPr lang="ru-RU" b="1" dirty="0"/>
              <a:t> момент</a:t>
            </a:r>
            <a:r>
              <a:rPr lang="ru-RU" dirty="0"/>
              <a:t> 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авторизації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в </a:t>
            </a:r>
            <a:r>
              <a:rPr lang="ru-RU" dirty="0" err="1"/>
              <a:t>перевірці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прав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трансакції</a:t>
            </a:r>
            <a:r>
              <a:rPr lang="ru-RU" dirty="0"/>
              <a:t>. З </a:t>
            </a:r>
            <a:r>
              <a:rPr lang="ru-RU" dirty="0" err="1"/>
              <a:t>цією</a:t>
            </a:r>
            <a:r>
              <a:rPr lang="ru-RU" dirty="0"/>
              <a:t> метою вся передана </a:t>
            </a:r>
            <a:r>
              <a:rPr lang="ru-RU" dirty="0" err="1"/>
              <a:t>інформація</a:t>
            </a:r>
            <a:r>
              <a:rPr lang="ru-RU" dirty="0"/>
              <a:t> </a:t>
            </a:r>
            <a:r>
              <a:rPr lang="ru-RU" dirty="0" err="1"/>
              <a:t>підписується</a:t>
            </a:r>
            <a:r>
              <a:rPr lang="ru-RU" dirty="0"/>
              <a:t> ЕЦП </a:t>
            </a:r>
            <a:r>
              <a:rPr lang="ru-RU" dirty="0" err="1"/>
              <a:t>клієнта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підпис</a:t>
            </a:r>
            <a:r>
              <a:rPr lang="ru-RU" dirty="0"/>
              <a:t> </a:t>
            </a:r>
            <a:r>
              <a:rPr lang="ru-RU" dirty="0" err="1"/>
              <a:t>аутентифікує</a:t>
            </a:r>
            <a:r>
              <a:rPr lang="ru-RU" dirty="0"/>
              <a:t> </a:t>
            </a:r>
            <a:r>
              <a:rPr lang="ru-RU" dirty="0" err="1"/>
              <a:t>користувача</a:t>
            </a:r>
            <a:r>
              <a:rPr lang="ru-RU" dirty="0"/>
              <a:t> і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. ЕЦП є </a:t>
            </a:r>
            <a:r>
              <a:rPr lang="ru-RU" dirty="0" err="1"/>
              <a:t>підтвердженням</a:t>
            </a:r>
            <a:r>
              <a:rPr lang="ru-RU" dirty="0"/>
              <a:t> </a:t>
            </a:r>
            <a:r>
              <a:rPr lang="ru-RU" dirty="0" err="1"/>
              <a:t>дійсності</a:t>
            </a:r>
            <a:r>
              <a:rPr lang="ru-RU" dirty="0"/>
              <a:t>, </a:t>
            </a:r>
            <a:r>
              <a:rPr lang="ru-RU" dirty="0" err="1"/>
              <a:t>цілісності</a:t>
            </a:r>
            <a:r>
              <a:rPr lang="ru-RU" dirty="0"/>
              <a:t> й авторства </a:t>
            </a:r>
            <a:r>
              <a:rPr lang="ru-RU" dirty="0" err="1"/>
              <a:t>електронних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3351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err="1"/>
              <a:t>Крім</a:t>
            </a:r>
            <a:r>
              <a:rPr lang="ru-RU" b="1" dirty="0"/>
              <a:t> </a:t>
            </a:r>
            <a:r>
              <a:rPr lang="ru-RU" b="1" dirty="0" err="1"/>
              <a:t>послуг</a:t>
            </a:r>
            <a:r>
              <a:rPr lang="ru-RU" b="1" dirty="0"/>
              <a:t> з </a:t>
            </a:r>
            <a:r>
              <a:rPr lang="ru-RU" b="1" dirty="0" err="1"/>
              <a:t>керування</a:t>
            </a:r>
            <a:r>
              <a:rPr lang="ru-RU" b="1" dirty="0"/>
              <a:t> </a:t>
            </a:r>
            <a:r>
              <a:rPr lang="ru-RU" b="1" dirty="0" err="1"/>
              <a:t>рахунками</a:t>
            </a:r>
            <a:r>
              <a:rPr lang="ru-RU" b="1" dirty="0"/>
              <a:t>, </a:t>
            </a:r>
            <a:r>
              <a:rPr lang="ru-RU" b="1" dirty="0" err="1"/>
              <a:t>Інтернет-банкінг</a:t>
            </a:r>
            <a:r>
              <a:rPr lang="ru-RU" b="1" dirty="0"/>
              <a:t> </a:t>
            </a:r>
            <a:r>
              <a:rPr lang="ru-RU" b="1" dirty="0" err="1"/>
              <a:t>надає</a:t>
            </a:r>
            <a:r>
              <a:rPr lang="ru-RU" b="1" dirty="0"/>
              <a:t> </a:t>
            </a:r>
            <a:r>
              <a:rPr lang="ru-RU" b="1" dirty="0" err="1"/>
              <a:t>можливість</a:t>
            </a:r>
            <a:r>
              <a:rPr lang="ru-RU" b="1" dirty="0"/>
              <a:t> </a:t>
            </a:r>
            <a:r>
              <a:rPr lang="ru-RU" b="1" dirty="0" err="1"/>
              <a:t>одержання</a:t>
            </a:r>
            <a:r>
              <a:rPr lang="ru-RU" b="1" dirty="0"/>
              <a:t> </a:t>
            </a:r>
            <a:r>
              <a:rPr lang="ru-RU" b="1" dirty="0" err="1"/>
              <a:t>високоякісної</a:t>
            </a:r>
            <a:r>
              <a:rPr lang="ru-RU" b="1" dirty="0"/>
              <a:t> </a:t>
            </a:r>
            <a:r>
              <a:rPr lang="ru-RU" b="1" dirty="0" err="1"/>
              <a:t>аналітичної</a:t>
            </a:r>
            <a:r>
              <a:rPr lang="ru-RU" b="1" dirty="0"/>
              <a:t> </a:t>
            </a:r>
            <a:r>
              <a:rPr lang="ru-RU" b="1" dirty="0" err="1"/>
              <a:t>інформації</a:t>
            </a:r>
            <a:r>
              <a:rPr lang="ru-RU" b="1" dirty="0"/>
              <a:t> у </a:t>
            </a:r>
            <a:r>
              <a:rPr lang="ru-RU" b="1" dirty="0" err="1"/>
              <a:t>вигляді</a:t>
            </a:r>
            <a:r>
              <a:rPr lang="ru-RU" b="1" dirty="0"/>
              <a:t> </a:t>
            </a:r>
            <a:r>
              <a:rPr lang="ru-RU" b="1" dirty="0" err="1"/>
              <a:t>графіків</a:t>
            </a:r>
            <a:r>
              <a:rPr lang="ru-RU" b="1" dirty="0"/>
              <a:t>, </a:t>
            </a:r>
            <a:r>
              <a:rPr lang="ru-RU" b="1" dirty="0" err="1"/>
              <a:t>курсів</a:t>
            </a:r>
            <a:r>
              <a:rPr lang="ru-RU" b="1" dirty="0"/>
              <a:t>, </a:t>
            </a:r>
            <a:r>
              <a:rPr lang="ru-RU" b="1" dirty="0" err="1"/>
              <a:t>звітів</a:t>
            </a:r>
            <a:r>
              <a:rPr lang="ru-RU" b="1" dirty="0"/>
              <a:t>, новин.</a:t>
            </a:r>
            <a:r>
              <a:rPr lang="ru-RU" dirty="0"/>
              <a:t> 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часто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клієнтами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мож­ливість</a:t>
            </a:r>
            <a:r>
              <a:rPr lang="ru-RU" dirty="0"/>
              <a:t> </a:t>
            </a:r>
            <a:r>
              <a:rPr lang="ru-RU" dirty="0" err="1"/>
              <a:t>одержання</a:t>
            </a:r>
            <a:r>
              <a:rPr lang="ru-RU" dirty="0"/>
              <a:t> ЇЇ по e-</a:t>
            </a:r>
            <a:r>
              <a:rPr lang="ru-RU" dirty="0" err="1"/>
              <a:t>mail</a:t>
            </a:r>
            <a:r>
              <a:rPr lang="ru-RU" dirty="0"/>
              <a:t>-</a:t>
            </a:r>
            <a:r>
              <a:rPr lang="ru-RU" dirty="0" err="1"/>
              <a:t>розсиланню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банки ча­сто </a:t>
            </a:r>
            <a:r>
              <a:rPr lang="ru-RU" dirty="0" err="1"/>
              <a:t>спрощують</a:t>
            </a:r>
            <a:r>
              <a:rPr lang="ru-RU" dirty="0"/>
              <a:t> для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 процедуру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докумен­тації</a:t>
            </a:r>
            <a:r>
              <a:rPr lang="ru-RU" dirty="0"/>
              <a:t> шляхом </a:t>
            </a:r>
            <a:r>
              <a:rPr lang="ru-RU" dirty="0" err="1"/>
              <a:t>прикріплення</a:t>
            </a:r>
            <a:r>
              <a:rPr lang="ru-RU" dirty="0"/>
              <a:t> до сайта </a:t>
            </a:r>
            <a:r>
              <a:rPr lang="ru-RU" dirty="0" err="1"/>
              <a:t>бланків</a:t>
            </a:r>
            <a:r>
              <a:rPr lang="ru-RU" dirty="0"/>
              <a:t> заявок, </a:t>
            </a:r>
            <a:r>
              <a:rPr lang="ru-RU" dirty="0" err="1"/>
              <a:t>доручень</a:t>
            </a:r>
            <a:r>
              <a:rPr lang="ru-RU" dirty="0"/>
              <a:t>, </a:t>
            </a:r>
            <a:r>
              <a:rPr lang="ru-RU" dirty="0" err="1"/>
              <a:t>договорів</a:t>
            </a:r>
            <a:r>
              <a:rPr lang="ru-RU" dirty="0"/>
              <a:t> і т.п.</a:t>
            </a:r>
          </a:p>
          <a:p>
            <a:pPr algn="just"/>
            <a:r>
              <a:rPr lang="ru-RU" b="1" dirty="0" err="1"/>
              <a:t>Інтернет-банкінг</a:t>
            </a:r>
            <a:r>
              <a:rPr lang="ru-RU" b="1" dirty="0"/>
              <a:t> </a:t>
            </a:r>
            <a:r>
              <a:rPr lang="ru-RU" b="1" dirty="0" err="1"/>
              <a:t>вдало</a:t>
            </a:r>
            <a:r>
              <a:rPr lang="ru-RU" b="1" dirty="0"/>
              <a:t> </a:t>
            </a:r>
            <a:r>
              <a:rPr lang="ru-RU" b="1" dirty="0" err="1"/>
              <a:t>виконує</a:t>
            </a:r>
            <a:r>
              <a:rPr lang="ru-RU" b="1" dirty="0"/>
              <a:t> </a:t>
            </a:r>
            <a:r>
              <a:rPr lang="ru-RU" b="1" dirty="0" err="1"/>
              <a:t>функцію</a:t>
            </a:r>
            <a:r>
              <a:rPr lang="ru-RU" b="1" dirty="0"/>
              <a:t> консалтингу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спрощує</a:t>
            </a:r>
            <a:r>
              <a:rPr lang="ru-RU" dirty="0"/>
              <a:t> процедуру </a:t>
            </a:r>
            <a:r>
              <a:rPr lang="ru-RU" dirty="0" err="1"/>
              <a:t>багатостороннього</a:t>
            </a:r>
            <a:r>
              <a:rPr lang="ru-RU" dirty="0"/>
              <a:t> </a:t>
            </a:r>
            <a:r>
              <a:rPr lang="ru-RU" dirty="0" err="1"/>
              <a:t>спілку­вання</a:t>
            </a:r>
            <a:r>
              <a:rPr lang="ru-RU" dirty="0"/>
              <a:t>. Для </a:t>
            </a:r>
            <a:r>
              <a:rPr lang="ru-RU" dirty="0" err="1"/>
              <a:t>найактивніших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 банки </a:t>
            </a:r>
            <a:r>
              <a:rPr lang="ru-RU" dirty="0" err="1"/>
              <a:t>впроваджують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валютних</a:t>
            </a:r>
            <a:r>
              <a:rPr lang="ru-RU" dirty="0"/>
              <a:t> торгах, </a:t>
            </a:r>
            <a:r>
              <a:rPr lang="ru-RU" dirty="0" err="1"/>
              <a:t>купівлі</a:t>
            </a:r>
            <a:r>
              <a:rPr lang="ru-RU" dirty="0"/>
              <a:t>-продажу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і т.п.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9180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90946"/>
            <a:ext cx="8911687" cy="706582"/>
          </a:xfrm>
        </p:spPr>
        <p:txBody>
          <a:bodyPr/>
          <a:lstStyle/>
          <a:p>
            <a:r>
              <a:rPr lang="ru-RU" dirty="0" smtClean="0">
                <a:cs typeface="Aharoni" panose="02010803020104030203" pitchFamily="2" charset="-79"/>
              </a:rPr>
              <a:t>ТЕЛЕФОННИЙ БАНКІНГ</a:t>
            </a:r>
            <a:endParaRPr lang="ru-RU" dirty="0">
              <a:cs typeface="Aharoni" panose="02010803020104030203" pitchFamily="2" charset="-79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7854" y="1482437"/>
            <a:ext cx="10113819" cy="4567331"/>
          </a:xfrm>
        </p:spPr>
        <p:txBody>
          <a:bodyPr>
            <a:normAutofit fontScale="92500" lnSpcReduction="10000"/>
          </a:bodyPr>
          <a:lstStyle/>
          <a:p>
            <a:r>
              <a:rPr lang="ru-RU" u="sng" dirty="0" err="1"/>
              <a:t>Телефонний</a:t>
            </a:r>
            <a:r>
              <a:rPr lang="ru-RU" u="sng" dirty="0"/>
              <a:t> </a:t>
            </a:r>
            <a:r>
              <a:rPr lang="ru-RU" u="sng" dirty="0" err="1"/>
              <a:t>банкінг</a:t>
            </a:r>
            <a:r>
              <a:rPr lang="ru-RU" u="sng" dirty="0"/>
              <a:t> (</a:t>
            </a:r>
            <a:r>
              <a:rPr lang="ru-RU" u="sng" dirty="0" err="1"/>
              <a:t>телебанкінг</a:t>
            </a:r>
            <a:r>
              <a:rPr lang="ru-RU" u="sng" dirty="0"/>
              <a:t>)</a:t>
            </a:r>
            <a:r>
              <a:rPr lang="ru-RU" dirty="0"/>
              <a:t> є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популярним</a:t>
            </a:r>
            <a:r>
              <a:rPr lang="ru-RU" dirty="0"/>
              <a:t> </a:t>
            </a:r>
            <a:r>
              <a:rPr lang="ru-RU" dirty="0" err="1"/>
              <a:t>різновидом</a:t>
            </a:r>
            <a:r>
              <a:rPr lang="ru-RU" dirty="0"/>
              <a:t> </a:t>
            </a:r>
            <a:r>
              <a:rPr lang="ru-RU" dirty="0" err="1"/>
              <a:t>віддаленого</a:t>
            </a:r>
            <a:r>
              <a:rPr lang="ru-RU" dirty="0"/>
              <a:t> </a:t>
            </a:r>
            <a:r>
              <a:rPr lang="ru-RU" dirty="0" err="1"/>
              <a:t>банкінгу</a:t>
            </a:r>
            <a:r>
              <a:rPr lang="ru-RU" dirty="0"/>
              <a:t> в </a:t>
            </a:r>
            <a:r>
              <a:rPr lang="ru-RU" dirty="0" err="1"/>
              <a:t>західних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дозво­ляє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безліч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теле­фонного </a:t>
            </a:r>
            <a:r>
              <a:rPr lang="ru-RU" dirty="0" err="1"/>
              <a:t>зв'язку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телебанкінгу</a:t>
            </a:r>
            <a:r>
              <a:rPr lang="ru-RU" dirty="0"/>
              <a:t> </a:t>
            </a:r>
            <a:r>
              <a:rPr lang="ru-RU" dirty="0" err="1"/>
              <a:t>фінансова</a:t>
            </a:r>
            <a:r>
              <a:rPr lang="ru-RU" dirty="0"/>
              <a:t> </a:t>
            </a:r>
            <a:r>
              <a:rPr lang="ru-RU" dirty="0" err="1"/>
              <a:t>ус­танова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інформаційно-довідкову</a:t>
            </a:r>
            <a:r>
              <a:rPr lang="ru-RU" dirty="0"/>
              <a:t> систему,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зберігається</a:t>
            </a:r>
            <a:r>
              <a:rPr lang="ru-RU" dirty="0"/>
              <a:t> на </a:t>
            </a:r>
            <a:r>
              <a:rPr lang="ru-RU" dirty="0" err="1"/>
              <a:t>комп'ютері</a:t>
            </a:r>
            <a:r>
              <a:rPr lang="ru-RU" dirty="0"/>
              <a:t>, </a:t>
            </a:r>
            <a:r>
              <a:rPr lang="ru-RU" dirty="0" err="1"/>
              <a:t>підключеному</a:t>
            </a:r>
            <a:r>
              <a:rPr lang="ru-RU" dirty="0"/>
              <a:t> до АТС банку.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 err="1"/>
              <a:t>звертанні</a:t>
            </a:r>
            <a:r>
              <a:rPr lang="ru-RU" dirty="0"/>
              <a:t> до </a:t>
            </a:r>
            <a:r>
              <a:rPr lang="ru-RU" dirty="0" err="1"/>
              <a:t>системи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кнопкового</a:t>
            </a:r>
            <a:r>
              <a:rPr lang="ru-RU" dirty="0"/>
              <a:t> телефону </a:t>
            </a:r>
            <a:r>
              <a:rPr lang="ru-RU" dirty="0" err="1"/>
              <a:t>клієнт</a:t>
            </a:r>
            <a:r>
              <a:rPr lang="ru-RU" dirty="0"/>
              <a:t> </a:t>
            </a:r>
            <a:r>
              <a:rPr lang="ru-RU" dirty="0" err="1"/>
              <a:t>фактично</a:t>
            </a:r>
            <a:r>
              <a:rPr lang="ru-RU" dirty="0"/>
              <a:t> </a:t>
            </a:r>
            <a:r>
              <a:rPr lang="ru-RU" dirty="0" err="1"/>
              <a:t>пересилає</a:t>
            </a:r>
            <a:r>
              <a:rPr lang="ru-RU" dirty="0"/>
              <a:t> </a:t>
            </a:r>
            <a:r>
              <a:rPr lang="ru-RU" dirty="0" err="1"/>
              <a:t>цифровий</a:t>
            </a:r>
            <a:r>
              <a:rPr lang="ru-RU" dirty="0"/>
              <a:t> код. </a:t>
            </a:r>
            <a:r>
              <a:rPr lang="ru-RU" dirty="0" err="1"/>
              <a:t>Програмне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розшифровує</a:t>
            </a:r>
            <a:r>
              <a:rPr lang="ru-RU" dirty="0"/>
              <a:t> код і </a:t>
            </a:r>
            <a:r>
              <a:rPr lang="ru-RU" dirty="0" err="1"/>
              <a:t>перетворює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в запит до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бан­ку, </a:t>
            </a:r>
            <a:r>
              <a:rPr lang="ru-RU" dirty="0" err="1"/>
              <a:t>одержує</a:t>
            </a:r>
            <a:r>
              <a:rPr lang="ru-RU" dirty="0"/>
              <a:t> на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відповідь</a:t>
            </a:r>
            <a:r>
              <a:rPr lang="ru-RU" dirty="0"/>
              <a:t>, </a:t>
            </a:r>
            <a:r>
              <a:rPr lang="ru-RU" dirty="0" err="1"/>
              <a:t>трансформує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в </a:t>
            </a:r>
            <a:r>
              <a:rPr lang="ru-RU" dirty="0" err="1"/>
              <a:t>голосову</a:t>
            </a:r>
            <a:r>
              <a:rPr lang="ru-RU" dirty="0"/>
              <a:t> фор­му і </a:t>
            </a:r>
            <a:r>
              <a:rPr lang="ru-RU" dirty="0" err="1"/>
              <a:t>пересилає</a:t>
            </a:r>
            <a:r>
              <a:rPr lang="ru-RU" dirty="0"/>
              <a:t> </a:t>
            </a:r>
            <a:r>
              <a:rPr lang="ru-RU" dirty="0" err="1"/>
              <a:t>клієнту</a:t>
            </a:r>
            <a:r>
              <a:rPr lang="ru-RU" dirty="0"/>
              <a:t> по </a:t>
            </a:r>
            <a:r>
              <a:rPr lang="ru-RU" dirty="0" err="1"/>
              <a:t>телефонній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,</a:t>
            </a:r>
          </a:p>
          <a:p>
            <a:pPr marL="0" indent="0">
              <a:buNone/>
            </a:pPr>
            <a:r>
              <a:rPr lang="uk-UA" b="1" dirty="0" smtClean="0"/>
              <a:t>Функції:</a:t>
            </a:r>
          </a:p>
          <a:p>
            <a:r>
              <a:rPr lang="ru-RU" dirty="0"/>
              <a:t> оплата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комунальних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endParaRPr lang="ru-RU" dirty="0"/>
          </a:p>
          <a:p>
            <a:r>
              <a:rPr lang="ru-RU" dirty="0"/>
              <a:t>- </a:t>
            </a:r>
            <a:r>
              <a:rPr lang="ru-RU" dirty="0" smtClean="0"/>
              <a:t>оплата </a:t>
            </a:r>
            <a:r>
              <a:rPr lang="ru-RU" dirty="0" err="1" smtClean="0"/>
              <a:t>телефонних</a:t>
            </a:r>
            <a:r>
              <a:rPr lang="ru-RU" dirty="0" smtClean="0"/>
              <a:t> </a:t>
            </a:r>
            <a:r>
              <a:rPr lang="ru-RU" dirty="0" err="1" smtClean="0"/>
              <a:t>переговорів</a:t>
            </a:r>
            <a:endParaRPr lang="ru-RU" dirty="0"/>
          </a:p>
          <a:p>
            <a:r>
              <a:rPr lang="ru-RU" dirty="0"/>
              <a:t>- </a:t>
            </a:r>
            <a:r>
              <a:rPr lang="ru-RU" dirty="0" err="1" smtClean="0"/>
              <a:t>послуг</a:t>
            </a:r>
            <a:r>
              <a:rPr lang="ru-RU" dirty="0" smtClean="0"/>
              <a:t> моб</a:t>
            </a:r>
            <a:r>
              <a:rPr lang="en-US" dirty="0" err="1" smtClean="0"/>
              <a:t>i</a:t>
            </a:r>
            <a:r>
              <a:rPr lang="ru-RU" dirty="0" err="1" smtClean="0"/>
              <a:t>льного</a:t>
            </a:r>
            <a:r>
              <a:rPr lang="ru-RU" dirty="0" smtClean="0"/>
              <a:t> </a:t>
            </a:r>
            <a:r>
              <a:rPr lang="ru-RU" dirty="0" err="1" smtClean="0"/>
              <a:t>зв</a:t>
            </a:r>
            <a:r>
              <a:rPr lang="en-US" dirty="0" smtClean="0"/>
              <a:t>’</a:t>
            </a:r>
            <a:r>
              <a:rPr lang="ru-RU" dirty="0" err="1" smtClean="0"/>
              <a:t>язку</a:t>
            </a:r>
            <a:endParaRPr lang="ru-RU" dirty="0"/>
          </a:p>
          <a:p>
            <a:r>
              <a:rPr lang="ru-RU" dirty="0"/>
              <a:t>- плата за </a:t>
            </a:r>
            <a:r>
              <a:rPr lang="uk-UA" dirty="0" smtClean="0"/>
              <a:t>навчання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7156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81235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>РС-</a:t>
            </a:r>
            <a:r>
              <a:rPr lang="ru-RU" u="sng" dirty="0" err="1" smtClean="0"/>
              <a:t>банкінг</a:t>
            </a:r>
            <a:r>
              <a:rPr lang="ru-RU" u="sng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0473" y="2133599"/>
            <a:ext cx="9454139" cy="4391891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u="sng" dirty="0" err="1"/>
              <a:t>Під</a:t>
            </a:r>
            <a:r>
              <a:rPr lang="ru-RU" sz="2400" u="sng" dirty="0"/>
              <a:t> РС-</a:t>
            </a:r>
            <a:r>
              <a:rPr lang="ru-RU" sz="2400" u="sng" dirty="0" err="1"/>
              <a:t>банкінгом</a:t>
            </a:r>
            <a:r>
              <a:rPr lang="ru-RU" sz="2400" u="sng" dirty="0"/>
              <a:t> (системою "</a:t>
            </a:r>
            <a:r>
              <a:rPr lang="ru-RU" sz="2400" u="sng" dirty="0" err="1"/>
              <a:t>Клієнт</a:t>
            </a:r>
            <a:r>
              <a:rPr lang="ru-RU" sz="2400" u="sng" dirty="0"/>
              <a:t> - Банк")</a:t>
            </a:r>
            <a:r>
              <a:rPr lang="ru-RU" sz="2400" dirty="0"/>
              <a:t> </a:t>
            </a:r>
            <a:r>
              <a:rPr lang="ru-RU" sz="2400" dirty="0" err="1"/>
              <a:t>розуміється</a:t>
            </a:r>
            <a:r>
              <a:rPr lang="ru-RU" sz="2400" dirty="0"/>
              <a:t> доступ до </a:t>
            </a:r>
            <a:r>
              <a:rPr lang="ru-RU" sz="2400" dirty="0" err="1"/>
              <a:t>банківського</a:t>
            </a:r>
            <a:r>
              <a:rPr lang="ru-RU" sz="2400" dirty="0"/>
              <a:t> </a:t>
            </a:r>
            <a:r>
              <a:rPr lang="ru-RU" sz="2400" dirty="0" err="1"/>
              <a:t>рахунка</a:t>
            </a:r>
            <a:r>
              <a:rPr lang="ru-RU" sz="2400" dirty="0"/>
              <a:t> за </a:t>
            </a:r>
            <a:r>
              <a:rPr lang="ru-RU" sz="2400" dirty="0" err="1"/>
              <a:t>допомогою</a:t>
            </a:r>
            <a:r>
              <a:rPr lang="ru-RU" sz="2400" dirty="0"/>
              <a:t> персонального </a:t>
            </a:r>
            <a:r>
              <a:rPr lang="ru-RU" sz="2400" dirty="0" err="1"/>
              <a:t>комп'ютера</a:t>
            </a:r>
            <a:r>
              <a:rPr lang="ru-RU" sz="2400" dirty="0"/>
              <a:t> і прямого модемного </a:t>
            </a:r>
            <a:r>
              <a:rPr lang="ru-RU" sz="2400" dirty="0" err="1"/>
              <a:t>з'єднання</a:t>
            </a:r>
            <a:r>
              <a:rPr lang="ru-RU" sz="2400" dirty="0"/>
              <a:t> з </a:t>
            </a:r>
            <a:r>
              <a:rPr lang="ru-RU" sz="2400" dirty="0" err="1"/>
              <a:t>комп'ютерною</a:t>
            </a:r>
            <a:r>
              <a:rPr lang="ru-RU" sz="2400" dirty="0"/>
              <a:t> ме­режею банку. 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Для </a:t>
            </a:r>
            <a:r>
              <a:rPr lang="ru-RU" sz="2400" dirty="0" err="1"/>
              <a:t>цього</a:t>
            </a:r>
            <a:r>
              <a:rPr lang="ru-RU" sz="2400" dirty="0"/>
              <a:t> на </a:t>
            </a:r>
            <a:r>
              <a:rPr lang="ru-RU" sz="2400" dirty="0" err="1"/>
              <a:t>стороні</a:t>
            </a:r>
            <a:r>
              <a:rPr lang="ru-RU" sz="2400" dirty="0"/>
              <a:t> </a:t>
            </a:r>
            <a:r>
              <a:rPr lang="ru-RU" sz="2400" dirty="0" err="1"/>
              <a:t>клієнта</a:t>
            </a:r>
            <a:r>
              <a:rPr lang="ru-RU" sz="2400" dirty="0"/>
              <a:t> </a:t>
            </a:r>
            <a:r>
              <a:rPr lang="ru-RU" sz="2400" dirty="0" err="1"/>
              <a:t>встановлюється</a:t>
            </a:r>
            <a:r>
              <a:rPr lang="ru-RU" sz="2400" dirty="0"/>
              <a:t> </a:t>
            </a:r>
            <a:r>
              <a:rPr lang="ru-RU" sz="2400" dirty="0" err="1"/>
              <a:t>спеціальне</a:t>
            </a:r>
            <a:r>
              <a:rPr lang="ru-RU" sz="2400" dirty="0"/>
              <a:t> </a:t>
            </a:r>
            <a:r>
              <a:rPr lang="ru-RU" sz="2400" dirty="0" err="1"/>
              <a:t>програмне</a:t>
            </a:r>
            <a:r>
              <a:rPr lang="ru-RU" sz="2400" dirty="0"/>
              <a:t> </a:t>
            </a:r>
            <a:r>
              <a:rPr lang="ru-RU" sz="2400" dirty="0" err="1"/>
              <a:t>забезпечення</a:t>
            </a:r>
            <a:r>
              <a:rPr lang="ru-RU" sz="2400" dirty="0"/>
              <a:t>.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/>
              <a:t>застосовують­ся</a:t>
            </a:r>
            <a:r>
              <a:rPr lang="ru-RU" sz="2400" dirty="0"/>
              <a:t> в першу </a:t>
            </a:r>
            <a:r>
              <a:rPr lang="ru-RU" sz="2400" dirty="0" err="1"/>
              <a:t>чергу</a:t>
            </a:r>
            <a:r>
              <a:rPr lang="ru-RU" sz="2400" dirty="0"/>
              <a:t> </a:t>
            </a:r>
            <a:r>
              <a:rPr lang="ru-RU" sz="2400" dirty="0" err="1"/>
              <a:t>корпоративними</a:t>
            </a:r>
            <a:r>
              <a:rPr lang="ru-RU" sz="2400" dirty="0"/>
              <a:t> </a:t>
            </a:r>
            <a:r>
              <a:rPr lang="ru-RU" sz="2400" dirty="0" err="1"/>
              <a:t>клієнтами</a:t>
            </a:r>
            <a:r>
              <a:rPr lang="ru-RU" sz="2400" dirty="0"/>
              <a:t>, і </a:t>
            </a:r>
            <a:r>
              <a:rPr lang="ru-RU" sz="2400" dirty="0" err="1"/>
              <a:t>нині</a:t>
            </a:r>
            <a:r>
              <a:rPr lang="ru-RU" sz="2400" dirty="0"/>
              <a:t> у </a:t>
            </a:r>
            <a:r>
              <a:rPr lang="ru-RU" sz="2400" dirty="0" err="1"/>
              <a:t>західних</a:t>
            </a:r>
            <a:r>
              <a:rPr lang="ru-RU" sz="2400" dirty="0"/>
              <a:t> </a:t>
            </a:r>
            <a:r>
              <a:rPr lang="ru-RU" sz="2400" dirty="0" err="1"/>
              <a:t>країнах</a:t>
            </a:r>
            <a:r>
              <a:rPr lang="ru-RU" sz="2400" dirty="0"/>
              <a:t> </a:t>
            </a:r>
            <a:r>
              <a:rPr lang="ru-RU" sz="2400" dirty="0" err="1"/>
              <a:t>модернізуються</a:t>
            </a:r>
            <a:r>
              <a:rPr lang="ru-RU" sz="2400" dirty="0"/>
              <a:t> до </a:t>
            </a:r>
            <a:r>
              <a:rPr lang="ru-RU" sz="2400" dirty="0" err="1"/>
              <a:t>рівня</a:t>
            </a:r>
            <a:r>
              <a:rPr lang="ru-RU" sz="2400" dirty="0"/>
              <a:t> "</a:t>
            </a:r>
            <a:r>
              <a:rPr lang="ru-RU" sz="2400" dirty="0" err="1"/>
              <a:t>Клієнт</a:t>
            </a:r>
            <a:r>
              <a:rPr lang="ru-RU" sz="2400" dirty="0"/>
              <a:t> — </a:t>
            </a:r>
            <a:r>
              <a:rPr lang="ru-RU" sz="2400" dirty="0" err="1" smtClean="0"/>
              <a:t>Інтернет</a:t>
            </a:r>
            <a:r>
              <a:rPr lang="ru-RU" sz="2400" dirty="0" smtClean="0"/>
              <a:t> </a:t>
            </a:r>
            <a:r>
              <a:rPr lang="ru-RU" sz="2400" dirty="0"/>
              <a:t>— Банк".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289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50508"/>
          </a:xfrm>
        </p:spPr>
        <p:txBody>
          <a:bodyPr/>
          <a:lstStyle/>
          <a:p>
            <a:r>
              <a:rPr lang="uk-UA" dirty="0" smtClean="0"/>
              <a:t>Можливості </a:t>
            </a:r>
            <a:r>
              <a:rPr lang="ru-RU" dirty="0" smtClean="0"/>
              <a:t>РС-</a:t>
            </a:r>
            <a:r>
              <a:rPr lang="ru-RU" dirty="0" err="1" smtClean="0"/>
              <a:t>банкінгу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3055" y="1399309"/>
            <a:ext cx="10271557" cy="5140035"/>
          </a:xfrm>
        </p:spPr>
        <p:txBody>
          <a:bodyPr>
            <a:normAutofit fontScale="92500"/>
          </a:bodyPr>
          <a:lstStyle/>
          <a:p>
            <a:r>
              <a:rPr lang="ru-RU" i="1" dirty="0" err="1" smtClean="0"/>
              <a:t>створювати</a:t>
            </a:r>
            <a:r>
              <a:rPr lang="ru-RU" i="1" dirty="0"/>
              <a:t>, </a:t>
            </a:r>
            <a:r>
              <a:rPr lang="ru-RU" i="1" dirty="0" err="1"/>
              <a:t>коректувати</a:t>
            </a:r>
            <a:r>
              <a:rPr lang="ru-RU" i="1" dirty="0"/>
              <a:t> і </a:t>
            </a:r>
            <a:r>
              <a:rPr lang="ru-RU" i="1" dirty="0" err="1"/>
              <a:t>роздруковувати</a:t>
            </a:r>
            <a:r>
              <a:rPr lang="ru-RU" i="1" dirty="0"/>
              <a:t> </a:t>
            </a:r>
            <a:r>
              <a:rPr lang="ru-RU" i="1" dirty="0" err="1"/>
              <a:t>платіжні</a:t>
            </a:r>
            <a:r>
              <a:rPr lang="ru-RU" i="1" dirty="0"/>
              <a:t> </a:t>
            </a:r>
            <a:r>
              <a:rPr lang="ru-RU" i="1" dirty="0" err="1"/>
              <a:t>документи</a:t>
            </a:r>
            <a:r>
              <a:rPr lang="ru-RU" i="1" dirty="0"/>
              <a:t>;</a:t>
            </a:r>
            <a:endParaRPr lang="ru-RU" dirty="0"/>
          </a:p>
          <a:p>
            <a:r>
              <a:rPr lang="ru-RU" i="1" dirty="0" err="1"/>
              <a:t>відправляти</a:t>
            </a:r>
            <a:r>
              <a:rPr lang="ru-RU" i="1" dirty="0"/>
              <a:t> </a:t>
            </a:r>
            <a:r>
              <a:rPr lang="ru-RU" i="1" dirty="0" err="1"/>
              <a:t>платіжні</a:t>
            </a:r>
            <a:r>
              <a:rPr lang="ru-RU" i="1" dirty="0"/>
              <a:t> </a:t>
            </a:r>
            <a:r>
              <a:rPr lang="ru-RU" i="1" dirty="0" err="1"/>
              <a:t>документи</a:t>
            </a:r>
            <a:r>
              <a:rPr lang="ru-RU" i="1" dirty="0"/>
              <a:t> в банк; </a:t>
            </a:r>
            <a:r>
              <a:rPr lang="ru-RU" i="1" dirty="0" err="1"/>
              <a:t>здійснювати</a:t>
            </a:r>
            <a:r>
              <a:rPr lang="ru-RU" i="1" dirty="0"/>
              <a:t> </a:t>
            </a:r>
            <a:r>
              <a:rPr lang="ru-RU" i="1" dirty="0" err="1"/>
              <a:t>облік</a:t>
            </a:r>
            <a:r>
              <a:rPr lang="ru-RU" i="1" dirty="0"/>
              <a:t> стану </a:t>
            </a:r>
            <a:r>
              <a:rPr lang="ru-RU" i="1" dirty="0" err="1"/>
              <a:t>введених</a:t>
            </a:r>
            <a:r>
              <a:rPr lang="ru-RU" i="1" dirty="0"/>
              <a:t> і </a:t>
            </a:r>
            <a:r>
              <a:rPr lang="ru-RU" i="1" dirty="0" err="1"/>
              <a:t>відправлених</a:t>
            </a:r>
            <a:r>
              <a:rPr lang="ru-RU" i="1" dirty="0"/>
              <a:t> у банк </a:t>
            </a:r>
            <a:r>
              <a:rPr lang="ru-RU" i="1" dirty="0" err="1"/>
              <a:t>документів</a:t>
            </a:r>
            <a:r>
              <a:rPr lang="ru-RU" i="1" dirty="0"/>
              <a:t>;</a:t>
            </a:r>
            <a:endParaRPr lang="ru-RU" dirty="0"/>
          </a:p>
          <a:p>
            <a:r>
              <a:rPr lang="ru-RU" i="1" dirty="0" err="1"/>
              <a:t>одержувати</a:t>
            </a:r>
            <a:r>
              <a:rPr lang="ru-RU" i="1" dirty="0"/>
              <a:t> </a:t>
            </a:r>
            <a:r>
              <a:rPr lang="ru-RU" i="1" dirty="0" err="1"/>
              <a:t>виписки</a:t>
            </a:r>
            <a:r>
              <a:rPr lang="ru-RU" i="1" dirty="0"/>
              <a:t> про стан </a:t>
            </a:r>
            <a:r>
              <a:rPr lang="ru-RU" i="1" dirty="0" err="1"/>
              <a:t>рахунків</a:t>
            </a:r>
            <a:r>
              <a:rPr lang="ru-RU" i="1" dirty="0"/>
              <a:t>; оперативно </a:t>
            </a:r>
            <a:r>
              <a:rPr lang="ru-RU" i="1" dirty="0" err="1"/>
              <a:t>контролювати</a:t>
            </a:r>
            <a:r>
              <a:rPr lang="ru-RU" i="1" dirty="0"/>
              <a:t> </a:t>
            </a:r>
            <a:r>
              <a:rPr lang="ru-RU" i="1" dirty="0" err="1"/>
              <a:t>поточний</a:t>
            </a:r>
            <a:r>
              <a:rPr lang="ru-RU" i="1" dirty="0"/>
              <a:t> стан </a:t>
            </a:r>
            <a:r>
              <a:rPr lang="ru-RU" i="1" dirty="0" err="1"/>
              <a:t>рахунків</a:t>
            </a:r>
            <a:r>
              <a:rPr lang="ru-RU" i="1" dirty="0"/>
              <a:t>; </a:t>
            </a:r>
            <a:r>
              <a:rPr lang="ru-RU" i="1" dirty="0" err="1"/>
              <a:t>робити</a:t>
            </a:r>
            <a:r>
              <a:rPr lang="ru-RU" i="1" dirty="0"/>
              <a:t> </a:t>
            </a:r>
            <a:r>
              <a:rPr lang="ru-RU" i="1" dirty="0" err="1"/>
              <a:t>архівні</a:t>
            </a:r>
            <a:r>
              <a:rPr lang="ru-RU" i="1" dirty="0"/>
              <a:t> </a:t>
            </a:r>
            <a:r>
              <a:rPr lang="ru-RU" i="1" dirty="0" err="1"/>
              <a:t>копії</a:t>
            </a:r>
            <a:r>
              <a:rPr lang="ru-RU" i="1" dirty="0"/>
              <a:t> </a:t>
            </a:r>
            <a:r>
              <a:rPr lang="ru-RU" i="1" dirty="0" err="1"/>
              <a:t>оброблених</a:t>
            </a:r>
            <a:r>
              <a:rPr lang="ru-RU" i="1" dirty="0"/>
              <a:t> </a:t>
            </a:r>
            <a:r>
              <a:rPr lang="ru-RU" i="1" dirty="0" err="1"/>
              <a:t>документів</a:t>
            </a:r>
            <a:r>
              <a:rPr lang="ru-RU" i="1" dirty="0"/>
              <a:t> і </a:t>
            </a:r>
            <a:r>
              <a:rPr lang="ru-RU" i="1" dirty="0" err="1"/>
              <a:t>перегляда­ти</a:t>
            </a:r>
            <a:r>
              <a:rPr lang="ru-RU" i="1" dirty="0"/>
              <a:t> </a:t>
            </a:r>
            <a:r>
              <a:rPr lang="ru-RU" i="1" dirty="0" err="1"/>
              <a:t>документи</a:t>
            </a:r>
            <a:r>
              <a:rPr lang="ru-RU" i="1" dirty="0"/>
              <a:t> з </a:t>
            </a:r>
            <a:r>
              <a:rPr lang="ru-RU" i="1" dirty="0" err="1"/>
              <a:t>архіву</a:t>
            </a:r>
            <a:r>
              <a:rPr lang="ru-RU" i="1" dirty="0"/>
              <a:t>;</a:t>
            </a:r>
            <a:endParaRPr lang="ru-RU" dirty="0"/>
          </a:p>
          <a:p>
            <a:r>
              <a:rPr lang="ru-RU" i="1" dirty="0" err="1"/>
              <a:t>обмінюватися</a:t>
            </a:r>
            <a:r>
              <a:rPr lang="ru-RU" i="1" dirty="0"/>
              <a:t> з банком </a:t>
            </a:r>
            <a:r>
              <a:rPr lang="ru-RU" i="1" dirty="0" err="1"/>
              <a:t>нерегламентованими</a:t>
            </a:r>
            <a:r>
              <a:rPr lang="ru-RU" i="1" dirty="0"/>
              <a:t> </a:t>
            </a:r>
            <a:r>
              <a:rPr lang="ru-RU" i="1" dirty="0" err="1"/>
              <a:t>повідомлен­нями</a:t>
            </a:r>
            <a:r>
              <a:rPr lang="ru-RU" i="1" dirty="0"/>
              <a:t> і </a:t>
            </a:r>
            <a:r>
              <a:rPr lang="ru-RU" i="1" dirty="0" err="1"/>
              <a:t>завантажувати</a:t>
            </a:r>
            <a:r>
              <a:rPr lang="ru-RU" i="1" dirty="0"/>
              <a:t> </a:t>
            </a:r>
            <a:r>
              <a:rPr lang="ru-RU" i="1" dirty="0" err="1"/>
              <a:t>файли</a:t>
            </a:r>
            <a:r>
              <a:rPr lang="ru-RU" i="1" dirty="0"/>
              <a:t>, </a:t>
            </a:r>
            <a:r>
              <a:rPr lang="ru-RU" i="1" dirty="0" err="1"/>
              <a:t>передані</a:t>
            </a:r>
            <a:r>
              <a:rPr lang="ru-RU" i="1" dirty="0"/>
              <a:t> банком, </a:t>
            </a:r>
            <a:r>
              <a:rPr lang="ru-RU" i="1" dirty="0" err="1"/>
              <a:t>передавати</a:t>
            </a:r>
            <a:r>
              <a:rPr lang="ru-RU" i="1" dirty="0"/>
              <a:t> </a:t>
            </a:r>
            <a:r>
              <a:rPr lang="ru-RU" i="1" dirty="0" err="1"/>
              <a:t>власні</a:t>
            </a:r>
            <a:r>
              <a:rPr lang="ru-RU" i="1" dirty="0"/>
              <a:t> </a:t>
            </a:r>
            <a:r>
              <a:rPr lang="ru-RU" i="1" dirty="0" err="1"/>
              <a:t>файли</a:t>
            </a:r>
            <a:r>
              <a:rPr lang="ru-RU" i="1" dirty="0"/>
              <a:t>;</a:t>
            </a:r>
            <a:endParaRPr lang="ru-RU" dirty="0"/>
          </a:p>
          <a:p>
            <a:r>
              <a:rPr lang="ru-RU" i="1" dirty="0" err="1"/>
              <a:t>одержувати</a:t>
            </a:r>
            <a:r>
              <a:rPr lang="ru-RU" i="1" dirty="0"/>
              <a:t> </a:t>
            </a:r>
            <a:r>
              <a:rPr lang="ru-RU" i="1" dirty="0" err="1"/>
              <a:t>дані</a:t>
            </a:r>
            <a:r>
              <a:rPr lang="ru-RU" i="1" dirty="0"/>
              <a:t> про </a:t>
            </a:r>
            <a:r>
              <a:rPr lang="ru-RU" i="1" dirty="0" err="1"/>
              <a:t>курси</a:t>
            </a:r>
            <a:r>
              <a:rPr lang="ru-RU" i="1" dirty="0"/>
              <a:t> валют </a:t>
            </a:r>
            <a:r>
              <a:rPr lang="ru-RU" i="1" dirty="0" err="1"/>
              <a:t>Національного</a:t>
            </a:r>
            <a:r>
              <a:rPr lang="ru-RU" i="1" dirty="0"/>
              <a:t> банку </a:t>
            </a:r>
            <a:r>
              <a:rPr lang="ru-RU" i="1" dirty="0" err="1"/>
              <a:t>України</a:t>
            </a:r>
            <a:r>
              <a:rPr lang="ru-RU" i="1" dirty="0"/>
              <a:t>;</a:t>
            </a:r>
            <a:endParaRPr lang="ru-RU" dirty="0"/>
          </a:p>
          <a:p>
            <a:r>
              <a:rPr lang="ru-RU" i="1" dirty="0" err="1"/>
              <a:t>зв'язати</a:t>
            </a:r>
            <a:r>
              <a:rPr lang="ru-RU" i="1" dirty="0"/>
              <a:t> систему «</a:t>
            </a:r>
            <a:r>
              <a:rPr lang="ru-RU" i="1" dirty="0" err="1"/>
              <a:t>Клієнт</a:t>
            </a:r>
            <a:r>
              <a:rPr lang="ru-RU" i="1" dirty="0"/>
              <a:t> - Банк» </a:t>
            </a:r>
            <a:r>
              <a:rPr lang="ru-RU" i="1" dirty="0" err="1"/>
              <a:t>із</a:t>
            </a:r>
            <a:r>
              <a:rPr lang="ru-RU" i="1" dirty="0"/>
              <a:t> </a:t>
            </a:r>
            <a:r>
              <a:rPr lang="ru-RU" i="1" dirty="0" err="1"/>
              <a:t>програмним</a:t>
            </a:r>
            <a:r>
              <a:rPr lang="ru-RU" i="1" dirty="0"/>
              <a:t> </a:t>
            </a:r>
            <a:r>
              <a:rPr lang="ru-RU" i="1" dirty="0" err="1"/>
              <a:t>забез­печенням</a:t>
            </a:r>
            <a:r>
              <a:rPr lang="ru-RU" i="1" dirty="0"/>
              <a:t> </a:t>
            </a:r>
            <a:r>
              <a:rPr lang="ru-RU" i="1" dirty="0" err="1"/>
              <a:t>бухгалтерського</a:t>
            </a:r>
            <a:r>
              <a:rPr lang="ru-RU" i="1" dirty="0"/>
              <a:t> </a:t>
            </a:r>
            <a:r>
              <a:rPr lang="ru-RU" i="1" dirty="0" err="1"/>
              <a:t>обліку</a:t>
            </a:r>
            <a:r>
              <a:rPr lang="ru-RU" i="1" dirty="0"/>
              <a:t>;</a:t>
            </a:r>
            <a:endParaRPr lang="ru-RU" dirty="0"/>
          </a:p>
          <a:p>
            <a:r>
              <a:rPr lang="ru-RU" i="1" dirty="0" err="1"/>
              <a:t>перевіряти</a:t>
            </a:r>
            <a:r>
              <a:rPr lang="ru-RU" i="1" dirty="0"/>
              <a:t> </a:t>
            </a:r>
            <a:r>
              <a:rPr lang="ru-RU" i="1" dirty="0" err="1"/>
              <a:t>можливість</a:t>
            </a:r>
            <a:r>
              <a:rPr lang="ru-RU" i="1" dirty="0"/>
              <a:t> </a:t>
            </a:r>
            <a:r>
              <a:rPr lang="ru-RU" i="1" dirty="0" err="1"/>
              <a:t>існування</a:t>
            </a:r>
            <a:r>
              <a:rPr lang="ru-RU" i="1" dirty="0"/>
              <a:t> поточного </a:t>
            </a:r>
            <a:r>
              <a:rPr lang="ru-RU" i="1" dirty="0" err="1"/>
              <a:t>рахунка</a:t>
            </a:r>
            <a:r>
              <a:rPr lang="ru-RU" i="1" dirty="0"/>
              <a:t> контрагента за номером МФО банку.</a:t>
            </a:r>
            <a:endParaRPr lang="ru-RU" dirty="0"/>
          </a:p>
          <a:p>
            <a:r>
              <a:rPr lang="ru-RU" i="1" dirty="0" err="1"/>
              <a:t>Системи</a:t>
            </a:r>
            <a:r>
              <a:rPr lang="ru-RU" i="1" dirty="0"/>
              <a:t> «</a:t>
            </a:r>
            <a:r>
              <a:rPr lang="ru-RU" i="1" dirty="0" err="1"/>
              <a:t>Клієнт</a:t>
            </a:r>
            <a:r>
              <a:rPr lang="ru-RU" i="1" dirty="0"/>
              <a:t> - Банк» </a:t>
            </a:r>
            <a:r>
              <a:rPr lang="ru-RU" i="1" dirty="0" err="1"/>
              <a:t>забезпечують</a:t>
            </a:r>
            <a:r>
              <a:rPr lang="ru-RU" i="1" dirty="0"/>
              <a:t> </a:t>
            </a:r>
            <a:r>
              <a:rPr lang="ru-RU" i="1" dirty="0" err="1"/>
              <a:t>багаторівневий</a:t>
            </a:r>
            <a:r>
              <a:rPr lang="ru-RU" i="1" dirty="0"/>
              <a:t> </a:t>
            </a:r>
            <a:r>
              <a:rPr lang="ru-RU" i="1" dirty="0" err="1"/>
              <a:t>за­хист</a:t>
            </a:r>
            <a:r>
              <a:rPr lang="ru-RU" i="1" dirty="0"/>
              <a:t> </a:t>
            </a:r>
            <a:r>
              <a:rPr lang="ru-RU" i="1" dirty="0" err="1"/>
              <a:t>інформації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несанкціонованого</a:t>
            </a:r>
            <a:r>
              <a:rPr lang="ru-RU" i="1" dirty="0"/>
              <a:t> доступу.</a:t>
            </a:r>
            <a:endParaRPr lang="ru-RU" dirty="0"/>
          </a:p>
          <a:p>
            <a:r>
              <a:rPr lang="ru-RU" i="1" dirty="0" err="1"/>
              <a:t>Користування</a:t>
            </a:r>
            <a:r>
              <a:rPr lang="ru-RU" i="1" dirty="0"/>
              <a:t> системами «</a:t>
            </a:r>
            <a:r>
              <a:rPr lang="ru-RU" i="1" dirty="0" err="1"/>
              <a:t>Клієнт</a:t>
            </a:r>
            <a:r>
              <a:rPr lang="ru-RU" i="1" dirty="0"/>
              <a:t> - Банк» </a:t>
            </a:r>
            <a:r>
              <a:rPr lang="ru-RU" i="1" dirty="0" err="1"/>
              <a:t>незалежно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версій</a:t>
            </a:r>
            <a:r>
              <a:rPr lang="ru-RU" i="1" dirty="0"/>
              <a:t> </a:t>
            </a:r>
            <a:r>
              <a:rPr lang="ru-RU" i="1" dirty="0" err="1"/>
              <a:t>компаній-розробників</a:t>
            </a:r>
            <a:r>
              <a:rPr lang="ru-RU" i="1" dirty="0"/>
              <a:t> не </a:t>
            </a:r>
            <a:r>
              <a:rPr lang="ru-RU" i="1" dirty="0" err="1"/>
              <a:t>вимагає</a:t>
            </a:r>
            <a:r>
              <a:rPr lang="ru-RU" i="1" dirty="0"/>
              <a:t> </a:t>
            </a:r>
            <a:r>
              <a:rPr lang="ru-RU" i="1" dirty="0" err="1"/>
              <a:t>наявності</a:t>
            </a:r>
            <a:r>
              <a:rPr lang="ru-RU" i="1" dirty="0"/>
              <a:t> </a:t>
            </a:r>
            <a:r>
              <a:rPr lang="ru-RU" i="1" dirty="0" err="1"/>
              <a:t>спеціальних</a:t>
            </a:r>
            <a:r>
              <a:rPr lang="ru-RU" i="1" dirty="0"/>
              <a:t> </a:t>
            </a:r>
            <a:r>
              <a:rPr lang="ru-RU" i="1" dirty="0" err="1"/>
              <a:t>знань</a:t>
            </a:r>
            <a:r>
              <a:rPr lang="ru-RU" i="1" dirty="0"/>
              <a:t> і </a:t>
            </a:r>
            <a:r>
              <a:rPr lang="ru-RU" i="1" dirty="0" err="1"/>
              <a:t>комп'ютерної</a:t>
            </a:r>
            <a:r>
              <a:rPr lang="ru-RU" i="1" dirty="0"/>
              <a:t> </a:t>
            </a:r>
            <a:r>
              <a:rPr lang="ru-RU" i="1" dirty="0" err="1"/>
              <a:t>майстерності</a:t>
            </a:r>
            <a:r>
              <a:rPr lang="ru-RU" i="1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297274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162</TotalTime>
  <Words>1478</Words>
  <Application>Microsoft Office PowerPoint</Application>
  <PresentationFormat>Широкоэкранный</PresentationFormat>
  <Paragraphs>176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Aharoni</vt:lpstr>
      <vt:lpstr>Arial</vt:lpstr>
      <vt:lpstr>Century Gothic</vt:lpstr>
      <vt:lpstr>Wingdings 3</vt:lpstr>
      <vt:lpstr>Легкий дым</vt:lpstr>
      <vt:lpstr>Інтернет-банкінг та новітні банківські технології</vt:lpstr>
      <vt:lpstr>Інтернет-банкінг </vt:lpstr>
      <vt:lpstr>Презентация PowerPoint</vt:lpstr>
      <vt:lpstr>Пере­ваги та недоліки Інтернет-банкінгу </vt:lpstr>
      <vt:lpstr>Захист інформації в Інтернет-банкінгу </vt:lpstr>
      <vt:lpstr>Презентация PowerPoint</vt:lpstr>
      <vt:lpstr>ТЕЛЕФОННИЙ БАНКІНГ</vt:lpstr>
      <vt:lpstr>РС-банкінг </vt:lpstr>
      <vt:lpstr>Можливості РС-банкінгу</vt:lpstr>
      <vt:lpstr>Недоліками систем «Клієнт - Банк» є: </vt:lpstr>
      <vt:lpstr>Відео-банкінг </vt:lpstr>
      <vt:lpstr>Сервіси відеобанкінгу</vt:lpstr>
      <vt:lpstr>Мобільний банкінг – це система, що дає можливість управляти власними безготівковими коштами за допомогою мобільного телефону, смартфону або планшетного комп'ютера. Ця послуга в банках представлена у вигляді додатків для планшетів і смартфонів з операційними системами iOS, Android та Windows Phone.</vt:lpstr>
      <vt:lpstr>Мобільний банкінг</vt:lpstr>
      <vt:lpstr>Функції мобільного банкінгу і його вартість у деяких банків з числа найбільших з досліджень  компанії «Простобанк Консалтинг»  на липень-2020 </vt:lpstr>
      <vt:lpstr>Формати відеобанкінгу</vt:lpstr>
      <vt:lpstr>Формати відеобанкінгу</vt:lpstr>
      <vt:lpstr>Банківські лабораторії</vt:lpstr>
      <vt:lpstr>Standard Bank (ПАР) – Іноваційний центр PlayRoom </vt:lpstr>
      <vt:lpstr>Лабораторії банка Capital One (США) </vt:lpstr>
      <vt:lpstr>Інноваційна  лабораторія  Commonwealth Bank (Австралія) -  </vt:lpstr>
      <vt:lpstr> Інноваційний центр BBVA (Іспанія) </vt:lpstr>
      <vt:lpstr>Центр розробки та інновацій  Chase Bank (США) </vt:lpstr>
      <vt:lpstr>Інноваційний центр Visa (США) </vt:lpstr>
      <vt:lpstr>Інноваційна лабораторія Citi (США) </vt:lpstr>
      <vt:lpstr>Нові інструменти для дистанційної ідентифікації та верифікації клієнтів від НБУ </vt:lpstr>
      <vt:lpstr>Спрощені моделі віддаленої ідентифікаці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Інтернет-банкінг та новітні банківські технології</dc:title>
  <dc:creator>ПК</dc:creator>
  <cp:lastModifiedBy>ПК</cp:lastModifiedBy>
  <cp:revision>16</cp:revision>
  <dcterms:created xsi:type="dcterms:W3CDTF">2020-07-27T07:01:10Z</dcterms:created>
  <dcterms:modified xsi:type="dcterms:W3CDTF">2020-11-27T15:06:45Z</dcterms:modified>
</cp:coreProperties>
</file>