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96" autoAdjust="0"/>
    <p:restoredTop sz="86337" autoAdjust="0"/>
  </p:normalViewPr>
  <p:slideViewPr>
    <p:cSldViewPr>
      <p:cViewPr varScale="1">
        <p:scale>
          <a:sx n="43" d="100"/>
          <a:sy n="43" d="100"/>
        </p:scale>
        <p:origin x="-17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93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dirty="0" smtClean="0"/>
              <a:t>Мета навчальної дисципліни – </a:t>
            </a:r>
            <a:r>
              <a:rPr lang="uk-UA" dirty="0" smtClean="0"/>
              <a:t>оволодіння знаннями про науковий</a:t>
            </a:r>
            <a:r>
              <a:rPr lang="uk-UA" b="1" dirty="0" smtClean="0"/>
              <a:t> </a:t>
            </a:r>
            <a:r>
              <a:rPr lang="uk-UA" dirty="0" smtClean="0"/>
              <a:t>стиль, науково-дослідну</a:t>
            </a:r>
            <a:r>
              <a:rPr lang="uk-UA" b="1" dirty="0" smtClean="0"/>
              <a:t> </a:t>
            </a:r>
            <a:r>
              <a:rPr lang="uk-UA" dirty="0" smtClean="0"/>
              <a:t>діяльність, практичне використання їх у професійній сфері журналістики і видавничої справи.</a:t>
            </a:r>
          </a:p>
          <a:p>
            <a:r>
              <a:rPr lang="uk-UA" b="1" dirty="0" smtClean="0"/>
              <a:t>Завдання курсу:</a:t>
            </a:r>
            <a:endParaRPr lang="uk-UA" dirty="0" smtClean="0"/>
          </a:p>
          <a:p>
            <a:pPr lvl="0"/>
            <a:r>
              <a:rPr lang="uk-UA" dirty="0" smtClean="0"/>
              <a:t>навчити використовувати знання про науковий стиль в процесі науково-дослідної роботи студентів-видавців;</a:t>
            </a:r>
          </a:p>
          <a:p>
            <a:pPr lvl="0"/>
            <a:r>
              <a:rPr lang="uk-UA" dirty="0" smtClean="0"/>
              <a:t>сформувати навички правильного читання, реферування наукових текстів;</a:t>
            </a:r>
          </a:p>
          <a:p>
            <a:pPr lvl="0"/>
            <a:r>
              <a:rPr lang="uk-UA" dirty="0" smtClean="0"/>
              <a:t>сприяти дотриманню основних вимог при написанні, оформленні, захисті курсових, творчих, дипломних робіт.</a:t>
            </a:r>
          </a:p>
          <a:p>
            <a:endParaRPr lang="uk-UA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3553" y="2869447"/>
            <a:ext cx="2645893" cy="1987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dirty="0" smtClean="0"/>
              <a:t>Мета навчальної дисципліни – </a:t>
            </a:r>
            <a:r>
              <a:rPr lang="uk-UA" dirty="0" smtClean="0"/>
              <a:t>оволодіння знаннями про науковий</a:t>
            </a:r>
            <a:r>
              <a:rPr lang="uk-UA" b="1" dirty="0" smtClean="0"/>
              <a:t> </a:t>
            </a:r>
            <a:r>
              <a:rPr lang="uk-UA" dirty="0" smtClean="0"/>
              <a:t>стиль, науково-дослідну</a:t>
            </a:r>
            <a:r>
              <a:rPr lang="uk-UA" b="1" dirty="0" smtClean="0"/>
              <a:t> </a:t>
            </a:r>
            <a:r>
              <a:rPr lang="uk-UA" dirty="0" smtClean="0"/>
              <a:t>діяльність, практичне використання їх у професійній сфері журналістики і видавничої справи.</a:t>
            </a:r>
          </a:p>
          <a:p>
            <a:r>
              <a:rPr lang="uk-UA" b="1" dirty="0" smtClean="0"/>
              <a:t>Завдання курсу:</a:t>
            </a:r>
            <a:endParaRPr lang="uk-UA" dirty="0" smtClean="0"/>
          </a:p>
          <a:p>
            <a:pPr lvl="0"/>
            <a:r>
              <a:rPr lang="uk-UA" dirty="0" smtClean="0"/>
              <a:t>навчити використовувати знання про науковий стиль в процесі науково-дослідної роботи студентів-видавців;</a:t>
            </a:r>
          </a:p>
          <a:p>
            <a:pPr lvl="0"/>
            <a:r>
              <a:rPr lang="uk-UA" dirty="0" smtClean="0"/>
              <a:t>сформувати навички правильного читання, реферування наукових текстів;</a:t>
            </a:r>
          </a:p>
          <a:p>
            <a:pPr lvl="0"/>
            <a:r>
              <a:rPr lang="uk-UA" dirty="0" smtClean="0"/>
              <a:t>сприяти дотриманню основних вимог при написанні, оформленні, захисті курсових, творчих, дипломних робіт.</a:t>
            </a:r>
          </a:p>
          <a:p>
            <a:endParaRPr lang="uk-UA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3553" y="2869447"/>
            <a:ext cx="2645893" cy="1987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 smtClean="0"/>
              <a:t>Студенти повинні знати</a:t>
            </a:r>
            <a:r>
              <a:rPr lang="uk-UA" dirty="0" smtClean="0"/>
              <a:t>:</a:t>
            </a:r>
          </a:p>
          <a:p>
            <a:pPr lvl="0"/>
            <a:r>
              <a:rPr lang="uk-UA" dirty="0" smtClean="0"/>
              <a:t>основні відомості про науковий стиль сучасної української мови;</a:t>
            </a:r>
          </a:p>
          <a:p>
            <a:pPr lvl="0"/>
            <a:r>
              <a:rPr lang="uk-UA" dirty="0" smtClean="0"/>
              <a:t>правила написання, оформлення науково-дослідних робіт;</a:t>
            </a:r>
          </a:p>
          <a:p>
            <a:pPr lvl="0"/>
            <a:r>
              <a:rPr lang="uk-UA" dirty="0" smtClean="0"/>
              <a:t>основні принципи підбору й аналізу наукової літератури;</a:t>
            </a:r>
          </a:p>
          <a:p>
            <a:pPr lvl="0"/>
            <a:r>
              <a:rPr lang="uk-UA" dirty="0" smtClean="0"/>
              <a:t>термінологічну лексику свого фаху.</a:t>
            </a:r>
          </a:p>
          <a:p>
            <a:r>
              <a:rPr lang="uk-UA" b="1" dirty="0" smtClean="0"/>
              <a:t>Студенти повинні вміти:</a:t>
            </a:r>
            <a:endParaRPr lang="uk-UA" dirty="0" smtClean="0"/>
          </a:p>
          <a:p>
            <a:pPr lvl="0"/>
            <a:r>
              <a:rPr lang="uk-UA" dirty="0" smtClean="0"/>
              <a:t>використовувати теоретичні знання у практичній науково-дослідній діяльності;</a:t>
            </a:r>
          </a:p>
          <a:p>
            <a:pPr lvl="0"/>
            <a:r>
              <a:rPr lang="uk-UA" dirty="0" smtClean="0"/>
              <a:t>правильно оформлювати курсові, творчі, дипломні роботи;</a:t>
            </a:r>
          </a:p>
          <a:p>
            <a:pPr lvl="0"/>
            <a:r>
              <a:rPr lang="uk-UA" dirty="0" smtClean="0"/>
              <a:t>застосовувати лексику своєї спеціальності.</a:t>
            </a:r>
          </a:p>
          <a:p>
            <a:endParaRPr lang="uk-UA" dirty="0"/>
          </a:p>
        </p:txBody>
      </p:sp>
      <p:pic>
        <p:nvPicPr>
          <p:cNvPr id="7" name="Содержимое 6" descr="Основні етапи розвитку науки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68112"/>
            <a:ext cx="4040188" cy="31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 smtClean="0"/>
              <a:t>Згідно з вимогами освітньої (освітньо-професійної, </a:t>
            </a:r>
            <a:r>
              <a:rPr lang="uk-UA" dirty="0" err="1" smtClean="0"/>
              <a:t>освітньо-наукової</a:t>
            </a:r>
            <a:r>
              <a:rPr lang="uk-UA" dirty="0" smtClean="0"/>
              <a:t>) програми студенти повинні досягти таких результатів навчання (</a:t>
            </a:r>
            <a:r>
              <a:rPr lang="uk-UA" dirty="0" err="1" smtClean="0"/>
              <a:t>компетентностей</a:t>
            </a:r>
            <a:r>
              <a:rPr lang="uk-UA" dirty="0" smtClean="0"/>
              <a:t>):  </a:t>
            </a:r>
          </a:p>
          <a:p>
            <a:r>
              <a:rPr lang="uk-UA" dirty="0" smtClean="0"/>
              <a:t>1. Здатність виконувати складні спеціалізовані завдання в галузі соціальних комунікацій  , вирішувати проблеми в ході редакторсько-видавничої діяльності, що передбачає застосування положень і методів соціально-комунікаційних та інших наук.</a:t>
            </a:r>
          </a:p>
          <a:p>
            <a:r>
              <a:rPr lang="uk-UA" dirty="0" smtClean="0"/>
              <a:t>2. Здатність застосовувати знання в практичних ситуаціях.</a:t>
            </a:r>
          </a:p>
          <a:p>
            <a:r>
              <a:rPr lang="uk-UA" dirty="0" smtClean="0"/>
              <a:t>3.Здатність до критики й самокритики.</a:t>
            </a:r>
          </a:p>
          <a:p>
            <a:r>
              <a:rPr lang="uk-UA" dirty="0" smtClean="0"/>
              <a:t>4.З</a:t>
            </a:r>
            <a:r>
              <a:rPr lang="ru-RU" dirty="0" err="1" smtClean="0"/>
              <a:t>датність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оброблення</a:t>
            </a:r>
            <a:r>
              <a:rPr lang="ru-RU" dirty="0" smtClean="0"/>
              <a:t> та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uk-UA" dirty="0" smtClean="0"/>
              <a:t>.</a:t>
            </a:r>
          </a:p>
          <a:p>
            <a:r>
              <a:rPr lang="uk-UA" dirty="0" smtClean="0"/>
              <a:t>5.Навички використання інформаційних і комунікаційних технологій. </a:t>
            </a:r>
          </a:p>
          <a:p>
            <a:r>
              <a:rPr lang="uk-UA" dirty="0" smtClean="0"/>
              <a:t>6.Здатність працювати в команді.</a:t>
            </a:r>
          </a:p>
          <a:p>
            <a:r>
              <a:rPr lang="uk-UA" dirty="0" smtClean="0"/>
              <a:t>.7. Здатність працювати автономно.</a:t>
            </a:r>
          </a:p>
          <a:p>
            <a:r>
              <a:rPr lang="uk-UA" dirty="0" smtClean="0"/>
              <a:t>8. Здатність діяти соціально відповідально та свідомо.</a:t>
            </a:r>
          </a:p>
          <a:p>
            <a:r>
              <a:rPr lang="uk-UA" dirty="0" smtClean="0"/>
              <a:t>9. Здатність навчатися й оволодівати сучасними знаннями.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Содержимое 4" descr="Розвиток науки у вищих навчальних закладах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853531"/>
            <a:ext cx="40386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303</Words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Anvik</dc:creator>
  <cp:lastModifiedBy>андрей</cp:lastModifiedBy>
  <cp:revision>5</cp:revision>
  <dcterms:created xsi:type="dcterms:W3CDTF">2020-09-30T21:30:20Z</dcterms:created>
  <dcterms:modified xsi:type="dcterms:W3CDTF">2020-09-30T21:42:46Z</dcterms:modified>
</cp:coreProperties>
</file>