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5" r:id="rId5"/>
    <p:sldId id="263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E7A93E-2549-4CD3-A789-3FE2C34C7039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8B808FD-7D5F-4948-BF45-D3337342C52E}">
      <dgm:prSet phldrT="[Текст]"/>
      <dgm:spPr/>
      <dgm:t>
        <a:bodyPr/>
        <a:lstStyle/>
        <a:p>
          <a:r>
            <a:rPr lang="uk-UA" dirty="0" smtClean="0"/>
            <a:t>Наукове обґрунтування</a:t>
          </a:r>
          <a:endParaRPr lang="uk-UA" dirty="0"/>
        </a:p>
      </dgm:t>
    </dgm:pt>
    <dgm:pt modelId="{EB327D3C-BB49-4B20-BBA3-597A71D81226}" type="parTrans" cxnId="{4DCA255E-20A7-4F88-B817-AEAA533EAF27}">
      <dgm:prSet/>
      <dgm:spPr/>
      <dgm:t>
        <a:bodyPr/>
        <a:lstStyle/>
        <a:p>
          <a:endParaRPr lang="uk-UA"/>
        </a:p>
      </dgm:t>
    </dgm:pt>
    <dgm:pt modelId="{30CDAB55-306A-4DF2-9818-1D3F3745A4A5}" type="sibTrans" cxnId="{4DCA255E-20A7-4F88-B817-AEAA533EAF27}">
      <dgm:prSet/>
      <dgm:spPr/>
      <dgm:t>
        <a:bodyPr/>
        <a:lstStyle/>
        <a:p>
          <a:endParaRPr lang="uk-UA"/>
        </a:p>
      </dgm:t>
    </dgm:pt>
    <dgm:pt modelId="{2EE67863-421D-44E6-AE64-CFB04178CEA2}">
      <dgm:prSet phldrT="[Текст]"/>
      <dgm:spPr/>
      <dgm:t>
        <a:bodyPr/>
        <a:lstStyle/>
        <a:p>
          <a:r>
            <a:rPr lang="uk-UA" dirty="0" smtClean="0"/>
            <a:t>Надійне джерело</a:t>
          </a:r>
          <a:endParaRPr lang="uk-UA" dirty="0"/>
        </a:p>
      </dgm:t>
    </dgm:pt>
    <dgm:pt modelId="{B05D88FB-CD86-4610-BB81-F59529E5BBED}" type="parTrans" cxnId="{44A90C11-03DE-4100-B23E-FB1C4B11D42F}">
      <dgm:prSet/>
      <dgm:spPr/>
      <dgm:t>
        <a:bodyPr/>
        <a:lstStyle/>
        <a:p>
          <a:endParaRPr lang="uk-UA"/>
        </a:p>
      </dgm:t>
    </dgm:pt>
    <dgm:pt modelId="{86D776BD-83F0-4F9F-B582-3F09A459D703}" type="sibTrans" cxnId="{44A90C11-03DE-4100-B23E-FB1C4B11D42F}">
      <dgm:prSet/>
      <dgm:spPr/>
      <dgm:t>
        <a:bodyPr/>
        <a:lstStyle/>
        <a:p>
          <a:endParaRPr lang="uk-UA"/>
        </a:p>
      </dgm:t>
    </dgm:pt>
    <dgm:pt modelId="{8B90CB06-CF0F-46C8-8AD4-DAF76A0415F9}" type="pres">
      <dgm:prSet presAssocID="{5EE7A93E-2549-4CD3-A789-3FE2C34C7039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A66A4E7-0176-4434-B3BA-8924104C7B25}" type="pres">
      <dgm:prSet presAssocID="{5EE7A93E-2549-4CD3-A789-3FE2C34C7039}" presName="divider" presStyleLbl="fgShp" presStyleIdx="0" presStyleCnt="1"/>
      <dgm:spPr/>
    </dgm:pt>
    <dgm:pt modelId="{70B73871-F956-40EB-99E0-3591BAAD3105}" type="pres">
      <dgm:prSet presAssocID="{28B808FD-7D5F-4948-BF45-D3337342C52E}" presName="downArrow" presStyleLbl="node1" presStyleIdx="0" presStyleCnt="2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18823C20-E985-4B31-B949-B1C500C6008D}" type="pres">
      <dgm:prSet presAssocID="{28B808FD-7D5F-4948-BF45-D3337342C52E}" presName="downArrowText" presStyleLbl="revTx" presStyleIdx="0" presStyleCnt="2" custScaleX="17042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BEEB3D5-D77D-4177-B835-16619564D521}" type="pres">
      <dgm:prSet presAssocID="{2EE67863-421D-44E6-AE64-CFB04178CEA2}" presName="upArrow" presStyleLbl="node1" presStyleIdx="1" presStyleCnt="2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</dgm:pt>
    <dgm:pt modelId="{5B4FC9CD-35DE-4980-9693-C4A5481A800B}" type="pres">
      <dgm:prSet presAssocID="{2EE67863-421D-44E6-AE64-CFB04178CEA2}" presName="upArrowText" presStyleLbl="revTx" presStyleIdx="1" presStyleCnt="2" custScaleX="16179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69D7793-B3C0-42ED-8036-9EF32F7884EB}" type="presOf" srcId="{28B808FD-7D5F-4948-BF45-D3337342C52E}" destId="{18823C20-E985-4B31-B949-B1C500C6008D}" srcOrd="0" destOrd="0" presId="urn:microsoft.com/office/officeart/2005/8/layout/arrow3"/>
    <dgm:cxn modelId="{44A90C11-03DE-4100-B23E-FB1C4B11D42F}" srcId="{5EE7A93E-2549-4CD3-A789-3FE2C34C7039}" destId="{2EE67863-421D-44E6-AE64-CFB04178CEA2}" srcOrd="1" destOrd="0" parTransId="{B05D88FB-CD86-4610-BB81-F59529E5BBED}" sibTransId="{86D776BD-83F0-4F9F-B582-3F09A459D703}"/>
    <dgm:cxn modelId="{27558F24-A2F0-4C6A-8998-EB3BEA5DB48E}" type="presOf" srcId="{2EE67863-421D-44E6-AE64-CFB04178CEA2}" destId="{5B4FC9CD-35DE-4980-9693-C4A5481A800B}" srcOrd="0" destOrd="0" presId="urn:microsoft.com/office/officeart/2005/8/layout/arrow3"/>
    <dgm:cxn modelId="{4DCA255E-20A7-4F88-B817-AEAA533EAF27}" srcId="{5EE7A93E-2549-4CD3-A789-3FE2C34C7039}" destId="{28B808FD-7D5F-4948-BF45-D3337342C52E}" srcOrd="0" destOrd="0" parTransId="{EB327D3C-BB49-4B20-BBA3-597A71D81226}" sibTransId="{30CDAB55-306A-4DF2-9818-1D3F3745A4A5}"/>
    <dgm:cxn modelId="{005E3F71-821D-444E-AE1E-B445A21502CF}" type="presOf" srcId="{5EE7A93E-2549-4CD3-A789-3FE2C34C7039}" destId="{8B90CB06-CF0F-46C8-8AD4-DAF76A0415F9}" srcOrd="0" destOrd="0" presId="urn:microsoft.com/office/officeart/2005/8/layout/arrow3"/>
    <dgm:cxn modelId="{3A9F8D6D-3B6E-4D3D-9028-05F23130AEAC}" type="presParOf" srcId="{8B90CB06-CF0F-46C8-8AD4-DAF76A0415F9}" destId="{EA66A4E7-0176-4434-B3BA-8924104C7B25}" srcOrd="0" destOrd="0" presId="urn:microsoft.com/office/officeart/2005/8/layout/arrow3"/>
    <dgm:cxn modelId="{A51F07AC-4C65-4A37-B0DA-643F4C0C5BC1}" type="presParOf" srcId="{8B90CB06-CF0F-46C8-8AD4-DAF76A0415F9}" destId="{70B73871-F956-40EB-99E0-3591BAAD3105}" srcOrd="1" destOrd="0" presId="urn:microsoft.com/office/officeart/2005/8/layout/arrow3"/>
    <dgm:cxn modelId="{A8321527-85D4-4566-825F-8978D0892F22}" type="presParOf" srcId="{8B90CB06-CF0F-46C8-8AD4-DAF76A0415F9}" destId="{18823C20-E985-4B31-B949-B1C500C6008D}" srcOrd="2" destOrd="0" presId="urn:microsoft.com/office/officeart/2005/8/layout/arrow3"/>
    <dgm:cxn modelId="{E1D0E88E-4847-4A5D-87C6-74ECE7EA44A0}" type="presParOf" srcId="{8B90CB06-CF0F-46C8-8AD4-DAF76A0415F9}" destId="{BBEEB3D5-D77D-4177-B835-16619564D521}" srcOrd="3" destOrd="0" presId="urn:microsoft.com/office/officeart/2005/8/layout/arrow3"/>
    <dgm:cxn modelId="{A4CEBD0D-F9CA-4EF4-98A3-837098B94DBC}" type="presParOf" srcId="{8B90CB06-CF0F-46C8-8AD4-DAF76A0415F9}" destId="{5B4FC9CD-35DE-4980-9693-C4A5481A800B}" srcOrd="4" destOrd="0" presId="urn:microsoft.com/office/officeart/2005/8/layout/arrow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33D31-A4BD-4D66-B210-C909E57E40DE}" type="datetimeFigureOut">
              <a:rPr lang="uk-UA"/>
              <a:pPr>
                <a:defRPr/>
              </a:pPr>
              <a:t>03.03.2024</a:t>
            </a:fld>
            <a:endParaRPr lang="uk-UA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B1116-58C5-489F-97A0-32B5DA5DAF0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1A245-133B-4FEF-A3EA-CC0BD90C6A55}" type="datetimeFigureOut">
              <a:rPr lang="uk-UA"/>
              <a:pPr>
                <a:defRPr/>
              </a:pPr>
              <a:t>03.03.2024</a:t>
            </a:fld>
            <a:endParaRPr lang="uk-UA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F4DF2-12A3-4128-BBC5-0AA65808FD2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37D23-F0EA-496E-8A60-D8D35E3291DF}" type="datetimeFigureOut">
              <a:rPr lang="uk-UA"/>
              <a:pPr>
                <a:defRPr/>
              </a:pPr>
              <a:t>03.03.2024</a:t>
            </a:fld>
            <a:endParaRPr lang="uk-UA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EDAAE-9809-4639-91EF-34E26DA19A2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F244A-9D84-458B-AB2E-954AA0C17BD4}" type="datetimeFigureOut">
              <a:rPr lang="uk-UA"/>
              <a:pPr>
                <a:defRPr/>
              </a:pPr>
              <a:t>03.03.2024</a:t>
            </a:fld>
            <a:endParaRPr lang="uk-UA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3A96B-CB9B-492D-B03A-A779E1F4008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34514-D4ED-4EA5-A68E-BCE08B38069B}" type="datetimeFigureOut">
              <a:rPr lang="uk-UA"/>
              <a:pPr>
                <a:defRPr/>
              </a:pPr>
              <a:t>03.03.2024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69B5A-A7E4-4C9F-8863-B25C03155A9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E968B-E232-465E-81B3-F7B9E98D7C64}" type="datetimeFigureOut">
              <a:rPr lang="uk-UA"/>
              <a:pPr>
                <a:defRPr/>
              </a:pPr>
              <a:t>03.03.2024</a:t>
            </a:fld>
            <a:endParaRPr lang="uk-UA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E9B4A-B063-4763-BB27-DC0C8EF1600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2E107-0E24-4CC3-9DD6-8B4371B7FA8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52C9C-4374-480A-9D7B-B057F898382E}" type="datetimeFigureOut">
              <a:rPr lang="uk-UA"/>
              <a:pPr>
                <a:defRPr/>
              </a:pPr>
              <a:t>03.03.2024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4221C-F8AC-487C-AB04-058391901C40}" type="datetimeFigureOut">
              <a:rPr lang="uk-UA"/>
              <a:pPr>
                <a:defRPr/>
              </a:pPr>
              <a:t>03.03.2024</a:t>
            </a:fld>
            <a:endParaRPr lang="uk-UA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19B40-B8DE-4601-B99C-39A29601DA6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AF843-9464-43A2-9F47-DCEA1EE2A71C}" type="datetimeFigureOut">
              <a:rPr lang="uk-UA"/>
              <a:pPr>
                <a:defRPr/>
              </a:pPr>
              <a:t>03.03.2024</a:t>
            </a:fld>
            <a:endParaRPr lang="uk-UA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DC60C-8622-44F7-824C-2071EEA9CF4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9B7AF-464D-4FCD-BAB2-AB7D2DBDEB41}" type="datetimeFigureOut">
              <a:rPr lang="uk-UA"/>
              <a:pPr>
                <a:defRPr/>
              </a:pPr>
              <a:t>03.03.2024</a:t>
            </a:fld>
            <a:endParaRPr lang="uk-UA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EDC98-8FB0-418A-9418-595C617BAF8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393DF-CDDF-4853-B47F-8AF6D6553817}" type="datetimeFigureOut">
              <a:rPr lang="uk-UA"/>
              <a:pPr>
                <a:defRPr/>
              </a:pPr>
              <a:t>03.03.2024</a:t>
            </a:fld>
            <a:endParaRPr lang="uk-UA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02505-6235-425A-8B27-C5738EBBB6E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5C7686-F692-4414-86EE-FA2DF94E86D9}" type="datetimeFigureOut">
              <a:rPr lang="uk-UA"/>
              <a:pPr>
                <a:defRPr/>
              </a:pPr>
              <a:t>03.03.2024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DB7130-9E0F-4572-B9B5-1573A98A68A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05" r:id="rId2"/>
    <p:sldLayoutId id="2147483714" r:id="rId3"/>
    <p:sldLayoutId id="2147483706" r:id="rId4"/>
    <p:sldLayoutId id="2147483715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mtClean="0"/>
              <a:t>Етичні принципи професійного відбору</a:t>
            </a:r>
            <a:endParaRPr lang="uk-UA"/>
          </a:p>
        </p:txBody>
      </p:sp>
      <p:pic>
        <p:nvPicPr>
          <p:cNvPr id="23554" name="Picture 2" descr="http://kholodny-yar.org/wp-content/uploads/2010/09/samo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933056"/>
            <a:ext cx="4968552" cy="18478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4978400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людина не може бути піддана обстеженню без власної згоди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будь-яка людина має право знати результат своєї психодіагностики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поведінка фахівця має бути коректною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результати мають бути повідомлені в доступній формі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mtClean="0"/>
              <a:t>Етичні норми</a:t>
            </a:r>
            <a:r>
              <a:rPr smtClean="0"/>
              <a:t> </a:t>
            </a:r>
            <a:r>
              <a:rPr lang="uk-UA" smtClean="0"/>
              <a:t>психодіагностики</a:t>
            </a:r>
            <a:endParaRPr lang="uk-UA"/>
          </a:p>
        </p:txBody>
      </p:sp>
      <p:pic>
        <p:nvPicPr>
          <p:cNvPr id="14342" name="Picture 6" descr="job search and interview. ready template for business life. color view is ready to use and editable. - professional selection stock illustration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485900"/>
            <a:ext cx="5829300" cy="5372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4972050" cy="4572000"/>
          </a:xfrm>
        </p:spPr>
        <p:txBody>
          <a:bodyPr/>
          <a:lstStyle/>
          <a:p>
            <a:pPr eaLnBrk="1" hangingPunct="1"/>
            <a:r>
              <a:rPr lang="uk-UA" b="1" smtClean="0"/>
              <a:t>Принцип спеціальної підготовки та атестації. </a:t>
            </a:r>
            <a:r>
              <a:rPr lang="uk-UA" smtClean="0"/>
              <a:t>Відповідно до цього принципу професійній відбір повинні здійснювати тільки кваліфіковані спеціалісти.</a:t>
            </a:r>
            <a:br>
              <a:rPr lang="uk-UA" smtClean="0"/>
            </a:br>
            <a:r>
              <a:rPr lang="uk-UA" smtClean="0"/>
              <a:t/>
            </a:r>
            <a:br>
              <a:rPr lang="uk-UA" smtClean="0"/>
            </a:br>
            <a:endParaRPr lang="uk-UA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mtClean="0"/>
              <a:t>Етичні принципи профвідбору</a:t>
            </a:r>
            <a:endParaRPr lang="uk-UA"/>
          </a:p>
        </p:txBody>
      </p:sp>
      <p:pic>
        <p:nvPicPr>
          <p:cNvPr id="6150" name="Picture 6" descr="defocused people in the office - proffessional selection stock pictures, royalty-free photos &amp; 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2714620"/>
            <a:ext cx="3400408" cy="3886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4619625" cy="4572000"/>
          </a:xfrm>
        </p:spPr>
        <p:txBody>
          <a:bodyPr/>
          <a:lstStyle/>
          <a:p>
            <a:pPr eaLnBrk="1" hangingPunct="1"/>
            <a:r>
              <a:rPr lang="uk-UA" sz="2000" b="1" smtClean="0"/>
              <a:t>Принцип особистої відповідальності</a:t>
            </a:r>
            <a:r>
              <a:rPr lang="uk-UA" sz="2000" smtClean="0"/>
              <a:t>. Сутність даного </a:t>
            </a:r>
            <a:br>
              <a:rPr lang="uk-UA" sz="2000" smtClean="0"/>
            </a:br>
            <a:r>
              <a:rPr lang="uk-UA" sz="2000" smtClean="0"/>
              <a:t>принципу полягає в тому, що кожен із спеціалістів, хто здійснює визначення професійної придатності особистості, несе </a:t>
            </a:r>
            <a:br>
              <a:rPr lang="uk-UA" sz="2000" smtClean="0"/>
            </a:br>
            <a:r>
              <a:rPr lang="uk-UA" sz="2000" smtClean="0"/>
              <a:t>особисту відповідальність за коректність, достовірність, на-</a:t>
            </a:r>
            <a:br>
              <a:rPr lang="uk-UA" sz="2000" smtClean="0"/>
            </a:br>
            <a:r>
              <a:rPr lang="uk-UA" sz="2000" smtClean="0"/>
              <a:t>дійність, точність результатів та обґрунтованість висновків </a:t>
            </a:r>
            <a:br>
              <a:rPr lang="uk-UA" sz="2000" smtClean="0"/>
            </a:br>
            <a:r>
              <a:rPr lang="uk-UA" sz="2000" smtClean="0"/>
              <a:t>про придатність людини до професійної діяльності.</a:t>
            </a:r>
            <a:br>
              <a:rPr lang="uk-UA" sz="2000" smtClean="0"/>
            </a:br>
            <a:endParaRPr lang="uk-UA" sz="200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mtClean="0"/>
              <a:t>Етичні принципи профвідбору</a:t>
            </a:r>
            <a:endParaRPr lang="uk-UA"/>
          </a:p>
        </p:txBody>
      </p:sp>
      <p:pic>
        <p:nvPicPr>
          <p:cNvPr id="7174" name="Picture 6" descr="large group of business people. - proffessional selection stock pictures, royalty-free photos &amp; 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2571744"/>
            <a:ext cx="5829300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4619625" cy="4572000"/>
          </a:xfrm>
        </p:spPr>
        <p:txBody>
          <a:bodyPr/>
          <a:lstStyle/>
          <a:p>
            <a:pPr eaLnBrk="1" hangingPunct="1"/>
            <a:r>
              <a:rPr lang="uk-UA" b="1" smtClean="0"/>
              <a:t>Принцип професійного використання психодіагностич-</a:t>
            </a:r>
            <a:br>
              <a:rPr lang="uk-UA" b="1" smtClean="0"/>
            </a:br>
            <a:r>
              <a:rPr lang="uk-UA" b="1" smtClean="0"/>
              <a:t>них методик </a:t>
            </a:r>
            <a:r>
              <a:rPr lang="uk-UA" sz="2000" smtClean="0"/>
              <a:t>забезпечує п0передження непрофесійного, некоректного використання методик психодіагностики на різних етапах професійного відбору. Цей принцип полягає в тому, що психодіагностичні методики повинні бути стандартизованими , надійними та валідними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mtClean="0"/>
              <a:t>Етичні принципи профвідбору</a:t>
            </a:r>
            <a:endParaRPr lang="uk-UA"/>
          </a:p>
        </p:txBody>
      </p:sp>
      <p:pic>
        <p:nvPicPr>
          <p:cNvPr id="8198" name="Picture 6" descr="woman looking for at way to escape maze - proffessional selection stock pictures, royalty-free photos &amp; 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428736"/>
            <a:ext cx="5829300" cy="5286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4619625" cy="4572000"/>
          </a:xfrm>
        </p:spPr>
        <p:txBody>
          <a:bodyPr/>
          <a:lstStyle/>
          <a:p>
            <a:pPr eaLnBrk="1" hangingPunct="1"/>
            <a:r>
              <a:rPr lang="uk-UA" b="1" smtClean="0"/>
              <a:t>Збереження таємниці результатів психодіагностики</a:t>
            </a:r>
          </a:p>
          <a:p>
            <a:pPr eaLnBrk="1" hangingPunct="1"/>
            <a:r>
              <a:rPr lang="uk-UA" smtClean="0"/>
              <a:t>Перед обстеженням треба повідомити, що результати будуть передані; і кому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mtClean="0"/>
              <a:t/>
            </a:r>
            <a:br>
              <a:rPr lang="uk-UA" smtClean="0"/>
            </a:br>
            <a:r>
              <a:rPr lang="uk-UA" smtClean="0"/>
              <a:t/>
            </a:r>
            <a:br>
              <a:rPr lang="uk-UA" smtClean="0"/>
            </a:br>
            <a:r>
              <a:rPr lang="uk-UA" smtClean="0"/>
              <a:t>І. Етичні принципи психодіагностики</a:t>
            </a:r>
            <a:endParaRPr lang="uk-UA"/>
          </a:p>
        </p:txBody>
      </p:sp>
      <p:pic>
        <p:nvPicPr>
          <p:cNvPr id="9222" name="Picture 6" descr="professional or business people - proffessional selection stock illustration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285992"/>
            <a:ext cx="5829300" cy="3533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305800" cy="93610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smtClean="0"/>
              <a:t>ІІ. </a:t>
            </a:r>
            <a:r>
              <a:rPr lang="uk-UA" sz="3200" err="1" smtClean="0"/>
              <a:t>Психодіагностичні</a:t>
            </a:r>
            <a:r>
              <a:rPr lang="uk-UA" sz="3200" smtClean="0"/>
              <a:t> методики мають бути </a:t>
            </a:r>
            <a:r>
              <a:rPr lang="uk-UA" sz="3200" err="1" smtClean="0"/>
              <a:t>обгрунтованими</a:t>
            </a:r>
            <a:endParaRPr lang="uk-UA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752475"/>
          </a:xfrm>
        </p:spPr>
        <p:txBody>
          <a:bodyPr/>
          <a:lstStyle/>
          <a:p>
            <a:pPr eaLnBrk="1" hangingPunct="1"/>
            <a:r>
              <a:rPr lang="uk-UA" smtClean="0"/>
              <a:t>Спирається на науково-обгрунтовані методики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mtClean="0"/>
              <a:t>ІІІ. Об'єктивність висновків психодіагностики</a:t>
            </a:r>
            <a:endParaRPr lang="uk-UA"/>
          </a:p>
        </p:txBody>
      </p:sp>
      <p:pic>
        <p:nvPicPr>
          <p:cNvPr id="27650" name="Picture 2" descr="http://iso9001.kiev.ua/images/img_article/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7" y="2420888"/>
            <a:ext cx="5328592" cy="33123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smtClean="0"/>
              <a:t>Результат не можна використати на шкоду досліджуваному</a:t>
            </a:r>
          </a:p>
          <a:p>
            <a:pPr eaLnBrk="1" hangingPunct="1"/>
            <a:r>
              <a:rPr lang="uk-UA" smtClean="0"/>
              <a:t>Кожен учасник має бути свідомим того, як буде проводитись обстеження</a:t>
            </a:r>
          </a:p>
          <a:p>
            <a:pPr eaLnBrk="1" hangingPunct="1"/>
            <a:r>
              <a:rPr lang="uk-UA" smtClean="0"/>
              <a:t>Якщо результат  негативний, то говоримо про нього коректно, не знижуючи самоповаги клієнта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mtClean="0"/>
              <a:t>І</a:t>
            </a:r>
            <a:r>
              <a:rPr smtClean="0"/>
              <a:t>V</a:t>
            </a:r>
            <a:r>
              <a:rPr lang="uk-UA" smtClean="0"/>
              <a:t>. Не нанесення шкоди</a:t>
            </a:r>
            <a:endParaRPr lang="uk-UA"/>
          </a:p>
        </p:txBody>
      </p:sp>
      <p:pic>
        <p:nvPicPr>
          <p:cNvPr id="29698" name="Picture 2" descr="http://zulu314.server4you.de/image.php?aHR0cHM6Ly9zdC5mcmVlLWxhbmNlLnJ1L3VzZXJzL3Npci91cGxvYWQvZl80Y2ZlNjQwZDdhNDc2LmpwZw=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221088"/>
            <a:ext cx="2088232" cy="204063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9700" name="Picture 4" descr="http://cs316617.vk.me/v316617403/60e3/AOKJA1wY3w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332656"/>
            <a:ext cx="2224708" cy="129614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3200" smtClean="0"/>
              <a:t>V</a:t>
            </a:r>
            <a:r>
              <a:rPr lang="uk-UA" sz="3200" smtClean="0"/>
              <a:t>. Принцип ефективності рекомендацій, що надається на підставі психодіагностики</a:t>
            </a:r>
            <a:endParaRPr lang="uk-UA" sz="3200"/>
          </a:p>
        </p:txBody>
      </p:sp>
      <p:pic>
        <p:nvPicPr>
          <p:cNvPr id="30722" name="Picture 2" descr="http://www.pustovoytenko.com.ua/assets/images/recommend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3305175" cy="329565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30724" name="Picture 4" descr="http://www.tourism.crimea.ua/uploads/default/1038465759_rekomendaci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420888"/>
            <a:ext cx="3397494" cy="28803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96</TotalTime>
  <Words>158</Words>
  <Application>Microsoft Office PowerPoint</Application>
  <PresentationFormat>Экран (4:3)</PresentationFormat>
  <Paragraphs>25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Constantia</vt:lpstr>
      <vt:lpstr>Wingdings 2</vt:lpstr>
      <vt:lpstr>Calibri</vt:lpstr>
      <vt:lpstr>Бумажная</vt:lpstr>
      <vt:lpstr>Етичні принципи професійного відбору</vt:lpstr>
      <vt:lpstr>Етичні принципи профвідбору</vt:lpstr>
      <vt:lpstr>Етичні принципи профвідбору</vt:lpstr>
      <vt:lpstr>Етичні принципи профвідбору</vt:lpstr>
      <vt:lpstr>  І. Етичні принципи психодіагностики</vt:lpstr>
      <vt:lpstr>ІІ. Психодіагностичні методики мають бути обгрунтованими</vt:lpstr>
      <vt:lpstr>ІІІ. Об'єктивність висновків психодіагностики</vt:lpstr>
      <vt:lpstr>ІV. Не нанесення шкоди</vt:lpstr>
      <vt:lpstr>V. Принцип ефективності рекомендацій, що надається на підставі психодіагностики</vt:lpstr>
      <vt:lpstr>Етичні норми психодіагностики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Принципи проведення психодіагностичних спостережень</dc:title>
  <dc:creator>Kostyk</dc:creator>
  <cp:lastModifiedBy>Ganna Boiko</cp:lastModifiedBy>
  <cp:revision>11</cp:revision>
  <dcterms:created xsi:type="dcterms:W3CDTF">2013-04-14T20:14:28Z</dcterms:created>
  <dcterms:modified xsi:type="dcterms:W3CDTF">2024-03-03T18:24:12Z</dcterms:modified>
</cp:coreProperties>
</file>