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9" r:id="rId14"/>
    <p:sldId id="273" r:id="rId15"/>
    <p:sldId id="270" r:id="rId16"/>
    <p:sldId id="274" r:id="rId17"/>
    <p:sldId id="271" r:id="rId18"/>
    <p:sldId id="275" r:id="rId19"/>
    <p:sldId id="272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990000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9" d="100"/>
          <a:sy n="109" d="100"/>
        </p:scale>
        <p:origin x="-1668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0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2169994" y="1079878"/>
            <a:ext cx="4804012" cy="4698242"/>
          </a:xfrm>
          <a:prstGeom prst="ellipse">
            <a:avLst/>
          </a:prstGeom>
          <a:solidFill>
            <a:schemeClr val="bg1">
              <a:alpha val="94000"/>
            </a:schemeClr>
          </a:solidFill>
          <a:ln w="180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393064" y="1361363"/>
            <a:ext cx="4357872" cy="4135271"/>
          </a:xfrm>
          <a:prstGeom prst="ellipse">
            <a:avLst/>
          </a:prstGeom>
          <a:noFill/>
          <a:ln w="603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238301" y="1828801"/>
            <a:ext cx="4667398" cy="198555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Вихователь – зразок і творець мовлення дітей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3194" y="4051966"/>
            <a:ext cx="3517612" cy="485870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 логопед ДНЗ №8 «МАЛЮК» Безугла І.Л.</a:t>
            </a:r>
            <a:endParaRPr lang="ru-RU" sz="2000" b="1" dirty="0">
              <a:ln w="12700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532" y="1562410"/>
            <a:ext cx="36880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В.Сухомлинського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Автор –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В.Сухомлинський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• Суть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технології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. Основоположною у</a:t>
            </a: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науково-теоретичних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працях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і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практичному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досвіді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В.Сухомлинського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є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філософсько-педагогічна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система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ідей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поглядів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дитину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як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найвищу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цінність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Педагогіка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В.Сухомлинського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педагогіка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серця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дитиноцентризму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толерантності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5612" y="1529370"/>
            <a:ext cx="443266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Художнє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слово і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Н.В.Гавриш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Суть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Найважливішими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народна</a:t>
            </a: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творчість,велика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могутній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підростаючого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покоління.Адже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найкращою,найвищою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формою</a:t>
            </a: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мови,яку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наслідувати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165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828" y="1605954"/>
            <a:ext cx="348778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ехнологія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азкові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лабіринти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Автор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В. В. ВОСКОБОВИЧ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• Суть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технології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Технологія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Казкові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лабіринти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гри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» (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технологія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інтенсивного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інтелектуальних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здібностей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у</a:t>
            </a: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дітей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трьох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-семи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років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) – система</a:t>
            </a: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поетапного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включення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авторських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розвиваючих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ігор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діяльність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дитини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</a:t>
            </a: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поступовим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ускладненням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навчального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матеріалу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93177" y="1605954"/>
            <a:ext cx="40015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винахідницьких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Автор –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Альтшуллер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Г.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• Суть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технології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Основне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завдання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–</a:t>
            </a: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навчати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дитину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розв'язувати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проблеми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різного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рівня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складності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</a:t>
            </a: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використанням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винахідницьких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завдань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Основна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ідея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технології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полягає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у тому,</a:t>
            </a: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щоб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переводити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завдання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нижчого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рівня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складності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вищий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33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8767" y="1156458"/>
            <a:ext cx="47592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ФІТОТЕРАПІЯ</a:t>
            </a:r>
            <a:r>
              <a:rPr lang="ru-RU" dirty="0"/>
              <a:t> –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використання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лікарських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трав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АРОМАТЕРАПІЯ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використання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ароматів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МУЗИКОТЕРАПІЯ</a:t>
            </a:r>
            <a:r>
              <a:rPr lang="ru-RU" dirty="0"/>
              <a:t> -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вплив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музики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людину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ХРОМОТЕРАПІЯ</a:t>
            </a:r>
            <a:r>
              <a:rPr lang="ru-RU" dirty="0" smtClean="0"/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терапевтичний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вплив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кольору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ЛІТОТЕРАПІЯ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терапевтичний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вплив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каміння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мінералів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ІМАГОТЕРАПІЯ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театралізація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СУ-ДЖОК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 </a:t>
            </a:r>
            <a:r>
              <a:rPr lang="ru-RU" dirty="0"/>
              <a:t>–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точковий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масаж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БІОЕНЕРГОПЛАСТИКА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узгоджені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рухи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артикуляційного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апарату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кінцівок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ПІСОЧНА ТЕРАПІЯ </a:t>
            </a:r>
            <a:r>
              <a:rPr lang="ru-RU" dirty="0" smtClean="0"/>
              <a:t>–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ігри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піском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sibmedport.ru/media3/87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8" y="4965519"/>
            <a:ext cx="2970802" cy="1385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tki.today/wp-content/uploads/2015/11/30109331-2015-250x1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60" y="970778"/>
            <a:ext cx="2381250" cy="1343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sycenter.by/wp-content/uploads/2012/02/IMG-1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79" y="4563291"/>
            <a:ext cx="3113715" cy="2077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60" y="2503057"/>
            <a:ext cx="2153825" cy="1891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1" y="2019858"/>
            <a:ext cx="1460201" cy="2858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7529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5" y="877663"/>
            <a:ext cx="4049485" cy="2119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15" y="2997380"/>
            <a:ext cx="2319882" cy="20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80" y="2477563"/>
            <a:ext cx="3896099" cy="387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6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Работа логопед\Фото 6 группа\Декабрь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7" y="3500846"/>
            <a:ext cx="4784511" cy="2878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Работа логопед\Фото 6 группа\Декабрь\20161130_091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3" y="214203"/>
            <a:ext cx="5416277" cy="3258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Работа логопед\Фото 6 группа\Февраль-март\20170112_0905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20" y="3631474"/>
            <a:ext cx="4741083" cy="2852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Работа логопед\Фото 6 группа\Январь\20170116_093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20" y="242617"/>
            <a:ext cx="4618032" cy="2996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2286" y="3146903"/>
            <a:ext cx="65994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Закріплюємо набуті навички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78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8938" y="1547837"/>
            <a:ext cx="5066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Речевой фитнес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0" y="2781336"/>
            <a:ext cx="4127863" cy="3258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6984" y="2374315"/>
            <a:ext cx="7184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ДЛЯ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ДЕТЕЙ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</a:rPr>
              <a:t>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РАННЕГО ВОЗРАСТА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3" name="Рисунок 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35" y="2899954"/>
            <a:ext cx="2437599" cy="162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1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577" y="1916439"/>
            <a:ext cx="1455458" cy="196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53" y="4770742"/>
            <a:ext cx="2706362" cy="174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317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бота логопед\Фото 6 группа\fuZuIfAl4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0" y="456054"/>
            <a:ext cx="3732711" cy="285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Фото\садик фото\9 группа\[000134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39" y="78377"/>
            <a:ext cx="2704556" cy="3606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алерчик\Desktop\PICT03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4" y="3773035"/>
            <a:ext cx="2670492" cy="285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Фото\садик фото\9 группа\PICT0477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701" y="3528986"/>
            <a:ext cx="4262073" cy="3196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4626" y="2967335"/>
            <a:ext cx="80547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Звуки у русі вчаться легше та веселіше!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506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953" y="1662393"/>
            <a:ext cx="84516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1.    Продвижение ребенка по стадиям развития;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2.    Оценка индивидуальных особенностей работы нервной системы с акцентом на то, как эти особенности затрагивают обработку информации, и планирование ответных действий;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3.    Взаимодействие ребенка с родителями или воспитателями, семьей, сообществом и более широкими социальными системами;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прогресс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его развитии.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967" y="1102026"/>
            <a:ext cx="2952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Floortime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cocukistanbul.com.tr/wp-content/uploads/floort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3" y="3693718"/>
            <a:ext cx="5338353" cy="279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74524" y="3498392"/>
            <a:ext cx="25385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4.    Комплексный подход к терапии, при котором специалисты в областях, связанных с имеющимися у ребенка отклонениями, сообща работают над тем, чтобы оптимизировать прогресс в его развитии.</a:t>
            </a:r>
          </a:p>
        </p:txBody>
      </p:sp>
    </p:spTree>
    <p:extLst>
      <p:ext uri="{BB962C8B-B14F-4D97-AF65-F5344CB8AC3E}">
        <p14:creationId xmlns:p14="http://schemas.microsoft.com/office/powerpoint/2010/main" val="1056030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\садик фото\9 группа\PICT12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2" y="790094"/>
            <a:ext cx="4402110" cy="3301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Фото\садик фото\7 группа\PICT0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54" y="790094"/>
            <a:ext cx="4402110" cy="3301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Работа логопед\Фото 6 группа\Декабрь\20161124_0934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1" y="4091488"/>
            <a:ext cx="4206239" cy="2530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98720" y="4508752"/>
            <a:ext cx="39210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Грати на килимку – улюблена справа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936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3371" y="1113247"/>
            <a:ext cx="6975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6600"/>
                </a:solidFill>
              </a:rPr>
              <a:t>РАЗВИТИЕ НАВЫКОВ ПИСЬМА И ЧТЕНИЯ ПОСРЕДСТВОМ ОБРАЗОВАТЕЛЬНОЙ КИНЕЗИОЛОГИЧЕСКОЙ ПРОГРАММЫ </a:t>
            </a:r>
          </a:p>
          <a:p>
            <a:pPr algn="ctr"/>
            <a:r>
              <a:rPr lang="ru-RU" altLang="ru-RU" b="1" dirty="0">
                <a:solidFill>
                  <a:srgbClr val="006600"/>
                </a:solidFill>
              </a:rPr>
              <a:t>«BRAIN GYM</a:t>
            </a:r>
            <a:r>
              <a:rPr lang="ru-RU" altLang="ru-RU" b="1" dirty="0" smtClean="0">
                <a:solidFill>
                  <a:srgbClr val="006600"/>
                </a:solidFill>
              </a:rPr>
              <a:t>»</a:t>
            </a:r>
            <a:r>
              <a:rPr lang="ru-RU" altLang="ru-RU" dirty="0">
                <a:solidFill>
                  <a:srgbClr val="006600"/>
                </a:solidFill>
              </a:rPr>
              <a:t> (</a:t>
            </a:r>
            <a:r>
              <a:rPr lang="ru-RU" altLang="ru-RU" dirty="0" smtClean="0">
                <a:solidFill>
                  <a:srgbClr val="006600"/>
                </a:solidFill>
              </a:rPr>
              <a:t>Гимнастика </a:t>
            </a:r>
            <a:r>
              <a:rPr lang="ru-RU" altLang="ru-RU" dirty="0">
                <a:solidFill>
                  <a:srgbClr val="006600"/>
                </a:solidFill>
              </a:rPr>
              <a:t>Мозга </a:t>
            </a:r>
            <a:r>
              <a:rPr lang="ru-RU" altLang="ru-RU" dirty="0" smtClean="0">
                <a:solidFill>
                  <a:srgbClr val="006600"/>
                </a:solidFill>
              </a:rPr>
              <a:t>)</a:t>
            </a:r>
            <a:endParaRPr lang="ru-RU" altLang="ru-RU" b="1" dirty="0">
              <a:solidFill>
                <a:srgbClr val="006600"/>
              </a:solidFill>
            </a:endParaRPr>
          </a:p>
        </p:txBody>
      </p:sp>
      <p:pic>
        <p:nvPicPr>
          <p:cNvPr id="7170" name="Picture 2" descr="http://domik.ua/pic/publicationTitleImage1642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0" y="2499995"/>
            <a:ext cx="2801720" cy="2111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ledebeaute.ru/files/images/pub/part_3/61696/src/gym9.jpg?264_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63" y="1974532"/>
            <a:ext cx="2514600" cy="2505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lanetaseminarov.ru/upload/resize_cache/iblock/318/240_133_2/1441691317_18902084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30" y="2133396"/>
            <a:ext cx="3070034" cy="1701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971" y="4611181"/>
            <a:ext cx="83689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образовательной </a:t>
            </a:r>
            <a:r>
              <a:rPr lang="ru-RU" altLang="ru-RU" sz="1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кинезиологии</a:t>
            </a:r>
            <a:r>
              <a:rPr lang="ru-RU" altLang="ru-RU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позволяют: улучшить память, концентрацию внимания, снять стресс, нервное напряжение, эффективно развивать интеллектуальные и творческие способности, оптимизировать собственные резервы человека, повысить энергию тела.</a:t>
            </a:r>
          </a:p>
          <a:p>
            <a:r>
              <a:rPr lang="ru-RU" altLang="ru-RU" sz="1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ru-RU" altLang="ru-RU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регулярного выполнения упражнений является формирование сложных движений руки при проведении дугообразных, волнообразных и комбинированных линий. Происходит также развитие у детей представлений о возможностях человеческого мозга.</a:t>
            </a:r>
          </a:p>
        </p:txBody>
      </p:sp>
    </p:spTree>
    <p:extLst>
      <p:ext uri="{BB962C8B-B14F-4D97-AF65-F5344CB8AC3E}">
        <p14:creationId xmlns:p14="http://schemas.microsoft.com/office/powerpoint/2010/main" val="316995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761" y="836024"/>
            <a:ext cx="4897553" cy="67055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Зміст</a:t>
            </a:r>
            <a:endParaRPr lang="ru-RU" sz="48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066741" y="3659496"/>
            <a:ext cx="5521325" cy="896938"/>
            <a:chOff x="1248" y="1440"/>
            <a:chExt cx="3478" cy="565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20" y="1482"/>
              <a:ext cx="300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400" dirty="0" smtClean="0"/>
                <a:t>«Від групи до групи» - художнє слово на всяку нагоду</a:t>
              </a:r>
              <a:endParaRPr lang="en-US" sz="2400" dirty="0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64015" y="1422163"/>
            <a:ext cx="5105401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69" y="2072"/>
              <a:ext cx="269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400" dirty="0" smtClean="0"/>
                <a:t>Привітання. Дерево очікування</a:t>
              </a:r>
              <a:endParaRPr lang="en-US" sz="2400" dirty="0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045034" y="2216820"/>
            <a:ext cx="5105402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20" y="2682"/>
              <a:ext cx="274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400" dirty="0" smtClean="0"/>
                <a:t>Мета. Притча «Про рай і пекло»</a:t>
              </a:r>
              <a:endParaRPr lang="en-US" sz="2400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997305" y="2929165"/>
            <a:ext cx="5449431" cy="555625"/>
            <a:chOff x="1248" y="3230"/>
            <a:chExt cx="3248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69" y="3272"/>
              <a:ext cx="27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400" dirty="0" smtClean="0"/>
                <a:t>Мозковий штурм «Дерево мови»</a:t>
              </a:r>
              <a:endParaRPr lang="en-US" sz="2400" dirty="0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045033" y="4508665"/>
            <a:ext cx="5105400" cy="896938"/>
            <a:chOff x="1248" y="3230"/>
            <a:chExt cx="3216" cy="565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67" y="3272"/>
              <a:ext cx="269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400" dirty="0" smtClean="0"/>
                <a:t>Огляд інноваційних методик «Що новенького?»</a:t>
              </a:r>
              <a:endParaRPr lang="en-US" sz="2400" dirty="0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2109603" y="5558150"/>
            <a:ext cx="5062538" cy="566738"/>
            <a:chOff x="1275" y="3223"/>
            <a:chExt cx="3189" cy="357"/>
          </a:xfrm>
        </p:grpSpPr>
        <p:sp>
          <p:nvSpPr>
            <p:cNvPr id="2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gray">
            <a:xfrm rot="3419336">
              <a:off x="1288" y="3210"/>
              <a:ext cx="302" cy="328"/>
            </a:xfrm>
            <a:prstGeom prst="rect">
              <a:avLst/>
            </a:prstGeom>
            <a:gradFill rotWithShape="1">
              <a:gsLst>
                <a:gs pos="97000">
                  <a:srgbClr val="990000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gray">
            <a:xfrm>
              <a:off x="1767" y="3272"/>
              <a:ext cx="26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400" dirty="0" smtClean="0"/>
                <a:t>Рефлексія «Дерево підсумків» </a:t>
              </a:r>
              <a:endParaRPr lang="en-US" sz="2400" dirty="0"/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/>
                <a:t>6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9110/47407354.f17/0_16993a_2eea8e8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" y="1706881"/>
            <a:ext cx="4927905" cy="499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71658" y="1706881"/>
            <a:ext cx="312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увагу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4" descr="http://25mb.ru/img/picture/Oct/08/aa3dc31a9f87c4ead8653c4761c46128/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71" y="4557531"/>
            <a:ext cx="2944676" cy="178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2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137" y="3759333"/>
            <a:ext cx="1927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Добрий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день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усім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хто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залі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Радо вас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вітаю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Взяти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участь в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семінарі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Колег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я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попрохаю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953" y="2904810"/>
            <a:ext cx="5779271" cy="346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39886" y="1565982"/>
            <a:ext cx="519466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«ЄДИНА ВІДОМА РОЗКІШ – ЦЕ РОЗКІШ ЛЮДСЬКОГО СПІЛКУВАННЯ»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Антуан 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Сент-Екзюпері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0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971" y="1166843"/>
            <a:ext cx="453716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Притча "Про рай і пекло"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Одного разу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мудрець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попросив Господа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показати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йому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рай і пекло. Господь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відвів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мудреця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до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приміщення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де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нестерпно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страждали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голодні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люди.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Посеред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кімнати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стояв великий казан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зі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смачною кашею. Люди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мали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ложки, але вони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були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довші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за руки, і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жоден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не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міг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втрапити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ложкою до рота. "Так,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це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справжнє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пекло!" — подумав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мудрець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Потім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вони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зайшли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до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іншого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приміщення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де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всі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були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ситі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й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веселі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хоча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там стояв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такий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самий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казан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а люди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мали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такі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самі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довгі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ложки.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Що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ж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робило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життя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цих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людей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райським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?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Придивившись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мудрець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побачив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— вони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годували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одне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одного!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26" y="1408527"/>
            <a:ext cx="3936274" cy="43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813" y="1274179"/>
            <a:ext cx="818996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основним принципом системного психолінгвістичного підходу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виступає єдність і цілісність мови як системи</a:t>
            </a:r>
            <a:r>
              <a:rPr kumimoji="0" lang="uk-UA" sz="2000" b="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/>
            </a:r>
            <a:br>
              <a:rPr kumimoji="0" lang="uk-UA" sz="2000" b="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3326" y="3988526"/>
            <a:ext cx="374468" cy="24035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Мова та мовлення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трелка вверх 3"/>
          <p:cNvSpPr/>
          <p:nvPr/>
        </p:nvSpPr>
        <p:spPr>
          <a:xfrm rot="-2400000">
            <a:off x="1369497" y="3269640"/>
            <a:ext cx="667375" cy="1434161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продукування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 rot="-4140000">
            <a:off x="1395434" y="4355292"/>
            <a:ext cx="615500" cy="1283714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сприйняття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 rot="-1500000">
            <a:off x="2645799" y="1831610"/>
            <a:ext cx="627017" cy="1699186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Складова структура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 rot="1740000">
            <a:off x="4939906" y="2927513"/>
            <a:ext cx="627017" cy="1782785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Граматична сторона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 rot="-3180000">
            <a:off x="2769534" y="4033689"/>
            <a:ext cx="870857" cy="2069322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Фонетико-фонематична сторона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 rot="3120000">
            <a:off x="5347402" y="4455590"/>
            <a:ext cx="627017" cy="2030688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Зв'язне мовлення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-3780000">
            <a:off x="1994290" y="2315130"/>
            <a:ext cx="627017" cy="1517123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Словотворення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-2100000">
            <a:off x="3489432" y="3177567"/>
            <a:ext cx="627017" cy="1699186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Лексична сторона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 rot="600000">
            <a:off x="4741817" y="1818530"/>
            <a:ext cx="627017" cy="1925284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Граматичне оформлення фрази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2520000">
            <a:off x="6176842" y="1820086"/>
            <a:ext cx="627017" cy="17827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 smtClean="0"/>
              <a:t>Синтаксичні норми</a:t>
            </a:r>
            <a:endParaRPr lang="ru-RU" sz="1400" dirty="0"/>
          </a:p>
        </p:txBody>
      </p:sp>
      <p:sp>
        <p:nvSpPr>
          <p:cNvPr id="17" name="Стрелка вверх 16"/>
          <p:cNvSpPr/>
          <p:nvPr/>
        </p:nvSpPr>
        <p:spPr>
          <a:xfrm rot="2520000">
            <a:off x="6176842" y="1820085"/>
            <a:ext cx="627017" cy="1782785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Синтаксичні норми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Стрелка вверх 17"/>
          <p:cNvSpPr/>
          <p:nvPr/>
        </p:nvSpPr>
        <p:spPr>
          <a:xfrm rot="1740000">
            <a:off x="6222887" y="3581554"/>
            <a:ext cx="627017" cy="1247593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Діалог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Стрелка вверх 18"/>
          <p:cNvSpPr/>
          <p:nvPr/>
        </p:nvSpPr>
        <p:spPr>
          <a:xfrm rot="4680000">
            <a:off x="6786123" y="4298916"/>
            <a:ext cx="627017" cy="1782785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Монолог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8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8754" y="1417720"/>
            <a:ext cx="40973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Безсистемне</a:t>
            </a:r>
            <a:r>
              <a:rPr lang="ru-RU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слідування</a:t>
            </a:r>
            <a:r>
              <a:rPr lang="ru-RU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003366"/>
                </a:solidFill>
                <a:latin typeface="Cambria" panose="02040503050406030204" pitchFamily="18" charset="0"/>
              </a:rPr>
              <a:t>навіть</a:t>
            </a:r>
            <a:endParaRPr lang="ru-RU" b="1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r>
              <a:rPr lang="ru-RU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Найефективнішій</a:t>
            </a:r>
            <a:r>
              <a:rPr lang="ru-RU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технології</a:t>
            </a:r>
            <a:r>
              <a:rPr lang="ru-RU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003366"/>
                </a:solidFill>
                <a:latin typeface="Cambria" panose="02040503050406030204" pitchFamily="18" charset="0"/>
              </a:rPr>
              <a:t>може</a:t>
            </a:r>
            <a:endParaRPr lang="ru-RU" b="1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solidFill>
                  <a:srgbClr val="003366"/>
                </a:solidFill>
                <a:latin typeface="Cambria" panose="02040503050406030204" pitchFamily="18" charset="0"/>
              </a:rPr>
              <a:t>принести </a:t>
            </a:r>
            <a:r>
              <a:rPr lang="ru-RU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більше</a:t>
            </a:r>
            <a:r>
              <a:rPr lang="ru-RU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шкоди</a:t>
            </a:r>
            <a:r>
              <a:rPr lang="ru-RU" b="1" dirty="0">
                <a:solidFill>
                  <a:srgbClr val="003366"/>
                </a:solidFill>
                <a:latin typeface="Cambria" panose="02040503050406030204" pitchFamily="18" charset="0"/>
              </a:rPr>
              <a:t>, </a:t>
            </a:r>
            <a:r>
              <a:rPr lang="ru-RU" b="1" dirty="0" err="1">
                <a:solidFill>
                  <a:srgbClr val="003366"/>
                </a:solidFill>
                <a:latin typeface="Cambria" panose="02040503050406030204" pitchFamily="18" charset="0"/>
              </a:rPr>
              <a:t>ніж</a:t>
            </a:r>
            <a:r>
              <a:rPr lang="ru-RU" b="1" dirty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003366"/>
                </a:solidFill>
                <a:latin typeface="Cambria" panose="02040503050406030204" pitchFamily="18" charset="0"/>
              </a:rPr>
              <a:t>користі</a:t>
            </a:r>
            <a:endParaRPr lang="ru-RU" b="1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                                                     </a:t>
            </a:r>
            <a:r>
              <a:rPr lang="ru-RU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Б.Спок</a:t>
            </a:r>
            <a:endParaRPr lang="ru-RU" b="1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4995" y="1194976"/>
            <a:ext cx="4019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ІННОВАЦІЯ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ЦІЛЕСПРЯМОВАНІ ЗМІНИ,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ВНОСЯТЬ У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ПРОЦЕС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 ЕЛЕМЕНТИ,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 ПЕРЕХІД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З ОДНОГО СТАНУ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ІНШИЙ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61" y="2900291"/>
            <a:ext cx="3962128" cy="276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1754" y="3503300"/>
            <a:ext cx="40779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це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система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методів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,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способів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,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прийомів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навчання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,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виховних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засобів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,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направлених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досягнення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позитивного результату за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рахунок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динамічних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змін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в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особистісному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розвитку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дитини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в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сучасних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соціокультурних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умовах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8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154" y="190623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ТРАДИЦІЙНІ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“МОВЛЕННЄВЕ ЗРОСТАННЯ”-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Піроженко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Т.О.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“СХЕМИ-МОДЕЛІ В ОПИСОВИХ РОЗПОВІДЯХ”-Ткаченко Т.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“СХЕМИ-МОДЕЛІ В ЛЕКСИКО-ГРАМАТИЧНІЙ РОБОТІ”-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Крутій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К.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“СПАДЩИНА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Сухомлинського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”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“НАВЧАННЯ ГРАМОТІ”-Зайцев 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МОДЕЛІ АРТИКУЛЯЦІЇ ЗВУКІВ”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“ХУДОЖНЄ СЛОВО І ДИТЯЧЕ МОВЛЕННЯ”-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Гавриш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Н.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“КАЗКОТЕРАПІЯ”-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Воскобович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“ТРВЗ”-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Альтшуллер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Г.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КОМП’ЮТЕРНІ ТЕХНОЛОГІЇ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39393" y="2006547"/>
            <a:ext cx="2416629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НЕТРАДИЦІЙНІ</a:t>
            </a:r>
          </a:p>
          <a:p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ФІТОТЕРАПІЯ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АРОМАТЕРАПІЯ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МУЗИКОТЕРАПІЯ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ХРОМОТЕРАПІЯ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ЛІТОТЕРАПІЯ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ІМАГОТЕРАПІЯ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СУ-ДЖОК ТЕРАПІЯ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БІОЕНЕРГОПЛАСТИКА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ПІСОЧНА ТЕРАПІЯ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81050" y="1241363"/>
            <a:ext cx="5529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ІННОВАЦІЙНІ ТЕХНОЛОГІЇ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6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783" y="1537123"/>
            <a:ext cx="37664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“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–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Піроженко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Т.О.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Пропоновані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Принциповою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позицією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те,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міжособистісна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взаєморозуміння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6502" y="1611094"/>
            <a:ext cx="40277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Методика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використання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 схем-моделей для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навчання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дітей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описовим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розповідям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Автор – Ткаченко Т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. 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Суть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технології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За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цією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методикою для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роботи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використовується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аркуш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картону 45х30 см,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поділений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шість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квадратів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(за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кількістю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характерних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ознак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предмета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або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об’єктів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чи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пір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року, про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які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потрібно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розповісти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).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Дітей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навчають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знаходити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головні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суттєві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ознаки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предмета,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відрізняти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їх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від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другорядних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Навчаючи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старших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дошкільників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складанню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описових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розповідей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використовують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схеми-моделі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0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280" y="1503125"/>
            <a:ext cx="416705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схем-моделей у</a:t>
            </a:r>
          </a:p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лексично-граматичній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/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–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Крутій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словесно-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логічного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них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логічними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прийомами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операціями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старших</a:t>
            </a: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Пропонується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</a:t>
            </a: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схематичними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моделями.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37315" y="1614662"/>
            <a:ext cx="41322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читанню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М.Зайцева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–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М.Зайцев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Суть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"Кубики Зайцева"</a:t>
            </a: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плавному</a:t>
            </a: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складовому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читанню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минаючи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складового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уривчастого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скорочують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читанням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цілими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закладають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грамотного письма.</a:t>
            </a:r>
          </a:p>
        </p:txBody>
      </p:sp>
    </p:spTree>
    <p:extLst>
      <p:ext uri="{BB962C8B-B14F-4D97-AF65-F5344CB8AC3E}">
        <p14:creationId xmlns:p14="http://schemas.microsoft.com/office/powerpoint/2010/main" val="2862573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970</Words>
  <Application>Microsoft Office PowerPoint</Application>
  <PresentationFormat>Экран (4:3)</PresentationFormat>
  <Paragraphs>177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Вихователь – зразок і творець мовлення дітей</vt:lpstr>
      <vt:lpstr>Зміст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Вихователь – зразок і творець мовлення дітей</dc:title>
  <cp:lastModifiedBy>Пользователь Windows</cp:lastModifiedBy>
  <cp:revision>21</cp:revision>
  <dcterms:created xsi:type="dcterms:W3CDTF">2014-11-21T11:00:06Z</dcterms:created>
  <dcterms:modified xsi:type="dcterms:W3CDTF">2017-03-21T18:15:37Z</dcterms:modified>
</cp:coreProperties>
</file>