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2609260"/>
          </a:xfrm>
        </p:spPr>
        <p:txBody>
          <a:bodyPr/>
          <a:lstStyle/>
          <a:p>
            <a:pPr algn="ctr"/>
            <a:r>
              <a:rPr lang="uk-UA" sz="4000" b="1" i="1" dirty="0" smtClean="0">
                <a:solidFill>
                  <a:schemeClr val="tx1"/>
                </a:solidFill>
              </a:rPr>
              <a:t> </a:t>
            </a:r>
            <a:r>
              <a:rPr lang="uk-UA" sz="4000" b="1" i="1" dirty="0">
                <a:solidFill>
                  <a:schemeClr val="tx1"/>
                </a:solidFill>
              </a:rPr>
              <a:t>«Інтерактивні методи оцінювання </a:t>
            </a:r>
            <a:r>
              <a:rPr lang="uk-UA" sz="4000" b="1" i="1" dirty="0" smtClean="0">
                <a:solidFill>
                  <a:schemeClr val="tx1"/>
                </a:solidFill>
              </a:rPr>
              <a:t>знань»</a:t>
            </a:r>
            <a:endParaRPr lang="ru-RU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4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8770" y="404664"/>
            <a:ext cx="856895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Оцінювання</a:t>
            </a:r>
            <a:r>
              <a:rPr lang="ru-RU" sz="3200" b="1" dirty="0"/>
              <a:t> </a:t>
            </a:r>
            <a:r>
              <a:rPr lang="ru-RU" sz="3200" b="1" dirty="0" err="1"/>
              <a:t>навичок</a:t>
            </a:r>
            <a:r>
              <a:rPr lang="ru-RU" sz="3200" b="1" dirty="0"/>
              <a:t> </a:t>
            </a:r>
            <a:r>
              <a:rPr lang="ru-RU" sz="3200" b="1" dirty="0" err="1"/>
              <a:t>участі</a:t>
            </a:r>
            <a:r>
              <a:rPr lang="ru-RU" sz="3200" b="1" dirty="0"/>
              <a:t> в </a:t>
            </a:r>
            <a:r>
              <a:rPr lang="ru-RU" sz="3200" b="1" dirty="0" err="1"/>
              <a:t>дискусії</a:t>
            </a:r>
            <a:endParaRPr lang="ru-RU" sz="3200" b="1" dirty="0"/>
          </a:p>
          <a:p>
            <a:r>
              <a:rPr lang="ru-RU" dirty="0" smtClean="0"/>
              <a:t> </a:t>
            </a:r>
          </a:p>
          <a:p>
            <a:pPr algn="just"/>
            <a:r>
              <a:rPr lang="ru-RU" dirty="0" err="1" smtClean="0"/>
              <a:t>Уміння</a:t>
            </a:r>
            <a:r>
              <a:rPr lang="ru-RU" dirty="0" smtClean="0"/>
              <a:t>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дискутувати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учителю </a:t>
            </a:r>
            <a:r>
              <a:rPr lang="ru-RU" dirty="0" err="1"/>
              <a:t>оцінити</a:t>
            </a:r>
            <a:r>
              <a:rPr lang="ru-RU" dirty="0"/>
              <a:t> список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позитивних</a:t>
            </a:r>
            <a:r>
              <a:rPr lang="ru-RU" dirty="0"/>
              <a:t> і </a:t>
            </a:r>
            <a:r>
              <a:rPr lang="ru-RU" dirty="0" err="1"/>
              <a:t>негативних</a:t>
            </a:r>
            <a:r>
              <a:rPr lang="ru-RU" dirty="0"/>
              <a:t> моделей </a:t>
            </a:r>
            <a:r>
              <a:rPr lang="ru-RU" dirty="0" err="1"/>
              <a:t>поведінки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err="1" smtClean="0"/>
              <a:t>Можливі</a:t>
            </a:r>
            <a:r>
              <a:rPr lang="ru-RU" b="1" dirty="0" smtClean="0"/>
              <a:t> </a:t>
            </a:r>
            <a:r>
              <a:rPr lang="ru-RU" b="1" dirty="0" err="1"/>
              <a:t>моделі</a:t>
            </a:r>
            <a:r>
              <a:rPr lang="ru-RU" b="1" dirty="0"/>
              <a:t> </a:t>
            </a:r>
            <a:r>
              <a:rPr lang="ru-RU" b="1" dirty="0" err="1"/>
              <a:t>поведінки</a:t>
            </a:r>
            <a:r>
              <a:rPr lang="ru-RU" b="1" dirty="0"/>
              <a:t> </a:t>
            </a:r>
            <a:r>
              <a:rPr lang="ru-RU" b="1" dirty="0" err="1"/>
              <a:t>учасників</a:t>
            </a:r>
            <a:r>
              <a:rPr lang="ru-RU" b="1" dirty="0"/>
              <a:t> </a:t>
            </a:r>
            <a:r>
              <a:rPr lang="ru-RU" b="1" dirty="0" err="1"/>
              <a:t>дискусії</a:t>
            </a:r>
            <a:endParaRPr lang="ru-RU" b="1" dirty="0"/>
          </a:p>
          <a:p>
            <a:pPr algn="just"/>
            <a:r>
              <a:rPr lang="ru-RU" dirty="0"/>
              <a:t>   </a:t>
            </a:r>
            <a:r>
              <a:rPr lang="ru-RU" b="1" dirty="0" err="1"/>
              <a:t>Ініціювання</a:t>
            </a:r>
            <a:r>
              <a:rPr lang="ru-RU" dirty="0"/>
              <a:t>– </a:t>
            </a:r>
            <a:r>
              <a:rPr lang="ru-RU" dirty="0" err="1"/>
              <a:t>хтось</a:t>
            </a:r>
            <a:r>
              <a:rPr lang="ru-RU" dirty="0"/>
              <a:t>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,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обговорює</a:t>
            </a:r>
            <a:r>
              <a:rPr lang="ru-RU" dirty="0"/>
              <a:t> процедуру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дискусії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   </a:t>
            </a:r>
            <a:r>
              <a:rPr lang="ru-RU" b="1" dirty="0" err="1"/>
              <a:t>Стимулювання</a:t>
            </a:r>
            <a:r>
              <a:rPr lang="ru-RU" dirty="0"/>
              <a:t>– </a:t>
            </a:r>
            <a:r>
              <a:rPr lang="ru-RU" dirty="0" err="1"/>
              <a:t>хтось</a:t>
            </a:r>
            <a:r>
              <a:rPr lang="ru-RU" dirty="0"/>
              <a:t> </a:t>
            </a:r>
            <a:r>
              <a:rPr lang="ru-RU" dirty="0" err="1"/>
              <a:t>запитує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, </a:t>
            </a:r>
            <a:r>
              <a:rPr lang="ru-RU" dirty="0" err="1"/>
              <a:t>спонукає</a:t>
            </a:r>
            <a:r>
              <a:rPr lang="ru-RU" dirty="0"/>
              <a:t> до </a:t>
            </a:r>
            <a:r>
              <a:rPr lang="ru-RU" dirty="0" err="1"/>
              <a:t>реагування</a:t>
            </a:r>
            <a:r>
              <a:rPr lang="ru-RU" dirty="0"/>
              <a:t>, </a:t>
            </a:r>
            <a:r>
              <a:rPr lang="ru-RU" dirty="0" err="1"/>
              <a:t>закликає</a:t>
            </a:r>
            <a:r>
              <a:rPr lang="ru-RU" dirty="0"/>
              <a:t> до </a:t>
            </a:r>
            <a:r>
              <a:rPr lang="ru-RU" dirty="0" err="1"/>
              <a:t>висловлення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думок.</a:t>
            </a:r>
          </a:p>
          <a:p>
            <a:pPr algn="just"/>
            <a:r>
              <a:rPr lang="ru-RU" dirty="0"/>
              <a:t>   </a:t>
            </a:r>
            <a:r>
              <a:rPr lang="ru-RU" b="1" dirty="0" err="1"/>
              <a:t>Інформування</a:t>
            </a:r>
            <a:r>
              <a:rPr lang="ru-RU" dirty="0"/>
              <a:t>– </a:t>
            </a:r>
            <a:r>
              <a:rPr lang="ru-RU" dirty="0" err="1"/>
              <a:t>хтось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, </a:t>
            </a:r>
            <a:r>
              <a:rPr lang="ru-RU" dirty="0" err="1"/>
              <a:t>реагує</a:t>
            </a:r>
            <a:r>
              <a:rPr lang="ru-RU" dirty="0"/>
              <a:t>, </a:t>
            </a:r>
            <a:r>
              <a:rPr lang="ru-RU" dirty="0" err="1"/>
              <a:t>закликає</a:t>
            </a:r>
            <a:r>
              <a:rPr lang="ru-RU" dirty="0"/>
              <a:t> до </a:t>
            </a:r>
            <a:r>
              <a:rPr lang="ru-RU" dirty="0" err="1"/>
              <a:t>обміну</a:t>
            </a:r>
            <a:r>
              <a:rPr lang="ru-RU" dirty="0"/>
              <a:t> нею.</a:t>
            </a:r>
          </a:p>
          <a:p>
            <a:pPr algn="just"/>
            <a:r>
              <a:rPr lang="ru-RU" b="1" dirty="0"/>
              <a:t>   </a:t>
            </a:r>
            <a:r>
              <a:rPr lang="ru-RU" b="1" dirty="0" err="1"/>
              <a:t>Прояснення</a:t>
            </a:r>
            <a:r>
              <a:rPr lang="ru-RU" dirty="0"/>
              <a:t>– </a:t>
            </a:r>
            <a:r>
              <a:rPr lang="ru-RU" dirty="0" err="1"/>
              <a:t>хтось</a:t>
            </a:r>
            <a:r>
              <a:rPr lang="ru-RU" dirty="0"/>
              <a:t> </a:t>
            </a:r>
            <a:r>
              <a:rPr lang="ru-RU" dirty="0" err="1"/>
              <a:t>проясняє</a:t>
            </a:r>
            <a:r>
              <a:rPr lang="ru-RU" dirty="0"/>
              <a:t> </a:t>
            </a:r>
            <a:r>
              <a:rPr lang="ru-RU" dirty="0" err="1"/>
              <a:t>непорозуміння</a:t>
            </a:r>
            <a:r>
              <a:rPr lang="ru-RU" dirty="0"/>
              <a:t>, </a:t>
            </a:r>
            <a:r>
              <a:rPr lang="ru-RU" dirty="0" err="1"/>
              <a:t>відновлює</a:t>
            </a:r>
            <a:r>
              <a:rPr lang="ru-RU" dirty="0"/>
              <a:t> </a:t>
            </a:r>
            <a:r>
              <a:rPr lang="ru-RU" dirty="0" err="1"/>
              <a:t>логіку</a:t>
            </a:r>
            <a:r>
              <a:rPr lang="ru-RU" dirty="0"/>
              <a:t> </a:t>
            </a:r>
            <a:r>
              <a:rPr lang="ru-RU" dirty="0" err="1"/>
              <a:t>розмови</a:t>
            </a:r>
            <a:r>
              <a:rPr lang="ru-RU" dirty="0"/>
              <a:t>,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альтернативні</a:t>
            </a:r>
            <a:r>
              <a:rPr lang="ru-RU" dirty="0"/>
              <a:t> </a:t>
            </a:r>
            <a:r>
              <a:rPr lang="ru-RU" dirty="0" err="1"/>
              <a:t>підходи</a:t>
            </a:r>
            <a:r>
              <a:rPr lang="ru-RU" dirty="0"/>
              <a:t> до </a:t>
            </a:r>
            <a:r>
              <a:rPr lang="ru-RU" dirty="0" err="1"/>
              <a:t>проблеми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   </a:t>
            </a:r>
            <a:r>
              <a:rPr lang="ru-RU" b="1" dirty="0" err="1"/>
              <a:t>Підсумки</a:t>
            </a:r>
            <a:r>
              <a:rPr lang="ru-RU" dirty="0"/>
              <a:t>– </a:t>
            </a:r>
            <a:r>
              <a:rPr lang="ru-RU" dirty="0" err="1"/>
              <a:t>хтось</a:t>
            </a:r>
            <a:r>
              <a:rPr lang="ru-RU" dirty="0"/>
              <a:t> </a:t>
            </a:r>
            <a:r>
              <a:rPr lang="ru-RU" dirty="0" err="1"/>
              <a:t>узагальнює</a:t>
            </a:r>
            <a:r>
              <a:rPr lang="ru-RU" dirty="0"/>
              <a:t> </a:t>
            </a:r>
            <a:r>
              <a:rPr lang="ru-RU" dirty="0" err="1"/>
              <a:t>висловлені</a:t>
            </a:r>
            <a:r>
              <a:rPr lang="ru-RU" dirty="0"/>
              <a:t> думки,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, </a:t>
            </a:r>
            <a:r>
              <a:rPr lang="ru-RU" dirty="0" err="1"/>
              <a:t>намагається</a:t>
            </a:r>
            <a:r>
              <a:rPr lang="ru-RU" dirty="0"/>
              <a:t> </a:t>
            </a:r>
            <a:r>
              <a:rPr lang="ru-RU" dirty="0" err="1"/>
              <a:t>пояснити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висловлювань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.</a:t>
            </a:r>
          </a:p>
          <a:p>
            <a:pPr algn="just"/>
            <a:r>
              <a:rPr lang="ru-RU" b="1" dirty="0"/>
              <a:t>   </a:t>
            </a:r>
            <a:r>
              <a:rPr lang="ru-RU" b="1" dirty="0" err="1"/>
              <a:t>Тлумачення</a:t>
            </a:r>
            <a:r>
              <a:rPr lang="ru-RU" dirty="0"/>
              <a:t>– </a:t>
            </a:r>
            <a:r>
              <a:rPr lang="ru-RU" dirty="0" err="1"/>
              <a:t>хтось</a:t>
            </a:r>
            <a:r>
              <a:rPr lang="ru-RU" dirty="0"/>
              <a:t> </a:t>
            </a:r>
            <a:r>
              <a:rPr lang="ru-RU" dirty="0" err="1"/>
              <a:t>привертає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до </a:t>
            </a:r>
            <a:r>
              <a:rPr lang="ru-RU" dirty="0" err="1"/>
              <a:t>чиїхось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висловлень</a:t>
            </a:r>
            <a:r>
              <a:rPr lang="ru-RU" dirty="0"/>
              <a:t> і </a:t>
            </a:r>
            <a:r>
              <a:rPr lang="ru-RU" dirty="0" err="1"/>
              <a:t>намагається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розтлумачити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4035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08912" cy="612067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Пропозиція</a:t>
            </a:r>
            <a:r>
              <a:rPr lang="ru-RU" sz="1900" b="1" dirty="0">
                <a:solidFill>
                  <a:schemeClr val="tx1"/>
                </a:solidFill>
              </a:rPr>
              <a:t> консенсусу</a:t>
            </a:r>
            <a:r>
              <a:rPr lang="ru-RU" sz="1900" dirty="0">
                <a:solidFill>
                  <a:schemeClr val="tx1"/>
                </a:solidFill>
              </a:rPr>
              <a:t>– </a:t>
            </a:r>
            <a:r>
              <a:rPr lang="ru-RU" sz="1900" dirty="0" err="1">
                <a:solidFill>
                  <a:schemeClr val="tx1"/>
                </a:solidFill>
              </a:rPr>
              <a:t>хтось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запитує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наскільки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близько</a:t>
            </a:r>
            <a:r>
              <a:rPr lang="ru-RU" sz="1900" dirty="0">
                <a:solidFill>
                  <a:schemeClr val="tx1"/>
                </a:solidFill>
              </a:rPr>
              <a:t> мала </a:t>
            </a:r>
            <a:r>
              <a:rPr lang="ru-RU" sz="1900" dirty="0" err="1">
                <a:solidFill>
                  <a:schemeClr val="tx1"/>
                </a:solidFill>
              </a:rPr>
              <a:t>група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підійшла</a:t>
            </a:r>
            <a:r>
              <a:rPr lang="ru-RU" sz="1900" dirty="0">
                <a:solidFill>
                  <a:schemeClr val="tx1"/>
                </a:solidFill>
              </a:rPr>
              <a:t> до </a:t>
            </a:r>
            <a:r>
              <a:rPr lang="ru-RU" sz="1900" dirty="0" err="1">
                <a:solidFill>
                  <a:schemeClr val="tx1"/>
                </a:solidFill>
              </a:rPr>
              <a:t>рішення</a:t>
            </a:r>
            <a:r>
              <a:rPr lang="ru-RU" sz="1900" dirty="0">
                <a:solidFill>
                  <a:schemeClr val="tx1"/>
                </a:solidFill>
              </a:rPr>
              <a:t>, і </a:t>
            </a:r>
            <a:r>
              <a:rPr lang="ru-RU" sz="1900" dirty="0" err="1">
                <a:solidFill>
                  <a:schemeClr val="tx1"/>
                </a:solidFill>
              </a:rPr>
              <a:t>пропонує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дійти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висновків</a:t>
            </a:r>
            <a:r>
              <a:rPr lang="ru-RU" sz="1900" dirty="0">
                <a:solidFill>
                  <a:schemeClr val="tx1"/>
                </a:solidFill>
              </a:rPr>
              <a:t> на </a:t>
            </a:r>
            <a:r>
              <a:rPr lang="ru-RU" sz="1900" dirty="0" err="1">
                <a:solidFill>
                  <a:schemeClr val="tx1"/>
                </a:solidFill>
              </a:rPr>
              <a:t>основі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загальної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згоди</a:t>
            </a:r>
            <a:r>
              <a:rPr lang="ru-RU" sz="1900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tx1"/>
                </a:solidFill>
              </a:rPr>
              <a:t>   </a:t>
            </a:r>
            <a:r>
              <a:rPr lang="ru-RU" sz="1900" b="1" dirty="0" err="1">
                <a:solidFill>
                  <a:schemeClr val="tx1"/>
                </a:solidFill>
              </a:rPr>
              <a:t>Примирення</a:t>
            </a:r>
            <a:r>
              <a:rPr lang="ru-RU" sz="1900" dirty="0">
                <a:solidFill>
                  <a:schemeClr val="tx1"/>
                </a:solidFill>
              </a:rPr>
              <a:t>– </a:t>
            </a:r>
            <a:r>
              <a:rPr lang="ru-RU" sz="1900" dirty="0" err="1">
                <a:solidFill>
                  <a:schemeClr val="tx1"/>
                </a:solidFill>
              </a:rPr>
              <a:t>хтось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намагається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примирити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протиріччя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жартує</a:t>
            </a:r>
            <a:r>
              <a:rPr lang="ru-RU" sz="1900" dirty="0">
                <a:solidFill>
                  <a:schemeClr val="tx1"/>
                </a:solidFill>
              </a:rPr>
              <a:t> в </a:t>
            </a:r>
            <a:r>
              <a:rPr lang="ru-RU" sz="1900" dirty="0" err="1">
                <a:solidFill>
                  <a:schemeClr val="tx1"/>
                </a:solidFill>
              </a:rPr>
              <a:t>потрібний</a:t>
            </a:r>
            <a:r>
              <a:rPr lang="ru-RU" sz="1900" dirty="0">
                <a:solidFill>
                  <a:schemeClr val="tx1"/>
                </a:solidFill>
              </a:rPr>
              <a:t> момент для </a:t>
            </a:r>
            <a:r>
              <a:rPr lang="ru-RU" sz="1900" dirty="0" err="1">
                <a:solidFill>
                  <a:schemeClr val="tx1"/>
                </a:solidFill>
              </a:rPr>
              <a:t>зняття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напруженості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підбадьорює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менш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активних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колег</a:t>
            </a:r>
            <a:r>
              <a:rPr lang="ru-RU" sz="1900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  </a:t>
            </a:r>
            <a:r>
              <a:rPr lang="ru-RU" sz="1900" b="1" dirty="0" err="1">
                <a:solidFill>
                  <a:schemeClr val="tx1"/>
                </a:solidFill>
              </a:rPr>
              <a:t>Оцінювання</a:t>
            </a:r>
            <a:r>
              <a:rPr lang="ru-RU" sz="1900" dirty="0">
                <a:solidFill>
                  <a:schemeClr val="tx1"/>
                </a:solidFill>
              </a:rPr>
              <a:t>– </a:t>
            </a:r>
            <a:r>
              <a:rPr lang="ru-RU" sz="1900" dirty="0" err="1">
                <a:solidFill>
                  <a:schemeClr val="tx1"/>
                </a:solidFill>
              </a:rPr>
              <a:t>хтось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запитує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наскільки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група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задоволена</a:t>
            </a:r>
            <a:r>
              <a:rPr lang="ru-RU" sz="1900" dirty="0">
                <a:solidFill>
                  <a:schemeClr val="tx1"/>
                </a:solidFill>
              </a:rPr>
              <a:t> ходом </a:t>
            </a:r>
            <a:r>
              <a:rPr lang="ru-RU" sz="1900" dirty="0" err="1">
                <a:solidFill>
                  <a:schemeClr val="tx1"/>
                </a:solidFill>
              </a:rPr>
              <a:t>обговорення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самої</a:t>
            </a:r>
            <a:r>
              <a:rPr lang="ru-RU" sz="1900" dirty="0">
                <a:solidFill>
                  <a:schemeClr val="tx1"/>
                </a:solidFill>
              </a:rPr>
              <a:t> теми, </a:t>
            </a:r>
            <a:r>
              <a:rPr lang="ru-RU" sz="1900" dirty="0" err="1">
                <a:solidFill>
                  <a:schemeClr val="tx1"/>
                </a:solidFill>
              </a:rPr>
              <a:t>привертає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увагу</a:t>
            </a:r>
            <a:r>
              <a:rPr lang="ru-RU" sz="1900" dirty="0">
                <a:solidFill>
                  <a:schemeClr val="tx1"/>
                </a:solidFill>
              </a:rPr>
              <a:t> до </a:t>
            </a:r>
            <a:r>
              <a:rPr lang="ru-RU" sz="1900" dirty="0" err="1">
                <a:solidFill>
                  <a:schemeClr val="tx1"/>
                </a:solidFill>
              </a:rPr>
              <a:t>прихованих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або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явних</a:t>
            </a:r>
            <a:r>
              <a:rPr lang="ru-RU" sz="1900" dirty="0">
                <a:solidFill>
                  <a:schemeClr val="tx1"/>
                </a:solidFill>
              </a:rPr>
              <a:t> норм </a:t>
            </a:r>
            <a:r>
              <a:rPr lang="ru-RU" sz="1900" dirty="0" err="1">
                <a:solidFill>
                  <a:schemeClr val="tx1"/>
                </a:solidFill>
              </a:rPr>
              <a:t>поведінки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прийнятих</a:t>
            </a:r>
            <a:r>
              <a:rPr lang="ru-RU" sz="1900" dirty="0">
                <a:solidFill>
                  <a:schemeClr val="tx1"/>
                </a:solidFill>
              </a:rPr>
              <a:t> у </a:t>
            </a:r>
            <a:r>
              <a:rPr lang="ru-RU" sz="1900" dirty="0" err="1">
                <a:solidFill>
                  <a:schemeClr val="tx1"/>
                </a:solidFill>
              </a:rPr>
              <a:t>групі</a:t>
            </a:r>
            <a:r>
              <a:rPr lang="ru-RU" sz="1900" dirty="0">
                <a:solidFill>
                  <a:schemeClr val="tx1"/>
                </a:solidFill>
              </a:rPr>
              <a:t>, і </a:t>
            </a:r>
            <a:r>
              <a:rPr lang="ru-RU" sz="1900" dirty="0" err="1">
                <a:solidFill>
                  <a:schemeClr val="tx1"/>
                </a:solidFill>
              </a:rPr>
              <a:t>пропонує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альтернативні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</a:rPr>
              <a:t>завдання</a:t>
            </a:r>
            <a:r>
              <a:rPr lang="ru-RU" sz="19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900" dirty="0" err="1" smtClean="0">
                <a:solidFill>
                  <a:schemeClr val="tx1"/>
                </a:solidFill>
              </a:rPr>
              <a:t>Зрив</a:t>
            </a:r>
            <a:r>
              <a:rPr lang="ru-RU" sz="1900" dirty="0">
                <a:solidFill>
                  <a:schemeClr val="tx1"/>
                </a:solidFill>
              </a:rPr>
              <a:t>– </a:t>
            </a:r>
            <a:r>
              <a:rPr lang="ru-RU" sz="1900" dirty="0" err="1">
                <a:solidFill>
                  <a:schemeClr val="tx1"/>
                </a:solidFill>
              </a:rPr>
              <a:t>хтось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намагається</a:t>
            </a:r>
            <a:r>
              <a:rPr lang="ru-RU" sz="1900" dirty="0">
                <a:solidFill>
                  <a:schemeClr val="tx1"/>
                </a:solidFill>
              </a:rPr>
              <a:t> внести в роботу </a:t>
            </a:r>
            <a:r>
              <a:rPr lang="ru-RU" sz="1900" dirty="0" err="1">
                <a:solidFill>
                  <a:schemeClr val="tx1"/>
                </a:solidFill>
              </a:rPr>
              <a:t>групи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напруженість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маскуючи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образні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зауваження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або</a:t>
            </a:r>
            <a:r>
              <a:rPr lang="ru-RU" sz="1900" dirty="0">
                <a:solidFill>
                  <a:schemeClr val="tx1"/>
                </a:solidFill>
              </a:rPr>
              <a:t> погрози </a:t>
            </a:r>
            <a:r>
              <a:rPr lang="ru-RU" sz="1900" dirty="0" err="1">
                <a:solidFill>
                  <a:schemeClr val="tx1"/>
                </a:solidFill>
              </a:rPr>
              <a:t>під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жарти</a:t>
            </a:r>
            <a:r>
              <a:rPr lang="ru-RU" sz="1900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tx1"/>
                </a:solidFill>
              </a:rPr>
              <a:t>   </a:t>
            </a:r>
            <a:r>
              <a:rPr lang="ru-RU" sz="1900" b="1" dirty="0" err="1">
                <a:solidFill>
                  <a:schemeClr val="tx1"/>
                </a:solidFill>
              </a:rPr>
              <a:t>Блокування</a:t>
            </a:r>
            <a:r>
              <a:rPr lang="ru-RU" sz="1900" dirty="0">
                <a:solidFill>
                  <a:schemeClr val="tx1"/>
                </a:solidFill>
              </a:rPr>
              <a:t>– </a:t>
            </a:r>
            <a:r>
              <a:rPr lang="ru-RU" sz="1900" dirty="0" err="1">
                <a:solidFill>
                  <a:schemeClr val="tx1"/>
                </a:solidFill>
              </a:rPr>
              <a:t>хтось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припускає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недоречні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висловлення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змінює</a:t>
            </a:r>
            <a:r>
              <a:rPr lang="ru-RU" sz="1900" dirty="0">
                <a:solidFill>
                  <a:schemeClr val="tx1"/>
                </a:solidFill>
              </a:rPr>
              <a:t> тему </a:t>
            </a:r>
            <a:r>
              <a:rPr lang="ru-RU" sz="1900" dirty="0" err="1">
                <a:solidFill>
                  <a:schemeClr val="tx1"/>
                </a:solidFill>
              </a:rPr>
              <a:t>розмови</a:t>
            </a:r>
            <a:r>
              <a:rPr lang="ru-RU" sz="1900" dirty="0">
                <a:solidFill>
                  <a:schemeClr val="tx1"/>
                </a:solidFill>
              </a:rPr>
              <a:t>, ставить </a:t>
            </a:r>
            <a:r>
              <a:rPr lang="ru-RU" sz="1900" dirty="0" err="1">
                <a:solidFill>
                  <a:schemeClr val="tx1"/>
                </a:solidFill>
              </a:rPr>
              <a:t>під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сумнів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можливості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своїх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товаришів-учнів</a:t>
            </a:r>
            <a:r>
              <a:rPr lang="ru-RU" sz="1900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tx1"/>
                </a:solidFill>
              </a:rPr>
              <a:t>  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Напад</a:t>
            </a:r>
            <a:r>
              <a:rPr lang="ru-RU" sz="1900" dirty="0">
                <a:solidFill>
                  <a:schemeClr val="tx1"/>
                </a:solidFill>
              </a:rPr>
              <a:t>– </a:t>
            </a:r>
            <a:r>
              <a:rPr lang="ru-RU" sz="1900" dirty="0" err="1">
                <a:solidFill>
                  <a:schemeClr val="tx1"/>
                </a:solidFill>
              </a:rPr>
              <a:t>хтось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припускає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образливі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цинічні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зауваження</a:t>
            </a:r>
            <a:r>
              <a:rPr lang="ru-RU" sz="1900" dirty="0">
                <a:solidFill>
                  <a:schemeClr val="tx1"/>
                </a:solidFill>
              </a:rPr>
              <a:t>, вносить </a:t>
            </a:r>
            <a:r>
              <a:rPr lang="ru-RU" sz="1900" dirty="0" err="1">
                <a:solidFill>
                  <a:schemeClr val="tx1"/>
                </a:solidFill>
              </a:rPr>
              <a:t>розлад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усіма</a:t>
            </a:r>
            <a:r>
              <a:rPr lang="ru-RU" sz="1900" dirty="0">
                <a:solidFill>
                  <a:schemeClr val="tx1"/>
                </a:solidFill>
              </a:rPr>
              <a:t> силами </a:t>
            </a:r>
            <a:r>
              <a:rPr lang="ru-RU" sz="1900" dirty="0" err="1">
                <a:solidFill>
                  <a:schemeClr val="tx1"/>
                </a:solidFill>
              </a:rPr>
              <a:t>намагається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забезпечити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безпеку</a:t>
            </a:r>
            <a:r>
              <a:rPr lang="ru-RU" sz="1900" dirty="0">
                <a:solidFill>
                  <a:schemeClr val="tx1"/>
                </a:solidFill>
              </a:rPr>
              <a:t> для самого себе.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tx1"/>
                </a:solidFill>
              </a:rPr>
              <a:t>   </a:t>
            </a:r>
            <a:r>
              <a:rPr lang="ru-RU" sz="1900" b="1" dirty="0" err="1">
                <a:solidFill>
                  <a:schemeClr val="tx1"/>
                </a:solidFill>
              </a:rPr>
              <a:t>Плутанина</a:t>
            </a:r>
            <a:r>
              <a:rPr lang="ru-RU" sz="1900" dirty="0">
                <a:solidFill>
                  <a:schemeClr val="tx1"/>
                </a:solidFill>
              </a:rPr>
              <a:t>– </a:t>
            </a:r>
            <a:r>
              <a:rPr lang="ru-RU" sz="1900" dirty="0" err="1">
                <a:solidFill>
                  <a:schemeClr val="tx1"/>
                </a:solidFill>
              </a:rPr>
              <a:t>хтось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створює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плутанину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веде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від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суті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проблеми</a:t>
            </a:r>
            <a:r>
              <a:rPr lang="ru-RU" sz="1900" dirty="0">
                <a:solidFill>
                  <a:schemeClr val="tx1"/>
                </a:solidFill>
              </a:rPr>
              <a:t> за </a:t>
            </a:r>
            <a:r>
              <a:rPr lang="ru-RU" sz="1900" dirty="0" err="1">
                <a:solidFill>
                  <a:schemeClr val="tx1"/>
                </a:solidFill>
              </a:rPr>
              <a:t>допомогою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гри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із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семантичними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розходженнями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слів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затуманює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поняття</a:t>
            </a:r>
            <a:r>
              <a:rPr lang="ru-RU" sz="1900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22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3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err="1" smtClean="0"/>
              <a:t>Оцінювання</a:t>
            </a:r>
            <a:r>
              <a:rPr lang="ru-RU" sz="2000" b="1" dirty="0" smtClean="0"/>
              <a:t> </a:t>
            </a:r>
            <a:r>
              <a:rPr lang="ru-RU" sz="2000" b="1" dirty="0" err="1"/>
              <a:t>внеску</a:t>
            </a:r>
            <a:r>
              <a:rPr lang="ru-RU" sz="2000" b="1" dirty="0"/>
              <a:t> </a:t>
            </a:r>
            <a:r>
              <a:rPr lang="ru-RU" sz="2000" b="1" dirty="0" err="1"/>
              <a:t>учня</a:t>
            </a:r>
            <a:r>
              <a:rPr lang="ru-RU" sz="2000" b="1" dirty="0"/>
              <a:t> в </a:t>
            </a:r>
            <a:r>
              <a:rPr lang="ru-RU" sz="2000" b="1" dirty="0" err="1" smtClean="0"/>
              <a:t>дискусію</a:t>
            </a:r>
            <a:endParaRPr lang="ru-RU" sz="2000" b="1" dirty="0" smtClean="0"/>
          </a:p>
          <a:p>
            <a:pPr algn="ctr"/>
            <a:endParaRPr lang="ru-RU" sz="3200" b="1" dirty="0"/>
          </a:p>
          <a:p>
            <a:pPr algn="just"/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/>
              <a:t>форма стане в </a:t>
            </a:r>
            <a:r>
              <a:rPr lang="ru-RU" dirty="0" err="1"/>
              <a:t>нагоді</a:t>
            </a:r>
            <a:r>
              <a:rPr lang="ru-RU" dirty="0"/>
              <a:t> учителю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спостереження</a:t>
            </a:r>
            <a:r>
              <a:rPr lang="ru-RU" dirty="0"/>
              <a:t> та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. </a:t>
            </a:r>
            <a:r>
              <a:rPr lang="ru-RU" dirty="0" err="1"/>
              <a:t>Оцінка</a:t>
            </a:r>
            <a:r>
              <a:rPr lang="ru-RU" dirty="0"/>
              <a:t> за </a:t>
            </a:r>
            <a:r>
              <a:rPr lang="ru-RU" dirty="0" err="1"/>
              <a:t>кожним</a:t>
            </a:r>
            <a:r>
              <a:rPr lang="ru-RU" dirty="0"/>
              <a:t> </a:t>
            </a:r>
            <a:r>
              <a:rPr lang="ru-RU" dirty="0" err="1"/>
              <a:t>показником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виставлятися</a:t>
            </a:r>
            <a:r>
              <a:rPr lang="ru-RU" dirty="0"/>
              <a:t> за </a:t>
            </a:r>
            <a:r>
              <a:rPr lang="ru-RU" dirty="0" err="1"/>
              <a:t>чотирьохбальною</a:t>
            </a:r>
            <a:r>
              <a:rPr lang="ru-RU" dirty="0"/>
              <a:t> системою </a:t>
            </a:r>
            <a:endParaRPr lang="ru-RU" dirty="0" smtClean="0"/>
          </a:p>
          <a:p>
            <a:pPr algn="just"/>
            <a:r>
              <a:rPr lang="ru-RU" dirty="0" smtClean="0"/>
              <a:t>(</a:t>
            </a:r>
            <a:r>
              <a:rPr lang="ru-RU" dirty="0"/>
              <a:t>табл. 1). Але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і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критерії</a:t>
            </a:r>
            <a:r>
              <a:rPr lang="ru-RU" dirty="0"/>
              <a:t>: «</a:t>
            </a:r>
            <a:r>
              <a:rPr lang="ru-RU" dirty="0" err="1"/>
              <a:t>завжди</a:t>
            </a:r>
            <a:r>
              <a:rPr lang="ru-RU" dirty="0"/>
              <a:t>», «</a:t>
            </a:r>
            <a:r>
              <a:rPr lang="ru-RU" dirty="0" err="1"/>
              <a:t>звичайно</a:t>
            </a:r>
            <a:r>
              <a:rPr lang="ru-RU" dirty="0"/>
              <a:t>», «</a:t>
            </a:r>
            <a:r>
              <a:rPr lang="ru-RU" dirty="0" err="1"/>
              <a:t>іноді</a:t>
            </a:r>
            <a:r>
              <a:rPr lang="ru-RU" dirty="0"/>
              <a:t>», «</a:t>
            </a:r>
            <a:r>
              <a:rPr lang="ru-RU" dirty="0" err="1"/>
              <a:t>інколи</a:t>
            </a:r>
            <a:r>
              <a:rPr lang="ru-RU" dirty="0"/>
              <a:t>».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420121"/>
              </p:ext>
            </p:extLst>
          </p:nvPr>
        </p:nvGraphicFramePr>
        <p:xfrm>
          <a:off x="323527" y="2780928"/>
          <a:ext cx="8496945" cy="35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Поведінка учня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Прізвища учнів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Допомагає визначити питання для обговорення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Ретельно</a:t>
                      </a:r>
                      <a:r>
                        <a:rPr lang="uk-UA" sz="1400" baseline="0" dirty="0" smtClean="0"/>
                        <a:t> працює над питаннями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Є цікавим і уважним слухачем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Порівнює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ідеї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що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викладаються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зі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своїми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власними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Обмірковує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інформацію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що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подається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іншими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учнями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Узагальнює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ідеї</a:t>
                      </a:r>
                      <a:r>
                        <a:rPr lang="ru-RU" sz="1400" dirty="0" smtClean="0"/>
                        <a:t>, коли </a:t>
                      </a:r>
                      <a:r>
                        <a:rPr lang="ru-RU" sz="1400" dirty="0" err="1" smtClean="0"/>
                        <a:t>це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необхідно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Доходять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висновків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що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приводять</a:t>
                      </a:r>
                      <a:r>
                        <a:rPr lang="ru-RU" sz="1400" dirty="0" smtClean="0"/>
                        <a:t> до нового </a:t>
                      </a:r>
                      <a:r>
                        <a:rPr lang="ru-RU" sz="1400" dirty="0" err="1" smtClean="0"/>
                        <a:t>розуміння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18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784887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Оцінювання</a:t>
            </a:r>
            <a:r>
              <a:rPr lang="ru-RU" sz="2000" b="1" dirty="0"/>
              <a:t> </a:t>
            </a:r>
            <a:r>
              <a:rPr lang="ru-RU" sz="2000" b="1" dirty="0" err="1"/>
              <a:t>участі</a:t>
            </a:r>
            <a:r>
              <a:rPr lang="ru-RU" sz="2000" b="1" dirty="0"/>
              <a:t> </a:t>
            </a:r>
            <a:r>
              <a:rPr lang="ru-RU" sz="2000" b="1" dirty="0" err="1"/>
              <a:t>учасника</a:t>
            </a:r>
            <a:r>
              <a:rPr lang="ru-RU" sz="2000" b="1" dirty="0"/>
              <a:t> </a:t>
            </a:r>
            <a:r>
              <a:rPr lang="ru-RU" sz="2000" b="1" dirty="0" err="1" smtClean="0"/>
              <a:t>дискусії</a:t>
            </a:r>
            <a:endParaRPr lang="ru-RU" sz="2000" b="1" dirty="0" smtClean="0"/>
          </a:p>
          <a:p>
            <a:pPr algn="just"/>
            <a:r>
              <a:rPr lang="ru-RU" dirty="0" smtClean="0"/>
              <a:t> </a:t>
            </a:r>
            <a:r>
              <a:rPr lang="ru-RU" dirty="0" err="1"/>
              <a:t>Така</a:t>
            </a:r>
            <a:r>
              <a:rPr lang="ru-RU" dirty="0"/>
              <a:t> форма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 smtClean="0"/>
              <a:t>надається</a:t>
            </a:r>
            <a:r>
              <a:rPr lang="ru-RU" dirty="0" smtClean="0"/>
              <a:t> </a:t>
            </a:r>
            <a:r>
              <a:rPr lang="ru-RU" dirty="0" err="1"/>
              <a:t>спостерігачам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оцінити</a:t>
            </a:r>
            <a:r>
              <a:rPr lang="ru-RU" dirty="0"/>
              <a:t> конкретного </a:t>
            </a:r>
            <a:r>
              <a:rPr lang="ru-RU" dirty="0" err="1"/>
              <a:t>учня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/>
              <a:t>табл. 2).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678586"/>
              </p:ext>
            </p:extLst>
          </p:nvPr>
        </p:nvGraphicFramePr>
        <p:xfrm>
          <a:off x="179512" y="1346417"/>
          <a:ext cx="8712968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1425">
                <a:tc>
                  <a:txBody>
                    <a:bodyPr/>
                    <a:lstStyle/>
                    <a:p>
                      <a:r>
                        <a:rPr lang="uk-UA" dirty="0" smtClean="0"/>
                        <a:t>№п/п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Вид діяльності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Кількість балів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Прізвище учня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672"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Висловлення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чіткої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аргументованої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позиції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учасника</a:t>
                      </a:r>
                      <a:r>
                        <a:rPr lang="ru-RU" sz="1400" dirty="0" smtClean="0"/>
                        <a:t> в </a:t>
                      </a:r>
                      <a:r>
                        <a:rPr lang="ru-RU" sz="1400" dirty="0" err="1" smtClean="0"/>
                        <a:t>дискусії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672"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Формування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сутнісного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зауваження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672"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Використання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аргументів</a:t>
                      </a:r>
                      <a:r>
                        <a:rPr lang="ru-RU" sz="1400" dirty="0" smtClean="0"/>
                        <a:t> та </a:t>
                      </a:r>
                      <a:r>
                        <a:rPr lang="ru-RU" sz="1400" dirty="0" err="1" smtClean="0"/>
                        <a:t>джерел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інформації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672"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Залучення</a:t>
                      </a:r>
                      <a:r>
                        <a:rPr lang="ru-RU" sz="1400" dirty="0" smtClean="0"/>
                        <a:t> до </a:t>
                      </a:r>
                      <a:r>
                        <a:rPr lang="ru-RU" sz="1400" dirty="0" err="1" smtClean="0"/>
                        <a:t>дискусії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інших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учасників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672"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Постановка </a:t>
                      </a:r>
                      <a:r>
                        <a:rPr lang="ru-RU" sz="1400" dirty="0" err="1" smtClean="0"/>
                        <a:t>уточнюючих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питань</a:t>
                      </a:r>
                      <a:r>
                        <a:rPr lang="ru-RU" sz="1400" dirty="0" smtClean="0"/>
                        <a:t> з метою </a:t>
                      </a:r>
                      <a:r>
                        <a:rPr lang="ru-RU" sz="1400" dirty="0" err="1" smtClean="0"/>
                        <a:t>подальшого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розвитку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дискусії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672">
                <a:tc>
                  <a:txBody>
                    <a:bodyPr/>
                    <a:lstStyle/>
                    <a:p>
                      <a:r>
                        <a:rPr lang="uk-UA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Виявлення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протиріччя</a:t>
                      </a:r>
                      <a:r>
                        <a:rPr lang="ru-RU" sz="1400" dirty="0" smtClean="0"/>
                        <a:t> в </a:t>
                      </a:r>
                      <a:r>
                        <a:rPr lang="ru-RU" sz="1400" dirty="0" err="1" smtClean="0"/>
                        <a:t>аналізі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явища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672">
                <a:tc>
                  <a:txBody>
                    <a:bodyPr/>
                    <a:lstStyle/>
                    <a:p>
                      <a:r>
                        <a:rPr lang="uk-UA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Дотримання</a:t>
                      </a:r>
                      <a:r>
                        <a:rPr lang="ru-RU" sz="1400" dirty="0" smtClean="0"/>
                        <a:t> правил </a:t>
                      </a:r>
                      <a:r>
                        <a:rPr lang="ru-RU" sz="1400" dirty="0" err="1" smtClean="0"/>
                        <a:t>дискутування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672">
                <a:tc>
                  <a:txBody>
                    <a:bodyPr/>
                    <a:lstStyle/>
                    <a:p>
                      <a:r>
                        <a:rPr lang="uk-UA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Пасивність</a:t>
                      </a:r>
                      <a:r>
                        <a:rPr lang="ru-RU" sz="1400" dirty="0" smtClean="0"/>
                        <a:t> в </a:t>
                      </a:r>
                      <a:r>
                        <a:rPr lang="ru-RU" sz="1400" dirty="0" err="1" smtClean="0"/>
                        <a:t>дискусії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672">
                <a:tc>
                  <a:txBody>
                    <a:bodyPr/>
                    <a:lstStyle/>
                    <a:p>
                      <a:r>
                        <a:rPr lang="uk-UA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Перебивання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інших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учасників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дискусії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672">
                <a:tc>
                  <a:txBody>
                    <a:bodyPr/>
                    <a:lstStyle/>
                    <a:p>
                      <a:r>
                        <a:rPr lang="uk-UA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Намагання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говорити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тільки</a:t>
                      </a:r>
                      <a:r>
                        <a:rPr lang="ru-RU" sz="1400" dirty="0" smtClean="0"/>
                        <a:t> самому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3672">
                <a:tc>
                  <a:txBody>
                    <a:bodyPr/>
                    <a:lstStyle/>
                    <a:p>
                      <a:r>
                        <a:rPr lang="uk-UA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Приниження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інших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учасників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дискусі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3672">
                <a:tc gridSpan="2">
                  <a:txBody>
                    <a:bodyPr/>
                    <a:lstStyle/>
                    <a:p>
                      <a:r>
                        <a:rPr lang="uk-UA" sz="1400" dirty="0" smtClean="0"/>
                        <a:t>Загальна кількість балів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14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1"/>
            <a:ext cx="8640960" cy="18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Оцінювання</a:t>
            </a:r>
            <a:r>
              <a:rPr lang="ru-RU" sz="2000" b="1" dirty="0"/>
              <a:t> </a:t>
            </a:r>
            <a:r>
              <a:rPr lang="ru-RU" sz="2000" b="1" dirty="0" err="1"/>
              <a:t>учнем</a:t>
            </a:r>
            <a:r>
              <a:rPr lang="ru-RU" sz="2000" b="1" dirty="0"/>
              <a:t> </a:t>
            </a:r>
            <a:r>
              <a:rPr lang="ru-RU" sz="2000" b="1" dirty="0" err="1"/>
              <a:t>власної</a:t>
            </a:r>
            <a:r>
              <a:rPr lang="ru-RU" sz="2000" b="1" dirty="0"/>
              <a:t> </a:t>
            </a:r>
            <a:r>
              <a:rPr lang="ru-RU" sz="2000" b="1" dirty="0" err="1"/>
              <a:t>роботи</a:t>
            </a:r>
            <a:endParaRPr lang="ru-RU" sz="2000" b="1" dirty="0"/>
          </a:p>
          <a:p>
            <a:endParaRPr lang="ru-RU" dirty="0"/>
          </a:p>
          <a:p>
            <a:r>
              <a:rPr lang="ru-RU" dirty="0"/>
              <a:t>   </a:t>
            </a:r>
            <a:r>
              <a:rPr lang="ru-RU" dirty="0" err="1"/>
              <a:t>Така</a:t>
            </a:r>
            <a:r>
              <a:rPr lang="ru-RU" dirty="0"/>
              <a:t> форма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оцінити</a:t>
            </a:r>
            <a:r>
              <a:rPr lang="ru-RU" dirty="0"/>
              <a:t> роботу </a:t>
            </a:r>
            <a:r>
              <a:rPr lang="ru-RU" dirty="0" err="1"/>
              <a:t>малої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самими </a:t>
            </a:r>
            <a:r>
              <a:rPr lang="ru-RU" dirty="0" err="1"/>
              <a:t>учнями</a:t>
            </a:r>
            <a:r>
              <a:rPr lang="ru-RU" dirty="0"/>
              <a:t>. </a:t>
            </a:r>
            <a:r>
              <a:rPr lang="ru-RU" dirty="0" err="1"/>
              <a:t>Можна</a:t>
            </a:r>
            <a:r>
              <a:rPr lang="ru-RU" dirty="0"/>
              <a:t> просто </a:t>
            </a:r>
            <a:r>
              <a:rPr lang="ru-RU" dirty="0" err="1"/>
              <a:t>ставити</a:t>
            </a:r>
            <a:r>
              <a:rPr lang="ru-RU" dirty="0"/>
              <a:t> </a:t>
            </a:r>
            <a:r>
              <a:rPr lang="ru-RU" dirty="0" err="1"/>
              <a:t>позначку</a:t>
            </a:r>
            <a:r>
              <a:rPr lang="ru-RU" dirty="0"/>
              <a:t> («+») у </a:t>
            </a:r>
            <a:r>
              <a:rPr lang="ru-RU" dirty="0" err="1"/>
              <a:t>відповідній</a:t>
            </a:r>
            <a:r>
              <a:rPr lang="ru-RU" dirty="0"/>
              <a:t> </a:t>
            </a:r>
            <a:r>
              <a:rPr lang="ru-RU" dirty="0" err="1"/>
              <a:t>графі</a:t>
            </a:r>
            <a:r>
              <a:rPr lang="ru-RU" dirty="0"/>
              <a:t>, </a:t>
            </a:r>
            <a:r>
              <a:rPr lang="ru-RU" dirty="0" err="1"/>
              <a:t>відмічаючи</a:t>
            </a:r>
            <a:r>
              <a:rPr lang="ru-RU" dirty="0"/>
              <a:t>, як </a:t>
            </a:r>
            <a:r>
              <a:rPr lang="ru-RU" dirty="0" err="1"/>
              <a:t>працювала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вписувати</a:t>
            </a:r>
            <a:r>
              <a:rPr lang="ru-RU" dirty="0"/>
              <a:t> </a:t>
            </a:r>
            <a:r>
              <a:rPr lang="ru-RU" dirty="0" err="1"/>
              <a:t>прізвища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(табл. 3).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869624"/>
              </p:ext>
            </p:extLst>
          </p:nvPr>
        </p:nvGraphicFramePr>
        <p:xfrm>
          <a:off x="395537" y="2132858"/>
          <a:ext cx="8352925" cy="4559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3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Показники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Завжди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Звичайно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Іноді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Ніколи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Ми </a:t>
                      </a:r>
                      <a:r>
                        <a:rPr lang="ru-RU" sz="1400" dirty="0" err="1" smtClean="0"/>
                        <a:t>перевіряли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чи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усі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учасники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групи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розуміють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що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потрібно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зробити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Ми </a:t>
                      </a:r>
                      <a:r>
                        <a:rPr lang="ru-RU" sz="1400" dirty="0" err="1" smtClean="0"/>
                        <a:t>відповідали</a:t>
                      </a:r>
                      <a:r>
                        <a:rPr lang="ru-RU" sz="1400" dirty="0" smtClean="0"/>
                        <a:t> на </a:t>
                      </a:r>
                      <a:r>
                        <a:rPr lang="ru-RU" sz="1400" dirty="0" err="1" smtClean="0"/>
                        <a:t>питання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даючи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пояснення</a:t>
                      </a:r>
                      <a:r>
                        <a:rPr lang="ru-RU" sz="1400" dirty="0" smtClean="0"/>
                        <a:t>, коли </a:t>
                      </a:r>
                      <a:r>
                        <a:rPr lang="ru-RU" sz="1400" dirty="0" err="1" smtClean="0"/>
                        <a:t>це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було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необхідно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Ми </a:t>
                      </a:r>
                      <a:r>
                        <a:rPr lang="ru-RU" sz="1400" dirty="0" err="1" smtClean="0"/>
                        <a:t>з’ясовували</a:t>
                      </a:r>
                      <a:r>
                        <a:rPr lang="ru-RU" sz="1400" dirty="0" smtClean="0"/>
                        <a:t> те, </a:t>
                      </a:r>
                      <a:r>
                        <a:rPr lang="ru-RU" sz="1400" dirty="0" err="1" smtClean="0"/>
                        <a:t>що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було</a:t>
                      </a:r>
                      <a:r>
                        <a:rPr lang="ru-RU" sz="1400" dirty="0" smtClean="0"/>
                        <a:t> нам </a:t>
                      </a:r>
                      <a:r>
                        <a:rPr lang="ru-RU" sz="1400" dirty="0" err="1" smtClean="0"/>
                        <a:t>незрозуміло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Ми </a:t>
                      </a:r>
                      <a:r>
                        <a:rPr lang="ru-RU" sz="1400" dirty="0" err="1" smtClean="0"/>
                        <a:t>допомагали</a:t>
                      </a:r>
                      <a:r>
                        <a:rPr lang="ru-RU" sz="1400" dirty="0" smtClean="0"/>
                        <a:t> один одному, з </a:t>
                      </a:r>
                      <a:r>
                        <a:rPr lang="ru-RU" sz="1400" dirty="0" err="1" smtClean="0"/>
                        <a:t>тим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щоб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всі</a:t>
                      </a:r>
                      <a:r>
                        <a:rPr lang="ru-RU" sz="1400" dirty="0" smtClean="0"/>
                        <a:t> могли </a:t>
                      </a:r>
                      <a:r>
                        <a:rPr lang="ru-RU" sz="1400" dirty="0" err="1" smtClean="0"/>
                        <a:t>зрозуміти</a:t>
                      </a:r>
                      <a:r>
                        <a:rPr lang="ru-RU" sz="1400" dirty="0" smtClean="0"/>
                        <a:t> і </a:t>
                      </a:r>
                      <a:r>
                        <a:rPr lang="ru-RU" sz="1400" dirty="0" err="1" smtClean="0"/>
                        <a:t>застосувати</a:t>
                      </a:r>
                      <a:r>
                        <a:rPr lang="ru-RU" sz="1400" dirty="0" smtClean="0"/>
                        <a:t> на </a:t>
                      </a:r>
                      <a:r>
                        <a:rPr lang="ru-RU" sz="1400" dirty="0" err="1" smtClean="0"/>
                        <a:t>практиці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інформацію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що</a:t>
                      </a:r>
                      <a:r>
                        <a:rPr lang="ru-RU" sz="1400" dirty="0" smtClean="0"/>
                        <a:t> ми </a:t>
                      </a:r>
                      <a:r>
                        <a:rPr lang="ru-RU" sz="1400" dirty="0" err="1" smtClean="0"/>
                        <a:t>отримали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Ми надавали </a:t>
                      </a:r>
                      <a:r>
                        <a:rPr lang="ru-RU" sz="1400" dirty="0" err="1" smtClean="0"/>
                        <a:t>можливість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всім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взяти</a:t>
                      </a:r>
                      <a:r>
                        <a:rPr lang="ru-RU" sz="1400" dirty="0" smtClean="0"/>
                        <a:t> участь в </a:t>
                      </a:r>
                      <a:r>
                        <a:rPr lang="ru-RU" sz="1400" dirty="0" err="1" smtClean="0"/>
                        <a:t>обговоренні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прийняті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рішення</a:t>
                      </a:r>
                      <a:r>
                        <a:rPr lang="ru-RU" sz="1400" dirty="0" smtClean="0"/>
                        <a:t> та </a:t>
                      </a:r>
                      <a:r>
                        <a:rPr lang="ru-RU" sz="1400" dirty="0" err="1" smtClean="0"/>
                        <a:t>представленні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результатів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роботи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групи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13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0"/>
            <a:ext cx="7125113" cy="924475"/>
          </a:xfrm>
        </p:spPr>
        <p:txBody>
          <a:bodyPr/>
          <a:lstStyle/>
          <a:p>
            <a:pPr algn="ctr"/>
            <a:r>
              <a:rPr lang="uk-UA" dirty="0" smtClean="0"/>
              <a:t>Висновок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401763"/>
            <a:ext cx="7121525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1554163"/>
            <a:ext cx="7121525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477" y="2091680"/>
            <a:ext cx="4009191" cy="267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193" y="764704"/>
            <a:ext cx="462385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Значення використання інтерактивних методів оцінювання знань </a:t>
            </a:r>
            <a:r>
              <a:rPr lang="uk-UA" dirty="0" err="1" smtClean="0"/>
              <a:t>заключається</a:t>
            </a:r>
            <a:r>
              <a:rPr lang="uk-UA" dirty="0" smtClean="0"/>
              <a:t> в тому, що вони </a:t>
            </a:r>
            <a:r>
              <a:rPr lang="uk-UA" dirty="0" err="1" smtClean="0"/>
              <a:t>допомогають</a:t>
            </a:r>
            <a:r>
              <a:rPr lang="uk-UA" dirty="0" smtClean="0"/>
              <a:t> дати </a:t>
            </a:r>
            <a:r>
              <a:rPr lang="ru-RU" dirty="0"/>
              <a:t> </a:t>
            </a:r>
            <a:r>
              <a:rPr lang="ru-RU" dirty="0" err="1"/>
              <a:t>правильну</a:t>
            </a:r>
            <a:r>
              <a:rPr lang="ru-RU" dirty="0"/>
              <a:t> </a:t>
            </a:r>
            <a:r>
              <a:rPr lang="ru-RU" dirty="0" err="1"/>
              <a:t>об'єктивну</a:t>
            </a:r>
            <a:r>
              <a:rPr lang="ru-RU" dirty="0"/>
              <a:t> </a:t>
            </a:r>
            <a:r>
              <a:rPr lang="ru-RU" dirty="0" err="1"/>
              <a:t>оцінку</a:t>
            </a:r>
            <a:r>
              <a:rPr lang="ru-RU" dirty="0"/>
              <a:t> </a:t>
            </a:r>
            <a:r>
              <a:rPr lang="ru-RU" dirty="0" err="1"/>
              <a:t>досягнутим</a:t>
            </a:r>
            <a:r>
              <a:rPr lang="ru-RU" dirty="0"/>
              <a:t> </a:t>
            </a:r>
            <a:r>
              <a:rPr lang="ru-RU" dirty="0" err="1"/>
              <a:t>успіхам</a:t>
            </a:r>
            <a:r>
              <a:rPr lang="ru-RU" dirty="0"/>
              <a:t> </a:t>
            </a:r>
            <a:r>
              <a:rPr lang="ru-RU" dirty="0" err="1"/>
              <a:t>учня</a:t>
            </a:r>
            <a:r>
              <a:rPr lang="ru-RU" dirty="0"/>
              <a:t>, </a:t>
            </a:r>
            <a:r>
              <a:rPr lang="ru-RU" dirty="0" err="1"/>
              <a:t>рівню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, </a:t>
            </a:r>
            <a:r>
              <a:rPr lang="ru-RU" dirty="0" err="1" smtClean="0"/>
              <a:t>вмінню</a:t>
            </a:r>
            <a:r>
              <a:rPr lang="ru-RU" dirty="0" smtClean="0"/>
              <a:t> </a:t>
            </a:r>
            <a:r>
              <a:rPr lang="ru-RU" dirty="0" err="1" smtClean="0"/>
              <a:t>творчо</a:t>
            </a:r>
            <a:r>
              <a:rPr lang="ru-RU" dirty="0" smtClean="0"/>
              <a:t> </a:t>
            </a:r>
            <a:r>
              <a:rPr lang="ru-RU" dirty="0" err="1" smtClean="0"/>
              <a:t>мислити</a:t>
            </a:r>
            <a:r>
              <a:rPr lang="ru-RU" dirty="0" smtClean="0"/>
              <a:t>,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висновки</a:t>
            </a:r>
            <a:r>
              <a:rPr lang="ru-RU" dirty="0" smtClean="0"/>
              <a:t>, </a:t>
            </a:r>
            <a:r>
              <a:rPr lang="ru-RU" dirty="0" err="1" smtClean="0"/>
              <a:t>узагальнювати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, </a:t>
            </a:r>
            <a:r>
              <a:rPr lang="ru-RU" dirty="0" err="1" smtClean="0"/>
              <a:t>працювати</a:t>
            </a:r>
            <a:r>
              <a:rPr lang="ru-RU" dirty="0" smtClean="0"/>
              <a:t> в </a:t>
            </a:r>
            <a:r>
              <a:rPr lang="ru-RU" dirty="0" err="1" smtClean="0"/>
              <a:t>групі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оцінювати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власні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підлягати</a:t>
            </a:r>
            <a:r>
              <a:rPr lang="ru-RU" dirty="0" smtClean="0"/>
              <a:t> </a:t>
            </a:r>
            <a:r>
              <a:rPr lang="ru-RU" dirty="0" err="1" smtClean="0"/>
              <a:t>оцінці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/>
              <a:t> . У </a:t>
            </a:r>
            <a:r>
              <a:rPr lang="ru-RU" dirty="0" err="1"/>
              <a:t>інтерактивному</a:t>
            </a:r>
            <a:r>
              <a:rPr lang="ru-RU" dirty="0"/>
              <a:t> </a:t>
            </a:r>
            <a:r>
              <a:rPr lang="ru-RU" dirty="0" err="1"/>
              <a:t>навчанні</a:t>
            </a:r>
            <a:r>
              <a:rPr lang="ru-RU" dirty="0"/>
              <a:t> </a:t>
            </a:r>
            <a:r>
              <a:rPr lang="ru-RU" dirty="0" err="1"/>
              <a:t>важливими</a:t>
            </a:r>
            <a:r>
              <a:rPr lang="ru-RU" dirty="0"/>
              <a:t> є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вміння</a:t>
            </a:r>
            <a:r>
              <a:rPr lang="ru-RU" dirty="0"/>
              <a:t>, як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відстоювати</a:t>
            </a:r>
            <a:r>
              <a:rPr lang="ru-RU" dirty="0"/>
              <a:t> свою думку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аргументувати</a:t>
            </a:r>
            <a:r>
              <a:rPr lang="ru-RU" dirty="0"/>
              <a:t> свою </a:t>
            </a:r>
            <a:r>
              <a:rPr lang="ru-RU" dirty="0" err="1"/>
              <a:t>позицію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дискусії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дебатів</a:t>
            </a:r>
            <a:r>
              <a:rPr lang="ru-RU" dirty="0"/>
              <a:t>. </a:t>
            </a:r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оцінювання</a:t>
            </a:r>
            <a:r>
              <a:rPr lang="ru-RU" dirty="0"/>
              <a:t> повинно </a:t>
            </a:r>
            <a:r>
              <a:rPr lang="ru-RU" dirty="0" err="1"/>
              <a:t>базуватися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на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уміннях</a:t>
            </a:r>
            <a:r>
              <a:rPr lang="ru-RU" dirty="0"/>
              <a:t>, а не </a:t>
            </a:r>
            <a:r>
              <a:rPr lang="ru-RU" dirty="0" err="1"/>
              <a:t>лише</a:t>
            </a:r>
            <a:r>
              <a:rPr lang="ru-RU" dirty="0"/>
              <a:t> на </a:t>
            </a:r>
            <a:r>
              <a:rPr lang="ru-RU" dirty="0" err="1"/>
              <a:t>оцінюванні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  </a:t>
            </a:r>
            <a:r>
              <a:rPr lang="ru-RU" dirty="0" err="1"/>
              <a:t>запам’ятовувати</a:t>
            </a:r>
            <a:r>
              <a:rPr lang="ru-RU" dirty="0"/>
              <a:t> та </a:t>
            </a:r>
            <a:r>
              <a:rPr lang="ru-RU" dirty="0" err="1"/>
              <a:t>відтворювати</a:t>
            </a:r>
            <a:r>
              <a:rPr lang="ru-RU" dirty="0"/>
              <a:t> </a:t>
            </a:r>
            <a:r>
              <a:rPr lang="ru-RU" dirty="0" err="1"/>
              <a:t>фрагменти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05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r>
              <a:rPr lang="uk-UA" dirty="0" smtClean="0">
                <a:cs typeface="Aharoni" panose="02010803020104030203" pitchFamily="2" charset="-79"/>
              </a:rPr>
              <a:t>Список використаних джерел:</a:t>
            </a:r>
            <a:endParaRPr lang="ru-RU" dirty="0"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5688631"/>
          </a:xfrm>
        </p:spPr>
        <p:txBody>
          <a:bodyPr>
            <a:normAutofit/>
          </a:bodyPr>
          <a:lstStyle/>
          <a:p>
            <a:r>
              <a:rPr lang="ru-RU" dirty="0" err="1"/>
              <a:t>Інтерактивне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[</a:t>
            </a:r>
            <a:r>
              <a:rPr lang="ru-RU" dirty="0" err="1"/>
              <a:t>Добірка</a:t>
            </a:r>
            <a:r>
              <a:rPr lang="ru-RU" dirty="0"/>
              <a:t> статей] // Початкова школа. – 2006. – №44. – С.1-23.</a:t>
            </a:r>
          </a:p>
          <a:p>
            <a:r>
              <a:rPr lang="ru-RU" dirty="0"/>
              <a:t>Интерактивное обучение: новые подходы // </a:t>
            </a:r>
            <a:r>
              <a:rPr lang="ru-RU" dirty="0" err="1"/>
              <a:t>Відкритий</a:t>
            </a:r>
            <a:r>
              <a:rPr lang="ru-RU" dirty="0"/>
              <a:t> урок. – 2002. – № 5-6.</a:t>
            </a:r>
          </a:p>
          <a:p>
            <a:r>
              <a:rPr lang="ru-RU" dirty="0"/>
              <a:t>Комар О. </a:t>
            </a:r>
            <a:r>
              <a:rPr lang="ru-RU" dirty="0" err="1"/>
              <a:t>Інтерактивні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–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співпраці</a:t>
            </a:r>
            <a:r>
              <a:rPr lang="ru-RU" dirty="0"/>
              <a:t> // Початкова школа. – 2005. – №2.</a:t>
            </a:r>
          </a:p>
          <a:p>
            <a:r>
              <a:rPr lang="ru-RU" dirty="0"/>
              <a:t>Комар О.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школярів</a:t>
            </a:r>
            <a:r>
              <a:rPr lang="ru-RU" dirty="0"/>
              <a:t> за </a:t>
            </a:r>
            <a:r>
              <a:rPr lang="ru-RU" dirty="0" err="1"/>
              <a:t>інтерактивними</a:t>
            </a:r>
            <a:r>
              <a:rPr lang="ru-RU" dirty="0"/>
              <a:t> методами // </a:t>
            </a:r>
            <a:r>
              <a:rPr lang="ru-RU" dirty="0" err="1"/>
              <a:t>Рідна</a:t>
            </a:r>
            <a:r>
              <a:rPr lang="ru-RU" dirty="0"/>
              <a:t> школа. – 2006. – № 5. – С. 57-60.</a:t>
            </a:r>
          </a:p>
          <a:p>
            <a:r>
              <a:rPr lang="ru-RU" dirty="0"/>
              <a:t>Крамаренко С.Г. </a:t>
            </a:r>
            <a:r>
              <a:rPr lang="ru-RU" dirty="0" err="1"/>
              <a:t>Інтерактивні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як </a:t>
            </a:r>
            <a:r>
              <a:rPr lang="ru-RU" dirty="0" err="1"/>
              <a:t>засіб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творчого</a:t>
            </a:r>
            <a:r>
              <a:rPr lang="ru-RU" dirty="0"/>
              <a:t> </a:t>
            </a:r>
            <a:r>
              <a:rPr lang="ru-RU" dirty="0" err="1"/>
              <a:t>потенціалу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// </a:t>
            </a:r>
            <a:r>
              <a:rPr lang="ru-RU" dirty="0" err="1"/>
              <a:t>Відкритий</a:t>
            </a:r>
            <a:r>
              <a:rPr lang="ru-RU" dirty="0"/>
              <a:t> урок. – 2002. – № 5-6. – С.7-10.</a:t>
            </a:r>
          </a:p>
          <a:p>
            <a:r>
              <a:rPr lang="ru-RU" dirty="0" err="1"/>
              <a:t>Освітні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. / За ред. О.М. </a:t>
            </a:r>
            <a:r>
              <a:rPr lang="ru-RU" dirty="0" err="1"/>
              <a:t>Пєхоти</a:t>
            </a:r>
            <a:r>
              <a:rPr lang="ru-RU" dirty="0"/>
              <a:t>. – К. – 2002. – 255 с.</a:t>
            </a:r>
          </a:p>
          <a:p>
            <a:r>
              <a:rPr lang="ru-RU" dirty="0" err="1"/>
              <a:t>Пометун</a:t>
            </a:r>
            <a:r>
              <a:rPr lang="ru-RU" dirty="0"/>
              <a:t> О. Як </a:t>
            </a:r>
            <a:r>
              <a:rPr lang="ru-RU" dirty="0" err="1"/>
              <a:t>оцінити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на </a:t>
            </a:r>
            <a:r>
              <a:rPr lang="ru-RU" dirty="0" err="1"/>
              <a:t>інтерактивному</a:t>
            </a:r>
            <a:r>
              <a:rPr lang="ru-RU" dirty="0"/>
              <a:t> </a:t>
            </a:r>
            <a:r>
              <a:rPr lang="ru-RU" dirty="0" err="1"/>
              <a:t>уроці</a:t>
            </a:r>
            <a:r>
              <a:rPr lang="ru-RU" dirty="0"/>
              <a:t> // </a:t>
            </a:r>
            <a:r>
              <a:rPr lang="ru-RU" dirty="0" err="1"/>
              <a:t>Доба</a:t>
            </a:r>
            <a:r>
              <a:rPr lang="ru-RU" dirty="0"/>
              <a:t>. 2002. – №2. – С.2-6;</a:t>
            </a:r>
          </a:p>
          <a:p>
            <a:r>
              <a:rPr lang="ru-RU" dirty="0" err="1"/>
              <a:t>Пометун</a:t>
            </a:r>
            <a:r>
              <a:rPr lang="ru-RU" dirty="0"/>
              <a:t> О.І., Пироженко Л. В.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Сучасний</a:t>
            </a:r>
            <a:r>
              <a:rPr lang="ru-RU" dirty="0"/>
              <a:t> урок. </a:t>
            </a:r>
            <a:r>
              <a:rPr lang="ru-RU" dirty="0" err="1"/>
              <a:t>Інтерактивні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на­вчання</a:t>
            </a:r>
            <a:r>
              <a:rPr lang="ru-RU" dirty="0"/>
              <a:t>: Наук.-метод. </a:t>
            </a:r>
            <a:r>
              <a:rPr lang="ru-RU" dirty="0" err="1"/>
              <a:t>посіб</a:t>
            </a:r>
            <a:r>
              <a:rPr lang="ru-RU" dirty="0"/>
              <a:t>. /За ред. О. І. </a:t>
            </a:r>
            <a:r>
              <a:rPr lang="ru-RU" dirty="0" err="1"/>
              <a:t>Пометун</a:t>
            </a:r>
            <a:r>
              <a:rPr lang="ru-RU" dirty="0"/>
              <a:t>. – К.І.А.С.К., 2003. – 192 с.</a:t>
            </a:r>
          </a:p>
        </p:txBody>
      </p:sp>
    </p:spTree>
    <p:extLst>
      <p:ext uri="{BB962C8B-B14F-4D97-AF65-F5344CB8AC3E}">
        <p14:creationId xmlns:p14="http://schemas.microsoft.com/office/powerpoint/2010/main" val="143365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-171400"/>
            <a:ext cx="7117180" cy="1470025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План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700808"/>
            <a:ext cx="7344816" cy="4896544"/>
          </a:xfrm>
        </p:spPr>
        <p:txBody>
          <a:bodyPr>
            <a:normAutofit/>
          </a:bodyPr>
          <a:lstStyle/>
          <a:p>
            <a:r>
              <a:rPr lang="uk-UA" sz="2800" i="1" dirty="0" smtClean="0">
                <a:solidFill>
                  <a:schemeClr val="tx1"/>
                </a:solidFill>
              </a:rPr>
              <a:t>1.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Оцінка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діяльності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учнів</a:t>
            </a:r>
            <a:r>
              <a:rPr lang="ru-RU" sz="2800" i="1" dirty="0">
                <a:solidFill>
                  <a:schemeClr val="tx1"/>
                </a:solidFill>
              </a:rPr>
              <a:t> на </a:t>
            </a:r>
            <a:r>
              <a:rPr lang="ru-RU" sz="2800" i="1" dirty="0" err="1">
                <a:solidFill>
                  <a:schemeClr val="tx1"/>
                </a:solidFill>
              </a:rPr>
              <a:t>інтерактивному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занятті</a:t>
            </a:r>
            <a:r>
              <a:rPr lang="ru-RU" sz="2800" i="1" dirty="0" smtClean="0">
                <a:solidFill>
                  <a:schemeClr val="tx1"/>
                </a:solidFill>
              </a:rPr>
              <a:t>.</a:t>
            </a:r>
            <a:endParaRPr lang="uk-UA" sz="2800" i="1" dirty="0" smtClean="0">
              <a:solidFill>
                <a:schemeClr val="tx1"/>
              </a:solidFill>
            </a:endParaRPr>
          </a:p>
          <a:p>
            <a:r>
              <a:rPr lang="uk-UA" sz="2800" i="1" dirty="0" smtClean="0">
                <a:solidFill>
                  <a:schemeClr val="tx1"/>
                </a:solidFill>
              </a:rPr>
              <a:t>2.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Основні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етапи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розробки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процедури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оцінювання</a:t>
            </a:r>
            <a:r>
              <a:rPr lang="ru-RU" sz="2800" i="1" dirty="0" smtClean="0">
                <a:solidFill>
                  <a:schemeClr val="tx1"/>
                </a:solidFill>
              </a:rPr>
              <a:t>.</a:t>
            </a:r>
            <a:endParaRPr lang="uk-UA" sz="2800" i="1" dirty="0" smtClean="0">
              <a:solidFill>
                <a:schemeClr val="tx1"/>
              </a:solidFill>
            </a:endParaRPr>
          </a:p>
          <a:p>
            <a:r>
              <a:rPr lang="uk-UA" sz="2800" i="1" dirty="0" smtClean="0">
                <a:solidFill>
                  <a:schemeClr val="tx1"/>
                </a:solidFill>
              </a:rPr>
              <a:t>3.Приклади прийомів оцінювання учнів на інтерактивних заняттях</a:t>
            </a:r>
            <a:r>
              <a:rPr lang="ru-RU" sz="2800" i="1" dirty="0">
                <a:solidFill>
                  <a:schemeClr val="tx1"/>
                </a:solidFill>
              </a:rPr>
              <a:t>.</a:t>
            </a:r>
            <a:endParaRPr lang="uk-UA" sz="2800" i="1" dirty="0" smtClean="0">
              <a:solidFill>
                <a:schemeClr val="tx1"/>
              </a:solidFill>
            </a:endParaRPr>
          </a:p>
          <a:p>
            <a:r>
              <a:rPr lang="uk-UA" sz="2800" i="1" dirty="0" smtClean="0">
                <a:solidFill>
                  <a:schemeClr val="tx1"/>
                </a:solidFill>
              </a:rPr>
              <a:t>4. Висновок</a:t>
            </a:r>
          </a:p>
          <a:p>
            <a:r>
              <a:rPr lang="uk-UA" sz="2800" i="1" dirty="0" smtClean="0">
                <a:solidFill>
                  <a:schemeClr val="tx1"/>
                </a:solidFill>
              </a:rPr>
              <a:t>5.Список використаних джерел.</a:t>
            </a:r>
            <a:endParaRPr lang="ru-RU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8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1. </a:t>
            </a:r>
            <a:r>
              <a:rPr lang="ru-RU" b="1" dirty="0" err="1"/>
              <a:t>Оцінка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b="1" dirty="0" err="1"/>
              <a:t>учнів</a:t>
            </a:r>
            <a:r>
              <a:rPr lang="ru-RU" b="1" dirty="0"/>
              <a:t> на </a:t>
            </a:r>
            <a:r>
              <a:rPr lang="ru-RU" b="1" dirty="0" err="1"/>
              <a:t>інтерактивному</a:t>
            </a:r>
            <a:r>
              <a:rPr lang="ru-RU" b="1" dirty="0"/>
              <a:t> </a:t>
            </a:r>
            <a:r>
              <a:rPr lang="ru-RU" b="1" dirty="0" err="1"/>
              <a:t>занятті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43924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Як </a:t>
            </a:r>
            <a:r>
              <a:rPr lang="ru-RU" dirty="0" err="1"/>
              <a:t>оцінювати</a:t>
            </a:r>
            <a:r>
              <a:rPr lang="ru-RU" dirty="0"/>
              <a:t> роботу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інтерактивних</a:t>
            </a:r>
            <a:r>
              <a:rPr lang="ru-RU" dirty="0"/>
              <a:t> занять, як </a:t>
            </a:r>
            <a:r>
              <a:rPr lang="ru-RU" dirty="0" err="1"/>
              <a:t>підтвердити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учні</a:t>
            </a:r>
            <a:r>
              <a:rPr lang="ru-RU" dirty="0"/>
              <a:t> </a:t>
            </a:r>
            <a:r>
              <a:rPr lang="ru-RU" dirty="0" err="1"/>
              <a:t>справді</a:t>
            </a:r>
            <a:r>
              <a:rPr lang="ru-RU" dirty="0"/>
              <a:t> </a:t>
            </a:r>
            <a:r>
              <a:rPr lang="ru-RU" dirty="0" err="1"/>
              <a:t>набули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, </a:t>
            </a:r>
            <a:r>
              <a:rPr lang="ru-RU" dirty="0" err="1"/>
              <a:t>уміння</a:t>
            </a:r>
            <a:r>
              <a:rPr lang="ru-RU" dirty="0"/>
              <a:t> і </a:t>
            </a:r>
            <a:r>
              <a:rPr lang="ru-RU" dirty="0" err="1"/>
              <a:t>навички</a:t>
            </a:r>
            <a:r>
              <a:rPr lang="ru-RU" dirty="0"/>
              <a:t>, </a:t>
            </a:r>
            <a:r>
              <a:rPr lang="ru-RU" dirty="0" err="1"/>
              <a:t>сформували</a:t>
            </a:r>
            <a:r>
              <a:rPr lang="ru-RU" dirty="0"/>
              <a:t> у себе </a:t>
            </a:r>
            <a:r>
              <a:rPr lang="ru-RU" dirty="0" err="1"/>
              <a:t>значущі</a:t>
            </a:r>
            <a:r>
              <a:rPr lang="ru-RU" dirty="0"/>
              <a:t> для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 та </a:t>
            </a:r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 smtClean="0"/>
              <a:t>компетентності</a:t>
            </a:r>
            <a:r>
              <a:rPr lang="ru-RU" dirty="0"/>
              <a:t>?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/>
              <a:t>інтерактивному</a:t>
            </a:r>
            <a:r>
              <a:rPr lang="ru-RU" dirty="0"/>
              <a:t> </a:t>
            </a:r>
            <a:r>
              <a:rPr lang="ru-RU" dirty="0" err="1"/>
              <a:t>навчанні</a:t>
            </a:r>
            <a:r>
              <a:rPr lang="ru-RU" dirty="0"/>
              <a:t> </a:t>
            </a:r>
            <a:r>
              <a:rPr lang="ru-RU" dirty="0" err="1"/>
              <a:t>важливими</a:t>
            </a:r>
            <a:r>
              <a:rPr lang="ru-RU" dirty="0"/>
              <a:t> є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вміння</a:t>
            </a:r>
            <a:r>
              <a:rPr lang="ru-RU" dirty="0"/>
              <a:t>, як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відстоювати</a:t>
            </a:r>
            <a:r>
              <a:rPr lang="ru-RU" dirty="0"/>
              <a:t> свою думку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аргументувати</a:t>
            </a:r>
            <a:r>
              <a:rPr lang="ru-RU" dirty="0"/>
              <a:t> свою </a:t>
            </a:r>
            <a:r>
              <a:rPr lang="ru-RU" dirty="0" err="1"/>
              <a:t>позицію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дискусії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дебатів</a:t>
            </a:r>
            <a:r>
              <a:rPr lang="ru-RU" dirty="0"/>
              <a:t>. </a:t>
            </a:r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оцінювання</a:t>
            </a:r>
            <a:r>
              <a:rPr lang="ru-RU" dirty="0"/>
              <a:t> повинно </a:t>
            </a:r>
            <a:r>
              <a:rPr lang="ru-RU" dirty="0" err="1"/>
              <a:t>базуватися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на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уміннях</a:t>
            </a:r>
            <a:r>
              <a:rPr lang="ru-RU" dirty="0"/>
              <a:t>, а не </a:t>
            </a:r>
            <a:r>
              <a:rPr lang="ru-RU" dirty="0" err="1"/>
              <a:t>лише</a:t>
            </a:r>
            <a:r>
              <a:rPr lang="ru-RU" dirty="0"/>
              <a:t> на </a:t>
            </a:r>
            <a:r>
              <a:rPr lang="ru-RU" dirty="0" err="1"/>
              <a:t>оцінюванні</a:t>
            </a:r>
            <a:r>
              <a:rPr lang="ru-RU" dirty="0"/>
              <a:t> </a:t>
            </a:r>
            <a:r>
              <a:rPr lang="ru-RU" dirty="0" err="1" smtClean="0"/>
              <a:t>здатності</a:t>
            </a:r>
            <a:r>
              <a:rPr lang="ru-RU" dirty="0" smtClean="0"/>
              <a:t>  </a:t>
            </a:r>
            <a:r>
              <a:rPr lang="ru-RU" dirty="0" err="1"/>
              <a:t>запам’ятовувати</a:t>
            </a:r>
            <a:r>
              <a:rPr lang="ru-RU" dirty="0"/>
              <a:t> та </a:t>
            </a:r>
            <a:r>
              <a:rPr lang="ru-RU" dirty="0" err="1"/>
              <a:t>відтворювати</a:t>
            </a:r>
            <a:r>
              <a:rPr lang="ru-RU" dirty="0"/>
              <a:t> </a:t>
            </a:r>
            <a:r>
              <a:rPr lang="ru-RU" dirty="0" err="1"/>
              <a:t>фрагменти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 smtClean="0"/>
              <a:t>.</a:t>
            </a:r>
          </a:p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346848" cy="434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58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8064896" cy="61926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У </a:t>
            </a:r>
            <a:r>
              <a:rPr lang="ru-RU" sz="2400" b="1" dirty="0" err="1">
                <a:solidFill>
                  <a:schemeClr val="tx1"/>
                </a:solidFill>
              </a:rPr>
              <a:t>розробці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підходів</a:t>
            </a:r>
            <a:r>
              <a:rPr lang="ru-RU" sz="2400" b="1" dirty="0">
                <a:solidFill>
                  <a:schemeClr val="tx1"/>
                </a:solidFill>
              </a:rPr>
              <a:t> до </a:t>
            </a:r>
            <a:r>
              <a:rPr lang="ru-RU" sz="2400" b="1" dirty="0" err="1">
                <a:solidFill>
                  <a:schemeClr val="tx1"/>
                </a:solidFill>
              </a:rPr>
              <a:t>оцінювання</a:t>
            </a:r>
            <a:r>
              <a:rPr lang="ru-RU" sz="2400" b="1" dirty="0">
                <a:solidFill>
                  <a:schemeClr val="tx1"/>
                </a:solidFill>
              </a:rPr>
              <a:t> першим </a:t>
            </a:r>
            <a:r>
              <a:rPr lang="ru-RU" sz="2400" b="1" dirty="0" err="1">
                <a:solidFill>
                  <a:schemeClr val="tx1"/>
                </a:solidFill>
              </a:rPr>
              <a:t>кроком</a:t>
            </a:r>
            <a:r>
              <a:rPr lang="ru-RU" sz="2400" b="1" dirty="0">
                <a:solidFill>
                  <a:schemeClr val="tx1"/>
                </a:solidFill>
              </a:rPr>
              <a:t> є </a:t>
            </a:r>
            <a:r>
              <a:rPr lang="ru-RU" sz="2400" b="1" dirty="0" err="1">
                <a:solidFill>
                  <a:schemeClr val="tx1"/>
                </a:solidFill>
              </a:rPr>
              <a:t>чітке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формування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завдань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оцінювання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4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400" b="1" dirty="0" err="1">
                <a:solidFill>
                  <a:schemeClr val="tx1"/>
                </a:solidFill>
              </a:rPr>
              <a:t>Традиційно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це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такі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завдання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tx1"/>
              </a:solidFill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    </a:t>
            </a:r>
            <a:r>
              <a:rPr lang="ru-RU" sz="2000" dirty="0" err="1">
                <a:solidFill>
                  <a:schemeClr val="tx1"/>
                </a:solidFill>
              </a:rPr>
              <a:t>показати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учням</a:t>
            </a:r>
            <a:r>
              <a:rPr lang="ru-RU" sz="2000" dirty="0">
                <a:solidFill>
                  <a:schemeClr val="tx1"/>
                </a:solidFill>
              </a:rPr>
              <a:t>, як вони </a:t>
            </a:r>
            <a:r>
              <a:rPr lang="ru-RU" sz="2000" dirty="0" err="1">
                <a:solidFill>
                  <a:schemeClr val="tx1"/>
                </a:solidFill>
              </a:rPr>
              <a:t>досягли</a:t>
            </a:r>
            <a:r>
              <a:rPr lang="ru-RU" sz="2000" dirty="0">
                <a:solidFill>
                  <a:schemeClr val="tx1"/>
                </a:solidFill>
              </a:rPr>
              <a:t> мети </a:t>
            </a:r>
            <a:r>
              <a:rPr lang="ru-RU" sz="2000" dirty="0" err="1">
                <a:solidFill>
                  <a:schemeClr val="tx1"/>
                </a:solidFill>
              </a:rPr>
              <a:t>навчального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заняття</a:t>
            </a:r>
            <a:r>
              <a:rPr lang="ru-RU" sz="2000" dirty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    </a:t>
            </a:r>
            <a:r>
              <a:rPr lang="ru-RU" sz="2000" dirty="0" err="1">
                <a:solidFill>
                  <a:schemeClr val="tx1"/>
                </a:solidFill>
              </a:rPr>
              <a:t>визначити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найкращих</a:t>
            </a:r>
            <a:r>
              <a:rPr lang="ru-RU" sz="2000" dirty="0">
                <a:solidFill>
                  <a:schemeClr val="tx1"/>
                </a:solidFill>
              </a:rPr>
              <a:t> за результатами </a:t>
            </a:r>
            <a:r>
              <a:rPr lang="ru-RU" sz="2000" dirty="0" err="1">
                <a:solidFill>
                  <a:schemeClr val="tx1"/>
                </a:solidFill>
              </a:rPr>
              <a:t>учнів</a:t>
            </a:r>
            <a:r>
              <a:rPr lang="ru-RU" sz="2000" dirty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    </a:t>
            </a:r>
            <a:r>
              <a:rPr lang="ru-RU" sz="2000" dirty="0" err="1">
                <a:solidFill>
                  <a:schemeClr val="tx1"/>
                </a:solidFill>
              </a:rPr>
              <a:t>стимулювати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мотивацію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учнів</a:t>
            </a:r>
            <a:r>
              <a:rPr lang="ru-RU" sz="2000" dirty="0">
                <a:solidFill>
                  <a:schemeClr val="tx1"/>
                </a:solidFill>
              </a:rPr>
              <a:t> до </a:t>
            </a:r>
            <a:r>
              <a:rPr lang="ru-RU" sz="2000" dirty="0" err="1">
                <a:solidFill>
                  <a:schemeClr val="tx1"/>
                </a:solidFill>
              </a:rPr>
              <a:t>навчання</a:t>
            </a:r>
            <a:r>
              <a:rPr lang="ru-RU" sz="2000" dirty="0">
                <a:solidFill>
                  <a:schemeClr val="tx1"/>
                </a:solidFill>
              </a:rPr>
              <a:t> й </a:t>
            </a:r>
            <a:r>
              <a:rPr lang="ru-RU" sz="2000" dirty="0" err="1">
                <a:solidFill>
                  <a:schemeClr val="tx1"/>
                </a:solidFill>
              </a:rPr>
              <a:t>отримання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сучасних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знань</a:t>
            </a:r>
            <a:r>
              <a:rPr lang="ru-RU" sz="2000" dirty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    </a:t>
            </a:r>
            <a:r>
              <a:rPr lang="ru-RU" sz="2000" dirty="0" err="1">
                <a:solidFill>
                  <a:schemeClr val="tx1"/>
                </a:solidFill>
              </a:rPr>
              <a:t>визначити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рівень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здібностей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учнів</a:t>
            </a:r>
            <a:r>
              <a:rPr lang="ru-RU" sz="2000" dirty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    </a:t>
            </a:r>
            <a:r>
              <a:rPr lang="ru-RU" sz="2000" dirty="0" err="1">
                <a:solidFill>
                  <a:schemeClr val="tx1"/>
                </a:solidFill>
              </a:rPr>
              <a:t>з’ясувати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чи</a:t>
            </a:r>
            <a:r>
              <a:rPr lang="ru-RU" sz="2000" dirty="0">
                <a:solidFill>
                  <a:schemeClr val="tx1"/>
                </a:solidFill>
              </a:rPr>
              <a:t> є </a:t>
            </a:r>
            <a:r>
              <a:rPr lang="ru-RU" sz="2000" dirty="0" err="1">
                <a:solidFill>
                  <a:schemeClr val="tx1"/>
                </a:solidFill>
              </a:rPr>
              <a:t>необхідність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додаткового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навчання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«</a:t>
            </a:r>
            <a:r>
              <a:rPr lang="ru-RU" sz="2000" dirty="0" err="1">
                <a:solidFill>
                  <a:schemeClr val="tx1"/>
                </a:solidFill>
              </a:rPr>
              <a:t>перенавчання</a:t>
            </a:r>
            <a:r>
              <a:rPr lang="ru-RU" sz="2000" dirty="0">
                <a:solidFill>
                  <a:schemeClr val="tx1"/>
                </a:solidFill>
              </a:rPr>
              <a:t>»;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    </a:t>
            </a:r>
            <a:r>
              <a:rPr lang="ru-RU" sz="2000" dirty="0" err="1">
                <a:solidFill>
                  <a:schemeClr val="tx1"/>
                </a:solidFill>
              </a:rPr>
              <a:t>поставити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оцінки</a:t>
            </a:r>
            <a:r>
              <a:rPr lang="ru-RU" sz="2000" dirty="0">
                <a:solidFill>
                  <a:schemeClr val="tx1"/>
                </a:solidFill>
              </a:rPr>
              <a:t> кожному </a:t>
            </a:r>
            <a:r>
              <a:rPr lang="ru-RU" sz="2000" dirty="0" err="1">
                <a:solidFill>
                  <a:schemeClr val="tx1"/>
                </a:solidFill>
              </a:rPr>
              <a:t>учню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86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2. </a:t>
            </a:r>
            <a:r>
              <a:rPr lang="ru-RU" b="1" dirty="0" err="1">
                <a:solidFill>
                  <a:schemeClr val="tx1"/>
                </a:solidFill>
              </a:rPr>
              <a:t>Основні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етапи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розробки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процедури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оцінювання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0760" y="1399991"/>
            <a:ext cx="784887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вчителів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інтерактивні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для </a:t>
            </a:r>
            <a:r>
              <a:rPr lang="ru-RU" dirty="0" err="1"/>
              <a:t>опрацювання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 </a:t>
            </a:r>
            <a:r>
              <a:rPr lang="ru-RU" dirty="0" err="1"/>
              <a:t>важливого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і для </a:t>
            </a:r>
            <a:r>
              <a:rPr lang="ru-RU" dirty="0" err="1"/>
              <a:t>формування</a:t>
            </a:r>
            <a:r>
              <a:rPr lang="ru-RU" dirty="0"/>
              <a:t> в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умінь</a:t>
            </a:r>
            <a:r>
              <a:rPr lang="ru-RU" dirty="0"/>
              <a:t> </a:t>
            </a:r>
            <a:r>
              <a:rPr lang="ru-RU" dirty="0" err="1"/>
              <a:t>вирішувати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відчувають</a:t>
            </a:r>
            <a:r>
              <a:rPr lang="ru-RU" dirty="0"/>
              <a:t> </a:t>
            </a:r>
            <a:r>
              <a:rPr lang="ru-RU" dirty="0" err="1"/>
              <a:t>труднощі</a:t>
            </a:r>
            <a:r>
              <a:rPr lang="ru-RU" dirty="0"/>
              <a:t> у </a:t>
            </a:r>
            <a:r>
              <a:rPr lang="ru-RU" dirty="0" err="1"/>
              <a:t>виставленні</a:t>
            </a:r>
            <a:r>
              <a:rPr lang="ru-RU" dirty="0"/>
              <a:t> </a:t>
            </a:r>
            <a:r>
              <a:rPr lang="ru-RU" dirty="0" err="1"/>
              <a:t>учням</a:t>
            </a:r>
            <a:r>
              <a:rPr lang="ru-RU" dirty="0"/>
              <a:t> </a:t>
            </a:r>
            <a:r>
              <a:rPr lang="ru-RU" dirty="0" err="1"/>
              <a:t>оцінок</a:t>
            </a:r>
            <a:r>
              <a:rPr lang="ru-RU" dirty="0"/>
              <a:t> у балах.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пов’язано</a:t>
            </a:r>
            <a:r>
              <a:rPr lang="ru-RU" dirty="0"/>
              <a:t> з </a:t>
            </a:r>
            <a:r>
              <a:rPr lang="ru-RU" dirty="0" err="1"/>
              <a:t>відсутністю</a:t>
            </a:r>
            <a:r>
              <a:rPr lang="ru-RU" dirty="0"/>
              <a:t> </a:t>
            </a:r>
            <a:r>
              <a:rPr lang="ru-RU" dirty="0" err="1"/>
              <a:t>обґрунтованих</a:t>
            </a:r>
            <a:r>
              <a:rPr lang="ru-RU" dirty="0"/>
              <a:t> </a:t>
            </a:r>
            <a:r>
              <a:rPr lang="ru-RU" dirty="0" err="1"/>
              <a:t>підходів</a:t>
            </a:r>
            <a:r>
              <a:rPr lang="ru-RU" dirty="0"/>
              <a:t> до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, яка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пов’язана</a:t>
            </a:r>
            <a:r>
              <a:rPr lang="ru-RU" dirty="0"/>
              <a:t> з </a:t>
            </a:r>
            <a:r>
              <a:rPr lang="ru-RU" dirty="0" err="1"/>
              <a:t>підготовкою</a:t>
            </a:r>
            <a:r>
              <a:rPr lang="ru-RU" dirty="0"/>
              <a:t> і </a:t>
            </a:r>
            <a:r>
              <a:rPr lang="ru-RU" dirty="0" err="1"/>
              <a:t>плануванням</a:t>
            </a:r>
            <a:r>
              <a:rPr lang="ru-RU" dirty="0"/>
              <a:t> учителем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r>
              <a:rPr lang="ru-RU" sz="2000" b="1" dirty="0" err="1" smtClean="0"/>
              <a:t>Цей</a:t>
            </a:r>
            <a:r>
              <a:rPr lang="ru-RU" sz="2000" b="1" dirty="0" smtClean="0"/>
              <a:t> </a:t>
            </a:r>
            <a:r>
              <a:rPr lang="ru-RU" sz="2000" b="1" dirty="0" err="1"/>
              <a:t>процес</a:t>
            </a:r>
            <a:r>
              <a:rPr lang="ru-RU" sz="2000" b="1" dirty="0"/>
              <a:t> повинен </a:t>
            </a:r>
            <a:r>
              <a:rPr lang="ru-RU" sz="2000" b="1" dirty="0" err="1"/>
              <a:t>складатися</a:t>
            </a:r>
            <a:r>
              <a:rPr lang="ru-RU" sz="2000" b="1" dirty="0"/>
              <a:t> з таких </a:t>
            </a:r>
            <a:r>
              <a:rPr lang="ru-RU" sz="2000" b="1" dirty="0" err="1"/>
              <a:t>дій</a:t>
            </a:r>
            <a:r>
              <a:rPr lang="ru-RU" sz="2000" b="1" dirty="0"/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1510" y="4077072"/>
            <a:ext cx="224229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Визначення мети і очікуваних результатів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419872" y="4200950"/>
            <a:ext cx="223224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Вибір критеріїв оцінювання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228184" y="4200950"/>
            <a:ext cx="23042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Визначення мети оцінювання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94031" y="5246277"/>
            <a:ext cx="205725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Визначення способів оцінювання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363919" y="5585488"/>
            <a:ext cx="25202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Вибір шкали оцінювання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6351717" y="5308489"/>
            <a:ext cx="208823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Шляхи доведення до учнів очікувань вчителя</a:t>
            </a:r>
            <a:endParaRPr lang="ru-RU" dirty="0"/>
          </a:p>
        </p:txBody>
      </p:sp>
      <p:cxnSp>
        <p:nvCxnSpPr>
          <p:cNvPr id="36" name="Прямая со стрелкой 35"/>
          <p:cNvCxnSpPr>
            <a:stCxn id="25" idx="2"/>
          </p:cNvCxnSpPr>
          <p:nvPr/>
        </p:nvCxnSpPr>
        <p:spPr>
          <a:xfrm flipH="1">
            <a:off x="1409475" y="3739093"/>
            <a:ext cx="3065721" cy="147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25" idx="2"/>
          </p:cNvCxnSpPr>
          <p:nvPr/>
        </p:nvCxnSpPr>
        <p:spPr>
          <a:xfrm>
            <a:off x="4475196" y="3739093"/>
            <a:ext cx="0" cy="469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28" idx="2"/>
          </p:cNvCxnSpPr>
          <p:nvPr/>
        </p:nvCxnSpPr>
        <p:spPr>
          <a:xfrm>
            <a:off x="4535996" y="4847281"/>
            <a:ext cx="0" cy="738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5" idx="2"/>
          </p:cNvCxnSpPr>
          <p:nvPr/>
        </p:nvCxnSpPr>
        <p:spPr>
          <a:xfrm>
            <a:off x="4475196" y="3739093"/>
            <a:ext cx="2766927" cy="377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25" idx="2"/>
          </p:cNvCxnSpPr>
          <p:nvPr/>
        </p:nvCxnSpPr>
        <p:spPr>
          <a:xfrm flipH="1">
            <a:off x="1979712" y="3739093"/>
            <a:ext cx="2495484" cy="377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25" idx="2"/>
          </p:cNvCxnSpPr>
          <p:nvPr/>
        </p:nvCxnSpPr>
        <p:spPr>
          <a:xfrm>
            <a:off x="4475196" y="3739093"/>
            <a:ext cx="2545076" cy="14772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83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3.Приклади </a:t>
            </a:r>
            <a:r>
              <a:rPr lang="ru-RU" b="1" dirty="0" err="1">
                <a:solidFill>
                  <a:schemeClr val="tx1"/>
                </a:solidFill>
              </a:rPr>
              <a:t>прийомів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оцінювання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учнів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інтерактивних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заняттях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916832"/>
            <a:ext cx="180020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Тест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284984"/>
            <a:ext cx="180020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Експрес-опитування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509120"/>
            <a:ext cx="1800200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Розширене опитування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805264"/>
            <a:ext cx="1800200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Контрольна вправа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stCxn id="6" idx="3"/>
          </p:cNvCxnSpPr>
          <p:nvPr/>
        </p:nvCxnSpPr>
        <p:spPr>
          <a:xfrm>
            <a:off x="2195736" y="2276872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8" idx="3"/>
          </p:cNvCxnSpPr>
          <p:nvPr/>
        </p:nvCxnSpPr>
        <p:spPr>
          <a:xfrm>
            <a:off x="2195736" y="4941168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3"/>
          </p:cNvCxnSpPr>
          <p:nvPr/>
        </p:nvCxnSpPr>
        <p:spPr>
          <a:xfrm>
            <a:off x="2195736" y="6237312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Волна 18"/>
          <p:cNvSpPr/>
          <p:nvPr/>
        </p:nvSpPr>
        <p:spPr>
          <a:xfrm>
            <a:off x="3242676" y="1628800"/>
            <a:ext cx="5544616" cy="1512168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завдання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полягати</a:t>
            </a:r>
            <a:r>
              <a:rPr lang="ru-RU" dirty="0">
                <a:solidFill>
                  <a:schemeClr val="tx1"/>
                </a:solidFill>
              </a:rPr>
              <a:t> у тому,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повинні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вибрати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правильну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відповідь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кількох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запропонованих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варіантів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" name="Волна 19"/>
          <p:cNvSpPr/>
          <p:nvPr/>
        </p:nvSpPr>
        <p:spPr>
          <a:xfrm>
            <a:off x="3275856" y="2996952"/>
            <a:ext cx="5544616" cy="1224136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Завдання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типу </a:t>
            </a:r>
            <a:r>
              <a:rPr lang="ru-RU" dirty="0" err="1">
                <a:solidFill>
                  <a:schemeClr val="tx1"/>
                </a:solidFill>
              </a:rPr>
              <a:t>заповнити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таблицю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намалювати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діаграму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скласти</a:t>
            </a:r>
            <a:r>
              <a:rPr lang="ru-RU" dirty="0">
                <a:solidFill>
                  <a:schemeClr val="tx1"/>
                </a:solidFill>
              </a:rPr>
              <a:t> схему 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Волна 20"/>
          <p:cNvSpPr/>
          <p:nvPr/>
        </p:nvSpPr>
        <p:spPr>
          <a:xfrm>
            <a:off x="3275856" y="4005064"/>
            <a:ext cx="5544616" cy="1584176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Усно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письмово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відповідь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поставлене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запитання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поясненнями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окремих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положень</a:t>
            </a:r>
            <a:r>
              <a:rPr lang="ru-RU" dirty="0">
                <a:solidFill>
                  <a:schemeClr val="tx1"/>
                </a:solidFill>
              </a:rPr>
              <a:t>, з </a:t>
            </a:r>
            <a:r>
              <a:rPr lang="ru-RU" dirty="0" err="1">
                <a:solidFill>
                  <a:schemeClr val="tx1"/>
                </a:solidFill>
              </a:rPr>
              <a:t>наведенням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аргументів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прикладів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2" name="Волна 21"/>
          <p:cNvSpPr/>
          <p:nvPr/>
        </p:nvSpPr>
        <p:spPr>
          <a:xfrm>
            <a:off x="3275856" y="5392604"/>
            <a:ext cx="5544616" cy="1465396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може</a:t>
            </a:r>
            <a:r>
              <a:rPr lang="ru-RU" dirty="0">
                <a:solidFill>
                  <a:schemeClr val="tx1"/>
                </a:solidFill>
              </a:rPr>
              <a:t> бути </a:t>
            </a:r>
            <a:r>
              <a:rPr lang="ru-RU" dirty="0" err="1">
                <a:solidFill>
                  <a:schemeClr val="tx1"/>
                </a:solidFill>
              </a:rPr>
              <a:t>підготовка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аргументів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виконання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завдання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малій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групі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упорядкування</a:t>
            </a:r>
            <a:r>
              <a:rPr lang="ru-RU" dirty="0">
                <a:solidFill>
                  <a:schemeClr val="tx1"/>
                </a:solidFill>
              </a:rPr>
              <a:t> тексту, </a:t>
            </a:r>
            <a:r>
              <a:rPr lang="ru-RU" dirty="0" err="1">
                <a:solidFill>
                  <a:schemeClr val="tx1"/>
                </a:solidFill>
              </a:rPr>
              <a:t>написання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твору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тощо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24" name="Прямая со стрелкой 23"/>
          <p:cNvCxnSpPr>
            <a:stCxn id="7" idx="3"/>
          </p:cNvCxnSpPr>
          <p:nvPr/>
        </p:nvCxnSpPr>
        <p:spPr>
          <a:xfrm>
            <a:off x="2195736" y="3645024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48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76672"/>
            <a:ext cx="2448272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Самооцінка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060848"/>
            <a:ext cx="2376264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Дельта - плюс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381" y="3717032"/>
            <a:ext cx="2376264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Ігрові методи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stCxn id="6" idx="3"/>
          </p:cNvCxnSpPr>
          <p:nvPr/>
        </p:nvCxnSpPr>
        <p:spPr>
          <a:xfrm>
            <a:off x="2843808" y="944724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3"/>
          </p:cNvCxnSpPr>
          <p:nvPr/>
        </p:nvCxnSpPr>
        <p:spPr>
          <a:xfrm>
            <a:off x="2843808" y="2528900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8" idx="3"/>
          </p:cNvCxnSpPr>
          <p:nvPr/>
        </p:nvCxnSpPr>
        <p:spPr>
          <a:xfrm>
            <a:off x="2861645" y="4185084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Волна 17"/>
          <p:cNvSpPr/>
          <p:nvPr/>
        </p:nvSpPr>
        <p:spPr>
          <a:xfrm>
            <a:off x="3995936" y="0"/>
            <a:ext cx="4896544" cy="1556792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Оцінка</a:t>
            </a:r>
            <a:r>
              <a:rPr lang="ru-RU" dirty="0">
                <a:solidFill>
                  <a:schemeClr val="tx1"/>
                </a:solidFill>
              </a:rPr>
              <a:t> самими </a:t>
            </a:r>
            <a:r>
              <a:rPr lang="ru-RU" dirty="0" err="1">
                <a:solidFill>
                  <a:schemeClr val="tx1"/>
                </a:solidFill>
              </a:rPr>
              <a:t>учнями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своєї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роботи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своїх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колег</a:t>
            </a:r>
            <a:r>
              <a:rPr lang="ru-RU" dirty="0">
                <a:solidFill>
                  <a:schemeClr val="tx1"/>
                </a:solidFill>
              </a:rPr>
              <a:t>), а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заняття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цілому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Волна 18"/>
          <p:cNvSpPr/>
          <p:nvPr/>
        </p:nvSpPr>
        <p:spPr>
          <a:xfrm>
            <a:off x="3995936" y="1412776"/>
            <a:ext cx="4896543" cy="2304256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Використовується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проведення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загальної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оцінювальноїдискусії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заняття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цілому</a:t>
            </a:r>
            <a:r>
              <a:rPr lang="ru-RU" dirty="0">
                <a:solidFill>
                  <a:schemeClr val="tx1"/>
                </a:solidFill>
              </a:rPr>
              <a:t>. Вона </a:t>
            </a:r>
            <a:r>
              <a:rPr lang="ru-RU" dirty="0" err="1">
                <a:solidFill>
                  <a:schemeClr val="tx1"/>
                </a:solidFill>
              </a:rPr>
              <a:t>полягає</a:t>
            </a:r>
            <a:r>
              <a:rPr lang="ru-RU" dirty="0">
                <a:solidFill>
                  <a:schemeClr val="tx1"/>
                </a:solidFill>
              </a:rPr>
              <a:t> в тому,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спочатку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оцінюють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позитивні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сторони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заняття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потім</a:t>
            </a:r>
            <a:r>
              <a:rPr lang="ru-RU" dirty="0" smtClean="0">
                <a:solidFill>
                  <a:schemeClr val="tx1"/>
                </a:solidFill>
              </a:rPr>
              <a:t> «-».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Волна 19"/>
          <p:cNvSpPr/>
          <p:nvPr/>
        </p:nvSpPr>
        <p:spPr>
          <a:xfrm>
            <a:off x="3995936" y="3696250"/>
            <a:ext cx="4896544" cy="1584176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 </a:t>
            </a:r>
            <a:r>
              <a:rPr lang="ru-RU" dirty="0" err="1">
                <a:solidFill>
                  <a:schemeClr val="tx1"/>
                </a:solidFill>
              </a:rPr>
              <a:t>бажанням</a:t>
            </a:r>
            <a:r>
              <a:rPr lang="ru-RU" dirty="0">
                <a:solidFill>
                  <a:schemeClr val="tx1"/>
                </a:solidFill>
              </a:rPr>
              <a:t>, учитель часто </a:t>
            </a:r>
            <a:r>
              <a:rPr lang="ru-RU" dirty="0" err="1">
                <a:solidFill>
                  <a:schemeClr val="tx1"/>
                </a:solidFill>
              </a:rPr>
              <a:t>може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перетворити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оцінку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гру</a:t>
            </a:r>
            <a:r>
              <a:rPr lang="ru-RU" dirty="0">
                <a:solidFill>
                  <a:schemeClr val="tx1"/>
                </a:solidFill>
              </a:rPr>
              <a:t>. При </a:t>
            </a:r>
            <a:r>
              <a:rPr lang="ru-RU" dirty="0" err="1">
                <a:solidFill>
                  <a:schemeClr val="tx1"/>
                </a:solidFill>
              </a:rPr>
              <a:t>цьому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важливо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заздалегідь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встановити</a:t>
            </a:r>
            <a:r>
              <a:rPr lang="ru-RU" dirty="0">
                <a:solidFill>
                  <a:schemeClr val="tx1"/>
                </a:solidFill>
              </a:rPr>
              <a:t> шкалу </a:t>
            </a:r>
            <a:r>
              <a:rPr lang="ru-RU" dirty="0" err="1">
                <a:solidFill>
                  <a:schemeClr val="tx1"/>
                </a:solidFill>
              </a:rPr>
              <a:t>оцінювання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всіх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учасників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5381" y="5517232"/>
            <a:ext cx="2358427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Спостереження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4" name="Прямая со стрелкой 23"/>
          <p:cNvCxnSpPr>
            <a:stCxn id="22" idx="3"/>
          </p:cNvCxnSpPr>
          <p:nvPr/>
        </p:nvCxnSpPr>
        <p:spPr>
          <a:xfrm>
            <a:off x="2843808" y="6021288"/>
            <a:ext cx="11699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Волна 24"/>
          <p:cNvSpPr/>
          <p:nvPr/>
        </p:nvSpPr>
        <p:spPr>
          <a:xfrm>
            <a:off x="3995937" y="5373216"/>
            <a:ext cx="4896544" cy="1484784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Учитель </a:t>
            </a:r>
            <a:r>
              <a:rPr lang="ru-RU" dirty="0" err="1">
                <a:solidFill>
                  <a:schemeClr val="tx1"/>
                </a:solidFill>
              </a:rPr>
              <a:t>вибирає</a:t>
            </a:r>
            <a:r>
              <a:rPr lang="ru-RU" dirty="0">
                <a:solidFill>
                  <a:schemeClr val="tx1"/>
                </a:solidFill>
              </a:rPr>
              <a:t> для себе </a:t>
            </a:r>
            <a:r>
              <a:rPr lang="ru-RU" dirty="0" err="1">
                <a:solidFill>
                  <a:schemeClr val="tx1"/>
                </a:solidFill>
              </a:rPr>
              <a:t>показники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буде </a:t>
            </a:r>
            <a:r>
              <a:rPr lang="ru-RU" dirty="0" err="1">
                <a:solidFill>
                  <a:schemeClr val="tx1"/>
                </a:solidFill>
              </a:rPr>
              <a:t>відслідковувати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протягом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заняття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учнів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знання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яких</a:t>
            </a:r>
            <a:r>
              <a:rPr lang="ru-RU" dirty="0">
                <a:solidFill>
                  <a:schemeClr val="tx1"/>
                </a:solidFill>
              </a:rPr>
              <a:t> треба </a:t>
            </a:r>
            <a:r>
              <a:rPr lang="ru-RU" dirty="0" err="1" smtClean="0">
                <a:solidFill>
                  <a:schemeClr val="tx1"/>
                </a:solidFill>
              </a:rPr>
              <a:t>оцінити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35292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Оцінювання</a:t>
            </a:r>
            <a:r>
              <a:rPr lang="ru-RU" sz="3200" b="1" dirty="0"/>
              <a:t> </a:t>
            </a:r>
            <a:r>
              <a:rPr lang="ru-RU" sz="3200" b="1" dirty="0" err="1"/>
              <a:t>навичок</a:t>
            </a:r>
            <a:r>
              <a:rPr lang="ru-RU" sz="3200" b="1" dirty="0"/>
              <a:t> </a:t>
            </a:r>
            <a:r>
              <a:rPr lang="ru-RU" sz="3200" b="1" dirty="0" err="1"/>
              <a:t>мислення</a:t>
            </a:r>
            <a:endParaRPr lang="ru-RU" sz="3200" b="1" dirty="0"/>
          </a:p>
          <a:p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оцінити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 при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учнями</a:t>
            </a:r>
            <a:r>
              <a:rPr lang="ru-RU" dirty="0"/>
              <a:t>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навичками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 </a:t>
            </a:r>
            <a:r>
              <a:rPr lang="ru-RU" dirty="0" err="1"/>
              <a:t>розуміють</a:t>
            </a:r>
            <a:r>
              <a:rPr lang="ru-RU" dirty="0"/>
              <a:t> </a:t>
            </a:r>
            <a:r>
              <a:rPr lang="ru-RU" dirty="0" err="1"/>
              <a:t>уміння</a:t>
            </a:r>
            <a:r>
              <a:rPr lang="ru-RU" dirty="0"/>
              <a:t> </a:t>
            </a:r>
            <a:r>
              <a:rPr lang="ru-RU" dirty="0" err="1"/>
              <a:t>тлумачити</a:t>
            </a:r>
            <a:r>
              <a:rPr lang="ru-RU" dirty="0"/>
              <a:t>, </a:t>
            </a:r>
            <a:r>
              <a:rPr lang="ru-RU" dirty="0" err="1"/>
              <a:t>застосувати</a:t>
            </a:r>
            <a:r>
              <a:rPr lang="ru-RU" dirty="0"/>
              <a:t>, </a:t>
            </a:r>
            <a:r>
              <a:rPr lang="ru-RU" dirty="0" err="1"/>
              <a:t>аналізувати</a:t>
            </a:r>
            <a:r>
              <a:rPr lang="ru-RU" dirty="0"/>
              <a:t>, </a:t>
            </a:r>
            <a:r>
              <a:rPr lang="ru-RU" dirty="0" err="1"/>
              <a:t>оцінювати</a:t>
            </a:r>
            <a:r>
              <a:rPr lang="ru-RU" dirty="0"/>
              <a:t> і </a:t>
            </a:r>
            <a:r>
              <a:rPr lang="ru-RU" dirty="0" err="1"/>
              <a:t>синтезувати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:</a:t>
            </a:r>
          </a:p>
          <a:p>
            <a:r>
              <a:rPr lang="ru-RU" i="1" dirty="0" smtClean="0"/>
              <a:t>   </a:t>
            </a:r>
            <a:r>
              <a:rPr lang="ru-RU" sz="2000" i="1" dirty="0" smtClean="0"/>
              <a:t> - </a:t>
            </a:r>
            <a:r>
              <a:rPr lang="ru-RU" sz="2000" i="1" dirty="0" err="1"/>
              <a:t>виділяти</a:t>
            </a:r>
            <a:r>
              <a:rPr lang="ru-RU" sz="2000" i="1" dirty="0"/>
              <a:t> головне;</a:t>
            </a:r>
          </a:p>
          <a:p>
            <a:r>
              <a:rPr lang="ru-RU" sz="2000" i="1" dirty="0"/>
              <a:t>   </a:t>
            </a:r>
            <a:r>
              <a:rPr lang="ru-RU" sz="2000" i="1" dirty="0" smtClean="0"/>
              <a:t> - </a:t>
            </a:r>
            <a:r>
              <a:rPr lang="ru-RU" sz="2000" i="1" dirty="0" err="1"/>
              <a:t>робити</a:t>
            </a:r>
            <a:r>
              <a:rPr lang="ru-RU" sz="2000" i="1" dirty="0"/>
              <a:t> </a:t>
            </a:r>
            <a:r>
              <a:rPr lang="ru-RU" sz="2000" i="1" dirty="0" err="1"/>
              <a:t>порівняння</a:t>
            </a:r>
            <a:r>
              <a:rPr lang="ru-RU" sz="2000" i="1" dirty="0"/>
              <a:t>;</a:t>
            </a:r>
          </a:p>
          <a:p>
            <a:r>
              <a:rPr lang="ru-RU" sz="2000" i="1" dirty="0"/>
              <a:t>    </a:t>
            </a:r>
            <a:r>
              <a:rPr lang="ru-RU" sz="2000" i="1" dirty="0" smtClean="0"/>
              <a:t>-</a:t>
            </a:r>
            <a:r>
              <a:rPr lang="ru-RU" sz="2000" i="1" dirty="0" err="1" smtClean="0"/>
              <a:t>визначати</a:t>
            </a:r>
            <a:r>
              <a:rPr lang="ru-RU" sz="2000" i="1" dirty="0" smtClean="0"/>
              <a:t> </a:t>
            </a:r>
            <a:r>
              <a:rPr lang="ru-RU" sz="2000" i="1" dirty="0" err="1"/>
              <a:t>потрібну</a:t>
            </a:r>
            <a:r>
              <a:rPr lang="ru-RU" sz="2000" i="1" dirty="0"/>
              <a:t> </a:t>
            </a:r>
            <a:r>
              <a:rPr lang="ru-RU" sz="2000" i="1" dirty="0" err="1"/>
              <a:t>інформацію</a:t>
            </a:r>
            <a:r>
              <a:rPr lang="ru-RU" sz="2000" i="1" dirty="0"/>
              <a:t>;</a:t>
            </a:r>
          </a:p>
          <a:p>
            <a:r>
              <a:rPr lang="ru-RU" sz="2000" i="1" dirty="0"/>
              <a:t>    </a:t>
            </a:r>
            <a:r>
              <a:rPr lang="ru-RU" sz="2000" i="1" dirty="0" smtClean="0"/>
              <a:t>-</a:t>
            </a:r>
            <a:r>
              <a:rPr lang="ru-RU" sz="2000" i="1" dirty="0" err="1" smtClean="0"/>
              <a:t>ставити</a:t>
            </a:r>
            <a:r>
              <a:rPr lang="ru-RU" sz="2000" i="1" dirty="0" smtClean="0"/>
              <a:t> </a:t>
            </a:r>
            <a:r>
              <a:rPr lang="ru-RU" sz="2000" i="1" dirty="0" err="1"/>
              <a:t>потрібні</a:t>
            </a:r>
            <a:r>
              <a:rPr lang="ru-RU" sz="2000" i="1" dirty="0"/>
              <a:t> </a:t>
            </a:r>
            <a:r>
              <a:rPr lang="ru-RU" sz="2000" i="1" dirty="0" err="1"/>
              <a:t>запитання</a:t>
            </a:r>
            <a:r>
              <a:rPr lang="ru-RU" sz="2000" i="1" dirty="0"/>
              <a:t> (</a:t>
            </a:r>
            <a:r>
              <a:rPr lang="ru-RU" sz="2000" i="1" dirty="0" err="1"/>
              <a:t>хто</a:t>
            </a:r>
            <a:r>
              <a:rPr lang="ru-RU" sz="2000" i="1" dirty="0"/>
              <a:t>? </a:t>
            </a:r>
            <a:r>
              <a:rPr lang="ru-RU" sz="2000" i="1" dirty="0" err="1"/>
              <a:t>що</a:t>
            </a:r>
            <a:r>
              <a:rPr lang="ru-RU" sz="2000" i="1" dirty="0"/>
              <a:t>? де? коли? </a:t>
            </a:r>
            <a:r>
              <a:rPr lang="ru-RU" sz="2000" i="1" dirty="0" err="1"/>
              <a:t>чому</a:t>
            </a:r>
            <a:r>
              <a:rPr lang="ru-RU" sz="2000" i="1" dirty="0"/>
              <a:t>?);</a:t>
            </a:r>
          </a:p>
          <a:p>
            <a:r>
              <a:rPr lang="ru-RU" sz="2000" i="1" dirty="0"/>
              <a:t>    </a:t>
            </a:r>
            <a:r>
              <a:rPr lang="ru-RU" sz="2000" i="1" dirty="0" smtClean="0"/>
              <a:t>-</a:t>
            </a:r>
            <a:r>
              <a:rPr lang="ru-RU" sz="2000" i="1" dirty="0" err="1" smtClean="0"/>
              <a:t>характеризувати</a:t>
            </a:r>
            <a:r>
              <a:rPr lang="ru-RU" sz="2000" i="1" dirty="0" smtClean="0"/>
              <a:t> </a:t>
            </a:r>
            <a:r>
              <a:rPr lang="ru-RU" sz="2000" i="1" dirty="0"/>
              <a:t>проблему;</a:t>
            </a:r>
          </a:p>
          <a:p>
            <a:r>
              <a:rPr lang="ru-RU" sz="2000" i="1" dirty="0"/>
              <a:t>    </a:t>
            </a:r>
            <a:r>
              <a:rPr lang="ru-RU" sz="2000" i="1" dirty="0" smtClean="0"/>
              <a:t>-</a:t>
            </a:r>
            <a:r>
              <a:rPr lang="ru-RU" sz="2000" i="1" dirty="0" err="1" smtClean="0"/>
              <a:t>відокремлювати</a:t>
            </a:r>
            <a:r>
              <a:rPr lang="ru-RU" sz="2000" i="1" dirty="0" smtClean="0"/>
              <a:t> </a:t>
            </a:r>
            <a:r>
              <a:rPr lang="ru-RU" sz="2000" i="1" dirty="0" err="1"/>
              <a:t>факти</a:t>
            </a:r>
            <a:r>
              <a:rPr lang="ru-RU" sz="2000" i="1" dirty="0"/>
              <a:t> </a:t>
            </a:r>
            <a:r>
              <a:rPr lang="ru-RU" sz="2000" i="1" dirty="0" err="1"/>
              <a:t>від</a:t>
            </a:r>
            <a:r>
              <a:rPr lang="ru-RU" sz="2000" i="1" dirty="0"/>
              <a:t> </a:t>
            </a:r>
            <a:r>
              <a:rPr lang="ru-RU" sz="2000" i="1" dirty="0" err="1"/>
              <a:t>суб’єктивної</a:t>
            </a:r>
            <a:r>
              <a:rPr lang="ru-RU" sz="2000" i="1" dirty="0"/>
              <a:t> думки;</a:t>
            </a:r>
          </a:p>
          <a:p>
            <a:r>
              <a:rPr lang="ru-RU" sz="2000" i="1" dirty="0"/>
              <a:t>    </a:t>
            </a:r>
            <a:r>
              <a:rPr lang="ru-RU" sz="2000" i="1" dirty="0" smtClean="0"/>
              <a:t>-</a:t>
            </a:r>
            <a:r>
              <a:rPr lang="ru-RU" sz="2000" i="1" dirty="0" err="1" smtClean="0"/>
              <a:t>бачити</a:t>
            </a:r>
            <a:r>
              <a:rPr lang="ru-RU" sz="2000" i="1" dirty="0" smtClean="0"/>
              <a:t> </a:t>
            </a:r>
            <a:r>
              <a:rPr lang="ru-RU" sz="2000" i="1" dirty="0" err="1"/>
              <a:t>необ’єктивність</a:t>
            </a:r>
            <a:r>
              <a:rPr lang="ru-RU" sz="2000" i="1" dirty="0"/>
              <a:t> </a:t>
            </a:r>
            <a:r>
              <a:rPr lang="ru-RU" sz="2000" i="1" dirty="0" err="1"/>
              <a:t>судження</a:t>
            </a:r>
            <a:r>
              <a:rPr lang="ru-RU" sz="2000" i="1" dirty="0"/>
              <a:t>;</a:t>
            </a:r>
          </a:p>
          <a:p>
            <a:r>
              <a:rPr lang="ru-RU" sz="2000" i="1" dirty="0"/>
              <a:t>    </a:t>
            </a:r>
            <a:r>
              <a:rPr lang="ru-RU" sz="2000" i="1" dirty="0" smtClean="0"/>
              <a:t>-</a:t>
            </a:r>
            <a:r>
              <a:rPr lang="ru-RU" sz="2000" i="1" dirty="0" err="1" smtClean="0"/>
              <a:t>відокремлювати</a:t>
            </a:r>
            <a:r>
              <a:rPr lang="ru-RU" sz="2000" i="1" dirty="0" smtClean="0"/>
              <a:t> </a:t>
            </a:r>
            <a:r>
              <a:rPr lang="ru-RU" sz="2000" i="1" dirty="0" err="1"/>
              <a:t>помилкову</a:t>
            </a:r>
            <a:r>
              <a:rPr lang="ru-RU" sz="2000" i="1" dirty="0"/>
              <a:t> </a:t>
            </a:r>
            <a:r>
              <a:rPr lang="ru-RU" sz="2000" i="1" dirty="0" err="1"/>
              <a:t>інформацію</a:t>
            </a:r>
            <a:r>
              <a:rPr lang="ru-RU" sz="2000" i="1" dirty="0"/>
              <a:t> </a:t>
            </a:r>
            <a:r>
              <a:rPr lang="ru-RU" sz="2000" i="1" dirty="0" err="1"/>
              <a:t>від</a:t>
            </a:r>
            <a:r>
              <a:rPr lang="ru-RU" sz="2000" i="1" dirty="0"/>
              <a:t> </a:t>
            </a:r>
            <a:r>
              <a:rPr lang="ru-RU" sz="2000" i="1" dirty="0" err="1"/>
              <a:t>правильної</a:t>
            </a:r>
            <a:r>
              <a:rPr lang="ru-RU" sz="2000" i="1" dirty="0"/>
              <a:t>;</a:t>
            </a:r>
          </a:p>
          <a:p>
            <a:r>
              <a:rPr lang="ru-RU" sz="2000" i="1" dirty="0"/>
              <a:t>  </a:t>
            </a:r>
            <a:r>
              <a:rPr lang="ru-RU" sz="2000" i="1" dirty="0" smtClean="0"/>
              <a:t>  - </a:t>
            </a:r>
            <a:r>
              <a:rPr lang="ru-RU" sz="2000" i="1" dirty="0" err="1"/>
              <a:t>виявляти</a:t>
            </a:r>
            <a:r>
              <a:rPr lang="ru-RU" sz="2000" i="1" dirty="0"/>
              <a:t> причинно-</a:t>
            </a:r>
            <a:r>
              <a:rPr lang="ru-RU" sz="2000" i="1" dirty="0" err="1"/>
              <a:t>наслідкові</a:t>
            </a:r>
            <a:r>
              <a:rPr lang="ru-RU" sz="2000" i="1" dirty="0"/>
              <a:t> </a:t>
            </a:r>
            <a:r>
              <a:rPr lang="ru-RU" sz="2000" i="1" dirty="0" err="1"/>
              <a:t>зв’язки</a:t>
            </a:r>
            <a:r>
              <a:rPr lang="ru-RU" sz="2000" i="1" dirty="0"/>
              <a:t>;</a:t>
            </a:r>
          </a:p>
          <a:p>
            <a:r>
              <a:rPr lang="ru-RU" sz="2000" i="1" dirty="0"/>
              <a:t>    </a:t>
            </a:r>
            <a:r>
              <a:rPr lang="ru-RU" sz="2000" i="1" dirty="0" smtClean="0"/>
              <a:t>-</a:t>
            </a:r>
            <a:r>
              <a:rPr lang="ru-RU" sz="2000" i="1" dirty="0" err="1" smtClean="0"/>
              <a:t>знаходити</a:t>
            </a:r>
            <a:r>
              <a:rPr lang="ru-RU" sz="2000" i="1" dirty="0" smtClean="0"/>
              <a:t> </a:t>
            </a:r>
            <a:r>
              <a:rPr lang="ru-RU" sz="2000" i="1" dirty="0"/>
              <a:t>і </a:t>
            </a:r>
            <a:r>
              <a:rPr lang="ru-RU" sz="2000" i="1" dirty="0" err="1"/>
              <a:t>наводити</a:t>
            </a:r>
            <a:r>
              <a:rPr lang="ru-RU" sz="2000" i="1" dirty="0"/>
              <a:t> </a:t>
            </a:r>
            <a:r>
              <a:rPr lang="ru-RU" sz="2000" i="1" dirty="0" err="1"/>
              <a:t>аргументи</a:t>
            </a:r>
            <a:r>
              <a:rPr lang="ru-RU" sz="2000" i="1" dirty="0"/>
              <a:t>;</a:t>
            </a:r>
          </a:p>
          <a:p>
            <a:r>
              <a:rPr lang="ru-RU" sz="2000" i="1" dirty="0"/>
              <a:t>    </a:t>
            </a:r>
            <a:r>
              <a:rPr lang="ru-RU" sz="2000" i="1" dirty="0" smtClean="0"/>
              <a:t>-</a:t>
            </a:r>
            <a:r>
              <a:rPr lang="ru-RU" sz="2000" i="1" dirty="0" err="1" smtClean="0"/>
              <a:t>робити</a:t>
            </a:r>
            <a:r>
              <a:rPr lang="ru-RU" sz="2000" i="1" dirty="0" smtClean="0"/>
              <a:t> </a:t>
            </a:r>
            <a:r>
              <a:rPr lang="ru-RU" sz="2000" i="1" dirty="0" err="1"/>
              <a:t>висновки</a:t>
            </a:r>
            <a:r>
              <a:rPr lang="ru-RU" sz="2000" i="1" dirty="0"/>
              <a:t>;</a:t>
            </a:r>
          </a:p>
          <a:p>
            <a:r>
              <a:rPr lang="ru-RU" sz="2000" i="1" dirty="0"/>
              <a:t>  </a:t>
            </a:r>
            <a:r>
              <a:rPr lang="ru-RU" sz="2000" i="1" dirty="0" smtClean="0"/>
              <a:t>  - </a:t>
            </a:r>
            <a:r>
              <a:rPr lang="ru-RU" sz="2000" i="1" dirty="0" err="1"/>
              <a:t>бачити</a:t>
            </a:r>
            <a:r>
              <a:rPr lang="ru-RU" sz="2000" i="1" dirty="0"/>
              <a:t> </a:t>
            </a:r>
            <a:r>
              <a:rPr lang="ru-RU" sz="2000" i="1" dirty="0" err="1"/>
              <a:t>альтернативні</a:t>
            </a:r>
            <a:r>
              <a:rPr lang="ru-RU" sz="2000" i="1" dirty="0"/>
              <a:t> </a:t>
            </a:r>
            <a:r>
              <a:rPr lang="ru-RU" sz="2000" i="1" dirty="0" err="1"/>
              <a:t>варіанти</a:t>
            </a:r>
            <a:r>
              <a:rPr lang="ru-RU" sz="2000" i="1" dirty="0"/>
              <a:t> </a:t>
            </a:r>
            <a:r>
              <a:rPr lang="ru-RU" sz="2000" i="1" dirty="0" err="1"/>
              <a:t>рішення</a:t>
            </a:r>
            <a:r>
              <a:rPr lang="ru-RU" sz="2000" i="1" dirty="0"/>
              <a:t>;</a:t>
            </a:r>
          </a:p>
          <a:p>
            <a:r>
              <a:rPr lang="ru-RU" sz="2000" i="1" dirty="0"/>
              <a:t>  </a:t>
            </a:r>
            <a:r>
              <a:rPr lang="ru-RU" sz="2000" i="1" dirty="0" smtClean="0"/>
              <a:t>  - </a:t>
            </a:r>
            <a:r>
              <a:rPr lang="ru-RU" sz="2000" i="1" dirty="0" err="1"/>
              <a:t>перевіряти</a:t>
            </a:r>
            <a:r>
              <a:rPr lang="ru-RU" sz="2000" i="1" dirty="0"/>
              <a:t> </a:t>
            </a:r>
            <a:r>
              <a:rPr lang="ru-RU" sz="2000" i="1" dirty="0" err="1"/>
              <a:t>висновки</a:t>
            </a:r>
            <a:r>
              <a:rPr lang="ru-RU" sz="2000" i="1" dirty="0"/>
              <a:t> на </a:t>
            </a:r>
            <a:r>
              <a:rPr lang="ru-RU" sz="2000" i="1" dirty="0" err="1"/>
              <a:t>практиці</a:t>
            </a:r>
            <a:r>
              <a:rPr lang="ru-RU" sz="2000" i="1" dirty="0"/>
              <a:t>;</a:t>
            </a:r>
          </a:p>
          <a:p>
            <a:r>
              <a:rPr lang="ru-RU" sz="2000" i="1" dirty="0"/>
              <a:t>   </a:t>
            </a:r>
            <a:r>
              <a:rPr lang="ru-RU" sz="2000" i="1" dirty="0" smtClean="0"/>
              <a:t> - </a:t>
            </a:r>
            <a:r>
              <a:rPr lang="ru-RU" sz="2000" i="1" dirty="0" err="1"/>
              <a:t>передбачати</a:t>
            </a:r>
            <a:r>
              <a:rPr lang="ru-RU" sz="2000" i="1" dirty="0"/>
              <a:t> </a:t>
            </a:r>
            <a:r>
              <a:rPr lang="ru-RU" sz="2000" i="1" dirty="0" err="1"/>
              <a:t>можливі</a:t>
            </a:r>
            <a:r>
              <a:rPr lang="ru-RU" sz="2000" i="1" dirty="0"/>
              <a:t> </a:t>
            </a:r>
            <a:r>
              <a:rPr lang="ru-RU" sz="2000" i="1" dirty="0" err="1"/>
              <a:t>наслідки</a:t>
            </a:r>
            <a:r>
              <a:rPr lang="ru-RU" sz="2000" i="1" dirty="0"/>
              <a:t>;</a:t>
            </a:r>
          </a:p>
          <a:p>
            <a:r>
              <a:rPr lang="ru-RU" sz="2000" i="1" dirty="0"/>
              <a:t>   </a:t>
            </a:r>
            <a:r>
              <a:rPr lang="ru-RU" sz="2000" i="1" dirty="0" smtClean="0"/>
              <a:t> -</a:t>
            </a:r>
            <a:r>
              <a:rPr lang="ru-RU" sz="2000" i="1" dirty="0" err="1" smtClean="0"/>
              <a:t>демонструвати</a:t>
            </a:r>
            <a:r>
              <a:rPr lang="ru-RU" sz="2000" i="1" dirty="0" smtClean="0"/>
              <a:t> </a:t>
            </a:r>
            <a:r>
              <a:rPr lang="ru-RU" sz="2000" i="1" dirty="0" err="1"/>
              <a:t>логічно</a:t>
            </a:r>
            <a:r>
              <a:rPr lang="ru-RU" sz="2000" i="1" dirty="0"/>
              <a:t> </a:t>
            </a:r>
            <a:r>
              <a:rPr lang="ru-RU" sz="2000" i="1" dirty="0" err="1"/>
              <a:t>обґрунтовані</a:t>
            </a:r>
            <a:r>
              <a:rPr lang="ru-RU" sz="2000" i="1" dirty="0"/>
              <a:t> </a:t>
            </a:r>
            <a:r>
              <a:rPr lang="ru-RU" sz="2000" i="1" dirty="0" err="1"/>
              <a:t>судження</a:t>
            </a:r>
            <a:r>
              <a:rPr lang="ru-RU" sz="20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660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8028" y="62089"/>
            <a:ext cx="418598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Оцінювання</a:t>
            </a:r>
            <a:r>
              <a:rPr lang="ru-RU" sz="3200" b="1" dirty="0"/>
              <a:t> </a:t>
            </a:r>
            <a:r>
              <a:rPr lang="ru-RU" sz="3200" b="1" dirty="0" err="1"/>
              <a:t>навичок</a:t>
            </a:r>
            <a:r>
              <a:rPr lang="ru-RU" sz="3200" b="1" dirty="0"/>
              <a:t> </a:t>
            </a:r>
            <a:r>
              <a:rPr lang="ru-RU" sz="3200" b="1" dirty="0" err="1"/>
              <a:t>презентації</a:t>
            </a:r>
            <a:r>
              <a:rPr lang="ru-RU" sz="3200" b="1" dirty="0"/>
              <a:t> думок</a:t>
            </a:r>
          </a:p>
          <a:p>
            <a:endParaRPr lang="ru-RU" dirty="0"/>
          </a:p>
          <a:p>
            <a:r>
              <a:rPr lang="ru-RU" dirty="0"/>
              <a:t>   </a:t>
            </a:r>
            <a:r>
              <a:rPr lang="ru-RU" dirty="0" err="1"/>
              <a:t>Ця</a:t>
            </a:r>
            <a:r>
              <a:rPr lang="ru-RU" dirty="0"/>
              <a:t> форма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оцінити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, </a:t>
            </a:r>
            <a:r>
              <a:rPr lang="ru-RU" dirty="0" err="1"/>
              <a:t>виражати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думки в </a:t>
            </a:r>
            <a:r>
              <a:rPr lang="ru-RU" dirty="0" err="1"/>
              <a:t>письмовій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усній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/>
              <a:t>навички</a:t>
            </a:r>
            <a:r>
              <a:rPr lang="ru-RU" dirty="0"/>
              <a:t> є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комунікативних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(</a:t>
            </a:r>
            <a:r>
              <a:rPr lang="ru-RU" dirty="0" err="1"/>
              <a:t>навичок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). Перед </a:t>
            </a:r>
            <a:r>
              <a:rPr lang="ru-RU" dirty="0" err="1"/>
              <a:t>тим</a:t>
            </a:r>
            <a:r>
              <a:rPr lang="ru-RU" dirty="0"/>
              <a:t> як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форму, учитель повинен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презентації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форму </a:t>
            </a:r>
            <a:r>
              <a:rPr lang="ru-RU" dirty="0" err="1"/>
              <a:t>представлення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Прикладом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служити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домашнього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56" y="2420888"/>
            <a:ext cx="4302621" cy="3891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5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pring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308</TotalTime>
  <Words>1556</Words>
  <Application>Microsoft Office PowerPoint</Application>
  <PresentationFormat>Экран (4:3)</PresentationFormat>
  <Paragraphs>155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Aharoni</vt:lpstr>
      <vt:lpstr>Arial</vt:lpstr>
      <vt:lpstr>Courier New</vt:lpstr>
      <vt:lpstr>Trebuchet MS</vt:lpstr>
      <vt:lpstr>Verdana</vt:lpstr>
      <vt:lpstr>Wingdings 2</vt:lpstr>
      <vt:lpstr>Spring</vt:lpstr>
      <vt:lpstr> «Інтерактивні методи оцінювання знань»</vt:lpstr>
      <vt:lpstr>План</vt:lpstr>
      <vt:lpstr>1. Оцінка діяльності учнів на інтерактивному занятті. </vt:lpstr>
      <vt:lpstr>Презентация PowerPoint</vt:lpstr>
      <vt:lpstr>2. Основні етапи розробки процедури оцінювання </vt:lpstr>
      <vt:lpstr>3.Приклади прийомів оцінювання учнів на інтерактивних заняттях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</vt:lpstr>
      <vt:lpstr>Список використаних джерел: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Ирусик</cp:lastModifiedBy>
  <cp:revision>27</cp:revision>
  <dcterms:created xsi:type="dcterms:W3CDTF">2015-02-01T09:36:44Z</dcterms:created>
  <dcterms:modified xsi:type="dcterms:W3CDTF">2023-03-14T10:09:15Z</dcterms:modified>
</cp:coreProperties>
</file>