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694"/>
  </p:normalViewPr>
  <p:slideViewPr>
    <p:cSldViewPr snapToGrid="0">
      <p:cViewPr varScale="1">
        <p:scale>
          <a:sx n="109" d="100"/>
          <a:sy n="109" d="100"/>
        </p:scale>
        <p:origin x="6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лена Рябчинська" userId="5667c432b540fa8a" providerId="LiveId" clId="{241FEB05-8F7D-5437-846C-C5419D132EF4}"/>
    <pc:docChg chg="modSld">
      <pc:chgData name="Олена Рябчинська" userId="5667c432b540fa8a" providerId="LiveId" clId="{241FEB05-8F7D-5437-846C-C5419D132EF4}" dt="2026-02-02T12:19:04.798" v="22" actId="20577"/>
      <pc:docMkLst>
        <pc:docMk/>
      </pc:docMkLst>
      <pc:sldChg chg="modSp mod">
        <pc:chgData name="Олена Рябчинська" userId="5667c432b540fa8a" providerId="LiveId" clId="{241FEB05-8F7D-5437-846C-C5419D132EF4}" dt="2026-02-02T12:19:04.798" v="22" actId="20577"/>
        <pc:sldMkLst>
          <pc:docMk/>
          <pc:sldMk cId="3474080116" sldId="256"/>
        </pc:sldMkLst>
        <pc:spChg chg="mod">
          <ac:chgData name="Олена Рябчинська" userId="5667c432b540fa8a" providerId="LiveId" clId="{241FEB05-8F7D-5437-846C-C5419D132EF4}" dt="2026-02-02T12:19:04.798" v="22" actId="20577"/>
          <ac:spMkLst>
            <pc:docMk/>
            <pc:sldMk cId="3474080116" sldId="256"/>
            <ac:spMk id="2" creationId="{036360B5-ED06-19A6-B72F-BCB492B58D5D}"/>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2/2/26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2/2/26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2/2/26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2/2/26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kdkp.gov.ua/page/zrazok-dystsyplinarnoi-skarh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kdkp.gov.ua/punish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0B5-ED06-19A6-B72F-BCB492B58D5D}"/>
              </a:ext>
            </a:extLst>
          </p:cNvPr>
          <p:cNvSpPr>
            <a:spLocks noGrp="1"/>
          </p:cNvSpPr>
          <p:nvPr>
            <p:ph type="ctrTitle"/>
          </p:nvPr>
        </p:nvSpPr>
        <p:spPr/>
        <p:txBody>
          <a:bodyPr/>
          <a:lstStyle/>
          <a:p>
            <a:pPr algn="ctr"/>
            <a:r>
              <a:rPr lang="uk-UA" sz="3600" dirty="0"/>
              <a:t>Тема: </a:t>
            </a:r>
            <a:br>
              <a:rPr lang="uk-UA" sz="3600"/>
            </a:br>
            <a:r>
              <a:rPr lang="uk-UA" sz="3600"/>
              <a:t>дисциплінарна відповідальність </a:t>
            </a:r>
            <a:r>
              <a:rPr lang="uk-UA" sz="3600" dirty="0"/>
              <a:t>прокурорів</a:t>
            </a:r>
            <a:endParaRPr lang="en-UA" sz="3600" dirty="0"/>
          </a:p>
        </p:txBody>
      </p:sp>
    </p:spTree>
    <p:extLst>
      <p:ext uri="{BB962C8B-B14F-4D97-AF65-F5344CB8AC3E}">
        <p14:creationId xmlns:p14="http://schemas.microsoft.com/office/powerpoint/2010/main" val="347408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818A-7585-9FEF-9DA7-33BAEBAB7C23}"/>
              </a:ext>
            </a:extLst>
          </p:cNvPr>
          <p:cNvSpPr>
            <a:spLocks noGrp="1"/>
          </p:cNvSpPr>
          <p:nvPr>
            <p:ph type="title"/>
          </p:nvPr>
        </p:nvSpPr>
        <p:spPr>
          <a:xfrm>
            <a:off x="1069848" y="484632"/>
            <a:ext cx="10058400" cy="746291"/>
          </a:xfrm>
        </p:spPr>
        <p:txBody>
          <a:bodyPr>
            <a:normAutofit/>
          </a:bodyPr>
          <a:lstStyle/>
          <a:p>
            <a:r>
              <a:rPr lang="uk-UA" sz="2400" dirty="0"/>
              <a:t>Дисциплінарна відповідальність</a:t>
            </a:r>
            <a:endParaRPr lang="en-UA" sz="2400" dirty="0"/>
          </a:p>
        </p:txBody>
      </p:sp>
      <p:sp>
        <p:nvSpPr>
          <p:cNvPr id="3" name="Content Placeholder 2">
            <a:extLst>
              <a:ext uri="{FF2B5EF4-FFF2-40B4-BE49-F238E27FC236}">
                <a16:creationId xmlns:a16="http://schemas.microsoft.com/office/drawing/2014/main" id="{E6838022-DB2E-0BF2-C9D8-AF03E0C3FFEA}"/>
              </a:ext>
            </a:extLst>
          </p:cNvPr>
          <p:cNvSpPr>
            <a:spLocks noGrp="1"/>
          </p:cNvSpPr>
          <p:nvPr>
            <p:ph idx="1"/>
          </p:nvPr>
        </p:nvSpPr>
        <p:spPr>
          <a:xfrm>
            <a:off x="1069848" y="1230923"/>
            <a:ext cx="10058400" cy="4941277"/>
          </a:xfrm>
        </p:spPr>
        <p:txBody>
          <a:bodyPr>
            <a:normAutofit/>
          </a:bodyPr>
          <a:lstStyle/>
          <a:p>
            <a:r>
              <a:rPr lang="uk-UA" dirty="0"/>
              <a:t>Дисциплінарна відповідальність прокурора — це складний юридичний інститут, що регулює застосування заходів дисциплінарного характеру до прокурорів у випадку порушення ними службової дисципліни. Вона полягає у встановленні нормативно-правовими актами обов’язку прокурора відповідати перед вищими органами або спеціально уповноваженими органами за вчинення дисциплінарних проступків, що включає накладення несприятливих стягнень морального, матеріального та організаційного характеру.</a:t>
            </a:r>
          </a:p>
          <a:p>
            <a:r>
              <a:rPr lang="uk-UA" dirty="0"/>
              <a:t>Метою цього інституту є забезпечення належного виконання прокурорами своїх службових обов’язків, підтримання високих стандартів професійної етики та запобігання правопорушенням шляхом формування у працівників стійкого переконання щодо недопущення вчинення дисциплінарних проступків у майбутньому. Дисциплінарна відповідальність прокурорів є важливою складовою забезпечення незалежності та ефективності органів прокуратури, що сприяє зміцненню правопорядку і законності в державі. </a:t>
            </a:r>
          </a:p>
          <a:p>
            <a:endParaRPr lang="en-UA" dirty="0"/>
          </a:p>
        </p:txBody>
      </p:sp>
    </p:spTree>
    <p:extLst>
      <p:ext uri="{BB962C8B-B14F-4D97-AF65-F5344CB8AC3E}">
        <p14:creationId xmlns:p14="http://schemas.microsoft.com/office/powerpoint/2010/main" val="197686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CFD397-9151-577D-7F70-11725B56AA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45317A3-51E2-2EF2-1545-EF83720D174B}"/>
              </a:ext>
            </a:extLst>
          </p:cNvPr>
          <p:cNvSpPr>
            <a:spLocks noGrp="1"/>
          </p:cNvSpPr>
          <p:nvPr>
            <p:ph type="title"/>
          </p:nvPr>
        </p:nvSpPr>
        <p:spPr>
          <a:xfrm>
            <a:off x="643468" y="643466"/>
            <a:ext cx="3686312" cy="5528734"/>
          </a:xfrm>
        </p:spPr>
        <p:txBody>
          <a:bodyPr>
            <a:normAutofit/>
          </a:bodyPr>
          <a:lstStyle/>
          <a:p>
            <a:pPr algn="r"/>
            <a:r>
              <a:rPr lang="uk-UA" sz="3000">
                <a:solidFill>
                  <a:srgbClr val="FFFFFF"/>
                </a:solidFill>
              </a:rPr>
              <a:t>ПІДСТАВИ ДисциплінарнОЇ відповідальністІ</a:t>
            </a:r>
            <a:endParaRPr lang="en-UA" sz="3000">
              <a:solidFill>
                <a:srgbClr val="FFFFFF"/>
              </a:solidFill>
            </a:endParaRPr>
          </a:p>
        </p:txBody>
      </p:sp>
      <p:sp>
        <p:nvSpPr>
          <p:cNvPr id="3" name="Content Placeholder 2">
            <a:extLst>
              <a:ext uri="{FF2B5EF4-FFF2-40B4-BE49-F238E27FC236}">
                <a16:creationId xmlns:a16="http://schemas.microsoft.com/office/drawing/2014/main" id="{C185A8AF-31E6-EDAE-893C-CA271D7B8C52}"/>
              </a:ext>
            </a:extLst>
          </p:cNvPr>
          <p:cNvSpPr>
            <a:spLocks noGrp="1"/>
          </p:cNvSpPr>
          <p:nvPr>
            <p:ph idx="1"/>
          </p:nvPr>
        </p:nvSpPr>
        <p:spPr>
          <a:xfrm>
            <a:off x="5053780" y="599768"/>
            <a:ext cx="6074467" cy="5572432"/>
          </a:xfrm>
        </p:spPr>
        <p:txBody>
          <a:bodyPr anchor="ctr">
            <a:normAutofit lnSpcReduction="10000"/>
          </a:bodyPr>
          <a:lstStyle/>
          <a:p>
            <a:pPr algn="just"/>
            <a:r>
              <a:rPr lang="uk-UA" sz="1600" dirty="0">
                <a:latin typeface="Times New Roman" panose="02020603050405020304" pitchFamily="18" charset="0"/>
                <a:cs typeface="Times New Roman" panose="02020603050405020304" pitchFamily="18" charset="0"/>
              </a:rPr>
              <a:t>1) невиконання чи неналежне виконання службових обов’язків;</a:t>
            </a:r>
          </a:p>
          <a:p>
            <a:pPr algn="just"/>
            <a:r>
              <a:rPr lang="uk-UA" sz="1600" dirty="0">
                <a:latin typeface="Times New Roman" panose="02020603050405020304" pitchFamily="18" charset="0"/>
                <a:cs typeface="Times New Roman" panose="02020603050405020304" pitchFamily="18" charset="0"/>
              </a:rPr>
              <a:t>2) необґрунтоване зволікання з розглядом звернення;</a:t>
            </a:r>
          </a:p>
          <a:p>
            <a:pPr algn="just"/>
            <a:r>
              <a:rPr lang="uk-UA" sz="1600" dirty="0">
                <a:latin typeface="Times New Roman" panose="02020603050405020304" pitchFamily="18" charset="0"/>
                <a:cs typeface="Times New Roman" panose="02020603050405020304" pitchFamily="18" charset="0"/>
              </a:rPr>
              <a:t>3) розголошення таємниці, що охороняється законом, яка стала відомою прокуророві під час виконання повноважень;</a:t>
            </a:r>
          </a:p>
          <a:p>
            <a:pPr algn="just"/>
            <a:r>
              <a:rPr lang="uk-UA" sz="1600" dirty="0">
                <a:latin typeface="Times New Roman" panose="02020603050405020304" pitchFamily="18" charset="0"/>
                <a:cs typeface="Times New Roman" panose="02020603050405020304" pitchFamily="18" charset="0"/>
              </a:rPr>
              <a:t>4) порушення встановленого законом порядку подання декларації особи, уповноваженої на виконання функцій держави або місцевого самоврядування;</a:t>
            </a:r>
          </a:p>
          <a:p>
            <a:pPr algn="just"/>
            <a:r>
              <a:rPr lang="uk-UA" sz="1600" dirty="0">
                <a:latin typeface="Times New Roman" panose="02020603050405020304" pitchFamily="18" charset="0"/>
                <a:cs typeface="Times New Roman" panose="02020603050405020304" pitchFamily="18" charset="0"/>
              </a:rPr>
              <a:t>5) вчинення дій, що порочать звання прокурора і можуть викликати сумнів у його об’єктивності, неупередженості та незалежності, у чесності та непідкупності органів прокуратури;</a:t>
            </a:r>
          </a:p>
          <a:p>
            <a:pPr algn="just"/>
            <a:r>
              <a:rPr lang="uk-UA" sz="1600" dirty="0">
                <a:latin typeface="Times New Roman" panose="02020603050405020304" pitchFamily="18" charset="0"/>
                <a:cs typeface="Times New Roman" panose="02020603050405020304" pitchFamily="18" charset="0"/>
              </a:rPr>
              <a:t>6) систематичне (два і більше разів протягом одного року) або одноразове грубе порушення правил прокурорської етики;</a:t>
            </a:r>
          </a:p>
          <a:p>
            <a:pPr algn="just"/>
            <a:r>
              <a:rPr lang="uk-UA" sz="1600" dirty="0">
                <a:latin typeface="Times New Roman" panose="02020603050405020304" pitchFamily="18" charset="0"/>
                <a:cs typeface="Times New Roman" panose="02020603050405020304" pitchFamily="18" charset="0"/>
              </a:rPr>
              <a:t>7) порушення правил внутрішнього службового розпорядку;</a:t>
            </a:r>
          </a:p>
          <a:p>
            <a:pPr algn="just"/>
            <a:r>
              <a:rPr lang="uk-UA" sz="1600" dirty="0">
                <a:latin typeface="Times New Roman" panose="02020603050405020304" pitchFamily="18" charset="0"/>
                <a:cs typeface="Times New Roman" panose="02020603050405020304" pitchFamily="18" charset="0"/>
              </a:rPr>
              <a:t>8) втручання чи будь-який інший вплив прокурора у випадках чи порядку, не передбачених законодавством, у службову діяльність іншого прокурора, службових, посадових осіб чи суддів, у тому числі шляхом публічних висловлювань стосовно їх рішень, дій чи бездіяльності, за відсутності при цьому ознак адміністративного чи кримінального правопорушення;</a:t>
            </a:r>
          </a:p>
          <a:p>
            <a:pPr algn="just"/>
            <a:r>
              <a:rPr lang="uk-UA" sz="1600" dirty="0">
                <a:latin typeface="Times New Roman" panose="02020603050405020304" pitchFamily="18" charset="0"/>
                <a:cs typeface="Times New Roman" panose="02020603050405020304" pitchFamily="18" charset="0"/>
              </a:rPr>
              <a:t>9) публічне висловлювання, яке є порушенням презумпції невинуватості.</a:t>
            </a:r>
          </a:p>
          <a:p>
            <a:endParaRPr lang="en-UA" sz="14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656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415B862E-EAE5-644A-2A7F-E928E8C5BEAE}"/>
              </a:ext>
            </a:extLst>
          </p:cNvPr>
          <p:cNvSpPr>
            <a:spLocks noGrp="1"/>
          </p:cNvSpPr>
          <p:nvPr>
            <p:ph idx="1"/>
          </p:nvPr>
        </p:nvSpPr>
        <p:spPr>
          <a:xfrm>
            <a:off x="1069850" y="844902"/>
            <a:ext cx="5818858" cy="5168196"/>
          </a:xfrm>
        </p:spPr>
        <p:txBody>
          <a:bodyPr anchor="ctr">
            <a:normAutofit fontScale="85000" lnSpcReduction="10000"/>
          </a:bodyPr>
          <a:lstStyle/>
          <a:p>
            <a:endParaRPr lang="uk-UA" sz="1100" b="1" dirty="0">
              <a:latin typeface="Times New Roman" panose="02020603050405020304" pitchFamily="18" charset="0"/>
              <a:cs typeface="Times New Roman" panose="02020603050405020304" pitchFamily="18" charset="0"/>
            </a:endParaRPr>
          </a:p>
          <a:p>
            <a:endParaRPr lang="uk-UA" sz="1100" b="1" dirty="0">
              <a:latin typeface="Times New Roman" panose="02020603050405020304" pitchFamily="18" charset="0"/>
              <a:cs typeface="Times New Roman" panose="02020603050405020304" pitchFamily="18" charset="0"/>
            </a:endParaRPr>
          </a:p>
          <a:p>
            <a:endParaRPr lang="uk-UA" sz="1100" b="1" dirty="0">
              <a:latin typeface="Times New Roman" panose="02020603050405020304" pitchFamily="18" charset="0"/>
              <a:cs typeface="Times New Roman" panose="02020603050405020304" pitchFamily="18" charset="0"/>
            </a:endParaRPr>
          </a:p>
          <a:p>
            <a:r>
              <a:rPr lang="uk-UA" sz="1400" b="1" dirty="0">
                <a:latin typeface="Times New Roman" panose="02020603050405020304" pitchFamily="18" charset="0"/>
                <a:cs typeface="Times New Roman" panose="02020603050405020304" pitchFamily="18" charset="0"/>
              </a:rPr>
              <a:t>Відкриття дисциплінарного провадження та перевірка дисциплінарної скарги</a:t>
            </a:r>
          </a:p>
          <a:p>
            <a:r>
              <a:rPr lang="uk-UA" sz="1400" dirty="0">
                <a:latin typeface="Times New Roman" panose="02020603050405020304" pitchFamily="18" charset="0"/>
                <a:cs typeface="Times New Roman" panose="02020603050405020304" pitchFamily="18" charset="0"/>
              </a:rPr>
              <a:t>дисциплінарне провадження є процедурою розгляду Кваліфікаційно дисциплінарною комісією прокурорів (КДКП) дисциплінарної скарги, яка містить відомості про вчинення прокурором дисциплінарного проступку. Право на звернення до КДКП із дисциплінарною скаргою має кожен, кому відомі такі факти. КДКП визначає члена для перевірки скарги і вирішення питання про відкриття провадження. У разі, якщо дисциплінарну скаргу подано членом КДКП, він не має права брати участь у вирішенні питання. </a:t>
            </a:r>
          </a:p>
          <a:p>
            <a:r>
              <a:rPr lang="uk-UA" sz="1400" b="1" dirty="0">
                <a:latin typeface="Times New Roman" panose="02020603050405020304" pitchFamily="18" charset="0"/>
                <a:cs typeface="Times New Roman" panose="02020603050405020304" pitchFamily="18" charset="0"/>
              </a:rPr>
              <a:t>Розгляд висновку КДКП - в</a:t>
            </a:r>
            <a:r>
              <a:rPr lang="uk-UA" sz="1400" dirty="0">
                <a:latin typeface="Times New Roman" panose="02020603050405020304" pitchFamily="18" charset="0"/>
                <a:cs typeface="Times New Roman" panose="02020603050405020304" pitchFamily="18" charset="0"/>
              </a:rPr>
              <a:t>исновок розглядається на засадах змагальності та може бути розглянутий за відсутності прокурора, якщо він повідомив про згоду або не з’явився на засідання без поважних причин.</a:t>
            </a:r>
          </a:p>
          <a:p>
            <a:r>
              <a:rPr lang="uk-UA" sz="1400" b="1" dirty="0">
                <a:latin typeface="Times New Roman" panose="02020603050405020304" pitchFamily="18" charset="0"/>
                <a:cs typeface="Times New Roman" panose="02020603050405020304" pitchFamily="18" charset="0"/>
              </a:rPr>
              <a:t>Прийняття рішення у дисциплінарному провадженні та його виконання</a:t>
            </a:r>
          </a:p>
          <a:p>
            <a:r>
              <a:rPr lang="uk-UA" sz="1400" dirty="0">
                <a:latin typeface="Times New Roman" panose="02020603050405020304" pitchFamily="18" charset="0"/>
                <a:cs typeface="Times New Roman" panose="02020603050405020304" pitchFamily="18" charset="0"/>
              </a:rPr>
              <a:t>КДКП приймає рішення в дисциплінарному провадженні більшістю голосів. Перед прийняттям рішення результати розгляду обговорюються за відсутності прокурора та запрошених осіб. При прийнятті рішення враховуються характер проступку, його наслідки, особа прокурора, ступінь його вини та обставини, що впливають на обрання виду дисциплінарного стягнення. Рішення КДКП викладається в письмовій формі, підписується головуючим та членами КДКП і оголошується на засіданні. Копія рішення вручається прокуророві або надсилається поштою. Рішення оприлюднюється на веб-сайті КДКП</a:t>
            </a:r>
          </a:p>
          <a:p>
            <a:r>
              <a:rPr lang="uk-UA" sz="1400" b="1" dirty="0">
                <a:latin typeface="Times New Roman" panose="02020603050405020304" pitchFamily="18" charset="0"/>
                <a:cs typeface="Times New Roman" panose="02020603050405020304" pitchFamily="18" charset="0"/>
              </a:rPr>
              <a:t>Оскарження рішення КДКП. </a:t>
            </a:r>
            <a:r>
              <a:rPr lang="uk-UA" sz="1400" dirty="0">
                <a:latin typeface="Times New Roman" panose="02020603050405020304" pitchFamily="18" charset="0"/>
                <a:cs typeface="Times New Roman" panose="02020603050405020304" pitchFamily="18" charset="0"/>
              </a:rPr>
              <a:t>Прокурор може оскаржити рішення до адміністративного суду або Вищої ради правосуддя протягом одного місяця з дня вручення йому копії рішення. Розгляд адміністративного позову здійснюється в порядку, визначеному процесуальним законом. </a:t>
            </a:r>
          </a:p>
          <a:p>
            <a:endParaRPr lang="uk-UA" sz="1100" dirty="0"/>
          </a:p>
          <a:p>
            <a:endParaRPr lang="uk-UA" sz="1100" b="1" dirty="0"/>
          </a:p>
          <a:p>
            <a:endParaRPr lang="uk-UA" sz="1100" dirty="0"/>
          </a:p>
          <a:p>
            <a:endParaRPr lang="uk-UA" sz="1100" b="1" dirty="0"/>
          </a:p>
          <a:p>
            <a:endParaRPr lang="en-UA" sz="11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5" name="Oval 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9E21C6F-4976-7857-BEB9-2396F9A4D7DD}"/>
              </a:ext>
            </a:extLst>
          </p:cNvPr>
          <p:cNvSpPr>
            <a:spLocks noGrp="1"/>
          </p:cNvSpPr>
          <p:nvPr>
            <p:ph type="title"/>
          </p:nvPr>
        </p:nvSpPr>
        <p:spPr>
          <a:xfrm>
            <a:off x="8371968" y="2376862"/>
            <a:ext cx="2640646" cy="2104273"/>
          </a:xfrm>
          <a:noFill/>
        </p:spPr>
        <p:txBody>
          <a:bodyPr>
            <a:normAutofit/>
          </a:bodyPr>
          <a:lstStyle/>
          <a:p>
            <a:pPr algn="ctr"/>
            <a:r>
              <a:rPr lang="uk-UA" sz="1900">
                <a:solidFill>
                  <a:schemeClr val="bg1">
                    <a:shade val="97000"/>
                    <a:satMod val="150000"/>
                  </a:schemeClr>
                </a:solidFill>
              </a:rPr>
              <a:t>Стадії притягнення прокурора до дисциплінарної відповідальності</a:t>
            </a:r>
            <a:br>
              <a:rPr lang="uk-UA" sz="1900">
                <a:solidFill>
                  <a:schemeClr val="bg1">
                    <a:shade val="97000"/>
                    <a:satMod val="150000"/>
                  </a:schemeClr>
                </a:solidFill>
              </a:rPr>
            </a:br>
            <a:endParaRPr lang="en-UA" sz="1900">
              <a:solidFill>
                <a:schemeClr val="bg1">
                  <a:shade val="97000"/>
                  <a:satMod val="150000"/>
                </a:schemeClr>
              </a:solidFill>
            </a:endParaRPr>
          </a:p>
        </p:txBody>
      </p:sp>
    </p:spTree>
    <p:extLst>
      <p:ext uri="{BB962C8B-B14F-4D97-AF65-F5344CB8AC3E}">
        <p14:creationId xmlns:p14="http://schemas.microsoft.com/office/powerpoint/2010/main" val="38496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91D158FC-5885-4055-6EC3-11CBFEDC9742}"/>
              </a:ext>
            </a:extLst>
          </p:cNvPr>
          <p:cNvSpPr>
            <a:spLocks noGrp="1"/>
          </p:cNvSpPr>
          <p:nvPr>
            <p:ph type="title"/>
          </p:nvPr>
        </p:nvSpPr>
        <p:spPr>
          <a:xfrm>
            <a:off x="1069848" y="484632"/>
            <a:ext cx="10058400" cy="1609344"/>
          </a:xfrm>
        </p:spPr>
        <p:txBody>
          <a:bodyPr>
            <a:normAutofit/>
          </a:bodyPr>
          <a:lstStyle/>
          <a:p>
            <a:r>
              <a:rPr lang="uk-UA" dirty="0"/>
              <a:t>Види стягнень</a:t>
            </a:r>
            <a:endParaRPr lang="en-UA" dirty="0"/>
          </a:p>
        </p:txBody>
      </p:sp>
      <p:sp>
        <p:nvSpPr>
          <p:cNvPr id="3" name="Content Placeholder 2">
            <a:extLst>
              <a:ext uri="{FF2B5EF4-FFF2-40B4-BE49-F238E27FC236}">
                <a16:creationId xmlns:a16="http://schemas.microsoft.com/office/drawing/2014/main" id="{94C8CDF8-C2FD-02CF-5CE3-B6D04C3CBC05}"/>
              </a:ext>
            </a:extLst>
          </p:cNvPr>
          <p:cNvSpPr>
            <a:spLocks noGrp="1"/>
          </p:cNvSpPr>
          <p:nvPr>
            <p:ph idx="1"/>
          </p:nvPr>
        </p:nvSpPr>
        <p:spPr>
          <a:xfrm>
            <a:off x="1069848" y="2320412"/>
            <a:ext cx="10058400" cy="3851787"/>
          </a:xfrm>
        </p:spPr>
        <p:txBody>
          <a:bodyPr>
            <a:normAutofit lnSpcReduction="10000"/>
          </a:bodyPr>
          <a:lstStyle/>
          <a:p>
            <a:r>
              <a:rPr lang="uk-UA" sz="1300" dirty="0"/>
              <a:t>1</a:t>
            </a:r>
            <a:r>
              <a:rPr lang="uk-UA" sz="1300" dirty="0">
                <a:latin typeface="Times New Roman" panose="02020603050405020304" pitchFamily="18" charset="0"/>
                <a:cs typeface="Times New Roman" panose="02020603050405020304" pitchFamily="18" charset="0"/>
              </a:rPr>
              <a:t>. </a:t>
            </a:r>
            <a:r>
              <a:rPr lang="uk-UA" sz="1300" b="1" dirty="0">
                <a:latin typeface="Times New Roman" panose="02020603050405020304" pitchFamily="18" charset="0"/>
                <a:cs typeface="Times New Roman" panose="02020603050405020304" pitchFamily="18" charset="0"/>
              </a:rPr>
              <a:t>Догана (</a:t>
            </a:r>
            <a:r>
              <a:rPr lang="uk-UA" sz="1300" dirty="0" err="1">
                <a:latin typeface="Times New Roman" panose="02020603050405020304" pitchFamily="18" charset="0"/>
                <a:cs typeface="Times New Roman" panose="02020603050405020304" pitchFamily="18" charset="0"/>
              </a:rPr>
              <a:t>мобінг</a:t>
            </a:r>
            <a:r>
              <a:rPr lang="uk-UA" sz="1300" dirty="0">
                <a:latin typeface="Times New Roman" panose="02020603050405020304" pitchFamily="18" charset="0"/>
                <a:cs typeface="Times New Roman" panose="02020603050405020304" pitchFamily="18" charset="0"/>
              </a:rPr>
              <a:t>, некоректні висловлювання в особистих переписках, пропуск строку подачі апеляційної скарги, систематичне запізнення без поважних причин….)</a:t>
            </a:r>
          </a:p>
          <a:p>
            <a:r>
              <a:rPr lang="uk-UA" sz="1300" dirty="0">
                <a:latin typeface="Times New Roman" panose="02020603050405020304" pitchFamily="18" charset="0"/>
                <a:cs typeface="Times New Roman" panose="02020603050405020304" pitchFamily="18" charset="0"/>
              </a:rPr>
              <a:t>2. </a:t>
            </a:r>
            <a:r>
              <a:rPr lang="uk-UA" sz="1300" b="1" dirty="0">
                <a:latin typeface="Times New Roman" panose="02020603050405020304" pitchFamily="18" charset="0"/>
                <a:cs typeface="Times New Roman" panose="02020603050405020304" pitchFamily="18" charset="0"/>
              </a:rPr>
              <a:t>Заборона на строк до одного року на переведення до органу прокуратури вищого рівня чи на призначення на вищу посаду в органі прокуратури, де прокурор обіймає посаду </a:t>
            </a:r>
            <a:r>
              <a:rPr lang="uk-UA" sz="1300" dirty="0">
                <a:latin typeface="Times New Roman" panose="02020603050405020304" pitchFamily="18" charset="0"/>
                <a:cs typeface="Times New Roman" panose="02020603050405020304" pitchFamily="18" charset="0"/>
              </a:rPr>
              <a:t>(серйозні процесуальні недоліки в роботі, зокрема неподання своєчасно клопотання, внаслідок чого особа звільнена з-під варти, повторне порушення етичних норм, відсутність контролю за підлеглими, які зловживають своїми повноваженнями тощо…) </a:t>
            </a:r>
          </a:p>
          <a:p>
            <a:r>
              <a:rPr lang="uk-UA" sz="1300" dirty="0">
                <a:latin typeface="Times New Roman" panose="02020603050405020304" pitchFamily="18" charset="0"/>
                <a:cs typeface="Times New Roman" panose="02020603050405020304" pitchFamily="18" charset="0"/>
              </a:rPr>
              <a:t>3. </a:t>
            </a:r>
            <a:r>
              <a:rPr lang="uk-UA" sz="1300" b="1" dirty="0">
                <a:latin typeface="Times New Roman" panose="02020603050405020304" pitchFamily="18" charset="0"/>
                <a:cs typeface="Times New Roman" panose="02020603050405020304" pitchFamily="18" charset="0"/>
              </a:rPr>
              <a:t>Звільнення з посади в органах прокуратури</a:t>
            </a:r>
            <a:r>
              <a:rPr lang="uk-UA" sz="1300" dirty="0">
                <a:latin typeface="Times New Roman" panose="02020603050405020304" pitchFamily="18" charset="0"/>
                <a:cs typeface="Times New Roman" panose="02020603050405020304" pitchFamily="18" charset="0"/>
              </a:rPr>
              <a:t>. Рішення про неможливість подальшого перебування на посаді </a:t>
            </a:r>
            <a:r>
              <a:rPr lang="uk-UA" sz="1300" b="1" dirty="0">
                <a:latin typeface="Times New Roman" panose="02020603050405020304" pitchFamily="18" charset="0"/>
                <a:cs typeface="Times New Roman" panose="02020603050405020304" pitchFamily="18" charset="0"/>
              </a:rPr>
              <a:t>- у</a:t>
            </a:r>
            <a:r>
              <a:rPr lang="uk-UA" sz="1300" dirty="0">
                <a:latin typeface="Times New Roman" panose="02020603050405020304" pitchFamily="18" charset="0"/>
                <a:cs typeface="Times New Roman" panose="02020603050405020304" pitchFamily="18" charset="0"/>
              </a:rPr>
              <a:t> випадку, якщо дисциплінарний проступок прокурора є грубим порушенням або він вчинений прокурором, який вже притягувався до дисциплінарної відповідальності, може бути прийнято рішення про неможливість подальшого перебування на посаді.</a:t>
            </a:r>
          </a:p>
          <a:p>
            <a:r>
              <a:rPr lang="uk-UA" sz="1300" dirty="0">
                <a:latin typeface="Times New Roman" panose="02020603050405020304" pitchFamily="18" charset="0"/>
                <a:cs typeface="Times New Roman" panose="02020603050405020304" pitchFamily="18" charset="0"/>
              </a:rPr>
              <a:t>Наприклад: водіння автомобіля в стану алкогольного </a:t>
            </a:r>
            <a:r>
              <a:rPr lang="uk-UA" sz="1300" dirty="0" err="1">
                <a:latin typeface="Times New Roman" panose="02020603050405020304" pitchFamily="18" charset="0"/>
                <a:cs typeface="Times New Roman" panose="02020603050405020304" pitchFamily="18" charset="0"/>
              </a:rPr>
              <a:t>сп</a:t>
            </a:r>
            <a:r>
              <a:rPr lang="en-US" sz="1300" dirty="0">
                <a:latin typeface="Times New Roman" panose="02020603050405020304" pitchFamily="18" charset="0"/>
                <a:cs typeface="Times New Roman" panose="02020603050405020304" pitchFamily="18" charset="0"/>
              </a:rPr>
              <a:t>’</a:t>
            </a:r>
            <a:r>
              <a:rPr lang="uk-UA" sz="1300" dirty="0" err="1">
                <a:latin typeface="Times New Roman" panose="02020603050405020304" pitchFamily="18" charset="0"/>
                <a:cs typeface="Times New Roman" panose="02020603050405020304" pitchFamily="18" charset="0"/>
              </a:rPr>
              <a:t>яніння</a:t>
            </a:r>
            <a:r>
              <a:rPr lang="uk-UA" sz="1300" dirty="0">
                <a:latin typeface="Times New Roman" panose="02020603050405020304" pitchFamily="18" charset="0"/>
                <a:cs typeface="Times New Roman" panose="02020603050405020304" pitchFamily="18" charset="0"/>
              </a:rPr>
              <a:t> та погрози співробітниками патрульної поліції «проблемами по службі чи звільнення», фіктивні кримінальні провадження та обшуки на підприємствах чи організаціях, з вилученням техніки, грошей тощо, що </a:t>
            </a:r>
            <a:r>
              <a:rPr lang="uk-UA" sz="1300" dirty="0" err="1">
                <a:latin typeface="Times New Roman" panose="02020603050405020304" pitchFamily="18" charset="0"/>
                <a:cs typeface="Times New Roman" panose="02020603050405020304" pitchFamily="18" charset="0"/>
              </a:rPr>
              <a:t>повяззано</a:t>
            </a:r>
            <a:r>
              <a:rPr lang="uk-UA" sz="1300" dirty="0">
                <a:latin typeface="Times New Roman" panose="02020603050405020304" pitchFamily="18" charset="0"/>
                <a:cs typeface="Times New Roman" panose="02020603050405020304" pitchFamily="18" charset="0"/>
              </a:rPr>
              <a:t> з подальшим вимаганням грошей за повернення цих речей та ін., </a:t>
            </a:r>
          </a:p>
          <a:p>
            <a:r>
              <a:rPr lang="uk-UA" sz="1300" dirty="0">
                <a:latin typeface="Times New Roman" panose="02020603050405020304" pitchFamily="18" charset="0"/>
                <a:cs typeface="Times New Roman" panose="02020603050405020304" pitchFamily="18" charset="0"/>
              </a:rPr>
              <a:t>Строк дії дисциплінарних стягнень:</a:t>
            </a:r>
          </a:p>
          <a:p>
            <a:r>
              <a:rPr lang="uk-UA" sz="1300" dirty="0">
                <a:latin typeface="Times New Roman" panose="02020603050405020304" pitchFamily="18" charset="0"/>
                <a:cs typeface="Times New Roman" panose="02020603050405020304" pitchFamily="18" charset="0"/>
              </a:rPr>
              <a:t>Протягом </a:t>
            </a:r>
            <a:r>
              <a:rPr lang="uk-UA" sz="1300" b="1" dirty="0">
                <a:latin typeface="Times New Roman" panose="02020603050405020304" pitchFamily="18" charset="0"/>
                <a:cs typeface="Times New Roman" panose="02020603050405020304" pitchFamily="18" charset="0"/>
              </a:rPr>
              <a:t>1 РОКУ </a:t>
            </a:r>
            <a:r>
              <a:rPr lang="uk-UA" sz="1300" dirty="0">
                <a:latin typeface="Times New Roman" panose="02020603050405020304" pitchFamily="18" charset="0"/>
                <a:cs typeface="Times New Roman" panose="02020603050405020304" pitchFamily="18" charset="0"/>
              </a:rPr>
              <a:t>з дня накладення на нього дисциплінарного стягнення вважається таким, що притягувався до дисциплінарної відповідальності. Скорочення строків за умови сумлінного та професійного виконання службових обов'язків через </a:t>
            </a:r>
            <a:r>
              <a:rPr lang="uk-UA" sz="1300" b="1" dirty="0">
                <a:latin typeface="Times New Roman" panose="02020603050405020304" pitchFamily="18" charset="0"/>
                <a:cs typeface="Times New Roman" panose="02020603050405020304" pitchFamily="18" charset="0"/>
              </a:rPr>
              <a:t>6 місяців</a:t>
            </a:r>
            <a:r>
              <a:rPr lang="uk-UA" sz="1300" dirty="0">
                <a:latin typeface="Times New Roman" panose="02020603050405020304" pitchFamily="18" charset="0"/>
                <a:cs typeface="Times New Roman" panose="02020603050405020304" pitchFamily="18" charset="0"/>
              </a:rPr>
              <a:t> після накладення догани чи закінчення </a:t>
            </a:r>
            <a:r>
              <a:rPr lang="uk-UA" sz="1300" b="1" dirty="0">
                <a:latin typeface="Times New Roman" panose="02020603050405020304" pitchFamily="18" charset="0"/>
                <a:cs typeface="Times New Roman" panose="02020603050405020304" pitchFamily="18" charset="0"/>
              </a:rPr>
              <a:t>½</a:t>
            </a:r>
            <a:r>
              <a:rPr lang="en-US" sz="1300" dirty="0">
                <a:latin typeface="Times New Roman" panose="02020603050405020304" pitchFamily="18" charset="0"/>
                <a:cs typeface="Times New Roman" panose="02020603050405020304" pitchFamily="18" charset="0"/>
              </a:rPr>
              <a:t> </a:t>
            </a:r>
            <a:r>
              <a:rPr lang="uk-UA" sz="1300" b="1" dirty="0">
                <a:latin typeface="Times New Roman" panose="02020603050405020304" pitchFamily="18" charset="0"/>
                <a:cs typeface="Times New Roman" panose="02020603050405020304" pitchFamily="18" charset="0"/>
              </a:rPr>
              <a:t>строку </a:t>
            </a:r>
            <a:r>
              <a:rPr lang="uk-UA" sz="1300" dirty="0">
                <a:latin typeface="Times New Roman" panose="02020603050405020304" pitchFamily="18" charset="0"/>
                <a:cs typeface="Times New Roman" panose="02020603050405020304" pitchFamily="18" charset="0"/>
              </a:rPr>
              <a:t>заборони на переведення чи призначення. </a:t>
            </a:r>
          </a:p>
          <a:p>
            <a:r>
              <a:rPr lang="en-US" sz="1300" dirty="0">
                <a:hlinkClick r:id="rId4"/>
              </a:rPr>
              <a:t>https://kdkp.gov.ua/page/zrazok-dystsyplinarnoi-skarhy</a:t>
            </a:r>
            <a:r>
              <a:rPr lang="uk-UA" sz="1300" dirty="0"/>
              <a:t> зразок дисциплінарної скарги</a:t>
            </a:r>
          </a:p>
          <a:p>
            <a:endParaRPr lang="en-UA"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63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62" name="Rectangle 61">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361A033-D1A1-2666-EA78-8B952D874E5C}"/>
              </a:ext>
            </a:extLst>
          </p:cNvPr>
          <p:cNvPicPr>
            <a:picLocks noChangeAspect="1"/>
          </p:cNvPicPr>
          <p:nvPr/>
        </p:nvPicPr>
        <p:blipFill>
          <a:blip r:embed="rId2"/>
          <a:stretch>
            <a:fillRect/>
          </a:stretch>
        </p:blipFill>
        <p:spPr>
          <a:xfrm>
            <a:off x="706568" y="1056527"/>
            <a:ext cx="3209544" cy="4442276"/>
          </a:xfrm>
          <a:prstGeom prst="rect">
            <a:avLst/>
          </a:prstGeom>
        </p:spPr>
      </p:pic>
      <p:grpSp>
        <p:nvGrpSpPr>
          <p:cNvPr id="65" name="Group 64">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66" name="Rectangle 65">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35820870-1DC6-423A-A7F1-8ACE42B39E9D}"/>
              </a:ext>
            </a:extLst>
          </p:cNvPr>
          <p:cNvPicPr>
            <a:picLocks noChangeAspect="1"/>
          </p:cNvPicPr>
          <p:nvPr/>
        </p:nvPicPr>
        <p:blipFill>
          <a:blip r:embed="rId3"/>
          <a:stretch>
            <a:fillRect/>
          </a:stretch>
        </p:blipFill>
        <p:spPr>
          <a:xfrm>
            <a:off x="4487333" y="1079347"/>
            <a:ext cx="3209544" cy="4396635"/>
          </a:xfrm>
          <a:prstGeom prst="rect">
            <a:avLst/>
          </a:prstGeom>
        </p:spPr>
      </p:pic>
      <p:grpSp>
        <p:nvGrpSpPr>
          <p:cNvPr id="69" name="Group 68">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70" name="Rectangle 69">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AB0ACE4C-D5D5-EC22-ED6B-AE406B8F4127}"/>
              </a:ext>
            </a:extLst>
          </p:cNvPr>
          <p:cNvPicPr>
            <a:picLocks noChangeAspect="1"/>
          </p:cNvPicPr>
          <p:nvPr/>
        </p:nvPicPr>
        <p:blipFill>
          <a:blip r:embed="rId4"/>
          <a:stretch>
            <a:fillRect/>
          </a:stretch>
        </p:blipFill>
        <p:spPr>
          <a:xfrm>
            <a:off x="8275887" y="1086850"/>
            <a:ext cx="3209544" cy="4381629"/>
          </a:xfrm>
          <a:prstGeom prst="rect">
            <a:avLst/>
          </a:prstGeom>
        </p:spPr>
      </p:pic>
    </p:spTree>
    <p:extLst>
      <p:ext uri="{BB962C8B-B14F-4D97-AF65-F5344CB8AC3E}">
        <p14:creationId xmlns:p14="http://schemas.microsoft.com/office/powerpoint/2010/main" val="11769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75E1-FDEF-009B-C372-877C38D0E5BE}"/>
              </a:ext>
            </a:extLst>
          </p:cNvPr>
          <p:cNvSpPr>
            <a:spLocks noGrp="1"/>
          </p:cNvSpPr>
          <p:nvPr>
            <p:ph type="title"/>
          </p:nvPr>
        </p:nvSpPr>
        <p:spPr/>
        <p:txBody>
          <a:bodyPr>
            <a:normAutofit/>
          </a:bodyPr>
          <a:lstStyle/>
          <a:p>
            <a:r>
              <a:rPr lang="en-US" sz="2800" dirty="0">
                <a:hlinkClick r:id="rId2"/>
              </a:rPr>
              <a:t>https://kdkp.gov.ua/punishment</a:t>
            </a:r>
            <a:r>
              <a:rPr lang="uk-UA" sz="2800" dirty="0"/>
              <a:t> інформація про притягнення прокурорів до </a:t>
            </a:r>
            <a:r>
              <a:rPr lang="uk-UA" sz="2800"/>
              <a:t>дисциплінарної відповідальності </a:t>
            </a:r>
            <a:endParaRPr lang="en-UA" sz="2800" dirty="0"/>
          </a:p>
        </p:txBody>
      </p:sp>
      <p:sp>
        <p:nvSpPr>
          <p:cNvPr id="3" name="Content Placeholder 2">
            <a:extLst>
              <a:ext uri="{FF2B5EF4-FFF2-40B4-BE49-F238E27FC236}">
                <a16:creationId xmlns:a16="http://schemas.microsoft.com/office/drawing/2014/main" id="{AD664DDD-2458-3908-D760-04D47F243449}"/>
              </a:ext>
            </a:extLst>
          </p:cNvPr>
          <p:cNvSpPr>
            <a:spLocks noGrp="1"/>
          </p:cNvSpPr>
          <p:nvPr>
            <p:ph idx="1"/>
          </p:nvPr>
        </p:nvSpPr>
        <p:spPr/>
        <p:txBody>
          <a:bodyPr/>
          <a:lstStyle/>
          <a:p>
            <a:endParaRPr lang="en-UA" dirty="0"/>
          </a:p>
        </p:txBody>
      </p:sp>
    </p:spTree>
    <p:extLst>
      <p:ext uri="{BB962C8B-B14F-4D97-AF65-F5344CB8AC3E}">
        <p14:creationId xmlns:p14="http://schemas.microsoft.com/office/powerpoint/2010/main" val="3921435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82</TotalTime>
  <Words>812</Words>
  <Application>Microsoft Macintosh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Rockwell</vt:lpstr>
      <vt:lpstr>Rockwell Condensed</vt:lpstr>
      <vt:lpstr>Rockwell Extra Bold</vt:lpstr>
      <vt:lpstr>Times New Roman</vt:lpstr>
      <vt:lpstr>Wingdings</vt:lpstr>
      <vt:lpstr>Wood Type</vt:lpstr>
      <vt:lpstr>Тема:  дисциплінарна відповідальність прокурорів</vt:lpstr>
      <vt:lpstr>Дисциплінарна відповідальність</vt:lpstr>
      <vt:lpstr>ПІДСТАВИ ДисциплінарнОЇ відповідальністІ</vt:lpstr>
      <vt:lpstr>Стадії притягнення прокурора до дисциплінарної відповідальності </vt:lpstr>
      <vt:lpstr>Види стягнень</vt:lpstr>
      <vt:lpstr>PowerPoint Presentation</vt:lpstr>
      <vt:lpstr>https://kdkp.gov.ua/punishment інформація про притягнення прокурорів до дисциплінарної відповідальності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Олена Рябчинська</dc:creator>
  <cp:lastModifiedBy>Олена Рябчинська</cp:lastModifiedBy>
  <cp:revision>1</cp:revision>
  <dcterms:created xsi:type="dcterms:W3CDTF">2026-02-02T10:50:44Z</dcterms:created>
  <dcterms:modified xsi:type="dcterms:W3CDTF">2026-02-02T12:19:07Z</dcterms:modified>
</cp:coreProperties>
</file>