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66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74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12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1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41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32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84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69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54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97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34A3-8E55-425B-B4F1-FDF5F7349EEB}" type="datetimeFigureOut">
              <a:rPr lang="uk-UA" smtClean="0"/>
              <a:t>07.05.2021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9F0E-2D7E-4E32-B99C-1C4B4096B3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60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96983"/>
            <a:ext cx="1136072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uk-UA" sz="2800" dirty="0" smtClean="0"/>
              <a:t>Назвіть відмінність позитивістського підходу до предмету політичної філософії та </a:t>
            </a:r>
            <a:r>
              <a:rPr lang="uk-UA" sz="2800" dirty="0" smtClean="0"/>
              <a:t>ціннісного </a:t>
            </a:r>
            <a:r>
              <a:rPr lang="uk-UA" sz="2800" dirty="0" smtClean="0"/>
              <a:t>та деонтологічного.</a:t>
            </a:r>
          </a:p>
          <a:p>
            <a:pPr algn="just"/>
            <a:r>
              <a:rPr lang="uk-UA" dirty="0" smtClean="0"/>
              <a:t> </a:t>
            </a:r>
          </a:p>
          <a:p>
            <a:pPr algn="just"/>
            <a:r>
              <a:rPr lang="uk-UA" sz="2800" dirty="0" smtClean="0"/>
              <a:t>2. Чим відрізняється деонтологічний та </a:t>
            </a:r>
            <a:r>
              <a:rPr lang="uk-UA" sz="2800" dirty="0" smtClean="0"/>
              <a:t>ціннісний </a:t>
            </a:r>
            <a:r>
              <a:rPr lang="uk-UA" sz="2800" dirty="0" smtClean="0"/>
              <a:t>підхід.</a:t>
            </a:r>
          </a:p>
          <a:p>
            <a:pPr marL="514350" indent="-514350" algn="just">
              <a:buAutoNum type="arabicPeriod"/>
            </a:pPr>
            <a:endParaRPr lang="uk-UA" sz="2800" dirty="0" smtClean="0"/>
          </a:p>
          <a:p>
            <a:pPr algn="just"/>
            <a:r>
              <a:rPr lang="uk-UA" sz="2800" dirty="0" smtClean="0"/>
              <a:t>3. Які види політичної філософії розглядають при </a:t>
            </a:r>
            <a:r>
              <a:rPr lang="uk-UA" sz="2800" dirty="0" err="1" smtClean="0"/>
              <a:t>мультипарадигмальному</a:t>
            </a:r>
            <a:r>
              <a:rPr lang="uk-UA" sz="2800" dirty="0" smtClean="0"/>
              <a:t> підході?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4. При якому методологічному підході до предмету політичної філософії виділяють: </a:t>
            </a:r>
            <a:r>
              <a:rPr lang="uk-UA" sz="2400" dirty="0" smtClean="0"/>
              <a:t>п</a:t>
            </a:r>
            <a:r>
              <a:rPr lang="uk-UA" sz="2400" i="1" dirty="0" smtClean="0"/>
              <a:t>олітичну онтологію </a:t>
            </a:r>
            <a:r>
              <a:rPr lang="uk-UA" sz="2400" dirty="0" smtClean="0"/>
              <a:t>(вчення про політичне буття –політичний простір, час політичне життя, політичний процес…; </a:t>
            </a:r>
            <a:r>
              <a:rPr lang="uk-UA" sz="2400" i="1" dirty="0" smtClean="0"/>
              <a:t>політичну антропологію </a:t>
            </a:r>
            <a:r>
              <a:rPr lang="uk-UA" sz="2400" dirty="0" smtClean="0"/>
              <a:t>( межі політичної свободи, людина і влада, політична  захищеність особистості, політичний страх, надії, політичне визнання..), </a:t>
            </a:r>
            <a:r>
              <a:rPr lang="uk-UA" sz="2400" i="1" dirty="0" smtClean="0"/>
              <a:t>політичну аксіологію </a:t>
            </a:r>
            <a:r>
              <a:rPr lang="uk-UA" sz="2400" dirty="0" smtClean="0"/>
              <a:t>(порядок-хаос, свобода-рабство, справедливість-несправедливість..), </a:t>
            </a:r>
            <a:r>
              <a:rPr lang="uk-UA" sz="2400" i="1" dirty="0" smtClean="0"/>
              <a:t>політичну праксеологію </a:t>
            </a:r>
            <a:r>
              <a:rPr lang="uk-UA" sz="2400" dirty="0" smtClean="0"/>
              <a:t>(політико-перетворююча діяльність людини, політична творчість народів, лідерів..)  </a:t>
            </a:r>
          </a:p>
          <a:p>
            <a:pPr algn="just"/>
            <a:endParaRPr lang="uk-UA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895" y="817418"/>
            <a:ext cx="1466850" cy="13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7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668" y="313353"/>
            <a:ext cx="9297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prstClr val="black"/>
                </a:solidFill>
              </a:rPr>
              <a:t>5. Правильною </a:t>
            </a:r>
            <a:r>
              <a:rPr lang="uk-UA" sz="2800" dirty="0" smtClean="0">
                <a:solidFill>
                  <a:prstClr val="black"/>
                </a:solidFill>
              </a:rPr>
              <a:t>є та дія, яка відповідає набору правил, вважав Мілль. </a:t>
            </a:r>
            <a:r>
              <a:rPr lang="uk-UA" sz="2400" i="1" dirty="0" smtClean="0">
                <a:solidFill>
                  <a:prstClr val="black"/>
                </a:solidFill>
              </a:rPr>
              <a:t>Як він пояснював, чому така дія забезпечує перевагу задоволення над болем і чи згодні Ви з його аргументацією. </a:t>
            </a:r>
          </a:p>
          <a:p>
            <a:endParaRPr lang="uk-UA" sz="2400" i="1" dirty="0" smtClean="0">
              <a:solidFill>
                <a:prstClr val="black"/>
              </a:solidFill>
            </a:endParaRPr>
          </a:p>
          <a:p>
            <a:r>
              <a:rPr lang="uk-UA" sz="2400" i="1" dirty="0" smtClean="0">
                <a:solidFill>
                  <a:prstClr val="black"/>
                </a:solidFill>
              </a:rPr>
              <a:t>Чи можливо, Вам більш імпонує точка зору </a:t>
            </a:r>
            <a:r>
              <a:rPr lang="uk-UA" sz="2400" i="1" dirty="0" err="1" smtClean="0">
                <a:solidFill>
                  <a:prstClr val="black"/>
                </a:solidFill>
              </a:rPr>
              <a:t>Бентама</a:t>
            </a:r>
            <a:r>
              <a:rPr lang="uk-UA" sz="2400" i="1" dirty="0" smtClean="0">
                <a:solidFill>
                  <a:prstClr val="black"/>
                </a:solidFill>
              </a:rPr>
              <a:t> - </a:t>
            </a:r>
            <a:r>
              <a:rPr lang="ru-RU" sz="2800" i="1" dirty="0" err="1">
                <a:solidFill>
                  <a:prstClr val="black"/>
                </a:solidFill>
              </a:rPr>
              <a:t>дія</a:t>
            </a:r>
            <a:r>
              <a:rPr lang="ru-RU" sz="2800" i="1" dirty="0">
                <a:solidFill>
                  <a:prstClr val="black"/>
                </a:solidFill>
              </a:rPr>
              <a:t> є правильною </a:t>
            </a:r>
            <a:r>
              <a:rPr lang="ru-RU" sz="2800" i="1" dirty="0" err="1">
                <a:solidFill>
                  <a:prstClr val="black"/>
                </a:solidFill>
              </a:rPr>
              <a:t>тоді</a:t>
            </a:r>
            <a:r>
              <a:rPr lang="ru-RU" sz="2800" i="1" dirty="0">
                <a:solidFill>
                  <a:prstClr val="black"/>
                </a:solidFill>
              </a:rPr>
              <a:t> і </a:t>
            </a:r>
            <a:r>
              <a:rPr lang="ru-RU" sz="2800" i="1" dirty="0" err="1">
                <a:solidFill>
                  <a:prstClr val="black"/>
                </a:solidFill>
              </a:rPr>
              <a:t>лише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i="1" dirty="0" err="1">
                <a:solidFill>
                  <a:prstClr val="black"/>
                </a:solidFill>
              </a:rPr>
              <a:t>тоді</a:t>
            </a:r>
            <a:r>
              <a:rPr lang="ru-RU" sz="2800" i="1" dirty="0">
                <a:solidFill>
                  <a:prstClr val="black"/>
                </a:solidFill>
              </a:rPr>
              <a:t>, коли вона </a:t>
            </a:r>
            <a:r>
              <a:rPr lang="ru-RU" sz="2800" i="1" dirty="0" err="1">
                <a:solidFill>
                  <a:prstClr val="black"/>
                </a:solidFill>
              </a:rPr>
              <a:t>створює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i="1" dirty="0" err="1">
                <a:solidFill>
                  <a:prstClr val="black"/>
                </a:solidFill>
              </a:rPr>
              <a:t>найбільшу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i="1" dirty="0" err="1">
                <a:solidFill>
                  <a:prstClr val="black"/>
                </a:solidFill>
              </a:rPr>
              <a:t>перевагу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i="1" dirty="0" err="1">
                <a:solidFill>
                  <a:prstClr val="black"/>
                </a:solidFill>
              </a:rPr>
              <a:t>задоволення</a:t>
            </a:r>
            <a:r>
              <a:rPr lang="ru-RU" sz="2800" i="1" dirty="0">
                <a:solidFill>
                  <a:prstClr val="black"/>
                </a:solidFill>
              </a:rPr>
              <a:t> над </a:t>
            </a:r>
            <a:r>
              <a:rPr lang="ru-RU" sz="2800" i="1" dirty="0" err="1">
                <a:solidFill>
                  <a:prstClr val="black"/>
                </a:solidFill>
              </a:rPr>
              <a:t>болем</a:t>
            </a:r>
            <a:r>
              <a:rPr lang="ru-RU" sz="2800" i="1" dirty="0">
                <a:solidFill>
                  <a:prstClr val="black"/>
                </a:solidFill>
              </a:rPr>
              <a:t> для </a:t>
            </a:r>
            <a:r>
              <a:rPr lang="ru-RU" sz="2800" i="1" dirty="0" err="1">
                <a:solidFill>
                  <a:prstClr val="black"/>
                </a:solidFill>
              </a:rPr>
              <a:t>найбільшої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  <a:r>
              <a:rPr lang="ru-RU" sz="2800" i="1" dirty="0" err="1">
                <a:solidFill>
                  <a:prstClr val="black"/>
                </a:solidFill>
              </a:rPr>
              <a:t>кількості</a:t>
            </a:r>
            <a:r>
              <a:rPr lang="ru-RU" sz="2800" i="1" dirty="0">
                <a:solidFill>
                  <a:prstClr val="black"/>
                </a:solidFill>
              </a:rPr>
              <a:t> людей</a:t>
            </a:r>
            <a:endParaRPr lang="uk-UA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7" y="79083"/>
            <a:ext cx="1884218" cy="2161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2059218"/>
            <a:ext cx="1884218" cy="1875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569" y="4654261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7527" y="196380"/>
            <a:ext cx="78139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, кого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, і для </a:t>
            </a:r>
            <a:r>
              <a:rPr lang="ru-RU" dirty="0" err="1" smtClean="0"/>
              <a:t>всіх</a:t>
            </a:r>
            <a:r>
              <a:rPr lang="ru-RU" dirty="0" smtClean="0"/>
              <a:t> в </a:t>
            </a:r>
            <a:r>
              <a:rPr lang="ru-RU" dirty="0" err="1" smtClean="0"/>
              <a:t>рівній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455" y="1318598"/>
            <a:ext cx="76477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2. правильна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найбільш</a:t>
            </a:r>
            <a:r>
              <a:rPr lang="ru-RU" dirty="0" smtClean="0"/>
              <a:t> хороших </a:t>
            </a:r>
            <a:r>
              <a:rPr lang="ru-RU" dirty="0" err="1" smtClean="0"/>
              <a:t>наслідків</a:t>
            </a:r>
            <a:r>
              <a:rPr lang="ru-RU" dirty="0" smtClean="0"/>
              <a:t> і </a:t>
            </a:r>
            <a:r>
              <a:rPr lang="ru-RU" dirty="0" err="1" smtClean="0"/>
              <a:t>найменш</a:t>
            </a:r>
            <a:r>
              <a:rPr lang="ru-RU" dirty="0"/>
              <a:t> </a:t>
            </a:r>
            <a:r>
              <a:rPr lang="ru-RU" dirty="0" err="1" smtClean="0"/>
              <a:t>поганих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818058"/>
            <a:ext cx="85764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корисність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, до </a:t>
            </a:r>
            <a:r>
              <a:rPr lang="ru-RU" dirty="0" err="1" smtClean="0"/>
              <a:t>якої</a:t>
            </a:r>
            <a:r>
              <a:rPr lang="ru-RU" dirty="0" smtClean="0"/>
              <a:t> приводить </a:t>
            </a:r>
            <a:r>
              <a:rPr lang="ru-RU" dirty="0" err="1" smtClean="0"/>
              <a:t>дія</a:t>
            </a:r>
            <a:r>
              <a:rPr lang="ru-RU" dirty="0" smtClean="0"/>
              <a:t>. </a:t>
            </a:r>
            <a:r>
              <a:rPr lang="ru-RU" dirty="0" err="1" smtClean="0"/>
              <a:t>Насолода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те благо, </a:t>
            </a:r>
            <a:r>
              <a:rPr lang="ru-RU" dirty="0" err="1" smtClean="0"/>
              <a:t>якого</a:t>
            </a:r>
            <a:r>
              <a:rPr lang="ru-RU" dirty="0" smtClean="0"/>
              <a:t> ми </a:t>
            </a:r>
            <a:r>
              <a:rPr lang="ru-RU" dirty="0" err="1" smtClean="0"/>
              <a:t>прагнемо</a:t>
            </a:r>
            <a:r>
              <a:rPr lang="ru-RU" dirty="0" smtClean="0"/>
              <a:t> і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05309" y="4273945"/>
            <a:ext cx="850618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наслідками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8770183" y="5716735"/>
            <a:ext cx="3117272" cy="9435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Консеквенціалізм</a:t>
            </a:r>
            <a:r>
              <a:rPr lang="uk-UA" dirty="0" smtClean="0"/>
              <a:t> (від лат. Наслідок, результат) 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3103417" y="5449257"/>
            <a:ext cx="2452254" cy="105554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гедонізм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77748" y="3228977"/>
            <a:ext cx="5347341" cy="343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305309" y="5310663"/>
            <a:ext cx="2340909" cy="12447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універсалізм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5915891" y="5554145"/>
            <a:ext cx="2230580" cy="10012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Максималізм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855" y="196380"/>
            <a:ext cx="1316694" cy="25908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5309" y="304800"/>
            <a:ext cx="498255" cy="346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30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0283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9489" y="238818"/>
            <a:ext cx="9144001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7.            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 </a:t>
            </a:r>
            <a:r>
              <a:rPr lang="ru-RU" dirty="0" err="1" smtClean="0"/>
              <a:t>Ролза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Перший принцип </a:t>
            </a:r>
            <a:r>
              <a:rPr lang="ru-RU" dirty="0" err="1" smtClean="0"/>
              <a:t>Ролза</a:t>
            </a:r>
            <a:r>
              <a:rPr lang="ru-RU" dirty="0" smtClean="0"/>
              <a:t> -  принцип </a:t>
            </a:r>
            <a:r>
              <a:rPr lang="ru-RU" dirty="0" err="1" smtClean="0"/>
              <a:t>системи</a:t>
            </a:r>
            <a:r>
              <a:rPr lang="ru-RU" dirty="0" smtClean="0"/>
              <a:t> свобод. 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1) </a:t>
            </a:r>
            <a:r>
              <a:rPr lang="ru-RU" dirty="0" err="1" smtClean="0"/>
              <a:t>політична</a:t>
            </a:r>
            <a:r>
              <a:rPr lang="ru-RU" dirty="0" smtClean="0"/>
              <a:t> свобода (принцип "</a:t>
            </a:r>
            <a:r>
              <a:rPr lang="ru-RU" dirty="0" err="1" smtClean="0"/>
              <a:t>рівного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" в </a:t>
            </a:r>
            <a:r>
              <a:rPr lang="ru-RU" dirty="0" err="1" smtClean="0"/>
              <a:t>політичних</a:t>
            </a:r>
            <a:r>
              <a:rPr lang="ru-RU" dirty="0" smtClean="0"/>
              <a:t> процедурах,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правління</a:t>
            </a:r>
            <a:r>
              <a:rPr lang="ru-RU" dirty="0" smtClean="0"/>
              <a:t> закону,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правова</a:t>
            </a:r>
            <a:r>
              <a:rPr lang="ru-RU" dirty="0" smtClean="0"/>
              <a:t> держава;</a:t>
            </a:r>
          </a:p>
          <a:p>
            <a:endParaRPr lang="ru-RU" dirty="0" smtClean="0"/>
          </a:p>
          <a:p>
            <a:r>
              <a:rPr lang="ru-RU" dirty="0" smtClean="0"/>
              <a:t>3) свобода </a:t>
            </a:r>
            <a:r>
              <a:rPr lang="ru-RU" dirty="0" err="1" smtClean="0"/>
              <a:t>совісті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sz="2800" dirty="0" err="1" smtClean="0"/>
              <a:t>Чому</a:t>
            </a:r>
            <a:r>
              <a:rPr lang="ru-RU" sz="2800" dirty="0" smtClean="0"/>
              <a:t>, як Ви </a:t>
            </a:r>
            <a:r>
              <a:rPr lang="ru-RU" sz="2800" dirty="0" err="1" smtClean="0"/>
              <a:t>гадаєте</a:t>
            </a:r>
            <a:r>
              <a:rPr lang="ru-RU" sz="2800" dirty="0" smtClean="0"/>
              <a:t> , </a:t>
            </a:r>
            <a:r>
              <a:rPr lang="ru-RU" sz="2800" dirty="0" err="1" smtClean="0"/>
              <a:t>Ролз</a:t>
            </a:r>
            <a:r>
              <a:rPr lang="ru-RU" sz="2800" dirty="0" smtClean="0"/>
              <a:t>  в </a:t>
            </a:r>
            <a:r>
              <a:rPr lang="ru-RU" sz="2800" dirty="0" err="1" smtClean="0"/>
              <a:t>описі</a:t>
            </a:r>
            <a:r>
              <a:rPr lang="ru-RU" sz="2800" dirty="0" smtClean="0"/>
              <a:t> принципу </a:t>
            </a:r>
            <a:r>
              <a:rPr lang="ru-RU" sz="2800" dirty="0" err="1" smtClean="0"/>
              <a:t>свободи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правління</a:t>
            </a:r>
            <a:r>
              <a:rPr lang="ru-RU" sz="2800" dirty="0" smtClean="0"/>
              <a:t> закону (</a:t>
            </a:r>
            <a:r>
              <a:rPr lang="ru-RU" sz="2800" dirty="0" err="1" smtClean="0"/>
              <a:t>правову</a:t>
            </a:r>
            <a:r>
              <a:rPr lang="ru-RU" sz="2800" dirty="0" smtClean="0"/>
              <a:t> державу)?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29" y="559590"/>
            <a:ext cx="2145978" cy="3078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51" y="47939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1263548"/>
            <a:ext cx="766156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8.  Чи </a:t>
            </a:r>
            <a:r>
              <a:rPr lang="uk-UA" sz="2400" dirty="0" smtClean="0"/>
              <a:t>готове, як Ви думаєте,  наше суспільство, держава до того, щоб "соціальні та економічні нерівності були врегульовані таким чином, щоб вони вели до найбільшої вигоди найменш процвітаючих" (принцип диференціації).</a:t>
            </a:r>
          </a:p>
          <a:p>
            <a:r>
              <a:rPr lang="uk-UA" sz="2400" dirty="0" smtClean="0"/>
              <a:t> </a:t>
            </a:r>
          </a:p>
          <a:p>
            <a:r>
              <a:rPr lang="uk-UA" sz="2400" dirty="0" smtClean="0"/>
              <a:t>І "щоб посади в суспільстві були відкриті для всіх за умови чесного дотримання рівності можливостей "(принцип рівних можливостей).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757" y="1263548"/>
            <a:ext cx="2145978" cy="3078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748" y="48326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039" y="514988"/>
            <a:ext cx="677161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9. Рональд </a:t>
            </a:r>
            <a:r>
              <a:rPr lang="uk-UA" sz="2400" dirty="0" err="1" smtClean="0"/>
              <a:t>Дворкін</a:t>
            </a:r>
            <a:r>
              <a:rPr lang="uk-UA" sz="2400" dirty="0" smtClean="0"/>
              <a:t> вважав, що інститут представницької демократії недосконалий. В чому полягає, на його думку, ця недосконалість і чи згодні Ви з ним.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37" y="514988"/>
            <a:ext cx="2011854" cy="2450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618" y="4239491"/>
            <a:ext cx="82157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10.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вважав</a:t>
            </a:r>
            <a:r>
              <a:rPr lang="ru-RU" sz="2400" dirty="0" smtClean="0"/>
              <a:t> – </a:t>
            </a:r>
            <a:r>
              <a:rPr lang="ru-RU" sz="2400" dirty="0" err="1" smtClean="0"/>
              <a:t>Дворкін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Нозик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перерозподілу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податки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талановитих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знедолених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порушує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на себя?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437" y="3628941"/>
            <a:ext cx="2128145" cy="2273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96" y="2451442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96982"/>
            <a:ext cx="711464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11. Чому </a:t>
            </a:r>
            <a:r>
              <a:rPr lang="uk-UA" sz="2400" dirty="0" err="1" smtClean="0"/>
              <a:t>комунітаристи</a:t>
            </a:r>
            <a:r>
              <a:rPr lang="uk-UA" sz="2400" dirty="0" smtClean="0"/>
              <a:t> називають </a:t>
            </a:r>
            <a:r>
              <a:rPr lang="uk-UA" sz="2400" i="1" dirty="0" smtClean="0"/>
              <a:t>«дивною» </a:t>
            </a:r>
            <a:r>
              <a:rPr lang="uk-UA" sz="2400" dirty="0" smtClean="0"/>
              <a:t>особистість, яка в теорії </a:t>
            </a:r>
            <a:r>
              <a:rPr lang="uk-UA" sz="2400" dirty="0" err="1" smtClean="0"/>
              <a:t>Ролза</a:t>
            </a:r>
            <a:r>
              <a:rPr lang="uk-UA" sz="2400" dirty="0" smtClean="0"/>
              <a:t>  у вихідній позиції під покровом невідання</a:t>
            </a:r>
            <a:r>
              <a:rPr lang="ru-RU" sz="2400" dirty="0" smtClean="0"/>
              <a:t>, яка точно не </a:t>
            </a:r>
            <a:r>
              <a:rPr lang="ru-RU" sz="2400" dirty="0" err="1" smtClean="0"/>
              <a:t>знає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вона займе в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вибирає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справедливі</a:t>
            </a:r>
            <a:r>
              <a:rPr lang="ru-RU" sz="2400" dirty="0" smtClean="0"/>
              <a:t> і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кожного, а значить і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самого. </a:t>
            </a:r>
          </a:p>
          <a:p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6509" y="3314965"/>
            <a:ext cx="976745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12. Ліберали </a:t>
            </a:r>
            <a:r>
              <a:rPr lang="uk-UA" sz="2400" dirty="0" smtClean="0"/>
              <a:t>вважають, що принципи їхньої політичної філософії можуть бути застосованими і морально виправданими, незалежно від культурних та історичних контекстів. На це </a:t>
            </a:r>
            <a:r>
              <a:rPr lang="uk-UA" sz="2400" dirty="0" err="1" smtClean="0"/>
              <a:t>комунітарісти</a:t>
            </a:r>
            <a:r>
              <a:rPr lang="uk-UA" sz="2400" dirty="0" smtClean="0"/>
              <a:t>, і перш за все М. </a:t>
            </a:r>
            <a:r>
              <a:rPr lang="uk-UA" sz="2400" dirty="0" err="1" smtClean="0"/>
              <a:t>Уолцер</a:t>
            </a:r>
            <a:r>
              <a:rPr lang="uk-UA" sz="2400" dirty="0" smtClean="0"/>
              <a:t>, відповідають так - різні культури втілюють різні цінності, соціальні форми й інститути, тому «оцінка культурної специфіки є головною в правильному розумінні того, як спільнота має бути організована політично».       </a:t>
            </a:r>
            <a:r>
              <a:rPr lang="uk-UA" sz="2400" i="1" dirty="0" smtClean="0"/>
              <a:t>А Ви як вважаєте?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823" y="96982"/>
            <a:ext cx="3231141" cy="26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3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564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2021-05-07T03:16:02Z</dcterms:created>
  <dcterms:modified xsi:type="dcterms:W3CDTF">2021-05-07T07:51:01Z</dcterms:modified>
</cp:coreProperties>
</file>