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66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87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DEE9FE9-B34B-49F5-B22C-468F1EAEC4A3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7A7F404-D0A0-43AF-8C7F-57EA61409656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SC_0613.JPG"/>
          <p:cNvPicPr>
            <a:picLocks noChangeAspect="1"/>
          </p:cNvPicPr>
          <p:nvPr/>
        </p:nvPicPr>
        <p:blipFill>
          <a:blip r:embed="rId2" cstate="print">
            <a:lum bright="70000" contrast="-84000"/>
          </a:blip>
          <a:stretch>
            <a:fillRect/>
          </a:stretch>
        </p:blipFill>
        <p:spPr>
          <a:xfrm>
            <a:off x="107504" y="188640"/>
            <a:ext cx="8891717" cy="6552728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221088"/>
            <a:ext cx="7776864" cy="1944216"/>
          </a:xfrm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uk-UA" sz="6000" b="1" spc="500" dirty="0" smtClean="0">
                <a:solidFill>
                  <a:srgbClr val="C00000"/>
                </a:solidFill>
              </a:rPr>
              <a:t>ФІЛОЛОГІЧНИЙ ФАКУЛЬТЕТ</a:t>
            </a:r>
            <a:endParaRPr lang="uk-UA" sz="6000" b="1" spc="5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848872" cy="4176464"/>
          </a:xfrm>
        </p:spPr>
        <p:txBody>
          <a:bodyPr>
            <a:noAutofit/>
          </a:bodyPr>
          <a:lstStyle/>
          <a:p>
            <a:pPr algn="ctr"/>
            <a:r>
              <a:rPr lang="uk-UA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/>
            </a:r>
            <a:br>
              <a:rPr lang="uk-UA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</a:br>
            <a:r>
              <a:rPr lang="uk-UA" sz="7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/>
            </a:r>
            <a:br>
              <a:rPr lang="uk-UA" sz="7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</a:br>
            <a:r>
              <a:rPr lang="uk-UA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І</a:t>
            </a:r>
            <a:r>
              <a:rPr lang="uk-UA" sz="7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СТОРИЧНА </a:t>
            </a:r>
            <a:r>
              <a:rPr lang="uk-UA" sz="7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ГРАМАТИКА УКРА</a:t>
            </a:r>
            <a:r>
              <a:rPr lang="uk-UA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Ї</a:t>
            </a:r>
            <a:r>
              <a:rPr lang="uk-UA" sz="7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НСЬКО</a:t>
            </a:r>
            <a:r>
              <a:rPr lang="uk-UA" sz="7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Ї</a:t>
            </a:r>
            <a:r>
              <a:rPr lang="uk-UA" sz="7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Ukrainian?Izhitsa" pitchFamily="34" charset="0"/>
              </a:rPr>
              <a:t> МОВИ</a:t>
            </a:r>
            <a:endParaRPr lang="uk-UA" sz="7200" dirty="0">
              <a:solidFill>
                <a:schemeClr val="accent1">
                  <a:lumMod val="40000"/>
                  <a:lumOff val="60000"/>
                </a:schemeClr>
              </a:solidFill>
              <a:latin typeface="Ukrainian?Izhits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 smtClean="0"/>
              <a:t>Оксана Володимирівна </a:t>
            </a:r>
            <a:r>
              <a:rPr lang="uk-UA" b="1" dirty="0" err="1" smtClean="0"/>
              <a:t>Меркулова</a:t>
            </a:r>
            <a:endParaRPr lang="uk-UA" b="1" dirty="0" smtClean="0"/>
          </a:p>
          <a:p>
            <a:r>
              <a:rPr lang="uk-UA" dirty="0" smtClean="0"/>
              <a:t>кандидат філологічних наук, </a:t>
            </a:r>
            <a:r>
              <a:rPr lang="uk-UA" dirty="0" smtClean="0"/>
              <a:t>доцент </a:t>
            </a:r>
            <a:r>
              <a:rPr lang="uk-UA" dirty="0" smtClean="0"/>
              <a:t>кафедри української мови;</a:t>
            </a:r>
          </a:p>
          <a:p>
            <a:r>
              <a:rPr lang="uk-UA" dirty="0" smtClean="0"/>
              <a:t>моя локація: 2 корпус ЗНУ, </a:t>
            </a:r>
            <a:r>
              <a:rPr lang="uk-UA" dirty="0" err="1" smtClean="0"/>
              <a:t>ауд</a:t>
            </a:r>
            <a:r>
              <a:rPr lang="uk-UA" dirty="0" smtClean="0"/>
              <a:t>. 237.</a:t>
            </a:r>
          </a:p>
          <a:p>
            <a:endParaRPr lang="uk-UA" dirty="0" smtClean="0"/>
          </a:p>
          <a:p>
            <a:r>
              <a:rPr lang="uk-UA" dirty="0" smtClean="0"/>
              <a:t>Оскільки ми з вами зустрічалися на </a:t>
            </a:r>
            <a:r>
              <a:rPr lang="uk-UA" dirty="0" smtClean="0"/>
              <a:t>1-2 курсах, </a:t>
            </a:r>
            <a:r>
              <a:rPr lang="uk-UA" dirty="0" smtClean="0"/>
              <a:t>то ви всі знаєте, що спілкуюся в різних </a:t>
            </a:r>
            <a:r>
              <a:rPr lang="uk-UA" dirty="0" err="1" smtClean="0"/>
              <a:t>месенджерах</a:t>
            </a:r>
            <a:r>
              <a:rPr lang="uk-UA" dirty="0" smtClean="0"/>
              <a:t> та з допомогою мобільного зв</a:t>
            </a:r>
            <a:r>
              <a:rPr lang="en-US" dirty="0" smtClean="0"/>
              <a:t>’</a:t>
            </a:r>
            <a:r>
              <a:rPr lang="uk-UA" dirty="0" err="1" smtClean="0"/>
              <a:t>язку</a:t>
            </a:r>
            <a:r>
              <a:rPr lang="uk-UA" dirty="0" smtClean="0"/>
              <a:t> цілодобово і з задоволенням. Телефон – див. </a:t>
            </a:r>
            <a:r>
              <a:rPr lang="uk-UA" dirty="0" err="1" smtClean="0"/>
              <a:t>силабус</a:t>
            </a:r>
            <a:r>
              <a:rPr lang="uk-UA" dirty="0" smtClean="0"/>
              <a:t> дисципліни.</a:t>
            </a:r>
          </a:p>
          <a:p>
            <a:endParaRPr lang="uk-UA" dirty="0" smtClean="0"/>
          </a:p>
          <a:p>
            <a:pPr algn="ctr"/>
            <a:r>
              <a:rPr lang="en-US" sz="3200" b="1" dirty="0" smtClean="0"/>
              <a:t>#</a:t>
            </a:r>
            <a:r>
              <a:rPr lang="uk-UA" sz="3200" b="1" dirty="0" smtClean="0"/>
              <a:t>Хабарів_не_беру_не_їм_дітей</a:t>
            </a:r>
          </a:p>
          <a:p>
            <a:pPr algn="ctr"/>
            <a:r>
              <a:rPr lang="uk-UA" sz="3200" b="1" dirty="0" smtClean="0"/>
              <a:t>До роботи! </a:t>
            </a:r>
            <a:r>
              <a:rPr lang="uk-UA" sz="3200" b="1" dirty="0" smtClean="0">
                <a:sym typeface="Wingdings" pitchFamily="2" charset="2"/>
              </a:rPr>
              <a:t></a:t>
            </a:r>
            <a:endParaRPr lang="uk-UA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Викладач: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467600" cy="710952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solidFill>
                  <a:srgbClr val="FFFFFF"/>
                </a:solidFill>
              </a:rPr>
              <a:t>Ваш семестр буде таким:</a:t>
            </a:r>
            <a:endParaRPr lang="uk-UA" sz="4800" b="1" dirty="0">
              <a:solidFill>
                <a:srgbClr val="FFFFFF"/>
              </a:solidFill>
            </a:endParaRPr>
          </a:p>
        </p:txBody>
      </p:sp>
      <p:pic>
        <p:nvPicPr>
          <p:cNvPr id="4" name="Содержимое 3" descr="Переляк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412776"/>
            <a:ext cx="6576392" cy="493229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П</a:t>
            </a:r>
            <a:r>
              <a:rPr lang="en-US" sz="2800" b="1" dirty="0" smtClean="0"/>
              <a:t>’</a:t>
            </a:r>
            <a:r>
              <a:rPr lang="uk-UA" sz="2800" b="1" dirty="0" err="1" smtClean="0"/>
              <a:t>ятий</a:t>
            </a:r>
            <a:r>
              <a:rPr lang="uk-UA" sz="2800" dirty="0" smtClean="0"/>
              <a:t> </a:t>
            </a:r>
            <a:r>
              <a:rPr lang="uk-UA" sz="2800" dirty="0" smtClean="0"/>
              <a:t>семестр</a:t>
            </a:r>
          </a:p>
          <a:p>
            <a:r>
              <a:rPr lang="uk-UA" sz="2800" b="1" dirty="0" smtClean="0"/>
              <a:t>Лекції</a:t>
            </a:r>
            <a:r>
              <a:rPr lang="uk-UA" sz="2800" dirty="0" smtClean="0"/>
              <a:t> – щотижня</a:t>
            </a:r>
          </a:p>
          <a:p>
            <a:r>
              <a:rPr lang="uk-UA" sz="2800" b="1" dirty="0" smtClean="0"/>
              <a:t>Практичні заняття </a:t>
            </a:r>
            <a:r>
              <a:rPr lang="uk-UA" sz="2800" dirty="0" smtClean="0"/>
              <a:t>–</a:t>
            </a:r>
            <a:r>
              <a:rPr lang="uk-UA" sz="2800" b="1" dirty="0" smtClean="0"/>
              <a:t>– </a:t>
            </a:r>
            <a:r>
              <a:rPr lang="uk-UA" sz="2800" b="1" dirty="0" smtClean="0"/>
              <a:t>раз на два тижні</a:t>
            </a:r>
            <a:r>
              <a:rPr lang="uk-UA" sz="2800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Причина такої розбіжності – </a:t>
            </a:r>
            <a:r>
              <a:rPr lang="uk-UA" dirty="0" smtClean="0"/>
              <a:t>особливість </a:t>
            </a:r>
            <a:r>
              <a:rPr lang="uk-UA" dirty="0" smtClean="0"/>
              <a:t>складеного навчального плану для філологів. Філологи, пробачте, але вам  доведеться 50% курсу опрацьовувати самостійно. Так, я теж у шоці</a:t>
            </a:r>
            <a:r>
              <a:rPr lang="uk-UA" dirty="0" smtClean="0"/>
              <a:t>. Але вірю у ваші сили ;).</a:t>
            </a:r>
            <a:endParaRPr lang="uk-UA" dirty="0" smtClean="0"/>
          </a:p>
          <a:p>
            <a:r>
              <a:rPr lang="uk-UA" dirty="0" smtClean="0"/>
              <a:t>Усі </a:t>
            </a:r>
            <a:r>
              <a:rPr lang="uk-UA" dirty="0" smtClean="0"/>
              <a:t>питання про те, чому мало практичних, </a:t>
            </a:r>
            <a:r>
              <a:rPr lang="uk-UA" dirty="0" smtClean="0"/>
              <a:t>– до навчального відділу. І якщо </a:t>
            </a:r>
            <a:r>
              <a:rPr lang="uk-UA" dirty="0" smtClean="0"/>
              <a:t>ставитимете </a:t>
            </a:r>
            <a:r>
              <a:rPr lang="uk-UA" dirty="0" smtClean="0"/>
              <a:t>їх саме ви – до вас прислухаються.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22920"/>
          </a:xfrm>
        </p:spPr>
        <p:txBody>
          <a:bodyPr/>
          <a:lstStyle/>
          <a:p>
            <a:pPr algn="ctr"/>
            <a:r>
              <a:rPr lang="uk-UA" b="1" dirty="0" smtClean="0"/>
              <a:t>КОЛИ ЗАЙМАЄМОСЯ</a:t>
            </a:r>
            <a:endParaRPr lang="uk-UA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68052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Мета</a:t>
            </a:r>
            <a:r>
              <a:rPr lang="en-US" b="1" dirty="0" smtClean="0"/>
              <a:t> </a:t>
            </a:r>
            <a:r>
              <a:rPr lang="uk-UA" b="1" dirty="0" smtClean="0"/>
              <a:t>курсу</a:t>
            </a:r>
            <a:r>
              <a:rPr lang="en-US" dirty="0" smtClean="0"/>
              <a:t>: </a:t>
            </a:r>
            <a:r>
              <a:rPr lang="en-US" dirty="0" err="1" smtClean="0"/>
              <a:t>дати</a:t>
            </a:r>
            <a:r>
              <a:rPr lang="en-US" dirty="0" smtClean="0"/>
              <a:t> </a:t>
            </a:r>
            <a:r>
              <a:rPr lang="en-US" dirty="0" err="1" smtClean="0"/>
              <a:t>глибокі</a:t>
            </a:r>
            <a:r>
              <a:rPr lang="en-US" dirty="0" smtClean="0"/>
              <a:t> </a:t>
            </a:r>
            <a:r>
              <a:rPr lang="en-US" dirty="0" err="1" smtClean="0"/>
              <a:t>знання</a:t>
            </a:r>
            <a:r>
              <a:rPr lang="en-US" dirty="0" smtClean="0"/>
              <a:t> з </a:t>
            </a:r>
            <a:r>
              <a:rPr lang="en-US" dirty="0" err="1" smtClean="0"/>
              <a:t>історії</a:t>
            </a:r>
            <a:r>
              <a:rPr lang="en-US" dirty="0" smtClean="0"/>
              <a:t> </a:t>
            </a:r>
            <a:r>
              <a:rPr lang="en-US" dirty="0" err="1" smtClean="0"/>
              <a:t>розвитку</a:t>
            </a:r>
            <a:r>
              <a:rPr lang="en-US" dirty="0" smtClean="0"/>
              <a:t> </a:t>
            </a:r>
            <a:r>
              <a:rPr lang="en-US" dirty="0" err="1" smtClean="0"/>
              <a:t>звукової</a:t>
            </a:r>
            <a:r>
              <a:rPr lang="en-US" dirty="0" smtClean="0"/>
              <a:t> </a:t>
            </a:r>
            <a:r>
              <a:rPr lang="en-US" dirty="0" err="1" smtClean="0"/>
              <a:t>системи</a:t>
            </a:r>
            <a:r>
              <a:rPr lang="en-US" dirty="0" smtClean="0"/>
              <a:t>, </a:t>
            </a:r>
            <a:r>
              <a:rPr lang="en-US" dirty="0" err="1" smtClean="0"/>
              <a:t>граматичної</a:t>
            </a:r>
            <a:r>
              <a:rPr lang="en-US" dirty="0" smtClean="0"/>
              <a:t> </a:t>
            </a:r>
            <a:r>
              <a:rPr lang="en-US" dirty="0" err="1" smtClean="0"/>
              <a:t>будови</a:t>
            </a:r>
            <a:r>
              <a:rPr lang="en-US" dirty="0" smtClean="0"/>
              <a:t> </a:t>
            </a:r>
            <a:r>
              <a:rPr lang="en-US" dirty="0" err="1" smtClean="0"/>
              <a:t>та</a:t>
            </a:r>
            <a:r>
              <a:rPr lang="en-US" dirty="0" smtClean="0"/>
              <a:t> </a:t>
            </a:r>
            <a:r>
              <a:rPr lang="en-US" dirty="0" err="1" smtClean="0"/>
              <a:t>словникового</a:t>
            </a:r>
            <a:r>
              <a:rPr lang="en-US" dirty="0" smtClean="0"/>
              <a:t>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української</a:t>
            </a:r>
            <a:r>
              <a:rPr lang="en-US" dirty="0" smtClean="0"/>
              <a:t> </a:t>
            </a:r>
            <a:r>
              <a:rPr lang="en-US" dirty="0" err="1" smtClean="0"/>
              <a:t>мови</a:t>
            </a:r>
            <a:r>
              <a:rPr lang="en-US" dirty="0" smtClean="0"/>
              <a:t> </a:t>
            </a:r>
            <a:r>
              <a:rPr lang="en-US" dirty="0" err="1" smtClean="0"/>
              <a:t>від</a:t>
            </a:r>
            <a:r>
              <a:rPr lang="en-US" dirty="0" smtClean="0"/>
              <a:t> </a:t>
            </a:r>
            <a:r>
              <a:rPr lang="en-US" dirty="0" err="1" smtClean="0"/>
              <a:t>найдавніших</a:t>
            </a:r>
            <a:r>
              <a:rPr lang="en-US" dirty="0" smtClean="0"/>
              <a:t> </a:t>
            </a:r>
            <a:r>
              <a:rPr lang="en-US" dirty="0" err="1" smtClean="0"/>
              <a:t>часів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наших</a:t>
            </a:r>
            <a:r>
              <a:rPr lang="en-US" dirty="0" smtClean="0"/>
              <a:t> </a:t>
            </a:r>
            <a:r>
              <a:rPr lang="en-US" dirty="0" err="1" smtClean="0"/>
              <a:t>днів</a:t>
            </a:r>
            <a:r>
              <a:rPr lang="en-US" dirty="0" smtClean="0"/>
              <a:t>, </a:t>
            </a:r>
            <a:r>
              <a:rPr lang="en-US" dirty="0" err="1" smtClean="0"/>
              <a:t>обґрунтувати</a:t>
            </a:r>
            <a:r>
              <a:rPr lang="en-US" dirty="0" smtClean="0"/>
              <a:t> </a:t>
            </a:r>
            <a:r>
              <a:rPr lang="en-US" dirty="0" err="1" smtClean="0"/>
              <a:t>мовні</a:t>
            </a:r>
            <a:r>
              <a:rPr lang="en-US" dirty="0" smtClean="0"/>
              <a:t> </a:t>
            </a:r>
            <a:r>
              <a:rPr lang="en-US" dirty="0" err="1" smtClean="0"/>
              <a:t>факти</a:t>
            </a:r>
            <a:r>
              <a:rPr lang="en-US" dirty="0" smtClean="0"/>
              <a:t>, </a:t>
            </a:r>
            <a:r>
              <a:rPr lang="en-US" dirty="0" err="1" smtClean="0"/>
              <a:t>процеси</a:t>
            </a:r>
            <a:r>
              <a:rPr lang="en-US" dirty="0" smtClean="0"/>
              <a:t> </a:t>
            </a:r>
            <a:r>
              <a:rPr lang="en-US" dirty="0" err="1" smtClean="0"/>
              <a:t>та</a:t>
            </a:r>
            <a:r>
              <a:rPr lang="en-US" dirty="0" smtClean="0"/>
              <a:t> </a:t>
            </a:r>
            <a:r>
              <a:rPr lang="en-US" dirty="0" err="1" smtClean="0"/>
              <a:t>закономірності</a:t>
            </a:r>
            <a:r>
              <a:rPr lang="en-US" dirty="0" smtClean="0"/>
              <a:t> </a:t>
            </a:r>
            <a:r>
              <a:rPr lang="en-US" dirty="0" err="1" smtClean="0"/>
              <a:t>розвитку</a:t>
            </a:r>
            <a:r>
              <a:rPr lang="en-US" dirty="0" smtClean="0"/>
              <a:t> </a:t>
            </a:r>
            <a:r>
              <a:rPr lang="en-US" dirty="0" err="1" smtClean="0"/>
              <a:t>сучасної</a:t>
            </a:r>
            <a:r>
              <a:rPr lang="en-US" dirty="0" smtClean="0"/>
              <a:t> </a:t>
            </a:r>
            <a:r>
              <a:rPr lang="en-US" dirty="0" err="1" smtClean="0"/>
              <a:t>української</a:t>
            </a:r>
            <a:r>
              <a:rPr lang="en-US" dirty="0" smtClean="0"/>
              <a:t> </a:t>
            </a:r>
            <a:r>
              <a:rPr lang="en-US" dirty="0" err="1" smtClean="0"/>
              <a:t>мови</a:t>
            </a:r>
            <a:r>
              <a:rPr lang="en-US" dirty="0" smtClean="0"/>
              <a:t>, </a:t>
            </a:r>
            <a:r>
              <a:rPr lang="en-US" dirty="0" err="1" smtClean="0"/>
              <a:t>проникнути</a:t>
            </a:r>
            <a:r>
              <a:rPr lang="en-US" dirty="0" smtClean="0"/>
              <a:t> в </a:t>
            </a:r>
            <a:r>
              <a:rPr lang="en-US" dirty="0" err="1" smtClean="0"/>
              <a:t>їх</a:t>
            </a:r>
            <a:r>
              <a:rPr lang="en-US" dirty="0" smtClean="0"/>
              <a:t> </a:t>
            </a:r>
            <a:r>
              <a:rPr lang="en-US" dirty="0" err="1" smtClean="0"/>
              <a:t>суть</a:t>
            </a:r>
            <a:r>
              <a:rPr lang="en-US" dirty="0" smtClean="0"/>
              <a:t>. </a:t>
            </a:r>
            <a:endParaRPr lang="uk-UA" dirty="0" smtClean="0"/>
          </a:p>
          <a:p>
            <a:r>
              <a:rPr lang="uk-UA" dirty="0" smtClean="0"/>
              <a:t>Якщо ви навчитеся розуміти природу й розвиток явища, це полегшить вам розуміння будь-якого мовного явища чи факту на сучасному етапі.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Відповіді на запитання</a:t>
            </a:r>
            <a:br>
              <a:rPr lang="uk-UA" b="1" dirty="0" smtClean="0">
                <a:solidFill>
                  <a:schemeClr val="tx1"/>
                </a:solidFill>
              </a:rPr>
            </a:br>
            <a:r>
              <a:rPr lang="uk-UA" b="1" dirty="0" smtClean="0">
                <a:solidFill>
                  <a:schemeClr val="tx1"/>
                </a:solidFill>
              </a:rPr>
              <a:t> «Чому сьогодні так, а не інакше?».</a:t>
            </a:r>
            <a:endParaRPr lang="uk-U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63344"/>
          </a:xfrm>
        </p:spPr>
        <p:txBody>
          <a:bodyPr>
            <a:normAutofit lnSpcReduction="10000"/>
          </a:bodyPr>
          <a:lstStyle/>
          <a:p>
            <a:r>
              <a:rPr lang="uk-UA" sz="3000" b="1" dirty="0" smtClean="0"/>
              <a:t>ви</a:t>
            </a:r>
            <a:r>
              <a:rPr lang="en-US" sz="3000" b="1" dirty="0" smtClean="0"/>
              <a:t> </a:t>
            </a:r>
            <a:r>
              <a:rPr lang="en-US" sz="3000" b="1" u="sng" dirty="0" err="1" smtClean="0"/>
              <a:t>знати</a:t>
            </a:r>
            <a:r>
              <a:rPr lang="uk-UA" sz="3000" b="1" u="sng" dirty="0" smtClean="0"/>
              <a:t>мете</a:t>
            </a:r>
          </a:p>
          <a:p>
            <a:r>
              <a:rPr lang="en-US" sz="3000" dirty="0" smtClean="0"/>
              <a:t> </a:t>
            </a:r>
            <a:r>
              <a:rPr lang="en-US" sz="3000" dirty="0" err="1" smtClean="0"/>
              <a:t>внутрішні</a:t>
            </a:r>
            <a:r>
              <a:rPr lang="en-US" sz="3000" dirty="0" smtClean="0"/>
              <a:t> </a:t>
            </a:r>
            <a:r>
              <a:rPr lang="en-US" sz="3000" dirty="0" err="1" smtClean="0"/>
              <a:t>чинники</a:t>
            </a:r>
            <a:r>
              <a:rPr lang="en-US" sz="3000" dirty="0" smtClean="0"/>
              <a:t> </a:t>
            </a:r>
            <a:r>
              <a:rPr lang="en-US" sz="3000" dirty="0" err="1" smtClean="0"/>
              <a:t>розвитку</a:t>
            </a:r>
            <a:r>
              <a:rPr lang="en-US" sz="3000" dirty="0" smtClean="0"/>
              <a:t> </a:t>
            </a:r>
            <a:r>
              <a:rPr lang="en-US" sz="3000" dirty="0" err="1" smtClean="0"/>
              <a:t>мови</a:t>
            </a:r>
            <a:r>
              <a:rPr lang="en-US" sz="3000" dirty="0" smtClean="0"/>
              <a:t>: </a:t>
            </a:r>
            <a:r>
              <a:rPr lang="en-US" sz="3000" dirty="0" err="1" smtClean="0"/>
              <a:t>прагнення</a:t>
            </a:r>
            <a:r>
              <a:rPr lang="en-US" sz="3000" dirty="0" smtClean="0"/>
              <a:t> </a:t>
            </a:r>
            <a:r>
              <a:rPr lang="en-US" sz="3000" dirty="0" err="1" smtClean="0"/>
              <a:t>до</a:t>
            </a:r>
            <a:r>
              <a:rPr lang="en-US" sz="3000" dirty="0" smtClean="0"/>
              <a:t> </a:t>
            </a:r>
            <a:r>
              <a:rPr lang="en-US" sz="3000" dirty="0" err="1" smtClean="0"/>
              <a:t>симетричності</a:t>
            </a:r>
            <a:r>
              <a:rPr lang="en-US" sz="3000" dirty="0" smtClean="0"/>
              <a:t> і </a:t>
            </a:r>
            <a:r>
              <a:rPr lang="en-US" sz="3000" dirty="0" err="1" smtClean="0"/>
              <a:t>подолання</a:t>
            </a:r>
            <a:r>
              <a:rPr lang="en-US" sz="3000" dirty="0" smtClean="0"/>
              <a:t> </a:t>
            </a:r>
            <a:r>
              <a:rPr lang="en-US" sz="3000" dirty="0" err="1" smtClean="0"/>
              <a:t>закладених</a:t>
            </a:r>
            <a:r>
              <a:rPr lang="en-US" sz="3000" dirty="0" smtClean="0"/>
              <a:t> у </a:t>
            </a:r>
            <a:r>
              <a:rPr lang="en-US" sz="3000" dirty="0" err="1" smtClean="0"/>
              <a:t>ній</a:t>
            </a:r>
            <a:r>
              <a:rPr lang="en-US" sz="3000" dirty="0" smtClean="0"/>
              <a:t> </a:t>
            </a:r>
            <a:r>
              <a:rPr lang="en-US" sz="3000" dirty="0" err="1" smtClean="0"/>
              <a:t>суперечностей</a:t>
            </a:r>
            <a:r>
              <a:rPr lang="en-US" sz="3000" dirty="0" smtClean="0"/>
              <a:t>, </a:t>
            </a:r>
            <a:r>
              <a:rPr lang="en-US" sz="3000" dirty="0" err="1" smtClean="0"/>
              <a:t>спонтанні</a:t>
            </a:r>
            <a:r>
              <a:rPr lang="en-US" sz="3000" dirty="0" smtClean="0"/>
              <a:t> </a:t>
            </a:r>
            <a:r>
              <a:rPr lang="en-US" sz="3000" dirty="0" err="1" smtClean="0"/>
              <a:t>зміни</a:t>
            </a:r>
            <a:r>
              <a:rPr lang="en-US" sz="3000" dirty="0" smtClean="0"/>
              <a:t> в </a:t>
            </a:r>
            <a:r>
              <a:rPr lang="en-US" sz="3000" dirty="0" err="1" smtClean="0"/>
              <a:t>артикуляції</a:t>
            </a:r>
            <a:r>
              <a:rPr lang="en-US" sz="3000" dirty="0" smtClean="0"/>
              <a:t> </a:t>
            </a:r>
            <a:r>
              <a:rPr lang="en-US" sz="3000" dirty="0" err="1" smtClean="0"/>
              <a:t>звуків</a:t>
            </a:r>
            <a:r>
              <a:rPr lang="en-US" sz="3000" dirty="0" smtClean="0"/>
              <a:t>, </a:t>
            </a:r>
            <a:r>
              <a:rPr lang="en-US" sz="3000" dirty="0" err="1" smtClean="0"/>
              <a:t>історію</a:t>
            </a:r>
            <a:r>
              <a:rPr lang="en-US" sz="3000" dirty="0" smtClean="0"/>
              <a:t> </a:t>
            </a:r>
            <a:r>
              <a:rPr lang="en-US" sz="3000" dirty="0" err="1" smtClean="0"/>
              <a:t>таких</a:t>
            </a:r>
            <a:r>
              <a:rPr lang="en-US" sz="3000" dirty="0" smtClean="0"/>
              <a:t> </a:t>
            </a:r>
            <a:r>
              <a:rPr lang="en-US" sz="3000" dirty="0" err="1" smtClean="0"/>
              <a:t>процесів</a:t>
            </a:r>
            <a:r>
              <a:rPr lang="en-US" sz="3000" dirty="0" smtClean="0"/>
              <a:t>, </a:t>
            </a:r>
            <a:r>
              <a:rPr lang="en-US" sz="3000" dirty="0" err="1" smtClean="0"/>
              <a:t>як</a:t>
            </a:r>
            <a:r>
              <a:rPr lang="en-US" sz="3000" dirty="0" smtClean="0"/>
              <a:t> </a:t>
            </a:r>
            <a:r>
              <a:rPr lang="en-US" sz="3000" dirty="0" err="1" smtClean="0"/>
              <a:t>асиміляція</a:t>
            </a:r>
            <a:r>
              <a:rPr lang="en-US" sz="3000" dirty="0" smtClean="0"/>
              <a:t>, </a:t>
            </a:r>
            <a:r>
              <a:rPr lang="en-US" sz="3000" dirty="0" err="1" smtClean="0"/>
              <a:t>дисиміляція</a:t>
            </a:r>
            <a:r>
              <a:rPr lang="en-US" sz="3000" dirty="0" smtClean="0"/>
              <a:t> </a:t>
            </a:r>
            <a:r>
              <a:rPr lang="en-US" sz="3000" dirty="0" err="1" smtClean="0"/>
              <a:t>тощо</a:t>
            </a:r>
            <a:r>
              <a:rPr lang="en-US" sz="3000" dirty="0" smtClean="0"/>
              <a:t>;</a:t>
            </a:r>
            <a:endParaRPr lang="uk-UA" sz="3000" dirty="0" smtClean="0"/>
          </a:p>
          <a:p>
            <a:r>
              <a:rPr lang="uk-UA" sz="3000" b="1" dirty="0" smtClean="0"/>
              <a:t>ви</a:t>
            </a:r>
            <a:r>
              <a:rPr lang="uk-UA" sz="3000" dirty="0" smtClean="0"/>
              <a:t> </a:t>
            </a:r>
            <a:r>
              <a:rPr lang="en-US" sz="3000" b="1" u="sng" dirty="0" err="1" smtClean="0"/>
              <a:t>орієнтувати</a:t>
            </a:r>
            <a:r>
              <a:rPr lang="uk-UA" sz="3000" b="1" u="sng" dirty="0" smtClean="0"/>
              <a:t>мете</a:t>
            </a:r>
            <a:r>
              <a:rPr lang="en-US" sz="3000" b="1" u="sng" dirty="0" err="1" smtClean="0"/>
              <a:t>ся</a:t>
            </a:r>
            <a:r>
              <a:rPr lang="en-US" sz="3000" dirty="0" smtClean="0"/>
              <a:t> </a:t>
            </a:r>
            <a:endParaRPr lang="uk-UA" sz="3000" dirty="0" smtClean="0"/>
          </a:p>
          <a:p>
            <a:r>
              <a:rPr lang="uk-UA" sz="3000" dirty="0" smtClean="0"/>
              <a:t>і </a:t>
            </a:r>
            <a:r>
              <a:rPr lang="en-US" sz="3000" dirty="0" smtClean="0"/>
              <a:t>в </a:t>
            </a:r>
            <a:r>
              <a:rPr lang="en-US" sz="3000" dirty="0" err="1" smtClean="0"/>
              <a:t>зовнішніх</a:t>
            </a:r>
            <a:r>
              <a:rPr lang="en-US" sz="3000" dirty="0" smtClean="0"/>
              <a:t> </a:t>
            </a:r>
            <a:r>
              <a:rPr lang="en-US" sz="3000" dirty="0" err="1" smtClean="0"/>
              <a:t>чинниках</a:t>
            </a:r>
            <a:r>
              <a:rPr lang="uk-UA" sz="3000" dirty="0" smtClean="0"/>
              <a:t> розвитку мови</a:t>
            </a:r>
            <a:r>
              <a:rPr lang="en-US" sz="3000" dirty="0" smtClean="0"/>
              <a:t> (</a:t>
            </a:r>
            <a:r>
              <a:rPr lang="en-US" sz="3000" dirty="0" err="1" smtClean="0"/>
              <a:t>міжмовні</a:t>
            </a:r>
            <a:r>
              <a:rPr lang="en-US" sz="3000" dirty="0" smtClean="0"/>
              <a:t> </a:t>
            </a:r>
            <a:r>
              <a:rPr lang="en-US" sz="3000" dirty="0" err="1" smtClean="0"/>
              <a:t>контакти</a:t>
            </a:r>
            <a:r>
              <a:rPr lang="en-US" sz="3000" dirty="0" smtClean="0"/>
              <a:t>, </a:t>
            </a:r>
            <a:r>
              <a:rPr lang="en-US" sz="3000" dirty="0" err="1" smtClean="0"/>
              <a:t>уплив</a:t>
            </a:r>
            <a:r>
              <a:rPr lang="en-US" sz="3000" dirty="0" smtClean="0"/>
              <a:t> </a:t>
            </a:r>
            <a:r>
              <a:rPr lang="en-US" sz="3000" dirty="0" err="1" smtClean="0"/>
              <a:t>субстрата</a:t>
            </a:r>
            <a:r>
              <a:rPr lang="en-US" sz="3000" dirty="0" smtClean="0"/>
              <a:t>, </a:t>
            </a:r>
            <a:r>
              <a:rPr lang="en-US" sz="3000" dirty="0" err="1" smtClean="0"/>
              <a:t>мовна</a:t>
            </a:r>
            <a:r>
              <a:rPr lang="en-US" sz="3000" dirty="0" smtClean="0"/>
              <a:t> </a:t>
            </a:r>
            <a:r>
              <a:rPr lang="en-US" sz="3000" dirty="0" err="1" smtClean="0"/>
              <a:t>економія</a:t>
            </a:r>
            <a:r>
              <a:rPr lang="en-US" sz="3000" dirty="0" smtClean="0"/>
              <a:t>, </a:t>
            </a:r>
            <a:r>
              <a:rPr lang="en-US" sz="3000" dirty="0" err="1" smtClean="0"/>
              <a:t>суспільні</a:t>
            </a:r>
            <a:r>
              <a:rPr lang="en-US" sz="3000" dirty="0" smtClean="0"/>
              <a:t>, </a:t>
            </a:r>
            <a:r>
              <a:rPr lang="en-US" sz="3000" dirty="0" err="1" smtClean="0"/>
              <a:t>історико-культурні</a:t>
            </a:r>
            <a:r>
              <a:rPr lang="en-US" sz="3000" dirty="0" smtClean="0"/>
              <a:t> </a:t>
            </a:r>
            <a:r>
              <a:rPr lang="en-US" sz="3000" dirty="0" err="1" smtClean="0"/>
              <a:t>умови</a:t>
            </a:r>
            <a:r>
              <a:rPr lang="en-US" sz="3000" dirty="0" smtClean="0"/>
              <a:t> </a:t>
            </a:r>
            <a:r>
              <a:rPr lang="en-US" sz="3000" dirty="0" err="1" smtClean="0"/>
              <a:t>життя</a:t>
            </a:r>
            <a:r>
              <a:rPr lang="en-US" sz="3000" dirty="0" smtClean="0"/>
              <a:t> </a:t>
            </a:r>
            <a:r>
              <a:rPr lang="en-US" sz="3000" dirty="0" err="1" smtClean="0"/>
              <a:t>народу</a:t>
            </a:r>
            <a:r>
              <a:rPr lang="en-US" sz="3000" dirty="0" smtClean="0"/>
              <a:t>,  </a:t>
            </a:r>
            <a:r>
              <a:rPr lang="en-US" sz="3000" dirty="0" err="1" smtClean="0"/>
              <a:t>які</a:t>
            </a:r>
            <a:r>
              <a:rPr lang="en-US" sz="3000" dirty="0" smtClean="0"/>
              <a:t> </a:t>
            </a:r>
            <a:r>
              <a:rPr lang="en-US" sz="3000" dirty="0" err="1" smtClean="0"/>
              <a:t>зумовлюють</a:t>
            </a:r>
            <a:r>
              <a:rPr lang="en-US" sz="3000" dirty="0" smtClean="0"/>
              <a:t> </a:t>
            </a:r>
            <a:r>
              <a:rPr lang="en-US" sz="3000" dirty="0" err="1" smtClean="0"/>
              <a:t>розвиток</a:t>
            </a:r>
            <a:r>
              <a:rPr lang="en-US" sz="3000" dirty="0" smtClean="0"/>
              <a:t> </a:t>
            </a:r>
            <a:r>
              <a:rPr lang="en-US" sz="3000" dirty="0" err="1" smtClean="0"/>
              <a:t>мови</a:t>
            </a:r>
            <a:r>
              <a:rPr lang="en-US" sz="3000" dirty="0" smtClean="0"/>
              <a:t>, </a:t>
            </a:r>
            <a:r>
              <a:rPr lang="en-US" sz="3000" dirty="0" err="1" smtClean="0"/>
              <a:t>зміни</a:t>
            </a:r>
            <a:r>
              <a:rPr lang="en-US" sz="3000" dirty="0" smtClean="0"/>
              <a:t> в </a:t>
            </a:r>
            <a:r>
              <a:rPr lang="en-US" sz="3000" dirty="0" err="1" smtClean="0"/>
              <a:t>її</a:t>
            </a:r>
            <a:r>
              <a:rPr lang="en-US" sz="3000" dirty="0" smtClean="0"/>
              <a:t> </a:t>
            </a:r>
            <a:r>
              <a:rPr lang="en-US" sz="3000" dirty="0" err="1" smtClean="0"/>
              <a:t>структурі</a:t>
            </a:r>
            <a:r>
              <a:rPr lang="en-US" sz="3000" dirty="0" smtClean="0"/>
              <a:t>)</a:t>
            </a:r>
            <a:r>
              <a:rPr lang="uk-UA" sz="3000" dirty="0" smtClean="0"/>
              <a:t>.</a:t>
            </a:r>
            <a:endParaRPr lang="uk-UA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err="1" smtClean="0"/>
              <a:t>визначати</a:t>
            </a:r>
            <a:r>
              <a:rPr lang="en-US" sz="2800" dirty="0" smtClean="0"/>
              <a:t> </a:t>
            </a:r>
            <a:r>
              <a:rPr lang="en-US" sz="2800" dirty="0" err="1" smtClean="0"/>
              <a:t>безпосередні</a:t>
            </a:r>
            <a:r>
              <a:rPr lang="en-US" sz="2800" dirty="0" smtClean="0"/>
              <a:t> </a:t>
            </a:r>
            <a:r>
              <a:rPr lang="en-US" sz="2800" dirty="0" err="1" smtClean="0"/>
              <a:t>причини</a:t>
            </a:r>
            <a:r>
              <a:rPr lang="en-US" sz="2800" dirty="0" smtClean="0"/>
              <a:t>, </a:t>
            </a:r>
            <a:r>
              <a:rPr lang="en-US" sz="2800" dirty="0" err="1" smtClean="0"/>
              <a:t>що</a:t>
            </a:r>
            <a:r>
              <a:rPr lang="en-US" sz="2800" dirty="0" smtClean="0"/>
              <a:t> </a:t>
            </a:r>
            <a:r>
              <a:rPr lang="en-US" sz="2800" dirty="0" err="1" smtClean="0"/>
              <a:t>викликали</a:t>
            </a:r>
            <a:r>
              <a:rPr lang="en-US" sz="2800" dirty="0" smtClean="0"/>
              <a:t> </a:t>
            </a:r>
            <a:r>
              <a:rPr lang="en-US" sz="2800" dirty="0" err="1" smtClean="0"/>
              <a:t>фонетичні</a:t>
            </a:r>
            <a:r>
              <a:rPr lang="en-US" sz="2800" dirty="0" smtClean="0"/>
              <a:t>, </a:t>
            </a:r>
            <a:r>
              <a:rPr lang="en-US" sz="2800" dirty="0" err="1" smtClean="0"/>
              <a:t>граматичні</a:t>
            </a:r>
            <a:r>
              <a:rPr lang="en-US" sz="2800" dirty="0" smtClean="0"/>
              <a:t> </a:t>
            </a:r>
            <a:r>
              <a:rPr lang="en-US" sz="2800" dirty="0" err="1" smtClean="0"/>
              <a:t>та</a:t>
            </a:r>
            <a:r>
              <a:rPr lang="en-US" sz="2800" dirty="0" smtClean="0"/>
              <a:t> </a:t>
            </a:r>
            <a:r>
              <a:rPr lang="en-US" sz="2800" dirty="0" err="1" smtClean="0"/>
              <a:t>інші</a:t>
            </a:r>
            <a:r>
              <a:rPr lang="en-US" sz="2800" dirty="0" smtClean="0"/>
              <a:t> </a:t>
            </a:r>
            <a:r>
              <a:rPr lang="en-US" sz="2800" dirty="0" err="1" smtClean="0"/>
              <a:t>зміни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конкретних</a:t>
            </a:r>
            <a:r>
              <a:rPr lang="en-US" sz="2800" dirty="0" smtClean="0"/>
              <a:t> </a:t>
            </a:r>
            <a:r>
              <a:rPr lang="en-US" sz="2800" dirty="0" err="1" smtClean="0"/>
              <a:t>словоформ</a:t>
            </a:r>
            <a:r>
              <a:rPr lang="en-US" sz="2800" dirty="0" smtClean="0"/>
              <a:t>;</a:t>
            </a:r>
            <a:endParaRPr lang="uk-UA" sz="2800" dirty="0" smtClean="0"/>
          </a:p>
          <a:p>
            <a:r>
              <a:rPr lang="uk-UA" sz="2800" b="1" dirty="0" smtClean="0"/>
              <a:t>Р</a:t>
            </a:r>
            <a:r>
              <a:rPr lang="en-US" sz="2800" b="1" dirty="0" err="1" smtClean="0"/>
              <a:t>озрізнювати</a:t>
            </a:r>
            <a:r>
              <a:rPr lang="en-US" sz="2800" dirty="0" smtClean="0"/>
              <a:t> </a:t>
            </a:r>
            <a:r>
              <a:rPr lang="en-US" sz="2800" dirty="0" err="1" smtClean="0"/>
              <a:t>загальні</a:t>
            </a:r>
            <a:r>
              <a:rPr lang="en-US" sz="2800" dirty="0" smtClean="0"/>
              <a:t> </a:t>
            </a:r>
            <a:r>
              <a:rPr lang="en-US" sz="2800" dirty="0" err="1" smtClean="0"/>
              <a:t>закономірності</a:t>
            </a:r>
            <a:r>
              <a:rPr lang="en-US" sz="2800" dirty="0" smtClean="0"/>
              <a:t> </a:t>
            </a:r>
            <a:r>
              <a:rPr lang="en-US" sz="2800" dirty="0" err="1" smtClean="0"/>
              <a:t>розвитку</a:t>
            </a:r>
            <a:r>
              <a:rPr lang="en-US" sz="2800" dirty="0" smtClean="0"/>
              <a:t> й </a:t>
            </a:r>
            <a:r>
              <a:rPr lang="en-US" sz="2800" dirty="0" err="1" smtClean="0"/>
              <a:t>перебудови</a:t>
            </a:r>
            <a:r>
              <a:rPr lang="en-US" sz="2800" dirty="0" smtClean="0"/>
              <a:t> </a:t>
            </a:r>
            <a:r>
              <a:rPr lang="en-US" sz="2800" dirty="0" err="1" smtClean="0"/>
              <a:t>мовної</a:t>
            </a:r>
            <a:r>
              <a:rPr lang="en-US" sz="2800" dirty="0" smtClean="0"/>
              <a:t> </a:t>
            </a:r>
            <a:r>
              <a:rPr lang="en-US" sz="2800" dirty="0" err="1" smtClean="0"/>
              <a:t>системи</a:t>
            </a:r>
            <a:r>
              <a:rPr lang="en-US" sz="2800" dirty="0" smtClean="0"/>
              <a:t>;</a:t>
            </a:r>
            <a:endParaRPr lang="uk-UA" sz="2800" dirty="0" smtClean="0"/>
          </a:p>
          <a:p>
            <a:r>
              <a:rPr lang="en-US" sz="2800" b="1" dirty="0" err="1" smtClean="0"/>
              <a:t>свідомо</a:t>
            </a:r>
            <a:r>
              <a:rPr lang="en-US" sz="2800" dirty="0" smtClean="0"/>
              <a:t> </a:t>
            </a:r>
            <a:r>
              <a:rPr lang="en-US" sz="2800" b="1" dirty="0" err="1" smtClean="0"/>
              <a:t>сприймати</a:t>
            </a:r>
            <a:r>
              <a:rPr lang="en-US" sz="2800" dirty="0" smtClean="0"/>
              <a:t> й </a:t>
            </a:r>
            <a:r>
              <a:rPr lang="en-US" sz="2800" b="1" dirty="0" err="1" smtClean="0"/>
              <a:t>аналізувати</a:t>
            </a:r>
            <a:r>
              <a:rPr lang="en-US" sz="2800" dirty="0" smtClean="0"/>
              <a:t> </a:t>
            </a:r>
            <a:r>
              <a:rPr lang="en-US" sz="2800" dirty="0" err="1" smtClean="0"/>
              <a:t>будь-яке</a:t>
            </a:r>
            <a:r>
              <a:rPr lang="en-US" sz="2800" dirty="0" smtClean="0"/>
              <a:t> </a:t>
            </a:r>
            <a:r>
              <a:rPr lang="en-US" sz="2800" dirty="0" err="1" smtClean="0"/>
              <a:t>мовне</a:t>
            </a:r>
            <a:r>
              <a:rPr lang="en-US" sz="2800" dirty="0" smtClean="0"/>
              <a:t> </a:t>
            </a:r>
            <a:r>
              <a:rPr lang="en-US" sz="2800" dirty="0" err="1" smtClean="0"/>
              <a:t>явище</a:t>
            </a:r>
            <a:r>
              <a:rPr lang="en-US" sz="2800" dirty="0" smtClean="0"/>
              <a:t> в </a:t>
            </a:r>
            <a:r>
              <a:rPr lang="en-US" sz="2800" dirty="0" err="1" smtClean="0"/>
              <a:t>його</a:t>
            </a:r>
            <a:r>
              <a:rPr lang="en-US" sz="2800" dirty="0" smtClean="0"/>
              <a:t> </a:t>
            </a:r>
            <a:r>
              <a:rPr lang="en-US" sz="2800" dirty="0" err="1" smtClean="0"/>
              <a:t>минулому</a:t>
            </a:r>
            <a:r>
              <a:rPr lang="en-US" sz="2800" dirty="0" smtClean="0"/>
              <a:t> й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сучасному</a:t>
            </a:r>
            <a:r>
              <a:rPr lang="en-US" sz="2800" dirty="0" smtClean="0"/>
              <a:t> </a:t>
            </a:r>
            <a:r>
              <a:rPr lang="en-US" sz="2800" dirty="0" err="1" smtClean="0"/>
              <a:t>етапі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marL="0" indent="0" algn="ctr">
              <a:buNone/>
            </a:pPr>
            <a:r>
              <a:rPr lang="uk-UA" sz="2800" dirty="0" smtClean="0"/>
              <a:t>ЩО ЦЕ ВАМ ДАСТЬ?</a:t>
            </a:r>
            <a:endParaRPr lang="uk-UA" sz="2800" dirty="0" smtClean="0"/>
          </a:p>
          <a:p>
            <a:r>
              <a:rPr lang="uk-UA" sz="2800" dirty="0" smtClean="0"/>
              <a:t>Ви не сприйматимете російської пропаганди про все, що стосується походження й </a:t>
            </a:r>
            <a:r>
              <a:rPr lang="uk-UA" sz="2800" smtClean="0"/>
              <a:t>становлення української мови.</a:t>
            </a:r>
            <a:endParaRPr lang="uk-UA" sz="2800" dirty="0"/>
          </a:p>
          <a:p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7890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Ви неодмінно </a:t>
            </a:r>
            <a:r>
              <a:rPr lang="uk-UA" b="1" u="sng" dirty="0" smtClean="0"/>
              <a:t>в</a:t>
            </a:r>
            <a:r>
              <a:rPr lang="en-US" b="1" u="sng" dirty="0" err="1" smtClean="0"/>
              <a:t>міти</a:t>
            </a:r>
            <a:r>
              <a:rPr lang="uk-UA" b="1" u="sng" dirty="0" smtClean="0"/>
              <a:t>мете</a:t>
            </a:r>
            <a:r>
              <a:rPr lang="en-US" b="1" dirty="0" smtClean="0"/>
              <a:t>:</a:t>
            </a:r>
            <a:endParaRPr lang="uk-UA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Німчук</a:t>
            </a:r>
            <a:r>
              <a:rPr lang="en-US" dirty="0" smtClean="0"/>
              <a:t> </a:t>
            </a:r>
            <a:r>
              <a:rPr lang="en-US" dirty="0" smtClean="0"/>
              <a:t>В. </a:t>
            </a:r>
            <a:r>
              <a:rPr lang="en-US" dirty="0" err="1" smtClean="0"/>
              <a:t>Історія</a:t>
            </a:r>
            <a:r>
              <a:rPr lang="en-US" dirty="0" smtClean="0"/>
              <a:t> </a:t>
            </a:r>
            <a:r>
              <a:rPr lang="en-US" dirty="0" err="1" smtClean="0"/>
              <a:t>української</a:t>
            </a:r>
            <a:r>
              <a:rPr lang="en-US" dirty="0" smtClean="0"/>
              <a:t> </a:t>
            </a:r>
            <a:r>
              <a:rPr lang="en-US" dirty="0" err="1" smtClean="0"/>
              <a:t>мови</a:t>
            </a:r>
            <a:r>
              <a:rPr lang="en-US" dirty="0" smtClean="0"/>
              <a:t>. </a:t>
            </a:r>
            <a:r>
              <a:rPr lang="en-US" dirty="0" err="1" smtClean="0"/>
              <a:t>Хрестоматія</a:t>
            </a:r>
            <a:r>
              <a:rPr lang="en-US" dirty="0" smtClean="0"/>
              <a:t> Х-ХІІІ </a:t>
            </a:r>
            <a:r>
              <a:rPr lang="en-US" dirty="0" err="1" smtClean="0"/>
              <a:t>ст</a:t>
            </a:r>
            <a:r>
              <a:rPr lang="en-US" dirty="0" smtClean="0"/>
              <a:t>. </a:t>
            </a:r>
            <a:r>
              <a:rPr lang="en-US" dirty="0" err="1" smtClean="0"/>
              <a:t>Житомир</a:t>
            </a:r>
            <a:r>
              <a:rPr lang="en-US" dirty="0" smtClean="0"/>
              <a:t>: </a:t>
            </a:r>
            <a:r>
              <a:rPr lang="en-US" dirty="0" err="1" smtClean="0"/>
              <a:t>Полісся</a:t>
            </a:r>
            <a:r>
              <a:rPr lang="en-US" dirty="0" smtClean="0"/>
              <a:t>, 2015. 352 с.</a:t>
            </a:r>
            <a:endParaRPr lang="uk-UA" dirty="0" smtClean="0"/>
          </a:p>
          <a:p>
            <a:r>
              <a:rPr lang="en-US" dirty="0" err="1" smtClean="0"/>
              <a:t>Півторак</a:t>
            </a:r>
            <a:r>
              <a:rPr lang="en-US" dirty="0" smtClean="0"/>
              <a:t> Г. </a:t>
            </a:r>
            <a:r>
              <a:rPr lang="en-US" dirty="0" err="1" smtClean="0"/>
              <a:t>Українці</a:t>
            </a:r>
            <a:r>
              <a:rPr lang="en-US" dirty="0" smtClean="0"/>
              <a:t>: </a:t>
            </a:r>
            <a:r>
              <a:rPr lang="en-US" dirty="0" err="1" smtClean="0"/>
              <a:t>звідки</a:t>
            </a:r>
            <a:r>
              <a:rPr lang="en-US" dirty="0" smtClean="0"/>
              <a:t> </a:t>
            </a:r>
            <a:r>
              <a:rPr lang="en-US" dirty="0" err="1" smtClean="0"/>
              <a:t>ми</a:t>
            </a:r>
            <a:r>
              <a:rPr lang="en-US" dirty="0" smtClean="0"/>
              <a:t> і </a:t>
            </a:r>
            <a:r>
              <a:rPr lang="en-US" dirty="0" err="1" smtClean="0"/>
              <a:t>наша</a:t>
            </a:r>
            <a:r>
              <a:rPr lang="en-US" dirty="0" smtClean="0"/>
              <a:t> </a:t>
            </a:r>
            <a:r>
              <a:rPr lang="en-US" dirty="0" err="1" smtClean="0"/>
              <a:t>мова</a:t>
            </a:r>
            <a:r>
              <a:rPr lang="en-US" dirty="0" smtClean="0"/>
              <a:t>? </a:t>
            </a:r>
            <a:r>
              <a:rPr lang="en-US" dirty="0" err="1" smtClean="0"/>
              <a:t>Київ</a:t>
            </a:r>
            <a:r>
              <a:rPr lang="en-US" dirty="0" smtClean="0"/>
              <a:t> : </a:t>
            </a:r>
            <a:r>
              <a:rPr lang="en-US" dirty="0" err="1" smtClean="0"/>
              <a:t>Наукова</a:t>
            </a:r>
            <a:r>
              <a:rPr lang="en-US" dirty="0" smtClean="0"/>
              <a:t> </a:t>
            </a:r>
            <a:r>
              <a:rPr lang="en-US" dirty="0" err="1" smtClean="0"/>
              <a:t>думка</a:t>
            </a:r>
            <a:r>
              <a:rPr lang="en-US" dirty="0" smtClean="0"/>
              <a:t>, 1993. 200 с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uk-UA" dirty="0" smtClean="0"/>
              <a:t>Серія посібників Брус М.П. «Історична граматика української мови» (Івано-Франківськ, 2024).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Література до курсу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6">
      <a:dk1>
        <a:srgbClr val="C00000"/>
      </a:dk1>
      <a:lt1>
        <a:sysClr val="window" lastClr="FFFFFF"/>
      </a:lt1>
      <a:dk2>
        <a:srgbClr val="900000"/>
      </a:dk2>
      <a:lt2>
        <a:srgbClr val="F3A447"/>
      </a:lt2>
      <a:accent1>
        <a:srgbClr val="F7C890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51</TotalTime>
  <Words>442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Constantia</vt:lpstr>
      <vt:lpstr>Ukrainian?Izhitsa</vt:lpstr>
      <vt:lpstr>Wingdings</vt:lpstr>
      <vt:lpstr>Wingdings 2</vt:lpstr>
      <vt:lpstr>Бумажная</vt:lpstr>
      <vt:lpstr>Презентация PowerPoint</vt:lpstr>
      <vt:lpstr>  ІСТОРИЧНА ГРАМАТИКА УКРАЇНСЬКОЇ МОВИ</vt:lpstr>
      <vt:lpstr>Викладач:</vt:lpstr>
      <vt:lpstr>Ваш семестр буде таким:</vt:lpstr>
      <vt:lpstr>КОЛИ ЗАЙМАЄМОСЯ</vt:lpstr>
      <vt:lpstr>Відповіді на запитання  «Чому сьогодні так, а не інакше?».</vt:lpstr>
      <vt:lpstr>Презентация PowerPoint</vt:lpstr>
      <vt:lpstr>Ви неодмінно вмітимете:</vt:lpstr>
      <vt:lpstr>Література до курсу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Famely</dc:creator>
  <cp:lastModifiedBy>Оксана</cp:lastModifiedBy>
  <cp:revision>12</cp:revision>
  <dcterms:created xsi:type="dcterms:W3CDTF">2020-09-10T08:15:35Z</dcterms:created>
  <dcterms:modified xsi:type="dcterms:W3CDTF">2025-10-23T20:33:11Z</dcterms:modified>
</cp:coreProperties>
</file>