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6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1141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7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8561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50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1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9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8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0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4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7D702-080C-4656-B60E-0C64DD76748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D78DFF1-96A5-4AB7-8083-D0A12D3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5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Візуальна комунікація в інтернет-мережі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Для студентів першого освітнього рівня (бакалаври)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6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08474"/>
            <a:ext cx="9467994" cy="1280890"/>
          </a:xfrm>
        </p:spPr>
        <p:txBody>
          <a:bodyPr>
            <a:noAutofit/>
          </a:bodyPr>
          <a:lstStyle/>
          <a:p>
            <a:r>
              <a:rPr lang="ru-RU" sz="2000" dirty="0"/>
              <a:t>З </a:t>
            </a:r>
            <a:r>
              <a:rPr lang="ru-RU" sz="2000" dirty="0" err="1"/>
              <a:t>розвитком</a:t>
            </a:r>
            <a:r>
              <a:rPr lang="ru-RU" sz="2000" dirty="0"/>
              <a:t> </a:t>
            </a:r>
            <a:r>
              <a:rPr lang="ru-RU" sz="2000" dirty="0" err="1"/>
              <a:t>комунікаційних</a:t>
            </a:r>
            <a:r>
              <a:rPr lang="ru-RU" sz="2000" dirty="0"/>
              <a:t> </a:t>
            </a:r>
            <a:r>
              <a:rPr lang="ru-RU" sz="2000" dirty="0" err="1"/>
              <a:t>технологій</a:t>
            </a:r>
            <a:r>
              <a:rPr lang="ru-RU" sz="2000" dirty="0"/>
              <a:t> </a:t>
            </a:r>
            <a:r>
              <a:rPr lang="ru-RU" sz="2000" dirty="0" err="1"/>
              <a:t>сучасна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 </a:t>
            </a:r>
            <a:r>
              <a:rPr lang="ru-RU" sz="2000" dirty="0" err="1"/>
              <a:t>дедалі</a:t>
            </a:r>
            <a:r>
              <a:rPr lang="ru-RU" sz="2000" dirty="0"/>
              <a:t> </a:t>
            </a:r>
            <a:r>
              <a:rPr lang="ru-RU" sz="2000" dirty="0" err="1"/>
              <a:t>більше</a:t>
            </a:r>
            <a:r>
              <a:rPr lang="ru-RU" sz="2000" dirty="0"/>
              <a:t> часу </a:t>
            </a:r>
            <a:r>
              <a:rPr lang="ru-RU" sz="2000" dirty="0" err="1"/>
              <a:t>приділяє</a:t>
            </a:r>
            <a:r>
              <a:rPr lang="ru-RU" sz="2000" dirty="0"/>
              <a:t> </a:t>
            </a:r>
            <a:r>
              <a:rPr lang="ru-RU" sz="2000" dirty="0" err="1"/>
              <a:t>масово-інформаційній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 </a:t>
            </a:r>
            <a:r>
              <a:rPr lang="ru-RU" sz="2000" dirty="0" err="1"/>
              <a:t>Оскільки</a:t>
            </a:r>
            <a:r>
              <a:rPr lang="ru-RU" sz="2000" dirty="0"/>
              <a:t> в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людської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лежить</a:t>
            </a:r>
            <a:r>
              <a:rPr lang="ru-RU" sz="2000" dirty="0"/>
              <a:t> </a:t>
            </a:r>
            <a:r>
              <a:rPr lang="ru-RU" sz="2000" dirty="0" err="1"/>
              <a:t>візуальна</a:t>
            </a:r>
            <a:r>
              <a:rPr lang="ru-RU" sz="2000" dirty="0"/>
              <a:t> </a:t>
            </a:r>
            <a:r>
              <a:rPr lang="ru-RU" sz="2000" dirty="0" err="1"/>
              <a:t>комунікація</a:t>
            </a:r>
            <a:r>
              <a:rPr lang="ru-RU" sz="2000" dirty="0"/>
              <a:t>, то </a:t>
            </a:r>
            <a:r>
              <a:rPr lang="ru-RU" sz="2000" dirty="0" err="1"/>
              <a:t>цей</a:t>
            </a:r>
            <a:r>
              <a:rPr lang="ru-RU" sz="2000" dirty="0"/>
              <a:t> курс </a:t>
            </a:r>
            <a:r>
              <a:rPr lang="ru-RU" sz="2000" dirty="0" err="1"/>
              <a:t>має</a:t>
            </a:r>
            <a:r>
              <a:rPr lang="ru-RU" sz="2000" dirty="0"/>
              <a:t> на </a:t>
            </a:r>
            <a:r>
              <a:rPr lang="ru-RU" sz="2000" dirty="0" err="1"/>
              <a:t>меті</a:t>
            </a:r>
            <a:r>
              <a:rPr lang="ru-RU" sz="2000" dirty="0"/>
              <a:t> </a:t>
            </a:r>
            <a:r>
              <a:rPr lang="ru-RU" sz="2000" dirty="0" err="1"/>
              <a:t>ознайомлення</a:t>
            </a:r>
            <a:r>
              <a:rPr lang="ru-RU" sz="2000" dirty="0"/>
              <a:t> </a:t>
            </a:r>
            <a:r>
              <a:rPr lang="ru-RU" sz="2000" dirty="0" err="1"/>
              <a:t>студентів</a:t>
            </a:r>
            <a:r>
              <a:rPr lang="ru-RU" sz="2000" dirty="0"/>
              <a:t> з </a:t>
            </a:r>
            <a:r>
              <a:rPr lang="ru-RU" sz="2000" dirty="0" err="1"/>
              <a:t>основними</a:t>
            </a:r>
            <a:r>
              <a:rPr lang="ru-RU" sz="2000" dirty="0"/>
              <a:t> </a:t>
            </a:r>
            <a:r>
              <a:rPr lang="ru-RU" sz="2000" dirty="0" err="1"/>
              <a:t>особливостями</a:t>
            </a:r>
            <a:r>
              <a:rPr lang="ru-RU" sz="2000" dirty="0"/>
              <a:t> </a:t>
            </a:r>
            <a:r>
              <a:rPr lang="ru-RU" sz="2000" dirty="0" err="1"/>
              <a:t>візуальної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 у </a:t>
            </a:r>
            <a:r>
              <a:rPr lang="ru-RU" sz="2000" dirty="0" err="1"/>
              <a:t>мережі</a:t>
            </a:r>
            <a:r>
              <a:rPr lang="ru-RU" sz="2000" dirty="0"/>
              <a:t>,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складовими</a:t>
            </a:r>
            <a:r>
              <a:rPr lang="ru-RU" sz="2000" dirty="0"/>
              <a:t> та </a:t>
            </a:r>
            <a:r>
              <a:rPr lang="ru-RU" sz="2000" dirty="0" err="1"/>
              <a:t>функціями</a:t>
            </a:r>
            <a:r>
              <a:rPr lang="ru-RU" sz="2000" dirty="0"/>
              <a:t>. </a:t>
            </a:r>
            <a:r>
              <a:rPr lang="ru-RU" sz="2000" dirty="0" err="1"/>
              <a:t>Важливим</a:t>
            </a:r>
            <a:r>
              <a:rPr lang="ru-RU" sz="2000" dirty="0"/>
              <a:t> для студента-</a:t>
            </a:r>
            <a:r>
              <a:rPr lang="ru-RU" sz="2000" dirty="0" err="1"/>
              <a:t>видавця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студента-редактора є </a:t>
            </a:r>
            <a:r>
              <a:rPr lang="ru-RU" sz="2000" dirty="0" err="1"/>
              <a:t>ознайомлення</a:t>
            </a:r>
            <a:r>
              <a:rPr lang="ru-RU" sz="2000" dirty="0"/>
              <a:t> з </a:t>
            </a:r>
            <a:r>
              <a:rPr lang="ru-RU" sz="2000" dirty="0" err="1"/>
              <a:t>основними</a:t>
            </a:r>
            <a:r>
              <a:rPr lang="ru-RU" sz="2000" dirty="0"/>
              <a:t> моделями й </a:t>
            </a:r>
            <a:r>
              <a:rPr lang="ru-RU" sz="2000" dirty="0" err="1"/>
              <a:t>теоріями</a:t>
            </a:r>
            <a:r>
              <a:rPr lang="ru-RU" sz="2000" dirty="0"/>
              <a:t> </a:t>
            </a:r>
            <a:r>
              <a:rPr lang="ru-RU" sz="2000" dirty="0" err="1"/>
              <a:t>візуальної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. </a:t>
            </a:r>
            <a:endParaRPr lang="en-US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290" y="2543175"/>
            <a:ext cx="4471555" cy="420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2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smtClean="0"/>
              <a:t>повинен </a:t>
            </a:r>
            <a:r>
              <a:rPr lang="ru-RU" b="1" dirty="0" smtClean="0"/>
              <a:t>знати</a:t>
            </a:r>
            <a:r>
              <a:rPr lang="ru-RU" b="1" dirty="0"/>
              <a:t>:   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978727"/>
          </a:xfrm>
        </p:spPr>
        <p:txBody>
          <a:bodyPr/>
          <a:lstStyle/>
          <a:p>
            <a:r>
              <a:rPr lang="uk-UA" dirty="0" smtClean="0"/>
              <a:t>особливості </a:t>
            </a:r>
            <a:r>
              <a:rPr lang="uk-UA" dirty="0"/>
              <a:t>візуального каналу сприйняття інформації;</a:t>
            </a:r>
          </a:p>
          <a:p>
            <a:r>
              <a:rPr lang="uk-UA" dirty="0" smtClean="0"/>
              <a:t>специфіку </a:t>
            </a:r>
            <a:r>
              <a:rPr lang="uk-UA" dirty="0"/>
              <a:t>гармонійного поєднання кольорів та тонів;</a:t>
            </a:r>
          </a:p>
          <a:p>
            <a:r>
              <a:rPr lang="uk-UA" dirty="0" smtClean="0"/>
              <a:t>засоби </a:t>
            </a:r>
            <a:r>
              <a:rPr lang="uk-UA" dirty="0"/>
              <a:t>нефотографічного ілюстрування інформації на сайтах, порталах та інших інформаційних ресурсах Інтернету (</a:t>
            </a:r>
            <a:r>
              <a:rPr lang="uk-UA" dirty="0" err="1"/>
              <a:t>інфографіка</a:t>
            </a:r>
            <a:r>
              <a:rPr lang="uk-UA" dirty="0"/>
              <a:t>, малюнки, карикатури, комікси тощо);</a:t>
            </a:r>
          </a:p>
          <a:p>
            <a:r>
              <a:rPr lang="uk-UA" dirty="0" smtClean="0"/>
              <a:t>технічні </a:t>
            </a:r>
            <a:r>
              <a:rPr lang="uk-UA" dirty="0"/>
              <a:t>основи фотографії як різновиду візуальної комунікації;</a:t>
            </a:r>
          </a:p>
          <a:p>
            <a:r>
              <a:rPr lang="uk-UA" dirty="0" smtClean="0"/>
              <a:t>базові </a:t>
            </a:r>
            <a:r>
              <a:rPr lang="uk-UA" dirty="0"/>
              <a:t>та споріднені жанри фотожурналістики.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3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675968"/>
            <a:ext cx="8915400" cy="1925782"/>
          </a:xfrm>
        </p:spPr>
        <p:txBody>
          <a:bodyPr/>
          <a:lstStyle/>
          <a:p>
            <a:r>
              <a:rPr lang="uk-UA" dirty="0" smtClean="0"/>
              <a:t>використовувати </a:t>
            </a:r>
            <a:r>
              <a:rPr lang="uk-UA" dirty="0"/>
              <a:t>засоби впливу на візуальний канал сприйняття інформації;</a:t>
            </a:r>
          </a:p>
          <a:p>
            <a:r>
              <a:rPr lang="uk-UA" dirty="0" smtClean="0"/>
              <a:t>обирати </a:t>
            </a:r>
            <a:r>
              <a:rPr lang="uk-UA" dirty="0"/>
              <a:t>та створювати якісний ілюстративний </a:t>
            </a:r>
            <a:r>
              <a:rPr lang="uk-UA" dirty="0" err="1"/>
              <a:t>медіаконтент</a:t>
            </a:r>
            <a:r>
              <a:rPr lang="uk-UA" dirty="0"/>
              <a:t>;</a:t>
            </a:r>
          </a:p>
          <a:p>
            <a:r>
              <a:rPr lang="uk-UA" dirty="0" smtClean="0"/>
              <a:t>працювати </a:t>
            </a:r>
            <a:r>
              <a:rPr lang="uk-UA" dirty="0"/>
              <a:t>у безкоштовних сервісах зі створення </a:t>
            </a:r>
            <a:r>
              <a:rPr lang="uk-UA" dirty="0" err="1"/>
              <a:t>інфографіки</a:t>
            </a:r>
            <a:r>
              <a:rPr lang="uk-UA" dirty="0"/>
              <a:t>.</a:t>
            </a:r>
          </a:p>
          <a:p>
            <a:endParaRPr lang="en-US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92925" y="60332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студент повинен </a:t>
            </a:r>
            <a:r>
              <a:rPr lang="ru-RU" b="1" dirty="0" err="1" smtClean="0"/>
              <a:t>уміти</a:t>
            </a:r>
            <a:r>
              <a:rPr lang="ru-RU" b="1" dirty="0" smtClean="0"/>
              <a:t>:    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486" y="3393500"/>
            <a:ext cx="5337464" cy="346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70349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175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Візуальна комунікація в інтернет-мережі</vt:lpstr>
      <vt:lpstr>З розвитком комунікаційних технологій сучасна людина дедалі більше часу приділяє масово-інформаційній діяльності. Оскільки в основі людської діяльності лежить візуальна комунікація, то цей курс має на меті ознайомлення студентів з основними особливостями візуальної комунікації у мережі, її складовими та функціями. Важливим для студента-видавця або студента-редактора є ознайомлення з основними моделями й теоріями візуальної комунікації. </vt:lpstr>
      <vt:lpstr>У результаті вивчення навчальної дисципліни студент повинен знати:    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Візуальна комунікація в інтернет-мережі</dc:title>
  <dc:creator>Наталка</dc:creator>
  <cp:lastModifiedBy>Наталка</cp:lastModifiedBy>
  <cp:revision>2</cp:revision>
  <dcterms:created xsi:type="dcterms:W3CDTF">2020-09-29T23:14:03Z</dcterms:created>
  <dcterms:modified xsi:type="dcterms:W3CDTF">2020-09-29T23:19:29Z</dcterms:modified>
</cp:coreProperties>
</file>