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5" r:id="rId7"/>
    <p:sldId id="277" r:id="rId8"/>
    <p:sldId id="266" r:id="rId9"/>
    <p:sldId id="267" r:id="rId10"/>
    <p:sldId id="268" r:id="rId11"/>
    <p:sldId id="269" r:id="rId12"/>
    <p:sldId id="270" r:id="rId13"/>
    <p:sldId id="271" r:id="rId14"/>
    <p:sldId id="272" r:id="rId15"/>
    <p:sldId id="273" r:id="rId16"/>
    <p:sldId id="275" r:id="rId17"/>
    <p:sldId id="276" r:id="rId18"/>
    <p:sldId id="280" r:id="rId19"/>
    <p:sldId id="261" r:id="rId20"/>
    <p:sldId id="264" r:id="rId21"/>
    <p:sldId id="279" r:id="rId22"/>
    <p:sldId id="274"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6D82FA-0556-4BF4-9277-5CB9853C49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UA"/>
        </a:p>
      </dgm:t>
    </dgm:pt>
    <dgm:pt modelId="{EC98BD09-4030-46B0-A72F-69FE7E9ECB54}">
      <dgm:prSet/>
      <dgm:spPr/>
      <dgm:t>
        <a:bodyPr/>
        <a:lstStyle/>
        <a:p>
          <a:r>
            <a:rPr lang="uk-UA" b="1" noProof="0" dirty="0">
              <a:latin typeface="Times New Roman" panose="02020603050405020304" pitchFamily="18" charset="0"/>
              <a:cs typeface="Times New Roman" panose="02020603050405020304" pitchFamily="18" charset="0"/>
            </a:rPr>
            <a:t>Планування та розробка конкретних воєнних операцій</a:t>
          </a:r>
        </a:p>
      </dgm:t>
    </dgm:pt>
    <dgm:pt modelId="{967F19FF-AA3E-43C2-B333-5A6BD58E79D5}" type="parTrans" cxnId="{6E599529-8371-41D5-8161-0C4079E27F54}">
      <dgm:prSet/>
      <dgm:spPr/>
      <dgm:t>
        <a:bodyPr/>
        <a:lstStyle/>
        <a:p>
          <a:endParaRPr lang="ru-UA"/>
        </a:p>
      </dgm:t>
    </dgm:pt>
    <dgm:pt modelId="{EACE92C8-9500-4566-B104-D6B28D0BBD72}" type="sibTrans" cxnId="{6E599529-8371-41D5-8161-0C4079E27F54}">
      <dgm:prSet/>
      <dgm:spPr/>
      <dgm:t>
        <a:bodyPr/>
        <a:lstStyle/>
        <a:p>
          <a:endParaRPr lang="ru-UA"/>
        </a:p>
      </dgm:t>
    </dgm:pt>
    <dgm:pt modelId="{14064B1E-9F2F-4B04-A71E-8F75642B5DE2}">
      <dgm:prSet/>
      <dgm:spPr/>
      <dgm:t>
        <a:bodyPr/>
        <a:lstStyle/>
        <a:p>
          <a:r>
            <a:rPr lang="uk-UA" b="1" noProof="0" dirty="0">
              <a:latin typeface="Times New Roman" panose="02020603050405020304" pitchFamily="18" charset="0"/>
              <a:cs typeface="Times New Roman" panose="02020603050405020304" pitchFamily="18" charset="0"/>
            </a:rPr>
            <a:t>Загальне управління ними за допомогою команд і розпоряджень</a:t>
          </a:r>
        </a:p>
      </dgm:t>
    </dgm:pt>
    <dgm:pt modelId="{4F54A9F3-9976-49F8-B181-1A9DF6550AD3}" type="parTrans" cxnId="{418FE7DD-88D3-4955-9204-9C3932402AF7}">
      <dgm:prSet/>
      <dgm:spPr/>
      <dgm:t>
        <a:bodyPr/>
        <a:lstStyle/>
        <a:p>
          <a:endParaRPr lang="ru-UA"/>
        </a:p>
      </dgm:t>
    </dgm:pt>
    <dgm:pt modelId="{E8BC0028-0EBD-4836-A0B3-8D744B5499D9}" type="sibTrans" cxnId="{418FE7DD-88D3-4955-9204-9C3932402AF7}">
      <dgm:prSet/>
      <dgm:spPr/>
      <dgm:t>
        <a:bodyPr/>
        <a:lstStyle/>
        <a:p>
          <a:endParaRPr lang="ru-UA"/>
        </a:p>
      </dgm:t>
    </dgm:pt>
    <dgm:pt modelId="{1BB197A1-6F99-4B5B-BBFD-C589FBB28628}">
      <dgm:prSet/>
      <dgm:spPr/>
      <dgm:t>
        <a:bodyPr/>
        <a:lstStyle/>
        <a:p>
          <a:r>
            <a:rPr lang="uk-UA" b="1" noProof="0" dirty="0">
              <a:latin typeface="Times New Roman" panose="02020603050405020304" pitchFamily="18" charset="0"/>
              <a:cs typeface="Times New Roman" panose="02020603050405020304" pitchFamily="18" charset="0"/>
            </a:rPr>
            <a:t>Оперативна корекція плану залежно від ситуації</a:t>
          </a:r>
        </a:p>
      </dgm:t>
    </dgm:pt>
    <dgm:pt modelId="{93645D1A-8BEB-4BB6-994C-D19798C3EE39}" type="parTrans" cxnId="{60F71E36-9558-4E73-B477-9085632DECCF}">
      <dgm:prSet/>
      <dgm:spPr/>
      <dgm:t>
        <a:bodyPr/>
        <a:lstStyle/>
        <a:p>
          <a:endParaRPr lang="ru-UA"/>
        </a:p>
      </dgm:t>
    </dgm:pt>
    <dgm:pt modelId="{59EE0434-0499-422C-8BDF-FA2B3242425B}" type="sibTrans" cxnId="{60F71E36-9558-4E73-B477-9085632DECCF}">
      <dgm:prSet/>
      <dgm:spPr/>
      <dgm:t>
        <a:bodyPr/>
        <a:lstStyle/>
        <a:p>
          <a:endParaRPr lang="ru-UA"/>
        </a:p>
      </dgm:t>
    </dgm:pt>
    <dgm:pt modelId="{492AFF1F-BAAD-4FA4-8C1B-C52C6CAA9D7E}">
      <dgm:prSet/>
      <dgm:spPr/>
      <dgm:t>
        <a:bodyPr/>
        <a:lstStyle/>
        <a:p>
          <a:r>
            <a:rPr lang="ru-RU" b="1" dirty="0">
              <a:latin typeface="Times New Roman" panose="02020603050405020304" pitchFamily="18" charset="0"/>
              <a:cs typeface="Times New Roman" panose="02020603050405020304" pitchFamily="18" charset="0"/>
            </a:rPr>
            <a:t>Контроль за їх здійсненням</a:t>
          </a:r>
          <a:endParaRPr lang="ru-UA" b="1" dirty="0">
            <a:latin typeface="Times New Roman" panose="02020603050405020304" pitchFamily="18" charset="0"/>
            <a:cs typeface="Times New Roman" panose="02020603050405020304" pitchFamily="18" charset="0"/>
          </a:endParaRPr>
        </a:p>
      </dgm:t>
    </dgm:pt>
    <dgm:pt modelId="{A357A7F6-FC9F-43FC-8302-36A7982BD383}" type="parTrans" cxnId="{E5CE4C88-0B1E-4868-B644-933077080D85}">
      <dgm:prSet/>
      <dgm:spPr/>
      <dgm:t>
        <a:bodyPr/>
        <a:lstStyle/>
        <a:p>
          <a:endParaRPr lang="ru-UA"/>
        </a:p>
      </dgm:t>
    </dgm:pt>
    <dgm:pt modelId="{CE69F3D2-96DA-4E70-8062-AAB2E42955E7}" type="sibTrans" cxnId="{E5CE4C88-0B1E-4868-B644-933077080D85}">
      <dgm:prSet/>
      <dgm:spPr/>
      <dgm:t>
        <a:bodyPr/>
        <a:lstStyle/>
        <a:p>
          <a:endParaRPr lang="ru-UA"/>
        </a:p>
      </dgm:t>
    </dgm:pt>
    <dgm:pt modelId="{0C92BF67-9290-45B6-893C-DD591A69F79C}" type="pres">
      <dgm:prSet presAssocID="{026D82FA-0556-4BF4-9277-5CB9853C49AE}" presName="linear" presStyleCnt="0">
        <dgm:presLayoutVars>
          <dgm:dir/>
          <dgm:animLvl val="lvl"/>
          <dgm:resizeHandles val="exact"/>
        </dgm:presLayoutVars>
      </dgm:prSet>
      <dgm:spPr/>
    </dgm:pt>
    <dgm:pt modelId="{7020EF8B-33C9-4E30-A699-0A8E9A96CC92}" type="pres">
      <dgm:prSet presAssocID="{EC98BD09-4030-46B0-A72F-69FE7E9ECB54}" presName="parentLin" presStyleCnt="0"/>
      <dgm:spPr/>
    </dgm:pt>
    <dgm:pt modelId="{D370FDFA-BAA0-4506-B183-96DCC277D31F}" type="pres">
      <dgm:prSet presAssocID="{EC98BD09-4030-46B0-A72F-69FE7E9ECB54}" presName="parentLeftMargin" presStyleLbl="node1" presStyleIdx="0" presStyleCnt="4"/>
      <dgm:spPr/>
    </dgm:pt>
    <dgm:pt modelId="{D9CEC5E4-64BA-4975-AF53-A33850E7472C}" type="pres">
      <dgm:prSet presAssocID="{EC98BD09-4030-46B0-A72F-69FE7E9ECB54}" presName="parentText" presStyleLbl="node1" presStyleIdx="0" presStyleCnt="4" custLinFactNeighborX="-15416" custLinFactNeighborY="-5652">
        <dgm:presLayoutVars>
          <dgm:chMax val="0"/>
          <dgm:bulletEnabled val="1"/>
        </dgm:presLayoutVars>
      </dgm:prSet>
      <dgm:spPr/>
    </dgm:pt>
    <dgm:pt modelId="{8210BAEB-A27E-4AD9-901A-5EBEDC1AAD95}" type="pres">
      <dgm:prSet presAssocID="{EC98BD09-4030-46B0-A72F-69FE7E9ECB54}" presName="negativeSpace" presStyleCnt="0"/>
      <dgm:spPr/>
    </dgm:pt>
    <dgm:pt modelId="{651A4750-E236-44C2-8F59-A93374A3DDC4}" type="pres">
      <dgm:prSet presAssocID="{EC98BD09-4030-46B0-A72F-69FE7E9ECB54}" presName="childText" presStyleLbl="conFgAcc1" presStyleIdx="0" presStyleCnt="4" custLinFactNeighborX="-6">
        <dgm:presLayoutVars>
          <dgm:bulletEnabled val="1"/>
        </dgm:presLayoutVars>
      </dgm:prSet>
      <dgm:spPr/>
    </dgm:pt>
    <dgm:pt modelId="{D4E4643A-4343-4305-BEB6-87FA55374E3C}" type="pres">
      <dgm:prSet presAssocID="{EACE92C8-9500-4566-B104-D6B28D0BBD72}" presName="spaceBetweenRectangles" presStyleCnt="0"/>
      <dgm:spPr/>
    </dgm:pt>
    <dgm:pt modelId="{1231E498-EFBF-4B0D-A1C3-36210D07421F}" type="pres">
      <dgm:prSet presAssocID="{14064B1E-9F2F-4B04-A71E-8F75642B5DE2}" presName="parentLin" presStyleCnt="0"/>
      <dgm:spPr/>
    </dgm:pt>
    <dgm:pt modelId="{BCB64FD6-CE0E-4037-B7A9-188754D844F9}" type="pres">
      <dgm:prSet presAssocID="{14064B1E-9F2F-4B04-A71E-8F75642B5DE2}" presName="parentLeftMargin" presStyleLbl="node1" presStyleIdx="0" presStyleCnt="4"/>
      <dgm:spPr/>
    </dgm:pt>
    <dgm:pt modelId="{34B78499-D196-4228-95DB-07D96138B47A}" type="pres">
      <dgm:prSet presAssocID="{14064B1E-9F2F-4B04-A71E-8F75642B5DE2}" presName="parentText" presStyleLbl="node1" presStyleIdx="1" presStyleCnt="4">
        <dgm:presLayoutVars>
          <dgm:chMax val="0"/>
          <dgm:bulletEnabled val="1"/>
        </dgm:presLayoutVars>
      </dgm:prSet>
      <dgm:spPr/>
    </dgm:pt>
    <dgm:pt modelId="{30683549-06F3-40C2-BEAF-25E26824486A}" type="pres">
      <dgm:prSet presAssocID="{14064B1E-9F2F-4B04-A71E-8F75642B5DE2}" presName="negativeSpace" presStyleCnt="0"/>
      <dgm:spPr/>
    </dgm:pt>
    <dgm:pt modelId="{954C226C-6083-40C2-8145-F6B0DCCC560D}" type="pres">
      <dgm:prSet presAssocID="{14064B1E-9F2F-4B04-A71E-8F75642B5DE2}" presName="childText" presStyleLbl="conFgAcc1" presStyleIdx="1" presStyleCnt="4">
        <dgm:presLayoutVars>
          <dgm:bulletEnabled val="1"/>
        </dgm:presLayoutVars>
      </dgm:prSet>
      <dgm:spPr/>
    </dgm:pt>
    <dgm:pt modelId="{44BAEFFA-989B-40D7-B3FD-B3EEBAFBA267}" type="pres">
      <dgm:prSet presAssocID="{E8BC0028-0EBD-4836-A0B3-8D744B5499D9}" presName="spaceBetweenRectangles" presStyleCnt="0"/>
      <dgm:spPr/>
    </dgm:pt>
    <dgm:pt modelId="{79EF8277-9C5D-4237-82A3-797156E76DC0}" type="pres">
      <dgm:prSet presAssocID="{492AFF1F-BAAD-4FA4-8C1B-C52C6CAA9D7E}" presName="parentLin" presStyleCnt="0"/>
      <dgm:spPr/>
    </dgm:pt>
    <dgm:pt modelId="{0C672F01-B590-4623-9B06-4320CE42DF37}" type="pres">
      <dgm:prSet presAssocID="{492AFF1F-BAAD-4FA4-8C1B-C52C6CAA9D7E}" presName="parentLeftMargin" presStyleLbl="node1" presStyleIdx="1" presStyleCnt="4"/>
      <dgm:spPr/>
    </dgm:pt>
    <dgm:pt modelId="{6451866F-A677-46CD-8DB0-2F6056F32022}" type="pres">
      <dgm:prSet presAssocID="{492AFF1F-BAAD-4FA4-8C1B-C52C6CAA9D7E}" presName="parentText" presStyleLbl="node1" presStyleIdx="2" presStyleCnt="4">
        <dgm:presLayoutVars>
          <dgm:chMax val="0"/>
          <dgm:bulletEnabled val="1"/>
        </dgm:presLayoutVars>
      </dgm:prSet>
      <dgm:spPr/>
    </dgm:pt>
    <dgm:pt modelId="{C9939761-3B2F-416E-9EA9-DE6E5E5B58D2}" type="pres">
      <dgm:prSet presAssocID="{492AFF1F-BAAD-4FA4-8C1B-C52C6CAA9D7E}" presName="negativeSpace" presStyleCnt="0"/>
      <dgm:spPr/>
    </dgm:pt>
    <dgm:pt modelId="{DC6DA30C-64B9-4957-82D1-EFBF1C68B821}" type="pres">
      <dgm:prSet presAssocID="{492AFF1F-BAAD-4FA4-8C1B-C52C6CAA9D7E}" presName="childText" presStyleLbl="conFgAcc1" presStyleIdx="2" presStyleCnt="4">
        <dgm:presLayoutVars>
          <dgm:bulletEnabled val="1"/>
        </dgm:presLayoutVars>
      </dgm:prSet>
      <dgm:spPr/>
    </dgm:pt>
    <dgm:pt modelId="{3835AA24-C135-47DD-93F7-EEA2AA6AAD96}" type="pres">
      <dgm:prSet presAssocID="{CE69F3D2-96DA-4E70-8062-AAB2E42955E7}" presName="spaceBetweenRectangles" presStyleCnt="0"/>
      <dgm:spPr/>
    </dgm:pt>
    <dgm:pt modelId="{9DE2952F-D9AD-45D8-B0EA-7B80BB510AAC}" type="pres">
      <dgm:prSet presAssocID="{1BB197A1-6F99-4B5B-BBFD-C589FBB28628}" presName="parentLin" presStyleCnt="0"/>
      <dgm:spPr/>
    </dgm:pt>
    <dgm:pt modelId="{3B290B7A-A7F0-4B95-A12A-456A1D5CCBB2}" type="pres">
      <dgm:prSet presAssocID="{1BB197A1-6F99-4B5B-BBFD-C589FBB28628}" presName="parentLeftMargin" presStyleLbl="node1" presStyleIdx="2" presStyleCnt="4"/>
      <dgm:spPr/>
    </dgm:pt>
    <dgm:pt modelId="{07FA7092-5B0A-4165-A760-C80E260DAB34}" type="pres">
      <dgm:prSet presAssocID="{1BB197A1-6F99-4B5B-BBFD-C589FBB28628}" presName="parentText" presStyleLbl="node1" presStyleIdx="3" presStyleCnt="4">
        <dgm:presLayoutVars>
          <dgm:chMax val="0"/>
          <dgm:bulletEnabled val="1"/>
        </dgm:presLayoutVars>
      </dgm:prSet>
      <dgm:spPr/>
    </dgm:pt>
    <dgm:pt modelId="{761D726C-D389-4030-B3D7-95F8022FA1C5}" type="pres">
      <dgm:prSet presAssocID="{1BB197A1-6F99-4B5B-BBFD-C589FBB28628}" presName="negativeSpace" presStyleCnt="0"/>
      <dgm:spPr/>
    </dgm:pt>
    <dgm:pt modelId="{DB0BEAD3-05A6-4AB3-B522-94AB6E14C0BA}" type="pres">
      <dgm:prSet presAssocID="{1BB197A1-6F99-4B5B-BBFD-C589FBB28628}" presName="childText" presStyleLbl="conFgAcc1" presStyleIdx="3" presStyleCnt="4">
        <dgm:presLayoutVars>
          <dgm:bulletEnabled val="1"/>
        </dgm:presLayoutVars>
      </dgm:prSet>
      <dgm:spPr/>
    </dgm:pt>
  </dgm:ptLst>
  <dgm:cxnLst>
    <dgm:cxn modelId="{F39ABE10-6734-4BA9-82A6-F6A4FFBD38DE}" type="presOf" srcId="{492AFF1F-BAAD-4FA4-8C1B-C52C6CAA9D7E}" destId="{0C672F01-B590-4623-9B06-4320CE42DF37}" srcOrd="0" destOrd="0" presId="urn:microsoft.com/office/officeart/2005/8/layout/list1"/>
    <dgm:cxn modelId="{6E599529-8371-41D5-8161-0C4079E27F54}" srcId="{026D82FA-0556-4BF4-9277-5CB9853C49AE}" destId="{EC98BD09-4030-46B0-A72F-69FE7E9ECB54}" srcOrd="0" destOrd="0" parTransId="{967F19FF-AA3E-43C2-B333-5A6BD58E79D5}" sibTransId="{EACE92C8-9500-4566-B104-D6B28D0BBD72}"/>
    <dgm:cxn modelId="{054F6A2B-5546-4064-832F-0CD919385F74}" type="presOf" srcId="{EC98BD09-4030-46B0-A72F-69FE7E9ECB54}" destId="{D9CEC5E4-64BA-4975-AF53-A33850E7472C}" srcOrd="1" destOrd="0" presId="urn:microsoft.com/office/officeart/2005/8/layout/list1"/>
    <dgm:cxn modelId="{60F71E36-9558-4E73-B477-9085632DECCF}" srcId="{026D82FA-0556-4BF4-9277-5CB9853C49AE}" destId="{1BB197A1-6F99-4B5B-BBFD-C589FBB28628}" srcOrd="3" destOrd="0" parTransId="{93645D1A-8BEB-4BB6-994C-D19798C3EE39}" sibTransId="{59EE0434-0499-422C-8BDF-FA2B3242425B}"/>
    <dgm:cxn modelId="{7D1E8E49-69F7-4A7C-B585-0A77E4EE3A85}" type="presOf" srcId="{492AFF1F-BAAD-4FA4-8C1B-C52C6CAA9D7E}" destId="{6451866F-A677-46CD-8DB0-2F6056F32022}" srcOrd="1" destOrd="0" presId="urn:microsoft.com/office/officeart/2005/8/layout/list1"/>
    <dgm:cxn modelId="{88CD0771-B89B-4D22-A2DB-FBA1C6EDC490}" type="presOf" srcId="{1BB197A1-6F99-4B5B-BBFD-C589FBB28628}" destId="{07FA7092-5B0A-4165-A760-C80E260DAB34}" srcOrd="1" destOrd="0" presId="urn:microsoft.com/office/officeart/2005/8/layout/list1"/>
    <dgm:cxn modelId="{663C7F80-7796-4F0B-86D7-9C41A9B6B7B5}" type="presOf" srcId="{EC98BD09-4030-46B0-A72F-69FE7E9ECB54}" destId="{D370FDFA-BAA0-4506-B183-96DCC277D31F}" srcOrd="0" destOrd="0" presId="urn:microsoft.com/office/officeart/2005/8/layout/list1"/>
    <dgm:cxn modelId="{70528B85-8FAF-45BB-9422-0A923B667BB3}" type="presOf" srcId="{14064B1E-9F2F-4B04-A71E-8F75642B5DE2}" destId="{BCB64FD6-CE0E-4037-B7A9-188754D844F9}" srcOrd="0" destOrd="0" presId="urn:microsoft.com/office/officeart/2005/8/layout/list1"/>
    <dgm:cxn modelId="{E5CE4C88-0B1E-4868-B644-933077080D85}" srcId="{026D82FA-0556-4BF4-9277-5CB9853C49AE}" destId="{492AFF1F-BAAD-4FA4-8C1B-C52C6CAA9D7E}" srcOrd="2" destOrd="0" parTransId="{A357A7F6-FC9F-43FC-8302-36A7982BD383}" sibTransId="{CE69F3D2-96DA-4E70-8062-AAB2E42955E7}"/>
    <dgm:cxn modelId="{8FDD70B5-461D-4A95-B4D2-A971719BBC0A}" type="presOf" srcId="{14064B1E-9F2F-4B04-A71E-8F75642B5DE2}" destId="{34B78499-D196-4228-95DB-07D96138B47A}" srcOrd="1" destOrd="0" presId="urn:microsoft.com/office/officeart/2005/8/layout/list1"/>
    <dgm:cxn modelId="{418FE7DD-88D3-4955-9204-9C3932402AF7}" srcId="{026D82FA-0556-4BF4-9277-5CB9853C49AE}" destId="{14064B1E-9F2F-4B04-A71E-8F75642B5DE2}" srcOrd="1" destOrd="0" parTransId="{4F54A9F3-9976-49F8-B181-1A9DF6550AD3}" sibTransId="{E8BC0028-0EBD-4836-A0B3-8D744B5499D9}"/>
    <dgm:cxn modelId="{3795F5EB-5206-40C4-998C-E52B777BB635}" type="presOf" srcId="{1BB197A1-6F99-4B5B-BBFD-C589FBB28628}" destId="{3B290B7A-A7F0-4B95-A12A-456A1D5CCBB2}" srcOrd="0" destOrd="0" presId="urn:microsoft.com/office/officeart/2005/8/layout/list1"/>
    <dgm:cxn modelId="{DCABE4F7-E2B0-4A65-9CD9-C542363D4207}" type="presOf" srcId="{026D82FA-0556-4BF4-9277-5CB9853C49AE}" destId="{0C92BF67-9290-45B6-893C-DD591A69F79C}" srcOrd="0" destOrd="0" presId="urn:microsoft.com/office/officeart/2005/8/layout/list1"/>
    <dgm:cxn modelId="{B839D592-D92A-4FBA-A217-F0109FD8B4B4}" type="presParOf" srcId="{0C92BF67-9290-45B6-893C-DD591A69F79C}" destId="{7020EF8B-33C9-4E30-A699-0A8E9A96CC92}" srcOrd="0" destOrd="0" presId="urn:microsoft.com/office/officeart/2005/8/layout/list1"/>
    <dgm:cxn modelId="{156DE0B6-A1C1-4C8D-9733-6FB78C02A4FB}" type="presParOf" srcId="{7020EF8B-33C9-4E30-A699-0A8E9A96CC92}" destId="{D370FDFA-BAA0-4506-B183-96DCC277D31F}" srcOrd="0" destOrd="0" presId="urn:microsoft.com/office/officeart/2005/8/layout/list1"/>
    <dgm:cxn modelId="{17F0C52E-EF88-4971-B5B0-9C8258F73EA0}" type="presParOf" srcId="{7020EF8B-33C9-4E30-A699-0A8E9A96CC92}" destId="{D9CEC5E4-64BA-4975-AF53-A33850E7472C}" srcOrd="1" destOrd="0" presId="urn:microsoft.com/office/officeart/2005/8/layout/list1"/>
    <dgm:cxn modelId="{AEE6A48A-E683-4C81-8FEB-A038BE20F6B2}" type="presParOf" srcId="{0C92BF67-9290-45B6-893C-DD591A69F79C}" destId="{8210BAEB-A27E-4AD9-901A-5EBEDC1AAD95}" srcOrd="1" destOrd="0" presId="urn:microsoft.com/office/officeart/2005/8/layout/list1"/>
    <dgm:cxn modelId="{1ECD121E-12B9-4882-9EEB-E6DDD6EC67D5}" type="presParOf" srcId="{0C92BF67-9290-45B6-893C-DD591A69F79C}" destId="{651A4750-E236-44C2-8F59-A93374A3DDC4}" srcOrd="2" destOrd="0" presId="urn:microsoft.com/office/officeart/2005/8/layout/list1"/>
    <dgm:cxn modelId="{7B3AF2D8-1854-4F78-B6C4-1584855D5F86}" type="presParOf" srcId="{0C92BF67-9290-45B6-893C-DD591A69F79C}" destId="{D4E4643A-4343-4305-BEB6-87FA55374E3C}" srcOrd="3" destOrd="0" presId="urn:microsoft.com/office/officeart/2005/8/layout/list1"/>
    <dgm:cxn modelId="{058422A7-C345-4C9F-833C-503DA3BFA8F9}" type="presParOf" srcId="{0C92BF67-9290-45B6-893C-DD591A69F79C}" destId="{1231E498-EFBF-4B0D-A1C3-36210D07421F}" srcOrd="4" destOrd="0" presId="urn:microsoft.com/office/officeart/2005/8/layout/list1"/>
    <dgm:cxn modelId="{288EA010-F896-4C92-8DB8-EB80437C7AA0}" type="presParOf" srcId="{1231E498-EFBF-4B0D-A1C3-36210D07421F}" destId="{BCB64FD6-CE0E-4037-B7A9-188754D844F9}" srcOrd="0" destOrd="0" presId="urn:microsoft.com/office/officeart/2005/8/layout/list1"/>
    <dgm:cxn modelId="{E5340972-E1B8-4EF3-9C54-4E21A66C61DD}" type="presParOf" srcId="{1231E498-EFBF-4B0D-A1C3-36210D07421F}" destId="{34B78499-D196-4228-95DB-07D96138B47A}" srcOrd="1" destOrd="0" presId="urn:microsoft.com/office/officeart/2005/8/layout/list1"/>
    <dgm:cxn modelId="{7A54E4D5-055C-4D94-9EE0-9FB75304324D}" type="presParOf" srcId="{0C92BF67-9290-45B6-893C-DD591A69F79C}" destId="{30683549-06F3-40C2-BEAF-25E26824486A}" srcOrd="5" destOrd="0" presId="urn:microsoft.com/office/officeart/2005/8/layout/list1"/>
    <dgm:cxn modelId="{F46712AD-A767-446E-8634-54E42FEA08C7}" type="presParOf" srcId="{0C92BF67-9290-45B6-893C-DD591A69F79C}" destId="{954C226C-6083-40C2-8145-F6B0DCCC560D}" srcOrd="6" destOrd="0" presId="urn:microsoft.com/office/officeart/2005/8/layout/list1"/>
    <dgm:cxn modelId="{B9668298-A2F7-4DBF-A4B4-466ADF9944C2}" type="presParOf" srcId="{0C92BF67-9290-45B6-893C-DD591A69F79C}" destId="{44BAEFFA-989B-40D7-B3FD-B3EEBAFBA267}" srcOrd="7" destOrd="0" presId="urn:microsoft.com/office/officeart/2005/8/layout/list1"/>
    <dgm:cxn modelId="{F8D85139-696E-4ED3-8A77-EDA8280DACFC}" type="presParOf" srcId="{0C92BF67-9290-45B6-893C-DD591A69F79C}" destId="{79EF8277-9C5D-4237-82A3-797156E76DC0}" srcOrd="8" destOrd="0" presId="urn:microsoft.com/office/officeart/2005/8/layout/list1"/>
    <dgm:cxn modelId="{6D5E584C-F56A-44C1-8ED9-E86ED3F2EAAF}" type="presParOf" srcId="{79EF8277-9C5D-4237-82A3-797156E76DC0}" destId="{0C672F01-B590-4623-9B06-4320CE42DF37}" srcOrd="0" destOrd="0" presId="urn:microsoft.com/office/officeart/2005/8/layout/list1"/>
    <dgm:cxn modelId="{A5DD8621-C83E-41D4-926B-BDF60D857C3D}" type="presParOf" srcId="{79EF8277-9C5D-4237-82A3-797156E76DC0}" destId="{6451866F-A677-46CD-8DB0-2F6056F32022}" srcOrd="1" destOrd="0" presId="urn:microsoft.com/office/officeart/2005/8/layout/list1"/>
    <dgm:cxn modelId="{8C05A953-788D-4E4D-98B7-D3157D0D3E8A}" type="presParOf" srcId="{0C92BF67-9290-45B6-893C-DD591A69F79C}" destId="{C9939761-3B2F-416E-9EA9-DE6E5E5B58D2}" srcOrd="9" destOrd="0" presId="urn:microsoft.com/office/officeart/2005/8/layout/list1"/>
    <dgm:cxn modelId="{A6760FB3-080D-4197-AA84-C9ACAC6749D7}" type="presParOf" srcId="{0C92BF67-9290-45B6-893C-DD591A69F79C}" destId="{DC6DA30C-64B9-4957-82D1-EFBF1C68B821}" srcOrd="10" destOrd="0" presId="urn:microsoft.com/office/officeart/2005/8/layout/list1"/>
    <dgm:cxn modelId="{F51B07DC-08EF-45E4-BC02-3A8EB4179F27}" type="presParOf" srcId="{0C92BF67-9290-45B6-893C-DD591A69F79C}" destId="{3835AA24-C135-47DD-93F7-EEA2AA6AAD96}" srcOrd="11" destOrd="0" presId="urn:microsoft.com/office/officeart/2005/8/layout/list1"/>
    <dgm:cxn modelId="{BA028124-8C85-4788-86A5-E5435A7140AC}" type="presParOf" srcId="{0C92BF67-9290-45B6-893C-DD591A69F79C}" destId="{9DE2952F-D9AD-45D8-B0EA-7B80BB510AAC}" srcOrd="12" destOrd="0" presId="urn:microsoft.com/office/officeart/2005/8/layout/list1"/>
    <dgm:cxn modelId="{453CF4D5-B8CD-4887-842E-A09CD84B5A31}" type="presParOf" srcId="{9DE2952F-D9AD-45D8-B0EA-7B80BB510AAC}" destId="{3B290B7A-A7F0-4B95-A12A-456A1D5CCBB2}" srcOrd="0" destOrd="0" presId="urn:microsoft.com/office/officeart/2005/8/layout/list1"/>
    <dgm:cxn modelId="{78B92B04-FD03-4D54-B8BE-5E56E40ECA2D}" type="presParOf" srcId="{9DE2952F-D9AD-45D8-B0EA-7B80BB510AAC}" destId="{07FA7092-5B0A-4165-A760-C80E260DAB34}" srcOrd="1" destOrd="0" presId="urn:microsoft.com/office/officeart/2005/8/layout/list1"/>
    <dgm:cxn modelId="{BE27373A-351C-45E8-8DE9-4F04FD1FD14E}" type="presParOf" srcId="{0C92BF67-9290-45B6-893C-DD591A69F79C}" destId="{761D726C-D389-4030-B3D7-95F8022FA1C5}" srcOrd="13" destOrd="0" presId="urn:microsoft.com/office/officeart/2005/8/layout/list1"/>
    <dgm:cxn modelId="{4C1FF726-CE5F-4E5D-BF94-E85BD644FB8D}" type="presParOf" srcId="{0C92BF67-9290-45B6-893C-DD591A69F79C}" destId="{DB0BEAD3-05A6-4AB3-B522-94AB6E14C0B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1F291E-6CFC-430D-AF99-AB877BA01B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UA"/>
        </a:p>
      </dgm:t>
    </dgm:pt>
    <dgm:pt modelId="{DAA91B16-E116-4ED1-A8D9-9A01713086B6}">
      <dgm:prSet phldrT="[Текст]" custT="1"/>
      <dgm:spPr/>
      <dgm:t>
        <a:bodyPr/>
        <a:lstStyle/>
        <a:p>
          <a:r>
            <a:rPr lang="uk-UA" sz="2400" b="1" dirty="0">
              <a:latin typeface="Times New Roman" panose="02020603050405020304" pitchFamily="18" charset="0"/>
              <a:cs typeface="Times New Roman" panose="02020603050405020304" pitchFamily="18" charset="0"/>
            </a:rPr>
            <a:t>Розподіл ресурсів </a:t>
          </a:r>
          <a:r>
            <a:rPr lang="uk-UA" sz="2400" b="1" noProof="0" dirty="0">
              <a:latin typeface="Times New Roman" panose="02020603050405020304" pitchFamily="18" charset="0"/>
              <a:cs typeface="Times New Roman" panose="02020603050405020304" pitchFamily="18" charset="0"/>
            </a:rPr>
            <a:t>організації  між окремими  підрозділами</a:t>
          </a:r>
        </a:p>
      </dgm:t>
    </dgm:pt>
    <dgm:pt modelId="{C77401A2-C2E8-4E01-921C-D79608AA6CDA}" type="parTrans" cxnId="{52C63B63-5D6E-47E0-8470-6772DF86906F}">
      <dgm:prSet/>
      <dgm:spPr/>
      <dgm:t>
        <a:bodyPr/>
        <a:lstStyle/>
        <a:p>
          <a:endParaRPr lang="ru-UA"/>
        </a:p>
      </dgm:t>
    </dgm:pt>
    <dgm:pt modelId="{1CDE7413-81A6-4A4A-85D7-42EE420CA5B3}" type="sibTrans" cxnId="{52C63B63-5D6E-47E0-8470-6772DF86906F}">
      <dgm:prSet/>
      <dgm:spPr/>
      <dgm:t>
        <a:bodyPr/>
        <a:lstStyle/>
        <a:p>
          <a:endParaRPr lang="ru-UA"/>
        </a:p>
      </dgm:t>
    </dgm:pt>
    <dgm:pt modelId="{51FD653C-D519-4CDF-9C92-4747D367DC9E}">
      <dgm:prSet phldrT="[Текст]" custT="1"/>
      <dgm:spPr/>
      <dgm:t>
        <a:bodyPr/>
        <a:lstStyle/>
        <a:p>
          <a:r>
            <a:rPr lang="uk-UA" sz="2400" b="1" dirty="0">
              <a:latin typeface="Times New Roman" panose="02020603050405020304" pitchFamily="18" charset="0"/>
              <a:cs typeface="Times New Roman" panose="02020603050405020304" pitchFamily="18" charset="0"/>
            </a:rPr>
            <a:t>Синергія.</a:t>
          </a:r>
          <a:r>
            <a:rPr lang="ru-RU" sz="2400" b="1" dirty="0">
              <a:latin typeface="Times New Roman" panose="02020603050405020304" pitchFamily="18" charset="0"/>
              <a:cs typeface="Times New Roman" panose="02020603050405020304" pitchFamily="18" charset="0"/>
            </a:rPr>
            <a:t> </a:t>
          </a:r>
          <a:r>
            <a:rPr lang="uk-UA" sz="2400" b="1" noProof="0" dirty="0">
              <a:latin typeface="Times New Roman" panose="02020603050405020304" pitchFamily="18" charset="0"/>
              <a:cs typeface="Times New Roman" panose="02020603050405020304" pitchFamily="18" charset="0"/>
            </a:rPr>
            <a:t>Стратегія  враховує  можливості  отримання додаткового ефекту за рахунок інтеграції всіх можливостей організації</a:t>
          </a:r>
          <a:r>
            <a:rPr lang="ru-RU" sz="2400" b="1" dirty="0">
              <a:latin typeface="Times New Roman" panose="02020603050405020304" pitchFamily="18" charset="0"/>
              <a:cs typeface="Times New Roman" panose="02020603050405020304" pitchFamily="18" charset="0"/>
            </a:rPr>
            <a:t>.</a:t>
          </a:r>
          <a:r>
            <a:rPr lang="uk-UA" sz="2400" b="1" dirty="0">
              <a:latin typeface="Times New Roman" panose="02020603050405020304" pitchFamily="18" charset="0"/>
              <a:cs typeface="Times New Roman" panose="02020603050405020304" pitchFamily="18" charset="0"/>
            </a:rPr>
            <a:t> </a:t>
          </a:r>
          <a:endParaRPr lang="ru-UA" sz="2400" b="1" dirty="0">
            <a:latin typeface="Times New Roman" panose="02020603050405020304" pitchFamily="18" charset="0"/>
            <a:cs typeface="Times New Roman" panose="02020603050405020304" pitchFamily="18" charset="0"/>
          </a:endParaRPr>
        </a:p>
      </dgm:t>
    </dgm:pt>
    <dgm:pt modelId="{87A9444C-8090-4727-9128-5E6978A6B22F}" type="parTrans" cxnId="{11E0826C-139F-49EF-AD96-A4D98602DABF}">
      <dgm:prSet/>
      <dgm:spPr/>
      <dgm:t>
        <a:bodyPr/>
        <a:lstStyle/>
        <a:p>
          <a:endParaRPr lang="ru-UA"/>
        </a:p>
      </dgm:t>
    </dgm:pt>
    <dgm:pt modelId="{1CF6B9EB-9A24-4D64-8DF7-DFFCD47328DB}" type="sibTrans" cxnId="{11E0826C-139F-49EF-AD96-A4D98602DABF}">
      <dgm:prSet/>
      <dgm:spPr/>
      <dgm:t>
        <a:bodyPr/>
        <a:lstStyle/>
        <a:p>
          <a:endParaRPr lang="ru-UA"/>
        </a:p>
      </dgm:t>
    </dgm:pt>
    <dgm:pt modelId="{EE2BC410-BF8B-4EDD-BFB8-0F4101D39DA6}">
      <dgm:prSet custT="1"/>
      <dgm:spPr/>
      <dgm:t>
        <a:bodyPr/>
        <a:lstStyle/>
        <a:p>
          <a:r>
            <a:rPr lang="uk-UA" sz="2400" b="1" noProof="0" dirty="0">
              <a:latin typeface="Times New Roman" panose="02020603050405020304" pitchFamily="18" charset="0"/>
              <a:cs typeface="Times New Roman" panose="02020603050405020304" pitchFamily="18" charset="0"/>
            </a:rPr>
            <a:t>Конкурентні переваги – визначення переваг організації у порівнянні з її конкурентами</a:t>
          </a:r>
        </a:p>
      </dgm:t>
    </dgm:pt>
    <dgm:pt modelId="{76E266AB-A5AF-4FC3-93F4-0FEB511348E1}" type="parTrans" cxnId="{0EE1639D-644E-4C45-B60C-DF4DC76AF04A}">
      <dgm:prSet/>
      <dgm:spPr/>
      <dgm:t>
        <a:bodyPr/>
        <a:lstStyle/>
        <a:p>
          <a:endParaRPr lang="ru-UA"/>
        </a:p>
      </dgm:t>
    </dgm:pt>
    <dgm:pt modelId="{9171A5A3-1C59-4CBF-8769-F537715E3A80}" type="sibTrans" cxnId="{0EE1639D-644E-4C45-B60C-DF4DC76AF04A}">
      <dgm:prSet/>
      <dgm:spPr/>
      <dgm:t>
        <a:bodyPr/>
        <a:lstStyle/>
        <a:p>
          <a:endParaRPr lang="ru-UA"/>
        </a:p>
      </dgm:t>
    </dgm:pt>
    <dgm:pt modelId="{7653262C-BD01-4B3B-B5FE-AC876DFDF967}" type="pres">
      <dgm:prSet presAssocID="{DC1F291E-6CFC-430D-AF99-AB877BA01BE0}" presName="linear" presStyleCnt="0">
        <dgm:presLayoutVars>
          <dgm:dir/>
          <dgm:animLvl val="lvl"/>
          <dgm:resizeHandles val="exact"/>
        </dgm:presLayoutVars>
      </dgm:prSet>
      <dgm:spPr/>
    </dgm:pt>
    <dgm:pt modelId="{AD8F0FB2-E8E4-47D7-AFAF-CC36F31FE149}" type="pres">
      <dgm:prSet presAssocID="{DAA91B16-E116-4ED1-A8D9-9A01713086B6}" presName="parentLin" presStyleCnt="0"/>
      <dgm:spPr/>
    </dgm:pt>
    <dgm:pt modelId="{3F752B0A-2764-4793-92AF-11D9F637D4D3}" type="pres">
      <dgm:prSet presAssocID="{DAA91B16-E116-4ED1-A8D9-9A01713086B6}" presName="parentLeftMargin" presStyleLbl="node1" presStyleIdx="0" presStyleCnt="3"/>
      <dgm:spPr/>
    </dgm:pt>
    <dgm:pt modelId="{FA38EFB5-DC0E-4105-9D26-6E23620F16DB}" type="pres">
      <dgm:prSet presAssocID="{DAA91B16-E116-4ED1-A8D9-9A01713086B6}" presName="parentText" presStyleLbl="node1" presStyleIdx="0" presStyleCnt="3" custScaleX="110130" custScaleY="236789">
        <dgm:presLayoutVars>
          <dgm:chMax val="0"/>
          <dgm:bulletEnabled val="1"/>
        </dgm:presLayoutVars>
      </dgm:prSet>
      <dgm:spPr/>
    </dgm:pt>
    <dgm:pt modelId="{7B8B75EA-0769-4467-BC47-72C17700A810}" type="pres">
      <dgm:prSet presAssocID="{DAA91B16-E116-4ED1-A8D9-9A01713086B6}" presName="negativeSpace" presStyleCnt="0"/>
      <dgm:spPr/>
    </dgm:pt>
    <dgm:pt modelId="{9BD603EA-954E-4B97-AFE2-B85E69E9F510}" type="pres">
      <dgm:prSet presAssocID="{DAA91B16-E116-4ED1-A8D9-9A01713086B6}" presName="childText" presStyleLbl="conFgAcc1" presStyleIdx="0" presStyleCnt="3">
        <dgm:presLayoutVars>
          <dgm:bulletEnabled val="1"/>
        </dgm:presLayoutVars>
      </dgm:prSet>
      <dgm:spPr/>
    </dgm:pt>
    <dgm:pt modelId="{25EEC28D-F8A5-4C99-A7ED-7BDC97365005}" type="pres">
      <dgm:prSet presAssocID="{1CDE7413-81A6-4A4A-85D7-42EE420CA5B3}" presName="spaceBetweenRectangles" presStyleCnt="0"/>
      <dgm:spPr/>
    </dgm:pt>
    <dgm:pt modelId="{D2649C63-235D-4D3B-97A0-0967375627A6}" type="pres">
      <dgm:prSet presAssocID="{EE2BC410-BF8B-4EDD-BFB8-0F4101D39DA6}" presName="parentLin" presStyleCnt="0"/>
      <dgm:spPr/>
    </dgm:pt>
    <dgm:pt modelId="{B3B4C5FE-89E1-420A-B845-E85D67CCE5FC}" type="pres">
      <dgm:prSet presAssocID="{EE2BC410-BF8B-4EDD-BFB8-0F4101D39DA6}" presName="parentLeftMargin" presStyleLbl="node1" presStyleIdx="0" presStyleCnt="3"/>
      <dgm:spPr/>
    </dgm:pt>
    <dgm:pt modelId="{CDF123C7-4650-4C50-848B-480915D3C463}" type="pres">
      <dgm:prSet presAssocID="{EE2BC410-BF8B-4EDD-BFB8-0F4101D39DA6}" presName="parentText" presStyleLbl="node1" presStyleIdx="1" presStyleCnt="3" custScaleX="109842" custScaleY="233744">
        <dgm:presLayoutVars>
          <dgm:chMax val="0"/>
          <dgm:bulletEnabled val="1"/>
        </dgm:presLayoutVars>
      </dgm:prSet>
      <dgm:spPr/>
    </dgm:pt>
    <dgm:pt modelId="{52182B2E-4E8B-41A2-8D8A-338DE02C4225}" type="pres">
      <dgm:prSet presAssocID="{EE2BC410-BF8B-4EDD-BFB8-0F4101D39DA6}" presName="negativeSpace" presStyleCnt="0"/>
      <dgm:spPr/>
    </dgm:pt>
    <dgm:pt modelId="{988B1917-8043-4C90-A50E-DFBFDF8F5966}" type="pres">
      <dgm:prSet presAssocID="{EE2BC410-BF8B-4EDD-BFB8-0F4101D39DA6}" presName="childText" presStyleLbl="conFgAcc1" presStyleIdx="1" presStyleCnt="3">
        <dgm:presLayoutVars>
          <dgm:bulletEnabled val="1"/>
        </dgm:presLayoutVars>
      </dgm:prSet>
      <dgm:spPr/>
    </dgm:pt>
    <dgm:pt modelId="{89708584-DA9D-4FD6-9048-D43CCCC017B3}" type="pres">
      <dgm:prSet presAssocID="{9171A5A3-1C59-4CBF-8769-F537715E3A80}" presName="spaceBetweenRectangles" presStyleCnt="0"/>
      <dgm:spPr/>
    </dgm:pt>
    <dgm:pt modelId="{B2EF36E6-E1B8-481E-B970-A5008468F81F}" type="pres">
      <dgm:prSet presAssocID="{51FD653C-D519-4CDF-9C92-4747D367DC9E}" presName="parentLin" presStyleCnt="0"/>
      <dgm:spPr/>
    </dgm:pt>
    <dgm:pt modelId="{F60F1535-0D15-4F00-A076-A6EE4917E8AF}" type="pres">
      <dgm:prSet presAssocID="{51FD653C-D519-4CDF-9C92-4747D367DC9E}" presName="parentLeftMargin" presStyleLbl="node1" presStyleIdx="1" presStyleCnt="3"/>
      <dgm:spPr/>
    </dgm:pt>
    <dgm:pt modelId="{6B962BB2-F01E-41A6-9250-6B61D519E161}" type="pres">
      <dgm:prSet presAssocID="{51FD653C-D519-4CDF-9C92-4747D367DC9E}" presName="parentText" presStyleLbl="node1" presStyleIdx="2" presStyleCnt="3" custScaleX="111825" custScaleY="325744" custLinFactNeighborX="-3080" custLinFactNeighborY="-660">
        <dgm:presLayoutVars>
          <dgm:chMax val="0"/>
          <dgm:bulletEnabled val="1"/>
        </dgm:presLayoutVars>
      </dgm:prSet>
      <dgm:spPr/>
    </dgm:pt>
    <dgm:pt modelId="{5D82AE2C-A3E4-47FC-8802-C4DD96816943}" type="pres">
      <dgm:prSet presAssocID="{51FD653C-D519-4CDF-9C92-4747D367DC9E}" presName="negativeSpace" presStyleCnt="0"/>
      <dgm:spPr/>
    </dgm:pt>
    <dgm:pt modelId="{0A3A989D-AA7A-4AF8-A34B-0743E387DB30}" type="pres">
      <dgm:prSet presAssocID="{51FD653C-D519-4CDF-9C92-4747D367DC9E}" presName="childText" presStyleLbl="conFgAcc1" presStyleIdx="2" presStyleCnt="3">
        <dgm:presLayoutVars>
          <dgm:bulletEnabled val="1"/>
        </dgm:presLayoutVars>
      </dgm:prSet>
      <dgm:spPr/>
    </dgm:pt>
  </dgm:ptLst>
  <dgm:cxnLst>
    <dgm:cxn modelId="{9C8BD511-4095-4291-BA47-61F31D596270}" type="presOf" srcId="{DC1F291E-6CFC-430D-AF99-AB877BA01BE0}" destId="{7653262C-BD01-4B3B-B5FE-AC876DFDF967}" srcOrd="0" destOrd="0" presId="urn:microsoft.com/office/officeart/2005/8/layout/list1"/>
    <dgm:cxn modelId="{8BFC7517-364C-4ABB-911C-AFCD03338F6C}" type="presOf" srcId="{DAA91B16-E116-4ED1-A8D9-9A01713086B6}" destId="{3F752B0A-2764-4793-92AF-11D9F637D4D3}" srcOrd="0" destOrd="0" presId="urn:microsoft.com/office/officeart/2005/8/layout/list1"/>
    <dgm:cxn modelId="{52C63B63-5D6E-47E0-8470-6772DF86906F}" srcId="{DC1F291E-6CFC-430D-AF99-AB877BA01BE0}" destId="{DAA91B16-E116-4ED1-A8D9-9A01713086B6}" srcOrd="0" destOrd="0" parTransId="{C77401A2-C2E8-4E01-921C-D79608AA6CDA}" sibTransId="{1CDE7413-81A6-4A4A-85D7-42EE420CA5B3}"/>
    <dgm:cxn modelId="{11E0826C-139F-49EF-AD96-A4D98602DABF}" srcId="{DC1F291E-6CFC-430D-AF99-AB877BA01BE0}" destId="{51FD653C-D519-4CDF-9C92-4747D367DC9E}" srcOrd="2" destOrd="0" parTransId="{87A9444C-8090-4727-9128-5E6978A6B22F}" sibTransId="{1CF6B9EB-9A24-4D64-8DF7-DFFCD47328DB}"/>
    <dgm:cxn modelId="{3712C56F-4DBA-4FBE-9293-1CC83C4889A5}" type="presOf" srcId="{DAA91B16-E116-4ED1-A8D9-9A01713086B6}" destId="{FA38EFB5-DC0E-4105-9D26-6E23620F16DB}" srcOrd="1" destOrd="0" presId="urn:microsoft.com/office/officeart/2005/8/layout/list1"/>
    <dgm:cxn modelId="{3CD8CE7C-CCED-4853-9A34-B3C7E7CF8E63}" type="presOf" srcId="{51FD653C-D519-4CDF-9C92-4747D367DC9E}" destId="{F60F1535-0D15-4F00-A076-A6EE4917E8AF}" srcOrd="0" destOrd="0" presId="urn:microsoft.com/office/officeart/2005/8/layout/list1"/>
    <dgm:cxn modelId="{0EE1639D-644E-4C45-B60C-DF4DC76AF04A}" srcId="{DC1F291E-6CFC-430D-AF99-AB877BA01BE0}" destId="{EE2BC410-BF8B-4EDD-BFB8-0F4101D39DA6}" srcOrd="1" destOrd="0" parTransId="{76E266AB-A5AF-4FC3-93F4-0FEB511348E1}" sibTransId="{9171A5A3-1C59-4CBF-8769-F537715E3A80}"/>
    <dgm:cxn modelId="{D01B11AF-DAFE-4FD8-A8E4-ECD9E126FDAA}" type="presOf" srcId="{51FD653C-D519-4CDF-9C92-4747D367DC9E}" destId="{6B962BB2-F01E-41A6-9250-6B61D519E161}" srcOrd="1" destOrd="0" presId="urn:microsoft.com/office/officeart/2005/8/layout/list1"/>
    <dgm:cxn modelId="{B33928CC-0197-4A19-8FB3-9EAB48F15992}" type="presOf" srcId="{EE2BC410-BF8B-4EDD-BFB8-0F4101D39DA6}" destId="{B3B4C5FE-89E1-420A-B845-E85D67CCE5FC}" srcOrd="0" destOrd="0" presId="urn:microsoft.com/office/officeart/2005/8/layout/list1"/>
    <dgm:cxn modelId="{66D975F9-A86F-452B-A2D9-EE7243ADCCD6}" type="presOf" srcId="{EE2BC410-BF8B-4EDD-BFB8-0F4101D39DA6}" destId="{CDF123C7-4650-4C50-848B-480915D3C463}" srcOrd="1" destOrd="0" presId="urn:microsoft.com/office/officeart/2005/8/layout/list1"/>
    <dgm:cxn modelId="{38626C38-5AAE-406C-B5B6-DFD9F6F9B823}" type="presParOf" srcId="{7653262C-BD01-4B3B-B5FE-AC876DFDF967}" destId="{AD8F0FB2-E8E4-47D7-AFAF-CC36F31FE149}" srcOrd="0" destOrd="0" presId="urn:microsoft.com/office/officeart/2005/8/layout/list1"/>
    <dgm:cxn modelId="{A0AF4D49-2AFB-4831-A931-342608344C8C}" type="presParOf" srcId="{AD8F0FB2-E8E4-47D7-AFAF-CC36F31FE149}" destId="{3F752B0A-2764-4793-92AF-11D9F637D4D3}" srcOrd="0" destOrd="0" presId="urn:microsoft.com/office/officeart/2005/8/layout/list1"/>
    <dgm:cxn modelId="{0505397E-4861-456A-94A0-54C8E40CFF55}" type="presParOf" srcId="{AD8F0FB2-E8E4-47D7-AFAF-CC36F31FE149}" destId="{FA38EFB5-DC0E-4105-9D26-6E23620F16DB}" srcOrd="1" destOrd="0" presId="urn:microsoft.com/office/officeart/2005/8/layout/list1"/>
    <dgm:cxn modelId="{76BF6AB2-5989-4D90-8737-037DE628CE7A}" type="presParOf" srcId="{7653262C-BD01-4B3B-B5FE-AC876DFDF967}" destId="{7B8B75EA-0769-4467-BC47-72C17700A810}" srcOrd="1" destOrd="0" presId="urn:microsoft.com/office/officeart/2005/8/layout/list1"/>
    <dgm:cxn modelId="{077CBD54-9148-4FD8-BF8C-515590B28C82}" type="presParOf" srcId="{7653262C-BD01-4B3B-B5FE-AC876DFDF967}" destId="{9BD603EA-954E-4B97-AFE2-B85E69E9F510}" srcOrd="2" destOrd="0" presId="urn:microsoft.com/office/officeart/2005/8/layout/list1"/>
    <dgm:cxn modelId="{90A75A03-ABB2-4AA1-A225-252CB3344BA4}" type="presParOf" srcId="{7653262C-BD01-4B3B-B5FE-AC876DFDF967}" destId="{25EEC28D-F8A5-4C99-A7ED-7BDC97365005}" srcOrd="3" destOrd="0" presId="urn:microsoft.com/office/officeart/2005/8/layout/list1"/>
    <dgm:cxn modelId="{4FBFE05E-DEA2-47D2-9ABF-FD688200D6BA}" type="presParOf" srcId="{7653262C-BD01-4B3B-B5FE-AC876DFDF967}" destId="{D2649C63-235D-4D3B-97A0-0967375627A6}" srcOrd="4" destOrd="0" presId="urn:microsoft.com/office/officeart/2005/8/layout/list1"/>
    <dgm:cxn modelId="{663DFE15-7170-49AF-9BC1-610CF8AF7526}" type="presParOf" srcId="{D2649C63-235D-4D3B-97A0-0967375627A6}" destId="{B3B4C5FE-89E1-420A-B845-E85D67CCE5FC}" srcOrd="0" destOrd="0" presId="urn:microsoft.com/office/officeart/2005/8/layout/list1"/>
    <dgm:cxn modelId="{FC03B20B-C4C0-401D-B98E-C3BC59911F93}" type="presParOf" srcId="{D2649C63-235D-4D3B-97A0-0967375627A6}" destId="{CDF123C7-4650-4C50-848B-480915D3C463}" srcOrd="1" destOrd="0" presId="urn:microsoft.com/office/officeart/2005/8/layout/list1"/>
    <dgm:cxn modelId="{62FC54E3-9C93-434A-8026-8FCA981E0CE3}" type="presParOf" srcId="{7653262C-BD01-4B3B-B5FE-AC876DFDF967}" destId="{52182B2E-4E8B-41A2-8D8A-338DE02C4225}" srcOrd="5" destOrd="0" presId="urn:microsoft.com/office/officeart/2005/8/layout/list1"/>
    <dgm:cxn modelId="{8C982BC2-4AC6-4E24-9BE5-07FF834CD0E1}" type="presParOf" srcId="{7653262C-BD01-4B3B-B5FE-AC876DFDF967}" destId="{988B1917-8043-4C90-A50E-DFBFDF8F5966}" srcOrd="6" destOrd="0" presId="urn:microsoft.com/office/officeart/2005/8/layout/list1"/>
    <dgm:cxn modelId="{0A5BCCDB-C39E-4E1F-8607-D3E24BB0ADA8}" type="presParOf" srcId="{7653262C-BD01-4B3B-B5FE-AC876DFDF967}" destId="{89708584-DA9D-4FD6-9048-D43CCCC017B3}" srcOrd="7" destOrd="0" presId="urn:microsoft.com/office/officeart/2005/8/layout/list1"/>
    <dgm:cxn modelId="{EEA003F0-AAFD-44A9-AEDA-34EFE181091A}" type="presParOf" srcId="{7653262C-BD01-4B3B-B5FE-AC876DFDF967}" destId="{B2EF36E6-E1B8-481E-B970-A5008468F81F}" srcOrd="8" destOrd="0" presId="urn:microsoft.com/office/officeart/2005/8/layout/list1"/>
    <dgm:cxn modelId="{7A6902A4-206B-45B0-95A6-52CACA6C323A}" type="presParOf" srcId="{B2EF36E6-E1B8-481E-B970-A5008468F81F}" destId="{F60F1535-0D15-4F00-A076-A6EE4917E8AF}" srcOrd="0" destOrd="0" presId="urn:microsoft.com/office/officeart/2005/8/layout/list1"/>
    <dgm:cxn modelId="{6BA928DC-00DC-486C-B6CB-6BAFB8A3C042}" type="presParOf" srcId="{B2EF36E6-E1B8-481E-B970-A5008468F81F}" destId="{6B962BB2-F01E-41A6-9250-6B61D519E161}" srcOrd="1" destOrd="0" presId="urn:microsoft.com/office/officeart/2005/8/layout/list1"/>
    <dgm:cxn modelId="{4FF1248D-73AE-472B-BE9F-4EA428ABB4FA}" type="presParOf" srcId="{7653262C-BD01-4B3B-B5FE-AC876DFDF967}" destId="{5D82AE2C-A3E4-47FC-8802-C4DD96816943}" srcOrd="9" destOrd="0" presId="urn:microsoft.com/office/officeart/2005/8/layout/list1"/>
    <dgm:cxn modelId="{9F6752EE-A394-475F-A6C1-9A02256520DD}" type="presParOf" srcId="{7653262C-BD01-4B3B-B5FE-AC876DFDF967}" destId="{0A3A989D-AA7A-4AF8-A34B-0743E387DB3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A4750-E236-44C2-8F59-A93374A3DDC4}">
      <dsp:nvSpPr>
        <dsp:cNvPr id="0" name=""/>
        <dsp:cNvSpPr/>
      </dsp:nvSpPr>
      <dsp:spPr>
        <a:xfrm>
          <a:off x="0" y="354998"/>
          <a:ext cx="8267354" cy="604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CEC5E4-64BA-4975-AF53-A33850E7472C}">
      <dsp:nvSpPr>
        <dsp:cNvPr id="0" name=""/>
        <dsp:cNvSpPr/>
      </dsp:nvSpPr>
      <dsp:spPr>
        <a:xfrm>
          <a:off x="349642" y="0"/>
          <a:ext cx="5787147" cy="708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740" tIns="0" rIns="218740" bIns="0" numCol="1" spcCol="1270" anchor="ctr" anchorCtr="0">
          <a:noAutofit/>
        </a:bodyPr>
        <a:lstStyle/>
        <a:p>
          <a:pPr marL="0" lvl="0" indent="0" algn="l" defTabSz="1066800">
            <a:lnSpc>
              <a:spcPct val="90000"/>
            </a:lnSpc>
            <a:spcBef>
              <a:spcPct val="0"/>
            </a:spcBef>
            <a:spcAft>
              <a:spcPct val="35000"/>
            </a:spcAft>
            <a:buNone/>
          </a:pPr>
          <a:r>
            <a:rPr lang="uk-UA" sz="2400" b="1" kern="1200" noProof="0" dirty="0">
              <a:latin typeface="Times New Roman" panose="02020603050405020304" pitchFamily="18" charset="0"/>
              <a:cs typeface="Times New Roman" panose="02020603050405020304" pitchFamily="18" charset="0"/>
            </a:rPr>
            <a:t>Планування та розробка конкретних воєнних операцій</a:t>
          </a:r>
        </a:p>
      </dsp:txBody>
      <dsp:txXfrm>
        <a:off x="384227" y="34585"/>
        <a:ext cx="5717977" cy="639310"/>
      </dsp:txXfrm>
    </dsp:sp>
    <dsp:sp modelId="{954C226C-6083-40C2-8145-F6B0DCCC560D}">
      <dsp:nvSpPr>
        <dsp:cNvPr id="0" name=""/>
        <dsp:cNvSpPr/>
      </dsp:nvSpPr>
      <dsp:spPr>
        <a:xfrm>
          <a:off x="0" y="1443638"/>
          <a:ext cx="8267354" cy="604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B78499-D196-4228-95DB-07D96138B47A}">
      <dsp:nvSpPr>
        <dsp:cNvPr id="0" name=""/>
        <dsp:cNvSpPr/>
      </dsp:nvSpPr>
      <dsp:spPr>
        <a:xfrm>
          <a:off x="413367" y="1089398"/>
          <a:ext cx="5787147" cy="708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740" tIns="0" rIns="218740" bIns="0" numCol="1" spcCol="1270" anchor="ctr" anchorCtr="0">
          <a:noAutofit/>
        </a:bodyPr>
        <a:lstStyle/>
        <a:p>
          <a:pPr marL="0" lvl="0" indent="0" algn="l" defTabSz="1066800">
            <a:lnSpc>
              <a:spcPct val="90000"/>
            </a:lnSpc>
            <a:spcBef>
              <a:spcPct val="0"/>
            </a:spcBef>
            <a:spcAft>
              <a:spcPct val="35000"/>
            </a:spcAft>
            <a:buNone/>
          </a:pPr>
          <a:r>
            <a:rPr lang="uk-UA" sz="2400" b="1" kern="1200" noProof="0" dirty="0">
              <a:latin typeface="Times New Roman" panose="02020603050405020304" pitchFamily="18" charset="0"/>
              <a:cs typeface="Times New Roman" panose="02020603050405020304" pitchFamily="18" charset="0"/>
            </a:rPr>
            <a:t>Загальне управління ними за допомогою команд і розпоряджень</a:t>
          </a:r>
        </a:p>
      </dsp:txBody>
      <dsp:txXfrm>
        <a:off x="447952" y="1123983"/>
        <a:ext cx="5717977" cy="639310"/>
      </dsp:txXfrm>
    </dsp:sp>
    <dsp:sp modelId="{DC6DA30C-64B9-4957-82D1-EFBF1C68B821}">
      <dsp:nvSpPr>
        <dsp:cNvPr id="0" name=""/>
        <dsp:cNvSpPr/>
      </dsp:nvSpPr>
      <dsp:spPr>
        <a:xfrm>
          <a:off x="0" y="2532278"/>
          <a:ext cx="8267354" cy="604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1866F-A677-46CD-8DB0-2F6056F32022}">
      <dsp:nvSpPr>
        <dsp:cNvPr id="0" name=""/>
        <dsp:cNvSpPr/>
      </dsp:nvSpPr>
      <dsp:spPr>
        <a:xfrm>
          <a:off x="413367" y="2178038"/>
          <a:ext cx="5787147" cy="708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740" tIns="0" rIns="218740" bIns="0" numCol="1" spcCol="1270" anchor="ctr" anchorCtr="0">
          <a:noAutofit/>
        </a:bodyPr>
        <a:lstStyle/>
        <a:p>
          <a:pPr marL="0" lvl="0" indent="0" algn="l" defTabSz="1066800">
            <a:lnSpc>
              <a:spcPct val="90000"/>
            </a:lnSpc>
            <a:spcBef>
              <a:spcPct val="0"/>
            </a:spcBef>
            <a:spcAft>
              <a:spcPct val="35000"/>
            </a:spcAft>
            <a:buNone/>
          </a:pPr>
          <a:r>
            <a:rPr lang="ru-RU" sz="2400" b="1" kern="1200" dirty="0">
              <a:latin typeface="Times New Roman" panose="02020603050405020304" pitchFamily="18" charset="0"/>
              <a:cs typeface="Times New Roman" panose="02020603050405020304" pitchFamily="18" charset="0"/>
            </a:rPr>
            <a:t>Контроль за їх здійсненням</a:t>
          </a:r>
          <a:endParaRPr lang="ru-UA" sz="2400" b="1" kern="1200" dirty="0">
            <a:latin typeface="Times New Roman" panose="02020603050405020304" pitchFamily="18" charset="0"/>
            <a:cs typeface="Times New Roman" panose="02020603050405020304" pitchFamily="18" charset="0"/>
          </a:endParaRPr>
        </a:p>
      </dsp:txBody>
      <dsp:txXfrm>
        <a:off x="447952" y="2212623"/>
        <a:ext cx="5717977" cy="639310"/>
      </dsp:txXfrm>
    </dsp:sp>
    <dsp:sp modelId="{DB0BEAD3-05A6-4AB3-B522-94AB6E14C0BA}">
      <dsp:nvSpPr>
        <dsp:cNvPr id="0" name=""/>
        <dsp:cNvSpPr/>
      </dsp:nvSpPr>
      <dsp:spPr>
        <a:xfrm>
          <a:off x="0" y="3620918"/>
          <a:ext cx="8267354" cy="604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FA7092-5B0A-4165-A760-C80E260DAB34}">
      <dsp:nvSpPr>
        <dsp:cNvPr id="0" name=""/>
        <dsp:cNvSpPr/>
      </dsp:nvSpPr>
      <dsp:spPr>
        <a:xfrm>
          <a:off x="413367" y="3266678"/>
          <a:ext cx="5787147" cy="7084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740" tIns="0" rIns="218740" bIns="0" numCol="1" spcCol="1270" anchor="ctr" anchorCtr="0">
          <a:noAutofit/>
        </a:bodyPr>
        <a:lstStyle/>
        <a:p>
          <a:pPr marL="0" lvl="0" indent="0" algn="l" defTabSz="1066800">
            <a:lnSpc>
              <a:spcPct val="90000"/>
            </a:lnSpc>
            <a:spcBef>
              <a:spcPct val="0"/>
            </a:spcBef>
            <a:spcAft>
              <a:spcPct val="35000"/>
            </a:spcAft>
            <a:buNone/>
          </a:pPr>
          <a:r>
            <a:rPr lang="uk-UA" sz="2400" b="1" kern="1200" noProof="0" dirty="0">
              <a:latin typeface="Times New Roman" panose="02020603050405020304" pitchFamily="18" charset="0"/>
              <a:cs typeface="Times New Roman" panose="02020603050405020304" pitchFamily="18" charset="0"/>
            </a:rPr>
            <a:t>Оперативна корекція плану залежно від ситуації</a:t>
          </a:r>
        </a:p>
      </dsp:txBody>
      <dsp:txXfrm>
        <a:off x="447952" y="3301263"/>
        <a:ext cx="5717977"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603EA-954E-4B97-AFE2-B85E69E9F510}">
      <dsp:nvSpPr>
        <dsp:cNvPr id="0" name=""/>
        <dsp:cNvSpPr/>
      </dsp:nvSpPr>
      <dsp:spPr>
        <a:xfrm>
          <a:off x="0" y="935523"/>
          <a:ext cx="8596312"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38EFB5-DC0E-4105-9D26-6E23620F16DB}">
      <dsp:nvSpPr>
        <dsp:cNvPr id="0" name=""/>
        <dsp:cNvSpPr/>
      </dsp:nvSpPr>
      <dsp:spPr>
        <a:xfrm>
          <a:off x="429395" y="53281"/>
          <a:ext cx="6620511" cy="111840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1066800">
            <a:lnSpc>
              <a:spcPct val="90000"/>
            </a:lnSpc>
            <a:spcBef>
              <a:spcPct val="0"/>
            </a:spcBef>
            <a:spcAft>
              <a:spcPct val="35000"/>
            </a:spcAft>
            <a:buNone/>
          </a:pPr>
          <a:r>
            <a:rPr lang="uk-UA" sz="2400" b="1" kern="1200" dirty="0">
              <a:latin typeface="Times New Roman" panose="02020603050405020304" pitchFamily="18" charset="0"/>
              <a:cs typeface="Times New Roman" panose="02020603050405020304" pitchFamily="18" charset="0"/>
            </a:rPr>
            <a:t>Розподіл ресурсів </a:t>
          </a:r>
          <a:r>
            <a:rPr lang="uk-UA" sz="2400" b="1" kern="1200" noProof="0" dirty="0">
              <a:latin typeface="Times New Roman" panose="02020603050405020304" pitchFamily="18" charset="0"/>
              <a:cs typeface="Times New Roman" panose="02020603050405020304" pitchFamily="18" charset="0"/>
            </a:rPr>
            <a:t>організації  між окремими  підрозділами</a:t>
          </a:r>
        </a:p>
      </dsp:txBody>
      <dsp:txXfrm>
        <a:off x="483991" y="107877"/>
        <a:ext cx="6511319" cy="1009209"/>
      </dsp:txXfrm>
    </dsp:sp>
    <dsp:sp modelId="{988B1917-8043-4C90-A50E-DFBFDF8F5966}">
      <dsp:nvSpPr>
        <dsp:cNvPr id="0" name=""/>
        <dsp:cNvSpPr/>
      </dsp:nvSpPr>
      <dsp:spPr>
        <a:xfrm>
          <a:off x="0" y="2292982"/>
          <a:ext cx="8596312"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123C7-4650-4C50-848B-480915D3C463}">
      <dsp:nvSpPr>
        <dsp:cNvPr id="0" name=""/>
        <dsp:cNvSpPr/>
      </dsp:nvSpPr>
      <dsp:spPr>
        <a:xfrm>
          <a:off x="429815" y="1425123"/>
          <a:ext cx="6609652" cy="110401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1066800">
            <a:lnSpc>
              <a:spcPct val="90000"/>
            </a:lnSpc>
            <a:spcBef>
              <a:spcPct val="0"/>
            </a:spcBef>
            <a:spcAft>
              <a:spcPct val="35000"/>
            </a:spcAft>
            <a:buNone/>
          </a:pPr>
          <a:r>
            <a:rPr lang="uk-UA" sz="2400" b="1" kern="1200" noProof="0" dirty="0">
              <a:latin typeface="Times New Roman" panose="02020603050405020304" pitchFamily="18" charset="0"/>
              <a:cs typeface="Times New Roman" panose="02020603050405020304" pitchFamily="18" charset="0"/>
            </a:rPr>
            <a:t>Конкурентні переваги – визначення переваг організації у порівнянні з її конкурентами</a:t>
          </a:r>
        </a:p>
      </dsp:txBody>
      <dsp:txXfrm>
        <a:off x="483709" y="1479017"/>
        <a:ext cx="6501864" cy="996231"/>
      </dsp:txXfrm>
    </dsp:sp>
    <dsp:sp modelId="{0A3A989D-AA7A-4AF8-A34B-0743E387DB30}">
      <dsp:nvSpPr>
        <dsp:cNvPr id="0" name=""/>
        <dsp:cNvSpPr/>
      </dsp:nvSpPr>
      <dsp:spPr>
        <a:xfrm>
          <a:off x="0" y="4084976"/>
          <a:ext cx="8596312" cy="403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962BB2-F01E-41A6-9250-6B61D519E161}">
      <dsp:nvSpPr>
        <dsp:cNvPr id="0" name=""/>
        <dsp:cNvSpPr/>
      </dsp:nvSpPr>
      <dsp:spPr>
        <a:xfrm>
          <a:off x="416170" y="2779465"/>
          <a:ext cx="6722406" cy="153855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44" tIns="0" rIns="227444" bIns="0" numCol="1" spcCol="1270" anchor="ctr" anchorCtr="0">
          <a:noAutofit/>
        </a:bodyPr>
        <a:lstStyle/>
        <a:p>
          <a:pPr marL="0" lvl="0" indent="0" algn="l" defTabSz="1066800">
            <a:lnSpc>
              <a:spcPct val="90000"/>
            </a:lnSpc>
            <a:spcBef>
              <a:spcPct val="0"/>
            </a:spcBef>
            <a:spcAft>
              <a:spcPct val="35000"/>
            </a:spcAft>
            <a:buNone/>
          </a:pPr>
          <a:r>
            <a:rPr lang="uk-UA" sz="2400" b="1" kern="1200" dirty="0">
              <a:latin typeface="Times New Roman" panose="02020603050405020304" pitchFamily="18" charset="0"/>
              <a:cs typeface="Times New Roman" panose="02020603050405020304" pitchFamily="18" charset="0"/>
            </a:rPr>
            <a:t>Синергія.</a:t>
          </a:r>
          <a:r>
            <a:rPr lang="ru-RU" sz="2400" b="1" kern="1200" dirty="0">
              <a:latin typeface="Times New Roman" panose="02020603050405020304" pitchFamily="18" charset="0"/>
              <a:cs typeface="Times New Roman" panose="02020603050405020304" pitchFamily="18" charset="0"/>
            </a:rPr>
            <a:t> </a:t>
          </a:r>
          <a:r>
            <a:rPr lang="uk-UA" sz="2400" b="1" kern="1200" noProof="0" dirty="0">
              <a:latin typeface="Times New Roman" panose="02020603050405020304" pitchFamily="18" charset="0"/>
              <a:cs typeface="Times New Roman" panose="02020603050405020304" pitchFamily="18" charset="0"/>
            </a:rPr>
            <a:t>Стратегія  враховує  можливості  отримання додаткового ефекту за рахунок інтеграції всіх можливостей організації</a:t>
          </a:r>
          <a:r>
            <a:rPr lang="ru-RU" sz="2400" b="1" kern="1200" dirty="0">
              <a:latin typeface="Times New Roman" panose="02020603050405020304" pitchFamily="18" charset="0"/>
              <a:cs typeface="Times New Roman" panose="02020603050405020304" pitchFamily="18" charset="0"/>
            </a:rPr>
            <a:t>.</a:t>
          </a:r>
          <a:r>
            <a:rPr lang="uk-UA" sz="2400" b="1" kern="1200" dirty="0">
              <a:latin typeface="Times New Roman" panose="02020603050405020304" pitchFamily="18" charset="0"/>
              <a:cs typeface="Times New Roman" panose="02020603050405020304" pitchFamily="18" charset="0"/>
            </a:rPr>
            <a:t> </a:t>
          </a:r>
          <a:endParaRPr lang="ru-UA" sz="2400" b="1" kern="1200" dirty="0">
            <a:latin typeface="Times New Roman" panose="02020603050405020304" pitchFamily="18" charset="0"/>
            <a:cs typeface="Times New Roman" panose="02020603050405020304" pitchFamily="18" charset="0"/>
          </a:endParaRPr>
        </a:p>
      </dsp:txBody>
      <dsp:txXfrm>
        <a:off x="491276" y="2854571"/>
        <a:ext cx="6572194" cy="138834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4E65C0-48DA-486A-A95F-995338ED77C0}"/>
              </a:ext>
            </a:extLst>
          </p:cNvPr>
          <p:cNvSpPr>
            <a:spLocks noGrp="1"/>
          </p:cNvSpPr>
          <p:nvPr>
            <p:ph type="title"/>
          </p:nvPr>
        </p:nvSpPr>
        <p:spPr>
          <a:xfrm>
            <a:off x="1141159" y="898042"/>
            <a:ext cx="9341309" cy="665715"/>
          </a:xfrm>
        </p:spPr>
        <p:txBody>
          <a:bodyPr>
            <a:noAutofit/>
          </a:bodyPr>
          <a:lstStyle/>
          <a:p>
            <a:pPr algn="ctr"/>
            <a:r>
              <a:rPr lang="uk-UA" b="1" dirty="0">
                <a:solidFill>
                  <a:schemeClr val="accent2">
                    <a:lumMod val="75000"/>
                  </a:schemeClr>
                </a:solidFill>
                <a:latin typeface="Times New Roman" panose="02020603050405020304" pitchFamily="18" charset="0"/>
                <a:ea typeface="Times New Roman" panose="02020603050405020304" pitchFamily="18" charset="0"/>
              </a:rPr>
              <a:t>Тема 1. Сутність стратегічного управління</a:t>
            </a:r>
            <a:endParaRPr lang="ru-UA" b="1" dirty="0">
              <a:solidFill>
                <a:schemeClr val="accent2">
                  <a:lumMod val="75000"/>
                </a:schemeClr>
              </a:solidFill>
            </a:endParaRPr>
          </a:p>
        </p:txBody>
      </p:sp>
      <p:sp>
        <p:nvSpPr>
          <p:cNvPr id="4" name="Объект 3">
            <a:extLst>
              <a:ext uri="{FF2B5EF4-FFF2-40B4-BE49-F238E27FC236}">
                <a16:creationId xmlns:a16="http://schemas.microsoft.com/office/drawing/2014/main" id="{8A7D6F58-7E85-4A25-ADC1-A4F8F46A67A0}"/>
              </a:ext>
            </a:extLst>
          </p:cNvPr>
          <p:cNvSpPr>
            <a:spLocks noGrp="1"/>
          </p:cNvSpPr>
          <p:nvPr>
            <p:ph idx="1"/>
          </p:nvPr>
        </p:nvSpPr>
        <p:spPr>
          <a:xfrm>
            <a:off x="1141160" y="1828800"/>
            <a:ext cx="8466666" cy="2358887"/>
          </a:xfrm>
        </p:spPr>
        <p:txBody>
          <a:bodyPr>
            <a:normAutofit/>
          </a:bodyPr>
          <a:lstStyle/>
          <a:p>
            <a:pPr marL="0" indent="0" algn="ctr">
              <a:spcBef>
                <a:spcPts val="0"/>
              </a:spcBef>
              <a:buNone/>
            </a:pPr>
            <a:r>
              <a:rPr lang="uk-UA" sz="3200" b="1" dirty="0">
                <a:solidFill>
                  <a:schemeClr val="accent2"/>
                </a:solidFill>
                <a:latin typeface="Times New Roman" panose="02020603050405020304" pitchFamily="18" charset="0"/>
                <a:cs typeface="Times New Roman" panose="02020603050405020304" pitchFamily="18" charset="0"/>
              </a:rPr>
              <a:t>План</a:t>
            </a:r>
          </a:p>
          <a:p>
            <a:pPr marL="0" indent="0">
              <a:spcBef>
                <a:spcPts val="0"/>
              </a:spcBef>
              <a:buNone/>
            </a:pPr>
            <a:r>
              <a:rPr lang="uk-UA" sz="3200" b="1" dirty="0">
                <a:solidFill>
                  <a:schemeClr val="accent2"/>
                </a:solidFill>
                <a:latin typeface="Times New Roman" panose="02020603050405020304" pitchFamily="18" charset="0"/>
                <a:cs typeface="Times New Roman" panose="02020603050405020304" pitchFamily="18" charset="0"/>
              </a:rPr>
              <a:t>1. Поняття стратегії</a:t>
            </a:r>
            <a:endParaRPr lang="ru-RU" sz="3200" b="1" dirty="0">
              <a:solidFill>
                <a:schemeClr val="accent2"/>
              </a:solidFill>
              <a:latin typeface="Times New Roman" panose="02020603050405020304" pitchFamily="18" charset="0"/>
              <a:cs typeface="Times New Roman" panose="02020603050405020304" pitchFamily="18" charset="0"/>
            </a:endParaRPr>
          </a:p>
          <a:p>
            <a:pPr marL="0" indent="0">
              <a:spcBef>
                <a:spcPts val="0"/>
              </a:spcBef>
              <a:buNone/>
            </a:pPr>
            <a:r>
              <a:rPr lang="ru-RU" sz="3200" b="1" dirty="0">
                <a:solidFill>
                  <a:schemeClr val="accent2"/>
                </a:solidFill>
                <a:latin typeface="Times New Roman" panose="02020603050405020304" pitchFamily="18" charset="0"/>
                <a:cs typeface="Times New Roman" panose="02020603050405020304" pitchFamily="18" charset="0"/>
              </a:rPr>
              <a:t>2. </a:t>
            </a:r>
            <a:r>
              <a:rPr lang="uk-UA" sz="3200" b="1" dirty="0">
                <a:solidFill>
                  <a:schemeClr val="accent2"/>
                </a:solidFill>
                <a:latin typeface="Times New Roman" panose="02020603050405020304" pitchFamily="18" charset="0"/>
                <a:cs typeface="Times New Roman" panose="02020603050405020304" pitchFamily="18" charset="0"/>
              </a:rPr>
              <a:t>Класифікація</a:t>
            </a:r>
            <a:r>
              <a:rPr lang="ru-RU" sz="3200" b="1" dirty="0">
                <a:solidFill>
                  <a:schemeClr val="accent2"/>
                </a:solidFill>
                <a:latin typeface="Times New Roman" panose="02020603050405020304" pitchFamily="18" charset="0"/>
                <a:cs typeface="Times New Roman" panose="02020603050405020304" pitchFamily="18" charset="0"/>
              </a:rPr>
              <a:t> </a:t>
            </a:r>
            <a:r>
              <a:rPr lang="uk-UA" sz="3200" b="1" dirty="0">
                <a:solidFill>
                  <a:schemeClr val="accent2"/>
                </a:solidFill>
                <a:latin typeface="Times New Roman" panose="02020603050405020304" pitchFamily="18" charset="0"/>
                <a:cs typeface="Times New Roman" panose="02020603050405020304" pitchFamily="18" charset="0"/>
              </a:rPr>
              <a:t>стратегій</a:t>
            </a:r>
            <a:endParaRPr lang="ru-RU" sz="3200" b="1" dirty="0">
              <a:solidFill>
                <a:schemeClr val="accent2"/>
              </a:solidFill>
              <a:latin typeface="Times New Roman" panose="02020603050405020304" pitchFamily="18" charset="0"/>
              <a:cs typeface="Times New Roman" panose="02020603050405020304" pitchFamily="18" charset="0"/>
            </a:endParaRPr>
          </a:p>
          <a:p>
            <a:pPr marL="0" indent="0">
              <a:spcBef>
                <a:spcPts val="0"/>
              </a:spcBef>
              <a:buNone/>
            </a:pPr>
            <a:r>
              <a:rPr lang="ru-RU" sz="3200" b="1" dirty="0">
                <a:solidFill>
                  <a:schemeClr val="accent2"/>
                </a:solidFill>
                <a:latin typeface="Times New Roman" panose="02020603050405020304" pitchFamily="18" charset="0"/>
                <a:cs typeface="Times New Roman" panose="02020603050405020304" pitchFamily="18" charset="0"/>
              </a:rPr>
              <a:t>3.</a:t>
            </a:r>
            <a:r>
              <a:rPr lang="uk-UA" sz="3200" b="1" dirty="0">
                <a:solidFill>
                  <a:schemeClr val="accent2"/>
                </a:solidFill>
                <a:latin typeface="Times New Roman" panose="02020603050405020304" pitchFamily="18" charset="0"/>
                <a:cs typeface="Times New Roman" panose="02020603050405020304" pitchFamily="18" charset="0"/>
              </a:rPr>
              <a:t> Стратегічне планування та управління</a:t>
            </a:r>
          </a:p>
          <a:p>
            <a:pPr marL="0" indent="0">
              <a:spcBef>
                <a:spcPts val="0"/>
              </a:spcBef>
              <a:buNone/>
            </a:pPr>
            <a:endParaRPr lang="uk-UA" b="1" dirty="0">
              <a:solidFill>
                <a:schemeClr val="accent2"/>
              </a:solidFill>
              <a:latin typeface="Times New Roman" panose="02020603050405020304" pitchFamily="18" charset="0"/>
              <a:cs typeface="Times New Roman" panose="02020603050405020304" pitchFamily="18" charset="0"/>
            </a:endParaRPr>
          </a:p>
          <a:p>
            <a:pPr algn="ctr"/>
            <a:endParaRPr lang="ru-UA" dirty="0"/>
          </a:p>
        </p:txBody>
      </p:sp>
      <p:pic>
        <p:nvPicPr>
          <p:cNvPr id="5" name="Рисунок 4">
            <a:extLst>
              <a:ext uri="{FF2B5EF4-FFF2-40B4-BE49-F238E27FC236}">
                <a16:creationId xmlns:a16="http://schemas.microsoft.com/office/drawing/2014/main" id="{94E97A16-F182-4F82-ACEB-0D89EFFA8F4A}"/>
              </a:ext>
            </a:extLst>
          </p:cNvPr>
          <p:cNvPicPr>
            <a:picLocks noChangeAspect="1"/>
          </p:cNvPicPr>
          <p:nvPr/>
        </p:nvPicPr>
        <p:blipFill>
          <a:blip r:embed="rId2"/>
          <a:stretch>
            <a:fillRect/>
          </a:stretch>
        </p:blipFill>
        <p:spPr>
          <a:xfrm>
            <a:off x="3193773" y="4187687"/>
            <a:ext cx="4373217" cy="2470704"/>
          </a:xfrm>
          <a:prstGeom prst="rect">
            <a:avLst/>
          </a:prstGeom>
        </p:spPr>
      </p:pic>
    </p:spTree>
    <p:extLst>
      <p:ext uri="{BB962C8B-B14F-4D97-AF65-F5344CB8AC3E}">
        <p14:creationId xmlns:p14="http://schemas.microsoft.com/office/powerpoint/2010/main" val="2105474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18D037-A15A-4FC7-B9AD-1C7FEF9E510A}"/>
              </a:ext>
            </a:extLst>
          </p:cNvPr>
          <p:cNvSpPr>
            <a:spLocks noGrp="1"/>
          </p:cNvSpPr>
          <p:nvPr>
            <p:ph type="title"/>
          </p:nvPr>
        </p:nvSpPr>
        <p:spPr>
          <a:xfrm>
            <a:off x="1551977" y="768626"/>
            <a:ext cx="8596668" cy="689113"/>
          </a:xfrm>
        </p:spPr>
        <p:txBody>
          <a:bodyPr/>
          <a:lstStyle/>
          <a:p>
            <a:pPr algn="ctr"/>
            <a:r>
              <a:rPr lang="uk-UA" b="1" dirty="0">
                <a:solidFill>
                  <a:schemeClr val="accent1">
                    <a:lumMod val="50000"/>
                  </a:schemeClr>
                </a:solidFill>
                <a:latin typeface="Times New Roman" panose="02020603050405020304" pitchFamily="18" charset="0"/>
                <a:cs typeface="Times New Roman" panose="02020603050405020304" pitchFamily="18" charset="0"/>
              </a:rPr>
              <a:t>Класифікація стратегій</a:t>
            </a:r>
          </a:p>
        </p:txBody>
      </p:sp>
      <p:sp>
        <p:nvSpPr>
          <p:cNvPr id="3" name="Объект 2">
            <a:extLst>
              <a:ext uri="{FF2B5EF4-FFF2-40B4-BE49-F238E27FC236}">
                <a16:creationId xmlns:a16="http://schemas.microsoft.com/office/drawing/2014/main" id="{63360853-C426-4951-9E20-30E2514A9419}"/>
              </a:ext>
            </a:extLst>
          </p:cNvPr>
          <p:cNvSpPr>
            <a:spLocks noGrp="1"/>
          </p:cNvSpPr>
          <p:nvPr>
            <p:ph idx="1"/>
          </p:nvPr>
        </p:nvSpPr>
        <p:spPr>
          <a:xfrm>
            <a:off x="823107" y="1775793"/>
            <a:ext cx="10070179" cy="4174434"/>
          </a:xfrm>
        </p:spPr>
        <p:txBody>
          <a:bodyPr/>
          <a:lstStyle/>
          <a:p>
            <a:pPr marL="0" indent="0">
              <a:spcBef>
                <a:spcPts val="0"/>
              </a:spcBef>
              <a:buNone/>
            </a:pPr>
            <a:r>
              <a:rPr lang="uk-UA" sz="3600" b="1" i="1" dirty="0">
                <a:solidFill>
                  <a:schemeClr val="accent1">
                    <a:lumMod val="75000"/>
                  </a:schemeClr>
                </a:solidFill>
                <a:latin typeface="Times New Roman" panose="02020603050405020304" pitchFamily="18" charset="0"/>
                <a:cs typeface="Times New Roman" panose="02020603050405020304" pitchFamily="18" charset="0"/>
              </a:rPr>
              <a:t>Класифікація з точки зору ієрархії управління (рівнів)</a:t>
            </a:r>
            <a:r>
              <a:rPr lang="uk-UA" sz="3600" b="1" dirty="0">
                <a:solidFill>
                  <a:schemeClr val="accent1">
                    <a:lumMod val="75000"/>
                  </a:schemeClr>
                </a:solidFill>
                <a:latin typeface="Times New Roman" panose="02020603050405020304" pitchFamily="18" charset="0"/>
                <a:cs typeface="Times New Roman" panose="02020603050405020304" pitchFamily="18" charset="0"/>
              </a:rPr>
              <a:t>:</a:t>
            </a:r>
          </a:p>
          <a:p>
            <a:pPr marL="0" indent="0">
              <a:spcBef>
                <a:spcPts val="0"/>
              </a:spcBef>
              <a:buNone/>
            </a:pPr>
            <a:r>
              <a:rPr lang="uk-UA" sz="3600" b="1" dirty="0">
                <a:solidFill>
                  <a:schemeClr val="accent1">
                    <a:lumMod val="75000"/>
                  </a:schemeClr>
                </a:solidFill>
                <a:latin typeface="Times New Roman" panose="02020603050405020304" pitchFamily="18" charset="0"/>
                <a:cs typeface="Times New Roman" panose="02020603050405020304" pitchFamily="18" charset="0"/>
              </a:rPr>
              <a:t>– стратегія корпорації,  </a:t>
            </a:r>
          </a:p>
          <a:p>
            <a:pPr marL="0" indent="0">
              <a:spcBef>
                <a:spcPts val="0"/>
              </a:spcBef>
              <a:buNone/>
            </a:pPr>
            <a:r>
              <a:rPr lang="uk-UA" sz="3600" b="1" dirty="0">
                <a:solidFill>
                  <a:schemeClr val="accent1">
                    <a:lumMod val="75000"/>
                  </a:schemeClr>
                </a:solidFill>
                <a:latin typeface="Times New Roman" panose="02020603050405020304" pitchFamily="18" charset="0"/>
                <a:cs typeface="Times New Roman" panose="02020603050405020304" pitchFamily="18" charset="0"/>
              </a:rPr>
              <a:t>– стратегія однорідної групи виробництв, бізнес-стратегія або ділова;  </a:t>
            </a:r>
          </a:p>
          <a:p>
            <a:pPr marL="0" indent="0">
              <a:spcBef>
                <a:spcPts val="0"/>
              </a:spcBef>
              <a:buNone/>
            </a:pPr>
            <a:r>
              <a:rPr lang="uk-UA" sz="3600" b="1" dirty="0">
                <a:solidFill>
                  <a:schemeClr val="accent1">
                    <a:lumMod val="75000"/>
                  </a:schemeClr>
                </a:solidFill>
                <a:latin typeface="Times New Roman" panose="02020603050405020304" pitchFamily="18" charset="0"/>
                <a:cs typeface="Times New Roman" panose="02020603050405020304" pitchFamily="18" charset="0"/>
              </a:rPr>
              <a:t>– функціональні стратегії;   </a:t>
            </a:r>
          </a:p>
          <a:p>
            <a:pPr marL="0" indent="0">
              <a:spcBef>
                <a:spcPts val="0"/>
              </a:spcBef>
              <a:buNone/>
            </a:pPr>
            <a:r>
              <a:rPr lang="uk-UA" sz="3600" b="1" dirty="0">
                <a:solidFill>
                  <a:schemeClr val="accent1">
                    <a:lumMod val="75000"/>
                  </a:schemeClr>
                </a:solidFill>
                <a:latin typeface="Times New Roman" panose="02020603050405020304" pitchFamily="18" charset="0"/>
                <a:cs typeface="Times New Roman" panose="02020603050405020304" pitchFamily="18" charset="0"/>
              </a:rPr>
              <a:t>– оперативні стратегії.</a:t>
            </a:r>
          </a:p>
          <a:p>
            <a:pPr>
              <a:buFont typeface="Wingdings" panose="05000000000000000000" pitchFamily="2" charset="2"/>
              <a:buChar char="Ø"/>
            </a:pPr>
            <a:endParaRPr lang="ru-RU" dirty="0"/>
          </a:p>
        </p:txBody>
      </p:sp>
    </p:spTree>
    <p:extLst>
      <p:ext uri="{BB962C8B-B14F-4D97-AF65-F5344CB8AC3E}">
        <p14:creationId xmlns:p14="http://schemas.microsoft.com/office/powerpoint/2010/main" val="1509919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11EFC62F-8BD0-456E-A493-9B332899A67A}"/>
              </a:ext>
            </a:extLst>
          </p:cNvPr>
          <p:cNvPicPr>
            <a:picLocks noGrp="1" noChangeAspect="1"/>
          </p:cNvPicPr>
          <p:nvPr>
            <p:ph idx="1"/>
          </p:nvPr>
        </p:nvPicPr>
        <p:blipFill>
          <a:blip r:embed="rId2"/>
          <a:stretch>
            <a:fillRect/>
          </a:stretch>
        </p:blipFill>
        <p:spPr>
          <a:xfrm>
            <a:off x="1444488" y="821636"/>
            <a:ext cx="8256104" cy="5486400"/>
          </a:xfrm>
          <a:prstGeom prst="rect">
            <a:avLst/>
          </a:prstGeom>
        </p:spPr>
      </p:pic>
    </p:spTree>
    <p:extLst>
      <p:ext uri="{BB962C8B-B14F-4D97-AF65-F5344CB8AC3E}">
        <p14:creationId xmlns:p14="http://schemas.microsoft.com/office/powerpoint/2010/main" val="318878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1C2B646-78FA-424D-A3BB-FF6DFDDF1222}"/>
              </a:ext>
            </a:extLst>
          </p:cNvPr>
          <p:cNvSpPr>
            <a:spLocks noGrp="1"/>
          </p:cNvSpPr>
          <p:nvPr>
            <p:ph idx="1"/>
          </p:nvPr>
        </p:nvSpPr>
        <p:spPr>
          <a:xfrm>
            <a:off x="677333" y="993913"/>
            <a:ext cx="9288301" cy="5406887"/>
          </a:xfrm>
        </p:spPr>
        <p:txBody>
          <a:bodyPr>
            <a:normAutofit fontScale="92500"/>
          </a:bodyPr>
          <a:lstStyle/>
          <a:p>
            <a:pPr marL="0" indent="0" algn="just">
              <a:buNone/>
            </a:pPr>
            <a:r>
              <a:rPr lang="uk-UA" sz="2400" b="1" i="1" dirty="0">
                <a:solidFill>
                  <a:schemeClr val="accent1">
                    <a:lumMod val="75000"/>
                  </a:schemeClr>
                </a:solidFill>
                <a:latin typeface="Times New Roman" panose="02020603050405020304" pitchFamily="18" charset="0"/>
                <a:cs typeface="Times New Roman" panose="02020603050405020304" pitchFamily="18" charset="0"/>
              </a:rPr>
              <a:t>Корпоративна стратегія </a:t>
            </a:r>
            <a:r>
              <a:rPr lang="uk-UA" sz="2400" b="1" dirty="0">
                <a:solidFill>
                  <a:schemeClr val="accent1">
                    <a:lumMod val="75000"/>
                  </a:schemeClr>
                </a:solidFill>
                <a:latin typeface="Times New Roman" panose="02020603050405020304" pitchFamily="18" charset="0"/>
                <a:cs typeface="Times New Roman" panose="02020603050405020304" pitchFamily="18" charset="0"/>
              </a:rPr>
              <a:t>– це генеральний управлінський план диверсифікованої організації, яка, подібно парасольці, охоплює усі види підприємницької діяльності даної організації. Відповідальними за її розробку є: Рада директорів, інші головні керівники.</a:t>
            </a:r>
          </a:p>
          <a:p>
            <a:pPr marL="0" indent="0" algn="just">
              <a:buNone/>
            </a:pPr>
            <a:r>
              <a:rPr lang="uk-UA" sz="2400" b="1" i="1" dirty="0">
                <a:solidFill>
                  <a:schemeClr val="accent1">
                    <a:lumMod val="75000"/>
                  </a:schemeClr>
                </a:solidFill>
                <a:latin typeface="Times New Roman" panose="02020603050405020304" pitchFamily="18" charset="0"/>
                <a:cs typeface="Times New Roman" panose="02020603050405020304" pitchFamily="18" charset="0"/>
              </a:rPr>
              <a:t>Бізнес-стратегія</a:t>
            </a:r>
            <a:r>
              <a:rPr lang="uk-UA" sz="2400" b="1" dirty="0">
                <a:solidFill>
                  <a:schemeClr val="accent1">
                    <a:lumMod val="75000"/>
                  </a:schemeClr>
                </a:solidFill>
                <a:latin typeface="Times New Roman" panose="02020603050405020304" pitchFamily="18" charset="0"/>
                <a:cs typeface="Times New Roman" panose="02020603050405020304" pitchFamily="18" charset="0"/>
              </a:rPr>
              <a:t> – це план окремо взятого виду підприємницької діяльності</a:t>
            </a:r>
            <a:r>
              <a:rPr lang="ru-RU" sz="2400" b="1" dirty="0">
                <a:solidFill>
                  <a:schemeClr val="accent1">
                    <a:lumMod val="75000"/>
                  </a:schemeClr>
                </a:solidFill>
                <a:latin typeface="Times New Roman" panose="02020603050405020304" pitchFamily="18" charset="0"/>
                <a:cs typeface="Times New Roman" panose="02020603050405020304" pitchFamily="18" charset="0"/>
              </a:rPr>
              <a:t>. </a:t>
            </a:r>
          </a:p>
          <a:p>
            <a:pPr marL="0" indent="0" algn="just">
              <a:buNone/>
            </a:pPr>
            <a:r>
              <a:rPr lang="uk-UA" sz="2400" b="1" i="1" dirty="0">
                <a:solidFill>
                  <a:schemeClr val="accent1">
                    <a:lumMod val="75000"/>
                  </a:schemeClr>
                </a:solidFill>
                <a:latin typeface="Times New Roman" panose="02020603050405020304" pitchFamily="18" charset="0"/>
                <a:cs typeface="Times New Roman" panose="02020603050405020304" pitchFamily="18" charset="0"/>
              </a:rPr>
              <a:t>Функціональні  стратегії  </a:t>
            </a:r>
            <a:r>
              <a:rPr lang="uk-UA" sz="2400" b="1" dirty="0">
                <a:solidFill>
                  <a:schemeClr val="accent1">
                    <a:lumMod val="75000"/>
                  </a:schemeClr>
                </a:solidFill>
                <a:latin typeface="Times New Roman" panose="02020603050405020304" pitchFamily="18" charset="0"/>
                <a:cs typeface="Times New Roman" panose="02020603050405020304" pitchFamily="18" charset="0"/>
              </a:rPr>
              <a:t>–  це  управлінський  план  ведення  справ  у конкретній  функціональній  сфері  організації  (маркетинг,  фінанси,  виробництво, управління персоналом, наукові дослідження та інші). Відповідальними  за  її  розробку  є  функціональні  керівники.</a:t>
            </a:r>
          </a:p>
          <a:p>
            <a:pPr marL="0" indent="0" algn="just">
              <a:buNone/>
            </a:pPr>
            <a:r>
              <a:rPr lang="uk-UA" sz="2400" b="1" i="1" dirty="0">
                <a:solidFill>
                  <a:schemeClr val="accent1">
                    <a:lumMod val="75000"/>
                  </a:schemeClr>
                </a:solidFill>
                <a:latin typeface="Times New Roman" panose="02020603050405020304" pitchFamily="18" charset="0"/>
                <a:cs typeface="Times New Roman" panose="02020603050405020304" pitchFamily="18" charset="0"/>
              </a:rPr>
              <a:t>Оперативні стратегії </a:t>
            </a:r>
            <a:r>
              <a:rPr lang="uk-UA" sz="2400" b="1" dirty="0">
                <a:solidFill>
                  <a:schemeClr val="accent1">
                    <a:lumMod val="75000"/>
                  </a:schemeClr>
                </a:solidFill>
                <a:latin typeface="Times New Roman" panose="02020603050405020304" pitchFamily="18" charset="0"/>
                <a:cs typeface="Times New Roman" panose="02020603050405020304" pitchFamily="18" charset="0"/>
              </a:rPr>
              <a:t>розглядають ще більш вузькі конкретні кроки і підходи, розроблені керівниками окремих функціональних одиниць, з досягнення цільових стратегічних показників відповідними підрозділами. </a:t>
            </a:r>
          </a:p>
          <a:p>
            <a:pPr marL="0" indent="0" algn="just">
              <a:buNone/>
            </a:pPr>
            <a:endParaRPr lang="uk-UA"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092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491092-D4AB-45AD-8E40-1484CCA39713}"/>
              </a:ext>
            </a:extLst>
          </p:cNvPr>
          <p:cNvSpPr>
            <a:spLocks noGrp="1"/>
          </p:cNvSpPr>
          <p:nvPr>
            <p:ph type="title"/>
          </p:nvPr>
        </p:nvSpPr>
        <p:spPr>
          <a:xfrm>
            <a:off x="876117" y="569844"/>
            <a:ext cx="9288301" cy="1192695"/>
          </a:xfrm>
        </p:spPr>
        <p:txBody>
          <a:bodyPr>
            <a:normAutofit fontScale="90000"/>
          </a:bodyPr>
          <a:lstStyle/>
          <a:p>
            <a:pPr algn="ctr"/>
            <a:r>
              <a:rPr lang="uk-UA" b="1" i="1" dirty="0">
                <a:solidFill>
                  <a:schemeClr val="accent2">
                    <a:lumMod val="50000"/>
                  </a:schemeClr>
                </a:solidFill>
                <a:latin typeface="Times New Roman" panose="02020603050405020304" pitchFamily="18" charset="0"/>
                <a:cs typeface="Times New Roman" panose="02020603050405020304" pitchFamily="18" charset="0"/>
              </a:rPr>
              <a:t>Залежно</a:t>
            </a:r>
            <a:r>
              <a:rPr lang="ru-RU" b="1" i="1" dirty="0">
                <a:solidFill>
                  <a:schemeClr val="accent2">
                    <a:lumMod val="50000"/>
                  </a:schemeClr>
                </a:solidFill>
                <a:latin typeface="Times New Roman" panose="02020603050405020304" pitchFamily="18" charset="0"/>
                <a:cs typeface="Times New Roman" panose="02020603050405020304" pitchFamily="18" charset="0"/>
              </a:rPr>
              <a:t> </a:t>
            </a:r>
            <a:r>
              <a:rPr lang="uk-UA" b="1" i="1" dirty="0">
                <a:solidFill>
                  <a:schemeClr val="accent2">
                    <a:lumMod val="50000"/>
                  </a:schemeClr>
                </a:solidFill>
                <a:latin typeface="Times New Roman" panose="02020603050405020304" pitchFamily="18" charset="0"/>
                <a:cs typeface="Times New Roman" panose="02020603050405020304" pitchFamily="18" charset="0"/>
              </a:rPr>
              <a:t>від</a:t>
            </a:r>
            <a:r>
              <a:rPr lang="ru-RU" b="1" i="1" dirty="0">
                <a:solidFill>
                  <a:schemeClr val="accent2">
                    <a:lumMod val="50000"/>
                  </a:schemeClr>
                </a:solidFill>
                <a:latin typeface="Times New Roman" panose="02020603050405020304" pitchFamily="18" charset="0"/>
                <a:cs typeface="Times New Roman" panose="02020603050405020304" pitchFamily="18" charset="0"/>
              </a:rPr>
              <a:t> конкурентного становища </a:t>
            </a:r>
            <a:r>
              <a:rPr lang="uk-UA" b="1" i="1" dirty="0">
                <a:solidFill>
                  <a:schemeClr val="accent2">
                    <a:lumMod val="50000"/>
                  </a:schemeClr>
                </a:solidFill>
                <a:latin typeface="Times New Roman" panose="02020603050405020304" pitchFamily="18" charset="0"/>
                <a:cs typeface="Times New Roman" panose="02020603050405020304" pitchFamily="18" charset="0"/>
              </a:rPr>
              <a:t>фірми</a:t>
            </a:r>
            <a:r>
              <a:rPr lang="ru-RU" b="1" i="1" dirty="0">
                <a:solidFill>
                  <a:schemeClr val="accent2">
                    <a:lumMod val="50000"/>
                  </a:schemeClr>
                </a:solidFill>
                <a:latin typeface="Times New Roman" panose="02020603050405020304" pitchFamily="18" charset="0"/>
                <a:cs typeface="Times New Roman" panose="02020603050405020304" pitchFamily="18" charset="0"/>
              </a:rPr>
              <a:t> та </a:t>
            </a:r>
            <a:r>
              <a:rPr lang="uk-UA" b="1" i="1" dirty="0">
                <a:solidFill>
                  <a:schemeClr val="accent2">
                    <a:lumMod val="50000"/>
                  </a:schemeClr>
                </a:solidFill>
                <a:latin typeface="Times New Roman" panose="02020603050405020304" pitchFamily="18" charset="0"/>
                <a:cs typeface="Times New Roman" panose="02020603050405020304" pitchFamily="18" charset="0"/>
              </a:rPr>
              <a:t>її маркетингових</a:t>
            </a:r>
            <a:r>
              <a:rPr lang="en-US" b="1" i="1" dirty="0">
                <a:solidFill>
                  <a:schemeClr val="accent2">
                    <a:lumMod val="50000"/>
                  </a:schemeClr>
                </a:solidFill>
                <a:latin typeface="Times New Roman" panose="02020603050405020304" pitchFamily="18" charset="0"/>
                <a:cs typeface="Times New Roman" panose="02020603050405020304" pitchFamily="18" charset="0"/>
              </a:rPr>
              <a:t> </a:t>
            </a:r>
            <a:r>
              <a:rPr lang="uk-UA" b="1" i="1" dirty="0">
                <a:solidFill>
                  <a:schemeClr val="accent2">
                    <a:lumMod val="50000"/>
                  </a:schemeClr>
                </a:solidFill>
                <a:latin typeface="Times New Roman" panose="02020603050405020304" pitchFamily="18" charset="0"/>
                <a:cs typeface="Times New Roman" panose="02020603050405020304" pitchFamily="18" charset="0"/>
              </a:rPr>
              <a:t>спрямувань</a:t>
            </a:r>
            <a:br>
              <a:rPr lang="ru-RU" b="1" dirty="0">
                <a:latin typeface="Times New Roman" panose="02020603050405020304" pitchFamily="18" charset="0"/>
                <a:cs typeface="Times New Roman" panose="02020603050405020304" pitchFamily="18" charset="0"/>
              </a:rPr>
            </a:br>
            <a:endParaRPr lang="ru-UA"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9479690-0114-4FF5-933E-4357D1C75F65}"/>
              </a:ext>
            </a:extLst>
          </p:cNvPr>
          <p:cNvSpPr>
            <a:spLocks noGrp="1"/>
          </p:cNvSpPr>
          <p:nvPr>
            <p:ph idx="1"/>
          </p:nvPr>
        </p:nvSpPr>
        <p:spPr>
          <a:xfrm>
            <a:off x="677334" y="1762539"/>
            <a:ext cx="9487084" cy="4797287"/>
          </a:xfrm>
        </p:spPr>
        <p:txBody>
          <a:bodyPr>
            <a:normAutofit fontScale="77500" lnSpcReduction="20000"/>
          </a:bodyPr>
          <a:lstStyle/>
          <a:p>
            <a:pPr algn="just"/>
            <a:r>
              <a:rPr lang="uk-UA" sz="3600" b="1" dirty="0">
                <a:solidFill>
                  <a:schemeClr val="accent1">
                    <a:lumMod val="75000"/>
                  </a:schemeClr>
                </a:solidFill>
                <a:latin typeface="Times New Roman" panose="02020603050405020304" pitchFamily="18" charset="0"/>
                <a:cs typeface="Times New Roman" panose="02020603050405020304" pitchFamily="18" charset="0"/>
              </a:rPr>
              <a:t>Стратегії ринкового лідера (ринковий лідер – це фірма, що займає найбільшу ринкову частку на певному ринку);</a:t>
            </a:r>
          </a:p>
          <a:p>
            <a:pPr algn="just"/>
            <a:r>
              <a:rPr lang="uk-UA" sz="3600" b="1" dirty="0">
                <a:solidFill>
                  <a:schemeClr val="accent1">
                    <a:lumMod val="75000"/>
                  </a:schemeClr>
                </a:solidFill>
                <a:latin typeface="Times New Roman" panose="02020603050405020304" pitchFamily="18" charset="0"/>
                <a:cs typeface="Times New Roman" panose="02020603050405020304" pitchFamily="18" charset="0"/>
              </a:rPr>
              <a:t>Стратегії </a:t>
            </a:r>
            <a:r>
              <a:rPr lang="uk-UA" sz="3600" b="1" dirty="0" err="1">
                <a:solidFill>
                  <a:schemeClr val="accent1">
                    <a:lumMod val="75000"/>
                  </a:schemeClr>
                </a:solidFill>
                <a:latin typeface="Times New Roman" panose="02020603050405020304" pitchFamily="18" charset="0"/>
                <a:cs typeface="Times New Roman" panose="02020603050405020304" pitchFamily="18" charset="0"/>
              </a:rPr>
              <a:t>челенджерів</a:t>
            </a:r>
            <a:r>
              <a:rPr lang="uk-UA" sz="3600" b="1" dirty="0">
                <a:solidFill>
                  <a:schemeClr val="accent1">
                    <a:lumMod val="75000"/>
                  </a:schemeClr>
                </a:solidFill>
                <a:latin typeface="Times New Roman" panose="02020603050405020304" pitchFamily="18" charset="0"/>
                <a:cs typeface="Times New Roman" panose="02020603050405020304" pitchFamily="18" charset="0"/>
              </a:rPr>
              <a:t> (ринкові претенденти – фірми, ціль яких збільшити ринкову частку і зайняти місце лідера);</a:t>
            </a:r>
          </a:p>
          <a:p>
            <a:pPr algn="just"/>
            <a:r>
              <a:rPr lang="uk-UA" sz="3600" b="1" dirty="0">
                <a:solidFill>
                  <a:schemeClr val="accent1">
                    <a:lumMod val="75000"/>
                  </a:schemeClr>
                </a:solidFill>
                <a:latin typeface="Times New Roman" panose="02020603050405020304" pitchFamily="18" charset="0"/>
                <a:cs typeface="Times New Roman" panose="02020603050405020304" pitchFamily="18" charset="0"/>
              </a:rPr>
              <a:t>Стратегії послідовників (послідовники – це фірми, які успішно працюють на ринку і маю на меті зберегти свою позицію, а не зайняти місце лідера</a:t>
            </a:r>
            <a:r>
              <a:rPr lang="ru-RU" sz="3600" b="1" dirty="0">
                <a:solidFill>
                  <a:schemeClr val="accent1">
                    <a:lumMod val="75000"/>
                  </a:schemeClr>
                </a:solidFill>
                <a:latin typeface="Times New Roman" panose="02020603050405020304" pitchFamily="18" charset="0"/>
                <a:cs typeface="Times New Roman" panose="02020603050405020304" pitchFamily="18" charset="0"/>
              </a:rPr>
              <a:t>)</a:t>
            </a:r>
            <a:r>
              <a:rPr lang="uk-UA" sz="3600" b="1" dirty="0">
                <a:solidFill>
                  <a:schemeClr val="accent1">
                    <a:lumMod val="75000"/>
                  </a:schemeClr>
                </a:solidFill>
                <a:latin typeface="Times New Roman" panose="02020603050405020304" pitchFamily="18" charset="0"/>
                <a:cs typeface="Times New Roman" panose="02020603050405020304" pitchFamily="18" charset="0"/>
              </a:rPr>
              <a:t>;</a:t>
            </a:r>
          </a:p>
          <a:p>
            <a:pPr algn="just"/>
            <a:r>
              <a:rPr lang="uk-UA" sz="3600" b="1" dirty="0">
                <a:solidFill>
                  <a:schemeClr val="accent1">
                    <a:lumMod val="75000"/>
                  </a:schemeClr>
                </a:solidFill>
                <a:latin typeface="Times New Roman" panose="02020603050405020304" pitchFamily="18" charset="0"/>
                <a:cs typeface="Times New Roman" panose="02020603050405020304" pitchFamily="18" charset="0"/>
              </a:rPr>
              <a:t>Стратегії ринкової ніші (</a:t>
            </a:r>
            <a:r>
              <a:rPr lang="uk-UA" sz="3600" b="1" dirty="0" err="1">
                <a:solidFill>
                  <a:schemeClr val="accent1">
                    <a:lumMod val="75000"/>
                  </a:schemeClr>
                </a:solidFill>
                <a:latin typeface="Times New Roman" panose="02020603050405020304" pitchFamily="18" charset="0"/>
                <a:cs typeface="Times New Roman" panose="02020603050405020304" pitchFamily="18" charset="0"/>
              </a:rPr>
              <a:t>нішери</a:t>
            </a:r>
            <a:r>
              <a:rPr lang="uk-UA" sz="3600" b="1" dirty="0">
                <a:solidFill>
                  <a:schemeClr val="accent1">
                    <a:lumMod val="75000"/>
                  </a:schemeClr>
                </a:solidFill>
                <a:latin typeface="Times New Roman" panose="02020603050405020304" pitchFamily="18" charset="0"/>
                <a:cs typeface="Times New Roman" panose="02020603050405020304" pitchFamily="18" charset="0"/>
              </a:rPr>
              <a:t> – це фірми, які орієнтують свою діяльність на обслуговування одного або декількох сегментів ринку)</a:t>
            </a:r>
          </a:p>
          <a:p>
            <a:endParaRPr lang="ru-UA" dirty="0"/>
          </a:p>
        </p:txBody>
      </p:sp>
    </p:spTree>
    <p:extLst>
      <p:ext uri="{BB962C8B-B14F-4D97-AF65-F5344CB8AC3E}">
        <p14:creationId xmlns:p14="http://schemas.microsoft.com/office/powerpoint/2010/main" val="2768427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DE6FC5-0477-4D47-8BCA-FABE16F3C3B1}"/>
              </a:ext>
            </a:extLst>
          </p:cNvPr>
          <p:cNvSpPr>
            <a:spLocks noGrp="1"/>
          </p:cNvSpPr>
          <p:nvPr>
            <p:ph type="title"/>
          </p:nvPr>
        </p:nvSpPr>
        <p:spPr>
          <a:xfrm>
            <a:off x="1127908" y="609600"/>
            <a:ext cx="8596668" cy="622852"/>
          </a:xfrm>
        </p:spPr>
        <p:txBody>
          <a:bodyPr>
            <a:normAutofit fontScale="90000"/>
          </a:bodyPr>
          <a:lstStyle/>
          <a:p>
            <a:pPr algn="ctr"/>
            <a:r>
              <a:rPr lang="uk-UA" b="1" i="1" dirty="0">
                <a:solidFill>
                  <a:schemeClr val="accent2">
                    <a:lumMod val="50000"/>
                  </a:schemeClr>
                </a:solidFill>
                <a:latin typeface="Times New Roman" panose="02020603050405020304" pitchFamily="18" charset="0"/>
                <a:cs typeface="Times New Roman" panose="02020603050405020304" pitchFamily="18" charset="0"/>
              </a:rPr>
              <a:t>Базові конкурентні стратегії </a:t>
            </a:r>
            <a:r>
              <a:rPr lang="ru-RU" b="1" i="1" dirty="0">
                <a:solidFill>
                  <a:schemeClr val="accent2">
                    <a:lumMod val="50000"/>
                  </a:schemeClr>
                </a:solidFill>
                <a:latin typeface="Times New Roman" panose="02020603050405020304" pitchFamily="18" charset="0"/>
                <a:cs typeface="Times New Roman" panose="02020603050405020304" pitchFamily="18" charset="0"/>
              </a:rPr>
              <a:t>за М. Портером</a:t>
            </a:r>
            <a:endParaRPr lang="ru-UA" b="1"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1ED66BA-243D-45F5-887E-C64A1983C2DB}"/>
              </a:ext>
            </a:extLst>
          </p:cNvPr>
          <p:cNvSpPr>
            <a:spLocks noGrp="1"/>
          </p:cNvSpPr>
          <p:nvPr>
            <p:ph idx="1"/>
          </p:nvPr>
        </p:nvSpPr>
        <p:spPr>
          <a:xfrm>
            <a:off x="982134" y="1696763"/>
            <a:ext cx="8596668" cy="4757046"/>
          </a:xfrm>
        </p:spPr>
        <p:txBody>
          <a:bodyPr>
            <a:normAutofit fontScale="85000" lnSpcReduction="20000"/>
          </a:bodyPr>
          <a:lstStyle/>
          <a:p>
            <a:endParaRPr lang="uk-UA" dirty="0"/>
          </a:p>
          <a:p>
            <a:endParaRPr lang="uk-UA" dirty="0"/>
          </a:p>
          <a:p>
            <a:endParaRPr lang="uk-UA" dirty="0"/>
          </a:p>
          <a:p>
            <a:endParaRPr lang="uk-UA" dirty="0"/>
          </a:p>
          <a:p>
            <a:endParaRPr lang="uk-UA" dirty="0"/>
          </a:p>
          <a:p>
            <a:endParaRPr lang="uk-UA" dirty="0"/>
          </a:p>
          <a:p>
            <a:endParaRPr lang="uk-UA" dirty="0"/>
          </a:p>
          <a:p>
            <a:endParaRPr lang="uk-UA" dirty="0"/>
          </a:p>
          <a:p>
            <a:pPr marL="0" indent="0" algn="ctr">
              <a:buNone/>
            </a:pPr>
            <a:endParaRPr lang="uk-UA" sz="2400" b="1" dirty="0">
              <a:solidFill>
                <a:schemeClr val="accent2">
                  <a:lumMod val="75000"/>
                </a:schemeClr>
              </a:solidFill>
              <a:latin typeface="Times New Roman" panose="02020603050405020304" pitchFamily="18" charset="0"/>
              <a:cs typeface="Times New Roman" panose="02020603050405020304" pitchFamily="18" charset="0"/>
            </a:endParaRPr>
          </a:p>
          <a:p>
            <a:pPr marL="0" indent="0" algn="ctr">
              <a:buNone/>
            </a:pPr>
            <a:endParaRPr lang="uk-UA" sz="2400" b="1" dirty="0">
              <a:solidFill>
                <a:schemeClr val="accent2">
                  <a:lumMod val="75000"/>
                </a:schemeClr>
              </a:solidFill>
              <a:latin typeface="Times New Roman" panose="02020603050405020304" pitchFamily="18" charset="0"/>
              <a:cs typeface="Times New Roman" panose="02020603050405020304" pitchFamily="18" charset="0"/>
            </a:endParaRPr>
          </a:p>
          <a:p>
            <a:pPr marL="0" indent="0" algn="ctr">
              <a:buNone/>
            </a:pPr>
            <a:endParaRPr lang="uk-UA" sz="2400" b="1" dirty="0">
              <a:solidFill>
                <a:schemeClr val="accent2">
                  <a:lumMod val="75000"/>
                </a:schemeClr>
              </a:solidFill>
              <a:latin typeface="Times New Roman" panose="02020603050405020304" pitchFamily="18" charset="0"/>
              <a:cs typeface="Times New Roman" panose="02020603050405020304" pitchFamily="18" charset="0"/>
            </a:endParaRPr>
          </a:p>
          <a:p>
            <a:pPr marL="0" indent="0" algn="ctr">
              <a:buNone/>
            </a:pPr>
            <a:endParaRPr lang="uk-UA" sz="2400" b="1" dirty="0">
              <a:solidFill>
                <a:schemeClr val="accent2">
                  <a:lumMod val="75000"/>
                </a:schemeClr>
              </a:solidFill>
              <a:latin typeface="Times New Roman" panose="02020603050405020304" pitchFamily="18" charset="0"/>
              <a:cs typeface="Times New Roman" panose="02020603050405020304" pitchFamily="18" charset="0"/>
            </a:endParaRPr>
          </a:p>
          <a:p>
            <a:pPr marL="0" indent="0" algn="ctr">
              <a:buNone/>
            </a:pPr>
            <a:endParaRPr lang="uk-UA" sz="2400" b="1" dirty="0">
              <a:solidFill>
                <a:schemeClr val="accent2">
                  <a:lumMod val="75000"/>
                </a:schemeClr>
              </a:solidFill>
              <a:latin typeface="Times New Roman" panose="02020603050405020304" pitchFamily="18" charset="0"/>
              <a:cs typeface="Times New Roman" panose="02020603050405020304" pitchFamily="18" charset="0"/>
            </a:endParaRPr>
          </a:p>
          <a:p>
            <a:pPr marL="0" indent="0" algn="ctr">
              <a:buNone/>
            </a:pPr>
            <a:r>
              <a:rPr lang="uk-UA" sz="2800" b="1" dirty="0">
                <a:solidFill>
                  <a:schemeClr val="accent2">
                    <a:lumMod val="75000"/>
                  </a:schemeClr>
                </a:solidFill>
                <a:latin typeface="Times New Roman" panose="02020603050405020304" pitchFamily="18" charset="0"/>
                <a:cs typeface="Times New Roman" panose="02020603050405020304" pitchFamily="18" charset="0"/>
              </a:rPr>
              <a:t>Модель М. Портера</a:t>
            </a:r>
            <a:endParaRPr lang="ru-UA" sz="28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77F1F589-41E8-4076-A632-047AA951433E}"/>
              </a:ext>
            </a:extLst>
          </p:cNvPr>
          <p:cNvPicPr>
            <a:picLocks noChangeAspect="1"/>
          </p:cNvPicPr>
          <p:nvPr/>
        </p:nvPicPr>
        <p:blipFill>
          <a:blip r:embed="rId2"/>
          <a:stretch>
            <a:fillRect/>
          </a:stretch>
        </p:blipFill>
        <p:spPr>
          <a:xfrm>
            <a:off x="1613404" y="1696763"/>
            <a:ext cx="7334128" cy="4134678"/>
          </a:xfrm>
          <a:prstGeom prst="rect">
            <a:avLst/>
          </a:prstGeom>
        </p:spPr>
      </p:pic>
    </p:spTree>
    <p:extLst>
      <p:ext uri="{BB962C8B-B14F-4D97-AF65-F5344CB8AC3E}">
        <p14:creationId xmlns:p14="http://schemas.microsoft.com/office/powerpoint/2010/main" val="4014024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5D99D59-9163-4A03-AC42-4BEDF6A6D32E}"/>
              </a:ext>
            </a:extLst>
          </p:cNvPr>
          <p:cNvSpPr>
            <a:spLocks noGrp="1"/>
          </p:cNvSpPr>
          <p:nvPr>
            <p:ph idx="1"/>
          </p:nvPr>
        </p:nvSpPr>
        <p:spPr>
          <a:xfrm>
            <a:off x="544813" y="1139688"/>
            <a:ext cx="9076266" cy="5312492"/>
          </a:xfrm>
        </p:spPr>
        <p:txBody>
          <a:bodyPr>
            <a:normAutofit fontScale="92500"/>
          </a:bodyPr>
          <a:lstStyle/>
          <a:p>
            <a:pPr marL="0" indent="0" algn="just">
              <a:buNone/>
            </a:pPr>
            <a:r>
              <a:rPr lang="ru-RU" sz="2400" b="1" dirty="0">
                <a:solidFill>
                  <a:schemeClr val="accent2">
                    <a:lumMod val="75000"/>
                  </a:schemeClr>
                </a:solidFill>
                <a:latin typeface="Times New Roman" panose="02020603050405020304" pitchFamily="18" charset="0"/>
                <a:cs typeface="Times New Roman" panose="02020603050405020304" pitchFamily="18" charset="0"/>
              </a:rPr>
              <a:t>М</a:t>
            </a:r>
            <a:r>
              <a:rPr lang="uk-UA" sz="2400" b="1" dirty="0">
                <a:solidFill>
                  <a:schemeClr val="accent2">
                    <a:lumMod val="75000"/>
                  </a:schemeClr>
                </a:solidFill>
                <a:latin typeface="Times New Roman" panose="02020603050405020304" pitchFamily="18" charset="0"/>
                <a:cs typeface="Times New Roman" panose="02020603050405020304" pitchFamily="18" charset="0"/>
              </a:rPr>
              <a:t>. Портер пропонує три різновиди стратегій, які можуть забезпечити стратегічній одиниці бізнесу конкурентний успіх на ринку:</a:t>
            </a:r>
          </a:p>
          <a:p>
            <a:pPr marL="0" indent="0" algn="just">
              <a:buNone/>
            </a:pPr>
            <a:r>
              <a:rPr lang="uk-UA" sz="2400" b="1" dirty="0">
                <a:solidFill>
                  <a:schemeClr val="accent1">
                    <a:lumMod val="75000"/>
                  </a:schemeClr>
                </a:solidFill>
                <a:latin typeface="Times New Roman" panose="02020603050405020304" pitchFamily="18" charset="0"/>
                <a:cs typeface="Times New Roman" panose="02020603050405020304" pitchFamily="18" charset="0"/>
              </a:rPr>
              <a:t>• </a:t>
            </a:r>
            <a:r>
              <a:rPr lang="uk-UA" sz="2400" b="1" i="1" dirty="0">
                <a:solidFill>
                  <a:schemeClr val="accent1">
                    <a:lumMod val="75000"/>
                  </a:schemeClr>
                </a:solidFill>
                <a:latin typeface="Times New Roman" panose="02020603050405020304" pitchFamily="18" charset="0"/>
                <a:cs typeface="Times New Roman" panose="02020603050405020304" pitchFamily="18" charset="0"/>
              </a:rPr>
              <a:t>стратегія цінового лідерства (мінімізації витрат) </a:t>
            </a:r>
            <a:r>
              <a:rPr lang="uk-UA" sz="2400" b="1" dirty="0">
                <a:solidFill>
                  <a:schemeClr val="accent1">
                    <a:lumMod val="75000"/>
                  </a:schemeClr>
                </a:solidFill>
                <a:latin typeface="Times New Roman" panose="02020603050405020304" pitchFamily="18" charset="0"/>
                <a:cs typeface="Times New Roman" panose="02020603050405020304" pitchFamily="18" charset="0"/>
              </a:rPr>
              <a:t>– орієнтує підприємство на всебічне зменшення витрат виробництва та обігу для того, щоб досягти найменшого рівня витрат по галузі;</a:t>
            </a:r>
          </a:p>
          <a:p>
            <a:pPr marL="0" indent="0" algn="just">
              <a:buNone/>
            </a:pPr>
            <a:r>
              <a:rPr lang="uk-UA" sz="2400" b="1" dirty="0">
                <a:solidFill>
                  <a:schemeClr val="accent1">
                    <a:lumMod val="75000"/>
                  </a:schemeClr>
                </a:solidFill>
                <a:latin typeface="Times New Roman" panose="02020603050405020304" pitchFamily="18" charset="0"/>
                <a:cs typeface="Times New Roman" panose="02020603050405020304" pitchFamily="18" charset="0"/>
              </a:rPr>
              <a:t>• </a:t>
            </a:r>
            <a:r>
              <a:rPr lang="uk-UA" sz="2400" b="1" i="1" dirty="0">
                <a:solidFill>
                  <a:schemeClr val="accent1">
                    <a:lumMod val="75000"/>
                  </a:schemeClr>
                </a:solidFill>
                <a:latin typeface="Times New Roman" panose="02020603050405020304" pitchFamily="18" charset="0"/>
                <a:cs typeface="Times New Roman" panose="02020603050405020304" pitchFamily="18" charset="0"/>
              </a:rPr>
              <a:t>стратегія диференціації </a:t>
            </a:r>
            <a:r>
              <a:rPr lang="uk-UA" sz="2400" b="1" dirty="0">
                <a:solidFill>
                  <a:schemeClr val="accent1">
                    <a:lumMod val="75000"/>
                  </a:schemeClr>
                </a:solidFill>
                <a:latin typeface="Times New Roman" panose="02020603050405020304" pitchFamily="18" charset="0"/>
                <a:cs typeface="Times New Roman" panose="02020603050405020304" pitchFamily="18" charset="0"/>
              </a:rPr>
              <a:t>(виробництво широкої номенклатури товарів одного функціонального призначення, що дозволяє організації обслуговувати більше число споживачів з різними потребами. Конкурентна перевага, на якій базується ця стратегія, – відмінність, несхожість із конкурентами);</a:t>
            </a:r>
          </a:p>
          <a:p>
            <a:pPr marL="0" indent="0" algn="just">
              <a:buNone/>
            </a:pPr>
            <a:r>
              <a:rPr lang="uk-UA" sz="2400" b="1" dirty="0">
                <a:solidFill>
                  <a:schemeClr val="accent1">
                    <a:lumMod val="75000"/>
                  </a:schemeClr>
                </a:solidFill>
                <a:latin typeface="Times New Roman" panose="02020603050405020304" pitchFamily="18" charset="0"/>
                <a:cs typeface="Times New Roman" panose="02020603050405020304" pitchFamily="18" charset="0"/>
              </a:rPr>
              <a:t>• </a:t>
            </a:r>
            <a:r>
              <a:rPr lang="uk-UA" sz="2400" b="1" i="1" dirty="0">
                <a:solidFill>
                  <a:schemeClr val="accent1">
                    <a:lumMod val="75000"/>
                  </a:schemeClr>
                </a:solidFill>
                <a:latin typeface="Times New Roman" panose="02020603050405020304" pitchFamily="18" charset="0"/>
                <a:cs typeface="Times New Roman" panose="02020603050405020304" pitchFamily="18" charset="0"/>
              </a:rPr>
              <a:t>стратегія концентрації </a:t>
            </a:r>
            <a:r>
              <a:rPr lang="uk-UA" sz="2400" b="1" dirty="0">
                <a:solidFill>
                  <a:schemeClr val="accent1">
                    <a:lumMod val="75000"/>
                  </a:schemeClr>
                </a:solidFill>
                <a:latin typeface="Times New Roman" panose="02020603050405020304" pitchFamily="18" charset="0"/>
                <a:cs typeface="Times New Roman" panose="02020603050405020304" pitchFamily="18" charset="0"/>
              </a:rPr>
              <a:t>(фокусування або ринкової ніші –спеціалізація діяльності підприємства на одному </a:t>
            </a:r>
            <a:r>
              <a:rPr lang="ru-RU" sz="2400" b="1" dirty="0">
                <a:solidFill>
                  <a:schemeClr val="accent1">
                    <a:lumMod val="75000"/>
                  </a:schemeClr>
                </a:solidFill>
                <a:latin typeface="Times New Roman" panose="02020603050405020304" pitchFamily="18" charset="0"/>
                <a:cs typeface="Times New Roman" panose="02020603050405020304" pitchFamily="18" charset="0"/>
              </a:rPr>
              <a:t>(</a:t>
            </a:r>
            <a:r>
              <a:rPr lang="uk-UA" sz="2400" b="1" dirty="0">
                <a:solidFill>
                  <a:schemeClr val="accent1">
                    <a:lumMod val="75000"/>
                  </a:schemeClr>
                </a:solidFill>
                <a:latin typeface="Times New Roman" panose="02020603050405020304" pitchFamily="18" charset="0"/>
                <a:cs typeface="Times New Roman" panose="02020603050405020304" pitchFamily="18" charset="0"/>
              </a:rPr>
              <a:t>або небагатьох</a:t>
            </a:r>
            <a:r>
              <a:rPr lang="ru-RU" sz="2400" b="1" dirty="0">
                <a:solidFill>
                  <a:schemeClr val="accent1">
                    <a:lumMod val="75000"/>
                  </a:schemeClr>
                </a:solidFill>
                <a:latin typeface="Times New Roman" panose="02020603050405020304" pitchFamily="18" charset="0"/>
                <a:cs typeface="Times New Roman" panose="02020603050405020304" pitchFamily="18" charset="0"/>
              </a:rPr>
              <a:t>) сегментах ринку і </a:t>
            </a:r>
            <a:r>
              <a:rPr lang="uk-UA" sz="2400" b="1" dirty="0">
                <a:solidFill>
                  <a:schemeClr val="accent1">
                    <a:lumMod val="75000"/>
                  </a:schemeClr>
                </a:solidFill>
                <a:latin typeface="Times New Roman" panose="02020603050405020304" pitchFamily="18" charset="0"/>
                <a:cs typeface="Times New Roman" panose="02020603050405020304" pitchFamily="18" charset="0"/>
              </a:rPr>
              <a:t>завоювання</a:t>
            </a:r>
            <a:r>
              <a:rPr lang="ru-RU" sz="2400" b="1" dirty="0">
                <a:solidFill>
                  <a:schemeClr val="accent1">
                    <a:lumMod val="75000"/>
                  </a:schemeClr>
                </a:solidFill>
                <a:latin typeface="Times New Roman" panose="02020603050405020304" pitchFamily="18" charset="0"/>
                <a:cs typeface="Times New Roman" panose="02020603050405020304" pitchFamily="18" charset="0"/>
              </a:rPr>
              <a:t> на них </a:t>
            </a:r>
            <a:r>
              <a:rPr lang="uk-UA" sz="2400" b="1" dirty="0">
                <a:solidFill>
                  <a:schemeClr val="accent1">
                    <a:lumMod val="75000"/>
                  </a:schemeClr>
                </a:solidFill>
                <a:latin typeface="Times New Roman" panose="02020603050405020304" pitchFamily="18" charset="0"/>
                <a:cs typeface="Times New Roman" panose="02020603050405020304" pitchFamily="18" charset="0"/>
              </a:rPr>
              <a:t>лідируючого</a:t>
            </a:r>
            <a:r>
              <a:rPr lang="ru-RU" sz="2400" b="1" dirty="0">
                <a:solidFill>
                  <a:schemeClr val="accent1">
                    <a:lumMod val="75000"/>
                  </a:schemeClr>
                </a:solidFill>
                <a:latin typeface="Times New Roman" panose="02020603050405020304" pitchFamily="18" charset="0"/>
                <a:cs typeface="Times New Roman" panose="02020603050405020304" pitchFamily="18" charset="0"/>
              </a:rPr>
              <a:t> </a:t>
            </a:r>
            <a:r>
              <a:rPr lang="uk-UA" sz="2400" b="1" dirty="0">
                <a:solidFill>
                  <a:schemeClr val="accent1">
                    <a:lumMod val="75000"/>
                  </a:schemeClr>
                </a:solidFill>
                <a:latin typeface="Times New Roman" panose="02020603050405020304" pitchFamily="18" charset="0"/>
                <a:cs typeface="Times New Roman" panose="02020603050405020304" pitchFamily="18" charset="0"/>
              </a:rPr>
              <a:t>положення).</a:t>
            </a:r>
          </a:p>
          <a:p>
            <a:endParaRPr lang="ru-UA" dirty="0"/>
          </a:p>
        </p:txBody>
      </p:sp>
      <p:pic>
        <p:nvPicPr>
          <p:cNvPr id="2" name="Рисунок 1">
            <a:extLst>
              <a:ext uri="{FF2B5EF4-FFF2-40B4-BE49-F238E27FC236}">
                <a16:creationId xmlns:a16="http://schemas.microsoft.com/office/drawing/2014/main" id="{B609B5FB-587E-4055-BA43-C4AE72ECEFA3}"/>
              </a:ext>
            </a:extLst>
          </p:cNvPr>
          <p:cNvPicPr>
            <a:picLocks noChangeAspect="1"/>
          </p:cNvPicPr>
          <p:nvPr/>
        </p:nvPicPr>
        <p:blipFill>
          <a:blip r:embed="rId2"/>
          <a:stretch>
            <a:fillRect/>
          </a:stretch>
        </p:blipFill>
        <p:spPr>
          <a:xfrm>
            <a:off x="9862844" y="402103"/>
            <a:ext cx="1981372" cy="2316681"/>
          </a:xfrm>
          <a:prstGeom prst="rect">
            <a:avLst/>
          </a:prstGeom>
        </p:spPr>
      </p:pic>
    </p:spTree>
    <p:extLst>
      <p:ext uri="{BB962C8B-B14F-4D97-AF65-F5344CB8AC3E}">
        <p14:creationId xmlns:p14="http://schemas.microsoft.com/office/powerpoint/2010/main" val="424063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8F4A7B0-797C-41D0-BD07-82626121D220}"/>
              </a:ext>
            </a:extLst>
          </p:cNvPr>
          <p:cNvSpPr>
            <a:spLocks noGrp="1"/>
          </p:cNvSpPr>
          <p:nvPr>
            <p:ph type="title"/>
          </p:nvPr>
        </p:nvSpPr>
        <p:spPr>
          <a:xfrm>
            <a:off x="845638" y="449353"/>
            <a:ext cx="8596668" cy="742122"/>
          </a:xfrm>
        </p:spPr>
        <p:txBody>
          <a:bodyPr>
            <a:normAutofit fontScale="90000"/>
          </a:bodyPr>
          <a:lstStyle/>
          <a:p>
            <a:pPr algn="ctr"/>
            <a:r>
              <a:rPr lang="uk-UA" b="1" dirty="0">
                <a:solidFill>
                  <a:schemeClr val="accent2">
                    <a:lumMod val="75000"/>
                  </a:schemeClr>
                </a:solidFill>
                <a:latin typeface="Times New Roman" panose="02020603050405020304" pitchFamily="18" charset="0"/>
                <a:cs typeface="Times New Roman" panose="02020603050405020304" pitchFamily="18" charset="0"/>
              </a:rPr>
              <a:t>За функціональними ознаками </a:t>
            </a:r>
            <a:br>
              <a:rPr lang="ru-RU" dirty="0"/>
            </a:br>
            <a:endParaRPr lang="ru-UA" dirty="0"/>
          </a:p>
        </p:txBody>
      </p:sp>
      <p:sp>
        <p:nvSpPr>
          <p:cNvPr id="3" name="Объект 2">
            <a:extLst>
              <a:ext uri="{FF2B5EF4-FFF2-40B4-BE49-F238E27FC236}">
                <a16:creationId xmlns:a16="http://schemas.microsoft.com/office/drawing/2014/main" id="{7BDB581C-AB08-462E-9954-1EBA6F0BC649}"/>
              </a:ext>
            </a:extLst>
          </p:cNvPr>
          <p:cNvSpPr>
            <a:spLocks noGrp="1"/>
          </p:cNvSpPr>
          <p:nvPr>
            <p:ph idx="1"/>
          </p:nvPr>
        </p:nvSpPr>
        <p:spPr>
          <a:xfrm>
            <a:off x="968881" y="1165246"/>
            <a:ext cx="8596668" cy="3521765"/>
          </a:xfrm>
        </p:spPr>
        <p:txBody>
          <a:bodyPr>
            <a:noAutofit/>
          </a:bodyPr>
          <a:lstStyle/>
          <a:p>
            <a:r>
              <a:rPr lang="uk-UA" sz="2400" b="1" dirty="0">
                <a:solidFill>
                  <a:schemeClr val="accent1">
                    <a:lumMod val="75000"/>
                  </a:schemeClr>
                </a:solidFill>
                <a:latin typeface="Times New Roman" panose="02020603050405020304" pitchFamily="18" charset="0"/>
                <a:cs typeface="Times New Roman" panose="02020603050405020304" pitchFamily="18" charset="0"/>
              </a:rPr>
              <a:t>маркетингова стратегія </a:t>
            </a:r>
          </a:p>
          <a:p>
            <a:r>
              <a:rPr lang="uk-UA" sz="2400" b="1" dirty="0">
                <a:solidFill>
                  <a:schemeClr val="accent1">
                    <a:lumMod val="75000"/>
                  </a:schemeClr>
                </a:solidFill>
                <a:latin typeface="Times New Roman" panose="02020603050405020304" pitchFamily="18" charset="0"/>
                <a:cs typeface="Times New Roman" panose="02020603050405020304" pitchFamily="18" charset="0"/>
              </a:rPr>
              <a:t>виробнича стратегія </a:t>
            </a:r>
          </a:p>
          <a:p>
            <a:r>
              <a:rPr lang="uk-UA" sz="2400" b="1" dirty="0">
                <a:solidFill>
                  <a:schemeClr val="accent1">
                    <a:lumMod val="75000"/>
                  </a:schemeClr>
                </a:solidFill>
                <a:latin typeface="Times New Roman" panose="02020603050405020304" pitchFamily="18" charset="0"/>
                <a:cs typeface="Times New Roman" panose="02020603050405020304" pitchFamily="18" charset="0"/>
              </a:rPr>
              <a:t>фінансова стратегія </a:t>
            </a:r>
          </a:p>
          <a:p>
            <a:r>
              <a:rPr lang="uk-UA" sz="2400" b="1" dirty="0">
                <a:solidFill>
                  <a:schemeClr val="accent1">
                    <a:lumMod val="75000"/>
                  </a:schemeClr>
                </a:solidFill>
                <a:latin typeface="Times New Roman" panose="02020603050405020304" pitchFamily="18" charset="0"/>
                <a:cs typeface="Times New Roman" panose="02020603050405020304" pitchFamily="18" charset="0"/>
              </a:rPr>
              <a:t>соціальна стратегія</a:t>
            </a:r>
          </a:p>
          <a:p>
            <a:r>
              <a:rPr lang="uk-UA" sz="2400" b="1" dirty="0">
                <a:solidFill>
                  <a:schemeClr val="accent1">
                    <a:lumMod val="75000"/>
                  </a:schemeClr>
                </a:solidFill>
                <a:latin typeface="Times New Roman" panose="02020603050405020304" pitchFamily="18" charset="0"/>
                <a:cs typeface="Times New Roman" panose="02020603050405020304" pitchFamily="18" charset="0"/>
              </a:rPr>
              <a:t>кадрова стратегія </a:t>
            </a:r>
          </a:p>
          <a:p>
            <a:r>
              <a:rPr lang="uk-UA" sz="2400" b="1" dirty="0">
                <a:solidFill>
                  <a:schemeClr val="accent1">
                    <a:lumMod val="75000"/>
                  </a:schemeClr>
                </a:solidFill>
                <a:latin typeface="Times New Roman" panose="02020603050405020304" pitchFamily="18" charset="0"/>
                <a:cs typeface="Times New Roman" panose="02020603050405020304" pitchFamily="18" charset="0"/>
              </a:rPr>
              <a:t>екологічна стратегія тощо</a:t>
            </a:r>
          </a:p>
          <a:p>
            <a:pPr marL="0" indent="0">
              <a:buNone/>
            </a:pPr>
            <a:endParaRPr lang="uk-UA"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9259E416-A578-4BD0-AEB4-35E26BB0BB6B}"/>
              </a:ext>
            </a:extLst>
          </p:cNvPr>
          <p:cNvPicPr>
            <a:picLocks noChangeAspect="1"/>
          </p:cNvPicPr>
          <p:nvPr/>
        </p:nvPicPr>
        <p:blipFill>
          <a:blip r:embed="rId2"/>
          <a:stretch>
            <a:fillRect/>
          </a:stretch>
        </p:blipFill>
        <p:spPr>
          <a:xfrm>
            <a:off x="8242660" y="980661"/>
            <a:ext cx="3142016" cy="1980940"/>
          </a:xfrm>
          <a:prstGeom prst="rect">
            <a:avLst/>
          </a:prstGeom>
        </p:spPr>
      </p:pic>
      <p:pic>
        <p:nvPicPr>
          <p:cNvPr id="5" name="Рисунок 4">
            <a:extLst>
              <a:ext uri="{FF2B5EF4-FFF2-40B4-BE49-F238E27FC236}">
                <a16:creationId xmlns:a16="http://schemas.microsoft.com/office/drawing/2014/main" id="{245D9CA4-66FE-4928-8130-314231AA29C3}"/>
              </a:ext>
            </a:extLst>
          </p:cNvPr>
          <p:cNvPicPr>
            <a:picLocks noChangeAspect="1"/>
          </p:cNvPicPr>
          <p:nvPr/>
        </p:nvPicPr>
        <p:blipFill>
          <a:blip r:embed="rId3"/>
          <a:stretch>
            <a:fillRect/>
          </a:stretch>
        </p:blipFill>
        <p:spPr>
          <a:xfrm>
            <a:off x="5067255" y="1671996"/>
            <a:ext cx="3311193" cy="1980941"/>
          </a:xfrm>
          <a:prstGeom prst="rect">
            <a:avLst/>
          </a:prstGeom>
        </p:spPr>
      </p:pic>
      <p:pic>
        <p:nvPicPr>
          <p:cNvPr id="6" name="Рисунок 5">
            <a:extLst>
              <a:ext uri="{FF2B5EF4-FFF2-40B4-BE49-F238E27FC236}">
                <a16:creationId xmlns:a16="http://schemas.microsoft.com/office/drawing/2014/main" id="{068A765D-013B-4E36-B11C-53D8AB0A6153}"/>
              </a:ext>
            </a:extLst>
          </p:cNvPr>
          <p:cNvPicPr>
            <a:picLocks noChangeAspect="1"/>
          </p:cNvPicPr>
          <p:nvPr/>
        </p:nvPicPr>
        <p:blipFill>
          <a:blip r:embed="rId4"/>
          <a:stretch>
            <a:fillRect/>
          </a:stretch>
        </p:blipFill>
        <p:spPr>
          <a:xfrm>
            <a:off x="7914119" y="3365507"/>
            <a:ext cx="2969960" cy="1980940"/>
          </a:xfrm>
          <a:prstGeom prst="rect">
            <a:avLst/>
          </a:prstGeom>
        </p:spPr>
      </p:pic>
      <p:pic>
        <p:nvPicPr>
          <p:cNvPr id="7" name="Рисунок 6">
            <a:extLst>
              <a:ext uri="{FF2B5EF4-FFF2-40B4-BE49-F238E27FC236}">
                <a16:creationId xmlns:a16="http://schemas.microsoft.com/office/drawing/2014/main" id="{C70988EB-2849-412A-83A1-F35B4CBA6EB1}"/>
              </a:ext>
            </a:extLst>
          </p:cNvPr>
          <p:cNvPicPr>
            <a:picLocks noChangeAspect="1"/>
          </p:cNvPicPr>
          <p:nvPr/>
        </p:nvPicPr>
        <p:blipFill>
          <a:blip r:embed="rId5"/>
          <a:stretch>
            <a:fillRect/>
          </a:stretch>
        </p:blipFill>
        <p:spPr>
          <a:xfrm>
            <a:off x="5101932" y="3787681"/>
            <a:ext cx="2969960" cy="2515405"/>
          </a:xfrm>
          <a:prstGeom prst="rect">
            <a:avLst/>
          </a:prstGeom>
        </p:spPr>
      </p:pic>
      <p:pic>
        <p:nvPicPr>
          <p:cNvPr id="8" name="Рисунок 7">
            <a:extLst>
              <a:ext uri="{FF2B5EF4-FFF2-40B4-BE49-F238E27FC236}">
                <a16:creationId xmlns:a16="http://schemas.microsoft.com/office/drawing/2014/main" id="{7623BB06-819E-4A8E-A5A9-2400D5DB993C}"/>
              </a:ext>
            </a:extLst>
          </p:cNvPr>
          <p:cNvPicPr>
            <a:picLocks noChangeAspect="1"/>
          </p:cNvPicPr>
          <p:nvPr/>
        </p:nvPicPr>
        <p:blipFill>
          <a:blip r:embed="rId6"/>
          <a:stretch>
            <a:fillRect/>
          </a:stretch>
        </p:blipFill>
        <p:spPr>
          <a:xfrm>
            <a:off x="2314446" y="4355977"/>
            <a:ext cx="2728108" cy="2352002"/>
          </a:xfrm>
          <a:prstGeom prst="rect">
            <a:avLst/>
          </a:prstGeom>
        </p:spPr>
      </p:pic>
    </p:spTree>
    <p:extLst>
      <p:ext uri="{BB962C8B-B14F-4D97-AF65-F5344CB8AC3E}">
        <p14:creationId xmlns:p14="http://schemas.microsoft.com/office/powerpoint/2010/main" val="397679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2D6952-F82D-4497-A981-29BA8C423C78}"/>
              </a:ext>
            </a:extLst>
          </p:cNvPr>
          <p:cNvSpPr>
            <a:spLocks noGrp="1"/>
          </p:cNvSpPr>
          <p:nvPr>
            <p:ph type="title"/>
          </p:nvPr>
        </p:nvSpPr>
        <p:spPr>
          <a:xfrm>
            <a:off x="1008639" y="596348"/>
            <a:ext cx="8596668" cy="993913"/>
          </a:xfrm>
        </p:spPr>
        <p:txBody>
          <a:bodyPr>
            <a:normAutofit fontScale="90000"/>
          </a:bodyPr>
          <a:lstStyle/>
          <a:p>
            <a:pPr algn="ctr"/>
            <a:r>
              <a:rPr lang="uk-UA" b="1" dirty="0">
                <a:solidFill>
                  <a:schemeClr val="accent2">
                    <a:lumMod val="75000"/>
                  </a:schemeClr>
                </a:solidFill>
                <a:latin typeface="Times New Roman" panose="02020603050405020304" pitchFamily="18" charset="0"/>
                <a:cs typeface="Times New Roman" panose="02020603050405020304" pitchFamily="18" charset="0"/>
              </a:rPr>
              <a:t>За   напрямом   розвитку підприємства </a:t>
            </a:r>
            <a:br>
              <a:rPr lang="uk-UA" b="1" dirty="0">
                <a:solidFill>
                  <a:schemeClr val="accent2">
                    <a:lumMod val="75000"/>
                  </a:schemeClr>
                </a:solidFill>
                <a:latin typeface="Times New Roman" panose="02020603050405020304" pitchFamily="18" charset="0"/>
                <a:cs typeface="Times New Roman" panose="02020603050405020304" pitchFamily="18" charset="0"/>
              </a:rPr>
            </a:br>
            <a:r>
              <a:rPr lang="uk-UA" b="1" dirty="0">
                <a:solidFill>
                  <a:schemeClr val="accent2">
                    <a:lumMod val="75000"/>
                  </a:schemeClr>
                </a:solidFill>
                <a:latin typeface="Times New Roman" panose="02020603050405020304" pitchFamily="18" charset="0"/>
                <a:cs typeface="Times New Roman" panose="02020603050405020304" pitchFamily="18" charset="0"/>
              </a:rPr>
              <a:t>(базові стратегічні альтернативи)</a:t>
            </a:r>
          </a:p>
        </p:txBody>
      </p:sp>
      <p:sp>
        <p:nvSpPr>
          <p:cNvPr id="3" name="Объект 2">
            <a:extLst>
              <a:ext uri="{FF2B5EF4-FFF2-40B4-BE49-F238E27FC236}">
                <a16:creationId xmlns:a16="http://schemas.microsoft.com/office/drawing/2014/main" id="{BAB3D1C8-6653-484B-8F0C-CE7FCD69289D}"/>
              </a:ext>
            </a:extLst>
          </p:cNvPr>
          <p:cNvSpPr>
            <a:spLocks noGrp="1"/>
          </p:cNvSpPr>
          <p:nvPr>
            <p:ph idx="1"/>
          </p:nvPr>
        </p:nvSpPr>
        <p:spPr>
          <a:xfrm>
            <a:off x="677334" y="1696278"/>
            <a:ext cx="9235292" cy="4214192"/>
          </a:xfrm>
        </p:spPr>
        <p:txBody>
          <a:bodyPr>
            <a:normAutofit fontScale="55000" lnSpcReduction="20000"/>
          </a:bodyPr>
          <a:lstStyle/>
          <a:p>
            <a:pPr algn="just">
              <a:lnSpc>
                <a:spcPct val="120000"/>
              </a:lnSpc>
              <a:spcBef>
                <a:spcPts val="600"/>
              </a:spcBef>
            </a:pPr>
            <a:r>
              <a:rPr lang="uk-UA" sz="5100" b="1" i="1" dirty="0">
                <a:solidFill>
                  <a:schemeClr val="accent1">
                    <a:lumMod val="75000"/>
                  </a:schemeClr>
                </a:solidFill>
                <a:latin typeface="Times New Roman" panose="02020603050405020304" pitchFamily="18" charset="0"/>
                <a:cs typeface="Times New Roman" panose="02020603050405020304" pitchFamily="18" charset="0"/>
              </a:rPr>
              <a:t>стратегія зростання </a:t>
            </a:r>
            <a:r>
              <a:rPr lang="uk-UA" sz="5100" b="1" dirty="0">
                <a:solidFill>
                  <a:schemeClr val="accent1">
                    <a:lumMod val="75000"/>
                  </a:schemeClr>
                </a:solidFill>
                <a:latin typeface="Times New Roman" panose="02020603050405020304" pitchFamily="18" charset="0"/>
                <a:cs typeface="Times New Roman" panose="02020603050405020304" pitchFamily="18" charset="0"/>
              </a:rPr>
              <a:t>(інтенсивне зростання, диверсифікаційне зростання, інтеграційне зростання) – використовується за позитивної ринкової кон’юнктури</a:t>
            </a:r>
          </a:p>
          <a:p>
            <a:pPr algn="just">
              <a:lnSpc>
                <a:spcPct val="120000"/>
              </a:lnSpc>
              <a:spcBef>
                <a:spcPts val="600"/>
              </a:spcBef>
            </a:pPr>
            <a:r>
              <a:rPr lang="uk-UA" sz="5100" b="1" i="1" dirty="0">
                <a:solidFill>
                  <a:schemeClr val="accent1">
                    <a:lumMod val="75000"/>
                  </a:schemeClr>
                </a:solidFill>
                <a:latin typeface="Times New Roman" panose="02020603050405020304" pitchFamily="18" charset="0"/>
                <a:cs typeface="Times New Roman" panose="02020603050405020304" pitchFamily="18" charset="0"/>
              </a:rPr>
              <a:t>стратегія скорочення </a:t>
            </a:r>
            <a:r>
              <a:rPr lang="ru-RU" sz="5100" b="1" dirty="0">
                <a:solidFill>
                  <a:schemeClr val="accent1">
                    <a:lumMod val="75000"/>
                  </a:schemeClr>
                </a:solidFill>
                <a:latin typeface="Times New Roman" panose="02020603050405020304" pitchFamily="18" charset="0"/>
                <a:cs typeface="Times New Roman" panose="02020603050405020304" pitchFamily="18" charset="0"/>
              </a:rPr>
              <a:t>- </a:t>
            </a:r>
            <a:r>
              <a:rPr lang="uk-UA" sz="5100" b="1" dirty="0">
                <a:solidFill>
                  <a:schemeClr val="accent1">
                    <a:lumMod val="75000"/>
                  </a:schemeClr>
                </a:solidFill>
                <a:latin typeface="Times New Roman" panose="02020603050405020304" pitchFamily="18" charset="0"/>
                <a:cs typeface="Times New Roman" panose="02020603050405020304" pitchFamily="18" charset="0"/>
              </a:rPr>
              <a:t>використовується у зв’язку  з  погіршенням фінансового </a:t>
            </a:r>
            <a:r>
              <a:rPr lang="ru-RU" sz="5100" b="1" dirty="0">
                <a:solidFill>
                  <a:schemeClr val="accent1">
                    <a:lumMod val="75000"/>
                  </a:schemeClr>
                </a:solidFill>
                <a:latin typeface="Times New Roman" panose="02020603050405020304" pitchFamily="18" charset="0"/>
                <a:cs typeface="Times New Roman" panose="02020603050405020304" pitchFamily="18" charset="0"/>
              </a:rPr>
              <a:t>стану </a:t>
            </a:r>
            <a:r>
              <a:rPr lang="uk-UA" sz="5100" b="1" dirty="0">
                <a:solidFill>
                  <a:schemeClr val="accent1">
                    <a:lumMod val="75000"/>
                  </a:schemeClr>
                </a:solidFill>
                <a:latin typeface="Times New Roman" panose="02020603050405020304" pitchFamily="18" charset="0"/>
                <a:cs typeface="Times New Roman" panose="02020603050405020304" pitchFamily="18" charset="0"/>
              </a:rPr>
              <a:t>підприємств</a:t>
            </a:r>
            <a:r>
              <a:rPr lang="ru-RU" sz="5100" b="1" dirty="0">
                <a:solidFill>
                  <a:schemeClr val="accent1">
                    <a:lumMod val="75000"/>
                  </a:schemeClr>
                </a:solidFill>
                <a:latin typeface="Times New Roman" panose="02020603050405020304" pitchFamily="18" charset="0"/>
                <a:cs typeface="Times New Roman" panose="02020603050405020304" pitchFamily="18" charset="0"/>
              </a:rPr>
              <a:t>а</a:t>
            </a:r>
            <a:endParaRPr lang="uk-UA" sz="5100" b="1" dirty="0">
              <a:solidFill>
                <a:schemeClr val="accent1">
                  <a:lumMod val="75000"/>
                </a:schemeClr>
              </a:solidFill>
              <a:latin typeface="Times New Roman" panose="02020603050405020304" pitchFamily="18" charset="0"/>
              <a:cs typeface="Times New Roman" panose="02020603050405020304" pitchFamily="18" charset="0"/>
            </a:endParaRPr>
          </a:p>
          <a:p>
            <a:pPr algn="just">
              <a:lnSpc>
                <a:spcPct val="120000"/>
              </a:lnSpc>
              <a:spcBef>
                <a:spcPts val="600"/>
              </a:spcBef>
            </a:pPr>
            <a:r>
              <a:rPr lang="uk-UA" sz="5100" b="1" i="1" dirty="0">
                <a:solidFill>
                  <a:schemeClr val="accent1">
                    <a:lumMod val="75000"/>
                  </a:schemeClr>
                </a:solidFill>
                <a:latin typeface="Times New Roman" panose="02020603050405020304" pitchFamily="18" charset="0"/>
                <a:cs typeface="Times New Roman" panose="02020603050405020304" pitchFamily="18" charset="0"/>
              </a:rPr>
              <a:t>стратегія ліквідації </a:t>
            </a:r>
            <a:r>
              <a:rPr lang="uk-UA" sz="5100" b="1" dirty="0">
                <a:solidFill>
                  <a:schemeClr val="accent1">
                    <a:lumMod val="75000"/>
                  </a:schemeClr>
                </a:solidFill>
                <a:latin typeface="Times New Roman" panose="02020603050405020304" pitchFamily="18" charset="0"/>
                <a:cs typeface="Times New Roman" panose="02020603050405020304" pitchFamily="18" charset="0"/>
              </a:rPr>
              <a:t>– реалізується шляхом банкрутства або закриття підприємства</a:t>
            </a:r>
          </a:p>
          <a:p>
            <a:pPr>
              <a:lnSpc>
                <a:spcPct val="120000"/>
              </a:lnSpc>
              <a:spcBef>
                <a:spcPts val="600"/>
              </a:spcBef>
            </a:pPr>
            <a:r>
              <a:rPr lang="uk-UA" sz="5100" b="1" i="1" dirty="0">
                <a:solidFill>
                  <a:schemeClr val="accent1">
                    <a:lumMod val="75000"/>
                  </a:schemeClr>
                </a:solidFill>
                <a:latin typeface="Times New Roman" panose="02020603050405020304" pitchFamily="18" charset="0"/>
                <a:cs typeface="Times New Roman" panose="02020603050405020304" pitchFamily="18" charset="0"/>
              </a:rPr>
              <a:t>стратегія утримання позицій</a:t>
            </a:r>
            <a:endParaRPr lang="uk-UA" sz="5100" b="1" dirty="0">
              <a:solidFill>
                <a:schemeClr val="accent1">
                  <a:lumMod val="75000"/>
                </a:schemeClr>
              </a:solidFill>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535259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176254-E4E9-4499-A69F-8991EB1DCEB2}"/>
              </a:ext>
            </a:extLst>
          </p:cNvPr>
          <p:cNvSpPr>
            <a:spLocks noGrp="1"/>
          </p:cNvSpPr>
          <p:nvPr>
            <p:ph idx="1"/>
          </p:nvPr>
        </p:nvSpPr>
        <p:spPr>
          <a:xfrm>
            <a:off x="677334" y="768627"/>
            <a:ext cx="8996754" cy="5272736"/>
          </a:xfrm>
        </p:spPr>
        <p:txBody>
          <a:bodyPr>
            <a:normAutofit fontScale="92500" lnSpcReduction="10000"/>
          </a:bodyPr>
          <a:lstStyle/>
          <a:p>
            <a:pPr marL="0" indent="0" algn="ctr">
              <a:buNone/>
            </a:pPr>
            <a:r>
              <a:rPr lang="uk-UA" sz="3600" b="1" dirty="0">
                <a:solidFill>
                  <a:schemeClr val="accent2">
                    <a:lumMod val="75000"/>
                  </a:schemeClr>
                </a:solidFill>
                <a:latin typeface="Times New Roman" panose="02020603050405020304" pitchFamily="18" charset="0"/>
                <a:ea typeface="Times New Roman" panose="02020603050405020304" pitchFamily="18" charset="0"/>
              </a:rPr>
              <a:t>Процес розробки стратегії включає </a:t>
            </a:r>
          </a:p>
          <a:p>
            <a:pPr marL="0" indent="0" algn="ctr">
              <a:buNone/>
            </a:pPr>
            <a:endParaRPr lang="uk-UA" sz="3600" b="1" dirty="0">
              <a:solidFill>
                <a:schemeClr val="accent2">
                  <a:lumMod val="75000"/>
                </a:schemeClr>
              </a:solidFill>
              <a:latin typeface="Times New Roman" panose="02020603050405020304" pitchFamily="18" charset="0"/>
              <a:ea typeface="Times New Roman" panose="02020603050405020304" pitchFamily="18" charset="0"/>
            </a:endParaRPr>
          </a:p>
          <a:p>
            <a:pPr marL="0" indent="0" algn="ctr">
              <a:buNone/>
            </a:pPr>
            <a:endParaRPr lang="uk-UA" dirty="0">
              <a:latin typeface="Times New Roman" panose="02020603050405020304" pitchFamily="18" charset="0"/>
              <a:ea typeface="Times New Roman" panose="02020603050405020304" pitchFamily="18" charset="0"/>
            </a:endParaRPr>
          </a:p>
          <a:p>
            <a:pPr marL="0" indent="0" algn="ctr">
              <a:buNone/>
            </a:pPr>
            <a:endParaRPr lang="uk-UA" dirty="0">
              <a:latin typeface="Times New Roman" panose="02020603050405020304" pitchFamily="18" charset="0"/>
              <a:ea typeface="Times New Roman" panose="02020603050405020304" pitchFamily="18" charset="0"/>
            </a:endParaRPr>
          </a:p>
          <a:p>
            <a:pPr marL="0" indent="0" algn="ctr">
              <a:buNone/>
            </a:pPr>
            <a:endParaRPr lang="uk-UA" dirty="0">
              <a:latin typeface="Times New Roman" panose="02020603050405020304" pitchFamily="18" charset="0"/>
              <a:ea typeface="Times New Roman" panose="02020603050405020304" pitchFamily="18" charset="0"/>
            </a:endParaRPr>
          </a:p>
          <a:p>
            <a:pPr marL="0" indent="0" algn="ctr">
              <a:buNone/>
            </a:pPr>
            <a:endParaRPr lang="uk-UA" dirty="0">
              <a:latin typeface="Times New Roman" panose="02020603050405020304" pitchFamily="18" charset="0"/>
              <a:ea typeface="Times New Roman" panose="02020603050405020304" pitchFamily="18" charset="0"/>
            </a:endParaRPr>
          </a:p>
          <a:p>
            <a:pPr marL="0" indent="0" algn="just">
              <a:buNone/>
            </a:pPr>
            <a:r>
              <a:rPr lang="uk-UA" sz="3200" b="1" dirty="0">
                <a:solidFill>
                  <a:schemeClr val="accent2">
                    <a:lumMod val="75000"/>
                  </a:schemeClr>
                </a:solidFill>
                <a:latin typeface="Times New Roman" panose="02020603050405020304" pitchFamily="18" charset="0"/>
                <a:ea typeface="Times New Roman" panose="02020603050405020304" pitchFamily="18" charset="0"/>
              </a:rPr>
              <a:t>За І. </a:t>
            </a:r>
            <a:r>
              <a:rPr lang="uk-UA" sz="3200" b="1" dirty="0" err="1">
                <a:solidFill>
                  <a:schemeClr val="accent2">
                    <a:lumMod val="75000"/>
                  </a:schemeClr>
                </a:solidFill>
                <a:latin typeface="Times New Roman" panose="02020603050405020304" pitchFamily="18" charset="0"/>
                <a:ea typeface="Times New Roman" panose="02020603050405020304" pitchFamily="18" charset="0"/>
              </a:rPr>
              <a:t>Ансоффом</a:t>
            </a:r>
            <a:r>
              <a:rPr lang="uk-UA" sz="3200" b="1" dirty="0">
                <a:solidFill>
                  <a:schemeClr val="accent2">
                    <a:lumMod val="75000"/>
                  </a:schemeClr>
                </a:solidFill>
                <a:latin typeface="Times New Roman" panose="02020603050405020304" pitchFamily="18" charset="0"/>
                <a:ea typeface="Times New Roman" panose="02020603050405020304" pitchFamily="18" charset="0"/>
              </a:rPr>
              <a:t>, </a:t>
            </a:r>
            <a:r>
              <a:rPr lang="uk-UA" sz="3200" b="1" i="1" dirty="0">
                <a:solidFill>
                  <a:schemeClr val="accent2">
                    <a:lumMod val="75000"/>
                  </a:schemeClr>
                </a:solidFill>
                <a:latin typeface="Times New Roman" panose="02020603050405020304" pitchFamily="18" charset="0"/>
                <a:ea typeface="Times New Roman" panose="02020603050405020304" pitchFamily="18" charset="0"/>
              </a:rPr>
              <a:t>стратегічне планування </a:t>
            </a:r>
            <a:r>
              <a:rPr lang="uk-UA" sz="3200" b="1" dirty="0">
                <a:solidFill>
                  <a:schemeClr val="accent2">
                    <a:lumMod val="75000"/>
                  </a:schemeClr>
                </a:solidFill>
                <a:latin typeface="Times New Roman" panose="02020603050405020304" pitchFamily="18" charset="0"/>
                <a:ea typeface="Times New Roman" panose="02020603050405020304" pitchFamily="18" charset="0"/>
              </a:rPr>
              <a:t>– це прийняття оптимального стратегічного рішення, а </a:t>
            </a:r>
            <a:r>
              <a:rPr lang="uk-UA" sz="3200" b="1" i="1" dirty="0">
                <a:solidFill>
                  <a:schemeClr val="accent2">
                    <a:lumMod val="75000"/>
                  </a:schemeClr>
                </a:solidFill>
                <a:latin typeface="Times New Roman" panose="02020603050405020304" pitchFamily="18" charset="0"/>
                <a:ea typeface="Times New Roman" panose="02020603050405020304" pitchFamily="18" charset="0"/>
              </a:rPr>
              <a:t>стратегічний менеджмент (управління) </a:t>
            </a:r>
            <a:r>
              <a:rPr lang="uk-UA" sz="3200" b="1" dirty="0">
                <a:solidFill>
                  <a:schemeClr val="accent2">
                    <a:lumMod val="75000"/>
                  </a:schemeClr>
                </a:solidFill>
                <a:latin typeface="Times New Roman" panose="02020603050405020304" pitchFamily="18" charset="0"/>
                <a:ea typeface="Times New Roman" panose="02020603050405020304" pitchFamily="18" charset="0"/>
              </a:rPr>
              <a:t>пов’язаний з досягненням стратегічних результатів: захопленням нових ринків, впровадженням нових товарів та технологій</a:t>
            </a:r>
            <a:r>
              <a:rPr lang="ru-RU" sz="3200" b="1" dirty="0">
                <a:solidFill>
                  <a:schemeClr val="accent2">
                    <a:lumMod val="75000"/>
                  </a:schemeClr>
                </a:solidFill>
                <a:latin typeface="Times New Roman" panose="02020603050405020304" pitchFamily="18" charset="0"/>
                <a:ea typeface="Times New Roman" panose="02020603050405020304" pitchFamily="18" charset="0"/>
              </a:rPr>
              <a:t>. </a:t>
            </a:r>
            <a:endParaRPr lang="ru-UA" sz="3200" b="1" dirty="0">
              <a:solidFill>
                <a:schemeClr val="accent2">
                  <a:lumMod val="75000"/>
                </a:schemeClr>
              </a:solidFill>
            </a:endParaRPr>
          </a:p>
        </p:txBody>
      </p:sp>
      <p:sp>
        <p:nvSpPr>
          <p:cNvPr id="4" name="Прямоугольник: скругленные углы 3">
            <a:extLst>
              <a:ext uri="{FF2B5EF4-FFF2-40B4-BE49-F238E27FC236}">
                <a16:creationId xmlns:a16="http://schemas.microsoft.com/office/drawing/2014/main" id="{D3D7367B-9D85-4515-89B2-C87DE7846407}"/>
              </a:ext>
            </a:extLst>
          </p:cNvPr>
          <p:cNvSpPr/>
          <p:nvPr/>
        </p:nvSpPr>
        <p:spPr>
          <a:xfrm>
            <a:off x="1417982" y="1577009"/>
            <a:ext cx="2994992" cy="1577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latin typeface="Times New Roman" panose="02020603050405020304" pitchFamily="18" charset="0"/>
                <a:cs typeface="Times New Roman" panose="02020603050405020304" pitchFamily="18" charset="0"/>
              </a:rPr>
              <a:t>Стратегічне планування</a:t>
            </a:r>
            <a:endParaRPr lang="ru-UA" sz="2800" b="1" dirty="0">
              <a:latin typeface="Times New Roman" panose="02020603050405020304" pitchFamily="18" charset="0"/>
              <a:cs typeface="Times New Roman" panose="02020603050405020304" pitchFamily="18" charset="0"/>
            </a:endParaRPr>
          </a:p>
        </p:txBody>
      </p:sp>
      <p:sp>
        <p:nvSpPr>
          <p:cNvPr id="5" name="Прямоугольник: скругленные углы 4">
            <a:extLst>
              <a:ext uri="{FF2B5EF4-FFF2-40B4-BE49-F238E27FC236}">
                <a16:creationId xmlns:a16="http://schemas.microsoft.com/office/drawing/2014/main" id="{069F9CAC-53A0-4883-82F4-96513C5BAD43}"/>
              </a:ext>
            </a:extLst>
          </p:cNvPr>
          <p:cNvSpPr/>
          <p:nvPr/>
        </p:nvSpPr>
        <p:spPr>
          <a:xfrm>
            <a:off x="5678556" y="1577009"/>
            <a:ext cx="2994991" cy="1577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a:latin typeface="Times New Roman" panose="02020603050405020304" pitchFamily="18" charset="0"/>
                <a:cs typeface="Times New Roman" panose="02020603050405020304" pitchFamily="18" charset="0"/>
              </a:rPr>
              <a:t>Стратегічне управління</a:t>
            </a:r>
            <a:endParaRPr lang="ru-UA"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66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9989E0-A7CE-43B0-8FD1-96143799618D}"/>
              </a:ext>
            </a:extLst>
          </p:cNvPr>
          <p:cNvSpPr>
            <a:spLocks noGrp="1"/>
          </p:cNvSpPr>
          <p:nvPr>
            <p:ph type="title"/>
          </p:nvPr>
        </p:nvSpPr>
        <p:spPr>
          <a:xfrm>
            <a:off x="1194169" y="609600"/>
            <a:ext cx="8596668" cy="636104"/>
          </a:xfrm>
        </p:spPr>
        <p:txBody>
          <a:bodyPr>
            <a:normAutofit fontScale="90000"/>
          </a:bodyPr>
          <a:lstStyle/>
          <a:p>
            <a:pPr algn="ctr"/>
            <a:r>
              <a:rPr lang="uk-UA" b="1" dirty="0">
                <a:solidFill>
                  <a:schemeClr val="accent2">
                    <a:lumMod val="75000"/>
                  </a:schemeClr>
                </a:solidFill>
                <a:latin typeface="Times New Roman" panose="02020603050405020304" pitchFamily="18" charset="0"/>
                <a:cs typeface="Times New Roman" panose="02020603050405020304" pitchFamily="18" charset="0"/>
              </a:rPr>
              <a:t>Стратегічне планування та управління</a:t>
            </a:r>
            <a:endParaRPr lang="ru-UA"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AF0A920-A257-477D-B8E1-421C2023FD47}"/>
              </a:ext>
            </a:extLst>
          </p:cNvPr>
          <p:cNvSpPr>
            <a:spLocks noGrp="1"/>
          </p:cNvSpPr>
          <p:nvPr>
            <p:ph idx="1"/>
          </p:nvPr>
        </p:nvSpPr>
        <p:spPr>
          <a:xfrm>
            <a:off x="968882" y="1245704"/>
            <a:ext cx="8596668" cy="4795658"/>
          </a:xfrm>
        </p:spPr>
        <p:txBody>
          <a:bodyPr>
            <a:normAutofit/>
          </a:bodyPr>
          <a:lstStyle/>
          <a:p>
            <a:pPr marL="0" indent="0" algn="just">
              <a:spcBef>
                <a:spcPts val="0"/>
              </a:spcBef>
              <a:buNone/>
            </a:pPr>
            <a:r>
              <a:rPr lang="uk-UA" sz="2800" b="1" i="1" dirty="0">
                <a:solidFill>
                  <a:schemeClr val="accent2">
                    <a:lumMod val="75000"/>
                  </a:schemeClr>
                </a:solidFill>
                <a:latin typeface="Times New Roman" panose="02020603050405020304" pitchFamily="18" charset="0"/>
                <a:cs typeface="Times New Roman" panose="02020603050405020304" pitchFamily="18" charset="0"/>
              </a:rPr>
              <a:t>Стратегічне планування  </a:t>
            </a:r>
            <a:r>
              <a:rPr lang="uk-UA" sz="2800" b="1" dirty="0">
                <a:solidFill>
                  <a:schemeClr val="accent2">
                    <a:lumMod val="75000"/>
                  </a:schemeClr>
                </a:solidFill>
                <a:latin typeface="Times New Roman" panose="02020603050405020304" pitchFamily="18" charset="0"/>
                <a:cs typeface="Times New Roman" panose="02020603050405020304" pitchFamily="18" charset="0"/>
              </a:rPr>
              <a:t>– це адаптивний процес, за допомогою якого здійснюються регулярна розробка та корекція системи формалізованих планів, перегляд змісту заходів щодо їх виконання на основі безперервного контролю та оцінювання змін, що відбуваються зовні та всередині організації. </a:t>
            </a:r>
          </a:p>
          <a:p>
            <a:pPr marL="0" indent="0" algn="just">
              <a:spcBef>
                <a:spcPts val="0"/>
              </a:spcBef>
              <a:buNone/>
            </a:pPr>
            <a:r>
              <a:rPr lang="uk-UA" sz="2800" b="1" i="1" dirty="0">
                <a:solidFill>
                  <a:schemeClr val="accent2">
                    <a:lumMod val="75000"/>
                  </a:schemeClr>
                </a:solidFill>
                <a:latin typeface="Times New Roman" panose="02020603050405020304" pitchFamily="18" charset="0"/>
                <a:cs typeface="Times New Roman" panose="02020603050405020304" pitchFamily="18" charset="0"/>
              </a:rPr>
              <a:t>Стратегічне управління </a:t>
            </a:r>
            <a:r>
              <a:rPr lang="uk-UA" sz="2800" b="1" dirty="0">
                <a:solidFill>
                  <a:schemeClr val="accent2">
                    <a:lumMod val="75000"/>
                  </a:schemeClr>
                </a:solidFill>
                <a:latin typeface="Times New Roman" panose="02020603050405020304" pitchFamily="18" charset="0"/>
                <a:cs typeface="Times New Roman" panose="02020603050405020304" pitchFamily="18" charset="0"/>
              </a:rPr>
              <a:t>– діяльність, яка полягає у виборі певних дій стосовно досягнення довгострокових цілей організації в умовах зовнішнього середовища, що постійно змінюється. </a:t>
            </a:r>
          </a:p>
          <a:p>
            <a:pPr marL="0" indent="0" algn="just">
              <a:spcBef>
                <a:spcPts val="0"/>
              </a:spcBef>
              <a:buNone/>
            </a:pPr>
            <a:endParaRPr lang="uk-UA" sz="2800" b="1" dirty="0">
              <a:solidFill>
                <a:schemeClr val="accent2">
                  <a:lumMod val="75000"/>
                </a:schemeClr>
              </a:solidFill>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132413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6856A5-9939-4434-8482-406BC1A6399D}"/>
              </a:ext>
            </a:extLst>
          </p:cNvPr>
          <p:cNvSpPr>
            <a:spLocks noGrp="1"/>
          </p:cNvSpPr>
          <p:nvPr>
            <p:ph type="title"/>
          </p:nvPr>
        </p:nvSpPr>
        <p:spPr>
          <a:xfrm>
            <a:off x="1247178" y="364435"/>
            <a:ext cx="8596668" cy="715617"/>
          </a:xfrm>
        </p:spPr>
        <p:txBody>
          <a:bodyPr/>
          <a:lstStyle/>
          <a:p>
            <a:pPr algn="ctr"/>
            <a:r>
              <a:rPr lang="uk-UA" b="1" dirty="0">
                <a:solidFill>
                  <a:schemeClr val="accent2">
                    <a:lumMod val="75000"/>
                  </a:schemeClr>
                </a:solidFill>
                <a:latin typeface="Times New Roman" panose="02020603050405020304" pitchFamily="18" charset="0"/>
                <a:cs typeface="Times New Roman" panose="02020603050405020304" pitchFamily="18" charset="0"/>
              </a:rPr>
              <a:t>Стратегія</a:t>
            </a:r>
            <a:endParaRPr lang="ru-UA"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911BAAB-C22E-4AC5-90D7-3E5DF93E7DE5}"/>
              </a:ext>
            </a:extLst>
          </p:cNvPr>
          <p:cNvSpPr>
            <a:spLocks noGrp="1"/>
          </p:cNvSpPr>
          <p:nvPr>
            <p:ph idx="1"/>
          </p:nvPr>
        </p:nvSpPr>
        <p:spPr>
          <a:xfrm>
            <a:off x="1247178" y="1062555"/>
            <a:ext cx="8596668" cy="2888974"/>
          </a:xfrm>
        </p:spPr>
        <p:txBody>
          <a:bodyPr>
            <a:normAutofit fontScale="85000" lnSpcReduction="20000"/>
          </a:bodyPr>
          <a:lstStyle/>
          <a:p>
            <a:pPr marL="0" indent="0" algn="just">
              <a:buNone/>
            </a:pPr>
            <a:r>
              <a:rPr lang="uk-UA" sz="3200" b="1" dirty="0">
                <a:solidFill>
                  <a:schemeClr val="accent1">
                    <a:lumMod val="75000"/>
                  </a:schemeClr>
                </a:solidFill>
                <a:latin typeface="Times New Roman" panose="02020603050405020304" pitchFamily="18" charset="0"/>
                <a:cs typeface="Times New Roman" panose="02020603050405020304" pitchFamily="18" charset="0"/>
              </a:rPr>
              <a:t>Термін «стратегія» походить від грецького слова </a:t>
            </a:r>
            <a:r>
              <a:rPr lang="uk-UA" sz="3200" b="1" dirty="0" err="1">
                <a:solidFill>
                  <a:schemeClr val="accent1">
                    <a:lumMod val="75000"/>
                  </a:schemeClr>
                </a:solidFill>
                <a:latin typeface="Times New Roman" panose="02020603050405020304" pitchFamily="18" charset="0"/>
                <a:cs typeface="Times New Roman" panose="02020603050405020304" pitchFamily="18" charset="0"/>
              </a:rPr>
              <a:t>στρ</a:t>
            </a:r>
            <a:r>
              <a:rPr lang="uk-UA" sz="3200" b="1" dirty="0">
                <a:solidFill>
                  <a:schemeClr val="accent1">
                    <a:lumMod val="75000"/>
                  </a:schemeClr>
                </a:solidFill>
                <a:latin typeface="Times New Roman" panose="02020603050405020304" pitchFamily="18" charset="0"/>
                <a:cs typeface="Times New Roman" panose="02020603050405020304" pitchFamily="18" charset="0"/>
              </a:rPr>
              <a:t>ατηγία, страта тегів — мистецтво полководця.</a:t>
            </a:r>
          </a:p>
          <a:p>
            <a:pPr marL="0" indent="0" algn="just">
              <a:buNone/>
            </a:pPr>
            <a:r>
              <a:rPr lang="en-US" sz="3200" b="1" dirty="0">
                <a:solidFill>
                  <a:schemeClr val="accent1">
                    <a:lumMod val="75000"/>
                  </a:schemeClr>
                </a:solidFill>
                <a:latin typeface="Times New Roman" panose="02020603050405020304" pitchFamily="18" charset="0"/>
                <a:cs typeface="Times New Roman" panose="02020603050405020304" pitchFamily="18" charset="0"/>
              </a:rPr>
              <a:t>Stratos – </a:t>
            </a:r>
            <a:r>
              <a:rPr lang="uk-UA" sz="3200" b="1" dirty="0">
                <a:solidFill>
                  <a:schemeClr val="accent1">
                    <a:lumMod val="75000"/>
                  </a:schemeClr>
                </a:solidFill>
                <a:latin typeface="Times New Roman" panose="02020603050405020304" pitchFamily="18" charset="0"/>
                <a:cs typeface="Times New Roman" panose="02020603050405020304" pitchFamily="18" charset="0"/>
              </a:rPr>
              <a:t>військо</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ago – </a:t>
            </a:r>
            <a:r>
              <a:rPr lang="uk-UA" sz="3200" b="1" dirty="0">
                <a:solidFill>
                  <a:schemeClr val="accent1">
                    <a:lumMod val="75000"/>
                  </a:schemeClr>
                </a:solidFill>
                <a:latin typeface="Times New Roman" panose="02020603050405020304" pitchFamily="18" charset="0"/>
                <a:cs typeface="Times New Roman" panose="02020603050405020304" pitchFamily="18" charset="0"/>
              </a:rPr>
              <a:t>веду</a:t>
            </a:r>
            <a:r>
              <a:rPr lang="ru-RU" sz="3200" b="1" dirty="0">
                <a:solidFill>
                  <a:schemeClr val="accent1">
                    <a:lumMod val="75000"/>
                  </a:schemeClr>
                </a:solidFill>
                <a:latin typeface="Times New Roman" panose="02020603050405020304" pitchFamily="18" charset="0"/>
                <a:cs typeface="Times New Roman" panose="02020603050405020304" pitchFamily="18" charset="0"/>
              </a:rPr>
              <a:t>. </a:t>
            </a:r>
            <a:endParaRPr lang="en-US" sz="32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r>
              <a:rPr lang="en-US" sz="3200" b="1" dirty="0">
                <a:solidFill>
                  <a:schemeClr val="accent1">
                    <a:lumMod val="75000"/>
                  </a:schemeClr>
                </a:solidFill>
                <a:latin typeface="Times New Roman" panose="02020603050405020304" pitchFamily="18" charset="0"/>
                <a:cs typeface="Times New Roman" panose="02020603050405020304" pitchFamily="18" charset="0"/>
              </a:rPr>
              <a:t>Strat</a:t>
            </a:r>
            <a:r>
              <a:rPr lang="ru-RU" sz="3200" b="1" dirty="0">
                <a:solidFill>
                  <a:schemeClr val="accent1">
                    <a:lumMod val="75000"/>
                  </a:schemeClr>
                </a:solidFill>
                <a:latin typeface="Times New Roman" panose="02020603050405020304" pitchFamily="18" charset="0"/>
                <a:cs typeface="Times New Roman" panose="02020603050405020304" pitchFamily="18" charset="0"/>
              </a:rPr>
              <a:t>е</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gos</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uk-UA" sz="3200" b="1" dirty="0">
                <a:solidFill>
                  <a:schemeClr val="accent1">
                    <a:lumMod val="75000"/>
                  </a:schemeClr>
                </a:solidFill>
                <a:latin typeface="Times New Roman" panose="02020603050405020304" pitchFamily="18" charset="0"/>
                <a:cs typeface="Times New Roman" panose="02020603050405020304" pitchFamily="18" charset="0"/>
              </a:rPr>
              <a:t>– полководець або воєначальник, що командує армією</a:t>
            </a:r>
            <a:r>
              <a:rPr lang="ru-RU" sz="3200" b="1" dirty="0">
                <a:solidFill>
                  <a:schemeClr val="accent1">
                    <a:lumMod val="75000"/>
                  </a:schemeClr>
                </a:solidFill>
                <a:latin typeface="Times New Roman" panose="02020603050405020304" pitchFamily="18" charset="0"/>
                <a:cs typeface="Times New Roman" panose="02020603050405020304" pitchFamily="18" charset="0"/>
              </a:rPr>
              <a:t>.</a:t>
            </a:r>
          </a:p>
          <a:p>
            <a:pPr marL="0" indent="0" algn="just">
              <a:buNone/>
            </a:pPr>
            <a:r>
              <a:rPr lang="uk-UA" sz="3200" b="1" dirty="0">
                <a:solidFill>
                  <a:schemeClr val="accent1">
                    <a:lumMod val="75000"/>
                  </a:schemeClr>
                </a:solidFill>
                <a:latin typeface="Times New Roman" panose="02020603050405020304" pitchFamily="18" charset="0"/>
                <a:cs typeface="Times New Roman" panose="02020603050405020304" pitchFamily="18" charset="0"/>
              </a:rPr>
              <a:t>У Стародавній Греції головнокомандуючого військом під час воєнних дій називали «стратегом»</a:t>
            </a:r>
          </a:p>
        </p:txBody>
      </p:sp>
      <p:pic>
        <p:nvPicPr>
          <p:cNvPr id="4" name="Рисунок 3">
            <a:extLst>
              <a:ext uri="{FF2B5EF4-FFF2-40B4-BE49-F238E27FC236}">
                <a16:creationId xmlns:a16="http://schemas.microsoft.com/office/drawing/2014/main" id="{D30C7472-D6F0-4D44-9A00-3CF14E27C26C}"/>
              </a:ext>
            </a:extLst>
          </p:cNvPr>
          <p:cNvPicPr>
            <a:picLocks noChangeAspect="1"/>
          </p:cNvPicPr>
          <p:nvPr/>
        </p:nvPicPr>
        <p:blipFill>
          <a:blip r:embed="rId2"/>
          <a:stretch>
            <a:fillRect/>
          </a:stretch>
        </p:blipFill>
        <p:spPr>
          <a:xfrm>
            <a:off x="6096000" y="4174436"/>
            <a:ext cx="3142873" cy="2350396"/>
          </a:xfrm>
          <a:prstGeom prst="rect">
            <a:avLst/>
          </a:prstGeom>
        </p:spPr>
      </p:pic>
      <p:pic>
        <p:nvPicPr>
          <p:cNvPr id="5" name="Рисунок 4">
            <a:extLst>
              <a:ext uri="{FF2B5EF4-FFF2-40B4-BE49-F238E27FC236}">
                <a16:creationId xmlns:a16="http://schemas.microsoft.com/office/drawing/2014/main" id="{7D0B53AB-B869-4C7D-BA05-C9794522448C}"/>
              </a:ext>
            </a:extLst>
          </p:cNvPr>
          <p:cNvPicPr>
            <a:picLocks noChangeAspect="1"/>
          </p:cNvPicPr>
          <p:nvPr/>
        </p:nvPicPr>
        <p:blipFill>
          <a:blip r:embed="rId3"/>
          <a:stretch>
            <a:fillRect/>
          </a:stretch>
        </p:blipFill>
        <p:spPr>
          <a:xfrm>
            <a:off x="1613866" y="4216574"/>
            <a:ext cx="3329196" cy="2266121"/>
          </a:xfrm>
          <a:prstGeom prst="rect">
            <a:avLst/>
          </a:prstGeom>
        </p:spPr>
      </p:pic>
    </p:spTree>
    <p:extLst>
      <p:ext uri="{BB962C8B-B14F-4D97-AF65-F5344CB8AC3E}">
        <p14:creationId xmlns:p14="http://schemas.microsoft.com/office/powerpoint/2010/main" val="2073234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7BCEF2-F6F9-4E7D-B771-208A779EAABB}"/>
              </a:ext>
            </a:extLst>
          </p:cNvPr>
          <p:cNvSpPr>
            <a:spLocks noGrp="1"/>
          </p:cNvSpPr>
          <p:nvPr>
            <p:ph type="title"/>
          </p:nvPr>
        </p:nvSpPr>
        <p:spPr>
          <a:xfrm>
            <a:off x="677334" y="470452"/>
            <a:ext cx="9500336" cy="1020417"/>
          </a:xfrm>
        </p:spPr>
        <p:txBody>
          <a:bodyPr>
            <a:normAutofit fontScale="90000"/>
          </a:bodyPr>
          <a:lstStyle/>
          <a:p>
            <a:pPr algn="ctr"/>
            <a:r>
              <a:rPr lang="uk-UA" b="1" dirty="0">
                <a:solidFill>
                  <a:schemeClr val="accent2">
                    <a:lumMod val="75000"/>
                  </a:schemeClr>
                </a:solidFill>
                <a:latin typeface="Times New Roman" panose="02020603050405020304" pitchFamily="18" charset="0"/>
                <a:cs typeface="Times New Roman" panose="02020603050405020304" pitchFamily="18" charset="0"/>
              </a:rPr>
              <a:t>Відмінності стратегічного планування від стратегічного управління</a:t>
            </a:r>
          </a:p>
        </p:txBody>
      </p:sp>
      <p:sp>
        <p:nvSpPr>
          <p:cNvPr id="3" name="Объект 2">
            <a:extLst>
              <a:ext uri="{FF2B5EF4-FFF2-40B4-BE49-F238E27FC236}">
                <a16:creationId xmlns:a16="http://schemas.microsoft.com/office/drawing/2014/main" id="{8A4E249B-71AD-486C-B463-7298A03B319F}"/>
              </a:ext>
            </a:extLst>
          </p:cNvPr>
          <p:cNvSpPr>
            <a:spLocks noGrp="1"/>
          </p:cNvSpPr>
          <p:nvPr>
            <p:ph idx="1"/>
          </p:nvPr>
        </p:nvSpPr>
        <p:spPr>
          <a:xfrm>
            <a:off x="677334" y="1590261"/>
            <a:ext cx="9367814" cy="4797287"/>
          </a:xfrm>
        </p:spPr>
        <p:txBody>
          <a:bodyPr>
            <a:normAutofit fontScale="77500" lnSpcReduction="20000"/>
          </a:bodyPr>
          <a:lstStyle/>
          <a:p>
            <a:pPr marL="0" indent="0" algn="just">
              <a:lnSpc>
                <a:spcPct val="120000"/>
              </a:lnSpc>
              <a:spcBef>
                <a:spcPts val="0"/>
              </a:spcBef>
              <a:spcAft>
                <a:spcPts val="600"/>
              </a:spcAft>
              <a:buNone/>
            </a:pPr>
            <a:r>
              <a:rPr lang="uk-UA" sz="2600" b="1" dirty="0">
                <a:solidFill>
                  <a:schemeClr val="accent1">
                    <a:lumMod val="75000"/>
                  </a:schemeClr>
                </a:solidFill>
                <a:latin typeface="Times New Roman" panose="02020603050405020304" pitchFamily="18" charset="0"/>
                <a:cs typeface="Times New Roman" panose="02020603050405020304" pitchFamily="18" charset="0"/>
              </a:rPr>
              <a:t>1</a:t>
            </a:r>
            <a:r>
              <a:rPr lang="uk-UA" sz="3100" b="1" dirty="0">
                <a:solidFill>
                  <a:schemeClr val="accent1">
                    <a:lumMod val="75000"/>
                  </a:schemeClr>
                </a:solidFill>
                <a:latin typeface="Times New Roman" panose="02020603050405020304" pitchFamily="18" charset="0"/>
                <a:cs typeface="Times New Roman" panose="02020603050405020304" pitchFamily="18" charset="0"/>
              </a:rPr>
              <a:t>. </a:t>
            </a:r>
            <a:r>
              <a:rPr lang="uk-UA" sz="3100" b="1" i="1" dirty="0">
                <a:solidFill>
                  <a:schemeClr val="accent1">
                    <a:lumMod val="75000"/>
                  </a:schemeClr>
                </a:solidFill>
                <a:latin typeface="Times New Roman" panose="02020603050405020304" pitchFamily="18" charset="0"/>
                <a:cs typeface="Times New Roman" panose="02020603050405020304" pitchFamily="18" charset="0"/>
              </a:rPr>
              <a:t>Стратегічне  планування</a:t>
            </a:r>
            <a:r>
              <a:rPr lang="uk-UA" sz="3100" b="1" dirty="0">
                <a:solidFill>
                  <a:schemeClr val="accent1">
                    <a:lumMod val="75000"/>
                  </a:schemeClr>
                </a:solidFill>
                <a:latin typeface="Times New Roman" panose="02020603050405020304" pitchFamily="18" charset="0"/>
                <a:cs typeface="Times New Roman" panose="02020603050405020304" pitchFamily="18" charset="0"/>
              </a:rPr>
              <a:t>  сфокусоване  на  прийнятті  оптимальних стратегічних рішень, тоді як </a:t>
            </a:r>
            <a:r>
              <a:rPr lang="uk-UA" sz="3100" b="1" i="1" dirty="0">
                <a:solidFill>
                  <a:schemeClr val="accent1">
                    <a:lumMod val="75000"/>
                  </a:schemeClr>
                </a:solidFill>
                <a:latin typeface="Times New Roman" panose="02020603050405020304" pitchFamily="18" charset="0"/>
                <a:cs typeface="Times New Roman" panose="02020603050405020304" pitchFamily="18" charset="0"/>
              </a:rPr>
              <a:t>стратегічне управління</a:t>
            </a:r>
            <a:r>
              <a:rPr lang="uk-UA" sz="3100" b="1" dirty="0">
                <a:solidFill>
                  <a:schemeClr val="accent1">
                    <a:lumMod val="75000"/>
                  </a:schemeClr>
                </a:solidFill>
                <a:latin typeface="Times New Roman" panose="02020603050405020304" pitchFamily="18" charset="0"/>
                <a:cs typeface="Times New Roman" panose="02020603050405020304" pitchFamily="18" charset="0"/>
              </a:rPr>
              <a:t> – на досягненні стратегічних результатів.</a:t>
            </a:r>
          </a:p>
          <a:p>
            <a:pPr marL="0" indent="0" algn="just">
              <a:lnSpc>
                <a:spcPct val="120000"/>
              </a:lnSpc>
              <a:spcBef>
                <a:spcPts val="0"/>
              </a:spcBef>
              <a:spcAft>
                <a:spcPts val="600"/>
              </a:spcAft>
              <a:buNone/>
            </a:pPr>
            <a:r>
              <a:rPr lang="uk-UA" sz="3100" b="1" dirty="0">
                <a:solidFill>
                  <a:schemeClr val="accent1">
                    <a:lumMod val="75000"/>
                  </a:schemeClr>
                </a:solidFill>
                <a:latin typeface="Times New Roman" panose="02020603050405020304" pitchFamily="18" charset="0"/>
                <a:cs typeface="Times New Roman" panose="02020603050405020304" pitchFamily="18" charset="0"/>
              </a:rPr>
              <a:t>2. </a:t>
            </a:r>
            <a:r>
              <a:rPr lang="uk-UA" sz="3100" b="1" i="1" dirty="0">
                <a:solidFill>
                  <a:schemeClr val="accent1">
                    <a:lumMod val="75000"/>
                  </a:schemeClr>
                </a:solidFill>
                <a:latin typeface="Times New Roman" panose="02020603050405020304" pitchFamily="18" charset="0"/>
                <a:cs typeface="Times New Roman" panose="02020603050405020304" pitchFamily="18" charset="0"/>
              </a:rPr>
              <a:t>Стратегічне  планування  </a:t>
            </a:r>
            <a:r>
              <a:rPr lang="uk-UA" sz="3100" b="1" dirty="0">
                <a:solidFill>
                  <a:schemeClr val="accent1">
                    <a:lumMod val="75000"/>
                  </a:schemeClr>
                </a:solidFill>
                <a:latin typeface="Times New Roman" panose="02020603050405020304" pitchFamily="18" charset="0"/>
                <a:cs typeface="Times New Roman" panose="02020603050405020304" pitchFamily="18" charset="0"/>
              </a:rPr>
              <a:t>–  аналітичний  процес, </a:t>
            </a:r>
            <a:r>
              <a:rPr lang="uk-UA" sz="3100" b="1" i="1" dirty="0">
                <a:solidFill>
                  <a:schemeClr val="accent1">
                    <a:lumMod val="75000"/>
                  </a:schemeClr>
                </a:solidFill>
                <a:latin typeface="Times New Roman" panose="02020603050405020304" pitchFamily="18" charset="0"/>
                <a:cs typeface="Times New Roman" panose="02020603050405020304" pitchFamily="18" charset="0"/>
              </a:rPr>
              <a:t>стратегічне  управління</a:t>
            </a:r>
            <a:r>
              <a:rPr lang="uk-UA" sz="3100" b="1" dirty="0">
                <a:solidFill>
                  <a:schemeClr val="accent1">
                    <a:lumMod val="75000"/>
                  </a:schemeClr>
                </a:solidFill>
                <a:latin typeface="Times New Roman" panose="02020603050405020304" pitchFamily="18" charset="0"/>
                <a:cs typeface="Times New Roman" panose="02020603050405020304" pitchFamily="18" charset="0"/>
              </a:rPr>
              <a:t>  – організаційний процес </a:t>
            </a:r>
            <a:r>
              <a:rPr lang="ru-RU" sz="3100" b="1" dirty="0">
                <a:solidFill>
                  <a:schemeClr val="accent1">
                    <a:lumMod val="75000"/>
                  </a:schemeClr>
                </a:solidFill>
                <a:latin typeface="Times New Roman" panose="02020603050405020304" pitchFamily="18" charset="0"/>
                <a:cs typeface="Times New Roman" panose="02020603050405020304" pitchFamily="18" charset="0"/>
              </a:rPr>
              <a:t>. </a:t>
            </a:r>
          </a:p>
          <a:p>
            <a:pPr marL="0" indent="0" algn="just">
              <a:lnSpc>
                <a:spcPct val="120000"/>
              </a:lnSpc>
              <a:spcBef>
                <a:spcPts val="0"/>
              </a:spcBef>
              <a:spcAft>
                <a:spcPts val="600"/>
              </a:spcAft>
              <a:buNone/>
            </a:pPr>
            <a:r>
              <a:rPr lang="ru-RU" sz="3100" b="1" dirty="0">
                <a:solidFill>
                  <a:schemeClr val="accent1">
                    <a:lumMod val="75000"/>
                  </a:schemeClr>
                </a:solidFill>
                <a:latin typeface="Times New Roman" panose="02020603050405020304" pitchFamily="18" charset="0"/>
                <a:cs typeface="Times New Roman" panose="02020603050405020304" pitchFamily="18" charset="0"/>
              </a:rPr>
              <a:t>3. </a:t>
            </a:r>
            <a:r>
              <a:rPr lang="uk-UA" sz="3100" b="1" i="1" dirty="0">
                <a:solidFill>
                  <a:schemeClr val="accent1">
                    <a:lumMod val="75000"/>
                  </a:schemeClr>
                </a:solidFill>
                <a:latin typeface="Times New Roman" panose="02020603050405020304" pitchFamily="18" charset="0"/>
                <a:cs typeface="Times New Roman" panose="02020603050405020304" pitchFamily="18" charset="0"/>
              </a:rPr>
              <a:t>Стратегічне  планування </a:t>
            </a:r>
            <a:r>
              <a:rPr lang="uk-UA" sz="3100" b="1" dirty="0">
                <a:solidFill>
                  <a:schemeClr val="accent1">
                    <a:lumMod val="75000"/>
                  </a:schemeClr>
                </a:solidFill>
                <a:latin typeface="Times New Roman" panose="02020603050405020304" pitchFamily="18" charset="0"/>
                <a:cs typeface="Times New Roman" panose="02020603050405020304" pitchFamily="18" charset="0"/>
              </a:rPr>
              <a:t>відповідає на питання «що робити?», а </a:t>
            </a:r>
            <a:r>
              <a:rPr lang="uk-UA" sz="3100" b="1" i="1" dirty="0">
                <a:solidFill>
                  <a:schemeClr val="accent1">
                    <a:lumMod val="75000"/>
                  </a:schemeClr>
                </a:solidFill>
                <a:latin typeface="Times New Roman" panose="02020603050405020304" pitchFamily="18" charset="0"/>
                <a:cs typeface="Times New Roman" panose="02020603050405020304" pitchFamily="18" charset="0"/>
              </a:rPr>
              <a:t>стратегічне управління </a:t>
            </a:r>
            <a:r>
              <a:rPr lang="uk-UA" sz="3100" b="1" dirty="0">
                <a:solidFill>
                  <a:schemeClr val="accent1">
                    <a:lumMod val="75000"/>
                  </a:schemeClr>
                </a:solidFill>
                <a:latin typeface="Times New Roman" panose="02020603050405020304" pitchFamily="18" charset="0"/>
                <a:cs typeface="Times New Roman" panose="02020603050405020304" pitchFamily="18" charset="0"/>
              </a:rPr>
              <a:t>– </a:t>
            </a:r>
            <a:r>
              <a:rPr lang="ru-RU" sz="3100" b="1" dirty="0">
                <a:solidFill>
                  <a:schemeClr val="accent1">
                    <a:lumMod val="75000"/>
                  </a:schemeClr>
                </a:solidFill>
                <a:latin typeface="Times New Roman" panose="02020603050405020304" pitchFamily="18" charset="0"/>
                <a:cs typeface="Times New Roman" panose="02020603050405020304" pitchFamily="18" charset="0"/>
              </a:rPr>
              <a:t>«як?», «коли?» і </a:t>
            </a:r>
            <a:r>
              <a:rPr lang="uk-UA" sz="3100" b="1" dirty="0">
                <a:solidFill>
                  <a:schemeClr val="accent1">
                    <a:lumMod val="75000"/>
                  </a:schemeClr>
                </a:solidFill>
                <a:latin typeface="Times New Roman" panose="02020603050405020304" pitchFamily="18" charset="0"/>
                <a:cs typeface="Times New Roman" panose="02020603050405020304" pitchFamily="18" charset="0"/>
              </a:rPr>
              <a:t>«хто це буде робити?»</a:t>
            </a:r>
          </a:p>
          <a:p>
            <a:pPr marL="0" indent="0" algn="just">
              <a:lnSpc>
                <a:spcPct val="120000"/>
              </a:lnSpc>
              <a:spcBef>
                <a:spcPts val="0"/>
              </a:spcBef>
              <a:spcAft>
                <a:spcPts val="600"/>
              </a:spcAft>
              <a:buNone/>
            </a:pPr>
            <a:r>
              <a:rPr lang="uk-UA" sz="3100" b="1" dirty="0">
                <a:solidFill>
                  <a:schemeClr val="accent1">
                    <a:lumMod val="75000"/>
                  </a:schemeClr>
                </a:solidFill>
                <a:latin typeface="Times New Roman" panose="02020603050405020304" pitchFamily="18" charset="0"/>
                <a:cs typeface="Times New Roman" panose="02020603050405020304" pitchFamily="18" charset="0"/>
              </a:rPr>
              <a:t>4. </a:t>
            </a:r>
            <a:r>
              <a:rPr lang="uk-UA" sz="3100" b="1" i="1" dirty="0">
                <a:solidFill>
                  <a:schemeClr val="accent1">
                    <a:lumMod val="75000"/>
                  </a:schemeClr>
                </a:solidFill>
                <a:latin typeface="Times New Roman" panose="02020603050405020304" pitchFamily="18" charset="0"/>
                <a:cs typeface="Times New Roman" panose="02020603050405020304" pitchFamily="18" charset="0"/>
              </a:rPr>
              <a:t>Стратегічне планування </a:t>
            </a:r>
            <a:r>
              <a:rPr lang="uk-UA" sz="3100" b="1" dirty="0">
                <a:solidFill>
                  <a:schemeClr val="accent1">
                    <a:lumMod val="75000"/>
                  </a:schemeClr>
                </a:solidFill>
                <a:latin typeface="Times New Roman" panose="02020603050405020304" pitchFamily="18" charset="0"/>
                <a:cs typeface="Times New Roman" panose="02020603050405020304" pitchFamily="18" charset="0"/>
              </a:rPr>
              <a:t>– це передусім управління розробкою та виконанням планів, </a:t>
            </a:r>
            <a:r>
              <a:rPr lang="uk-UA" sz="3100" b="1" i="1" dirty="0">
                <a:solidFill>
                  <a:schemeClr val="accent1">
                    <a:lumMod val="75000"/>
                  </a:schemeClr>
                </a:solidFill>
                <a:latin typeface="Times New Roman" panose="02020603050405020304" pitchFamily="18" charset="0"/>
                <a:cs typeface="Times New Roman" panose="02020603050405020304" pitchFamily="18" charset="0"/>
              </a:rPr>
              <a:t>стратегічне управління </a:t>
            </a:r>
            <a:r>
              <a:rPr lang="uk-UA" sz="3100" b="1" dirty="0">
                <a:solidFill>
                  <a:schemeClr val="accent1">
                    <a:lumMod val="75000"/>
                  </a:schemeClr>
                </a:solidFill>
                <a:latin typeface="Times New Roman" panose="02020603050405020304" pitchFamily="18" charset="0"/>
                <a:cs typeface="Times New Roman" panose="02020603050405020304" pitchFamily="18" charset="0"/>
              </a:rPr>
              <a:t>спрямоване на  досягнення результатів за допомогою застосування широкого спектра інструментів стосовно кожного з елементів виробничо-управлінської системи організації</a:t>
            </a:r>
            <a:r>
              <a:rPr lang="ru-RU" sz="3100" b="1" dirty="0">
                <a:solidFill>
                  <a:schemeClr val="accent1">
                    <a:lumMod val="75000"/>
                  </a:schemeClr>
                </a:solidFill>
                <a:latin typeface="Times New Roman" panose="02020603050405020304" pitchFamily="18" charset="0"/>
                <a:cs typeface="Times New Roman" panose="02020603050405020304" pitchFamily="18" charset="0"/>
              </a:rPr>
              <a:t>. </a:t>
            </a:r>
          </a:p>
          <a:p>
            <a:pPr marL="0" indent="0" algn="just">
              <a:spcBef>
                <a:spcPts val="0"/>
              </a:spcBef>
              <a:buNone/>
            </a:pPr>
            <a:endParaRPr lang="uk-UA" sz="2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spcBef>
                <a:spcPts val="0"/>
              </a:spcBef>
              <a:buNone/>
            </a:pPr>
            <a:endParaRPr lang="uk-UA"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470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a:extLst>
              <a:ext uri="{FF2B5EF4-FFF2-40B4-BE49-F238E27FC236}">
                <a16:creationId xmlns:a16="http://schemas.microsoft.com/office/drawing/2014/main" id="{E94F63ED-8E57-4F4C-A132-D1E45B972BF3}"/>
              </a:ext>
            </a:extLst>
          </p:cNvPr>
          <p:cNvSpPr>
            <a:spLocks noGrp="1"/>
          </p:cNvSpPr>
          <p:nvPr>
            <p:ph idx="1"/>
          </p:nvPr>
        </p:nvSpPr>
        <p:spPr>
          <a:xfrm>
            <a:off x="1470552" y="969916"/>
            <a:ext cx="8596668" cy="5421751"/>
          </a:xfrm>
        </p:spPr>
        <p:txBody>
          <a:bodyPr>
            <a:normAutofit lnSpcReduction="10000"/>
          </a:bodyPr>
          <a:lstStyle/>
          <a:p>
            <a:endParaRPr lang="uk-UA" dirty="0"/>
          </a:p>
          <a:p>
            <a:endParaRPr lang="uk-UA" dirty="0"/>
          </a:p>
          <a:p>
            <a:endParaRPr lang="uk-UA" dirty="0"/>
          </a:p>
          <a:p>
            <a:pPr algn="ctr"/>
            <a:endParaRPr lang="uk-UA" dirty="0"/>
          </a:p>
          <a:p>
            <a:pPr algn="ctr"/>
            <a:endParaRPr lang="uk-UA" dirty="0"/>
          </a:p>
          <a:p>
            <a:pPr algn="ctr"/>
            <a:endParaRPr lang="uk-UA" dirty="0"/>
          </a:p>
          <a:p>
            <a:pPr algn="ctr"/>
            <a:endParaRPr lang="uk-UA" dirty="0"/>
          </a:p>
          <a:p>
            <a:pPr algn="ctr"/>
            <a:endParaRPr lang="uk-UA" dirty="0"/>
          </a:p>
          <a:p>
            <a:pPr algn="ctr"/>
            <a:endParaRPr lang="uk-UA" dirty="0"/>
          </a:p>
          <a:p>
            <a:pPr algn="ctr"/>
            <a:endParaRPr lang="uk-UA" dirty="0"/>
          </a:p>
          <a:p>
            <a:pPr algn="ctr"/>
            <a:endParaRPr lang="uk-UA" dirty="0"/>
          </a:p>
          <a:p>
            <a:pPr algn="ctr"/>
            <a:endParaRPr lang="uk-UA" dirty="0"/>
          </a:p>
          <a:p>
            <a:pPr algn="ctr"/>
            <a:endParaRPr lang="uk-UA" dirty="0"/>
          </a:p>
          <a:p>
            <a:pPr marL="0" indent="0" algn="ctr">
              <a:buNone/>
            </a:pPr>
            <a:r>
              <a:rPr lang="uk-UA" sz="2400" b="1" dirty="0">
                <a:solidFill>
                  <a:schemeClr val="accent2">
                    <a:lumMod val="75000"/>
                  </a:schemeClr>
                </a:solidFill>
                <a:latin typeface="Times New Roman" panose="02020603050405020304" pitchFamily="18" charset="0"/>
                <a:cs typeface="Times New Roman" panose="02020603050405020304" pitchFamily="18" charset="0"/>
              </a:rPr>
              <a:t>Стратегічне планування</a:t>
            </a:r>
            <a:endParaRPr lang="ru-UA" sz="2400"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11" name="Рисунок 10">
            <a:extLst>
              <a:ext uri="{FF2B5EF4-FFF2-40B4-BE49-F238E27FC236}">
                <a16:creationId xmlns:a16="http://schemas.microsoft.com/office/drawing/2014/main" id="{98E61F98-01E8-4021-B7E7-51D7B4E3EF60}"/>
              </a:ext>
            </a:extLst>
          </p:cNvPr>
          <p:cNvPicPr>
            <a:picLocks noChangeAspect="1"/>
          </p:cNvPicPr>
          <p:nvPr/>
        </p:nvPicPr>
        <p:blipFill>
          <a:blip r:embed="rId2"/>
          <a:stretch>
            <a:fillRect/>
          </a:stretch>
        </p:blipFill>
        <p:spPr>
          <a:xfrm>
            <a:off x="1775791" y="1154632"/>
            <a:ext cx="7498211" cy="4548736"/>
          </a:xfrm>
          <a:prstGeom prst="rect">
            <a:avLst/>
          </a:prstGeom>
        </p:spPr>
      </p:pic>
    </p:spTree>
    <p:extLst>
      <p:ext uri="{BB962C8B-B14F-4D97-AF65-F5344CB8AC3E}">
        <p14:creationId xmlns:p14="http://schemas.microsoft.com/office/powerpoint/2010/main" val="1345549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3C88BF-1073-40F0-9AAD-28B2D13C6A79}"/>
              </a:ext>
            </a:extLst>
          </p:cNvPr>
          <p:cNvSpPr>
            <a:spLocks noGrp="1"/>
          </p:cNvSpPr>
          <p:nvPr>
            <p:ph type="title"/>
          </p:nvPr>
        </p:nvSpPr>
        <p:spPr>
          <a:xfrm>
            <a:off x="677334" y="609600"/>
            <a:ext cx="8596668" cy="636104"/>
          </a:xfrm>
        </p:spPr>
        <p:txBody>
          <a:bodyPr>
            <a:normAutofit fontScale="90000"/>
          </a:bodyPr>
          <a:lstStyle/>
          <a:p>
            <a:pPr algn="ctr"/>
            <a:r>
              <a:rPr lang="uk-UA" b="1" dirty="0">
                <a:solidFill>
                  <a:schemeClr val="accent2">
                    <a:lumMod val="75000"/>
                  </a:schemeClr>
                </a:solidFill>
                <a:latin typeface="Times New Roman" panose="02020603050405020304" pitchFamily="18" charset="0"/>
                <a:cs typeface="Times New Roman" panose="02020603050405020304" pitchFamily="18" charset="0"/>
              </a:rPr>
              <a:t>Складові стратегічного управління</a:t>
            </a:r>
            <a:endParaRPr lang="ru-UA"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7" name="Объект 6">
            <a:extLst>
              <a:ext uri="{FF2B5EF4-FFF2-40B4-BE49-F238E27FC236}">
                <a16:creationId xmlns:a16="http://schemas.microsoft.com/office/drawing/2014/main" id="{37C8F379-C68F-47E2-B0F5-6B14841E2314}"/>
              </a:ext>
            </a:extLst>
          </p:cNvPr>
          <p:cNvPicPr>
            <a:picLocks noGrp="1" noChangeAspect="1"/>
          </p:cNvPicPr>
          <p:nvPr>
            <p:ph idx="1"/>
          </p:nvPr>
        </p:nvPicPr>
        <p:blipFill>
          <a:blip r:embed="rId2"/>
          <a:stretch>
            <a:fillRect/>
          </a:stretch>
        </p:blipFill>
        <p:spPr>
          <a:xfrm>
            <a:off x="1484243" y="1510748"/>
            <a:ext cx="7659757" cy="4737652"/>
          </a:xfrm>
          <a:prstGeom prst="rect">
            <a:avLst/>
          </a:prstGeom>
        </p:spPr>
      </p:pic>
    </p:spTree>
    <p:extLst>
      <p:ext uri="{BB962C8B-B14F-4D97-AF65-F5344CB8AC3E}">
        <p14:creationId xmlns:p14="http://schemas.microsoft.com/office/powerpoint/2010/main" val="1662978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607B9B-3A59-40AB-9FA9-1FE4D212A0F7}"/>
              </a:ext>
            </a:extLst>
          </p:cNvPr>
          <p:cNvSpPr>
            <a:spLocks noGrp="1"/>
          </p:cNvSpPr>
          <p:nvPr>
            <p:ph type="title"/>
          </p:nvPr>
        </p:nvSpPr>
        <p:spPr>
          <a:xfrm>
            <a:off x="1353195" y="450575"/>
            <a:ext cx="8596668" cy="490330"/>
          </a:xfrm>
        </p:spPr>
        <p:txBody>
          <a:bodyPr>
            <a:normAutofit/>
          </a:bodyPr>
          <a:lstStyle/>
          <a:p>
            <a:pPr algn="ctr"/>
            <a:r>
              <a:rPr lang="uk-UA" sz="2400" b="1" dirty="0">
                <a:solidFill>
                  <a:schemeClr val="accent2">
                    <a:lumMod val="75000"/>
                  </a:schemeClr>
                </a:solidFill>
                <a:latin typeface="Times New Roman" panose="02020603050405020304" pitchFamily="18" charset="0"/>
                <a:cs typeface="Times New Roman" panose="02020603050405020304" pitchFamily="18" charset="0"/>
              </a:rPr>
              <a:t>Стратегічне та оперативне управління</a:t>
            </a:r>
          </a:p>
        </p:txBody>
      </p:sp>
      <p:graphicFrame>
        <p:nvGraphicFramePr>
          <p:cNvPr id="7" name="Таблица 7">
            <a:extLst>
              <a:ext uri="{FF2B5EF4-FFF2-40B4-BE49-F238E27FC236}">
                <a16:creationId xmlns:a16="http://schemas.microsoft.com/office/drawing/2014/main" id="{40C1C695-E91D-4DC1-82EC-BB47B11CE57E}"/>
              </a:ext>
            </a:extLst>
          </p:cNvPr>
          <p:cNvGraphicFramePr>
            <a:graphicFrameLocks noGrp="1"/>
          </p:cNvGraphicFramePr>
          <p:nvPr>
            <p:ph idx="1"/>
            <p:extLst>
              <p:ext uri="{D42A27DB-BD31-4B8C-83A1-F6EECF244321}">
                <p14:modId xmlns:p14="http://schemas.microsoft.com/office/powerpoint/2010/main" val="497799878"/>
              </p:ext>
            </p:extLst>
          </p:nvPr>
        </p:nvGraphicFramePr>
        <p:xfrm>
          <a:off x="1007166" y="1304013"/>
          <a:ext cx="9727095" cy="5090160"/>
        </p:xfrm>
        <a:graphic>
          <a:graphicData uri="http://schemas.openxmlformats.org/drawingml/2006/table">
            <a:tbl>
              <a:tblPr firstRow="1" bandRow="1">
                <a:tableStyleId>{5C22544A-7EE6-4342-B048-85BDC9FD1C3A}</a:tableStyleId>
              </a:tblPr>
              <a:tblGrid>
                <a:gridCol w="2809461">
                  <a:extLst>
                    <a:ext uri="{9D8B030D-6E8A-4147-A177-3AD203B41FA5}">
                      <a16:colId xmlns:a16="http://schemas.microsoft.com/office/drawing/2014/main" val="756891637"/>
                    </a:ext>
                  </a:extLst>
                </a:gridCol>
                <a:gridCol w="3194747">
                  <a:extLst>
                    <a:ext uri="{9D8B030D-6E8A-4147-A177-3AD203B41FA5}">
                      <a16:colId xmlns:a16="http://schemas.microsoft.com/office/drawing/2014/main" val="408807512"/>
                    </a:ext>
                  </a:extLst>
                </a:gridCol>
                <a:gridCol w="3722887">
                  <a:extLst>
                    <a:ext uri="{9D8B030D-6E8A-4147-A177-3AD203B41FA5}">
                      <a16:colId xmlns:a16="http://schemas.microsoft.com/office/drawing/2014/main" val="1166679914"/>
                    </a:ext>
                  </a:extLst>
                </a:gridCol>
              </a:tblGrid>
              <a:tr h="132425">
                <a:tc>
                  <a:txBody>
                    <a:bodyPr/>
                    <a:lstStyle/>
                    <a:p>
                      <a:pPr algn="ctr"/>
                      <a:r>
                        <a:rPr lang="uk-UA" sz="1600" noProof="0" dirty="0">
                          <a:latin typeface="Times New Roman" panose="02020603050405020304" pitchFamily="18" charset="0"/>
                          <a:cs typeface="Times New Roman" panose="02020603050405020304" pitchFamily="18" charset="0"/>
                        </a:rPr>
                        <a:t>Характеристика </a:t>
                      </a:r>
                    </a:p>
                  </a:txBody>
                  <a:tcPr/>
                </a:tc>
                <a:tc>
                  <a:txBody>
                    <a:bodyPr/>
                    <a:lstStyle/>
                    <a:p>
                      <a:pPr algn="ctr"/>
                      <a:r>
                        <a:rPr lang="uk-UA" sz="1600" noProof="0" dirty="0">
                          <a:latin typeface="Times New Roman" panose="02020603050405020304" pitchFamily="18" charset="0"/>
                          <a:cs typeface="Times New Roman" panose="02020603050405020304" pitchFamily="18" charset="0"/>
                        </a:rPr>
                        <a:t>Оперативне управління </a:t>
                      </a:r>
                    </a:p>
                    <a:p>
                      <a:pPr algn="ctr"/>
                      <a:endParaRPr lang="ru-UA" sz="1600" dirty="0"/>
                    </a:p>
                  </a:txBody>
                  <a:tcPr/>
                </a:tc>
                <a:tc>
                  <a:txBody>
                    <a:bodyPr/>
                    <a:lstStyle/>
                    <a:p>
                      <a:pPr algn="ctr"/>
                      <a:r>
                        <a:rPr lang="uk-UA" sz="1600" noProof="0" dirty="0">
                          <a:latin typeface="Times New Roman" panose="02020603050405020304" pitchFamily="18" charset="0"/>
                          <a:cs typeface="Times New Roman" panose="02020603050405020304" pitchFamily="18" charset="0"/>
                        </a:rPr>
                        <a:t>Стратегічне  управління</a:t>
                      </a:r>
                    </a:p>
                  </a:txBody>
                  <a:tcPr/>
                </a:tc>
                <a:extLst>
                  <a:ext uri="{0D108BD9-81ED-4DB2-BD59-A6C34878D82A}">
                    <a16:rowId xmlns:a16="http://schemas.microsoft.com/office/drawing/2014/main" val="3725872638"/>
                  </a:ext>
                </a:extLst>
              </a:tr>
              <a:tr h="0">
                <a:tc>
                  <a:txBody>
                    <a:bodyPr/>
                    <a:lstStyle/>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Призначення </a:t>
                      </a:r>
                    </a:p>
                  </a:txBody>
                  <a:tcPr/>
                </a:tc>
                <a:tc>
                  <a:txBody>
                    <a:bodyPr/>
                    <a:lstStyle/>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Виробництво товарів і послуг з метою одержання доходу від реалізації</a:t>
                      </a:r>
                      <a:r>
                        <a:rPr lang="ru-RU" sz="1600" b="1" dirty="0">
                          <a:solidFill>
                            <a:schemeClr val="accent2">
                              <a:lumMod val="75000"/>
                            </a:schemeClr>
                          </a:solidFill>
                          <a:latin typeface="Times New Roman" panose="02020603050405020304" pitchFamily="18" charset="0"/>
                          <a:cs typeface="Times New Roman" panose="02020603050405020304" pitchFamily="18" charset="0"/>
                        </a:rPr>
                        <a:t> </a:t>
                      </a:r>
                      <a:endParaRPr lang="ru-UA" sz="1600" b="1" dirty="0">
                        <a:solidFill>
                          <a:schemeClr val="accent2">
                            <a:lumMod val="75000"/>
                          </a:schemeClr>
                        </a:solidFill>
                        <a:latin typeface="Times New Roman" panose="02020603050405020304" pitchFamily="18" charset="0"/>
                        <a:cs typeface="Times New Roman" panose="02020603050405020304" pitchFamily="18" charset="0"/>
                      </a:endParaRPr>
                    </a:p>
                  </a:txBody>
                  <a:tcPr/>
                </a:tc>
                <a:tc>
                  <a:txBody>
                    <a:bodyPr/>
                    <a:lstStyle/>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Функціонування та розвиток  </a:t>
                      </a:r>
                    </a:p>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організації в довгостроковій  </a:t>
                      </a:r>
                    </a:p>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перспективі завдяки встановленню динамічного балансу  з оточенням </a:t>
                      </a:r>
                    </a:p>
                    <a:p>
                      <a:endParaRPr lang="ru-UA" sz="1600" dirty="0"/>
                    </a:p>
                  </a:txBody>
                  <a:tcPr/>
                </a:tc>
                <a:extLst>
                  <a:ext uri="{0D108BD9-81ED-4DB2-BD59-A6C34878D82A}">
                    <a16:rowId xmlns:a16="http://schemas.microsoft.com/office/drawing/2014/main" val="799534780"/>
                  </a:ext>
                </a:extLst>
              </a:tr>
              <a:tr h="633357">
                <a:tc>
                  <a:txBody>
                    <a:bodyPr/>
                    <a:lstStyle/>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Об’єкт концентрації </a:t>
                      </a:r>
                    </a:p>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уваги менеджменту</a:t>
                      </a:r>
                    </a:p>
                  </a:txBody>
                  <a:tcPr/>
                </a:tc>
                <a:tc>
                  <a:txBody>
                    <a:bodyPr/>
                    <a:lstStyle/>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Погляд у внутрішнє середовище організації, пошук шляхів більш ефективного використання ресурсів </a:t>
                      </a:r>
                    </a:p>
                  </a:txBody>
                  <a:tcPr/>
                </a:tc>
                <a:tc>
                  <a:txBody>
                    <a:bodyPr/>
                    <a:lstStyle/>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Погляд поза організацію, пошук </a:t>
                      </a:r>
                    </a:p>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нових можливостей у конкурентній боротьбі, відслідковування </a:t>
                      </a:r>
                    </a:p>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й адаптація до змін в оточенні</a:t>
                      </a:r>
                      <a:r>
                        <a:rPr lang="ru-RU" sz="1600" dirty="0"/>
                        <a:t> </a:t>
                      </a:r>
                      <a:endParaRPr lang="ru-UA" sz="1600" dirty="0"/>
                    </a:p>
                  </a:txBody>
                  <a:tcPr/>
                </a:tc>
                <a:extLst>
                  <a:ext uri="{0D108BD9-81ED-4DB2-BD59-A6C34878D82A}">
                    <a16:rowId xmlns:a16="http://schemas.microsoft.com/office/drawing/2014/main" val="2459065070"/>
                  </a:ext>
                </a:extLst>
              </a:tr>
              <a:tr h="633357">
                <a:tc>
                  <a:txBody>
                    <a:bodyPr/>
                    <a:lstStyle/>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Фактор часу </a:t>
                      </a:r>
                    </a:p>
                    <a:p>
                      <a:endParaRPr lang="ru-UA" sz="1600" dirty="0"/>
                    </a:p>
                  </a:txBody>
                  <a:tcPr/>
                </a:tc>
                <a:tc>
                  <a:txBody>
                    <a:bodyPr/>
                    <a:lstStyle/>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Орієнтація на короткострокову та середньострокову  </a:t>
                      </a:r>
                    </a:p>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перспективу </a:t>
                      </a:r>
                    </a:p>
                    <a:p>
                      <a:endParaRPr lang="ru-UA" sz="1600" dirty="0">
                        <a:solidFill>
                          <a:schemeClr val="accent2">
                            <a:lumMod val="75000"/>
                          </a:schemeClr>
                        </a:solidFill>
                      </a:endParaRPr>
                    </a:p>
                  </a:txBody>
                  <a:tcPr/>
                </a:tc>
                <a:tc>
                  <a:txBody>
                    <a:bodyPr/>
                    <a:lstStyle/>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Орієнтація на довгострокову  </a:t>
                      </a:r>
                    </a:p>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перспективу </a:t>
                      </a:r>
                    </a:p>
                    <a:p>
                      <a:pPr algn="ctr"/>
                      <a:endParaRPr lang="ru-UA" sz="1600" dirty="0"/>
                    </a:p>
                  </a:txBody>
                  <a:tcPr/>
                </a:tc>
                <a:extLst>
                  <a:ext uri="{0D108BD9-81ED-4DB2-BD59-A6C34878D82A}">
                    <a16:rowId xmlns:a16="http://schemas.microsoft.com/office/drawing/2014/main" val="561921682"/>
                  </a:ext>
                </a:extLst>
              </a:tr>
              <a:tr h="633357">
                <a:tc>
                  <a:txBody>
                    <a:bodyPr/>
                    <a:lstStyle/>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Критерії ефективності управління </a:t>
                      </a:r>
                    </a:p>
                  </a:txBody>
                  <a:tcPr/>
                </a:tc>
                <a:tc>
                  <a:txBody>
                    <a:bodyPr/>
                    <a:lstStyle/>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Прибутковість і раціональність використання виробничого потенціалу </a:t>
                      </a:r>
                    </a:p>
                    <a:p>
                      <a:endParaRPr lang="ru-UA" sz="1600" dirty="0"/>
                    </a:p>
                  </a:txBody>
                  <a:tcPr/>
                </a:tc>
                <a:tc>
                  <a:txBody>
                    <a:bodyPr/>
                    <a:lstStyle/>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Своєчасність і точність реакцій </a:t>
                      </a:r>
                    </a:p>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організації на нові запити ринку </a:t>
                      </a:r>
                    </a:p>
                    <a:p>
                      <a:pPr algn="ctr"/>
                      <a:r>
                        <a:rPr lang="uk-UA" sz="1600" b="1" noProof="0" dirty="0">
                          <a:solidFill>
                            <a:schemeClr val="accent2">
                              <a:lumMod val="75000"/>
                            </a:schemeClr>
                          </a:solidFill>
                          <a:latin typeface="Times New Roman" panose="02020603050405020304" pitchFamily="18" charset="0"/>
                          <a:cs typeface="Times New Roman" panose="02020603050405020304" pitchFamily="18" charset="0"/>
                        </a:rPr>
                        <a:t>та зміни оточення </a:t>
                      </a:r>
                    </a:p>
                    <a:p>
                      <a:endParaRPr lang="ru-UA" sz="1600" dirty="0"/>
                    </a:p>
                  </a:txBody>
                  <a:tcPr/>
                </a:tc>
                <a:extLst>
                  <a:ext uri="{0D108BD9-81ED-4DB2-BD59-A6C34878D82A}">
                    <a16:rowId xmlns:a16="http://schemas.microsoft.com/office/drawing/2014/main" val="858904065"/>
                  </a:ext>
                </a:extLst>
              </a:tr>
            </a:tbl>
          </a:graphicData>
        </a:graphic>
      </p:graphicFrame>
    </p:spTree>
    <p:extLst>
      <p:ext uri="{BB962C8B-B14F-4D97-AF65-F5344CB8AC3E}">
        <p14:creationId xmlns:p14="http://schemas.microsoft.com/office/powerpoint/2010/main" val="349285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6C7110-9077-4324-9A2A-6E270A1A15E1}"/>
              </a:ext>
            </a:extLst>
          </p:cNvPr>
          <p:cNvSpPr>
            <a:spLocks noGrp="1"/>
          </p:cNvSpPr>
          <p:nvPr>
            <p:ph type="title"/>
          </p:nvPr>
        </p:nvSpPr>
        <p:spPr>
          <a:xfrm>
            <a:off x="1220673" y="569844"/>
            <a:ext cx="8596668" cy="768626"/>
          </a:xfrm>
        </p:spPr>
        <p:txBody>
          <a:bodyPr/>
          <a:lstStyle/>
          <a:p>
            <a:pPr algn="ctr"/>
            <a:r>
              <a:rPr lang="uk-UA" b="1" dirty="0">
                <a:solidFill>
                  <a:schemeClr val="accent1">
                    <a:lumMod val="50000"/>
                  </a:schemeClr>
                </a:solidFill>
                <a:latin typeface="Times New Roman" panose="02020603050405020304" pitchFamily="18" charset="0"/>
                <a:cs typeface="Times New Roman" panose="02020603050405020304" pitchFamily="18" charset="0"/>
              </a:rPr>
              <a:t>Функції військового стратега </a:t>
            </a:r>
            <a:endParaRPr lang="ru-UA"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4550A0B2-343E-4E07-BA26-D597DC4AEC7D}"/>
              </a:ext>
            </a:extLst>
          </p:cNvPr>
          <p:cNvGraphicFramePr>
            <a:graphicFrameLocks noGrp="1"/>
          </p:cNvGraphicFramePr>
          <p:nvPr>
            <p:ph idx="1"/>
            <p:extLst>
              <p:ext uri="{D42A27DB-BD31-4B8C-83A1-F6EECF244321}">
                <p14:modId xmlns:p14="http://schemas.microsoft.com/office/powerpoint/2010/main" val="6585144"/>
              </p:ext>
            </p:extLst>
          </p:nvPr>
        </p:nvGraphicFramePr>
        <p:xfrm>
          <a:off x="916403" y="1576939"/>
          <a:ext cx="8267354" cy="4226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Рисунок 6">
            <a:extLst>
              <a:ext uri="{FF2B5EF4-FFF2-40B4-BE49-F238E27FC236}">
                <a16:creationId xmlns:a16="http://schemas.microsoft.com/office/drawing/2014/main" id="{B25E4E7D-B4D6-4D11-AD8C-14B740DE86D0}"/>
              </a:ext>
            </a:extLst>
          </p:cNvPr>
          <p:cNvPicPr>
            <a:picLocks noChangeAspect="1"/>
          </p:cNvPicPr>
          <p:nvPr/>
        </p:nvPicPr>
        <p:blipFill>
          <a:blip r:embed="rId7"/>
          <a:stretch>
            <a:fillRect/>
          </a:stretch>
        </p:blipFill>
        <p:spPr>
          <a:xfrm>
            <a:off x="7294855" y="3690177"/>
            <a:ext cx="4594398" cy="2771775"/>
          </a:xfrm>
          <a:prstGeom prst="rect">
            <a:avLst/>
          </a:prstGeom>
        </p:spPr>
      </p:pic>
    </p:spTree>
    <p:extLst>
      <p:ext uri="{BB962C8B-B14F-4D97-AF65-F5344CB8AC3E}">
        <p14:creationId xmlns:p14="http://schemas.microsoft.com/office/powerpoint/2010/main" val="349377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73B5F3E-27FB-4AD7-9878-B8FD1E55C95F}"/>
              </a:ext>
            </a:extLst>
          </p:cNvPr>
          <p:cNvSpPr>
            <a:spLocks noGrp="1"/>
          </p:cNvSpPr>
          <p:nvPr>
            <p:ph idx="1"/>
          </p:nvPr>
        </p:nvSpPr>
        <p:spPr>
          <a:xfrm>
            <a:off x="677334" y="1457739"/>
            <a:ext cx="5617449" cy="3690729"/>
          </a:xfrm>
        </p:spPr>
        <p:txBody>
          <a:bodyPr/>
          <a:lstStyle/>
          <a:p>
            <a:pPr marL="0" indent="0" algn="just">
              <a:buNone/>
            </a:pPr>
            <a:r>
              <a:rPr lang="uk-UA" sz="2800" b="1" dirty="0">
                <a:solidFill>
                  <a:schemeClr val="accent1">
                    <a:lumMod val="75000"/>
                  </a:schemeClr>
                </a:solidFill>
                <a:latin typeface="Times New Roman" panose="02020603050405020304" pitchFamily="18" charset="0"/>
                <a:cs typeface="Times New Roman" panose="02020603050405020304" pitchFamily="18" charset="0"/>
              </a:rPr>
              <a:t>Відомий військовий теоретик Карл фон Клаузевіц визначав </a:t>
            </a:r>
            <a:r>
              <a:rPr lang="uk-UA" sz="2800" b="1" i="1" dirty="0">
                <a:solidFill>
                  <a:schemeClr val="accent1">
                    <a:lumMod val="75000"/>
                  </a:schemeClr>
                </a:solidFill>
                <a:latin typeface="Times New Roman" panose="02020603050405020304" pitchFamily="18" charset="0"/>
                <a:cs typeface="Times New Roman" panose="02020603050405020304" pitchFamily="18" charset="0"/>
              </a:rPr>
              <a:t>стратегію</a:t>
            </a:r>
            <a:r>
              <a:rPr lang="uk-UA" sz="2800" b="1" dirty="0">
                <a:solidFill>
                  <a:schemeClr val="accent1">
                    <a:lumMod val="75000"/>
                  </a:schemeClr>
                </a:solidFill>
                <a:latin typeface="Times New Roman" panose="02020603050405020304" pitchFamily="18" charset="0"/>
                <a:cs typeface="Times New Roman" panose="02020603050405020304" pitchFamily="18" charset="0"/>
              </a:rPr>
              <a:t> як </a:t>
            </a:r>
            <a:r>
              <a:rPr lang="uk-UA" sz="2800" b="1" i="1" dirty="0">
                <a:solidFill>
                  <a:schemeClr val="accent1">
                    <a:lumMod val="75000"/>
                  </a:schemeClr>
                </a:solidFill>
                <a:latin typeface="Times New Roman" panose="02020603050405020304" pitchFamily="18" charset="0"/>
                <a:cs typeface="Times New Roman" panose="02020603050405020304" pitchFamily="18" charset="0"/>
              </a:rPr>
              <a:t>вчення про використання окремих сутичок у зв'язку з загальною метою війни</a:t>
            </a:r>
            <a:r>
              <a:rPr lang="uk-UA" sz="2800" b="1" dirty="0">
                <a:solidFill>
                  <a:schemeClr val="accent1">
                    <a:lumMod val="75000"/>
                  </a:schemeClr>
                </a:solidFill>
                <a:latin typeface="Times New Roman" panose="02020603050405020304" pitchFamily="18" charset="0"/>
                <a:cs typeface="Times New Roman" panose="02020603050405020304" pitchFamily="18" charset="0"/>
              </a:rPr>
              <a:t>, тоді як </a:t>
            </a:r>
            <a:r>
              <a:rPr lang="uk-UA" sz="2800" b="1" i="1" dirty="0">
                <a:solidFill>
                  <a:schemeClr val="accent1">
                    <a:lumMod val="75000"/>
                  </a:schemeClr>
                </a:solidFill>
                <a:latin typeface="Times New Roman" panose="02020603050405020304" pitchFamily="18" charset="0"/>
                <a:cs typeface="Times New Roman" panose="02020603050405020304" pitchFamily="18" charset="0"/>
              </a:rPr>
              <a:t>тактика</a:t>
            </a:r>
            <a:r>
              <a:rPr lang="uk-UA" sz="2800" b="1" dirty="0">
                <a:solidFill>
                  <a:schemeClr val="accent1">
                    <a:lumMod val="75000"/>
                  </a:schemeClr>
                </a:solidFill>
                <a:latin typeface="Times New Roman" panose="02020603050405020304" pitchFamily="18" charset="0"/>
                <a:cs typeface="Times New Roman" panose="02020603050405020304" pitchFamily="18" charset="0"/>
              </a:rPr>
              <a:t> - це </a:t>
            </a:r>
            <a:r>
              <a:rPr lang="uk-UA" sz="2800" b="1" i="1" dirty="0">
                <a:solidFill>
                  <a:schemeClr val="accent1">
                    <a:lumMod val="75000"/>
                  </a:schemeClr>
                </a:solidFill>
                <a:latin typeface="Times New Roman" panose="02020603050405020304" pitchFamily="18" charset="0"/>
                <a:cs typeface="Times New Roman" panose="02020603050405020304" pitchFamily="18" charset="0"/>
              </a:rPr>
              <a:t>вчення про використання збройних сил у бою</a:t>
            </a:r>
            <a:r>
              <a:rPr lang="ru-RU" dirty="0"/>
              <a:t>. </a:t>
            </a:r>
          </a:p>
          <a:p>
            <a:pPr marL="0" indent="0" algn="just">
              <a:buNone/>
            </a:pPr>
            <a:endParaRPr lang="ru-UA" dirty="0"/>
          </a:p>
        </p:txBody>
      </p:sp>
      <p:pic>
        <p:nvPicPr>
          <p:cNvPr id="4" name="Рисунок 3">
            <a:extLst>
              <a:ext uri="{FF2B5EF4-FFF2-40B4-BE49-F238E27FC236}">
                <a16:creationId xmlns:a16="http://schemas.microsoft.com/office/drawing/2014/main" id="{12051408-6868-489D-8C55-083650113E44}"/>
              </a:ext>
            </a:extLst>
          </p:cNvPr>
          <p:cNvPicPr>
            <a:picLocks noChangeAspect="1"/>
          </p:cNvPicPr>
          <p:nvPr/>
        </p:nvPicPr>
        <p:blipFill>
          <a:blip r:embed="rId2"/>
          <a:stretch>
            <a:fillRect/>
          </a:stretch>
        </p:blipFill>
        <p:spPr>
          <a:xfrm>
            <a:off x="6917634" y="1457738"/>
            <a:ext cx="3087757" cy="3690729"/>
          </a:xfrm>
          <a:prstGeom prst="rect">
            <a:avLst/>
          </a:prstGeom>
        </p:spPr>
      </p:pic>
    </p:spTree>
    <p:extLst>
      <p:ext uri="{BB962C8B-B14F-4D97-AF65-F5344CB8AC3E}">
        <p14:creationId xmlns:p14="http://schemas.microsoft.com/office/powerpoint/2010/main" val="389941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7C78A94-E4C0-4D00-AFEC-CB877200FE00}"/>
              </a:ext>
            </a:extLst>
          </p:cNvPr>
          <p:cNvSpPr>
            <a:spLocks noGrp="1"/>
          </p:cNvSpPr>
          <p:nvPr>
            <p:ph idx="1"/>
          </p:nvPr>
        </p:nvSpPr>
        <p:spPr>
          <a:xfrm>
            <a:off x="677334" y="927652"/>
            <a:ext cx="8596668" cy="5777947"/>
          </a:xfrm>
        </p:spPr>
        <p:txBody>
          <a:bodyPr/>
          <a:lstStyle/>
          <a:p>
            <a:pPr marL="0" indent="0" algn="just">
              <a:buNone/>
            </a:pPr>
            <a:r>
              <a:rPr lang="uk-UA" sz="2400" b="1" dirty="0">
                <a:solidFill>
                  <a:schemeClr val="accent1">
                    <a:lumMod val="75000"/>
                  </a:schemeClr>
                </a:solidFill>
                <a:latin typeface="Times New Roman" panose="02020603050405020304" pitchFamily="18" charset="0"/>
                <a:cs typeface="Times New Roman" panose="02020603050405020304" pitchFamily="18" charset="0"/>
              </a:rPr>
              <a:t>Центральний елемент стратегії - </a:t>
            </a:r>
            <a:r>
              <a:rPr lang="uk-UA" sz="2400" b="1" i="1" dirty="0">
                <a:solidFill>
                  <a:schemeClr val="accent1">
                    <a:lumMod val="75000"/>
                  </a:schemeClr>
                </a:solidFill>
                <a:latin typeface="Times New Roman" panose="02020603050405020304" pitchFamily="18" charset="0"/>
                <a:cs typeface="Times New Roman" panose="02020603050405020304" pitchFamily="18" charset="0"/>
              </a:rPr>
              <a:t>бій</a:t>
            </a:r>
            <a:r>
              <a:rPr lang="uk-UA" sz="2400" b="1" dirty="0">
                <a:solidFill>
                  <a:schemeClr val="accent1">
                    <a:lumMod val="75000"/>
                  </a:schemeClr>
                </a:solidFill>
                <a:latin typeface="Times New Roman" panose="02020603050405020304" pitchFamily="18" charset="0"/>
                <a:cs typeface="Times New Roman" panose="02020603050405020304" pitchFamily="18" charset="0"/>
              </a:rPr>
              <a:t>, тобто ситуація зіткнення, конфлікту, протистояння, що виникає на шляху до досягнення певної загальної мети</a:t>
            </a:r>
            <a:r>
              <a:rPr lang="ru-RU" dirty="0"/>
              <a:t>.</a:t>
            </a:r>
          </a:p>
          <a:p>
            <a:pPr marL="0" indent="0" algn="ctr">
              <a:buNone/>
            </a:pPr>
            <a:r>
              <a:rPr lang="uk-UA" sz="2400" b="1" dirty="0">
                <a:solidFill>
                  <a:schemeClr val="accent1">
                    <a:lumMod val="50000"/>
                  </a:schemeClr>
                </a:solidFill>
                <a:latin typeface="Times New Roman" panose="02020603050405020304" pitchFamily="18" charset="0"/>
                <a:cs typeface="Times New Roman" panose="02020603050405020304" pitchFamily="18" charset="0"/>
              </a:rPr>
              <a:t>Як мінімум два типи конфліктних ситуацій, що впливають на визначення стратегій</a:t>
            </a:r>
          </a:p>
        </p:txBody>
      </p:sp>
      <p:sp>
        <p:nvSpPr>
          <p:cNvPr id="5" name="Стрелка: вниз 4">
            <a:extLst>
              <a:ext uri="{FF2B5EF4-FFF2-40B4-BE49-F238E27FC236}">
                <a16:creationId xmlns:a16="http://schemas.microsoft.com/office/drawing/2014/main" id="{616221F5-6A60-4CEF-B4F9-E7F6DA9BBDF2}"/>
              </a:ext>
            </a:extLst>
          </p:cNvPr>
          <p:cNvSpPr/>
          <p:nvPr/>
        </p:nvSpPr>
        <p:spPr>
          <a:xfrm>
            <a:off x="1998400" y="2969588"/>
            <a:ext cx="802684" cy="954157"/>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6" name="Стрелка: вниз 5">
            <a:extLst>
              <a:ext uri="{FF2B5EF4-FFF2-40B4-BE49-F238E27FC236}">
                <a16:creationId xmlns:a16="http://schemas.microsoft.com/office/drawing/2014/main" id="{B3B7E136-8DC5-4872-BFF1-C797A9517B8E}"/>
              </a:ext>
            </a:extLst>
          </p:cNvPr>
          <p:cNvSpPr/>
          <p:nvPr/>
        </p:nvSpPr>
        <p:spPr>
          <a:xfrm>
            <a:off x="7234595" y="2969588"/>
            <a:ext cx="802684" cy="954157"/>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UA"/>
          </a:p>
        </p:txBody>
      </p:sp>
      <p:sp>
        <p:nvSpPr>
          <p:cNvPr id="8" name="Прямоугольник: скругленные углы 7">
            <a:extLst>
              <a:ext uri="{FF2B5EF4-FFF2-40B4-BE49-F238E27FC236}">
                <a16:creationId xmlns:a16="http://schemas.microsoft.com/office/drawing/2014/main" id="{05CD055A-6074-4CE9-B29C-C2DAF3152F9C}"/>
              </a:ext>
            </a:extLst>
          </p:cNvPr>
          <p:cNvSpPr/>
          <p:nvPr/>
        </p:nvSpPr>
        <p:spPr>
          <a:xfrm>
            <a:off x="570942" y="3925952"/>
            <a:ext cx="4120328" cy="246159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latin typeface="Times New Roman" panose="02020603050405020304" pitchFamily="18" charset="0"/>
                <a:ea typeface="Times New Roman" panose="02020603050405020304" pitchFamily="18" charset="0"/>
              </a:rPr>
              <a:t>Зіткнення двох суб'єктів, між якими точиться боротьба за перемогу (військовий конфлікт, судова справа, спортивне змагання тощо)</a:t>
            </a:r>
            <a:endParaRPr lang="ru-UA" sz="2000" b="1" dirty="0"/>
          </a:p>
        </p:txBody>
      </p:sp>
      <p:sp>
        <p:nvSpPr>
          <p:cNvPr id="9" name="Прямоугольник: скругленные углы 8">
            <a:extLst>
              <a:ext uri="{FF2B5EF4-FFF2-40B4-BE49-F238E27FC236}">
                <a16:creationId xmlns:a16="http://schemas.microsoft.com/office/drawing/2014/main" id="{DA0573A4-0B3C-4F4F-A5CF-D2821E986E71}"/>
              </a:ext>
            </a:extLst>
          </p:cNvPr>
          <p:cNvSpPr/>
          <p:nvPr/>
        </p:nvSpPr>
        <p:spPr>
          <a:xfrm>
            <a:off x="5038511" y="3923745"/>
            <a:ext cx="5194852" cy="246159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latin typeface="Times New Roman" panose="02020603050405020304" pitchFamily="18" charset="0"/>
                <a:ea typeface="Times New Roman" panose="02020603050405020304" pitchFamily="18" charset="0"/>
              </a:rPr>
              <a:t>Протистояння суб’єкту дій чинників, що не мають цілеспрямованого характеру - сила обставин, об'єктивні умови. </a:t>
            </a:r>
          </a:p>
          <a:p>
            <a:pPr algn="ctr"/>
            <a:r>
              <a:rPr lang="uk-UA" sz="2000" b="1" dirty="0">
                <a:latin typeface="Times New Roman" panose="02020603050405020304" pitchFamily="18" charset="0"/>
                <a:cs typeface="Times New Roman" panose="02020603050405020304" pitchFamily="18" charset="0"/>
              </a:rPr>
              <a:t>Стратегія полягає у використанні сприятливих обставин, нейтралізації несприятливих</a:t>
            </a:r>
          </a:p>
        </p:txBody>
      </p:sp>
    </p:spTree>
    <p:extLst>
      <p:ext uri="{BB962C8B-B14F-4D97-AF65-F5344CB8AC3E}">
        <p14:creationId xmlns:p14="http://schemas.microsoft.com/office/powerpoint/2010/main" val="122009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0326C0-0E81-4D1A-B052-8565D34054E8}"/>
              </a:ext>
            </a:extLst>
          </p:cNvPr>
          <p:cNvSpPr>
            <a:spLocks noGrp="1"/>
          </p:cNvSpPr>
          <p:nvPr>
            <p:ph type="title"/>
          </p:nvPr>
        </p:nvSpPr>
        <p:spPr>
          <a:xfrm>
            <a:off x="877375" y="290799"/>
            <a:ext cx="8596668" cy="662609"/>
          </a:xfrm>
        </p:spPr>
        <p:txBody>
          <a:bodyPr/>
          <a:lstStyle/>
          <a:p>
            <a:pPr algn="ctr"/>
            <a:r>
              <a:rPr lang="uk-UA" b="1" dirty="0">
                <a:solidFill>
                  <a:schemeClr val="accent1">
                    <a:lumMod val="50000"/>
                  </a:schemeClr>
                </a:solidFill>
                <a:latin typeface="Times New Roman" panose="02020603050405020304" pitchFamily="18" charset="0"/>
                <a:cs typeface="Times New Roman" panose="02020603050405020304" pitchFamily="18" charset="0"/>
              </a:rPr>
              <a:t>Визначення стратегії</a:t>
            </a:r>
            <a:endParaRPr lang="ru-UA"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1FA2946A-A4A9-4710-A919-6D4C03952D8B}"/>
              </a:ext>
            </a:extLst>
          </p:cNvPr>
          <p:cNvSpPr>
            <a:spLocks noGrp="1"/>
          </p:cNvSpPr>
          <p:nvPr>
            <p:ph idx="1"/>
          </p:nvPr>
        </p:nvSpPr>
        <p:spPr>
          <a:xfrm>
            <a:off x="1035140" y="1359978"/>
            <a:ext cx="8996753" cy="4729396"/>
          </a:xfrm>
        </p:spPr>
        <p:txBody>
          <a:bodyPr>
            <a:normAutofit lnSpcReduction="10000"/>
          </a:bodyPr>
          <a:lstStyle/>
          <a:p>
            <a:pPr marL="0" indent="0" algn="just">
              <a:buNone/>
            </a:pPr>
            <a:r>
              <a:rPr lang="uk-UA" sz="2800" b="1" i="1" dirty="0">
                <a:solidFill>
                  <a:schemeClr val="accent1">
                    <a:lumMod val="75000"/>
                  </a:schemeClr>
                </a:solidFill>
                <a:latin typeface="Times New Roman" panose="02020603050405020304" pitchFamily="18" charset="0"/>
                <a:cs typeface="Times New Roman" panose="02020603050405020304" pitchFamily="18" charset="0"/>
              </a:rPr>
              <a:t>Стратегія</a:t>
            </a:r>
            <a:r>
              <a:rPr lang="uk-UA" sz="2800" b="1" dirty="0">
                <a:solidFill>
                  <a:schemeClr val="accent1">
                    <a:lumMod val="75000"/>
                  </a:schemeClr>
                </a:solidFill>
                <a:latin typeface="Times New Roman" panose="02020603050405020304" pitchFamily="18" charset="0"/>
                <a:cs typeface="Times New Roman" panose="02020603050405020304" pitchFamily="18" charset="0"/>
              </a:rPr>
              <a:t> – це визначення основних довготривалих цілей підприємства разом з відповідним планом дій та розподілом ресурсів для досягнення цих цілей (</a:t>
            </a:r>
            <a:r>
              <a:rPr lang="uk-UA" sz="2800" b="1" dirty="0" err="1">
                <a:solidFill>
                  <a:schemeClr val="accent1">
                    <a:lumMod val="75000"/>
                  </a:schemeClr>
                </a:solidFill>
                <a:latin typeface="Times New Roman" panose="02020603050405020304" pitchFamily="18" charset="0"/>
                <a:cs typeface="Times New Roman" panose="02020603050405020304" pitchFamily="18" charset="0"/>
              </a:rPr>
              <a:t>Чандлер</a:t>
            </a:r>
            <a:r>
              <a:rPr lang="uk-UA" sz="2800" b="1" dirty="0">
                <a:solidFill>
                  <a:schemeClr val="accent1">
                    <a:lumMod val="75000"/>
                  </a:schemeClr>
                </a:solidFill>
                <a:latin typeface="Times New Roman" panose="02020603050405020304" pitchFamily="18" charset="0"/>
                <a:cs typeface="Times New Roman" panose="02020603050405020304" pitchFamily="18" charset="0"/>
              </a:rPr>
              <a:t> А.)</a:t>
            </a:r>
          </a:p>
          <a:p>
            <a:pPr marL="0" indent="0" algn="just">
              <a:buNone/>
            </a:pPr>
            <a:r>
              <a:rPr lang="uk-UA" sz="2800" b="1" i="1" dirty="0">
                <a:solidFill>
                  <a:schemeClr val="accent1">
                    <a:lumMod val="75000"/>
                  </a:schemeClr>
                </a:solidFill>
                <a:latin typeface="Times New Roman" panose="02020603050405020304" pitchFamily="18" charset="0"/>
                <a:cs typeface="Times New Roman" panose="02020603050405020304" pitchFamily="18" charset="0"/>
              </a:rPr>
              <a:t>Стратегія</a:t>
            </a:r>
            <a:r>
              <a:rPr lang="uk-UA" sz="2800" b="1" dirty="0">
                <a:solidFill>
                  <a:schemeClr val="accent1">
                    <a:lumMod val="75000"/>
                  </a:schemeClr>
                </a:solidFill>
                <a:latin typeface="Times New Roman" panose="02020603050405020304" pitchFamily="18" charset="0"/>
                <a:cs typeface="Times New Roman" panose="02020603050405020304" pitchFamily="18" charset="0"/>
              </a:rPr>
              <a:t>  являє  собою  перелік  правил  для  прийняття  рішень, якими організація керується у своїй діяльності (</a:t>
            </a:r>
            <a:r>
              <a:rPr lang="uk-UA" sz="2800" b="1" dirty="0" err="1">
                <a:solidFill>
                  <a:schemeClr val="accent1">
                    <a:lumMod val="75000"/>
                  </a:schemeClr>
                </a:solidFill>
                <a:latin typeface="Times New Roman" panose="02020603050405020304" pitchFamily="18" charset="0"/>
                <a:cs typeface="Times New Roman" panose="02020603050405020304" pitchFamily="18" charset="0"/>
              </a:rPr>
              <a:t>Ансофф</a:t>
            </a:r>
            <a:r>
              <a:rPr lang="uk-UA" sz="2800" b="1" dirty="0">
                <a:solidFill>
                  <a:schemeClr val="accent1">
                    <a:lumMod val="75000"/>
                  </a:schemeClr>
                </a:solidFill>
                <a:latin typeface="Times New Roman" panose="02020603050405020304" pitchFamily="18" charset="0"/>
                <a:cs typeface="Times New Roman" panose="02020603050405020304" pitchFamily="18" charset="0"/>
              </a:rPr>
              <a:t> І.)</a:t>
            </a:r>
          </a:p>
          <a:p>
            <a:pPr marL="0" indent="0" algn="just">
              <a:buNone/>
            </a:pPr>
            <a:r>
              <a:rPr lang="uk-UA" sz="2800" b="1" i="1" dirty="0">
                <a:solidFill>
                  <a:schemeClr val="accent1">
                    <a:lumMod val="75000"/>
                  </a:schemeClr>
                </a:solidFill>
                <a:latin typeface="Times New Roman" panose="02020603050405020304" pitchFamily="18" charset="0"/>
                <a:cs typeface="Times New Roman" panose="02020603050405020304" pitchFamily="18" charset="0"/>
              </a:rPr>
              <a:t>Стратегія</a:t>
            </a:r>
            <a:r>
              <a:rPr lang="uk-UA" sz="2800" b="1" dirty="0">
                <a:solidFill>
                  <a:schemeClr val="accent1">
                    <a:lumMod val="75000"/>
                  </a:schemeClr>
                </a:solidFill>
                <a:latin typeface="Times New Roman" panose="02020603050405020304" pitchFamily="18" charset="0"/>
                <a:cs typeface="Times New Roman" panose="02020603050405020304" pitchFamily="18" charset="0"/>
              </a:rPr>
              <a:t> – це план управління організацією, спрямований на зміцнення її позицій, задоволення споживачів і досягнення поставлених цілей (</a:t>
            </a:r>
            <a:r>
              <a:rPr lang="uk-UA" sz="2800" b="1" dirty="0" err="1">
                <a:solidFill>
                  <a:schemeClr val="accent1">
                    <a:lumMod val="75000"/>
                  </a:schemeClr>
                </a:solidFill>
                <a:latin typeface="Times New Roman" panose="02020603050405020304" pitchFamily="18" charset="0"/>
                <a:cs typeface="Times New Roman" panose="02020603050405020304" pitchFamily="18" charset="0"/>
              </a:rPr>
              <a:t>Томпсон</a:t>
            </a:r>
            <a:r>
              <a:rPr lang="uk-UA" sz="2800" b="1" dirty="0">
                <a:solidFill>
                  <a:schemeClr val="accent1">
                    <a:lumMod val="75000"/>
                  </a:schemeClr>
                </a:solidFill>
                <a:latin typeface="Times New Roman" panose="02020603050405020304" pitchFamily="18" charset="0"/>
                <a:cs typeface="Times New Roman" panose="02020603050405020304" pitchFamily="18" charset="0"/>
              </a:rPr>
              <a:t> А. А., </a:t>
            </a:r>
            <a:r>
              <a:rPr lang="uk-UA" sz="2800" b="1" dirty="0" err="1">
                <a:solidFill>
                  <a:schemeClr val="accent1">
                    <a:lumMod val="75000"/>
                  </a:schemeClr>
                </a:solidFill>
                <a:latin typeface="Times New Roman" panose="02020603050405020304" pitchFamily="18" charset="0"/>
                <a:cs typeface="Times New Roman" panose="02020603050405020304" pitchFamily="18" charset="0"/>
              </a:rPr>
              <a:t>Стрінкленд</a:t>
            </a:r>
            <a:r>
              <a:rPr lang="uk-UA" sz="2800" b="1" dirty="0">
                <a:solidFill>
                  <a:schemeClr val="accent1">
                    <a:lumMod val="75000"/>
                  </a:schemeClr>
                </a:solidFill>
                <a:latin typeface="Times New Roman" panose="02020603050405020304" pitchFamily="18" charset="0"/>
                <a:cs typeface="Times New Roman" panose="02020603050405020304" pitchFamily="18" charset="0"/>
              </a:rPr>
              <a:t> А. </a:t>
            </a:r>
            <a:r>
              <a:rPr lang="uk-UA" sz="2800" b="1" dirty="0" err="1">
                <a:solidFill>
                  <a:schemeClr val="accent1">
                    <a:lumMod val="75000"/>
                  </a:schemeClr>
                </a:solidFill>
                <a:latin typeface="Times New Roman" panose="02020603050405020304" pitchFamily="18" charset="0"/>
                <a:cs typeface="Times New Roman" panose="02020603050405020304" pitchFamily="18" charset="0"/>
              </a:rPr>
              <a:t>Дж</a:t>
            </a:r>
            <a:r>
              <a:rPr lang="uk-UA" sz="2800" b="1" dirty="0">
                <a:solidFill>
                  <a:schemeClr val="accent1">
                    <a:lumMod val="75000"/>
                  </a:schemeClr>
                </a:solidFill>
                <a:latin typeface="Times New Roman" panose="02020603050405020304" pitchFamily="18" charset="0"/>
                <a:cs typeface="Times New Roman" panose="02020603050405020304" pitchFamily="18" charset="0"/>
              </a:rPr>
              <a:t>.)</a:t>
            </a:r>
          </a:p>
          <a:p>
            <a:pPr marL="0" indent="0" algn="just">
              <a:buNone/>
            </a:pPr>
            <a:endParaRPr lang="uk-UA" sz="24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buNone/>
            </a:pPr>
            <a:endParaRPr lang="uk-UA" sz="2400"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858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1EEE55-E1D9-47AF-BD7D-422443D9558F}"/>
              </a:ext>
            </a:extLst>
          </p:cNvPr>
          <p:cNvSpPr>
            <a:spLocks noGrp="1"/>
          </p:cNvSpPr>
          <p:nvPr>
            <p:ph type="title"/>
          </p:nvPr>
        </p:nvSpPr>
        <p:spPr>
          <a:xfrm>
            <a:off x="1220673" y="609600"/>
            <a:ext cx="8596668" cy="755374"/>
          </a:xfrm>
        </p:spPr>
        <p:txBody>
          <a:bodyPr/>
          <a:lstStyle/>
          <a:p>
            <a:pPr algn="ctr"/>
            <a:r>
              <a:rPr lang="uk-UA" b="1" dirty="0">
                <a:solidFill>
                  <a:schemeClr val="accent2">
                    <a:lumMod val="75000"/>
                  </a:schemeClr>
                </a:solidFill>
                <a:latin typeface="Times New Roman" panose="02020603050405020304" pitchFamily="18" charset="0"/>
                <a:cs typeface="Times New Roman" panose="02020603050405020304" pitchFamily="18" charset="0"/>
              </a:rPr>
              <a:t>Визначення стратегії</a:t>
            </a:r>
          </a:p>
        </p:txBody>
      </p:sp>
      <p:sp>
        <p:nvSpPr>
          <p:cNvPr id="3" name="Объект 2">
            <a:extLst>
              <a:ext uri="{FF2B5EF4-FFF2-40B4-BE49-F238E27FC236}">
                <a16:creationId xmlns:a16="http://schemas.microsoft.com/office/drawing/2014/main" id="{AE35E31C-9F72-402F-85CD-DC84EE01A390}"/>
              </a:ext>
            </a:extLst>
          </p:cNvPr>
          <p:cNvSpPr>
            <a:spLocks noGrp="1"/>
          </p:cNvSpPr>
          <p:nvPr>
            <p:ph idx="1"/>
          </p:nvPr>
        </p:nvSpPr>
        <p:spPr>
          <a:xfrm>
            <a:off x="677333" y="1537253"/>
            <a:ext cx="9140007" cy="4504110"/>
          </a:xfrm>
        </p:spPr>
        <p:txBody>
          <a:bodyPr/>
          <a:lstStyle/>
          <a:p>
            <a:pPr marL="0" indent="0" algn="just">
              <a:spcBef>
                <a:spcPts val="0"/>
              </a:spcBef>
              <a:buNone/>
            </a:pPr>
            <a:r>
              <a:rPr lang="uk-UA" sz="2800" b="1" i="1" dirty="0">
                <a:solidFill>
                  <a:schemeClr val="accent1">
                    <a:lumMod val="75000"/>
                  </a:schemeClr>
                </a:solidFill>
                <a:latin typeface="Times New Roman" panose="02020603050405020304" pitchFamily="18" charset="0"/>
                <a:cs typeface="Times New Roman" panose="02020603050405020304" pitchFamily="18" charset="0"/>
              </a:rPr>
              <a:t>Стратегія</a:t>
            </a:r>
            <a:r>
              <a:rPr lang="uk-UA" sz="2800" b="1" dirty="0">
                <a:solidFill>
                  <a:schemeClr val="accent1">
                    <a:lumMod val="75000"/>
                  </a:schemeClr>
                </a:solidFill>
                <a:latin typeface="Times New Roman" panose="02020603050405020304" pitchFamily="18" charset="0"/>
                <a:cs typeface="Times New Roman" panose="02020603050405020304" pitchFamily="18" charset="0"/>
              </a:rPr>
              <a:t>  являє  собою  детальний  усесторонній  комплексний план, призначений для того, щоб забезпечити реалізацію місії організації та досягнення її цілей (М. </a:t>
            </a:r>
            <a:r>
              <a:rPr lang="uk-UA" sz="2800" b="1" dirty="0" err="1">
                <a:solidFill>
                  <a:schemeClr val="accent1">
                    <a:lumMod val="75000"/>
                  </a:schemeClr>
                </a:solidFill>
                <a:latin typeface="Times New Roman" panose="02020603050405020304" pitchFamily="18" charset="0"/>
                <a:cs typeface="Times New Roman" panose="02020603050405020304" pitchFamily="18" charset="0"/>
              </a:rPr>
              <a:t>Мескон</a:t>
            </a:r>
            <a:r>
              <a:rPr lang="uk-UA" sz="2800" b="1" dirty="0">
                <a:solidFill>
                  <a:schemeClr val="accent1">
                    <a:lumMod val="75000"/>
                  </a:schemeClr>
                </a:solidFill>
                <a:latin typeface="Times New Roman" panose="02020603050405020304" pitchFamily="18" charset="0"/>
                <a:cs typeface="Times New Roman" panose="02020603050405020304" pitchFamily="18" charset="0"/>
              </a:rPr>
              <a:t>,  М. </a:t>
            </a:r>
            <a:r>
              <a:rPr lang="uk-UA" sz="2800" b="1" dirty="0" err="1">
                <a:solidFill>
                  <a:schemeClr val="accent1">
                    <a:lumMod val="75000"/>
                  </a:schemeClr>
                </a:solidFill>
                <a:latin typeface="Times New Roman" panose="02020603050405020304" pitchFamily="18" charset="0"/>
                <a:cs typeface="Times New Roman" panose="02020603050405020304" pitchFamily="18" charset="0"/>
              </a:rPr>
              <a:t>Хедоурі</a:t>
            </a:r>
            <a:r>
              <a:rPr lang="uk-UA" sz="2800" b="1" dirty="0">
                <a:solidFill>
                  <a:schemeClr val="accent1">
                    <a:lumMod val="75000"/>
                  </a:schemeClr>
                </a:solidFill>
                <a:latin typeface="Times New Roman" panose="02020603050405020304" pitchFamily="18" charset="0"/>
                <a:cs typeface="Times New Roman" panose="02020603050405020304" pitchFamily="18" charset="0"/>
              </a:rPr>
              <a:t>,  </a:t>
            </a:r>
            <a:r>
              <a:rPr lang="ru-RU" sz="2800" b="1" dirty="0">
                <a:solidFill>
                  <a:schemeClr val="accent1">
                    <a:lumMod val="75000"/>
                  </a:schemeClr>
                </a:solidFill>
                <a:latin typeface="Times New Roman" panose="02020603050405020304" pitchFamily="18" charset="0"/>
                <a:cs typeface="Times New Roman" panose="02020603050405020304" pitchFamily="18" charset="0"/>
              </a:rPr>
              <a:t>Ф. Альберт</a:t>
            </a:r>
            <a:r>
              <a:rPr lang="ru-RU" sz="2800" b="1">
                <a:solidFill>
                  <a:schemeClr val="accent1">
                    <a:lumMod val="75000"/>
                  </a:schemeClr>
                </a:solidFill>
                <a:latin typeface="Times New Roman" panose="02020603050405020304" pitchFamily="18" charset="0"/>
                <a:cs typeface="Times New Roman" panose="02020603050405020304" pitchFamily="18" charset="0"/>
              </a:rPr>
              <a:t>) </a:t>
            </a:r>
          </a:p>
          <a:p>
            <a:pPr marL="0" indent="0" algn="just">
              <a:spcBef>
                <a:spcPts val="0"/>
              </a:spcBef>
              <a:buNone/>
            </a:pPr>
            <a:endParaRPr lang="ru-RU" sz="2800" b="1" dirty="0">
              <a:solidFill>
                <a:schemeClr val="accent1">
                  <a:lumMod val="75000"/>
                </a:schemeClr>
              </a:solidFill>
              <a:latin typeface="Times New Roman" panose="02020603050405020304" pitchFamily="18" charset="0"/>
              <a:cs typeface="Times New Roman" panose="02020603050405020304" pitchFamily="18" charset="0"/>
            </a:endParaRPr>
          </a:p>
          <a:p>
            <a:pPr marL="0" indent="0" algn="just">
              <a:spcBef>
                <a:spcPts val="0"/>
              </a:spcBef>
              <a:buNone/>
            </a:pPr>
            <a:r>
              <a:rPr lang="uk-UA" sz="2800" b="1" i="1" dirty="0">
                <a:solidFill>
                  <a:schemeClr val="accent1">
                    <a:lumMod val="75000"/>
                  </a:schemeClr>
                </a:solidFill>
                <a:latin typeface="Times New Roman" panose="02020603050405020304" pitchFamily="18" charset="0"/>
                <a:cs typeface="Times New Roman" panose="02020603050405020304" pitchFamily="18" charset="0"/>
              </a:rPr>
              <a:t>Стратегія</a:t>
            </a:r>
            <a:r>
              <a:rPr lang="uk-UA" sz="2800" b="1" dirty="0">
                <a:solidFill>
                  <a:schemeClr val="accent1">
                    <a:lumMod val="75000"/>
                  </a:schemeClr>
                </a:solidFill>
                <a:latin typeface="Times New Roman" panose="02020603050405020304" pitchFamily="18" charset="0"/>
                <a:cs typeface="Times New Roman" panose="02020603050405020304" pitchFamily="18" charset="0"/>
              </a:rPr>
              <a:t> – це комплекс рішень, що приймаються менеджментом, з  розміщення  ресурсів  організації  та  досягнення  конкурентних переваг на цільових ринках (П. </a:t>
            </a:r>
            <a:r>
              <a:rPr lang="uk-UA" sz="2800" b="1" dirty="0" err="1">
                <a:solidFill>
                  <a:schemeClr val="accent1">
                    <a:lumMod val="75000"/>
                  </a:schemeClr>
                </a:solidFill>
                <a:latin typeface="Times New Roman" panose="02020603050405020304" pitchFamily="18" charset="0"/>
                <a:cs typeface="Times New Roman" panose="02020603050405020304" pitchFamily="18" charset="0"/>
              </a:rPr>
              <a:t>Дойль</a:t>
            </a:r>
            <a:r>
              <a:rPr lang="uk-UA" sz="2800" b="1" dirty="0">
                <a:solidFill>
                  <a:schemeClr val="accent1">
                    <a:lumMod val="75000"/>
                  </a:schemeClr>
                </a:solidFill>
                <a:latin typeface="Times New Roman" panose="02020603050405020304" pitchFamily="18" charset="0"/>
                <a:cs typeface="Times New Roman" panose="02020603050405020304" pitchFamily="18" charset="0"/>
              </a:rPr>
              <a:t>)</a:t>
            </a:r>
            <a:r>
              <a:rPr lang="ru-RU" sz="2800" b="1" dirty="0">
                <a:solidFill>
                  <a:schemeClr val="accent1">
                    <a:lumMod val="75000"/>
                  </a:schemeClr>
                </a:solidFill>
                <a:latin typeface="Times New Roman" panose="02020603050405020304" pitchFamily="18" charset="0"/>
                <a:cs typeface="Times New Roman" panose="02020603050405020304" pitchFamily="18" charset="0"/>
              </a:rPr>
              <a:t> </a:t>
            </a:r>
          </a:p>
          <a:p>
            <a:pPr marL="0" indent="0" algn="just">
              <a:spcBef>
                <a:spcPts val="0"/>
              </a:spcBef>
              <a:buNone/>
            </a:pPr>
            <a:endParaRPr lang="uk-UA" sz="2800" b="1" dirty="0">
              <a:solidFill>
                <a:schemeClr val="accent1">
                  <a:lumMod val="75000"/>
                </a:schemeClr>
              </a:solidFill>
              <a:latin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357093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0F1146-3283-4E67-A417-92DAF4260600}"/>
              </a:ext>
            </a:extLst>
          </p:cNvPr>
          <p:cNvSpPr>
            <a:spLocks noGrp="1"/>
          </p:cNvSpPr>
          <p:nvPr>
            <p:ph type="title"/>
          </p:nvPr>
        </p:nvSpPr>
        <p:spPr>
          <a:xfrm>
            <a:off x="1215307" y="332934"/>
            <a:ext cx="8596668" cy="622852"/>
          </a:xfrm>
        </p:spPr>
        <p:txBody>
          <a:bodyPr>
            <a:normAutofit fontScale="90000"/>
          </a:bodyPr>
          <a:lstStyle/>
          <a:p>
            <a:pPr algn="ctr"/>
            <a:r>
              <a:rPr lang="uk-UA" b="1" dirty="0">
                <a:solidFill>
                  <a:schemeClr val="accent1">
                    <a:lumMod val="50000"/>
                  </a:schemeClr>
                </a:solidFill>
                <a:latin typeface="Times New Roman" panose="02020603050405020304" pitchFamily="18" charset="0"/>
                <a:cs typeface="Times New Roman" panose="02020603050405020304" pitchFamily="18" charset="0"/>
              </a:rPr>
              <a:t>Особливості стратегії</a:t>
            </a:r>
            <a:endParaRPr lang="ru-UA"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39813FA-D8CD-44C4-9A85-96EDAA246115}"/>
              </a:ext>
            </a:extLst>
          </p:cNvPr>
          <p:cNvSpPr>
            <a:spLocks noGrp="1"/>
          </p:cNvSpPr>
          <p:nvPr>
            <p:ph idx="1"/>
          </p:nvPr>
        </p:nvSpPr>
        <p:spPr>
          <a:xfrm>
            <a:off x="642943" y="1128064"/>
            <a:ext cx="9169032" cy="4913298"/>
          </a:xfrm>
        </p:spPr>
        <p:txBody>
          <a:bodyPr>
            <a:normAutofit lnSpcReduction="10000"/>
          </a:bodyPr>
          <a:lstStyle/>
          <a:p>
            <a:pPr marL="0" indent="0" algn="just">
              <a:spcBef>
                <a:spcPts val="0"/>
              </a:spcBef>
              <a:buNone/>
            </a:pPr>
            <a:r>
              <a:rPr lang="uk-UA" sz="2800" b="1" dirty="0">
                <a:solidFill>
                  <a:schemeClr val="accent1">
                    <a:lumMod val="75000"/>
                  </a:schemeClr>
                </a:solidFill>
                <a:latin typeface="Times New Roman" panose="02020603050405020304" pitchFamily="18" charset="0"/>
                <a:cs typeface="Times New Roman" panose="02020603050405020304" pitchFamily="18" charset="0"/>
              </a:rPr>
              <a:t>1. Процес розробки стратегії не завершується якоюсь негайною дією. Він закінчується встановленням загальних напрямків, рухаючись за якими, організація досягне успіх</a:t>
            </a:r>
            <a:r>
              <a:rPr lang="ru-RU" sz="2800" b="1" dirty="0">
                <a:solidFill>
                  <a:schemeClr val="accent1">
                    <a:lumMod val="75000"/>
                  </a:schemeClr>
                </a:solidFill>
                <a:latin typeface="Times New Roman" panose="02020603050405020304" pitchFamily="18" charset="0"/>
                <a:cs typeface="Times New Roman" panose="02020603050405020304" pitchFamily="18" charset="0"/>
              </a:rPr>
              <a:t>у.</a:t>
            </a:r>
          </a:p>
          <a:p>
            <a:pPr marL="0" indent="0" algn="just">
              <a:spcBef>
                <a:spcPts val="0"/>
              </a:spcBef>
              <a:buNone/>
            </a:pPr>
            <a:r>
              <a:rPr lang="ru-RU" sz="2800" b="1" dirty="0">
                <a:solidFill>
                  <a:schemeClr val="accent1">
                    <a:lumMod val="75000"/>
                  </a:schemeClr>
                </a:solidFill>
                <a:latin typeface="Times New Roman" panose="02020603050405020304" pitchFamily="18" charset="0"/>
                <a:cs typeface="Times New Roman" panose="02020603050405020304" pitchFamily="18" charset="0"/>
              </a:rPr>
              <a:t>2. </a:t>
            </a:r>
            <a:r>
              <a:rPr lang="uk-UA" sz="2800" b="1" dirty="0">
                <a:solidFill>
                  <a:schemeClr val="accent1">
                    <a:lumMod val="75000"/>
                  </a:schemeClr>
                </a:solidFill>
                <a:latin typeface="Times New Roman" panose="02020603050405020304" pitchFamily="18" charset="0"/>
                <a:cs typeface="Times New Roman" panose="02020603050405020304" pitchFamily="18" charset="0"/>
              </a:rPr>
              <a:t>Під час формування стратегії не можна  передбачити  всі  можливості,  які  виникнуть у майбутньому. Тому доводиться користуватись неповною і  неточною  інформацією</a:t>
            </a:r>
            <a:r>
              <a:rPr lang="ru-RU" sz="2800" b="1" dirty="0">
                <a:solidFill>
                  <a:schemeClr val="accent1">
                    <a:lumMod val="75000"/>
                  </a:schemeClr>
                </a:solidFill>
                <a:latin typeface="Times New Roman" panose="02020603050405020304" pitchFamily="18" charset="0"/>
                <a:cs typeface="Times New Roman" panose="02020603050405020304" pitchFamily="18" charset="0"/>
              </a:rPr>
              <a:t>.</a:t>
            </a:r>
          </a:p>
          <a:p>
            <a:pPr marL="0" indent="0" algn="just">
              <a:spcBef>
                <a:spcPts val="0"/>
              </a:spcBef>
              <a:buNone/>
            </a:pPr>
            <a:r>
              <a:rPr lang="ru-RU" sz="2800" b="1" dirty="0">
                <a:solidFill>
                  <a:schemeClr val="accent1">
                    <a:lumMod val="75000"/>
                  </a:schemeClr>
                </a:solidFill>
                <a:latin typeface="Times New Roman" panose="02020603050405020304" pitchFamily="18" charset="0"/>
                <a:cs typeface="Times New Roman" panose="02020603050405020304" pitchFamily="18" charset="0"/>
              </a:rPr>
              <a:t>3. </a:t>
            </a:r>
            <a:r>
              <a:rPr lang="uk-UA" sz="2800" b="1" dirty="0">
                <a:solidFill>
                  <a:schemeClr val="accent1">
                    <a:lumMod val="75000"/>
                  </a:schemeClr>
                </a:solidFill>
                <a:latin typeface="Times New Roman" panose="02020603050405020304" pitchFamily="18" charset="0"/>
                <a:cs typeface="Times New Roman" panose="02020603050405020304" pitchFamily="18" charset="0"/>
              </a:rPr>
              <a:t>Стратегія  повинна  бути  гнучкою  та  забезпечувати  можливість впливу на зовнішнє оточення</a:t>
            </a:r>
            <a:r>
              <a:rPr lang="ru-RU" sz="2800" b="1" dirty="0">
                <a:solidFill>
                  <a:schemeClr val="accent1">
                    <a:lumMod val="75000"/>
                  </a:schemeClr>
                </a:solidFill>
                <a:latin typeface="Times New Roman" panose="02020603050405020304" pitchFamily="18" charset="0"/>
                <a:cs typeface="Times New Roman" panose="02020603050405020304" pitchFamily="18" charset="0"/>
              </a:rPr>
              <a:t>.</a:t>
            </a:r>
          </a:p>
          <a:p>
            <a:pPr marL="0" indent="0" algn="just">
              <a:spcBef>
                <a:spcPts val="0"/>
              </a:spcBef>
              <a:buNone/>
            </a:pPr>
            <a:r>
              <a:rPr lang="ru-RU" sz="2800" b="1" dirty="0">
                <a:solidFill>
                  <a:schemeClr val="accent1">
                    <a:lumMod val="75000"/>
                  </a:schemeClr>
                </a:solidFill>
                <a:latin typeface="Times New Roman" panose="02020603050405020304" pitchFamily="18" charset="0"/>
                <a:cs typeface="Times New Roman" panose="02020603050405020304" pitchFamily="18" charset="0"/>
              </a:rPr>
              <a:t>4. </a:t>
            </a:r>
            <a:r>
              <a:rPr lang="uk-UA" sz="2800" b="1" dirty="0">
                <a:solidFill>
                  <a:schemeClr val="accent1">
                    <a:lumMod val="75000"/>
                  </a:schemeClr>
                </a:solidFill>
                <a:latin typeface="Times New Roman" panose="02020603050405020304" pitchFamily="18" charset="0"/>
                <a:cs typeface="Times New Roman" panose="02020603050405020304" pitchFamily="18" charset="0"/>
              </a:rPr>
              <a:t>Стратегія повинна забезпечувати надійний захист позицій організації</a:t>
            </a:r>
            <a:r>
              <a:rPr lang="ru-RU" sz="2800" b="1" dirty="0">
                <a:solidFill>
                  <a:schemeClr val="accent1">
                    <a:lumMod val="75000"/>
                  </a:schemeClr>
                </a:solidFill>
                <a:latin typeface="Times New Roman" panose="02020603050405020304" pitchFamily="18" charset="0"/>
                <a:cs typeface="Times New Roman" panose="02020603050405020304" pitchFamily="18" charset="0"/>
              </a:rPr>
              <a:t>.</a:t>
            </a:r>
          </a:p>
          <a:p>
            <a:pPr algn="just">
              <a:spcBef>
                <a:spcPts val="0"/>
              </a:spcBef>
              <a:buAutoNum type="arabicPeriod"/>
            </a:pPr>
            <a:endParaRPr lang="ru-UA" b="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458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4A2834-BF04-494E-8018-F8F95DA631D6}"/>
              </a:ext>
            </a:extLst>
          </p:cNvPr>
          <p:cNvSpPr>
            <a:spLocks noGrp="1"/>
          </p:cNvSpPr>
          <p:nvPr>
            <p:ph type="title"/>
          </p:nvPr>
        </p:nvSpPr>
        <p:spPr>
          <a:xfrm>
            <a:off x="677334" y="609600"/>
            <a:ext cx="8596668" cy="728870"/>
          </a:xfrm>
        </p:spPr>
        <p:txBody>
          <a:bodyPr/>
          <a:lstStyle/>
          <a:p>
            <a:pPr algn="ctr"/>
            <a:r>
              <a:rPr lang="uk-UA" b="1" dirty="0">
                <a:solidFill>
                  <a:schemeClr val="accent1">
                    <a:lumMod val="75000"/>
                  </a:schemeClr>
                </a:solidFill>
                <a:latin typeface="Times New Roman" panose="02020603050405020304" pitchFamily="18" charset="0"/>
                <a:cs typeface="Times New Roman" panose="02020603050405020304" pitchFamily="18" charset="0"/>
              </a:rPr>
              <a:t>Основні сфери стратегії</a:t>
            </a:r>
          </a:p>
        </p:txBody>
      </p:sp>
      <p:graphicFrame>
        <p:nvGraphicFramePr>
          <p:cNvPr id="7" name="Объект 6">
            <a:extLst>
              <a:ext uri="{FF2B5EF4-FFF2-40B4-BE49-F238E27FC236}">
                <a16:creationId xmlns:a16="http://schemas.microsoft.com/office/drawing/2014/main" id="{96DE77F3-0815-4A31-BE15-1B1B0DAFDF9A}"/>
              </a:ext>
            </a:extLst>
          </p:cNvPr>
          <p:cNvGraphicFramePr>
            <a:graphicFrameLocks noGrp="1"/>
          </p:cNvGraphicFramePr>
          <p:nvPr>
            <p:ph idx="1"/>
            <p:extLst>
              <p:ext uri="{D42A27DB-BD31-4B8C-83A1-F6EECF244321}">
                <p14:modId xmlns:p14="http://schemas.microsoft.com/office/powerpoint/2010/main" val="1435611806"/>
              </p:ext>
            </p:extLst>
          </p:nvPr>
        </p:nvGraphicFramePr>
        <p:xfrm>
          <a:off x="1605515" y="1514785"/>
          <a:ext cx="8596312" cy="4541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5992066"/>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421</TotalTime>
  <Words>1206</Words>
  <Application>Microsoft Office PowerPoint</Application>
  <PresentationFormat>Широкоэкранный</PresentationFormat>
  <Paragraphs>141</Paragraphs>
  <Slides>23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23</vt:i4>
      </vt:variant>
    </vt:vector>
  </HeadingPairs>
  <TitlesOfParts>
    <vt:vector size="29" baseType="lpstr">
      <vt:lpstr>Arial</vt:lpstr>
      <vt:lpstr>Times New Roman</vt:lpstr>
      <vt:lpstr>Trebuchet MS</vt:lpstr>
      <vt:lpstr>Wingdings</vt:lpstr>
      <vt:lpstr>Wingdings 3</vt:lpstr>
      <vt:lpstr>Аспект</vt:lpstr>
      <vt:lpstr>Тема 1. Сутність стратегічного управління</vt:lpstr>
      <vt:lpstr>Стратегія</vt:lpstr>
      <vt:lpstr>Функції військового стратега </vt:lpstr>
      <vt:lpstr>Презентация PowerPoint</vt:lpstr>
      <vt:lpstr>Презентация PowerPoint</vt:lpstr>
      <vt:lpstr>Визначення стратегії</vt:lpstr>
      <vt:lpstr>Визначення стратегії</vt:lpstr>
      <vt:lpstr>Особливості стратегії</vt:lpstr>
      <vt:lpstr>Основні сфери стратегії</vt:lpstr>
      <vt:lpstr>Класифікація стратегій</vt:lpstr>
      <vt:lpstr>Презентация PowerPoint</vt:lpstr>
      <vt:lpstr>Презентация PowerPoint</vt:lpstr>
      <vt:lpstr>Залежно від конкурентного становища фірми та її маркетингових спрямувань </vt:lpstr>
      <vt:lpstr>Базові конкурентні стратегії за М. Портером</vt:lpstr>
      <vt:lpstr>Презентация PowerPoint</vt:lpstr>
      <vt:lpstr>За функціональними ознаками  </vt:lpstr>
      <vt:lpstr>За   напрямом   розвитку підприємства  (базові стратегічні альтернативи)</vt:lpstr>
      <vt:lpstr>Презентация PowerPoint</vt:lpstr>
      <vt:lpstr>Стратегічне планування та управління</vt:lpstr>
      <vt:lpstr>Відмінності стратегічного планування від стратегічного управління</vt:lpstr>
      <vt:lpstr>Презентация PowerPoint</vt:lpstr>
      <vt:lpstr>Складові стратегічного управління</vt:lpstr>
      <vt:lpstr>Стратегічне та оперативне управління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Сутність стратегічного менеджменту</dc:title>
  <dc:creator>Оля</dc:creator>
  <cp:lastModifiedBy>Оля</cp:lastModifiedBy>
  <cp:revision>66</cp:revision>
  <dcterms:created xsi:type="dcterms:W3CDTF">2024-09-01T13:14:01Z</dcterms:created>
  <dcterms:modified xsi:type="dcterms:W3CDTF">2024-09-10T05:49:51Z</dcterms:modified>
</cp:coreProperties>
</file>