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4"/>
  </p:sldMasterIdLst>
  <p:notesMasterIdLst>
    <p:notesMasterId r:id="rId44"/>
  </p:notesMasterIdLst>
  <p:handoutMasterIdLst>
    <p:handoutMasterId r:id="rId45"/>
  </p:handoutMasterIdLst>
  <p:sldIdLst>
    <p:sldId id="256" r:id="rId5"/>
    <p:sldId id="265" r:id="rId6"/>
    <p:sldId id="262" r:id="rId7"/>
    <p:sldId id="257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83" r:id="rId21"/>
    <p:sldId id="280" r:id="rId22"/>
    <p:sldId id="278" r:id="rId23"/>
    <p:sldId id="279" r:id="rId24"/>
    <p:sldId id="277" r:id="rId25"/>
    <p:sldId id="281" r:id="rId26"/>
    <p:sldId id="282" r:id="rId27"/>
    <p:sldId id="284" r:id="rId28"/>
    <p:sldId id="285" r:id="rId29"/>
    <p:sldId id="286" r:id="rId30"/>
    <p:sldId id="287" r:id="rId31"/>
    <p:sldId id="291" r:id="rId32"/>
    <p:sldId id="288" r:id="rId33"/>
    <p:sldId id="289" r:id="rId34"/>
    <p:sldId id="290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Первісна війна" id="{E75E278A-FF0E-49A4-B170-79828D63BBAD}">
          <p14:sldIdLst>
            <p14:sldId id="256"/>
            <p14:sldId id="265"/>
          </p14:sldIdLst>
        </p14:section>
        <p14:section name="Соціал-дарвінізм" id="{B9B51309-D148-4332-87C2-07BE32FBCA3B}">
          <p14:sldIdLst>
            <p14:sldId id="262"/>
            <p14:sldId id="257"/>
            <p14:sldId id="264"/>
          </p14:sldIdLst>
        </p14:section>
        <p14:section name="Етологічний підхід" id="{B495BBBA-E0BA-40CD-B62D-AB5F65438529}">
          <p14:sldIdLst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</p14:sldIdLst>
        </p14:section>
        <p14:section name="Проблема джерел" id="{CCFCD54D-91EF-4D25-AA7A-089C57A6BA16}">
          <p14:sldIdLst>
            <p14:sldId id="283"/>
            <p14:sldId id="280"/>
            <p14:sldId id="278"/>
            <p14:sldId id="279"/>
            <p14:sldId id="277"/>
            <p14:sldId id="281"/>
            <p14:sldId id="282"/>
            <p14:sldId id="284"/>
            <p14:sldId id="285"/>
            <p14:sldId id="286"/>
            <p14:sldId id="287"/>
            <p14:sldId id="291"/>
            <p14:sldId id="288"/>
            <p14:sldId id="289"/>
            <p14:sldId id="290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Автор" initials="A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B4A6"/>
    <a:srgbClr val="734F29"/>
    <a:srgbClr val="D24726"/>
    <a:srgbClr val="DD462F"/>
    <a:srgbClr val="AEB785"/>
    <a:srgbClr val="EFD5A2"/>
    <a:srgbClr val="3B3026"/>
    <a:srgbClr val="ECE1CA"/>
    <a:srgbClr val="79553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280" autoAdjust="0"/>
  </p:normalViewPr>
  <p:slideViewPr>
    <p:cSldViewPr snapToGrid="0">
      <p:cViewPr varScale="1">
        <p:scale>
          <a:sx n="71" d="100"/>
          <a:sy n="71" d="100"/>
        </p:scale>
        <p:origin x="61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119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Первісні суспільства</c:v>
                </c:pt>
                <c:pt idx="1">
                  <c:v>Громадянська війна у США</c:v>
                </c:pt>
                <c:pt idx="2">
                  <c:v>Франція і Німеччина у Першій світовій</c:v>
                </c:pt>
                <c:pt idx="3">
                  <c:v>СРСР у Другій світовій</c:v>
                </c:pt>
                <c:pt idx="4">
                  <c:v>Німеччина у Другій світовій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65</c:v>
                </c:pt>
                <c:pt idx="1">
                  <c:v>98.7</c:v>
                </c:pt>
                <c:pt idx="2">
                  <c:v>97</c:v>
                </c:pt>
                <c:pt idx="3">
                  <c:v>86</c:v>
                </c:pt>
                <c:pt idx="4">
                  <c:v>91.5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Втрати у % до загальної кількості населення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Первісні суспільства</c:v>
                </c:pt>
                <c:pt idx="1">
                  <c:v>Громадянська війна у США</c:v>
                </c:pt>
                <c:pt idx="2">
                  <c:v>Франція і Німеччина у Першій світовій</c:v>
                </c:pt>
                <c:pt idx="3">
                  <c:v>СРСР у Другій світовій</c:v>
                </c:pt>
                <c:pt idx="4">
                  <c:v>Німеччина у Другій світовій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35</c:v>
                </c:pt>
                <c:pt idx="1">
                  <c:v>1.3</c:v>
                </c:pt>
                <c:pt idx="2">
                  <c:v>3</c:v>
                </c:pt>
                <c:pt idx="3">
                  <c:v>14</c:v>
                </c:pt>
                <c:pt idx="4">
                  <c:v>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63684472"/>
        <c:axId val="263685648"/>
      </c:barChart>
      <c:catAx>
        <c:axId val="263684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3685648"/>
        <c:crosses val="autoZero"/>
        <c:auto val="1"/>
        <c:lblAlgn val="ctr"/>
        <c:lblOffset val="100"/>
        <c:noMultiLvlLbl val="0"/>
      </c:catAx>
      <c:valAx>
        <c:axId val="26368564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3684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2956043630194829"/>
          <c:y val="0.90146433120111558"/>
          <c:w val="0.3654345823116793"/>
          <c:h val="8.977974131175284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48B867-C0E9-4677-A1E6-26A91062B287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45933-9244-4FF4-949C-8BEE462098C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87601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DF61EA0F-A667-4B49-8422-0062BC55E249}" type="slidenum">
              <a:rPr lang="en-US" sz="1200" b="0" i="0">
                <a:latin typeface="Calibri"/>
                <a:ea typeface="+mn-ea"/>
                <a:cs typeface="+mn-cs"/>
              </a:rPr>
              <a:t>1</a:t>
            </a:fld>
            <a:endParaRPr lang="en-US" sz="1200" b="0" i="0"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76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2061006"/>
            <a:ext cx="10515600" cy="2387600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202" y="5110609"/>
            <a:ext cx="6705599" cy="1137793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2800">
                <a:solidFill>
                  <a:srgbClr val="D24726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4866468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59692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215419" y="365125"/>
            <a:ext cx="1819564" cy="5811838"/>
          </a:xfrm>
        </p:spPr>
        <p:txBody>
          <a:bodyPr vert="eaVert"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0095346" y="0"/>
            <a:ext cx="2096655" cy="6858000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30226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434" y="0"/>
            <a:ext cx="10749367" cy="1208868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1" y="1825625"/>
            <a:ext cx="4167753" cy="435133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Aft>
                <a:spcPts val="1200"/>
              </a:spcAft>
              <a:buNone/>
              <a:defRPr sz="1600">
                <a:solidFill>
                  <a:schemeClr val="bg1">
                    <a:lumMod val="50000"/>
                  </a:schemeClr>
                </a:solidFill>
              </a:defRPr>
            </a:lvl1pPr>
            <a:lvl2pPr>
              <a:lnSpc>
                <a:spcPct val="150000"/>
              </a:lnSpc>
              <a:spcAft>
                <a:spcPts val="1200"/>
              </a:spcAft>
              <a:defRPr sz="1400">
                <a:solidFill>
                  <a:schemeClr val="bg1">
                    <a:lumMod val="50000"/>
                  </a:schemeClr>
                </a:solidFill>
              </a:defRPr>
            </a:lvl2pPr>
            <a:lvl3pPr>
              <a:lnSpc>
                <a:spcPct val="150000"/>
              </a:lnSpc>
              <a:spcAft>
                <a:spcPts val="1200"/>
              </a:spcAft>
              <a:defRPr sz="1200">
                <a:solidFill>
                  <a:schemeClr val="bg1">
                    <a:lumMod val="50000"/>
                  </a:schemeClr>
                </a:solidFill>
              </a:defRPr>
            </a:lvl3pPr>
            <a:lvl4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4pPr>
            <a:lvl5pPr>
              <a:lnSpc>
                <a:spcPct val="150000"/>
              </a:lnSpc>
              <a:spcAft>
                <a:spcPts val="1200"/>
              </a:spcAft>
              <a:defRPr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2402238"/>
            <a:ext cx="4508715" cy="2187227"/>
          </a:xfrm>
        </p:spPr>
        <p:txBody>
          <a:bodyPr anchor="ctr">
            <a:noAutofit/>
          </a:bodyPr>
          <a:lstStyle>
            <a:lvl1pPr algn="l">
              <a:defRPr sz="4800">
                <a:solidFill>
                  <a:srgbClr val="D2472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23308" y="2402237"/>
            <a:ext cx="5269424" cy="2187226"/>
          </a:xfrm>
        </p:spPr>
        <p:txBody>
          <a:bodyPr anchor="ctr">
            <a:normAutofit/>
          </a:bodyPr>
          <a:lstStyle>
            <a:lvl1pPr marL="0" indent="0">
              <a:lnSpc>
                <a:spcPct val="150000"/>
              </a:lnSpc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5656882" y="1709738"/>
            <a:ext cx="6535119" cy="357518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335655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Образец текста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Второй уровень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Третий уровень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Четвертый уровень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Образец текста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Второй уровень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Третий уровень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Четвертый уровень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рямоугольник 8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328223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0"/>
            <a:ext cx="10737851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1489075"/>
            <a:ext cx="5156200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1851" y="2193927"/>
            <a:ext cx="5156200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Образец текста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Второй уровень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Третий уровень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Четвертый уровень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9664" y="1489075"/>
            <a:ext cx="5157787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89664" y="2193927"/>
            <a:ext cx="5157787" cy="397827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Образец текста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Второй уровень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Третий уровень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Четвертый уровень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606029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"/>
            <a:ext cx="10744200" cy="122843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12192000" cy="1332854"/>
          </a:xfrm>
          <a:prstGeom prst="rect">
            <a:avLst/>
          </a:prstGeom>
          <a:solidFill>
            <a:srgbClr val="D24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00814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743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sz="1600" smtClean="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lang="en-US" sz="1400" smtClean="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lang="en-US" sz="1200" smtClean="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lang="en-US" sz="1100" smtClean="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lang="en-US" sz="11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lv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Образец текста</a:t>
            </a:r>
          </a:p>
          <a:p>
            <a:pPr marL="0" lvl="1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Второй уровень</a:t>
            </a:r>
          </a:p>
          <a:p>
            <a:pPr marL="0" lvl="2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Третий уровень</a:t>
            </a:r>
          </a:p>
          <a:p>
            <a:pPr marL="0" lvl="3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Четвертый уровень</a:t>
            </a:r>
          </a:p>
          <a:p>
            <a:pPr marL="0" lvl="4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4193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EBAAA-29B5-4AF5-BC5F-7E580C29002D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0EDB8-5305-433F-BE41-D7A86D811DB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1095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EEBAAA-29B5-4AF5-BC5F-7E580C29002D}" type="datetimeFigureOut">
              <a:rPr lang="ru-RU" smtClean="0"/>
              <a:t>07.02.2020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648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077200" y="6356352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0EDB8-5305-433F-BE41-D7A86D811DB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8941" y="4327688"/>
            <a:ext cx="11771290" cy="2387600"/>
          </a:xfrm>
        </p:spPr>
        <p:txBody>
          <a:bodyPr>
            <a:normAutofit fontScale="90000"/>
          </a:bodyPr>
          <a:lstStyle/>
          <a:p>
            <a:pPr algn="l" defTabSz="914400">
              <a:spcBef>
                <a:spcPts val="0"/>
              </a:spcBef>
              <a:buNone/>
            </a:pPr>
            <a:r>
              <a:rPr lang="ru-RU" sz="5400" b="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ВІЙНА У ПЕРВІСНОМУ </a:t>
            </a:r>
            <a:br>
              <a:rPr lang="ru-RU" sz="5400" b="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							</a:t>
            </a:r>
            <a:r>
              <a:rPr lang="ru-RU" sz="5400" b="0" i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СУСПІЛЬСТВІ</a:t>
            </a:r>
            <a:endParaRPr lang="ru-RU" sz="5400" b="0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24" y="218941"/>
            <a:ext cx="6505769" cy="442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0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34" y="1739106"/>
            <a:ext cx="4762500" cy="45243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466" y="2494574"/>
            <a:ext cx="5872341" cy="301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1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191" y="1533416"/>
            <a:ext cx="8813851" cy="49357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794" y="1368552"/>
            <a:ext cx="7020644" cy="526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49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390" y="1381909"/>
            <a:ext cx="7301454" cy="547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1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>
                <a:latin typeface="Arial Black" panose="020B0A04020102020204" pitchFamily="34" charset="0"/>
              </a:rPr>
              <a:t>Причини колективної агресії</a:t>
            </a:r>
            <a:endParaRPr lang="ru-RU" sz="48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5949" y="3104017"/>
            <a:ext cx="4167753" cy="3072946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самці після дорослішання залишаються в своїй </a:t>
            </a:r>
            <a:r>
              <a:rPr lang="uk-UA" sz="32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натальной</a:t>
            </a:r>
            <a:r>
              <a:rPr lang="uk-UA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 групі</a:t>
            </a:r>
            <a:endParaRPr lang="ru-RU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5885" y="1795463"/>
            <a:ext cx="6096000" cy="4381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4168" y="1573546"/>
            <a:ext cx="2351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  <a:endParaRPr lang="ru-RU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6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>
                <a:latin typeface="Arial Black" panose="020B0A04020102020204" pitchFamily="34" charset="0"/>
              </a:rPr>
              <a:t>Причини колективної агресії</a:t>
            </a:r>
            <a:endParaRPr lang="ru-RU" sz="48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5949" y="3104017"/>
            <a:ext cx="4167753" cy="307294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uk-UA" sz="3200" dirty="0" smtClean="0">
              <a:solidFill>
                <a:schemeClr val="tx1"/>
              </a:solidFill>
              <a:latin typeface="Constantia" panose="02030602050306030303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uk-UA" sz="32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шимпанзе </a:t>
            </a:r>
            <a:r>
              <a:rPr lang="uk-UA" sz="3200" dirty="0">
                <a:solidFill>
                  <a:schemeClr val="tx1"/>
                </a:solidFill>
                <a:latin typeface="Constantia" panose="02030602050306030303" pitchFamily="18" charset="0"/>
              </a:rPr>
              <a:t>- помірні багатоженці</a:t>
            </a:r>
            <a:endParaRPr lang="ru-RU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4168" y="1573546"/>
            <a:ext cx="2351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</a:t>
            </a:r>
            <a:endParaRPr lang="ru-RU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841" y="1750423"/>
            <a:ext cx="6118359" cy="442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4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dirty="0" smtClean="0">
                <a:latin typeface="Arial Black" panose="020B0A04020102020204" pitchFamily="34" charset="0"/>
              </a:rPr>
              <a:t>Причини колективної агресії</a:t>
            </a:r>
            <a:endParaRPr lang="ru-RU" sz="48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03515" y="3391400"/>
            <a:ext cx="4167753" cy="3072946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uk-UA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самці </a:t>
            </a:r>
            <a:r>
              <a:rPr lang="uk-UA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слабо відрізняються від самок</a:t>
            </a:r>
            <a:endParaRPr lang="ru-RU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4168" y="1573546"/>
            <a:ext cx="2351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endParaRPr lang="ru-RU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8841" y="1750423"/>
            <a:ext cx="6118359" cy="442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6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600" dirty="0" smtClean="0">
                <a:latin typeface="Arial Black" panose="020B0A04020102020204" pitchFamily="34" charset="0"/>
              </a:rPr>
              <a:t>ПАРОХІАЛІЗМ</a:t>
            </a:r>
            <a:endParaRPr lang="ru-RU" sz="66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0635" y="2978332"/>
            <a:ext cx="10735490" cy="1750423"/>
          </a:xfrm>
        </p:spPr>
        <p:txBody>
          <a:bodyPr>
            <a:normAutofit/>
          </a:bodyPr>
          <a:lstStyle/>
          <a:p>
            <a:pPr algn="ctr"/>
            <a:r>
              <a:rPr lang="uk-UA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ненависть до </a:t>
            </a:r>
            <a:r>
              <a:rPr lang="uk-UA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чужинця</a:t>
            </a:r>
            <a:endParaRPr lang="ru-RU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5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ЕТНОГРАФІЧНІ ДАНІ</a:t>
            </a:r>
            <a:endParaRPr lang="ru-RU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0316654"/>
              </p:ext>
            </p:extLst>
          </p:nvPr>
        </p:nvGraphicFramePr>
        <p:xfrm>
          <a:off x="838200" y="1825625"/>
          <a:ext cx="1025216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093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ПРОБЛЕМА ДЖЕРЕЛ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884943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 </a:t>
            </a:r>
            <a:r>
              <a:rPr lang="uk-U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Кістки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611" y="1438275"/>
            <a:ext cx="6715125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61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ПРОБЛЕМА ДЖЕРЕЛ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809" y="1725702"/>
            <a:ext cx="496480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</a:t>
            </a:r>
          </a:p>
          <a:p>
            <a:r>
              <a:rPr lang="uk-U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Батальні </a:t>
            </a:r>
            <a:r>
              <a:rPr lang="uk-UA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сцени у мистецтві палеоліту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554" y="1725702"/>
            <a:ext cx="5223559" cy="464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9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ДЖЕРЕЛО ВІЙНИ?</a:t>
            </a:r>
            <a:endParaRPr lang="ru-RU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0927" y="2855935"/>
            <a:ext cx="4167753" cy="2540313"/>
          </a:xfrm>
        </p:spPr>
        <p:txBody>
          <a:bodyPr>
            <a:normAutofit lnSpcReduction="10000"/>
          </a:bodyPr>
          <a:lstStyle/>
          <a:p>
            <a:r>
              <a:rPr lang="uk-UA" sz="5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ЛЮДСЬКА ПРИРОДА?</a:t>
            </a:r>
            <a:endParaRPr lang="ru-RU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22772" y="3664426"/>
            <a:ext cx="4945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ВИХОВАННЯ?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85102" y="3741370"/>
            <a:ext cx="15880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endParaRPr lang="ru-R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246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ПРОБЛЕМА ДЖЕРЕЛ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809" y="1725702"/>
            <a:ext cx="4964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2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409" y="1524001"/>
            <a:ext cx="8442518" cy="518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3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ПРОБЛЕМА ДЖЕРЕЛ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884943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3 </a:t>
            </a:r>
            <a:r>
              <a:rPr lang="uk-U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Зброя</a:t>
            </a:r>
            <a:endParaRPr lang="ru-RU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934818"/>
            <a:ext cx="7371154" cy="414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3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ПРОБЛЕМА ДЖЕРЕЛ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2884943"/>
            <a:ext cx="467650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4 </a:t>
            </a:r>
            <a:r>
              <a:rPr lang="uk-U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Укріплення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502" y="2015655"/>
            <a:ext cx="7362270" cy="413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8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ПРОБЛЕМА ДЖЕРЕЛ</a:t>
            </a:r>
            <a:endParaRPr lang="ru-RU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" y="2884943"/>
            <a:ext cx="467650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5 </a:t>
            </a:r>
            <a:r>
              <a:rPr lang="uk-U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Масові поховання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Результат пошуку зображень за запитом неолитические могильники массовы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37" y="1741942"/>
            <a:ext cx="6660487" cy="444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18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ЕТОЛОГІЧНИЙ ПІДХІД</a:t>
            </a:r>
            <a:endParaRPr lang="ru-RU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817" y="1551304"/>
            <a:ext cx="10134599" cy="1348649"/>
          </a:xfrm>
        </p:spPr>
        <p:txBody>
          <a:bodyPr>
            <a:noAutofit/>
          </a:bodyPr>
          <a:lstStyle/>
          <a:p>
            <a:pPr algn="ctr"/>
            <a:r>
              <a:rPr lang="uk-UA" sz="6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ВІЙНА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коаліційна внутрішньовидова агресія,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яка </a:t>
            </a:r>
            <a:r>
              <a:rPr lang="uk-UA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пов'язана з організованими </a:t>
            </a:r>
            <a:endParaRPr lang="uk-UA" sz="4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і </a:t>
            </a:r>
            <a:r>
              <a:rPr lang="uk-UA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часто смертельними конфліктами </a:t>
            </a:r>
            <a:endParaRPr lang="uk-UA" sz="4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між </a:t>
            </a:r>
            <a:r>
              <a:rPr lang="uk-UA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двома групами одного виду</a:t>
            </a:r>
            <a:endParaRPr lang="ru-RU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56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1.	</a:t>
            </a:r>
            <a:r>
              <a:rPr lang="ru-RU" dirty="0" err="1">
                <a:latin typeface="Arial Black" panose="020B0A04020102020204" pitchFamily="34" charset="0"/>
              </a:rPr>
              <a:t>Організаційно-структурний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2230" y="1406821"/>
            <a:ext cx="9333774" cy="518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82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Arial Black" panose="020B0A04020102020204" pitchFamily="34" charset="0"/>
              </a:rPr>
              <a:t>1.</a:t>
            </a:r>
            <a:r>
              <a:rPr lang="ru-RU" dirty="0"/>
              <a:t>	</a:t>
            </a:r>
            <a:r>
              <a:rPr lang="ru-RU" dirty="0" err="1">
                <a:latin typeface="Arial Black" panose="020B0A04020102020204" pitchFamily="34" charset="0"/>
              </a:rPr>
              <a:t>Організаційно-структурний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Будь-які групи з двох та більше осіб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86048" y="1825625"/>
            <a:ext cx="41677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uk-UA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Конфлікт двох соціальних груп, що виступають як цілісні внутрішньо солідарні одиниці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7410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2.</a:t>
            </a:r>
            <a:r>
              <a:rPr lang="ru-RU" dirty="0"/>
              <a:t>	</a:t>
            </a:r>
            <a:r>
              <a:rPr lang="uk-UA" dirty="0">
                <a:latin typeface="Arial Black" panose="020B0A04020102020204" pitchFamily="34" charset="0"/>
              </a:rPr>
              <a:t>Причинно-цільовий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1453" y="2621480"/>
            <a:ext cx="4167753" cy="275962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 </a:t>
            </a:r>
            <a:r>
              <a:rPr 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надбання</a:t>
            </a:r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та </a:t>
            </a:r>
            <a:r>
              <a:rPr 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використання</a:t>
            </a:r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ресурсів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7186048" y="1825625"/>
            <a:ext cx="41677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3000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 метою </a:t>
            </a:r>
            <a:r>
              <a:rPr 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проведення</a:t>
            </a:r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племінної</a:t>
            </a:r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чи</a:t>
            </a:r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державної</a:t>
            </a:r>
            <a:r>
              <a:rPr lang="ru-RU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політики</a:t>
            </a:r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059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 smtClean="0">
                <a:latin typeface="Arial Black" panose="020B0A04020102020204" pitchFamily="34" charset="0"/>
              </a:rPr>
              <a:t>Типи воєн</a:t>
            </a:r>
            <a:endParaRPr lang="ru-RU" sz="54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1" y="1825625"/>
            <a:ext cx="10263388" cy="4351338"/>
          </a:xfrm>
        </p:spPr>
        <p:txBody>
          <a:bodyPr>
            <a:normAutofit fontScale="92500"/>
          </a:bodyPr>
          <a:lstStyle/>
          <a:p>
            <a:pPr marL="342900" indent="-342900">
              <a:buAutoNum type="arabicPeriod"/>
            </a:pPr>
            <a:r>
              <a:rPr lang="uk-UA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Війни за </a:t>
            </a:r>
            <a:r>
              <a:rPr lang="uk-UA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примітивне </a:t>
            </a:r>
            <a:r>
              <a:rPr lang="uk-UA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виживання</a:t>
            </a:r>
          </a:p>
          <a:p>
            <a:pPr marL="342900" indent="-342900">
              <a:buAutoNum type="arabicPeriod"/>
            </a:pPr>
            <a:r>
              <a:rPr lang="uk-UA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Війни не </a:t>
            </a:r>
            <a:r>
              <a:rPr lang="uk-UA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 економічних </a:t>
            </a:r>
            <a:r>
              <a:rPr lang="uk-UA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причин</a:t>
            </a:r>
          </a:p>
          <a:p>
            <a:pPr marL="342900" indent="-342900">
              <a:buAutoNum type="arabicPeriod"/>
            </a:pPr>
            <a:r>
              <a:rPr lang="uk-UA" sz="4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Війни за </a:t>
            </a:r>
            <a:r>
              <a:rPr lang="uk-UA" sz="4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здобич</a:t>
            </a:r>
            <a:endParaRPr lang="ru-RU" sz="4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667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latin typeface="Arial Black" panose="020B0A04020102020204" pitchFamily="34" charset="0"/>
              </a:rPr>
              <a:t>3. Військово-технічний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838201" y="1825625"/>
            <a:ext cx="10651434" cy="4351338"/>
          </a:xfrm>
        </p:spPr>
        <p:txBody>
          <a:bodyPr>
            <a:normAutofit/>
          </a:bodyPr>
          <a:lstStyle/>
          <a:p>
            <a:pPr algn="ctr"/>
            <a:r>
              <a:rPr lang="ru-RU" sz="4400" dirty="0" err="1">
                <a:solidFill>
                  <a:schemeClr val="tx1"/>
                </a:solidFill>
                <a:latin typeface="Arial Black" panose="020B0A04020102020204" pitchFamily="34" charset="0"/>
              </a:rPr>
              <a:t>Наявність</a:t>
            </a:r>
            <a:r>
              <a:rPr lang="ru-RU" sz="4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Arial Black" panose="020B0A04020102020204" pitchFamily="34" charset="0"/>
              </a:rPr>
              <a:t>військового</a:t>
            </a:r>
            <a:r>
              <a:rPr lang="ru-RU" sz="4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Arial Black" panose="020B0A04020102020204" pitchFamily="34" charset="0"/>
              </a:rPr>
              <a:t>керівництва</a:t>
            </a:r>
            <a:r>
              <a:rPr lang="ru-RU" sz="4400" dirty="0">
                <a:solidFill>
                  <a:schemeClr val="tx1"/>
                </a:solidFill>
                <a:latin typeface="Arial Black" panose="020B0A04020102020204" pitchFamily="34" charset="0"/>
              </a:rPr>
              <a:t> та </a:t>
            </a:r>
            <a:r>
              <a:rPr lang="ru-RU" sz="4400" dirty="0" err="1">
                <a:solidFill>
                  <a:schemeClr val="tx1"/>
                </a:solidFill>
                <a:latin typeface="Arial Black" panose="020B0A04020102020204" pitchFamily="34" charset="0"/>
              </a:rPr>
              <a:t>чіткого</a:t>
            </a:r>
            <a:r>
              <a:rPr lang="ru-RU" sz="4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ru-RU" sz="4400" dirty="0" err="1">
                <a:solidFill>
                  <a:schemeClr val="tx1"/>
                </a:solidFill>
                <a:latin typeface="Arial Black" panose="020B0A04020102020204" pitchFamily="34" charset="0"/>
              </a:rPr>
              <a:t>уявлення</a:t>
            </a:r>
            <a:r>
              <a:rPr lang="ru-RU" sz="4400" dirty="0">
                <a:solidFill>
                  <a:schemeClr val="tx1"/>
                </a:solidFill>
                <a:latin typeface="Arial Black" panose="020B0A04020102020204" pitchFamily="34" charset="0"/>
              </a:rPr>
              <a:t> про </a:t>
            </a:r>
            <a:r>
              <a:rPr lang="ru-RU" sz="4400" dirty="0" err="1">
                <a:solidFill>
                  <a:schemeClr val="tx1"/>
                </a:solidFill>
                <a:latin typeface="Arial Black" panose="020B0A04020102020204" pitchFamily="34" charset="0"/>
              </a:rPr>
              <a:t>групові</a:t>
            </a:r>
            <a:r>
              <a:rPr lang="ru-RU" sz="4400" dirty="0">
                <a:solidFill>
                  <a:schemeClr val="tx1"/>
                </a:solidFill>
                <a:latin typeface="Arial Black" panose="020B0A04020102020204" pitchFamily="34" charset="0"/>
              </a:rPr>
              <a:t> причини та </a:t>
            </a:r>
            <a:r>
              <a:rPr lang="ru-RU" sz="4400" dirty="0" err="1">
                <a:solidFill>
                  <a:schemeClr val="tx1"/>
                </a:solidFill>
                <a:latin typeface="Arial Black" panose="020B0A04020102020204" pitchFamily="34" charset="0"/>
              </a:rPr>
              <a:t>цілі</a:t>
            </a:r>
            <a:r>
              <a:rPr lang="ru-RU" sz="44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ru-RU" sz="4400" dirty="0" err="1" smtClean="0">
                <a:solidFill>
                  <a:schemeClr val="tx1"/>
                </a:solidFill>
                <a:latin typeface="Arial Black" panose="020B0A04020102020204" pitchFamily="34" charset="0"/>
              </a:rPr>
              <a:t>війни</a:t>
            </a:r>
            <a:endParaRPr lang="ru-RU" sz="4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203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932" y="104556"/>
            <a:ext cx="3864535" cy="1208868"/>
          </a:xfrm>
        </p:spPr>
        <p:txBody>
          <a:bodyPr/>
          <a:lstStyle/>
          <a:p>
            <a:pPr algn="l" defTabSz="914400">
              <a:spcBef>
                <a:spcPts val="0"/>
              </a:spcBef>
              <a:buNone/>
            </a:pPr>
            <a:r>
              <a:rPr lang="uk-UA" sz="3600" b="0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Природа людини</a:t>
            </a:r>
            <a:endParaRPr lang="ru-RU" sz="3600" b="0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4"/>
            <a:ext cx="4876800" cy="4447762"/>
          </a:xfrm>
        </p:spPr>
        <p:txBody>
          <a:bodyPr>
            <a:normAutofit/>
          </a:bodyPr>
          <a:lstStyle/>
          <a:p>
            <a:pPr marL="0" indent="0" algn="l" defTabSz="914400">
              <a:lnSpc>
                <a:spcPct val="150000"/>
              </a:lnSpc>
              <a:spcBef>
                <a:spcPts val="0"/>
              </a:spcBef>
              <a:buNone/>
            </a:pPr>
            <a:endParaRPr lang="ru-RU" dirty="0" smtClean="0"/>
          </a:p>
          <a:p>
            <a:pPr marL="0" indent="0" algn="l" defTabSz="914400">
              <a:lnSpc>
                <a:spcPct val="150000"/>
              </a:lnSpc>
              <a:spcBef>
                <a:spcPts val="0"/>
              </a:spcBef>
              <a:buNone/>
            </a:pP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9813"/>
            <a:ext cx="3810000" cy="47053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994" y="1449812"/>
            <a:ext cx="3362861" cy="4681103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7323531" y="78798"/>
            <a:ext cx="2647785" cy="12088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Цивілізація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73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>
                <a:latin typeface="Arial Black" panose="020B0A04020102020204" pitchFamily="34" charset="0"/>
              </a:rPr>
              <a:t>ВІЙНА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конфронтація</a:t>
            </a: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між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двома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більше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автономними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групами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викликає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санкціоновані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суспільством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організовані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протяжні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часі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збройні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дії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яких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участь вся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група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частина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з метою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поліпшення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свого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матеріального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соціального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політичного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або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психологічного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стану,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цілому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8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шанси</a:t>
            </a:r>
            <a:r>
              <a:rPr lang="ru-RU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виживання</a:t>
            </a:r>
            <a:endParaRPr lang="ru-RU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98014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ОЗНАКИ ПЕРВІСНОЇ ВІЙНИ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дрібномасштабність, швидкоплинність, </a:t>
            </a:r>
            <a:r>
              <a:rPr lang="uk-UA" sz="2800" dirty="0" err="1">
                <a:solidFill>
                  <a:schemeClr val="tx1"/>
                </a:solidFill>
                <a:latin typeface="Arial Black" panose="020B0A04020102020204" pitchFamily="34" charset="0"/>
              </a:rPr>
              <a:t>співпадіння</a:t>
            </a:r>
            <a:r>
              <a:rPr lang="uk-UA" sz="2800" dirty="0">
                <a:solidFill>
                  <a:schemeClr val="tx1"/>
                </a:solidFill>
                <a:latin typeface="Arial Black" panose="020B0A04020102020204" pitchFamily="34" charset="0"/>
              </a:rPr>
              <a:t> бойової організації з родинною, майже повна відсутність суворої військової організації, ієрархічної підпорядкованості та централізованої системи командування, рішення тільки суто тактичних завдань</a:t>
            </a:r>
            <a:endParaRPr lang="ru-RU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1354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ФОРМУВАННЯ ДРУЖИН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1" y="1825625"/>
            <a:ext cx="3854823" cy="4351338"/>
          </a:xfrm>
        </p:spPr>
        <p:txBody>
          <a:bodyPr>
            <a:normAutofit/>
          </a:bodyPr>
          <a:lstStyle/>
          <a:p>
            <a:pPr algn="ctr"/>
            <a:r>
              <a:rPr lang="uk-UA" sz="6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  <a:p>
            <a:pPr algn="ctr"/>
            <a:r>
              <a:rPr lang="uk-UA" sz="4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ЧОЛОВІЧІ </a:t>
            </a:r>
            <a:r>
              <a:rPr lang="uk-UA" sz="63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СОЮЗИ</a:t>
            </a:r>
            <a:endParaRPr lang="ru-RU" sz="63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 descr="Результат пошуку зображень за запитом мужские союзы полинез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572" y="2023549"/>
            <a:ext cx="6410428" cy="360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6579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ФОРМУВАННЯ ДРУЖИН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1" y="1825625"/>
            <a:ext cx="3854823" cy="4351338"/>
          </a:xfrm>
        </p:spPr>
        <p:txBody>
          <a:bodyPr>
            <a:normAutofit/>
          </a:bodyPr>
          <a:lstStyle/>
          <a:p>
            <a:pPr algn="ctr"/>
            <a:r>
              <a:rPr lang="uk-UA" sz="6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  <a:p>
            <a:pPr algn="ctr"/>
            <a:r>
              <a:rPr lang="uk-UA" sz="4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БІГМЕН</a:t>
            </a:r>
            <a:endParaRPr lang="ru-RU" sz="63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3074" name="Picture 2" descr="Результат пошуку зображень за запитом вождьполинез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023" y="1570132"/>
            <a:ext cx="3805518" cy="538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93803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ФОРМУВАННЯ ДРУЖИН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1" y="1825625"/>
            <a:ext cx="3854823" cy="4351338"/>
          </a:xfrm>
        </p:spPr>
        <p:txBody>
          <a:bodyPr>
            <a:normAutofit/>
          </a:bodyPr>
          <a:lstStyle/>
          <a:p>
            <a:pPr algn="ctr"/>
            <a:r>
              <a:rPr lang="uk-UA" sz="6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  <a:p>
            <a:pPr algn="ctr"/>
            <a:r>
              <a:rPr lang="uk-UA" sz="32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НАЙМАНСТВО</a:t>
            </a:r>
            <a:endParaRPr lang="ru-RU" sz="4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3076" name="Picture 4" descr="Результат пошуку зображень за запитом наемничеств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917" y="2301035"/>
            <a:ext cx="6890536" cy="387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9428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ФОРМУВАННЯ ДРУЖИН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1" y="1825625"/>
            <a:ext cx="3854823" cy="4351338"/>
          </a:xfrm>
        </p:spPr>
        <p:txBody>
          <a:bodyPr>
            <a:normAutofit/>
          </a:bodyPr>
          <a:lstStyle/>
          <a:p>
            <a:pPr algn="ctr"/>
            <a:r>
              <a:rPr lang="uk-UA" sz="6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4</a:t>
            </a:r>
          </a:p>
          <a:p>
            <a:pPr algn="ctr"/>
            <a:r>
              <a:rPr lang="uk-UA" sz="32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ФОРМУВАННЯ </a:t>
            </a:r>
            <a:r>
              <a:rPr lang="uk-UA" sz="37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ВІЙСЬКОВОЇ </a:t>
            </a:r>
            <a:r>
              <a:rPr lang="uk-UA" sz="32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АРИСТОКРАТІЇ</a:t>
            </a:r>
            <a:endParaRPr lang="ru-RU" sz="4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 descr="Результат пошуку зображень за запитом вои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456" y="2565212"/>
            <a:ext cx="6583207" cy="374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743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ФОРМУВАННЯ ДРУЖИН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1" y="1825625"/>
            <a:ext cx="3854823" cy="4351338"/>
          </a:xfrm>
        </p:spPr>
        <p:txBody>
          <a:bodyPr>
            <a:normAutofit/>
          </a:bodyPr>
          <a:lstStyle/>
          <a:p>
            <a:pPr algn="ctr"/>
            <a:r>
              <a:rPr lang="uk-UA" sz="6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5</a:t>
            </a:r>
          </a:p>
          <a:p>
            <a:pPr algn="ctr"/>
            <a:r>
              <a:rPr lang="uk-UA" sz="32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КАСТОВІСТЬ</a:t>
            </a:r>
            <a:endParaRPr lang="ru-RU" sz="4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4098" name="Picture 2" descr="Результат пошуку зображень за запитом каста воинов в инд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025" y="1823984"/>
            <a:ext cx="6998634" cy="467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553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СТАДІЇ ВОЄНІЗАЦІЇ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800100" y="3394589"/>
            <a:ext cx="5181600" cy="12134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МАСОВА ЗБРОЯ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6710083" y="3502165"/>
            <a:ext cx="5367618" cy="12134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en-US" sz="14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en-US" sz="12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en-US" sz="1100" kern="1200" smtClean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lang="en-US" sz="11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uk-UA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СПЕЦІАЛІЗОВАНА ЗБРОЯ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0949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ТАКТИКА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170" name="Picture 2" descr="Результат пошуку зображень за запитом тактика войн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151" y="1825625"/>
            <a:ext cx="6554508" cy="453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672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ВІЙСЬКОВІ ВОЖДІ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Результат пошуку зображень за запитом военный ВОЖД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457" y="1689275"/>
            <a:ext cx="8843889" cy="497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411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spcBef>
                <a:spcPts val="0"/>
              </a:spcBef>
            </a:pPr>
            <a:r>
              <a:rPr lang="uk-UA" sz="36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1859 р. Чарльз Дарвін</a:t>
            </a:r>
            <a:br>
              <a:rPr lang="uk-UA" sz="36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uk-UA" dirty="0">
                <a:latin typeface="Constantia" panose="02030602050306030303" pitchFamily="18" charset="0"/>
              </a:rPr>
              <a:t>«Походження видів шляхом природного відбору»</a:t>
            </a:r>
            <a:endParaRPr lang="ru-RU" sz="36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867" y="1416231"/>
            <a:ext cx="4000500" cy="2667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288" y="4290594"/>
            <a:ext cx="3799657" cy="229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7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914400">
              <a:spcBef>
                <a:spcPts val="0"/>
              </a:spcBef>
              <a:buNone/>
            </a:pPr>
            <a:r>
              <a:rPr lang="ru-RU" sz="5400" b="0" i="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СОЦІАЛ-ДАРВІНІЗМ</a:t>
            </a:r>
            <a:endParaRPr lang="ru-RU" sz="5400" b="0" i="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509" y="1825624"/>
            <a:ext cx="11652067" cy="4397375"/>
          </a:xfrm>
        </p:spPr>
        <p:txBody>
          <a:bodyPr>
            <a:normAutofit/>
          </a:bodyPr>
          <a:lstStyle/>
          <a:p>
            <a:pPr algn="ctr">
              <a:spcBef>
                <a:spcPts val="576"/>
              </a:spcBef>
            </a:pPr>
            <a:endParaRPr lang="uk-UA" sz="4000" b="0" i="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>
              <a:spcBef>
                <a:spcPts val="576"/>
              </a:spcBef>
            </a:pPr>
            <a:r>
              <a:rPr lang="uk-UA" sz="4000" b="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Війна - </a:t>
            </a:r>
            <a:r>
              <a:rPr lang="uk-UA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продовження природної конкуренції</a:t>
            </a:r>
            <a:endParaRPr lang="ru-RU" sz="4000" b="0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53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ЕТОЛОГІЯ</a:t>
            </a:r>
            <a:endParaRPr lang="ru-RU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817" y="3327853"/>
            <a:ext cx="10134599" cy="1348649"/>
          </a:xfrm>
        </p:spPr>
        <p:txBody>
          <a:bodyPr>
            <a:normAutofit/>
          </a:bodyPr>
          <a:lstStyle/>
          <a:p>
            <a:pPr algn="ctr"/>
            <a:r>
              <a:rPr lang="uk-UA" sz="48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НАУКА ПРО ПОВЕДІНКУ ТВАРИН</a:t>
            </a:r>
            <a:endParaRPr lang="ru-RU" sz="48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23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ЕТОЛОГІЧНИЙ ПІДХІД</a:t>
            </a:r>
            <a:endParaRPr lang="ru-RU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817" y="1551304"/>
            <a:ext cx="10134599" cy="1348649"/>
          </a:xfrm>
        </p:spPr>
        <p:txBody>
          <a:bodyPr>
            <a:normAutofit/>
          </a:bodyPr>
          <a:lstStyle/>
          <a:p>
            <a:pPr algn="ctr"/>
            <a:r>
              <a:rPr lang="uk-UA" sz="4800" dirty="0" smtClean="0">
                <a:solidFill>
                  <a:schemeClr val="tx1"/>
                </a:solidFill>
                <a:latin typeface="Constantia" panose="02030602050306030303" pitchFamily="18" charset="0"/>
              </a:rPr>
              <a:t>АГРЕСІЯ – РЕЗУЛЬТАТ ЕВОЛЮЦІЇ</a:t>
            </a:r>
            <a:endParaRPr lang="ru-RU" sz="4800" dirty="0">
              <a:solidFill>
                <a:schemeClr val="tx1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18959" b="14296"/>
          <a:stretch/>
        </p:blipFill>
        <p:spPr>
          <a:xfrm>
            <a:off x="2466211" y="2572013"/>
            <a:ext cx="7025810" cy="41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ЕТОЛОГІЧНИЙ ПІДХІД</a:t>
            </a:r>
            <a:endParaRPr lang="ru-RU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11817" y="1551304"/>
            <a:ext cx="10134599" cy="1348649"/>
          </a:xfrm>
        </p:spPr>
        <p:txBody>
          <a:bodyPr>
            <a:noAutofit/>
          </a:bodyPr>
          <a:lstStyle/>
          <a:p>
            <a:pPr algn="ctr"/>
            <a:r>
              <a:rPr lang="uk-UA" sz="6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ВІЙНА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коаліційна внутрішньовидова агресія,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яка </a:t>
            </a:r>
            <a:r>
              <a:rPr lang="uk-UA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пов'язана з організованими </a:t>
            </a:r>
            <a:endParaRPr lang="uk-UA" sz="4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і </a:t>
            </a:r>
            <a:r>
              <a:rPr lang="uk-UA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часто смертельними конфліктами </a:t>
            </a:r>
            <a:endParaRPr lang="uk-UA" sz="40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між </a:t>
            </a:r>
            <a:r>
              <a:rPr lang="uk-UA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anose="02030602050306030303" pitchFamily="18" charset="0"/>
              </a:rPr>
              <a:t>двома групами одного виду</a:t>
            </a:r>
            <a:endParaRPr lang="ru-RU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2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78" y="1610004"/>
            <a:ext cx="5757808" cy="4782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009" y="2200255"/>
            <a:ext cx="5391187" cy="360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8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comeDoc" id="{E1E7EDF9-8B79-4E5D-B508-2301E35CD219}" vid="{4342E303-0389-44F2-B6F0-C13C203CC59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9d035d7d-02e5-4a00-8b62-9a556aabc7b5">english</DirectSourceMarket>
    <ApprovalStatus xmlns="9d035d7d-02e5-4a00-8b62-9a556aabc7b5">InProgress</ApprovalStatus>
    <MarketSpecific xmlns="9d035d7d-02e5-4a00-8b62-9a556aabc7b5">false</MarketSpecific>
    <LocComments xmlns="9d035d7d-02e5-4a00-8b62-9a556aabc7b5" xsi:nil="true"/>
    <ThumbnailAssetId xmlns="9d035d7d-02e5-4a00-8b62-9a556aabc7b5" xsi:nil="true"/>
    <PrimaryImageGen xmlns="9d035d7d-02e5-4a00-8b62-9a556aabc7b5">true</PrimaryImageGen>
    <LegacyData xmlns="9d035d7d-02e5-4a00-8b62-9a556aabc7b5" xsi:nil="true"/>
    <LocRecommendedHandoff xmlns="9d035d7d-02e5-4a00-8b62-9a556aabc7b5" xsi:nil="true"/>
    <BusinessGroup xmlns="9d035d7d-02e5-4a00-8b62-9a556aabc7b5" xsi:nil="true"/>
    <BlockPublish xmlns="9d035d7d-02e5-4a00-8b62-9a556aabc7b5">false</BlockPublish>
    <TPFriendlyName xmlns="9d035d7d-02e5-4a00-8b62-9a556aabc7b5" xsi:nil="true"/>
    <NumericId xmlns="9d035d7d-02e5-4a00-8b62-9a556aabc7b5" xsi:nil="true"/>
    <APEditor xmlns="9d035d7d-02e5-4a00-8b62-9a556aabc7b5">
      <UserInfo>
        <DisplayName/>
        <AccountId xsi:nil="true"/>
        <AccountType/>
      </UserInfo>
    </APEditor>
    <SourceTitle xmlns="9d035d7d-02e5-4a00-8b62-9a556aabc7b5" xsi:nil="true"/>
    <OpenTemplate xmlns="9d035d7d-02e5-4a00-8b62-9a556aabc7b5">true</OpenTemplate>
    <UALocComments xmlns="9d035d7d-02e5-4a00-8b62-9a556aabc7b5" xsi:nil="true"/>
    <ParentAssetId xmlns="9d035d7d-02e5-4a00-8b62-9a556aabc7b5" xsi:nil="true"/>
    <IntlLangReviewDate xmlns="9d035d7d-02e5-4a00-8b62-9a556aabc7b5" xsi:nil="true"/>
    <FeatureTagsTaxHTField0 xmlns="9d035d7d-02e5-4a00-8b62-9a556aabc7b5">
      <Terms xmlns="http://schemas.microsoft.com/office/infopath/2007/PartnerControls"/>
    </FeatureTagsTaxHTField0>
    <PublishStatusLookup xmlns="9d035d7d-02e5-4a00-8b62-9a556aabc7b5">
      <Value>446583</Value>
    </PublishStatusLookup>
    <Providers xmlns="9d035d7d-02e5-4a00-8b62-9a556aabc7b5" xsi:nil="true"/>
    <MachineTranslated xmlns="9d035d7d-02e5-4a00-8b62-9a556aabc7b5">false</MachineTranslated>
    <OriginalSourceMarket xmlns="9d035d7d-02e5-4a00-8b62-9a556aabc7b5">english</OriginalSourceMarket>
    <APDescription xmlns="9d035d7d-02e5-4a00-8b62-9a556aabc7b5" xsi:nil="true"/>
    <ClipArtFilename xmlns="9d035d7d-02e5-4a00-8b62-9a556aabc7b5" xsi:nil="true"/>
    <ContentItem xmlns="9d035d7d-02e5-4a00-8b62-9a556aabc7b5" xsi:nil="true"/>
    <TPInstallLocation xmlns="9d035d7d-02e5-4a00-8b62-9a556aabc7b5" xsi:nil="true"/>
    <PublishTargets xmlns="9d035d7d-02e5-4a00-8b62-9a556aabc7b5">OfficeOnlineVNext</PublishTargets>
    <TimesCloned xmlns="9d035d7d-02e5-4a00-8b62-9a556aabc7b5" xsi:nil="true"/>
    <AssetStart xmlns="9d035d7d-02e5-4a00-8b62-9a556aabc7b5">2012-06-20T23:39:00+00:00</AssetStart>
    <Provider xmlns="9d035d7d-02e5-4a00-8b62-9a556aabc7b5" xsi:nil="true"/>
    <AcquiredFrom xmlns="9d035d7d-02e5-4a00-8b62-9a556aabc7b5">Internal MS</AcquiredFrom>
    <FriendlyTitle xmlns="9d035d7d-02e5-4a00-8b62-9a556aabc7b5" xsi:nil="true"/>
    <LastHandOff xmlns="9d035d7d-02e5-4a00-8b62-9a556aabc7b5" xsi:nil="true"/>
    <TPClientViewer xmlns="9d035d7d-02e5-4a00-8b62-9a556aabc7b5" xsi:nil="true"/>
    <UACurrentWords xmlns="9d035d7d-02e5-4a00-8b62-9a556aabc7b5" xsi:nil="true"/>
    <ArtSampleDocs xmlns="9d035d7d-02e5-4a00-8b62-9a556aabc7b5" xsi:nil="true"/>
    <UALocRecommendation xmlns="9d035d7d-02e5-4a00-8b62-9a556aabc7b5">Localize</UALocRecommendation>
    <Manager xmlns="9d035d7d-02e5-4a00-8b62-9a556aabc7b5" xsi:nil="true"/>
    <ShowIn xmlns="9d035d7d-02e5-4a00-8b62-9a556aabc7b5">Show everywhere</ShowIn>
    <UANotes xmlns="9d035d7d-02e5-4a00-8b62-9a556aabc7b5" xsi:nil="true"/>
    <TemplateStatus xmlns="9d035d7d-02e5-4a00-8b62-9a556aabc7b5">Complete</TemplateStatus>
    <InternalTagsTaxHTField0 xmlns="9d035d7d-02e5-4a00-8b62-9a556aabc7b5">
      <Terms xmlns="http://schemas.microsoft.com/office/infopath/2007/PartnerControls"/>
    </InternalTagsTaxHTField0>
    <CSXHash xmlns="9d035d7d-02e5-4a00-8b62-9a556aabc7b5" xsi:nil="true"/>
    <Downloads xmlns="9d035d7d-02e5-4a00-8b62-9a556aabc7b5">0</Downloads>
    <VoteCount xmlns="9d035d7d-02e5-4a00-8b62-9a556aabc7b5" xsi:nil="true"/>
    <OOCacheId xmlns="9d035d7d-02e5-4a00-8b62-9a556aabc7b5" xsi:nil="true"/>
    <IsDeleted xmlns="9d035d7d-02e5-4a00-8b62-9a556aabc7b5">false</IsDeleted>
    <AssetExpire xmlns="9d035d7d-02e5-4a00-8b62-9a556aabc7b5">2029-01-01T08:00:00+00:00</AssetExpire>
    <DSATActionTaken xmlns="9d035d7d-02e5-4a00-8b62-9a556aabc7b5" xsi:nil="true"/>
    <CSXSubmissionMarket xmlns="9d035d7d-02e5-4a00-8b62-9a556aabc7b5" xsi:nil="true"/>
    <TPExecutable xmlns="9d035d7d-02e5-4a00-8b62-9a556aabc7b5" xsi:nil="true"/>
    <SubmitterId xmlns="9d035d7d-02e5-4a00-8b62-9a556aabc7b5" xsi:nil="true"/>
    <EditorialTags xmlns="9d035d7d-02e5-4a00-8b62-9a556aabc7b5" xsi:nil="true"/>
    <ApprovalLog xmlns="9d035d7d-02e5-4a00-8b62-9a556aabc7b5" xsi:nil="true"/>
    <AssetType xmlns="9d035d7d-02e5-4a00-8b62-9a556aabc7b5">TP</AssetType>
    <BugNumber xmlns="9d035d7d-02e5-4a00-8b62-9a556aabc7b5" xsi:nil="true"/>
    <CSXSubmissionDate xmlns="9d035d7d-02e5-4a00-8b62-9a556aabc7b5" xsi:nil="true"/>
    <CSXUpdate xmlns="9d035d7d-02e5-4a00-8b62-9a556aabc7b5">false</CSXUpdate>
    <Milestone xmlns="9d035d7d-02e5-4a00-8b62-9a556aabc7b5" xsi:nil="true"/>
    <RecommendationsModifier xmlns="9d035d7d-02e5-4a00-8b62-9a556aabc7b5" xsi:nil="true"/>
    <OriginAsset xmlns="9d035d7d-02e5-4a00-8b62-9a556aabc7b5" xsi:nil="true"/>
    <TPComponent xmlns="9d035d7d-02e5-4a00-8b62-9a556aabc7b5" xsi:nil="true"/>
    <AssetId xmlns="9d035d7d-02e5-4a00-8b62-9a556aabc7b5">TP102923943</AssetId>
    <IntlLocPriority xmlns="9d035d7d-02e5-4a00-8b62-9a556aabc7b5" xsi:nil="true"/>
    <PolicheckWords xmlns="9d035d7d-02e5-4a00-8b62-9a556aabc7b5" xsi:nil="true"/>
    <TPLaunchHelpLink xmlns="9d035d7d-02e5-4a00-8b62-9a556aabc7b5" xsi:nil="true"/>
    <TPApplication xmlns="9d035d7d-02e5-4a00-8b62-9a556aabc7b5" xsi:nil="true"/>
    <CrawlForDependencies xmlns="9d035d7d-02e5-4a00-8b62-9a556aabc7b5">false</CrawlForDependencies>
    <HandoffToMSDN xmlns="9d035d7d-02e5-4a00-8b62-9a556aabc7b5" xsi:nil="true"/>
    <PlannedPubDate xmlns="9d035d7d-02e5-4a00-8b62-9a556aabc7b5" xsi:nil="true"/>
    <IntlLangReviewer xmlns="9d035d7d-02e5-4a00-8b62-9a556aabc7b5" xsi:nil="true"/>
    <TrustLevel xmlns="9d035d7d-02e5-4a00-8b62-9a556aabc7b5">1 Microsoft Managed Content</TrustLevel>
    <LocLastLocAttemptVersionLookup xmlns="9d035d7d-02e5-4a00-8b62-9a556aabc7b5">843282</LocLastLocAttemptVersionLookup>
    <IsSearchable xmlns="9d035d7d-02e5-4a00-8b62-9a556aabc7b5">true</IsSearchable>
    <TemplateTemplateType xmlns="9d035d7d-02e5-4a00-8b62-9a556aabc7b5">PowerPoint Template - Slideshow Launch</TemplateTemplateType>
    <CampaignTagsTaxHTField0 xmlns="9d035d7d-02e5-4a00-8b62-9a556aabc7b5">
      <Terms xmlns="http://schemas.microsoft.com/office/infopath/2007/PartnerControls"/>
    </CampaignTagsTaxHTField0>
    <TPNamespace xmlns="9d035d7d-02e5-4a00-8b62-9a556aabc7b5" xsi:nil="true"/>
    <TaxCatchAll xmlns="9d035d7d-02e5-4a00-8b62-9a556aabc7b5"/>
    <Markets xmlns="9d035d7d-02e5-4a00-8b62-9a556aabc7b5"/>
    <UAProjectedTotalWords xmlns="9d035d7d-02e5-4a00-8b62-9a556aabc7b5" xsi:nil="true"/>
    <IntlLangReview xmlns="9d035d7d-02e5-4a00-8b62-9a556aabc7b5">false</IntlLangReview>
    <OutputCachingOn xmlns="9d035d7d-02e5-4a00-8b62-9a556aabc7b5">false</OutputCachingOn>
    <AverageRating xmlns="9d035d7d-02e5-4a00-8b62-9a556aabc7b5" xsi:nil="true"/>
    <LocMarketGroupTiers2 xmlns="9d035d7d-02e5-4a00-8b62-9a556aabc7b5" xsi:nil="true"/>
    <APAuthor xmlns="9d035d7d-02e5-4a00-8b62-9a556aabc7b5">
      <UserInfo>
        <DisplayName>REDMOND\v-sa</DisplayName>
        <AccountId>2467</AccountId>
        <AccountType/>
      </UserInfo>
    </APAuthor>
    <LocManualTestRequired xmlns="9d035d7d-02e5-4a00-8b62-9a556aabc7b5">false</LocManualTestRequired>
    <TPCommandLine xmlns="9d035d7d-02e5-4a00-8b62-9a556aabc7b5" xsi:nil="true"/>
    <TPAppVersion xmlns="9d035d7d-02e5-4a00-8b62-9a556aabc7b5" xsi:nil="true"/>
    <EditorialStatus xmlns="9d035d7d-02e5-4a00-8b62-9a556aabc7b5">Complete</EditorialStatus>
    <LastModifiedDateTime xmlns="9d035d7d-02e5-4a00-8b62-9a556aabc7b5" xsi:nil="true"/>
    <ScenarioTagsTaxHTField0 xmlns="9d035d7d-02e5-4a00-8b62-9a556aabc7b5">
      <Terms xmlns="http://schemas.microsoft.com/office/infopath/2007/PartnerControls"/>
    </ScenarioTagsTaxHTField0>
    <OriginalRelease xmlns="9d035d7d-02e5-4a00-8b62-9a556aabc7b5">15</OriginalRelease>
    <TPLaunchHelpLinkType xmlns="9d035d7d-02e5-4a00-8b62-9a556aabc7b5">Template</TPLaunchHelpLinkType>
    <LocalizationTagsTaxHTField0 xmlns="9d035d7d-02e5-4a00-8b62-9a556aabc7b5">
      <Terms xmlns="http://schemas.microsoft.com/office/infopath/2007/PartnerControls"/>
    </LocalizationTagsTaxHTField0>
    <Component xmlns="91e8d559-4d54-460d-ba58-5d5027f88b4d" xsi:nil="true"/>
    <Description0 xmlns="91e8d559-4d54-460d-ba58-5d5027f88b4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BB2780C3CC07BD4BAA623FF9571645580400D1570604EA743043A2641365C0E91715" ma:contentTypeVersion="55" ma:contentTypeDescription="Create a new document." ma:contentTypeScope="" ma:versionID="2c496a0f341a72d7e8cbd42eb499a6d4">
  <xsd:schema xmlns:xsd="http://www.w3.org/2001/XMLSchema" xmlns:xs="http://www.w3.org/2001/XMLSchema" xmlns:p="http://schemas.microsoft.com/office/2006/metadata/properties" xmlns:ns2="9d035d7d-02e5-4a00-8b62-9a556aabc7b5" xmlns:ns3="91e8d559-4d54-460d-ba58-5d5027f88b4d" targetNamespace="http://schemas.microsoft.com/office/2006/metadata/properties" ma:root="true" ma:fieldsID="2bcea688bd265da693c2f253e50f4ab0" ns2:_="" ns3:_="">
    <xsd:import namespace="9d035d7d-02e5-4a00-8b62-9a556aabc7b5"/>
    <xsd:import namespace="91e8d559-4d54-460d-ba58-5d5027f88b4d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  <xsd:element ref="ns3:Description0" minOccurs="0"/>
                <xsd:element ref="ns3:Compone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35d7d-02e5-4a00-8b62-9a556aabc7b5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0:00:00Z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dc117081-80f4-4e10-b46d-e6dc6854316c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41FC7ADF-4C62-4413-95B2-CDE72C4AD396}" ma:internalName="CSXSubmissionMarket" ma:readOnly="false" ma:showField="MarketName" ma:web="9d035d7d-02e5-4a00-8b62-9a556aabc7b5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5e663266-dbf1-446f-b076-28feab654dae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CD722278-12DA-4BA9-B56C-2624CA46C480}" ma:internalName="InProjectListLookup" ma:readOnly="true" ma:showField="InProjectLis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65226a81-6f17-445b-9321-8ea42e2eee04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CD722278-12DA-4BA9-B56C-2624CA46C480}" ma:internalName="LastCompleteVersionLookup" ma:readOnly="true" ma:showField="LastComplete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CD722278-12DA-4BA9-B56C-2624CA46C480}" ma:internalName="LastPreviewErrorLookup" ma:readOnly="true" ma:showField="LastPreview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CD722278-12DA-4BA9-B56C-2624CA46C480}" ma:internalName="LastPreviewResultLookup" ma:readOnly="true" ma:showField="LastPreview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CD722278-12DA-4BA9-B56C-2624CA46C480}" ma:internalName="LastPreviewAttemptDateLookup" ma:readOnly="true" ma:showField="LastPreview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CD722278-12DA-4BA9-B56C-2624CA46C480}" ma:internalName="LastPreviewedByLookup" ma:readOnly="true" ma:showField="LastPreview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CD722278-12DA-4BA9-B56C-2624CA46C480}" ma:internalName="LastPreviewTimeLookup" ma:readOnly="true" ma:showField="LastPreview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CD722278-12DA-4BA9-B56C-2624CA46C480}" ma:internalName="LastPreviewVersionLookup" ma:readOnly="true" ma:showField="LastPreview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CD722278-12DA-4BA9-B56C-2624CA46C480}" ma:internalName="LastPublishErrorLookup" ma:readOnly="true" ma:showField="LastPublishError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CD722278-12DA-4BA9-B56C-2624CA46C480}" ma:internalName="LastPublishResultLookup" ma:readOnly="true" ma:showField="LastPublishResult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CD722278-12DA-4BA9-B56C-2624CA46C480}" ma:internalName="LastPublishAttemptDateLookup" ma:readOnly="true" ma:showField="LastPublishAttemptDat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CD722278-12DA-4BA9-B56C-2624CA46C480}" ma:internalName="LastPublishedByLookup" ma:readOnly="true" ma:showField="LastPublishedBy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CD722278-12DA-4BA9-B56C-2624CA46C480}" ma:internalName="LastPublishTimeLookup" ma:readOnly="true" ma:showField="LastPublishTi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CD722278-12DA-4BA9-B56C-2624CA46C480}" ma:internalName="LastPublishVersionLookup" ma:readOnly="true" ma:showField="LastPublishVersion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B116CC8E-FCD3-4331-849C-1BF4DB8052AE}" ma:internalName="LocLastLocAttemptVersionLookup" ma:readOnly="false" ma:showField="LastLocAttemptVersion" ma:web="9d035d7d-02e5-4a00-8b62-9a556aabc7b5">
      <xsd:simpleType>
        <xsd:restriction base="dms:Lookup"/>
      </xsd:simpleType>
    </xsd:element>
    <xsd:element name="LocLastLocAttemptVersionTypeLookup" ma:index="72" nillable="true" ma:displayName="Loc Last Loc Attempt Version Type" ma:default="" ma:list="{B116CC8E-FCD3-4331-849C-1BF4DB8052AE}" ma:internalName="LocLastLocAttemptVersionTypeLookup" ma:readOnly="true" ma:showField="LastLocAttemptVersionType" ma:web="9d035d7d-02e5-4a00-8b62-9a556aabc7b5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B116CC8E-FCD3-4331-849C-1BF4DB8052AE}" ma:internalName="LocNewPublishedVersionLookup" ma:readOnly="true" ma:showField="NewPublishedVersion" ma:web="9d035d7d-02e5-4a00-8b62-9a556aabc7b5">
      <xsd:simpleType>
        <xsd:restriction base="dms:Lookup"/>
      </xsd:simpleType>
    </xsd:element>
    <xsd:element name="LocOverallHandbackStatusLookup" ma:index="76" nillable="true" ma:displayName="Loc Overall Handback Status" ma:default="" ma:list="{B116CC8E-FCD3-4331-849C-1BF4DB8052AE}" ma:internalName="LocOverallHandbackStatusLookup" ma:readOnly="true" ma:showField="OverallHandbackStatus" ma:web="9d035d7d-02e5-4a00-8b62-9a556aabc7b5">
      <xsd:simpleType>
        <xsd:restriction base="dms:Lookup"/>
      </xsd:simpleType>
    </xsd:element>
    <xsd:element name="LocOverallLocStatusLookup" ma:index="77" nillable="true" ma:displayName="Loc Overall Localize Status" ma:default="" ma:list="{B116CC8E-FCD3-4331-849C-1BF4DB8052AE}" ma:internalName="LocOverallLocStatusLookup" ma:readOnly="true" ma:showField="OverallLocStatus" ma:web="9d035d7d-02e5-4a00-8b62-9a556aabc7b5">
      <xsd:simpleType>
        <xsd:restriction base="dms:Lookup"/>
      </xsd:simpleType>
    </xsd:element>
    <xsd:element name="LocOverallPreviewStatusLookup" ma:index="78" nillable="true" ma:displayName="Loc Overall Preview Status" ma:default="" ma:list="{B116CC8E-FCD3-4331-849C-1BF4DB8052AE}" ma:internalName="LocOverallPreviewStatusLookup" ma:readOnly="true" ma:showField="OverallPreviewStatus" ma:web="9d035d7d-02e5-4a00-8b62-9a556aabc7b5">
      <xsd:simpleType>
        <xsd:restriction base="dms:Lookup"/>
      </xsd:simpleType>
    </xsd:element>
    <xsd:element name="LocOverallPublishStatusLookup" ma:index="79" nillable="true" ma:displayName="Loc Overall Publish Status" ma:default="" ma:list="{B116CC8E-FCD3-4331-849C-1BF4DB8052AE}" ma:internalName="LocOverallPublishStatusLookup" ma:readOnly="true" ma:showField="OverallPublishStatus" ma:web="9d035d7d-02e5-4a00-8b62-9a556aabc7b5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B116CC8E-FCD3-4331-849C-1BF4DB8052AE}" ma:internalName="LocProcessedForHandoffsLookup" ma:readOnly="true" ma:showField="ProcessedForHandoffs" ma:web="9d035d7d-02e5-4a00-8b62-9a556aabc7b5">
      <xsd:simpleType>
        <xsd:restriction base="dms:Lookup"/>
      </xsd:simpleType>
    </xsd:element>
    <xsd:element name="LocProcessedForMarketsLookup" ma:index="82" nillable="true" ma:displayName="Loc Processed For Markets" ma:default="" ma:list="{B116CC8E-FCD3-4331-849C-1BF4DB8052AE}" ma:internalName="LocProcessedForMarketsLookup" ma:readOnly="true" ma:showField="ProcessedForMarkets" ma:web="9d035d7d-02e5-4a00-8b62-9a556aabc7b5">
      <xsd:simpleType>
        <xsd:restriction base="dms:Lookup"/>
      </xsd:simpleType>
    </xsd:element>
    <xsd:element name="LocPublishedDependentAssetsLookup" ma:index="83" nillable="true" ma:displayName="Loc Published Dependent Assets" ma:default="" ma:list="{B116CC8E-FCD3-4331-849C-1BF4DB8052AE}" ma:internalName="LocPublishedDependentAssetsLookup" ma:readOnly="true" ma:showField="PublishedDependentAssets" ma:web="9d035d7d-02e5-4a00-8b62-9a556aabc7b5">
      <xsd:simpleType>
        <xsd:restriction base="dms:Lookup"/>
      </xsd:simpleType>
    </xsd:element>
    <xsd:element name="LocPublishedLinkedAssetsLookup" ma:index="84" nillable="true" ma:displayName="Loc Published Linked Assets" ma:default="" ma:list="{B116CC8E-FCD3-4331-849C-1BF4DB8052AE}" ma:internalName="LocPublishedLinkedAssetsLookup" ma:readOnly="true" ma:showField="PublishedLinkedAssets" ma:web="9d035d7d-02e5-4a00-8b62-9a556aabc7b5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c95181ba-569f-436f-adb3-78c3831fea54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41FC7ADF-4C62-4413-95B2-CDE72C4AD396}" ma:internalName="Markets" ma:readOnly="false" ma:showField="MarketName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CD722278-12DA-4BA9-B56C-2624CA46C480}" ma:internalName="NumOfRatingsLookup" ma:readOnly="true" ma:showField="NumOfRating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CD722278-12DA-4BA9-B56C-2624CA46C480}" ma:internalName="PublishStatusLookup" ma:readOnly="false" ma:showField="PublishStatus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a34c0026-7bf6-479c-b6e7-24710140ce31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0ef119a3-9350-4d50-81f0-e824a5745f43}" ma:internalName="TaxCatchAll" ma:showField="CatchAllData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0ef119a3-9350-4d50-81f0-e824a5745f43}" ma:internalName="TaxCatchAllLabel" ma:readOnly="true" ma:showField="CatchAllDataLabel" ma:web="9d035d7d-02e5-4a00-8b62-9a556aabc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e8d559-4d54-460d-ba58-5d5027f88b4d" elementFormDefault="qualified">
    <xsd:import namespace="http://schemas.microsoft.com/office/2006/documentManagement/types"/>
    <xsd:import namespace="http://schemas.microsoft.com/office/infopath/2007/PartnerControls"/>
    <xsd:element name="Description0" ma:index="134" nillable="true" ma:displayName="Description" ma:internalName="Description0">
      <xsd:simpleType>
        <xsd:restriction base="dms:Note"/>
      </xsd:simpleType>
    </xsd:element>
    <xsd:element name="Component" ma:index="135" nillable="true" ma:displayName="Component" ma:internalName="Component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EA3ECAA-1471-46C2-A753-7478E8C0BE27}">
  <ds:schemaRefs>
    <ds:schemaRef ds:uri="http://schemas.microsoft.com/office/2006/metadata/properties"/>
    <ds:schemaRef ds:uri="http://schemas.microsoft.com/office/infopath/2007/PartnerControls"/>
    <ds:schemaRef ds:uri="9d035d7d-02e5-4a00-8b62-9a556aabc7b5"/>
    <ds:schemaRef ds:uri="91e8d559-4d54-460d-ba58-5d5027f88b4d"/>
  </ds:schemaRefs>
</ds:datastoreItem>
</file>

<file path=customXml/itemProps2.xml><?xml version="1.0" encoding="utf-8"?>
<ds:datastoreItem xmlns:ds="http://schemas.openxmlformats.org/officeDocument/2006/customXml" ds:itemID="{8D9B4A9C-4558-4138-977B-0C891AAE64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035d7d-02e5-4a00-8b62-9a556aabc7b5"/>
    <ds:schemaRef ds:uri="91e8d559-4d54-460d-ba58-5d5027f88b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8DBC0A1-66E1-4B9D-88C2-9B3A32A214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Добро пожаловать в PowerPoint!(2)</Template>
  <TotalTime>0</TotalTime>
  <Words>323</Words>
  <Application>Microsoft Office PowerPoint</Application>
  <PresentationFormat>Широкоэкранный</PresentationFormat>
  <Paragraphs>91</Paragraphs>
  <Slides>39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Arial Black</vt:lpstr>
      <vt:lpstr>Calibri</vt:lpstr>
      <vt:lpstr>Constantia</vt:lpstr>
      <vt:lpstr>Segoe UI</vt:lpstr>
      <vt:lpstr>Segoe UI Light</vt:lpstr>
      <vt:lpstr>WelcomeDoc</vt:lpstr>
      <vt:lpstr>ВІЙНА У ПЕРВІСНОМУ          СУСПІЛЬСТВІ</vt:lpstr>
      <vt:lpstr>ДЖЕРЕЛО ВІЙНИ?</vt:lpstr>
      <vt:lpstr>Природа людини</vt:lpstr>
      <vt:lpstr>1859 р. Чарльз Дарвін «Походження видів шляхом природного відбору»</vt:lpstr>
      <vt:lpstr>СОЦІАЛ-ДАРВІНІЗМ</vt:lpstr>
      <vt:lpstr>ЕТОЛОГІЯ</vt:lpstr>
      <vt:lpstr>ЕТОЛОГІЧНИЙ ПІДХІД</vt:lpstr>
      <vt:lpstr>ЕТОЛОГІЧНИЙ ПІДХІД</vt:lpstr>
      <vt:lpstr>Презентация PowerPoint</vt:lpstr>
      <vt:lpstr>Презентация PowerPoint</vt:lpstr>
      <vt:lpstr>Презентация PowerPoint</vt:lpstr>
      <vt:lpstr>Презентация PowerPoint</vt:lpstr>
      <vt:lpstr>Причини колективної агресії</vt:lpstr>
      <vt:lpstr>Причини колективної агресії</vt:lpstr>
      <vt:lpstr>Причини колективної агресії</vt:lpstr>
      <vt:lpstr>ПАРОХІАЛІЗМ</vt:lpstr>
      <vt:lpstr>ЕТНОГРАФІЧНІ ДАНІ</vt:lpstr>
      <vt:lpstr>ПРОБЛЕМА ДЖЕРЕЛ</vt:lpstr>
      <vt:lpstr>ПРОБЛЕМА ДЖЕРЕЛ</vt:lpstr>
      <vt:lpstr>ПРОБЛЕМА ДЖЕРЕЛ</vt:lpstr>
      <vt:lpstr>ПРОБЛЕМА ДЖЕРЕЛ</vt:lpstr>
      <vt:lpstr>ПРОБЛЕМА ДЖЕРЕЛ</vt:lpstr>
      <vt:lpstr>ПРОБЛЕМА ДЖЕРЕЛ</vt:lpstr>
      <vt:lpstr>ЕТОЛОГІЧНИЙ ПІДХІД</vt:lpstr>
      <vt:lpstr>1. Організаційно-структурний</vt:lpstr>
      <vt:lpstr>1. Організаційно-структурний</vt:lpstr>
      <vt:lpstr>2. Причинно-цільовий</vt:lpstr>
      <vt:lpstr>Типи воєн</vt:lpstr>
      <vt:lpstr>3. Військово-технічний</vt:lpstr>
      <vt:lpstr>ВІЙНА</vt:lpstr>
      <vt:lpstr>ОЗНАКИ ПЕРВІСНОЇ ВІЙНИ</vt:lpstr>
      <vt:lpstr>ФОРМУВАННЯ ДРУЖИН</vt:lpstr>
      <vt:lpstr>ФОРМУВАННЯ ДРУЖИН</vt:lpstr>
      <vt:lpstr>ФОРМУВАННЯ ДРУЖИН</vt:lpstr>
      <vt:lpstr>ФОРМУВАННЯ ДРУЖИН</vt:lpstr>
      <vt:lpstr>ФОРМУВАННЯ ДРУЖИН</vt:lpstr>
      <vt:lpstr>СТАДІЇ ВОЄНІЗАЦІЇ</vt:lpstr>
      <vt:lpstr>ТАКТИКА</vt:lpstr>
      <vt:lpstr>ВІЙСЬКОВІ ВОЖДІ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2019-01-27T17:34:13Z</dcterms:created>
  <dcterms:modified xsi:type="dcterms:W3CDTF">2020-02-07T10:54:43Z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_TemplateID">
    <vt:lpwstr>TC029239449991</vt:lpwstr>
  </property>
  <property fmtid="{D5CDD505-2E9C-101B-9397-08002B2CF9AE}" pid="4" name="ContentTypeId">
    <vt:lpwstr>0x010100BB2780C3CC07BD4BAA623FF9571645580400D1570604EA743043A2641365C0E91715</vt:lpwstr>
  </property>
  <property fmtid="{D5CDD505-2E9C-101B-9397-08002B2CF9AE}" pid="5" name="FeatureTags">
    <vt:lpwstr/>
  </property>
  <property fmtid="{D5CDD505-2E9C-101B-9397-08002B2CF9AE}" pid="6" name="LocalizationTags">
    <vt:lpwstr/>
  </property>
  <property fmtid="{D5CDD505-2E9C-101B-9397-08002B2CF9AE}" pid="7" name="ScenarioTags">
    <vt:lpwstr/>
  </property>
  <property fmtid="{D5CDD505-2E9C-101B-9397-08002B2CF9AE}" pid="8" name="CampaignTags">
    <vt:lpwstr/>
  </property>
</Properties>
</file>