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410" r:id="rId4"/>
    <p:sldId id="471" r:id="rId5"/>
    <p:sldId id="408" r:id="rId6"/>
    <p:sldId id="457" r:id="rId7"/>
    <p:sldId id="414" r:id="rId8"/>
    <p:sldId id="469" r:id="rId9"/>
    <p:sldId id="411" r:id="rId10"/>
    <p:sldId id="470" r:id="rId11"/>
    <p:sldId id="468" r:id="rId12"/>
    <p:sldId id="350" r:id="rId13"/>
    <p:sldId id="472" r:id="rId1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0"/>
    <p:restoredTop sz="94629"/>
  </p:normalViewPr>
  <p:slideViewPr>
    <p:cSldViewPr snapToGrid="0">
      <p:cViewPr varScale="1">
        <p:scale>
          <a:sx n="94" d="100"/>
          <a:sy n="94" d="100"/>
        </p:scale>
        <p:origin x="23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51833550705677"/>
          <c:y val="9.7206335949777192E-3"/>
          <c:w val="0.64722222222222225"/>
          <c:h val="1"/>
        </c:manualLayout>
      </c:layout>
      <c:doughnutChart>
        <c:varyColors val="1"/>
        <c:ser>
          <c:idx val="0"/>
          <c:order val="0"/>
          <c:tx>
            <c:strRef>
              <c:f>Лист1!$A$5:$F$5</c:f>
              <c:strCache>
                <c:ptCount val="1"/>
                <c:pt idx="0">
                  <c:v>контент направлений на продаж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0B-4E17-8516-468800391C3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0B-4E17-8516-468800391C3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0B-4E17-8516-468800391C3C}"/>
              </c:ext>
            </c:extLst>
          </c:dPt>
          <c:dLbls>
            <c:dLbl>
              <c:idx val="0"/>
              <c:spPr>
                <a:solidFill>
                  <a:schemeClr val="bg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58407079646018"/>
                      <c:h val="0.2034955526392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F0B-4E17-8516-468800391C3C}"/>
                </c:ext>
              </c:extLst>
            </c:dLbl>
            <c:dLbl>
              <c:idx val="1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13805077462661"/>
                      <c:h val="0.268171478565179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F0B-4E17-8516-468800391C3C}"/>
                </c:ext>
              </c:extLst>
            </c:dLbl>
            <c:dLbl>
              <c:idx val="2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45073514040835"/>
                      <c:h val="0.268171478565179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F0B-4E17-8516-468800391C3C}"/>
                </c:ext>
              </c:extLst>
            </c:dLbl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Лист1!$A$4:$F$6</c:f>
              <c:strCache>
                <c:ptCount val="3"/>
                <c:pt idx="0">
                  <c:v> інформаційного контенту </c:v>
                </c:pt>
                <c:pt idx="1">
                  <c:v>контент направлений на продаж</c:v>
                </c:pt>
                <c:pt idx="2">
                  <c:v> контент направлений на залучення</c:v>
                </c:pt>
              </c:strCache>
            </c:strRef>
          </c:cat>
          <c:val>
            <c:numRef>
              <c:f>Лист1!$G$4:$G$6</c:f>
              <c:numCache>
                <c:formatCode>0%</c:formatCode>
                <c:ptCount val="3"/>
                <c:pt idx="0">
                  <c:v>0.4</c:v>
                </c:pt>
                <c:pt idx="1">
                  <c:v>0.4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0B-4E17-8516-468800391C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31BBC-0E78-124F-8119-D0C1FA7D443D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F43F9-A6FF-F748-B988-F34CF93E95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948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A7AC1-70BA-7D1C-10F4-DE1A7D71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169AE-F1C2-71A2-34F6-6AD5838DC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546206-9F04-7F74-80DC-816711368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70AFB-18E5-41AC-73C0-F206EBB67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8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74F0E-96EF-6BB4-5181-C55C326C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F6696-C940-987F-556C-340713EDA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4CB6B-0EFB-E376-EF29-2C9AA5185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9E5E-242A-377C-71E0-17E2EA445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9172C-8182-91B1-81B0-118EB4182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286C9-7759-F8FB-77DA-AA1FD04F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29260-6FCB-D6C4-5F8D-A66ADF88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2F4480-521F-5EA9-5DE6-B096BCD7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7627F-2E19-305D-E489-1F1A8610A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92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A61F4-BEFA-861F-356A-14691700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48EF42-7A20-DA16-0210-F60AFC19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1B632B-C45F-45CB-A66D-C34BA3250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BF7A7-888D-76C2-110E-EE002F95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676B5-A71A-FB42-A5F5-71F309A1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087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B3E0E9-457C-616B-A33F-3DB7A77E5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D7BC9A-1D36-FD88-9B45-11C5504A6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A4F87-F302-E1D6-EBDD-8A993448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778A5-2BAA-D6E3-1E4D-951C7BAB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5B2CB1-4FBF-5CF5-6FBF-EFC4C531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099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3DA04-9326-55BE-4286-7986AF89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E117C2-6E96-C6D4-BF9D-EADD95DC9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034FC-03E2-5710-8890-C5315F48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413A39-4CAE-77BE-160D-84C17078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CDA41-D170-9BDB-9A6C-30D1E553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632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F7383-8E12-399F-BA3A-E3A1051C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6E7B88-CC7D-113C-1CCC-1EC56A104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0F2968-1ADE-D202-55C7-67BFC8AA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173698-89D3-E1F1-49DE-696FCF91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F90F3D-E2B4-FB1F-F6ED-426D5917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130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43297-B96F-6FF9-0E8A-AD1BD9A2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77D8BD-3AED-6624-1A42-EBC58227F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FF78FC-0581-E7B7-FE03-A8F24CC2E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234FF4-20E8-329C-CDBF-C0ACA5C9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BC201A-7D28-9135-3CB5-45D94BF8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2C2F6-D9DE-34FF-2548-2D93A76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5261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27789-E628-CF71-964A-DFC015AB1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041BAE-70F4-40E0-B9AA-CC56802A6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509D27-DBB5-1938-6905-E41184727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B1480F-9429-42C8-A786-9C23A4A81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E569C4-5855-ABA3-DDF5-26A579EFE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95DD5E-5D76-0EF6-98D1-5CA66579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D02846-227A-EB54-EA37-5AD961E9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7AC8FB-AE0F-58F6-34E7-AA9661BE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509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CA34A-5EFC-0E91-ABB7-53368FE3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09A9FE-8DB1-CDFA-01D1-FB2E2244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46D0B6-5585-8038-6183-6A75F9BD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3D2AF0-66F5-FF19-30B9-73585667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77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54C8B4-8E92-1EE1-EFFA-85C736BC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856EF9-F68E-ACE3-1F74-124EF09E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402863-F0EB-32FF-455A-A258708C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643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EF068-6C8C-649A-3A89-FEBFA5DC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23E4B-AE89-A4E5-E21D-E71AA091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F8B392-4AE7-B112-8546-C98D30A9E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F9B39F-571F-1475-488D-778C44E5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710058-8B40-70CD-708E-E34BB7D7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37B5C-4F1A-DE89-0649-E626E6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534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7D970-5444-205B-C43A-C37D21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66F6FB-7E46-8545-00C1-FD454E4D6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82FBDC-B030-E47D-8246-3B72304B9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B38E32-CE6B-A464-9507-D78F7031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9D8D61-786C-A5F3-3D4A-BBB9532C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FFF52-400B-93B5-A569-3FBBE16A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618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48D20-F353-A98D-4DC6-13C1033D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1EE700-D14B-FE2B-224A-EF05AE3E9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21380B-AF02-6B1C-7274-4255DFC33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BB75-A788-484E-9E80-773087FA3495}" type="datetimeFigureOut">
              <a:rPr lang="ru-UA" smtClean="0"/>
              <a:t>14.09.2025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33AA5E-5D30-4113-3D3B-001005AB7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44924-D17C-0AA0-6B00-6FE44EB6A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ADECF-371E-8C49-9344-9A127B80EA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331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socialkit.ru/highlights-v-instagra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EEB60-1F52-7A2A-670D-D806D600D1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51ED23-07F8-3260-5457-C60408EDE8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271E91-D7CA-5A59-225A-D1033118A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01" y="204622"/>
            <a:ext cx="11242912" cy="62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9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8870-FF0B-0184-AAD7-BF1550736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7A5377D-7F22-0AD6-DD96-B6AB37E698D3}"/>
              </a:ext>
            </a:extLst>
          </p:cNvPr>
          <p:cNvSpPr/>
          <p:nvPr/>
        </p:nvSpPr>
        <p:spPr>
          <a:xfrm>
            <a:off x="351010" y="2632184"/>
            <a:ext cx="6937375" cy="440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458"/>
              </a:lnSpc>
            </a:pPr>
            <a:r>
              <a:rPr lang="uk-UA" sz="2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КОНТЕНТ ПЛАН</a:t>
            </a:r>
          </a:p>
          <a:p>
            <a:pPr>
              <a:lnSpc>
                <a:spcPts val="3458"/>
              </a:lnSpc>
            </a:pPr>
            <a:r>
              <a:rPr lang="uk-UA" sz="2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+ВИКОНИСТАННЯ НЕЙРОМЕРЕЖ</a:t>
            </a: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0A23A7DC-97D6-0BF6-6B5F-2136575D4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96" y="1198364"/>
            <a:ext cx="5430540" cy="5430540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33FB3C30-4C33-6DCC-D5C9-BEBD1E499B4A}"/>
              </a:ext>
            </a:extLst>
          </p:cNvPr>
          <p:cNvSpPr/>
          <p:nvPr/>
        </p:nvSpPr>
        <p:spPr>
          <a:xfrm>
            <a:off x="493514" y="6946007"/>
            <a:ext cx="11204972" cy="22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Використовуйте фільтри та сегменти для порівняння різних груп користувачів. Збережіть звіт для подальшого швидкого доступу та аналізу.</a:t>
            </a:r>
            <a:endParaRPr lang="en-US" sz="1083" dirty="0"/>
          </a:p>
        </p:txBody>
      </p:sp>
    </p:spTree>
    <p:extLst>
      <p:ext uri="{BB962C8B-B14F-4D97-AF65-F5344CB8AC3E}">
        <p14:creationId xmlns:p14="http://schemas.microsoft.com/office/powerpoint/2010/main" val="108631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2883F6-4B53-2546-D69B-825104E8D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3"/>
          <a:stretch/>
        </p:blipFill>
        <p:spPr>
          <a:xfrm>
            <a:off x="0" y="557568"/>
            <a:ext cx="6756285" cy="5742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978F62-CCD7-ECCF-3552-C20A526D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50" y="557568"/>
            <a:ext cx="6234407" cy="5742864"/>
          </a:xfrm>
          <a:prstGeom prst="rect">
            <a:avLst/>
          </a:prstGeom>
          <a:ln>
            <a:solidFill>
              <a:srgbClr val="588BB8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29B636-FE62-689B-B40F-C5E2DA54048B}"/>
              </a:ext>
            </a:extLst>
          </p:cNvPr>
          <p:cNvSpPr txBox="1"/>
          <p:nvPr/>
        </p:nvSpPr>
        <p:spPr>
          <a:xfrm>
            <a:off x="4564856" y="-2720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Нейромережі</a:t>
            </a:r>
            <a:endParaRPr lang="ru-UA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7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4D78D-8BD6-4677-B2FC-4C3E907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Збалансований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контиент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DB03F5C-60CB-2762-D62F-ECC628B99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182665"/>
              </p:ext>
            </p:extLst>
          </p:nvPr>
        </p:nvGraphicFramePr>
        <p:xfrm>
          <a:off x="2957746" y="1568213"/>
          <a:ext cx="6008124" cy="396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077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BB7F5-8E1C-C05E-7D8F-71FCD5AE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dirty="0"/>
              <a:t>В ТЕМАХ КУРСУ: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AF97C0-386B-A990-F6E4-CDB5B65C0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018" y="2141537"/>
            <a:ext cx="10010984" cy="4351338"/>
          </a:xfrm>
        </p:spPr>
      </p:pic>
    </p:spTree>
    <p:extLst>
      <p:ext uri="{BB962C8B-B14F-4D97-AF65-F5344CB8AC3E}">
        <p14:creationId xmlns:p14="http://schemas.microsoft.com/office/powerpoint/2010/main" val="17031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1010" y="2632184"/>
            <a:ext cx="6937375" cy="440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uk-UA" sz="2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СТВОРЕННЯ БІЗНЕС-СТОРІНКИ</a:t>
            </a:r>
          </a:p>
          <a:p>
            <a:pPr algn="ctr">
              <a:lnSpc>
                <a:spcPts val="3458"/>
              </a:lnSpc>
            </a:pPr>
            <a:r>
              <a:rPr lang="uk-UA" sz="2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В СОЦІАЛЬНІЙ МЕРЕЖІЗ НУЛЯ</a:t>
            </a:r>
            <a:endParaRPr lang="en-US" sz="2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96" y="1198364"/>
            <a:ext cx="5430540" cy="543054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93514" y="6946007"/>
            <a:ext cx="11204972" cy="22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Використовуйте фільтри та сегменти для порівняння різних груп користувачів. Збережіть звіт для подальшого швидкого доступу та аналізу.</a:t>
            </a:r>
            <a:endParaRPr lang="en-US" sz="1083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EAC89D-6FE9-4D77-A1DE-749579C3F45E}"/>
              </a:ext>
            </a:extLst>
          </p:cNvPr>
          <p:cNvSpPr/>
          <p:nvPr/>
        </p:nvSpPr>
        <p:spPr>
          <a:xfrm>
            <a:off x="1176415" y="975310"/>
            <a:ext cx="7034556" cy="378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Нікнейм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профілю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ктуальне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Highlights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онтент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AE663F3-6EF0-4761-9404-366A9AAB888B}"/>
              </a:ext>
            </a:extLst>
          </p:cNvPr>
          <p:cNvCxnSpPr/>
          <p:nvPr/>
        </p:nvCxnSpPr>
        <p:spPr>
          <a:xfrm flipV="1">
            <a:off x="3223850" y="835397"/>
            <a:ext cx="4957894" cy="461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8D88F0E-E35F-4462-8092-5400927F58E8}"/>
              </a:ext>
            </a:extLst>
          </p:cNvPr>
          <p:cNvCxnSpPr>
            <a:cxnSpLocks/>
          </p:cNvCxnSpPr>
          <p:nvPr/>
        </p:nvCxnSpPr>
        <p:spPr>
          <a:xfrm flipV="1">
            <a:off x="2406008" y="1355515"/>
            <a:ext cx="5453772" cy="328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C51BE19-0DEC-420A-9AB3-ED4C0DC1F281}"/>
              </a:ext>
            </a:extLst>
          </p:cNvPr>
          <p:cNvCxnSpPr>
            <a:cxnSpLocks/>
          </p:cNvCxnSpPr>
          <p:nvPr/>
        </p:nvCxnSpPr>
        <p:spPr>
          <a:xfrm flipV="1">
            <a:off x="3014866" y="2462174"/>
            <a:ext cx="4957153" cy="4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ED6CF16-D153-4BF8-8C02-48E5CC7000E5}"/>
              </a:ext>
            </a:extLst>
          </p:cNvPr>
          <p:cNvCxnSpPr>
            <a:cxnSpLocks/>
          </p:cNvCxnSpPr>
          <p:nvPr/>
        </p:nvCxnSpPr>
        <p:spPr>
          <a:xfrm>
            <a:off x="2901886" y="3036163"/>
            <a:ext cx="5309085" cy="1105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DB50425-0E0F-45C9-8D0F-C1030C670D14}"/>
              </a:ext>
            </a:extLst>
          </p:cNvPr>
          <p:cNvCxnSpPr>
            <a:cxnSpLocks/>
          </p:cNvCxnSpPr>
          <p:nvPr/>
        </p:nvCxnSpPr>
        <p:spPr>
          <a:xfrm>
            <a:off x="2260515" y="3319390"/>
            <a:ext cx="5957911" cy="218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B1A174-2104-A083-1B7D-54F0F4BED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14" y="178303"/>
            <a:ext cx="3331965" cy="6501394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3B70740-42BD-E46A-4E5F-0F1CD6EF8C6E}"/>
              </a:ext>
            </a:extLst>
          </p:cNvPr>
          <p:cNvCxnSpPr>
            <a:cxnSpLocks/>
          </p:cNvCxnSpPr>
          <p:nvPr/>
        </p:nvCxnSpPr>
        <p:spPr>
          <a:xfrm flipV="1">
            <a:off x="2901886" y="975263"/>
            <a:ext cx="7042010" cy="110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7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64190-04BC-CA1B-0AF0-7D314AB46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84A784A-1D31-E258-E310-7857233F91EC}"/>
              </a:ext>
            </a:extLst>
          </p:cNvPr>
          <p:cNvSpPr/>
          <p:nvPr/>
        </p:nvSpPr>
        <p:spPr>
          <a:xfrm>
            <a:off x="636018" y="2644059"/>
            <a:ext cx="6937375" cy="440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uk-UA" sz="2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СТВОРЕННЯ ВІЗУАЛУ ТА ЛОГОТИПУ</a:t>
            </a:r>
          </a:p>
          <a:p>
            <a:pPr algn="ctr">
              <a:lnSpc>
                <a:spcPts val="3458"/>
              </a:lnSpc>
            </a:pPr>
            <a:r>
              <a:rPr lang="uk-UA" sz="27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</a:t>
            </a:r>
            <a:endParaRPr lang="en-US" sz="2750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FD8E26C8-481C-213A-5BF6-401BE02B2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296" y="1198364"/>
            <a:ext cx="5430540" cy="5430540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99230600-0AA9-102F-CE18-2DF467964ED1}"/>
              </a:ext>
            </a:extLst>
          </p:cNvPr>
          <p:cNvSpPr/>
          <p:nvPr/>
        </p:nvSpPr>
        <p:spPr>
          <a:xfrm>
            <a:off x="493514" y="6946007"/>
            <a:ext cx="11204972" cy="22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083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Використовуйте фільтри та сегменти для порівняння різних груп користувачів. Збережіть звіт для подальшого швидкого доступу та аналізу.</a:t>
            </a:r>
            <a:endParaRPr lang="en-US" sz="1083" dirty="0"/>
          </a:p>
        </p:txBody>
      </p:sp>
    </p:spTree>
    <p:extLst>
      <p:ext uri="{BB962C8B-B14F-4D97-AF65-F5344CB8AC3E}">
        <p14:creationId xmlns:p14="http://schemas.microsoft.com/office/powerpoint/2010/main" val="321243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0497DC-ECF4-4438-AD9E-C55B3EDE2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67" y="0"/>
            <a:ext cx="382046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AAA871-8D81-4A4E-BAD9-237C3EB46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8916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C229F7-FECC-40AB-9482-965787354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6" y="0"/>
            <a:ext cx="4312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8C964-A38E-4049-9047-15E31A995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" y="131516"/>
            <a:ext cx="5249397" cy="6326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9EA64D-D704-4426-AB71-7B293ED6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82" y="131516"/>
            <a:ext cx="5464999" cy="627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9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7EA6BE-2A67-435F-905D-F2A9D675A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r="5006"/>
          <a:stretch/>
        </p:blipFill>
        <p:spPr>
          <a:xfrm>
            <a:off x="74720" y="152425"/>
            <a:ext cx="4811698" cy="5710200"/>
          </a:xfrm>
          <a:prstGeom prst="rect">
            <a:avLst/>
          </a:prstGeom>
        </p:spPr>
      </p:pic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E3970F2C-8B54-4FD9-979A-10534BBDCA34}"/>
              </a:ext>
            </a:extLst>
          </p:cNvPr>
          <p:cNvCxnSpPr>
            <a:cxnSpLocks/>
          </p:cNvCxnSpPr>
          <p:nvPr/>
        </p:nvCxnSpPr>
        <p:spPr>
          <a:xfrm flipV="1">
            <a:off x="1809565" y="4618658"/>
            <a:ext cx="3222594" cy="556795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4D8A6265-9D4B-4EFC-922C-4D5F411E57B0}"/>
              </a:ext>
            </a:extLst>
          </p:cNvPr>
          <p:cNvCxnSpPr>
            <a:cxnSpLocks/>
          </p:cNvCxnSpPr>
          <p:nvPr/>
        </p:nvCxnSpPr>
        <p:spPr>
          <a:xfrm flipV="1">
            <a:off x="3534422" y="1064813"/>
            <a:ext cx="1497737" cy="201202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E65834-27D1-4105-A1BD-D3FD0FCE9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0" t="8875" r="1835" b="66561"/>
          <a:stretch/>
        </p:blipFill>
        <p:spPr>
          <a:xfrm>
            <a:off x="5032158" y="514919"/>
            <a:ext cx="2579225" cy="19960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CF58E7-9C7F-4056-8966-85FD5EA5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76167" r="63432" b="9219"/>
          <a:stretch/>
        </p:blipFill>
        <p:spPr>
          <a:xfrm>
            <a:off x="5032159" y="4586989"/>
            <a:ext cx="2579225" cy="1176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A79A67-C17A-4703-90AC-547D46741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83" y="186589"/>
            <a:ext cx="2784628" cy="4400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061133-6CF9-42C8-9D99-E63279F17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t="58943" r="31733" b="32979"/>
          <a:stretch/>
        </p:blipFill>
        <p:spPr>
          <a:xfrm>
            <a:off x="7711024" y="4618658"/>
            <a:ext cx="2760065" cy="11006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254D8E-EF16-4B96-A4AB-928CD913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7" t="56255" r="6038" b="29079"/>
          <a:stretch/>
        </p:blipFill>
        <p:spPr>
          <a:xfrm>
            <a:off x="10536438" y="4618658"/>
            <a:ext cx="1554564" cy="1581367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6BEBF05-C1A2-4CD3-B9FF-716FB6DC0333}"/>
              </a:ext>
            </a:extLst>
          </p:cNvPr>
          <p:cNvCxnSpPr>
            <a:cxnSpLocks/>
          </p:cNvCxnSpPr>
          <p:nvPr/>
        </p:nvCxnSpPr>
        <p:spPr>
          <a:xfrm flipH="1">
            <a:off x="9231297" y="3429000"/>
            <a:ext cx="90256" cy="13642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69F18DF-2732-48A4-80C6-512E060D5316}"/>
              </a:ext>
            </a:extLst>
          </p:cNvPr>
          <p:cNvCxnSpPr>
            <a:cxnSpLocks/>
          </p:cNvCxnSpPr>
          <p:nvPr/>
        </p:nvCxnSpPr>
        <p:spPr>
          <a:xfrm>
            <a:off x="10174549" y="3429000"/>
            <a:ext cx="539318" cy="136421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22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1690589"/>
            <a:ext cx="6223794" cy="15397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08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Retention-маркетинг: Як утримати клієнта і збільшити прибуток</a:t>
            </a:r>
            <a:endParaRPr lang="en-US" sz="3208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72A1E-367D-4535-AF31-C05C28C9A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" y="90714"/>
            <a:ext cx="4735241" cy="4654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8185B-32A1-4CCA-A11D-B99436114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/>
          <a:stretch/>
        </p:blipFill>
        <p:spPr>
          <a:xfrm>
            <a:off x="3132055" y="2179468"/>
            <a:ext cx="4213421" cy="4487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B9D813-14EA-4692-88A5-E8066942E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6187"/>
          <a:stretch/>
        </p:blipFill>
        <p:spPr>
          <a:xfrm>
            <a:off x="7345476" y="90714"/>
            <a:ext cx="4735241" cy="52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4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132</Words>
  <Application>Microsoft Macintosh PowerPoint</Application>
  <PresentationFormat>Широкоэкранный</PresentationFormat>
  <Paragraphs>27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Instrument Sans Medium</vt:lpstr>
      <vt:lpstr>Instrument Sans Semi Bold</vt:lpstr>
      <vt:lpstr>Red Hat Text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Збалансований контиент: 40% інформаційний, 40% продає і 20% залучає. </vt:lpstr>
      <vt:lpstr>В ТЕМАХ КУРСУ: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 Малтиз</dc:creator>
  <cp:lastModifiedBy>Виктория Малтиз</cp:lastModifiedBy>
  <cp:revision>2</cp:revision>
  <dcterms:created xsi:type="dcterms:W3CDTF">2025-09-14T11:21:21Z</dcterms:created>
  <dcterms:modified xsi:type="dcterms:W3CDTF">2025-09-14T11:40:37Z</dcterms:modified>
</cp:coreProperties>
</file>