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t>9/6/2023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9/6/2023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sz="5400" dirty="0" smtClean="0"/>
              <a:t>Соціальна відповідальність у системі сталого розвитку </a:t>
            </a:r>
            <a:endParaRPr lang="uk-UA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Масюк Олег Петрович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68781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Дякую за увагу!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0839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Понятійний апарат: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3001" y="2057400"/>
            <a:ext cx="6073346" cy="4038600"/>
          </a:xfrm>
        </p:spPr>
        <p:txBody>
          <a:bodyPr/>
          <a:lstStyle/>
          <a:p>
            <a:pPr algn="just"/>
            <a:r>
              <a:rPr lang="uk-UA" b="1" i="1" dirty="0" smtClean="0">
                <a:solidFill>
                  <a:srgbClr val="FF0000"/>
                </a:solidFill>
              </a:rPr>
              <a:t>Сталий розвиток </a:t>
            </a:r>
            <a:r>
              <a:rPr lang="uk-UA" dirty="0" smtClean="0"/>
              <a:t>передбачає збалансованість розвитку </a:t>
            </a:r>
            <a:r>
              <a:rPr lang="uk-UA" b="1" i="1" dirty="0" smtClean="0">
                <a:solidFill>
                  <a:srgbClr val="FF0000"/>
                </a:solidFill>
              </a:rPr>
              <a:t>економічної, екологічної та соціальної систем </a:t>
            </a:r>
            <a:r>
              <a:rPr lang="uk-UA" dirty="0" smtClean="0"/>
              <a:t>і одночасну їх здатність до саморегуляції та відтворення. 	</a:t>
            </a:r>
          </a:p>
          <a:p>
            <a:pPr algn="just"/>
            <a:r>
              <a:rPr lang="uk-UA" b="1" i="1" dirty="0" smtClean="0">
                <a:solidFill>
                  <a:srgbClr val="FF0000"/>
                </a:solidFill>
              </a:rPr>
              <a:t>Соціальна відповідальність </a:t>
            </a:r>
            <a:r>
              <a:rPr lang="uk-UA" dirty="0" smtClean="0"/>
              <a:t>– це волевиявлення, яке визначається певною поведінкою щодо дотримання усвідомлених обмежень та соціальних норм, гарантує безпеку та прогресивний розвиток, забезпечує узгодження інтересів суб’єктів управлінні суспільними відносинами. 	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6347" y="2287545"/>
            <a:ext cx="4539050" cy="2935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71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Групова типологія соціальної відповідальності: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099745"/>
              </p:ext>
            </p:extLst>
          </p:nvPr>
        </p:nvGraphicFramePr>
        <p:xfrm>
          <a:off x="1143000" y="2057400"/>
          <a:ext cx="9872664" cy="293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9454"/>
                <a:gridCol w="2487827"/>
                <a:gridCol w="629538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№ п/п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Рівень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Тип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uk-UA" sz="1800" b="1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Груповий рівень</a:t>
                      </a:r>
                      <a:endParaRPr lang="ru-RU" sz="1800" b="1" kern="1200" dirty="0">
                        <a:solidFill>
                          <a:srgbClr val="00B0F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dirty="0" smtClean="0"/>
                        <a:t>Корпоративна соціальна відповідальність.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noProof="0" dirty="0" smtClean="0"/>
                        <a:t>2.</a:t>
                      </a:r>
                      <a:endParaRPr lang="uk-UA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uk-UA" sz="1800" b="1" kern="1200" noProof="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Суспільний рівень </a:t>
                      </a:r>
                      <a:endParaRPr lang="uk-UA" sz="1800" b="1" kern="1200" noProof="0" dirty="0">
                        <a:solidFill>
                          <a:srgbClr val="00B0F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800" b="0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Соціальну відповідальність суспільства за гідний рівень життя нинішнього і майбутнього поколінь </a:t>
                      </a:r>
                      <a:endParaRPr lang="uk-UA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noProof="0" dirty="0" smtClean="0"/>
                        <a:t>3.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noProof="0" dirty="0" smtClean="0">
                          <a:solidFill>
                            <a:srgbClr val="00B0F0"/>
                          </a:solidFill>
                        </a:rPr>
                        <a:t>Державний рівень</a:t>
                      </a:r>
                      <a:endParaRPr lang="uk-UA" b="1" noProof="0" dirty="0">
                        <a:solidFill>
                          <a:srgbClr val="00B0F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800" b="0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Кращі шляхи досягнення сталого, соціального та людського розвитку. </a:t>
                      </a:r>
                      <a:endParaRPr lang="uk-UA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noProof="0" dirty="0" smtClean="0"/>
                        <a:t>4.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noProof="0" dirty="0" smtClean="0">
                          <a:solidFill>
                            <a:srgbClr val="00B0F0"/>
                          </a:solidFill>
                        </a:rPr>
                        <a:t>Глобальний рівень</a:t>
                      </a:r>
                      <a:endParaRPr lang="uk-UA" b="1" noProof="0" dirty="0">
                        <a:solidFill>
                          <a:srgbClr val="00B0F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800" b="0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Пріоритети світового розвитку, людської цивілізації завдяки міжнародним домовленостям щодо запровадження сталого розвитку </a:t>
                      </a:r>
                      <a:endParaRPr lang="uk-UA" noProof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7813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 smtClean="0"/>
              <a:t>У залежності </a:t>
            </a:r>
            <a:r>
              <a:rPr lang="uk-UA" sz="3200" b="1" dirty="0" smtClean="0"/>
              <a:t>від видів соціальних норм </a:t>
            </a:r>
            <a:r>
              <a:rPr lang="uk-UA" sz="3200" dirty="0" smtClean="0"/>
              <a:t>виділяють такі </a:t>
            </a:r>
            <a:r>
              <a:rPr lang="uk-UA" sz="3200" b="1" dirty="0" smtClean="0"/>
              <a:t>різновиди </a:t>
            </a:r>
            <a:r>
              <a:rPr lang="uk-UA" sz="3200" dirty="0" smtClean="0"/>
              <a:t>соціальної відповідальності: </a:t>
            </a:r>
            <a:endParaRPr lang="uk-UA" sz="32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620795" y="2362199"/>
            <a:ext cx="4754880" cy="2794687"/>
          </a:xfrm>
        </p:spPr>
        <p:txBody>
          <a:bodyPr/>
          <a:lstStyle/>
          <a:p>
            <a:r>
              <a:rPr lang="uk-UA" dirty="0" smtClean="0"/>
              <a:t>моральна відповідальність,</a:t>
            </a:r>
          </a:p>
          <a:p>
            <a:r>
              <a:rPr lang="uk-UA" dirty="0" smtClean="0"/>
              <a:t> релігійна відповідальність, </a:t>
            </a:r>
          </a:p>
          <a:p>
            <a:r>
              <a:rPr lang="uk-UA" dirty="0" smtClean="0"/>
              <a:t>дисциплінарна відповідальність, </a:t>
            </a:r>
          </a:p>
          <a:p>
            <a:r>
              <a:rPr lang="uk-UA" dirty="0" smtClean="0"/>
              <a:t>політична відповідальність,</a:t>
            </a:r>
          </a:p>
          <a:p>
            <a:r>
              <a:rPr lang="uk-UA" dirty="0" smtClean="0"/>
              <a:t> правова відповідальність. </a:t>
            </a:r>
            <a:endParaRPr lang="uk-UA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4203" y="1843215"/>
            <a:ext cx="3080673" cy="3692612"/>
          </a:xfrm>
        </p:spPr>
      </p:pic>
    </p:spTree>
    <p:extLst>
      <p:ext uri="{BB962C8B-B14F-4D97-AF65-F5344CB8AC3E}">
        <p14:creationId xmlns:p14="http://schemas.microsoft.com/office/powerpoint/2010/main" val="35857703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Спільні риси соціальної та правової відповідальності: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uk-UA" b="1" i="1" dirty="0" smtClean="0">
                <a:solidFill>
                  <a:srgbClr val="002060"/>
                </a:solidFill>
              </a:rPr>
              <a:t>1. Як будь-яка соціальна, так і юридична відповідальність є засобом гарантування та охорони суспільних відносин; </a:t>
            </a:r>
          </a:p>
          <a:p>
            <a:pPr algn="just"/>
            <a:r>
              <a:rPr lang="uk-UA" b="1" i="1" dirty="0" smtClean="0">
                <a:solidFill>
                  <a:srgbClr val="002060"/>
                </a:solidFill>
              </a:rPr>
              <a:t>2. Вони встановлюються певними суб'єктами та гарантуються певними засобами; </a:t>
            </a:r>
          </a:p>
          <a:p>
            <a:pPr algn="just"/>
            <a:r>
              <a:rPr lang="uk-UA" b="1" i="1" dirty="0" smtClean="0">
                <a:solidFill>
                  <a:srgbClr val="002060"/>
                </a:solidFill>
              </a:rPr>
              <a:t>3. Є засобами гарантування прав людини та суспільних інтересів; </a:t>
            </a:r>
          </a:p>
          <a:p>
            <a:pPr algn="just"/>
            <a:r>
              <a:rPr lang="uk-UA" b="1" i="1" dirty="0" smtClean="0">
                <a:solidFill>
                  <a:srgbClr val="002060"/>
                </a:solidFill>
              </a:rPr>
              <a:t>4. Мають динамічний характер, тобто розвиваються та трансформуються разом із суспільними відносинами; </a:t>
            </a:r>
          </a:p>
          <a:p>
            <a:pPr algn="just"/>
            <a:r>
              <a:rPr lang="uk-UA" b="1" i="1" dirty="0" smtClean="0">
                <a:solidFill>
                  <a:srgbClr val="002060"/>
                </a:solidFill>
              </a:rPr>
              <a:t>5. Існують у певній сфері та регламентуються певним різновидом соціальних норм; </a:t>
            </a:r>
          </a:p>
          <a:p>
            <a:pPr algn="just"/>
            <a:r>
              <a:rPr lang="uk-UA" b="1" i="1" dirty="0" smtClean="0">
                <a:solidFill>
                  <a:srgbClr val="002060"/>
                </a:solidFill>
              </a:rPr>
              <a:t>6. Переслідують досягнення певної мети та мають функціональну спрямованість; </a:t>
            </a:r>
          </a:p>
          <a:p>
            <a:pPr algn="just"/>
            <a:r>
              <a:rPr lang="uk-UA" b="1" i="1" dirty="0" smtClean="0">
                <a:solidFill>
                  <a:srgbClr val="002060"/>
                </a:solidFill>
              </a:rPr>
              <a:t>7. Передбачають настання певних наслідків для порушника; </a:t>
            </a:r>
          </a:p>
          <a:p>
            <a:pPr algn="just"/>
            <a:r>
              <a:rPr lang="uk-UA" b="1" i="1" dirty="0" smtClean="0">
                <a:solidFill>
                  <a:srgbClr val="002060"/>
                </a:solidFill>
              </a:rPr>
              <a:t>8. Виробляють повагу до прав та свобод людини і є проявами культури суспільства. </a:t>
            </a:r>
            <a:endParaRPr lang="uk-UA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4209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Відмінності соціальної та правової відповідальності: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7882224"/>
              </p:ext>
            </p:extLst>
          </p:nvPr>
        </p:nvGraphicFramePr>
        <p:xfrm>
          <a:off x="698157" y="1884406"/>
          <a:ext cx="10348784" cy="414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01281"/>
                <a:gridCol w="5247503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1" i="0" u="none" strike="noStrike" kern="1200" baseline="0" noProof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Юридична відповідальність </a:t>
                      </a:r>
                      <a:r>
                        <a:rPr lang="uk-UA" sz="1800" b="0" i="0" u="none" strike="noStrike" kern="1200" baseline="0" noProof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1" i="0" u="none" strike="noStrike" kern="1200" baseline="0" noProof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Соціальна відповідальність </a:t>
                      </a:r>
                      <a:r>
                        <a:rPr lang="uk-UA" sz="1800" b="0" i="0" u="none" strike="noStrike" kern="1200" baseline="0" noProof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0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Призначається компетентними органами держави 	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0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Призначається недержавними структурами 	</a:t>
                      </a:r>
                    </a:p>
                    <a:p>
                      <a:pPr algn="ctr"/>
                      <a:endParaRPr lang="uk-UA" noProof="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0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Передбачається правовими нормами 	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0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Регламентується соціальними нормами 	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0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Має примусовий характер 	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0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 є засобом примусу 	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0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Застосовується відповідно до нормативного процесу 	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0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Регламентується у довільному порядку 	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0" i="0" u="none" strike="noStrike" kern="1200" baseline="0" noProof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Maє</a:t>
                      </a:r>
                      <a:r>
                        <a:rPr lang="uk-UA" sz="1800" b="0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визначений вид і форму 	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0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Має довільну форму 	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0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Пов'язана з державно-владною діяльністю 	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0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Пов'язана із засобами суспільного впливу 	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0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Настає незалежно від розуміння змісту норм суб'єктами та ставлення до них 	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0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Настає у результаті порушення норм у залежності від розуміння їх змісту і ставлення до них 	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0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Має правовий характер 	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0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Існує у різних видах 	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2863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Соціальна</a:t>
            </a:r>
            <a:r>
              <a:rPr lang="ru-RU" dirty="0"/>
              <a:t> </a:t>
            </a:r>
            <a:r>
              <a:rPr lang="ru-RU" dirty="0" err="1"/>
              <a:t>відповідальність</a:t>
            </a:r>
            <a:r>
              <a:rPr lang="ru-RU" dirty="0"/>
              <a:t> особи </a:t>
            </a:r>
            <a:r>
              <a:rPr lang="ru-RU" dirty="0" err="1"/>
              <a:t>має</a:t>
            </a:r>
            <a:r>
              <a:rPr lang="ru-RU" dirty="0"/>
              <a:t> ряд форм </a:t>
            </a:r>
            <a:r>
              <a:rPr lang="ru-RU" dirty="0" err="1"/>
              <a:t>прояву</a:t>
            </a:r>
            <a:r>
              <a:rPr lang="ru-RU" dirty="0"/>
              <a:t>: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uk-UA" b="1" dirty="0" smtClean="0">
                <a:solidFill>
                  <a:srgbClr val="002060"/>
                </a:solidFill>
              </a:rPr>
              <a:t>Пряма соціальна відповідальність </a:t>
            </a:r>
            <a:r>
              <a:rPr lang="uk-UA" dirty="0" smtClean="0">
                <a:solidFill>
                  <a:srgbClr val="002060"/>
                </a:solidFill>
              </a:rPr>
              <a:t>являє собою безпосереднє відношення та вплив суб’єкта на об’єкт конкретного соціального зв’язку (об’єкт соціальних дій). </a:t>
            </a:r>
          </a:p>
          <a:p>
            <a:pPr algn="just"/>
            <a:r>
              <a:rPr lang="uk-UA" b="1" dirty="0" smtClean="0">
                <a:solidFill>
                  <a:srgbClr val="002060"/>
                </a:solidFill>
              </a:rPr>
              <a:t>Зворотна соціальна відповідальність </a:t>
            </a:r>
            <a:r>
              <a:rPr lang="uk-UA" dirty="0" smtClean="0">
                <a:solidFill>
                  <a:srgbClr val="002060"/>
                </a:solidFill>
              </a:rPr>
              <a:t>передбачає взаємний вплив об’єкта соціальних </a:t>
            </a:r>
            <a:r>
              <a:rPr lang="uk-UA" dirty="0" err="1" smtClean="0">
                <a:solidFill>
                  <a:srgbClr val="002060"/>
                </a:solidFill>
              </a:rPr>
              <a:t>зв’язків</a:t>
            </a:r>
            <a:r>
              <a:rPr lang="uk-UA" dirty="0" smtClean="0">
                <a:solidFill>
                  <a:srgbClr val="002060"/>
                </a:solidFill>
              </a:rPr>
              <a:t> на їх суб’єкт. </a:t>
            </a:r>
          </a:p>
          <a:p>
            <a:pPr algn="just"/>
            <a:r>
              <a:rPr lang="uk-UA" b="1" dirty="0" smtClean="0">
                <a:solidFill>
                  <a:srgbClr val="002060"/>
                </a:solidFill>
              </a:rPr>
              <a:t>Відкрита соціальна відповідальність </a:t>
            </a:r>
            <a:r>
              <a:rPr lang="uk-UA" dirty="0" smtClean="0">
                <a:solidFill>
                  <a:srgbClr val="002060"/>
                </a:solidFill>
              </a:rPr>
              <a:t>носить публічний характер та проявляється у вчинках носіїв соціально відповідальної поведінки. </a:t>
            </a:r>
          </a:p>
          <a:p>
            <a:pPr algn="just"/>
            <a:r>
              <a:rPr lang="uk-UA" b="1" dirty="0" smtClean="0">
                <a:solidFill>
                  <a:srgbClr val="002060"/>
                </a:solidFill>
              </a:rPr>
              <a:t>Прихована відповідальність </a:t>
            </a:r>
            <a:r>
              <a:rPr lang="uk-UA" dirty="0" smtClean="0">
                <a:solidFill>
                  <a:srgbClr val="002060"/>
                </a:solidFill>
              </a:rPr>
              <a:t>являє собою таку форму соціальних </a:t>
            </a:r>
            <a:r>
              <a:rPr lang="uk-UA" dirty="0" err="1" smtClean="0">
                <a:solidFill>
                  <a:srgbClr val="002060"/>
                </a:solidFill>
              </a:rPr>
              <a:t>зв’язків</a:t>
            </a:r>
            <a:r>
              <a:rPr lang="uk-UA" dirty="0" smtClean="0">
                <a:solidFill>
                  <a:srgbClr val="002060"/>
                </a:solidFill>
              </a:rPr>
              <a:t>, за якої їх суб’єкт бажає уникнути відкритості, гласності, публічності. </a:t>
            </a:r>
          </a:p>
          <a:p>
            <a:pPr algn="just"/>
            <a:r>
              <a:rPr lang="uk-UA" b="1" dirty="0" smtClean="0">
                <a:solidFill>
                  <a:srgbClr val="002060"/>
                </a:solidFill>
              </a:rPr>
              <a:t>Безпосередня соціальна відповідальність особи </a:t>
            </a:r>
            <a:r>
              <a:rPr lang="uk-UA" dirty="0" smtClean="0">
                <a:solidFill>
                  <a:srgbClr val="002060"/>
                </a:solidFill>
              </a:rPr>
              <a:t>– це та, виникнення і розвиток якої обумовлений внутрішніми якостями, </a:t>
            </a:r>
            <a:r>
              <a:rPr lang="uk-UA" dirty="0" err="1" smtClean="0">
                <a:solidFill>
                  <a:srgbClr val="002060"/>
                </a:solidFill>
              </a:rPr>
              <a:t>здатностями</a:t>
            </a:r>
            <a:r>
              <a:rPr lang="uk-UA" dirty="0" smtClean="0">
                <a:solidFill>
                  <a:srgbClr val="002060"/>
                </a:solidFill>
              </a:rPr>
              <a:t> і установками.</a:t>
            </a:r>
          </a:p>
          <a:p>
            <a:pPr algn="just"/>
            <a:r>
              <a:rPr lang="uk-UA" b="1" dirty="0" smtClean="0">
                <a:solidFill>
                  <a:srgbClr val="002060"/>
                </a:solidFill>
              </a:rPr>
              <a:t>Опосередкована соціальна відповідальність особи </a:t>
            </a:r>
            <a:r>
              <a:rPr lang="uk-UA" dirty="0" smtClean="0">
                <a:solidFill>
                  <a:srgbClr val="002060"/>
                </a:solidFill>
              </a:rPr>
              <a:t>обумовлена дією чинників зовнішнього середовища (умовами життя та роботи, особливими обставинами тощо). </a:t>
            </a:r>
            <a:endParaRPr lang="uk-UA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13555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 чого все починається?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2800" b="1" dirty="0" smtClean="0"/>
              <a:t>Соціальна держава </a:t>
            </a:r>
            <a:r>
              <a:rPr lang="uk-UA" sz="2800" dirty="0" smtClean="0"/>
              <a:t>– це сучасний тип правової держави, що поєднує волю і владу з метою забезпечення благополуччя особистості і благоденства суспільства. </a:t>
            </a:r>
            <a:endParaRPr lang="uk-UA" sz="28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3957" y="1890385"/>
            <a:ext cx="4754563" cy="3565922"/>
          </a:xfrm>
        </p:spPr>
      </p:pic>
    </p:spTree>
    <p:extLst>
      <p:ext uri="{BB962C8B-B14F-4D97-AF65-F5344CB8AC3E}">
        <p14:creationId xmlns:p14="http://schemas.microsoft.com/office/powerpoint/2010/main" val="3475811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Шість основних ініціатив соціально-відповідальної діяльності організації за </a:t>
            </a:r>
            <a:r>
              <a:rPr lang="uk-UA" dirty="0" err="1" smtClean="0"/>
              <a:t>Френком</a:t>
            </a:r>
            <a:r>
              <a:rPr lang="uk-UA" dirty="0" smtClean="0"/>
              <a:t> </a:t>
            </a:r>
            <a:r>
              <a:rPr lang="uk-UA" dirty="0" err="1" smtClean="0"/>
              <a:t>Котлером</a:t>
            </a:r>
            <a:r>
              <a:rPr lang="uk-UA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02920" indent="-457200" algn="just">
              <a:buFont typeface="+mj-lt"/>
              <a:buAutoNum type="arabicPeriod"/>
            </a:pPr>
            <a:r>
              <a:rPr lang="uk-UA" b="1" i="1" dirty="0" smtClean="0">
                <a:solidFill>
                  <a:srgbClr val="002060"/>
                </a:solidFill>
              </a:rPr>
              <a:t>Благодійні справи </a:t>
            </a:r>
            <a:r>
              <a:rPr lang="uk-UA" dirty="0" smtClean="0">
                <a:solidFill>
                  <a:srgbClr val="002060"/>
                </a:solidFill>
              </a:rPr>
              <a:t>- залучення уваги суспільства до певної соціальної потреби або допомога у зборі коштів, залучення учасників та волонтерів; </a:t>
            </a:r>
          </a:p>
          <a:p>
            <a:pPr marL="502920" indent="-457200" algn="just">
              <a:buFont typeface="+mj-lt"/>
              <a:buAutoNum type="arabicPeriod"/>
            </a:pPr>
            <a:r>
              <a:rPr lang="uk-UA" b="1" i="1" dirty="0" smtClean="0">
                <a:solidFill>
                  <a:srgbClr val="002060"/>
                </a:solidFill>
              </a:rPr>
              <a:t>Благодійний маркетинг </a:t>
            </a:r>
            <a:r>
              <a:rPr lang="uk-UA" dirty="0" smtClean="0">
                <a:solidFill>
                  <a:srgbClr val="002060"/>
                </a:solidFill>
              </a:rPr>
              <a:t>- зобов’язання робити внески або відраховувати відсотки від обсягів продажу на благодійну справу; Соціальна відповідальність </a:t>
            </a:r>
          </a:p>
          <a:p>
            <a:pPr marL="502920" indent="-457200" algn="just">
              <a:buFont typeface="+mj-lt"/>
              <a:buAutoNum type="arabicPeriod"/>
            </a:pPr>
            <a:r>
              <a:rPr lang="uk-UA" b="1" i="1" dirty="0" smtClean="0">
                <a:solidFill>
                  <a:srgbClr val="002060"/>
                </a:solidFill>
              </a:rPr>
              <a:t>Корпоративний соціальний маркетинг </a:t>
            </a:r>
            <a:r>
              <a:rPr lang="uk-UA" dirty="0" smtClean="0">
                <a:solidFill>
                  <a:srgbClr val="002060"/>
                </a:solidFill>
              </a:rPr>
              <a:t>– підтримка кампаній з покращення суспільного здоров’я або безпеки, та сприяння захисту навколишнього середовища; </a:t>
            </a:r>
          </a:p>
          <a:p>
            <a:pPr marL="502920" indent="-457200" algn="just">
              <a:buFont typeface="+mj-lt"/>
              <a:buAutoNum type="arabicPeriod"/>
            </a:pPr>
            <a:r>
              <a:rPr lang="uk-UA" b="1" i="1" dirty="0" smtClean="0">
                <a:solidFill>
                  <a:srgbClr val="002060"/>
                </a:solidFill>
              </a:rPr>
              <a:t>Корпоративна філантропія </a:t>
            </a:r>
            <a:r>
              <a:rPr lang="uk-UA" dirty="0" smtClean="0">
                <a:solidFill>
                  <a:srgbClr val="002060"/>
                </a:solidFill>
              </a:rPr>
              <a:t>– пожертви безпосередньо благодійній організації, як правило у вигляді грошових грантів, подарунків та/або товарів і послуг; </a:t>
            </a:r>
          </a:p>
          <a:p>
            <a:pPr marL="502920" indent="-457200" algn="just">
              <a:buFont typeface="+mj-lt"/>
              <a:buAutoNum type="arabicPeriod"/>
            </a:pPr>
            <a:r>
              <a:rPr lang="uk-UA" b="1" i="1" dirty="0" smtClean="0">
                <a:solidFill>
                  <a:srgbClr val="002060"/>
                </a:solidFill>
              </a:rPr>
              <a:t>Волонтерська робота в інтересах суспільства </a:t>
            </a:r>
            <a:r>
              <a:rPr lang="uk-UA" dirty="0" smtClean="0">
                <a:solidFill>
                  <a:srgbClr val="002060"/>
                </a:solidFill>
              </a:rPr>
              <a:t>– підтримка і заохочення працівників допомагати місцевим громадським організаціям та ініціативам; </a:t>
            </a:r>
          </a:p>
          <a:p>
            <a:pPr marL="502920" indent="-457200" algn="just">
              <a:buFont typeface="+mj-lt"/>
              <a:buAutoNum type="arabicPeriod"/>
            </a:pPr>
            <a:r>
              <a:rPr lang="uk-UA" b="1" i="1" dirty="0" smtClean="0">
                <a:solidFill>
                  <a:srgbClr val="002060"/>
                </a:solidFill>
              </a:rPr>
              <a:t>Соціально-етичні підходи до ведення бізнесу </a:t>
            </a:r>
            <a:r>
              <a:rPr lang="uk-UA" dirty="0" smtClean="0">
                <a:solidFill>
                  <a:srgbClr val="002060"/>
                </a:solidFill>
              </a:rPr>
              <a:t>– впровадження практики ведення бізнесу і інвестиції, що сприяють росту .</a:t>
            </a:r>
            <a:endParaRPr lang="uk-UA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561718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ис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TM03457444[[fn=Основа]]</Template>
  <TotalTime>37</TotalTime>
  <Words>594</Words>
  <Application>Microsoft Office PowerPoint</Application>
  <PresentationFormat>Широкоэкранный</PresentationFormat>
  <Paragraphs>72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Corbel</vt:lpstr>
      <vt:lpstr>Базис</vt:lpstr>
      <vt:lpstr>Соціальна відповідальність у системі сталого розвитку </vt:lpstr>
      <vt:lpstr>Понятійний апарат:</vt:lpstr>
      <vt:lpstr>Групова типологія соціальної відповідальності:</vt:lpstr>
      <vt:lpstr>У залежності від видів соціальних норм виділяють такі різновиди соціальної відповідальності: </vt:lpstr>
      <vt:lpstr>Спільні риси соціальної та правової відповідальності:</vt:lpstr>
      <vt:lpstr>Відмінності соціальної та правової відповідальності:</vt:lpstr>
      <vt:lpstr>Соціальна відповідальність особи має ряд форм прояву: </vt:lpstr>
      <vt:lpstr>З чого все починається?</vt:lpstr>
      <vt:lpstr>Шість основних ініціатив соціально-відповідальної діяльності організації за Френком Котлером:</vt:lpstr>
      <vt:lpstr>Дякую за увагу!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Соціальна відповідальність у системі сталого розвитку </dc:title>
  <dc:creator>Учетная запись Майкрософт</dc:creator>
  <cp:lastModifiedBy>Учетная запись Майкрософт</cp:lastModifiedBy>
  <cp:revision>6</cp:revision>
  <dcterms:created xsi:type="dcterms:W3CDTF">2023-09-06T08:06:05Z</dcterms:created>
  <dcterms:modified xsi:type="dcterms:W3CDTF">2023-09-06T11:40:17Z</dcterms:modified>
</cp:coreProperties>
</file>