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57" r:id="rId5"/>
    <p:sldId id="260" r:id="rId6"/>
    <p:sldId id="258" r:id="rId7"/>
    <p:sldId id="259" r:id="rId8"/>
    <p:sldId id="265" r:id="rId9"/>
    <p:sldId id="261" r:id="rId10"/>
    <p:sldId id="268" r:id="rId11"/>
    <p:sldId id="266" r:id="rId12"/>
    <p:sldId id="263" r:id="rId13"/>
    <p:sldId id="264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84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098B2-ACBA-47E0-B202-A020EB36D54E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CE1FE-6874-4038-B677-4CB040D02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27BB-7051-49FD-AB89-A5836B40C3EA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191" y="102920"/>
            <a:ext cx="8643998" cy="61143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ПЕРЕТРАВЛЕННЯ ЛІПІДІВ ТА ЇХ ОБМІН</a:t>
            </a:r>
            <a:endParaRPr lang="ru-RU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714355"/>
            <a:ext cx="2340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uk-UA" altLang="ru-UA" sz="18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Знання людей завжди пропорційні їхньому бажанню вчитися</a:t>
            </a:r>
            <a:r>
              <a:rPr kumimoji="0" lang="uk-UA" altLang="ru-UA" sz="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altLang="ru-U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UA" i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i="1" dirty="0">
                <a:latin typeface="Arial" pitchFamily="34" charset="0"/>
                <a:cs typeface="Arial" pitchFamily="34" charset="0"/>
              </a:rPr>
              <a:t>Клод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Гельвец</a:t>
            </a:r>
            <a:r>
              <a:rPr lang="ru-UA" i="1" dirty="0">
                <a:latin typeface="Arial" pitchFamily="34" charset="0"/>
                <a:cs typeface="Arial" pitchFamily="34" charset="0"/>
              </a:rPr>
              <a:t>і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й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A22FCEA-FB80-60C3-0673-876A6CA8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5A111E-79FC-0176-3F22-F1DA324A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73" y="760508"/>
            <a:ext cx="4171234" cy="31284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D30999-9C27-6785-A141-91970BC0E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87661"/>
            <a:ext cx="3995936" cy="29969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80DD55-17BC-7441-DDAE-DA190514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874"/>
            <a:ext cx="4276539" cy="30017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14A383-66CA-7AD8-0E75-6A96CB3F8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21" y="811114"/>
            <a:ext cx="2010934" cy="27675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75CF1F-D2B3-BB86-3B5C-2BB98C7ED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163" y="3645024"/>
            <a:ext cx="1582600" cy="1563300"/>
          </a:xfrm>
          <a:prstGeom prst="rect">
            <a:avLst/>
          </a:prstGeom>
        </p:spPr>
      </p:pic>
      <p:pic>
        <p:nvPicPr>
          <p:cNvPr id="27650" name="Picture 2" descr="Цікаві факти про ліпіди">
            <a:extLst>
              <a:ext uri="{FF2B5EF4-FFF2-40B4-BE49-F238E27FC236}">
                <a16:creationId xmlns:a16="http://schemas.microsoft.com/office/drawing/2014/main" id="{A62156CB-B6BE-5D06-7A84-73B799236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628" y="2745680"/>
            <a:ext cx="1211595" cy="14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396"/>
            <a:ext cx="9001156" cy="428604"/>
          </a:xfrm>
        </p:spPr>
        <p:txBody>
          <a:bodyPr>
            <a:normAutofit fontScale="90000"/>
          </a:bodyPr>
          <a:lstStyle/>
          <a:p>
            <a:r>
              <a:rPr lang="uk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Рисунок </a:t>
            </a:r>
            <a:r>
              <a:rPr lang="ru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uk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− β-Окиснення вищих жирних кислот (4-6) (</a:t>
            </a:r>
            <a:r>
              <a:rPr lang="uk-UA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Кнооп</a:t>
            </a:r>
            <a:r>
              <a:rPr lang="uk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1904 р.)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9073"/>
          <a:ext cx="8715436" cy="638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407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uk-UA" dirty="0"/>
                    </a:p>
                    <a:p>
                      <a:pPr algn="just"/>
                      <a:endParaRPr lang="uk-UA" dirty="0"/>
                    </a:p>
                    <a:p>
                      <a:pPr algn="just"/>
                      <a:endParaRPr lang="uk-UA" dirty="0"/>
                    </a:p>
                    <a:p>
                      <a:pPr algn="just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uk-UA" sz="1600" b="1" dirty="0" err="1">
                          <a:latin typeface="Arial" pitchFamily="34" charset="0"/>
                          <a:cs typeface="Arial" pitchFamily="34" charset="0"/>
                        </a:rPr>
                        <a:t>еноїл-КоА</a:t>
                      </a:r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                                        </a:t>
                      </a:r>
                      <a:r>
                        <a:rPr lang="uk-UA" sz="16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β-оксиацил-КоА</a:t>
                      </a: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(3-гідроксиацил-КоА)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     </a:t>
                      </a:r>
                    </a:p>
                    <a:p>
                      <a:pPr algn="just"/>
                      <a:endParaRPr lang="ru-RU" sz="1600" b="1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r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uk-UA" sz="16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еноїл-КоА-гідратаза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ctr"/>
                      <a:endParaRPr lang="ru-RU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just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uk-UA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uk-UA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uk-UA" sz="16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β-оксиацил-КоА</a:t>
                      </a: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(3-гідроксиацил-КоА)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</a:t>
                      </a:r>
                      <a:r>
                        <a:rPr kumimoji="0" lang="uk-UA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β-оксоацил-КоА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(3-гідроксоацил-КоА)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                                      5 –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3-гідроксиацил-КоА-дегідрогеназа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2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  <a:p>
                      <a:pPr algn="ctr"/>
                      <a:endParaRPr lang="ru-RU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endParaRPr lang="uk-UA" dirty="0"/>
                    </a:p>
                    <a:p>
                      <a:pPr algn="ctr"/>
                      <a:endParaRPr lang="uk-UA" dirty="0"/>
                    </a:p>
                    <a:p>
                      <a:pPr algn="just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kumimoji="0" lang="uk-UA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β-оксоацил-КоА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(3-гідроксоацил-КоА)</a:t>
                      </a:r>
                    </a:p>
                    <a:p>
                      <a:pPr algn="just"/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 </a:t>
                      </a:r>
                      <a:r>
                        <a:rPr lang="uk-UA" sz="16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ацил-КоА</a:t>
                      </a: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</a:t>
                      </a:r>
                      <a:r>
                        <a:rPr lang="uk-UA" sz="16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ацетил-КоА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r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</a:t>
                      </a: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–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ацетил-КоА-ацилтрансфераза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5286380" y="2143116"/>
          <a:ext cx="34607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3460694" imgH="731196" progId="ACD.ChemSketchCDX">
                  <p:embed/>
                </p:oleObj>
              </mc:Choice>
              <mc:Fallback>
                <p:oleObj name="ChemSketch" r:id="rId2" imgW="3460694" imgH="731196" progId="ACD.ChemSketchCDX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2143116"/>
                        <a:ext cx="34607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928662" y="5286388"/>
          <a:ext cx="45989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4599243" imgH="572581" progId="ACD.ChemSketchCDX">
                  <p:embed/>
                </p:oleObj>
              </mc:Choice>
              <mc:Fallback>
                <p:oleObj name="ChemSketch" r:id="rId4" imgW="4599243" imgH="572581" progId="ACD.ChemSketchCDX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5286388"/>
                        <a:ext cx="459898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928662" y="0"/>
          <a:ext cx="65547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6" imgW="6554279" imgH="820906" progId="ACD.ChemSketchCDX">
                  <p:embed/>
                </p:oleObj>
              </mc:Choice>
              <mc:Fallback>
                <p:oleObj name="ChemSketch" r:id="rId6" imgW="6554279" imgH="820906" progId="ACD.ChemSketchCDX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0"/>
                        <a:ext cx="6554788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857224" y="2071678"/>
          <a:ext cx="438308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8" imgW="4382377" imgH="849819" progId="ACD.ChemSketchCDX">
                  <p:embed/>
                </p:oleObj>
              </mc:Choice>
              <mc:Fallback>
                <p:oleObj name="ChemSketch" r:id="rId8" imgW="4382377" imgH="849819" progId="ACD.ChemSketchCDX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071678"/>
                        <a:ext cx="438308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3" name="Object 23"/>
          <p:cNvGraphicFramePr>
            <a:graphicFrameLocks noChangeAspect="1"/>
          </p:cNvGraphicFramePr>
          <p:nvPr/>
        </p:nvGraphicFramePr>
        <p:xfrm>
          <a:off x="928662" y="3929066"/>
          <a:ext cx="43894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0" imgW="4390199" imgH="793615" progId="ACD.ChemSketchCDX">
                  <p:embed/>
                </p:oleObj>
              </mc:Choice>
              <mc:Fallback>
                <p:oleObj name="ChemSketch" r:id="rId10" imgW="4390199" imgH="793615" progId="ACD.ChemSketchCDX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929066"/>
                        <a:ext cx="438943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368412"/>
          </a:xfrm>
        </p:spPr>
        <p:txBody>
          <a:bodyPr>
            <a:normAutofit fontScale="90000"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Сумарне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рівняння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β-окис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активованої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кислоти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 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Пальм</a:t>
            </a:r>
            <a:r>
              <a:rPr lang="uk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то</a:t>
            </a:r>
            <a:r>
              <a:rPr lang="uk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л-КоА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+ 7 ФАД</a:t>
            </a:r>
            <a:r>
              <a:rPr lang="uk-UA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+ 7 Н</a:t>
            </a:r>
            <a:r>
              <a:rPr lang="ru-RU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+ 7 НАД</a:t>
            </a:r>
            <a:r>
              <a:rPr lang="ru-RU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+ 7 Н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КоА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</a:t>
            </a:r>
            <a:br>
              <a:rPr lang="ru-RU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Ацетил-КоА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+ 7 ФАДН</a:t>
            </a:r>
            <a:r>
              <a:rPr lang="uk-UA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+ 7 НАДН</a:t>
            </a:r>
            <a:r>
              <a:rPr lang="uk-UA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latin typeface="Arial" pitchFamily="34" charset="0"/>
                <a:cs typeface="Arial" pitchFamily="34" charset="0"/>
              </a:rPr>
              <a:t>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143800" cy="4214842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71604" y="6143644"/>
            <a:ext cx="6286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</a:t>
            </a:r>
            <a:r>
              <a:rPr kumimoji="0" lang="ru-UA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Розрахунок енергетичного балансу </a:t>
            </a:r>
            <a:b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окиснення пальмітинової кислоти</a:t>
            </a:r>
            <a:endParaRPr kumimoji="0" lang="uk-UA" sz="16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6572264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643702" y="5715016"/>
            <a:ext cx="25002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унок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UA" sz="1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−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интез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холестер</a:t>
            </a:r>
            <a:r>
              <a:rPr kumimoji="0" lang="uk-UA" sz="14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олу</a:t>
            </a: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(загальна схема)</a:t>
            </a:r>
            <a:endParaRPr kumimoji="0" lang="uk-UA" sz="1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rgbClr val="006600"/>
          </a:solidFill>
        </p:spPr>
        <p:txBody>
          <a:bodyPr wrap="square" lIns="91440" tIns="45720" rIns="91440" bIns="45720">
            <a:prstTxWarp prst="textButtonPour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62" name="Picture 6" descr="https://zelenyjmir.ru/wp-content/uploads/2017/06/Bozhya-korovka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857628"/>
            <a:ext cx="4341299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E24E0C-A754-388D-C03B-272A15E2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7247"/>
            <a:ext cx="784632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D5BF51-1FD6-C899-DDCB-6C718DACC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" y="5593897"/>
            <a:ext cx="8229600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UA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 1 − </a:t>
            </a:r>
            <a:r>
              <a:rPr lang="ru-UA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Вміст</a:t>
            </a:r>
            <a:r>
              <a:rPr lang="ru-UA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деяких</a:t>
            </a:r>
            <a:r>
              <a:rPr lang="ru-UA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насичених</a:t>
            </a:r>
            <a:r>
              <a:rPr lang="ru-UA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жирних</a:t>
            </a:r>
            <a:r>
              <a:rPr lang="ru-UA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 у </a:t>
            </a:r>
            <a:r>
              <a:rPr lang="ru-UA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рослинних</a:t>
            </a:r>
            <a:r>
              <a:rPr lang="ru-UA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UA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тваринних</a:t>
            </a:r>
            <a:r>
              <a:rPr lang="ru-UA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жирах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812DBC-47D7-6252-307F-AC37A9A5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3225"/>
            <a:ext cx="7931224" cy="50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2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0"/>
            <a:ext cx="2857488" cy="15001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Рисунок </a:t>
            </a:r>
            <a:r>
              <a:rPr lang="ru-UA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Перетравлення ліпідів та їх всмоктування </a:t>
            </a:r>
            <a:endParaRPr lang="ru-RU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у шлунково-кишковому тракті</a:t>
            </a:r>
            <a:endParaRPr lang="ru-RU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86124"/>
            <a:ext cx="30718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143636" y="5500702"/>
            <a:ext cx="30003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</a:t>
            </a:r>
            <a:r>
              <a:rPr kumimoji="0" lang="ru-UA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− Специфічність дії фосфоліпази А</a:t>
            </a:r>
            <a:r>
              <a:rPr kumimoji="0" lang="uk-UA" b="1" i="0" u="none" strike="noStrike" cap="none" normalizeH="0" baseline="-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А</a:t>
            </a:r>
            <a:r>
              <a:rPr kumimoji="0" lang="uk-UA" b="1" i="0" u="none" strike="noStrike" cap="none" normalizeH="0" baseline="-3000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С,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ьим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072198" y="1571612"/>
            <a:ext cx="3071802" cy="142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2F5CCC-CF69-F2C2-4B12-811341D61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5" y="38718"/>
            <a:ext cx="6047503" cy="6801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54032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Таблиця 1 − Структури ж</a:t>
            </a:r>
            <a:r>
              <a:rPr lang="ru-RU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овчн</a:t>
            </a:r>
            <a:r>
              <a:rPr lang="uk-UA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ru-RU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кислот </a:t>
            </a:r>
            <a:r>
              <a:rPr lang="ru-RU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32" cy="5786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89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387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2145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3000372"/>
            <a:ext cx="20199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1) Х</a:t>
            </a:r>
            <a:r>
              <a:rPr lang="ru-RU" sz="16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олев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кислот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Рисунок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14422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428860" y="2928934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2) Д</a:t>
            </a:r>
            <a:r>
              <a:rPr lang="ru-RU" sz="1600" b="1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езоксихолев</a:t>
            </a:r>
            <a:r>
              <a:rPr lang="uk-UA" sz="16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6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кислот</a:t>
            </a:r>
            <a:r>
              <a:rPr lang="uk-UA" sz="16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Рисунок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22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500562" y="3071811"/>
            <a:ext cx="2286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3) Х</a:t>
            </a:r>
            <a:r>
              <a:rPr lang="ru-RU" sz="15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енодезоксихолев</a:t>
            </a:r>
            <a:r>
              <a:rPr lang="uk-UA" sz="15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5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кислот</a:t>
            </a:r>
            <a:r>
              <a:rPr lang="uk-UA" sz="15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5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Рисунок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3400" y="1214422"/>
            <a:ext cx="2260600" cy="16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929454" y="3071810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4) Лі</a:t>
            </a:r>
            <a:r>
              <a:rPr lang="ru-RU" sz="16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тохолев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кислот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Рисунок 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22145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" y="5929330"/>
            <a:ext cx="2143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5) Г</a:t>
            </a:r>
            <a:r>
              <a:rPr lang="ru-R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6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кохолев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кислот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2" name="Рисунок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000504"/>
            <a:ext cx="2098676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285984" y="5857892"/>
            <a:ext cx="207170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6) Г</a:t>
            </a:r>
            <a:r>
              <a:rPr lang="ru-RU" sz="1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uk-UA" sz="1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3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кохено-дезоксихолев</a:t>
            </a:r>
            <a:r>
              <a:rPr lang="uk-UA" sz="1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кислот</a:t>
            </a:r>
            <a:r>
              <a:rPr lang="uk-UA" sz="1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3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3" name="Рисунок 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000504"/>
            <a:ext cx="2143140" cy="133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786315" y="5715016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7) Т</a:t>
            </a:r>
            <a:r>
              <a:rPr lang="ru-RU" sz="16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аурохолев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кислот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4" name="Рисунок 4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3929066"/>
            <a:ext cx="2214546" cy="158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7000892" y="5643578"/>
            <a:ext cx="21431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8) Т</a:t>
            </a:r>
            <a:r>
              <a:rPr lang="ru-RU" sz="1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аурохено</a:t>
            </a:r>
            <a:r>
              <a:rPr lang="ru-RU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sz="1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дезоксихолев</a:t>
            </a:r>
            <a:r>
              <a:rPr lang="uk-UA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кислот</a:t>
            </a:r>
            <a:r>
              <a:rPr lang="uk-UA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7157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Рисунок </a:t>
            </a:r>
            <a:r>
              <a:rPr lang="ru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− Гідроліз </a:t>
            </a:r>
            <a:r>
              <a:rPr lang="uk-UA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триацилгцеролів</a:t>
            </a:r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(ТАГ) 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 участю панкреатичної ліпази (схема)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928694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</a:t>
            </a:r>
            <a:r>
              <a:rPr kumimoji="0" lang="ru-UA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− Схема окиснення </a:t>
            </a:r>
            <a:r>
              <a:rPr kumimoji="0" lang="uk-UA" sz="28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гліцеролу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загальна схема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143644"/>
            <a:ext cx="9001156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Рисунок </a:t>
            </a:r>
            <a:r>
              <a:rPr lang="ru-UA" sz="2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Транспорт ВЖК у </a:t>
            </a:r>
            <a:r>
              <a:rPr lang="ru-RU" sz="26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присутності</a:t>
            </a:r>
            <a:r>
              <a:rPr lang="ru-RU" sz="2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карнітину</a:t>
            </a:r>
            <a:endParaRPr lang="ru-RU" sz="2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396"/>
            <a:ext cx="9001156" cy="428604"/>
          </a:xfrm>
        </p:spPr>
        <p:txBody>
          <a:bodyPr>
            <a:normAutofit fontScale="90000"/>
          </a:bodyPr>
          <a:lstStyle/>
          <a:p>
            <a:br>
              <a:rPr lang="uk-UA" sz="31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Рисунок </a:t>
            </a:r>
            <a:r>
              <a:rPr lang="ru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uk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− β-Окиснення вищих жирних кислот (1-3) (</a:t>
            </a:r>
            <a:r>
              <a:rPr lang="uk-UA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Кнооп</a:t>
            </a:r>
            <a:r>
              <a:rPr lang="uk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1904 р.)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9073"/>
          <a:ext cx="8715436" cy="65085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298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  <a:p>
                      <a:pPr algn="just"/>
                      <a:endParaRPr lang="ru-RU" dirty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     ВЖК                                                 </a:t>
                      </a:r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ацил-КоА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ацил-КоА-синтетаза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41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algn="ctr"/>
                      <a:endParaRPr lang="ru-RU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just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ацил-КоА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                             </a:t>
                      </a:r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карнітин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just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                                            </a:t>
                      </a:r>
                      <a:r>
                        <a:rPr lang="uk-UA" sz="1600" b="1" dirty="0" err="1">
                          <a:latin typeface="Arial" pitchFamily="34" charset="0"/>
                          <a:cs typeface="Arial" pitchFamily="34" charset="0"/>
                        </a:rPr>
                        <a:t>ацилкарнітин</a:t>
                      </a:r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 (в</a:t>
                      </a:r>
                      <a:r>
                        <a:rPr lang="uk-UA" sz="1600" b="1" baseline="0" dirty="0">
                          <a:latin typeface="Arial" pitchFamily="34" charset="0"/>
                          <a:cs typeface="Arial" pitchFamily="34" charset="0"/>
                        </a:rPr>
                        <a:t> цитоплазмі</a:t>
                      </a:r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r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− </a:t>
                      </a:r>
                      <a:r>
                        <a:rPr lang="uk-UA" sz="1600" kern="120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карнітинацилтрансфераза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algn="ctr"/>
                      <a:endParaRPr lang="ru-RU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endParaRPr lang="uk-UA" dirty="0"/>
                    </a:p>
                    <a:p>
                      <a:pPr algn="ctr"/>
                      <a:endParaRPr lang="uk-UA" dirty="0"/>
                    </a:p>
                    <a:p>
                      <a:pPr algn="just"/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uk-UA" sz="1600" b="1" dirty="0" err="1">
                          <a:latin typeface="Arial" pitchFamily="34" charset="0"/>
                          <a:cs typeface="Arial" pitchFamily="34" charset="0"/>
                        </a:rPr>
                        <a:t>ацил-КоА</a:t>
                      </a:r>
                      <a:endParaRPr lang="uk-UA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uk-UA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uk-UA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uk-UA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baseline="0" dirty="0">
                          <a:latin typeface="Arial" pitchFamily="34" charset="0"/>
                          <a:cs typeface="Arial" pitchFamily="34" charset="0"/>
                        </a:rPr>
                        <a:t>                              </a:t>
                      </a:r>
                      <a:r>
                        <a:rPr lang="uk-UA" sz="1600" b="1" dirty="0" err="1">
                          <a:latin typeface="Arial" pitchFamily="34" charset="0"/>
                          <a:cs typeface="Arial" pitchFamily="34" charset="0"/>
                        </a:rPr>
                        <a:t>еноїл-КоА</a:t>
                      </a:r>
                      <a:r>
                        <a:rPr lang="uk-UA" sz="1600" b="1" dirty="0">
                          <a:latin typeface="Arial" pitchFamily="34" charset="0"/>
                          <a:cs typeface="Arial" pitchFamily="34" charset="0"/>
                        </a:rPr>
                        <a:t>                                          </a:t>
                      </a: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uk-UA" sz="16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ацил-КоА-дегідрогеназа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000100" y="142852"/>
          <a:ext cx="5943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6219269" imgH="391268" progId="ACD.ChemSketchCDX">
                  <p:embed/>
                </p:oleObj>
              </mc:Choice>
              <mc:Fallback>
                <p:oleObj name="ChemSketch" r:id="rId2" imgW="6219269" imgH="391268" progId="ACD.ChemSketchCDX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42852"/>
                        <a:ext cx="59436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000100" y="2357430"/>
          <a:ext cx="4735513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4735999" imgH="1308911" progId="ACD.ChemSketchCDX">
                  <p:embed/>
                </p:oleObj>
              </mc:Choice>
              <mc:Fallback>
                <p:oleObj name="ChemSketch" r:id="rId4" imgW="4735999" imgH="1308911" progId="ACD.ChemSketchCDX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357430"/>
                        <a:ext cx="4735513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857224" y="5286388"/>
          <a:ext cx="43703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6" imgW="4370508" imgH="502326" progId="ACD.ChemSketchCDX">
                  <p:embed/>
                </p:oleObj>
              </mc:Choice>
              <mc:Fallback>
                <p:oleObj name="ChemSketch" r:id="rId6" imgW="4370508" imgH="502326" progId="ACD.ChemSketchCDX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5286388"/>
                        <a:ext cx="437038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857224" y="1000108"/>
          <a:ext cx="5414963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8" imgW="5414381" imgH="966011" progId="ACD.ChemSketchCDX">
                  <p:embed/>
                </p:oleObj>
              </mc:Choice>
              <mc:Fallback>
                <p:oleObj name="ChemSketch" r:id="rId8" imgW="5414381" imgH="966011" progId="ACD.ChemSketchCDX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000108"/>
                        <a:ext cx="5414963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857224" y="4286256"/>
          <a:ext cx="4181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0" imgW="4176839" imgH="556098" progId="ACD.ChemSketchCDX">
                  <p:embed/>
                </p:oleObj>
              </mc:Choice>
              <mc:Fallback>
                <p:oleObj name="ChemSketch" r:id="rId10" imgW="4176839" imgH="556098" progId="ACD.ChemSketchCDX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286256"/>
                        <a:ext cx="41814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331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Тема Office</vt:lpstr>
      <vt:lpstr>ChemSketch</vt:lpstr>
      <vt:lpstr>ПЕРЕТРАВЛЕННЯ ЛІПІДІВ ТА ЇХ ОБМІН</vt:lpstr>
      <vt:lpstr>Презентация PowerPoint</vt:lpstr>
      <vt:lpstr>Презентация PowerPoint</vt:lpstr>
      <vt:lpstr>Презентация PowerPoint</vt:lpstr>
      <vt:lpstr>Таблиця 1 − Структури жовчних кислот людини </vt:lpstr>
      <vt:lpstr>Презентация PowerPoint</vt:lpstr>
      <vt:lpstr>Презентация PowerPoint</vt:lpstr>
      <vt:lpstr>Презентация PowerPoint</vt:lpstr>
      <vt:lpstr> Рисунок 7 − β-Окиснення вищих жирних кислот (1-3) (Кнооп, 1904 р.)  </vt:lpstr>
      <vt:lpstr>Рисунок 7 − β-Окиснення вищих жирних кислот (4-6) (Кнооп, 1904 р.)  </vt:lpstr>
      <vt:lpstr>Презентация PowerPoint</vt:lpstr>
      <vt:lpstr>Сумарне рівняння β-окиснення активованої кислоти:   Пальмітоіл-КоА + 7 ФАД+ + 7 Н2O + 7 НАД+ + 7 НS-КоА = = 8 Ацетил-КоА + 7 ФАДН2 + 7 НАДН2  </vt:lpstr>
      <vt:lpstr>Презентация PowerPoint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ПЕРЕТРАВЛЕННЯ ЛІПІДІВ  ТА ЇХ ОБМІН</dc:title>
  <dc:creator>Дмитрий Каленюк</dc:creator>
  <cp:lastModifiedBy>Gencheva.Viktoriia@renters.mans.edu.pl Gencheva</cp:lastModifiedBy>
  <cp:revision>61</cp:revision>
  <dcterms:created xsi:type="dcterms:W3CDTF">2020-04-27T16:53:11Z</dcterms:created>
  <dcterms:modified xsi:type="dcterms:W3CDTF">2025-11-20T09:54:10Z</dcterms:modified>
</cp:coreProperties>
</file>