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390" r:id="rId2"/>
    <p:sldId id="365" r:id="rId3"/>
    <p:sldId id="394" r:id="rId4"/>
    <p:sldId id="393" r:id="rId5"/>
    <p:sldId id="364" r:id="rId6"/>
    <p:sldId id="391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92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34" r:id="rId33"/>
    <p:sldId id="323" r:id="rId34"/>
    <p:sldId id="335" r:id="rId35"/>
    <p:sldId id="336" r:id="rId36"/>
    <p:sldId id="337" r:id="rId37"/>
    <p:sldId id="258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</p:sldIdLst>
  <p:sldSz cx="9144000" cy="6858000" type="screen4x3"/>
  <p:notesSz cx="6645275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40"/>
    <a:srgbClr val="678C94"/>
    <a:srgbClr val="870038"/>
    <a:srgbClr val="87888B"/>
    <a:srgbClr val="70CBD0"/>
    <a:srgbClr val="455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411" autoAdjust="0"/>
  </p:normalViewPr>
  <p:slideViewPr>
    <p:cSldViewPr>
      <p:cViewPr>
        <p:scale>
          <a:sx n="73" d="100"/>
          <a:sy n="73" d="100"/>
        </p:scale>
        <p:origin x="-133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342" y="-96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33AD5-7A55-4091-BF48-6739041202F4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9F6E83-2690-4613-9371-22A2D8765EFA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Донорська інституційна допомога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3F52232-6681-4949-BBCF-FADE3B809EFA}" type="parTrans" cxnId="{42DCE9DC-D15E-4156-84F8-CEA4D29AD9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4358BD-E935-4AA3-9DF6-86C319A4E2D2}" type="sibTrans" cxnId="{42DCE9DC-D15E-4156-84F8-CEA4D29AD9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2491F8-62CA-4F2B-9E55-C56FA2C98C26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Державне фінансування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D6161E4-A260-459D-BE93-7E69D630F877}" type="parTrans" cxnId="{BFD60483-303C-4B8B-9462-611D2FD3C2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75285E5-72B4-4E7F-9255-4CADDEAFB030}" type="sibTrans" cxnId="{BFD60483-303C-4B8B-9462-611D2FD3C2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540AA6-329B-4B1C-8CAA-CEA9028D9C1F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Підтримка бізнесу, меценатів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598FAFA-D909-45FC-866A-13189B0F6B03}" type="parTrans" cxnId="{00D46738-A19C-4D45-A23C-2A83CA95D6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D7D8AA-993B-40E5-A35E-0916F7EFDC2A}" type="sibTrans" cxnId="{00D46738-A19C-4D45-A23C-2A83CA95D6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F0F43A-3D2E-41D1-ABCE-AED6E306F8F6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Фандрайзингові заходи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F5661A-78B4-470C-8E72-29AFF60F3792}" type="parTrans" cxnId="{F35C3492-B57D-4EF1-BDD4-2723C74725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037CB3-DDEE-48C2-A6B1-0F781F22B6FD}" type="sibTrans" cxnId="{F35C3492-B57D-4EF1-BDD4-2723C74725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BF28FE3-50B2-4A1C-ACF3-85AF7542755F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Реклама. Кампанії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F302859-8A59-4F7D-8062-264F8E9FA542}" type="parTrans" cxnId="{1AABD810-8248-4DFD-BDE9-2A14737F97E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DF334B8-D3C0-408A-8312-CD2658667EBE}" type="sibTrans" cxnId="{1AABD810-8248-4DFD-BDE9-2A14737F97E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49E9A31-744C-420E-856A-87A1423FF21D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Краудфандинг та фандрайзингові портали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AFB3711-0AFC-422A-BE8A-D183AA252A6D}" type="parTrans" cxnId="{301519DF-2379-486D-9999-9CC7DDF84C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6B1479-7BB5-42FE-A6DE-993F884B050F}" type="sibTrans" cxnId="{301519DF-2379-486D-9999-9CC7DDF84C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9854FEE-03C6-45FB-A152-AF5863E4871C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Соціальне підприємництво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28E63DD-39E1-4CB1-BD2E-F12454219C1D}" type="parTrans" cxnId="{E11BE7B4-DE94-4634-9CC1-9170642FAA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C9733AF-B814-4243-9424-835894826063}" type="sibTrans" cxnId="{E11BE7B4-DE94-4634-9CC1-9170642FAA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5640B3-158C-426C-83E0-1A49EBF2F231}" type="pres">
      <dgm:prSet presAssocID="{70333AD5-7A55-4091-BF48-6739041202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6D038-94BF-415B-AF5A-219B605A6F8C}" type="pres">
      <dgm:prSet presAssocID="{5A9F6E83-2690-4613-9371-22A2D8765EFA}" presName="parentLin" presStyleCnt="0"/>
      <dgm:spPr/>
    </dgm:pt>
    <dgm:pt modelId="{0CB5183E-A199-4DA8-A9BD-D7A4592933CF}" type="pres">
      <dgm:prSet presAssocID="{5A9F6E83-2690-4613-9371-22A2D8765EF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400753F-A2FD-47C4-BD08-6A5784B90EEB}" type="pres">
      <dgm:prSet presAssocID="{5A9F6E83-2690-4613-9371-22A2D8765EF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D9753-16F8-4460-9F0C-653C95859F2F}" type="pres">
      <dgm:prSet presAssocID="{5A9F6E83-2690-4613-9371-22A2D8765EFA}" presName="negativeSpace" presStyleCnt="0"/>
      <dgm:spPr/>
    </dgm:pt>
    <dgm:pt modelId="{727650C7-41D6-4A0F-8CA1-6BC68605689A}" type="pres">
      <dgm:prSet presAssocID="{5A9F6E83-2690-4613-9371-22A2D8765EFA}" presName="childText" presStyleLbl="conFgAcc1" presStyleIdx="0" presStyleCnt="7">
        <dgm:presLayoutVars>
          <dgm:bulletEnabled val="1"/>
        </dgm:presLayoutVars>
      </dgm:prSet>
      <dgm:spPr/>
    </dgm:pt>
    <dgm:pt modelId="{8EB28654-6A71-4A94-A462-16896DF38A72}" type="pres">
      <dgm:prSet presAssocID="{564358BD-E935-4AA3-9DF6-86C319A4E2D2}" presName="spaceBetweenRectangles" presStyleCnt="0"/>
      <dgm:spPr/>
    </dgm:pt>
    <dgm:pt modelId="{09057202-B7EE-45BD-B155-0B084EAC39E2}" type="pres">
      <dgm:prSet presAssocID="{992491F8-62CA-4F2B-9E55-C56FA2C98C26}" presName="parentLin" presStyleCnt="0"/>
      <dgm:spPr/>
    </dgm:pt>
    <dgm:pt modelId="{A1ED37D9-829F-4141-8D93-CA39F61BCF5E}" type="pres">
      <dgm:prSet presAssocID="{992491F8-62CA-4F2B-9E55-C56FA2C98C2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4E47162-462F-4513-BC99-DA8BB3CEAD0D}" type="pres">
      <dgm:prSet presAssocID="{992491F8-62CA-4F2B-9E55-C56FA2C98C2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C4FB0-976D-4994-8575-66668EC4CB53}" type="pres">
      <dgm:prSet presAssocID="{992491F8-62CA-4F2B-9E55-C56FA2C98C26}" presName="negativeSpace" presStyleCnt="0"/>
      <dgm:spPr/>
    </dgm:pt>
    <dgm:pt modelId="{48D41AC7-C224-416E-A5B1-89FDFC9CB806}" type="pres">
      <dgm:prSet presAssocID="{992491F8-62CA-4F2B-9E55-C56FA2C98C26}" presName="childText" presStyleLbl="conFgAcc1" presStyleIdx="1" presStyleCnt="7">
        <dgm:presLayoutVars>
          <dgm:bulletEnabled val="1"/>
        </dgm:presLayoutVars>
      </dgm:prSet>
      <dgm:spPr/>
    </dgm:pt>
    <dgm:pt modelId="{4D81CB14-4825-4632-A461-55582E9A6977}" type="pres">
      <dgm:prSet presAssocID="{B75285E5-72B4-4E7F-9255-4CADDEAFB030}" presName="spaceBetweenRectangles" presStyleCnt="0"/>
      <dgm:spPr/>
    </dgm:pt>
    <dgm:pt modelId="{8825D7B5-C0D3-41E5-807F-4B95302EAF8A}" type="pres">
      <dgm:prSet presAssocID="{65540AA6-329B-4B1C-8CAA-CEA9028D9C1F}" presName="parentLin" presStyleCnt="0"/>
      <dgm:spPr/>
    </dgm:pt>
    <dgm:pt modelId="{90C12E65-29CD-4BBC-B07E-2DB3CF277BD7}" type="pres">
      <dgm:prSet presAssocID="{65540AA6-329B-4B1C-8CAA-CEA9028D9C1F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0B165E78-4AD3-415E-A8B0-8A134CF1876C}" type="pres">
      <dgm:prSet presAssocID="{65540AA6-329B-4B1C-8CAA-CEA9028D9C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5E773-DA05-46FC-908E-3079F947B6D6}" type="pres">
      <dgm:prSet presAssocID="{65540AA6-329B-4B1C-8CAA-CEA9028D9C1F}" presName="negativeSpace" presStyleCnt="0"/>
      <dgm:spPr/>
    </dgm:pt>
    <dgm:pt modelId="{88F3D48C-2579-4F2D-BAE6-414B4AF39ED8}" type="pres">
      <dgm:prSet presAssocID="{65540AA6-329B-4B1C-8CAA-CEA9028D9C1F}" presName="childText" presStyleLbl="conFgAcc1" presStyleIdx="2" presStyleCnt="7">
        <dgm:presLayoutVars>
          <dgm:bulletEnabled val="1"/>
        </dgm:presLayoutVars>
      </dgm:prSet>
      <dgm:spPr/>
    </dgm:pt>
    <dgm:pt modelId="{02C4499E-CB56-4ADB-BC76-8C3FD2523FF4}" type="pres">
      <dgm:prSet presAssocID="{A8D7D8AA-993B-40E5-A35E-0916F7EFDC2A}" presName="spaceBetweenRectangles" presStyleCnt="0"/>
      <dgm:spPr/>
    </dgm:pt>
    <dgm:pt modelId="{48CD807D-9E32-4666-8E71-6A9173788EB7}" type="pres">
      <dgm:prSet presAssocID="{40F0F43A-3D2E-41D1-ABCE-AED6E306F8F6}" presName="parentLin" presStyleCnt="0"/>
      <dgm:spPr/>
    </dgm:pt>
    <dgm:pt modelId="{C9BA47D8-B710-4F84-B38D-5F7B20C8122C}" type="pres">
      <dgm:prSet presAssocID="{40F0F43A-3D2E-41D1-ABCE-AED6E306F8F6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C2C32FED-FEBB-47AF-9A89-C3A8A0E0A892}" type="pres">
      <dgm:prSet presAssocID="{40F0F43A-3D2E-41D1-ABCE-AED6E306F8F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B43A4-0593-4A8E-846E-2C29039D895D}" type="pres">
      <dgm:prSet presAssocID="{40F0F43A-3D2E-41D1-ABCE-AED6E306F8F6}" presName="negativeSpace" presStyleCnt="0"/>
      <dgm:spPr/>
    </dgm:pt>
    <dgm:pt modelId="{62496E0B-35F7-4BED-9788-C6CA1E683A1C}" type="pres">
      <dgm:prSet presAssocID="{40F0F43A-3D2E-41D1-ABCE-AED6E306F8F6}" presName="childText" presStyleLbl="conFgAcc1" presStyleIdx="3" presStyleCnt="7">
        <dgm:presLayoutVars>
          <dgm:bulletEnabled val="1"/>
        </dgm:presLayoutVars>
      </dgm:prSet>
      <dgm:spPr/>
    </dgm:pt>
    <dgm:pt modelId="{7B9342EC-CAAB-4C8B-9692-E382971DE899}" type="pres">
      <dgm:prSet presAssocID="{FA037CB3-DDEE-48C2-A6B1-0F781F22B6FD}" presName="spaceBetweenRectangles" presStyleCnt="0"/>
      <dgm:spPr/>
    </dgm:pt>
    <dgm:pt modelId="{FA945389-7B40-4EED-A43B-1C5587C0A3A8}" type="pres">
      <dgm:prSet presAssocID="{ABF28FE3-50B2-4A1C-ACF3-85AF7542755F}" presName="parentLin" presStyleCnt="0"/>
      <dgm:spPr/>
    </dgm:pt>
    <dgm:pt modelId="{04ED327C-9B7E-4C32-B5D4-530ED83130FB}" type="pres">
      <dgm:prSet presAssocID="{ABF28FE3-50B2-4A1C-ACF3-85AF7542755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C961129-B965-44C3-BABE-890EE74B5FF1}" type="pres">
      <dgm:prSet presAssocID="{ABF28FE3-50B2-4A1C-ACF3-85AF7542755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5F213-DF6D-42C0-8E58-32648EB5E5CB}" type="pres">
      <dgm:prSet presAssocID="{ABF28FE3-50B2-4A1C-ACF3-85AF7542755F}" presName="negativeSpace" presStyleCnt="0"/>
      <dgm:spPr/>
    </dgm:pt>
    <dgm:pt modelId="{89F821E8-9D88-4187-8E18-D9AD812D0BD0}" type="pres">
      <dgm:prSet presAssocID="{ABF28FE3-50B2-4A1C-ACF3-85AF7542755F}" presName="childText" presStyleLbl="conFgAcc1" presStyleIdx="4" presStyleCnt="7">
        <dgm:presLayoutVars>
          <dgm:bulletEnabled val="1"/>
        </dgm:presLayoutVars>
      </dgm:prSet>
      <dgm:spPr/>
    </dgm:pt>
    <dgm:pt modelId="{F7BDB6AA-1C01-4B42-B522-119EDDAE697D}" type="pres">
      <dgm:prSet presAssocID="{DDF334B8-D3C0-408A-8312-CD2658667EBE}" presName="spaceBetweenRectangles" presStyleCnt="0"/>
      <dgm:spPr/>
    </dgm:pt>
    <dgm:pt modelId="{CF9F4B4F-D1FD-473C-A93C-71C3195757E0}" type="pres">
      <dgm:prSet presAssocID="{A49E9A31-744C-420E-856A-87A1423FF21D}" presName="parentLin" presStyleCnt="0"/>
      <dgm:spPr/>
    </dgm:pt>
    <dgm:pt modelId="{F3964AEC-9601-4F57-8099-4DDD031483D0}" type="pres">
      <dgm:prSet presAssocID="{A49E9A31-744C-420E-856A-87A1423FF21D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BECAD2C4-7BA0-4BFB-A9CD-1CF315BCB7F2}" type="pres">
      <dgm:prSet presAssocID="{A49E9A31-744C-420E-856A-87A1423FF21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2BCBA-9DD5-4A1C-977D-34091D12789E}" type="pres">
      <dgm:prSet presAssocID="{A49E9A31-744C-420E-856A-87A1423FF21D}" presName="negativeSpace" presStyleCnt="0"/>
      <dgm:spPr/>
    </dgm:pt>
    <dgm:pt modelId="{1590251E-B996-4EAA-8A23-34FDA4A829F2}" type="pres">
      <dgm:prSet presAssocID="{A49E9A31-744C-420E-856A-87A1423FF21D}" presName="childText" presStyleLbl="conFgAcc1" presStyleIdx="5" presStyleCnt="7">
        <dgm:presLayoutVars>
          <dgm:bulletEnabled val="1"/>
        </dgm:presLayoutVars>
      </dgm:prSet>
      <dgm:spPr/>
    </dgm:pt>
    <dgm:pt modelId="{426CC4F6-6CE3-4611-8554-17F8A856594A}" type="pres">
      <dgm:prSet presAssocID="{966B1479-7BB5-42FE-A6DE-993F884B050F}" presName="spaceBetweenRectangles" presStyleCnt="0"/>
      <dgm:spPr/>
    </dgm:pt>
    <dgm:pt modelId="{83F88F3A-2D75-4FD6-A60C-A5870408CF73}" type="pres">
      <dgm:prSet presAssocID="{29854FEE-03C6-45FB-A152-AF5863E4871C}" presName="parentLin" presStyleCnt="0"/>
      <dgm:spPr/>
    </dgm:pt>
    <dgm:pt modelId="{11AA63FC-A875-4D77-BB86-1C3D0E778919}" type="pres">
      <dgm:prSet presAssocID="{29854FEE-03C6-45FB-A152-AF5863E4871C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D653D790-339D-4AC9-A5D9-99E1BE0118DB}" type="pres">
      <dgm:prSet presAssocID="{29854FEE-03C6-45FB-A152-AF5863E4871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913F4-1554-4596-B6AE-DC46F68DB211}" type="pres">
      <dgm:prSet presAssocID="{29854FEE-03C6-45FB-A152-AF5863E4871C}" presName="negativeSpace" presStyleCnt="0"/>
      <dgm:spPr/>
    </dgm:pt>
    <dgm:pt modelId="{0CFB15C4-A6ED-4243-8667-F86FE9F22FAF}" type="pres">
      <dgm:prSet presAssocID="{29854FEE-03C6-45FB-A152-AF5863E4871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3C452E4-6800-4269-87D3-D907CE0F841C}" type="presOf" srcId="{70333AD5-7A55-4091-BF48-6739041202F4}" destId="{EE5640B3-158C-426C-83E0-1A49EBF2F231}" srcOrd="0" destOrd="0" presId="urn:microsoft.com/office/officeart/2005/8/layout/list1"/>
    <dgm:cxn modelId="{0C0F7917-0111-4588-A81D-06C6EB31EC2D}" type="presOf" srcId="{5A9F6E83-2690-4613-9371-22A2D8765EFA}" destId="{E400753F-A2FD-47C4-BD08-6A5784B90EEB}" srcOrd="1" destOrd="0" presId="urn:microsoft.com/office/officeart/2005/8/layout/list1"/>
    <dgm:cxn modelId="{01C6BF0D-8C54-4257-A5D7-B2BE346F59E2}" type="presOf" srcId="{65540AA6-329B-4B1C-8CAA-CEA9028D9C1F}" destId="{90C12E65-29CD-4BBC-B07E-2DB3CF277BD7}" srcOrd="0" destOrd="0" presId="urn:microsoft.com/office/officeart/2005/8/layout/list1"/>
    <dgm:cxn modelId="{E12764D7-74BB-4C2A-8A96-347156207FBA}" type="presOf" srcId="{5A9F6E83-2690-4613-9371-22A2D8765EFA}" destId="{0CB5183E-A199-4DA8-A9BD-D7A4592933CF}" srcOrd="0" destOrd="0" presId="urn:microsoft.com/office/officeart/2005/8/layout/list1"/>
    <dgm:cxn modelId="{8F364748-420C-4523-BB2E-F6BD72E3B2D4}" type="presOf" srcId="{65540AA6-329B-4B1C-8CAA-CEA9028D9C1F}" destId="{0B165E78-4AD3-415E-A8B0-8A134CF1876C}" srcOrd="1" destOrd="0" presId="urn:microsoft.com/office/officeart/2005/8/layout/list1"/>
    <dgm:cxn modelId="{00D46738-A19C-4D45-A23C-2A83CA95D617}" srcId="{70333AD5-7A55-4091-BF48-6739041202F4}" destId="{65540AA6-329B-4B1C-8CAA-CEA9028D9C1F}" srcOrd="2" destOrd="0" parTransId="{0598FAFA-D909-45FC-866A-13189B0F6B03}" sibTransId="{A8D7D8AA-993B-40E5-A35E-0916F7EFDC2A}"/>
    <dgm:cxn modelId="{2A181CD3-4395-43F7-8F3D-E5D4E95AE63F}" type="presOf" srcId="{ABF28FE3-50B2-4A1C-ACF3-85AF7542755F}" destId="{FC961129-B965-44C3-BABE-890EE74B5FF1}" srcOrd="1" destOrd="0" presId="urn:microsoft.com/office/officeart/2005/8/layout/list1"/>
    <dgm:cxn modelId="{4ADCB4B3-D9B0-4A05-8562-4A47E3B2F40F}" type="presOf" srcId="{ABF28FE3-50B2-4A1C-ACF3-85AF7542755F}" destId="{04ED327C-9B7E-4C32-B5D4-530ED83130FB}" srcOrd="0" destOrd="0" presId="urn:microsoft.com/office/officeart/2005/8/layout/list1"/>
    <dgm:cxn modelId="{D7BC8E33-5A61-43BE-99D2-DB3A73A2C5D9}" type="presOf" srcId="{992491F8-62CA-4F2B-9E55-C56FA2C98C26}" destId="{C4E47162-462F-4513-BC99-DA8BB3CEAD0D}" srcOrd="1" destOrd="0" presId="urn:microsoft.com/office/officeart/2005/8/layout/list1"/>
    <dgm:cxn modelId="{BFD60483-303C-4B8B-9462-611D2FD3C241}" srcId="{70333AD5-7A55-4091-BF48-6739041202F4}" destId="{992491F8-62CA-4F2B-9E55-C56FA2C98C26}" srcOrd="1" destOrd="0" parTransId="{4D6161E4-A260-459D-BE93-7E69D630F877}" sibTransId="{B75285E5-72B4-4E7F-9255-4CADDEAFB030}"/>
    <dgm:cxn modelId="{301519DF-2379-486D-9999-9CC7DDF84CE9}" srcId="{70333AD5-7A55-4091-BF48-6739041202F4}" destId="{A49E9A31-744C-420E-856A-87A1423FF21D}" srcOrd="5" destOrd="0" parTransId="{CAFB3711-0AFC-422A-BE8A-D183AA252A6D}" sibTransId="{966B1479-7BB5-42FE-A6DE-993F884B050F}"/>
    <dgm:cxn modelId="{3D12430F-A9E5-470F-8250-72CE8FB0A825}" type="presOf" srcId="{29854FEE-03C6-45FB-A152-AF5863E4871C}" destId="{11AA63FC-A875-4D77-BB86-1C3D0E778919}" srcOrd="0" destOrd="0" presId="urn:microsoft.com/office/officeart/2005/8/layout/list1"/>
    <dgm:cxn modelId="{E11BE7B4-DE94-4634-9CC1-9170642FAA52}" srcId="{70333AD5-7A55-4091-BF48-6739041202F4}" destId="{29854FEE-03C6-45FB-A152-AF5863E4871C}" srcOrd="6" destOrd="0" parTransId="{228E63DD-39E1-4CB1-BD2E-F12454219C1D}" sibTransId="{5C9733AF-B814-4243-9424-835894826063}"/>
    <dgm:cxn modelId="{42DCE9DC-D15E-4156-84F8-CEA4D29AD913}" srcId="{70333AD5-7A55-4091-BF48-6739041202F4}" destId="{5A9F6E83-2690-4613-9371-22A2D8765EFA}" srcOrd="0" destOrd="0" parTransId="{33F52232-6681-4949-BBCF-FADE3B809EFA}" sibTransId="{564358BD-E935-4AA3-9DF6-86C319A4E2D2}"/>
    <dgm:cxn modelId="{1AABD810-8248-4DFD-BDE9-2A14737F97E3}" srcId="{70333AD5-7A55-4091-BF48-6739041202F4}" destId="{ABF28FE3-50B2-4A1C-ACF3-85AF7542755F}" srcOrd="4" destOrd="0" parTransId="{EF302859-8A59-4F7D-8062-264F8E9FA542}" sibTransId="{DDF334B8-D3C0-408A-8312-CD2658667EBE}"/>
    <dgm:cxn modelId="{B1E73D56-8EFB-4AD3-8230-437947303525}" type="presOf" srcId="{A49E9A31-744C-420E-856A-87A1423FF21D}" destId="{F3964AEC-9601-4F57-8099-4DDD031483D0}" srcOrd="0" destOrd="0" presId="urn:microsoft.com/office/officeart/2005/8/layout/list1"/>
    <dgm:cxn modelId="{6AA12A7A-6752-4302-9B0D-10745B70601E}" type="presOf" srcId="{A49E9A31-744C-420E-856A-87A1423FF21D}" destId="{BECAD2C4-7BA0-4BFB-A9CD-1CF315BCB7F2}" srcOrd="1" destOrd="0" presId="urn:microsoft.com/office/officeart/2005/8/layout/list1"/>
    <dgm:cxn modelId="{7B03BE8D-A22B-482A-A245-C79DFE705B12}" type="presOf" srcId="{40F0F43A-3D2E-41D1-ABCE-AED6E306F8F6}" destId="{C9BA47D8-B710-4F84-B38D-5F7B20C8122C}" srcOrd="0" destOrd="0" presId="urn:microsoft.com/office/officeart/2005/8/layout/list1"/>
    <dgm:cxn modelId="{677FD6B9-4D1F-4452-A1DD-AEFEAD3FB898}" type="presOf" srcId="{29854FEE-03C6-45FB-A152-AF5863E4871C}" destId="{D653D790-339D-4AC9-A5D9-99E1BE0118DB}" srcOrd="1" destOrd="0" presId="urn:microsoft.com/office/officeart/2005/8/layout/list1"/>
    <dgm:cxn modelId="{6CC39473-C299-4BE2-9B04-CBEDA76A95D2}" type="presOf" srcId="{992491F8-62CA-4F2B-9E55-C56FA2C98C26}" destId="{A1ED37D9-829F-4141-8D93-CA39F61BCF5E}" srcOrd="0" destOrd="0" presId="urn:microsoft.com/office/officeart/2005/8/layout/list1"/>
    <dgm:cxn modelId="{3C9EE6CF-9F38-4C50-8B20-C2AE81317034}" type="presOf" srcId="{40F0F43A-3D2E-41D1-ABCE-AED6E306F8F6}" destId="{C2C32FED-FEBB-47AF-9A89-C3A8A0E0A892}" srcOrd="1" destOrd="0" presId="urn:microsoft.com/office/officeart/2005/8/layout/list1"/>
    <dgm:cxn modelId="{F35C3492-B57D-4EF1-BDD4-2723C747256F}" srcId="{70333AD5-7A55-4091-BF48-6739041202F4}" destId="{40F0F43A-3D2E-41D1-ABCE-AED6E306F8F6}" srcOrd="3" destOrd="0" parTransId="{41F5661A-78B4-470C-8E72-29AFF60F3792}" sibTransId="{FA037CB3-DDEE-48C2-A6B1-0F781F22B6FD}"/>
    <dgm:cxn modelId="{98AAF844-7009-45B1-ABEF-3758865C0E3D}" type="presParOf" srcId="{EE5640B3-158C-426C-83E0-1A49EBF2F231}" destId="{9076D038-94BF-415B-AF5A-219B605A6F8C}" srcOrd="0" destOrd="0" presId="urn:microsoft.com/office/officeart/2005/8/layout/list1"/>
    <dgm:cxn modelId="{8AEC55FA-59D7-44F1-844E-7CC207045AAE}" type="presParOf" srcId="{9076D038-94BF-415B-AF5A-219B605A6F8C}" destId="{0CB5183E-A199-4DA8-A9BD-D7A4592933CF}" srcOrd="0" destOrd="0" presId="urn:microsoft.com/office/officeart/2005/8/layout/list1"/>
    <dgm:cxn modelId="{34327970-5F38-46BA-9757-8E46841DBA9D}" type="presParOf" srcId="{9076D038-94BF-415B-AF5A-219B605A6F8C}" destId="{E400753F-A2FD-47C4-BD08-6A5784B90EEB}" srcOrd="1" destOrd="0" presId="urn:microsoft.com/office/officeart/2005/8/layout/list1"/>
    <dgm:cxn modelId="{8A382577-B7BF-4612-A80E-9D7356EF510F}" type="presParOf" srcId="{EE5640B3-158C-426C-83E0-1A49EBF2F231}" destId="{378D9753-16F8-4460-9F0C-653C95859F2F}" srcOrd="1" destOrd="0" presId="urn:microsoft.com/office/officeart/2005/8/layout/list1"/>
    <dgm:cxn modelId="{B1F0AF9A-E336-4E1B-921B-12A4CAFF22DF}" type="presParOf" srcId="{EE5640B3-158C-426C-83E0-1A49EBF2F231}" destId="{727650C7-41D6-4A0F-8CA1-6BC68605689A}" srcOrd="2" destOrd="0" presId="urn:microsoft.com/office/officeart/2005/8/layout/list1"/>
    <dgm:cxn modelId="{762B67FE-6AB0-4CB9-93AC-15B119E14802}" type="presParOf" srcId="{EE5640B3-158C-426C-83E0-1A49EBF2F231}" destId="{8EB28654-6A71-4A94-A462-16896DF38A72}" srcOrd="3" destOrd="0" presId="urn:microsoft.com/office/officeart/2005/8/layout/list1"/>
    <dgm:cxn modelId="{D2C2DE3B-D6BA-4494-A4AF-04E40C6EE5EE}" type="presParOf" srcId="{EE5640B3-158C-426C-83E0-1A49EBF2F231}" destId="{09057202-B7EE-45BD-B155-0B084EAC39E2}" srcOrd="4" destOrd="0" presId="urn:microsoft.com/office/officeart/2005/8/layout/list1"/>
    <dgm:cxn modelId="{581A3488-A234-400F-98F8-D14D3029604D}" type="presParOf" srcId="{09057202-B7EE-45BD-B155-0B084EAC39E2}" destId="{A1ED37D9-829F-4141-8D93-CA39F61BCF5E}" srcOrd="0" destOrd="0" presId="urn:microsoft.com/office/officeart/2005/8/layout/list1"/>
    <dgm:cxn modelId="{6A01D389-820B-4AB0-932C-649F21EBFA52}" type="presParOf" srcId="{09057202-B7EE-45BD-B155-0B084EAC39E2}" destId="{C4E47162-462F-4513-BC99-DA8BB3CEAD0D}" srcOrd="1" destOrd="0" presId="urn:microsoft.com/office/officeart/2005/8/layout/list1"/>
    <dgm:cxn modelId="{23319DE5-0B0B-4CE9-A722-CCB5A973B4DC}" type="presParOf" srcId="{EE5640B3-158C-426C-83E0-1A49EBF2F231}" destId="{501C4FB0-976D-4994-8575-66668EC4CB53}" srcOrd="5" destOrd="0" presId="urn:microsoft.com/office/officeart/2005/8/layout/list1"/>
    <dgm:cxn modelId="{111F3DD1-3323-4731-9286-A5A0867B3B48}" type="presParOf" srcId="{EE5640B3-158C-426C-83E0-1A49EBF2F231}" destId="{48D41AC7-C224-416E-A5B1-89FDFC9CB806}" srcOrd="6" destOrd="0" presId="urn:microsoft.com/office/officeart/2005/8/layout/list1"/>
    <dgm:cxn modelId="{5765E6D8-D373-48F0-8AEC-25ED05E2E367}" type="presParOf" srcId="{EE5640B3-158C-426C-83E0-1A49EBF2F231}" destId="{4D81CB14-4825-4632-A461-55582E9A6977}" srcOrd="7" destOrd="0" presId="urn:microsoft.com/office/officeart/2005/8/layout/list1"/>
    <dgm:cxn modelId="{4F007EA3-516D-42B9-AAD7-1CFFD77EA909}" type="presParOf" srcId="{EE5640B3-158C-426C-83E0-1A49EBF2F231}" destId="{8825D7B5-C0D3-41E5-807F-4B95302EAF8A}" srcOrd="8" destOrd="0" presId="urn:microsoft.com/office/officeart/2005/8/layout/list1"/>
    <dgm:cxn modelId="{73F732BF-9501-4FB7-AD45-C9F5A61D6F08}" type="presParOf" srcId="{8825D7B5-C0D3-41E5-807F-4B95302EAF8A}" destId="{90C12E65-29CD-4BBC-B07E-2DB3CF277BD7}" srcOrd="0" destOrd="0" presId="urn:microsoft.com/office/officeart/2005/8/layout/list1"/>
    <dgm:cxn modelId="{1263D256-A86C-48E3-8CC6-2D2CDF6756FB}" type="presParOf" srcId="{8825D7B5-C0D3-41E5-807F-4B95302EAF8A}" destId="{0B165E78-4AD3-415E-A8B0-8A134CF1876C}" srcOrd="1" destOrd="0" presId="urn:microsoft.com/office/officeart/2005/8/layout/list1"/>
    <dgm:cxn modelId="{38114B12-5688-41AD-9354-2035D21C5336}" type="presParOf" srcId="{EE5640B3-158C-426C-83E0-1A49EBF2F231}" destId="{E0C5E773-DA05-46FC-908E-3079F947B6D6}" srcOrd="9" destOrd="0" presId="urn:microsoft.com/office/officeart/2005/8/layout/list1"/>
    <dgm:cxn modelId="{E0105521-ED39-44A3-B62B-0FDA82DC7BE3}" type="presParOf" srcId="{EE5640B3-158C-426C-83E0-1A49EBF2F231}" destId="{88F3D48C-2579-4F2D-BAE6-414B4AF39ED8}" srcOrd="10" destOrd="0" presId="urn:microsoft.com/office/officeart/2005/8/layout/list1"/>
    <dgm:cxn modelId="{A758B9F9-93E7-4EBB-A7E7-1EE27549D7B0}" type="presParOf" srcId="{EE5640B3-158C-426C-83E0-1A49EBF2F231}" destId="{02C4499E-CB56-4ADB-BC76-8C3FD2523FF4}" srcOrd="11" destOrd="0" presId="urn:microsoft.com/office/officeart/2005/8/layout/list1"/>
    <dgm:cxn modelId="{8F8B9EFA-41C8-480C-B6F7-40C8C0D1CCB0}" type="presParOf" srcId="{EE5640B3-158C-426C-83E0-1A49EBF2F231}" destId="{48CD807D-9E32-4666-8E71-6A9173788EB7}" srcOrd="12" destOrd="0" presId="urn:microsoft.com/office/officeart/2005/8/layout/list1"/>
    <dgm:cxn modelId="{8DBCE54E-1D95-420A-922E-7B9143C3AD34}" type="presParOf" srcId="{48CD807D-9E32-4666-8E71-6A9173788EB7}" destId="{C9BA47D8-B710-4F84-B38D-5F7B20C8122C}" srcOrd="0" destOrd="0" presId="urn:microsoft.com/office/officeart/2005/8/layout/list1"/>
    <dgm:cxn modelId="{48AF5940-7DAD-4909-8181-464C5F54D86A}" type="presParOf" srcId="{48CD807D-9E32-4666-8E71-6A9173788EB7}" destId="{C2C32FED-FEBB-47AF-9A89-C3A8A0E0A892}" srcOrd="1" destOrd="0" presId="urn:microsoft.com/office/officeart/2005/8/layout/list1"/>
    <dgm:cxn modelId="{401E5606-2872-4590-9E5C-A2D8E5AFA57D}" type="presParOf" srcId="{EE5640B3-158C-426C-83E0-1A49EBF2F231}" destId="{FEEB43A4-0593-4A8E-846E-2C29039D895D}" srcOrd="13" destOrd="0" presId="urn:microsoft.com/office/officeart/2005/8/layout/list1"/>
    <dgm:cxn modelId="{A4179EBB-AA65-4568-B58D-5E35F4F920C0}" type="presParOf" srcId="{EE5640B3-158C-426C-83E0-1A49EBF2F231}" destId="{62496E0B-35F7-4BED-9788-C6CA1E683A1C}" srcOrd="14" destOrd="0" presId="urn:microsoft.com/office/officeart/2005/8/layout/list1"/>
    <dgm:cxn modelId="{312F1367-A4CA-44AF-B615-4D2C71F293EC}" type="presParOf" srcId="{EE5640B3-158C-426C-83E0-1A49EBF2F231}" destId="{7B9342EC-CAAB-4C8B-9692-E382971DE899}" srcOrd="15" destOrd="0" presId="urn:microsoft.com/office/officeart/2005/8/layout/list1"/>
    <dgm:cxn modelId="{F760147B-67CD-4E05-B869-86721D5F40EF}" type="presParOf" srcId="{EE5640B3-158C-426C-83E0-1A49EBF2F231}" destId="{FA945389-7B40-4EED-A43B-1C5587C0A3A8}" srcOrd="16" destOrd="0" presId="urn:microsoft.com/office/officeart/2005/8/layout/list1"/>
    <dgm:cxn modelId="{C39E6504-0E63-4C1C-9748-2B1740EB5BF5}" type="presParOf" srcId="{FA945389-7B40-4EED-A43B-1C5587C0A3A8}" destId="{04ED327C-9B7E-4C32-B5D4-530ED83130FB}" srcOrd="0" destOrd="0" presId="urn:microsoft.com/office/officeart/2005/8/layout/list1"/>
    <dgm:cxn modelId="{D3C1DD7B-256E-40A3-968C-D90611D49F2C}" type="presParOf" srcId="{FA945389-7B40-4EED-A43B-1C5587C0A3A8}" destId="{FC961129-B965-44C3-BABE-890EE74B5FF1}" srcOrd="1" destOrd="0" presId="urn:microsoft.com/office/officeart/2005/8/layout/list1"/>
    <dgm:cxn modelId="{C9BD4353-C579-46B7-B644-D63F90634413}" type="presParOf" srcId="{EE5640B3-158C-426C-83E0-1A49EBF2F231}" destId="{7F45F213-DF6D-42C0-8E58-32648EB5E5CB}" srcOrd="17" destOrd="0" presId="urn:microsoft.com/office/officeart/2005/8/layout/list1"/>
    <dgm:cxn modelId="{33688DBD-F117-401F-9C3B-398F278FB018}" type="presParOf" srcId="{EE5640B3-158C-426C-83E0-1A49EBF2F231}" destId="{89F821E8-9D88-4187-8E18-D9AD812D0BD0}" srcOrd="18" destOrd="0" presId="urn:microsoft.com/office/officeart/2005/8/layout/list1"/>
    <dgm:cxn modelId="{A9D7CA18-5993-4399-BA1C-49A04A5B0DCE}" type="presParOf" srcId="{EE5640B3-158C-426C-83E0-1A49EBF2F231}" destId="{F7BDB6AA-1C01-4B42-B522-119EDDAE697D}" srcOrd="19" destOrd="0" presId="urn:microsoft.com/office/officeart/2005/8/layout/list1"/>
    <dgm:cxn modelId="{852C5E4A-2FF5-4998-8405-B3E7957BFC9D}" type="presParOf" srcId="{EE5640B3-158C-426C-83E0-1A49EBF2F231}" destId="{CF9F4B4F-D1FD-473C-A93C-71C3195757E0}" srcOrd="20" destOrd="0" presId="urn:microsoft.com/office/officeart/2005/8/layout/list1"/>
    <dgm:cxn modelId="{963AAA3C-418C-4FD2-9EE7-81B27A2E2ACC}" type="presParOf" srcId="{CF9F4B4F-D1FD-473C-A93C-71C3195757E0}" destId="{F3964AEC-9601-4F57-8099-4DDD031483D0}" srcOrd="0" destOrd="0" presId="urn:microsoft.com/office/officeart/2005/8/layout/list1"/>
    <dgm:cxn modelId="{117CB721-403F-4E1F-AEF8-627BAAFAE39D}" type="presParOf" srcId="{CF9F4B4F-D1FD-473C-A93C-71C3195757E0}" destId="{BECAD2C4-7BA0-4BFB-A9CD-1CF315BCB7F2}" srcOrd="1" destOrd="0" presId="urn:microsoft.com/office/officeart/2005/8/layout/list1"/>
    <dgm:cxn modelId="{653C738E-9A77-41D5-BE81-44E18E43D414}" type="presParOf" srcId="{EE5640B3-158C-426C-83E0-1A49EBF2F231}" destId="{D192BCBA-9DD5-4A1C-977D-34091D12789E}" srcOrd="21" destOrd="0" presId="urn:microsoft.com/office/officeart/2005/8/layout/list1"/>
    <dgm:cxn modelId="{AD00E980-9C27-4271-B8C6-1D2BD6B5D39E}" type="presParOf" srcId="{EE5640B3-158C-426C-83E0-1A49EBF2F231}" destId="{1590251E-B996-4EAA-8A23-34FDA4A829F2}" srcOrd="22" destOrd="0" presId="urn:microsoft.com/office/officeart/2005/8/layout/list1"/>
    <dgm:cxn modelId="{54FDAE02-AF83-4415-9651-AAA12CF4E854}" type="presParOf" srcId="{EE5640B3-158C-426C-83E0-1A49EBF2F231}" destId="{426CC4F6-6CE3-4611-8554-17F8A856594A}" srcOrd="23" destOrd="0" presId="urn:microsoft.com/office/officeart/2005/8/layout/list1"/>
    <dgm:cxn modelId="{CD46B0A0-9B57-4A25-8183-9D9081F7EB24}" type="presParOf" srcId="{EE5640B3-158C-426C-83E0-1A49EBF2F231}" destId="{83F88F3A-2D75-4FD6-A60C-A5870408CF73}" srcOrd="24" destOrd="0" presId="urn:microsoft.com/office/officeart/2005/8/layout/list1"/>
    <dgm:cxn modelId="{6AA6B5ED-B264-41EE-A38C-03FEBEA7C61B}" type="presParOf" srcId="{83F88F3A-2D75-4FD6-A60C-A5870408CF73}" destId="{11AA63FC-A875-4D77-BB86-1C3D0E778919}" srcOrd="0" destOrd="0" presId="urn:microsoft.com/office/officeart/2005/8/layout/list1"/>
    <dgm:cxn modelId="{54334BDB-D867-4E3B-A2F2-FF40705C6868}" type="presParOf" srcId="{83F88F3A-2D75-4FD6-A60C-A5870408CF73}" destId="{D653D790-339D-4AC9-A5D9-99E1BE0118DB}" srcOrd="1" destOrd="0" presId="urn:microsoft.com/office/officeart/2005/8/layout/list1"/>
    <dgm:cxn modelId="{4E11077C-5BEE-4B72-A7A2-AD63EEC10AEC}" type="presParOf" srcId="{EE5640B3-158C-426C-83E0-1A49EBF2F231}" destId="{E5E913F4-1554-4596-B6AE-DC46F68DB211}" srcOrd="25" destOrd="0" presId="urn:microsoft.com/office/officeart/2005/8/layout/list1"/>
    <dgm:cxn modelId="{0C82BF60-D2F4-4D17-B2CB-B7DA093F1D94}" type="presParOf" srcId="{EE5640B3-158C-426C-83E0-1A49EBF2F231}" destId="{0CFB15C4-A6ED-4243-8667-F86FE9F22FA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391055-F960-40BD-A280-F28F38AA9B9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755FF7-F5C7-48E6-97A2-703218593AE5}">
      <dgm:prSet phldrT="[Текст]"/>
      <dgm:spPr/>
      <dgm:t>
        <a:bodyPr/>
        <a:lstStyle/>
        <a:p>
          <a:r>
            <a:rPr lang="uk-UA" altLang="en-US" dirty="0">
              <a:effectLst>
                <a:outerShdw blurRad="38100" dist="38100" dir="2700000" algn="tl">
                  <a:srgbClr val="C0C0C0"/>
                </a:outerShdw>
              </a:effectLst>
            </a:rPr>
            <a:t>Стандарти залучення та супроводу інвесторів </a:t>
          </a:r>
          <a:endParaRPr lang="ru-RU" dirty="0"/>
        </a:p>
      </dgm:t>
    </dgm:pt>
    <dgm:pt modelId="{1E231761-559B-4FFF-9F1A-CA109698A13B}" type="parTrans" cxnId="{61EE709A-7A92-4101-8C8D-3C49824A5B1E}">
      <dgm:prSet/>
      <dgm:spPr/>
      <dgm:t>
        <a:bodyPr/>
        <a:lstStyle/>
        <a:p>
          <a:endParaRPr lang="ru-RU"/>
        </a:p>
      </dgm:t>
    </dgm:pt>
    <dgm:pt modelId="{BB5D7814-962D-44FB-8169-24BF0A709B8A}" type="sibTrans" cxnId="{61EE709A-7A92-4101-8C8D-3C49824A5B1E}">
      <dgm:prSet/>
      <dgm:spPr/>
      <dgm:t>
        <a:bodyPr/>
        <a:lstStyle/>
        <a:p>
          <a:endParaRPr lang="ru-RU"/>
        </a:p>
      </dgm:t>
    </dgm:pt>
    <dgm:pt modelId="{3D846B96-C71A-499E-B858-4751F4DFBDDD}">
      <dgm:prSet phldrT="[Текст]"/>
      <dgm:spPr/>
      <dgm:t>
        <a:bodyPr/>
        <a:lstStyle/>
        <a:p>
          <a:r>
            <a:rPr lang="uk-UA" altLang="en-US" dirty="0">
              <a:effectLst>
                <a:outerShdw blurRad="38100" dist="38100" dir="2700000" algn="tl">
                  <a:srgbClr val="C0C0C0"/>
                </a:outerShdw>
              </a:effectLst>
            </a:rPr>
            <a:t>Програма залучення інвестицій</a:t>
          </a:r>
          <a:endParaRPr lang="ru-RU" altLang="en-US" dirty="0">
            <a:effectLst>
              <a:outerShdw blurRad="38100" dist="38100" dir="2700000" algn="tl">
                <a:srgbClr val="C0C0C0"/>
              </a:outerShdw>
            </a:effectLst>
          </a:endParaRPr>
        </a:p>
      </dgm:t>
    </dgm:pt>
    <dgm:pt modelId="{CA7312FE-F44A-4245-9584-2AFBD36242ED}" type="parTrans" cxnId="{D4F7FB5B-8B79-4615-A556-0F700F91EA40}">
      <dgm:prSet/>
      <dgm:spPr/>
      <dgm:t>
        <a:bodyPr/>
        <a:lstStyle/>
        <a:p>
          <a:endParaRPr lang="ru-RU"/>
        </a:p>
      </dgm:t>
    </dgm:pt>
    <dgm:pt modelId="{2EFB5B96-C357-4C2E-9EA4-298566324490}" type="sibTrans" cxnId="{D4F7FB5B-8B79-4615-A556-0F700F91EA40}">
      <dgm:prSet/>
      <dgm:spPr/>
      <dgm:t>
        <a:bodyPr/>
        <a:lstStyle/>
        <a:p>
          <a:endParaRPr lang="ru-RU"/>
        </a:p>
      </dgm:t>
    </dgm:pt>
    <dgm:pt modelId="{EB0EC3AC-783A-43FD-A058-D33E017297AE}">
      <dgm:prSet phldrT="[Текст]" custT="1"/>
      <dgm:spPr/>
      <dgm:t>
        <a:bodyPr/>
        <a:lstStyle/>
        <a:p>
          <a:r>
            <a:rPr lang="uk-UA" altLang="en-US" sz="4000" dirty="0">
              <a:effectLst>
                <a:outerShdw blurRad="38100" dist="38100" dir="2700000" algn="tl">
                  <a:srgbClr val="C0C0C0"/>
                </a:outerShdw>
              </a:effectLst>
            </a:rPr>
            <a:t>План заходів з виконання Програми залучення інвестицій</a:t>
          </a:r>
          <a:endParaRPr lang="ru-RU" altLang="en-US" sz="4000" dirty="0">
            <a:effectLst>
              <a:outerShdw blurRad="38100" dist="38100" dir="2700000" algn="tl">
                <a:srgbClr val="C0C0C0"/>
              </a:outerShdw>
            </a:effectLst>
          </a:endParaRPr>
        </a:p>
      </dgm:t>
    </dgm:pt>
    <dgm:pt modelId="{7081959C-2FE5-4551-8771-5348A45E4A42}" type="parTrans" cxnId="{F5511AF9-A88E-4C01-A6EB-FAD1E28D0602}">
      <dgm:prSet/>
      <dgm:spPr/>
      <dgm:t>
        <a:bodyPr/>
        <a:lstStyle/>
        <a:p>
          <a:endParaRPr lang="ru-RU"/>
        </a:p>
      </dgm:t>
    </dgm:pt>
    <dgm:pt modelId="{666E0B2C-BF79-41FF-B879-19B767EA5450}" type="sibTrans" cxnId="{F5511AF9-A88E-4C01-A6EB-FAD1E28D0602}">
      <dgm:prSet/>
      <dgm:spPr/>
      <dgm:t>
        <a:bodyPr/>
        <a:lstStyle/>
        <a:p>
          <a:endParaRPr lang="ru-RU"/>
        </a:p>
      </dgm:t>
    </dgm:pt>
    <dgm:pt modelId="{89EBFA28-E522-4E4B-AE1E-1317D06FEB7D}" type="pres">
      <dgm:prSet presAssocID="{15391055-F960-40BD-A280-F28F38AA9B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23768E-DAE6-4A11-A18C-612F870D0B4A}" type="pres">
      <dgm:prSet presAssocID="{15391055-F960-40BD-A280-F28F38AA9B9D}" presName="dummyMaxCanvas" presStyleCnt="0">
        <dgm:presLayoutVars/>
      </dgm:prSet>
      <dgm:spPr/>
    </dgm:pt>
    <dgm:pt modelId="{6856639F-3B6D-4F09-A821-9A5119AB029F}" type="pres">
      <dgm:prSet presAssocID="{15391055-F960-40BD-A280-F28F38AA9B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78F57-A5B5-4F87-9BAC-270A9645DBBA}" type="pres">
      <dgm:prSet presAssocID="{15391055-F960-40BD-A280-F28F38AA9B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00B29-F72D-4C51-98F5-A45A7704B855}" type="pres">
      <dgm:prSet presAssocID="{15391055-F960-40BD-A280-F28F38AA9B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E5948-B4FD-4E63-9E71-ADE9974F245B}" type="pres">
      <dgm:prSet presAssocID="{15391055-F960-40BD-A280-F28F38AA9B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73611-5A33-401E-97D3-3CC6ED380021}" type="pres">
      <dgm:prSet presAssocID="{15391055-F960-40BD-A280-F28F38AA9B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EA2E6-DAD4-4F3B-A585-05A5FC44C57A}" type="pres">
      <dgm:prSet presAssocID="{15391055-F960-40BD-A280-F28F38AA9B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5D0B4-ACCA-4342-903B-AB10C781954D}" type="pres">
      <dgm:prSet presAssocID="{15391055-F960-40BD-A280-F28F38AA9B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C8935-0395-42FE-B542-9E3F4B6DA2ED}" type="pres">
      <dgm:prSet presAssocID="{15391055-F960-40BD-A280-F28F38AA9B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22143B-CCCE-4591-B99A-01F8634673EC}" type="presOf" srcId="{15391055-F960-40BD-A280-F28F38AA9B9D}" destId="{89EBFA28-E522-4E4B-AE1E-1317D06FEB7D}" srcOrd="0" destOrd="0" presId="urn:microsoft.com/office/officeart/2005/8/layout/vProcess5"/>
    <dgm:cxn modelId="{CA212EAD-F3A9-40D6-BD67-7704F80989E5}" type="presOf" srcId="{EB0EC3AC-783A-43FD-A058-D33E017297AE}" destId="{A0200B29-F72D-4C51-98F5-A45A7704B855}" srcOrd="0" destOrd="0" presId="urn:microsoft.com/office/officeart/2005/8/layout/vProcess5"/>
    <dgm:cxn modelId="{61EE709A-7A92-4101-8C8D-3C49824A5B1E}" srcId="{15391055-F960-40BD-A280-F28F38AA9B9D}" destId="{A8755FF7-F5C7-48E6-97A2-703218593AE5}" srcOrd="0" destOrd="0" parTransId="{1E231761-559B-4FFF-9F1A-CA109698A13B}" sibTransId="{BB5D7814-962D-44FB-8169-24BF0A709B8A}"/>
    <dgm:cxn modelId="{F5511AF9-A88E-4C01-A6EB-FAD1E28D0602}" srcId="{15391055-F960-40BD-A280-F28F38AA9B9D}" destId="{EB0EC3AC-783A-43FD-A058-D33E017297AE}" srcOrd="2" destOrd="0" parTransId="{7081959C-2FE5-4551-8771-5348A45E4A42}" sibTransId="{666E0B2C-BF79-41FF-B879-19B767EA5450}"/>
    <dgm:cxn modelId="{BA863910-5A58-4414-AD86-4A1FB6C3666F}" type="presOf" srcId="{A8755FF7-F5C7-48E6-97A2-703218593AE5}" destId="{6856639F-3B6D-4F09-A821-9A5119AB029F}" srcOrd="0" destOrd="0" presId="urn:microsoft.com/office/officeart/2005/8/layout/vProcess5"/>
    <dgm:cxn modelId="{9092FEC8-CAEC-4B69-BCE6-232690D22179}" type="presOf" srcId="{BB5D7814-962D-44FB-8169-24BF0A709B8A}" destId="{596E5948-B4FD-4E63-9E71-ADE9974F245B}" srcOrd="0" destOrd="0" presId="urn:microsoft.com/office/officeart/2005/8/layout/vProcess5"/>
    <dgm:cxn modelId="{8BD820FD-8B23-4985-B9B9-A72C315F3E15}" type="presOf" srcId="{2EFB5B96-C357-4C2E-9EA4-298566324490}" destId="{6AE73611-5A33-401E-97D3-3CC6ED380021}" srcOrd="0" destOrd="0" presId="urn:microsoft.com/office/officeart/2005/8/layout/vProcess5"/>
    <dgm:cxn modelId="{F3A6FFE3-95F3-44CC-8800-93A2486B0F5F}" type="presOf" srcId="{3D846B96-C71A-499E-B858-4751F4DFBDDD}" destId="{61C5D0B4-ACCA-4342-903B-AB10C781954D}" srcOrd="1" destOrd="0" presId="urn:microsoft.com/office/officeart/2005/8/layout/vProcess5"/>
    <dgm:cxn modelId="{4EFD1295-C250-4456-B80A-630995FCEFE2}" type="presOf" srcId="{3D846B96-C71A-499E-B858-4751F4DFBDDD}" destId="{51178F57-A5B5-4F87-9BAC-270A9645DBBA}" srcOrd="0" destOrd="0" presId="urn:microsoft.com/office/officeart/2005/8/layout/vProcess5"/>
    <dgm:cxn modelId="{01D1E88E-BD8D-42B2-8FD0-E804FDA63B61}" type="presOf" srcId="{EB0EC3AC-783A-43FD-A058-D33E017297AE}" destId="{88CC8935-0395-42FE-B542-9E3F4B6DA2ED}" srcOrd="1" destOrd="0" presId="urn:microsoft.com/office/officeart/2005/8/layout/vProcess5"/>
    <dgm:cxn modelId="{B2809701-35DA-4A06-9046-C6F16EC25191}" type="presOf" srcId="{A8755FF7-F5C7-48E6-97A2-703218593AE5}" destId="{D26EA2E6-DAD4-4F3B-A585-05A5FC44C57A}" srcOrd="1" destOrd="0" presId="urn:microsoft.com/office/officeart/2005/8/layout/vProcess5"/>
    <dgm:cxn modelId="{D4F7FB5B-8B79-4615-A556-0F700F91EA40}" srcId="{15391055-F960-40BD-A280-F28F38AA9B9D}" destId="{3D846B96-C71A-499E-B858-4751F4DFBDDD}" srcOrd="1" destOrd="0" parTransId="{CA7312FE-F44A-4245-9584-2AFBD36242ED}" sibTransId="{2EFB5B96-C357-4C2E-9EA4-298566324490}"/>
    <dgm:cxn modelId="{B49BAD27-93D9-459B-A0D6-D70D0E7B4A97}" type="presParOf" srcId="{89EBFA28-E522-4E4B-AE1E-1317D06FEB7D}" destId="{9523768E-DAE6-4A11-A18C-612F870D0B4A}" srcOrd="0" destOrd="0" presId="urn:microsoft.com/office/officeart/2005/8/layout/vProcess5"/>
    <dgm:cxn modelId="{62A46571-44EB-4F03-B430-92ABF9B2ED9B}" type="presParOf" srcId="{89EBFA28-E522-4E4B-AE1E-1317D06FEB7D}" destId="{6856639F-3B6D-4F09-A821-9A5119AB029F}" srcOrd="1" destOrd="0" presId="urn:microsoft.com/office/officeart/2005/8/layout/vProcess5"/>
    <dgm:cxn modelId="{EA4EF532-7A47-4B7D-B643-0FE6C9C9FA22}" type="presParOf" srcId="{89EBFA28-E522-4E4B-AE1E-1317D06FEB7D}" destId="{51178F57-A5B5-4F87-9BAC-270A9645DBBA}" srcOrd="2" destOrd="0" presId="urn:microsoft.com/office/officeart/2005/8/layout/vProcess5"/>
    <dgm:cxn modelId="{D636170C-E225-4CAA-8561-9874BFD17102}" type="presParOf" srcId="{89EBFA28-E522-4E4B-AE1E-1317D06FEB7D}" destId="{A0200B29-F72D-4C51-98F5-A45A7704B855}" srcOrd="3" destOrd="0" presId="urn:microsoft.com/office/officeart/2005/8/layout/vProcess5"/>
    <dgm:cxn modelId="{6B6862F4-D7D4-467C-96D6-413B9AD35B38}" type="presParOf" srcId="{89EBFA28-E522-4E4B-AE1E-1317D06FEB7D}" destId="{596E5948-B4FD-4E63-9E71-ADE9974F245B}" srcOrd="4" destOrd="0" presId="urn:microsoft.com/office/officeart/2005/8/layout/vProcess5"/>
    <dgm:cxn modelId="{5021EA80-5A99-4CCF-B8BD-ED0473F470B6}" type="presParOf" srcId="{89EBFA28-E522-4E4B-AE1E-1317D06FEB7D}" destId="{6AE73611-5A33-401E-97D3-3CC6ED380021}" srcOrd="5" destOrd="0" presId="urn:microsoft.com/office/officeart/2005/8/layout/vProcess5"/>
    <dgm:cxn modelId="{2164CEBE-58F8-4EAC-B744-C933D7EEBEB6}" type="presParOf" srcId="{89EBFA28-E522-4E4B-AE1E-1317D06FEB7D}" destId="{D26EA2E6-DAD4-4F3B-A585-05A5FC44C57A}" srcOrd="6" destOrd="0" presId="urn:microsoft.com/office/officeart/2005/8/layout/vProcess5"/>
    <dgm:cxn modelId="{A5903AB6-DA38-44DF-8F6A-B426BABEBAD4}" type="presParOf" srcId="{89EBFA28-E522-4E4B-AE1E-1317D06FEB7D}" destId="{61C5D0B4-ACCA-4342-903B-AB10C781954D}" srcOrd="7" destOrd="0" presId="urn:microsoft.com/office/officeart/2005/8/layout/vProcess5"/>
    <dgm:cxn modelId="{D53B481F-3DD9-40C0-A815-184D3C6DC0E9}" type="presParOf" srcId="{89EBFA28-E522-4E4B-AE1E-1317D06FEB7D}" destId="{88CC8935-0395-42FE-B542-9E3F4B6DA2E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650C7-41D6-4A0F-8CA1-6BC68605689A}">
      <dsp:nvSpPr>
        <dsp:cNvPr id="0" name=""/>
        <dsp:cNvSpPr/>
      </dsp:nvSpPr>
      <dsp:spPr>
        <a:xfrm>
          <a:off x="0" y="33227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0753F-A2FD-47C4-BD08-6A5784B90EEB}">
      <dsp:nvSpPr>
        <dsp:cNvPr id="0" name=""/>
        <dsp:cNvSpPr/>
      </dsp:nvSpPr>
      <dsp:spPr>
        <a:xfrm>
          <a:off x="414046" y="6659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Донорська інституційна допомога</a:t>
          </a: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439985" y="92533"/>
        <a:ext cx="5744766" cy="479482"/>
      </dsp:txXfrm>
    </dsp:sp>
    <dsp:sp modelId="{48D41AC7-C224-416E-A5B1-89FDFC9CB806}">
      <dsp:nvSpPr>
        <dsp:cNvPr id="0" name=""/>
        <dsp:cNvSpPr/>
      </dsp:nvSpPr>
      <dsp:spPr>
        <a:xfrm>
          <a:off x="0" y="114875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47162-462F-4513-BC99-DA8BB3CEAD0D}">
      <dsp:nvSpPr>
        <dsp:cNvPr id="0" name=""/>
        <dsp:cNvSpPr/>
      </dsp:nvSpPr>
      <dsp:spPr>
        <a:xfrm>
          <a:off x="414046" y="88307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Державне фінансування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85" y="909013"/>
        <a:ext cx="5744766" cy="479482"/>
      </dsp:txXfrm>
    </dsp:sp>
    <dsp:sp modelId="{88F3D48C-2579-4F2D-BAE6-414B4AF39ED8}">
      <dsp:nvSpPr>
        <dsp:cNvPr id="0" name=""/>
        <dsp:cNvSpPr/>
      </dsp:nvSpPr>
      <dsp:spPr>
        <a:xfrm>
          <a:off x="0" y="196523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65E78-4AD3-415E-A8B0-8A134CF1876C}">
      <dsp:nvSpPr>
        <dsp:cNvPr id="0" name=""/>
        <dsp:cNvSpPr/>
      </dsp:nvSpPr>
      <dsp:spPr>
        <a:xfrm>
          <a:off x="414046" y="169955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Підтримка бізнесу, меценатів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85" y="1725493"/>
        <a:ext cx="5744766" cy="479482"/>
      </dsp:txXfrm>
    </dsp:sp>
    <dsp:sp modelId="{62496E0B-35F7-4BED-9788-C6CA1E683A1C}">
      <dsp:nvSpPr>
        <dsp:cNvPr id="0" name=""/>
        <dsp:cNvSpPr/>
      </dsp:nvSpPr>
      <dsp:spPr>
        <a:xfrm>
          <a:off x="0" y="278171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32FED-FEBB-47AF-9A89-C3A8A0E0A892}">
      <dsp:nvSpPr>
        <dsp:cNvPr id="0" name=""/>
        <dsp:cNvSpPr/>
      </dsp:nvSpPr>
      <dsp:spPr>
        <a:xfrm>
          <a:off x="414046" y="251603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Фандрайзингові заходи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85" y="2541973"/>
        <a:ext cx="5744766" cy="479482"/>
      </dsp:txXfrm>
    </dsp:sp>
    <dsp:sp modelId="{89F821E8-9D88-4187-8E18-D9AD812D0BD0}">
      <dsp:nvSpPr>
        <dsp:cNvPr id="0" name=""/>
        <dsp:cNvSpPr/>
      </dsp:nvSpPr>
      <dsp:spPr>
        <a:xfrm>
          <a:off x="0" y="359819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61129-B965-44C3-BABE-890EE74B5FF1}">
      <dsp:nvSpPr>
        <dsp:cNvPr id="0" name=""/>
        <dsp:cNvSpPr/>
      </dsp:nvSpPr>
      <dsp:spPr>
        <a:xfrm>
          <a:off x="414046" y="333251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Реклама. Кампанії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85" y="3358453"/>
        <a:ext cx="5744766" cy="479482"/>
      </dsp:txXfrm>
    </dsp:sp>
    <dsp:sp modelId="{1590251E-B996-4EAA-8A23-34FDA4A829F2}">
      <dsp:nvSpPr>
        <dsp:cNvPr id="0" name=""/>
        <dsp:cNvSpPr/>
      </dsp:nvSpPr>
      <dsp:spPr>
        <a:xfrm>
          <a:off x="0" y="441467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AD2C4-7BA0-4BFB-A9CD-1CF315BCB7F2}">
      <dsp:nvSpPr>
        <dsp:cNvPr id="0" name=""/>
        <dsp:cNvSpPr/>
      </dsp:nvSpPr>
      <dsp:spPr>
        <a:xfrm>
          <a:off x="414046" y="414899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Краудфандинг та фандрайзингові портали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85" y="4174933"/>
        <a:ext cx="5744766" cy="479482"/>
      </dsp:txXfrm>
    </dsp:sp>
    <dsp:sp modelId="{0CFB15C4-A6ED-4243-8667-F86FE9F22FAF}">
      <dsp:nvSpPr>
        <dsp:cNvPr id="0" name=""/>
        <dsp:cNvSpPr/>
      </dsp:nvSpPr>
      <dsp:spPr>
        <a:xfrm>
          <a:off x="0" y="523115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3D790-339D-4AC9-A5D9-99E1BE0118DB}">
      <dsp:nvSpPr>
        <dsp:cNvPr id="0" name=""/>
        <dsp:cNvSpPr/>
      </dsp:nvSpPr>
      <dsp:spPr>
        <a:xfrm>
          <a:off x="414046" y="496547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Соціальне підприємництво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85" y="4991413"/>
        <a:ext cx="5744766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505045-2237-4B70-8931-42466543E357}" type="datetimeFigureOut">
              <a:rPr lang="en-US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E0CA4CB-2671-4280-B880-A732DAB00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7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B7B7460-4F36-42CD-9CFF-C1270FFD8303}" type="datetimeFigureOut">
              <a:rPr lang="en-US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5163" y="4643438"/>
            <a:ext cx="5314950" cy="4398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B59AA13-736D-4160-BB66-0D8C39B65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9AA13-736D-4160-BB66-0D8C39B652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0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02160E-A7C5-4D86-9A22-C025A8041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D4B3BF-4ABE-47B9-8C9D-EB8DED018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BDD79A-06AB-4E35-B42E-DC074299E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8DAFCB82-0224-4A42-A15B-7A0736279E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86550" y="62325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8070092D-F85C-4479-8083-0A278708CDF0}" type="slidenum">
              <a:rPr lang="en-US" altLang="ru-RU" sz="1200" smtClean="0">
                <a:solidFill>
                  <a:srgbClr val="355466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ru-RU" sz="1200">
              <a:solidFill>
                <a:srgbClr val="355466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21">
            <a:extLst>
              <a:ext uri="{FF2B5EF4-FFF2-40B4-BE49-F238E27FC236}">
                <a16:creationId xmlns:a16="http://schemas.microsoft.com/office/drawing/2014/main" xmlns="" id="{20A13B67-6B4E-4DBF-91A7-0685E059E5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>
            <a:fillRect/>
          </a:stretch>
        </p:blipFill>
        <p:spPr bwMode="auto">
          <a:xfrm>
            <a:off x="482600" y="6092825"/>
            <a:ext cx="2505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 сполучна лінія 11">
            <a:extLst>
              <a:ext uri="{FF2B5EF4-FFF2-40B4-BE49-F238E27FC236}">
                <a16:creationId xmlns:a16="http://schemas.microsoft.com/office/drawing/2014/main" xmlns="" id="{8B9C5766-14F2-437E-AFB5-8D4CBA1BB750}"/>
              </a:ext>
            </a:extLst>
          </p:cNvPr>
          <p:cNvCxnSpPr/>
          <p:nvPr userDrawn="1"/>
        </p:nvCxnSpPr>
        <p:spPr>
          <a:xfrm>
            <a:off x="482600" y="6708775"/>
            <a:ext cx="8193088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xmlns="" id="{BCEA604B-362C-4011-AE00-78AF097CA1CD}"/>
              </a:ext>
            </a:extLst>
          </p:cNvPr>
          <p:cNvCxnSpPr/>
          <p:nvPr userDrawn="1"/>
        </p:nvCxnSpPr>
        <p:spPr>
          <a:xfrm>
            <a:off x="482600" y="6772275"/>
            <a:ext cx="8193088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10FA51D5-15C0-4A15-BE6D-D7B56A0D537F}"/>
              </a:ext>
            </a:extLst>
          </p:cNvPr>
          <p:cNvCxnSpPr/>
          <p:nvPr userDrawn="1"/>
        </p:nvCxnSpPr>
        <p:spPr>
          <a:xfrm>
            <a:off x="250825" y="1412875"/>
            <a:ext cx="8642350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  <a:prstGeom prst="rect">
            <a:avLst/>
          </a:prstGeom>
        </p:spPr>
        <p:txBody>
          <a:bodyPr/>
          <a:lstStyle>
            <a:lvl1pPr marL="360363" indent="-342900" algn="just">
              <a:buClr>
                <a:srgbClr val="658C9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buClr>
                <a:srgbClr val="35546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buClr>
                <a:srgbClr val="C0E8EA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7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8DAFCB82-0224-4A42-A15B-7A0736279E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86550" y="62325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8070092D-F85C-4479-8083-0A278708CDF0}" type="slidenum">
              <a:rPr lang="en-US" altLang="ru-RU" sz="1200" smtClean="0">
                <a:solidFill>
                  <a:srgbClr val="355466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ru-RU" sz="1200">
              <a:solidFill>
                <a:srgbClr val="355466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21">
            <a:extLst>
              <a:ext uri="{FF2B5EF4-FFF2-40B4-BE49-F238E27FC236}">
                <a16:creationId xmlns:a16="http://schemas.microsoft.com/office/drawing/2014/main" xmlns="" id="{20A13B67-6B4E-4DBF-91A7-0685E059E5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>
            <a:fillRect/>
          </a:stretch>
        </p:blipFill>
        <p:spPr bwMode="auto">
          <a:xfrm>
            <a:off x="482600" y="6092825"/>
            <a:ext cx="2505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 сполучна лінія 11">
            <a:extLst>
              <a:ext uri="{FF2B5EF4-FFF2-40B4-BE49-F238E27FC236}">
                <a16:creationId xmlns:a16="http://schemas.microsoft.com/office/drawing/2014/main" xmlns="" id="{8B9C5766-14F2-437E-AFB5-8D4CBA1BB750}"/>
              </a:ext>
            </a:extLst>
          </p:cNvPr>
          <p:cNvCxnSpPr/>
          <p:nvPr userDrawn="1"/>
        </p:nvCxnSpPr>
        <p:spPr>
          <a:xfrm>
            <a:off x="482600" y="6708775"/>
            <a:ext cx="8193088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xmlns="" id="{BCEA604B-362C-4011-AE00-78AF097CA1CD}"/>
              </a:ext>
            </a:extLst>
          </p:cNvPr>
          <p:cNvCxnSpPr/>
          <p:nvPr userDrawn="1"/>
        </p:nvCxnSpPr>
        <p:spPr>
          <a:xfrm>
            <a:off x="482600" y="6772275"/>
            <a:ext cx="8193088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10FA51D5-15C0-4A15-BE6D-D7B56A0D537F}"/>
              </a:ext>
            </a:extLst>
          </p:cNvPr>
          <p:cNvCxnSpPr/>
          <p:nvPr userDrawn="1"/>
        </p:nvCxnSpPr>
        <p:spPr>
          <a:xfrm>
            <a:off x="250825" y="1412875"/>
            <a:ext cx="8642350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  <a:prstGeom prst="rect">
            <a:avLst/>
          </a:prstGeom>
        </p:spPr>
        <p:txBody>
          <a:bodyPr/>
          <a:lstStyle>
            <a:lvl1pPr marL="360363" indent="-342900" algn="just">
              <a:buClr>
                <a:srgbClr val="658C9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buClr>
                <a:srgbClr val="35546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buClr>
                <a:srgbClr val="C0E8EA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70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2"/>
          <p:cNvSpPr txBox="1">
            <a:spLocks/>
          </p:cNvSpPr>
          <p:nvPr userDrawn="1"/>
        </p:nvSpPr>
        <p:spPr>
          <a:xfrm>
            <a:off x="0" y="3213100"/>
            <a:ext cx="9144000" cy="3314700"/>
          </a:xfrm>
          <a:prstGeom prst="rect">
            <a:avLst/>
          </a:prstGeom>
        </p:spPr>
        <p:txBody>
          <a:bodyPr/>
          <a:lstStyle/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ПРОЕКТ «ПАРТНЕРСТВО ДЛЯ РОЗВИТКУ МІСТ» </a:t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впроваджує Федерація канадських муніципалітетів </a:t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за фінансової підтримки Уряду Канади 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вул. Щекавицька, 30/39, офіс 27, Київ, 04071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тел. +38 044 2071282, факс +38 044 2071283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office@pleddg.org.ua</a:t>
            </a:r>
            <a:endParaRPr lang="en-US" sz="1400">
              <a:solidFill>
                <a:srgbClr val="3E3E40"/>
              </a:solidFill>
              <a:latin typeface="Tahoma" pitchFamily="34" charset="0"/>
              <a:cs typeface="Tahoma" pitchFamily="34" charset="0"/>
            </a:endParaRP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www.pleddg.org.ua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endParaRPr lang="uk-UA" sz="140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  <a:p>
            <a:pPr marL="1790700" algn="ctr">
              <a:spcBef>
                <a:spcPct val="20000"/>
              </a:spcBef>
              <a:buFont typeface="Arial" charset="0"/>
              <a:buNone/>
              <a:defRPr/>
            </a:pPr>
            <a:endParaRPr lang="uk-UA" sz="140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2060575"/>
            <a:ext cx="9144000" cy="1081088"/>
          </a:xfrm>
          <a:prstGeom prst="rect">
            <a:avLst/>
          </a:prstGeom>
        </p:spPr>
        <p:txBody>
          <a:bodyPr/>
          <a:lstStyle/>
          <a:p>
            <a:pPr marL="1790700">
              <a:defRPr/>
            </a:pPr>
            <a:r>
              <a:rPr lang="uk-UA" sz="3200" b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ДЯКУЄМО ЗА УВАГУ!</a:t>
            </a:r>
          </a:p>
        </p:txBody>
      </p:sp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 cstate="print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/>
          <p:cNvPicPr>
            <a:picLocks noChangeAspect="1" noChangeArrowheads="1"/>
          </p:cNvPicPr>
          <p:nvPr userDrawn="1"/>
        </p:nvPicPr>
        <p:blipFill>
          <a:blip r:embed="rId3" cstate="print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3"/>
          <p:cNvPicPr>
            <a:picLocks noChangeAspect="1" noChangeArrowheads="1"/>
          </p:cNvPicPr>
          <p:nvPr userDrawn="1"/>
        </p:nvPicPr>
        <p:blipFill>
          <a:blip r:embed="rId4" cstate="print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5"/>
          <p:cNvSpPr txBox="1">
            <a:spLocks/>
          </p:cNvSpPr>
          <p:nvPr userDrawn="1"/>
        </p:nvSpPr>
        <p:spPr>
          <a:xfrm>
            <a:off x="6553200" y="622300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678C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E026F8-032B-4814-A659-A14D67FB903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6" name="Рисунок 21"/>
          <p:cNvPicPr>
            <a:picLocks noChangeAspect="1" noChangeArrowheads="1"/>
          </p:cNvPicPr>
          <p:nvPr userDrawn="1"/>
        </p:nvPicPr>
        <p:blipFill>
          <a:blip r:embed="rId2" cstate="print"/>
          <a:srcRect l="13239" t="36472" r="9813" b="42093"/>
          <a:stretch>
            <a:fillRect/>
          </a:stretch>
        </p:blipFill>
        <p:spPr bwMode="auto">
          <a:xfrm>
            <a:off x="482600" y="5905500"/>
            <a:ext cx="2505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 сполучна лінія 11"/>
          <p:cNvCxnSpPr/>
          <p:nvPr userDrawn="1"/>
        </p:nvCxnSpPr>
        <p:spPr>
          <a:xfrm>
            <a:off x="482600" y="6521450"/>
            <a:ext cx="8193088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12"/>
          <p:cNvCxnSpPr/>
          <p:nvPr userDrawn="1"/>
        </p:nvCxnSpPr>
        <p:spPr>
          <a:xfrm>
            <a:off x="482600" y="6583363"/>
            <a:ext cx="8193088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13"/>
          <p:cNvCxnSpPr/>
          <p:nvPr userDrawn="1"/>
        </p:nvCxnSpPr>
        <p:spPr>
          <a:xfrm>
            <a:off x="482600" y="1470025"/>
            <a:ext cx="8193088" cy="0"/>
          </a:xfrm>
          <a:prstGeom prst="line">
            <a:avLst/>
          </a:prstGeom>
          <a:ln w="28575">
            <a:solidFill>
              <a:srgbClr val="678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7200" y="3333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78C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04612"/>
          </a:xfrm>
          <a:prstGeom prst="rect">
            <a:avLst/>
          </a:prstGeom>
        </p:spPr>
        <p:txBody>
          <a:bodyPr/>
          <a:lstStyle>
            <a:lvl1pPr>
              <a:buClr>
                <a:srgbClr val="678C9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6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04612"/>
          </a:xfrm>
          <a:prstGeom prst="rect">
            <a:avLst/>
          </a:prstGeom>
        </p:spPr>
        <p:txBody>
          <a:bodyPr/>
          <a:lstStyle>
            <a:lvl1pPr>
              <a:buClr>
                <a:srgbClr val="678C9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50F623-97A3-404A-B758-1D56CF550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C99DF0-28B2-4B24-A368-E1687B74A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DD1381-ADE3-459D-AC47-59D37F073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B7BF02-9E1A-4ECE-9507-264508175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143D22-F23E-4B1F-B110-6F9F4BAC9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95ACD3-8570-4487-8644-0160F8F4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AFC5C1-8961-4B33-9B77-65442576D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246C37-9EBE-4171-AC20-E4D0EDF6B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39" r:id="rId12"/>
    <p:sldLayoutId id="2147483740" r:id="rId13"/>
    <p:sldLayoutId id="2147483685" r:id="rId14"/>
    <p:sldLayoutId id="2147483686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2160E-A7C5-4D86-9A22-C025A80418C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556792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Тема 2. </a:t>
            </a:r>
            <a:r>
              <a:rPr lang="uk-UA" sz="4400" b="1">
                <a:latin typeface="Times New Roman" pitchFamily="18" charset="0"/>
                <a:cs typeface="Times New Roman" pitchFamily="18" charset="0"/>
              </a:rPr>
              <a:t>Особливості фондів та грантів у публічному секторі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0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 err="1"/>
              <a:t>ресурси</a:t>
            </a:r>
            <a:r>
              <a:rPr lang="ru-RU" sz="2800" dirty="0"/>
              <a:t>, </a:t>
            </a:r>
            <a:r>
              <a:rPr lang="ru-RU" sz="2800" dirty="0" err="1"/>
              <a:t>надані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 </a:t>
            </a:r>
            <a:r>
              <a:rPr lang="ru-RU" sz="2800" b="1" dirty="0" err="1"/>
              <a:t>безповоротної</a:t>
            </a:r>
            <a:r>
              <a:rPr lang="ru-RU" sz="2800" b="1" dirty="0"/>
              <a:t> </a:t>
            </a:r>
            <a:r>
              <a:rPr lang="ru-RU" sz="2800" b="1" dirty="0" err="1"/>
              <a:t>фінансової</a:t>
            </a:r>
            <a:r>
              <a:rPr lang="ru-RU" sz="2800" b="1" dirty="0"/>
              <a:t> </a:t>
            </a:r>
            <a:r>
              <a:rPr lang="ru-RU" sz="2800" b="1" dirty="0" err="1"/>
              <a:t>допомоги</a:t>
            </a:r>
            <a:r>
              <a:rPr lang="ru-RU" sz="2800" b="1" dirty="0"/>
              <a:t>, </a:t>
            </a:r>
            <a:r>
              <a:rPr lang="ru-RU" sz="2800" b="1" dirty="0" err="1"/>
              <a:t>благодійних</a:t>
            </a:r>
            <a:r>
              <a:rPr lang="ru-RU" sz="2800" b="1" dirty="0"/>
              <a:t> </a:t>
            </a:r>
            <a:r>
              <a:rPr lang="ru-RU" sz="2800" b="1" dirty="0" err="1"/>
              <a:t>внесків</a:t>
            </a:r>
            <a:r>
              <a:rPr lang="ru-RU" sz="2800" b="1" dirty="0"/>
              <a:t> та </a:t>
            </a:r>
            <a:r>
              <a:rPr lang="ru-RU" sz="2800" b="1" dirty="0" err="1"/>
              <a:t>пожертв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цільове</a:t>
            </a:r>
            <a:r>
              <a:rPr lang="ru-RU" sz="2800" dirty="0"/>
              <a:t> </a:t>
            </a:r>
            <a:r>
              <a:rPr lang="ru-RU" sz="2800" dirty="0" err="1"/>
              <a:t>спрямування</a:t>
            </a:r>
            <a:r>
              <a:rPr lang="ru-RU" sz="2800" dirty="0"/>
              <a:t>, та </a:t>
            </a:r>
            <a:r>
              <a:rPr lang="ru-RU" sz="2800" dirty="0" err="1"/>
              <a:t>спрямовуються</a:t>
            </a:r>
            <a:r>
              <a:rPr lang="ru-RU" sz="2800" dirty="0"/>
              <a:t> на </a:t>
            </a:r>
            <a:r>
              <a:rPr lang="ru-RU" sz="2800" dirty="0" err="1"/>
              <a:t>вирішення</a:t>
            </a:r>
            <a:r>
              <a:rPr lang="ru-RU" sz="2800" dirty="0"/>
              <a:t> </a:t>
            </a:r>
            <a:r>
              <a:rPr lang="ru-RU" sz="2800" dirty="0" err="1"/>
              <a:t>певної</a:t>
            </a:r>
            <a:r>
              <a:rPr lang="ru-RU" sz="2800" dirty="0"/>
              <a:t> </a:t>
            </a:r>
            <a:r>
              <a:rPr lang="ru-RU" sz="2800" dirty="0" err="1"/>
              <a:t>суспільно</a:t>
            </a:r>
            <a:r>
              <a:rPr lang="ru-RU" sz="2800" dirty="0"/>
              <a:t> </a:t>
            </a:r>
            <a:r>
              <a:rPr lang="ru-RU" sz="2800" dirty="0" err="1"/>
              <a:t>значущої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: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майно</a:t>
            </a:r>
            <a:r>
              <a:rPr lang="ru-RU" sz="2800" b="1" dirty="0"/>
              <a:t>,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роботи</a:t>
            </a:r>
            <a:r>
              <a:rPr lang="ru-RU" sz="2800" b="1" dirty="0"/>
              <a:t>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послуги</a:t>
            </a:r>
            <a:r>
              <a:rPr lang="ru-RU" sz="2800" b="1" dirty="0"/>
              <a:t>,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інтелектуальна</a:t>
            </a:r>
            <a:r>
              <a:rPr lang="ru-RU" sz="2800" b="1" dirty="0"/>
              <a:t> </a:t>
            </a:r>
            <a:r>
              <a:rPr lang="ru-RU" sz="2800" b="1" dirty="0" err="1"/>
              <a:t>власність</a:t>
            </a:r>
            <a:endParaRPr lang="ru-RU" sz="2800" b="1" dirty="0"/>
          </a:p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фінансові</a:t>
            </a:r>
            <a:r>
              <a:rPr lang="ru-RU" sz="2800" b="1" dirty="0"/>
              <a:t> </a:t>
            </a:r>
            <a:r>
              <a:rPr lang="ru-RU" sz="2800" b="1" dirty="0" err="1"/>
              <a:t>ресурси</a:t>
            </a:r>
            <a:endParaRPr lang="uk-UA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ГРАНТИ</a:t>
            </a:r>
          </a:p>
        </p:txBody>
      </p:sp>
    </p:spTree>
    <p:extLst>
      <p:ext uri="{BB962C8B-B14F-4D97-AF65-F5344CB8AC3E}">
        <p14:creationId xmlns:p14="http://schemas.microsoft.com/office/powerpoint/2010/main" val="29980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вагомим</a:t>
            </a:r>
            <a:r>
              <a:rPr lang="ru-RU" sz="2800" dirty="0"/>
              <a:t> </a:t>
            </a:r>
            <a:r>
              <a:rPr lang="ru-RU" sz="2800" b="1" dirty="0" err="1"/>
              <a:t>джерелом</a:t>
            </a:r>
            <a:r>
              <a:rPr lang="ru-RU" sz="2800" b="1" dirty="0"/>
              <a:t> </a:t>
            </a:r>
            <a:r>
              <a:rPr lang="ru-RU" sz="2800" b="1" dirty="0" err="1"/>
              <a:t>фінансування</a:t>
            </a:r>
            <a:r>
              <a:rPr lang="ru-RU" sz="2800" b="1" dirty="0"/>
              <a:t> </a:t>
            </a:r>
            <a:r>
              <a:rPr lang="ru-RU" sz="2800" b="1" dirty="0" err="1"/>
              <a:t>місцевого</a:t>
            </a:r>
            <a:r>
              <a:rPr lang="ru-RU" sz="2800" b="1" dirty="0"/>
              <a:t> </a:t>
            </a:r>
            <a:r>
              <a:rPr lang="ru-RU" sz="2800" b="1" dirty="0" err="1"/>
              <a:t>економічного</a:t>
            </a:r>
            <a:r>
              <a:rPr lang="ru-RU" sz="2800" b="1" dirty="0"/>
              <a:t> </a:t>
            </a:r>
            <a:r>
              <a:rPr lang="ru-RU" sz="2800" b="1" dirty="0" err="1"/>
              <a:t>розвитк</a:t>
            </a:r>
            <a:r>
              <a:rPr lang="ru-RU" sz="2800" dirty="0" err="1"/>
              <a:t>у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доволі</a:t>
            </a:r>
            <a:r>
              <a:rPr lang="ru-RU" sz="2800" dirty="0"/>
              <a:t> часто </a:t>
            </a:r>
            <a:r>
              <a:rPr lang="ru-RU" sz="2800" dirty="0" err="1"/>
              <a:t>виконують</a:t>
            </a:r>
            <a:r>
              <a:rPr lang="ru-RU" sz="2800" dirty="0"/>
              <a:t> </a:t>
            </a:r>
            <a:r>
              <a:rPr lang="ru-RU" sz="2800" b="1" dirty="0" err="1"/>
              <a:t>супровідну</a:t>
            </a:r>
            <a:r>
              <a:rPr lang="ru-RU" sz="2800" b="1" dirty="0"/>
              <a:t> та </a:t>
            </a:r>
            <a:r>
              <a:rPr lang="ru-RU" sz="2800" b="1" dirty="0" err="1"/>
              <a:t>підтримувальну</a:t>
            </a:r>
            <a:r>
              <a:rPr lang="ru-RU" sz="2800" b="1" dirty="0"/>
              <a:t> </a:t>
            </a:r>
            <a:r>
              <a:rPr lang="ru-RU" sz="2800" b="1" dirty="0" err="1"/>
              <a:t>функцію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механізмів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, </a:t>
            </a:r>
            <a:r>
              <a:rPr lang="ru-RU" sz="2800" dirty="0" err="1"/>
              <a:t>зокрема</a:t>
            </a:r>
            <a:r>
              <a:rPr lang="ru-RU" sz="2800" dirty="0"/>
              <a:t> </a:t>
            </a:r>
            <a:r>
              <a:rPr lang="ru-RU" sz="2800" b="1" dirty="0" err="1"/>
              <a:t>кредитів</a:t>
            </a:r>
            <a:r>
              <a:rPr lang="ru-RU" sz="2800" b="1" dirty="0"/>
              <a:t> </a:t>
            </a:r>
            <a:r>
              <a:rPr lang="ru-RU" sz="2800" b="1" dirty="0" err="1"/>
              <a:t>міжнародних</a:t>
            </a:r>
            <a:r>
              <a:rPr lang="ru-RU" sz="2800" b="1" dirty="0"/>
              <a:t> </a:t>
            </a:r>
            <a:r>
              <a:rPr lang="ru-RU" sz="2800" b="1" dirty="0" err="1"/>
              <a:t>фінансових</a:t>
            </a:r>
            <a:r>
              <a:rPr lang="ru-RU" sz="2800" b="1" dirty="0"/>
              <a:t> </a:t>
            </a:r>
            <a:r>
              <a:rPr lang="ru-RU" sz="2800" b="1" dirty="0" err="1"/>
              <a:t>організацій</a:t>
            </a:r>
            <a:r>
              <a:rPr lang="ru-RU" sz="2800" dirty="0"/>
              <a:t>. </a:t>
            </a:r>
            <a:endParaRPr lang="uk-UA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ГРАНТИ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A2D6042-D4CA-49B6-9071-848BFA70B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52" y="4399862"/>
            <a:ext cx="3693790" cy="15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2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 err="1"/>
              <a:t>Державні</a:t>
            </a:r>
            <a:r>
              <a:rPr lang="ru-RU" sz="2800" b="1" dirty="0"/>
              <a:t> </a:t>
            </a:r>
            <a:r>
              <a:rPr lang="ru-RU" sz="2800" b="1" dirty="0" err="1"/>
              <a:t>фонди</a:t>
            </a:r>
            <a:r>
              <a:rPr lang="ru-RU" sz="2800" b="1" dirty="0"/>
              <a:t> та </a:t>
            </a:r>
            <a:r>
              <a:rPr lang="ru-RU" sz="2800" b="1" dirty="0" err="1"/>
              <a:t>організації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фінансуються</a:t>
            </a:r>
            <a:r>
              <a:rPr lang="ru-RU" sz="2800" b="1" dirty="0"/>
              <a:t> з державного бюджету </a:t>
            </a:r>
            <a:r>
              <a:rPr lang="ru-RU" sz="2800" b="1" dirty="0" err="1"/>
              <a:t>країни</a:t>
            </a:r>
            <a:r>
              <a:rPr lang="ru-RU" sz="2800" b="1" dirty="0"/>
              <a:t>-донора </a:t>
            </a:r>
            <a:r>
              <a:rPr lang="ru-RU" sz="2800" dirty="0"/>
              <a:t>(</a:t>
            </a:r>
            <a:r>
              <a:rPr lang="ru-RU" sz="2800" dirty="0" err="1"/>
              <a:t>Британська</a:t>
            </a:r>
            <a:r>
              <a:rPr lang="ru-RU" sz="2800" dirty="0"/>
              <a:t> Рада, </a:t>
            </a:r>
            <a:r>
              <a:rPr lang="ru-RU" sz="2800" dirty="0" err="1"/>
              <a:t>Польська</a:t>
            </a:r>
            <a:r>
              <a:rPr lang="ru-RU" sz="2800" dirty="0"/>
              <a:t> </a:t>
            </a:r>
            <a:r>
              <a:rPr lang="ru-RU" sz="2800" dirty="0" err="1"/>
              <a:t>допомога</a:t>
            </a:r>
            <a:r>
              <a:rPr lang="ru-RU" sz="2800" dirty="0"/>
              <a:t>, </a:t>
            </a:r>
            <a:r>
              <a:rPr lang="ru-RU" sz="2800" dirty="0" err="1"/>
              <a:t>Німецьке</a:t>
            </a:r>
            <a:r>
              <a:rPr lang="ru-RU" sz="2800" dirty="0"/>
              <a:t> </a:t>
            </a:r>
            <a:r>
              <a:rPr lang="ru-RU" sz="2800" dirty="0" err="1"/>
              <a:t>товариство</a:t>
            </a:r>
            <a:r>
              <a:rPr lang="ru-RU" sz="2800" dirty="0"/>
              <a:t> </a:t>
            </a:r>
            <a:r>
              <a:rPr lang="ru-RU" sz="2800" dirty="0" err="1"/>
              <a:t>міжнародного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altLang="ru-RU" sz="2800" b="1" dirty="0"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000" dirty="0" err="1"/>
              <a:t>властиві</a:t>
            </a:r>
            <a:r>
              <a:rPr lang="ru-RU" sz="2000" dirty="0"/>
              <a:t> </a:t>
            </a:r>
            <a:r>
              <a:rPr lang="ru-RU" sz="2000" dirty="0" err="1"/>
              <a:t>найбільший</a:t>
            </a:r>
            <a:r>
              <a:rPr lang="ru-RU" sz="2000" dirty="0"/>
              <a:t> </a:t>
            </a:r>
            <a:r>
              <a:rPr lang="ru-RU" sz="2000" b="1" dirty="0"/>
              <a:t>бюрократизм та складна система </a:t>
            </a:r>
            <a:r>
              <a:rPr lang="ru-RU" sz="2000" b="1" dirty="0" err="1"/>
              <a:t>вимог</a:t>
            </a:r>
            <a:r>
              <a:rPr lang="ru-RU" sz="2000" dirty="0"/>
              <a:t>. </a:t>
            </a:r>
            <a:r>
              <a:rPr lang="ru-RU" sz="2000" dirty="0" err="1"/>
              <a:t>Їхні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</a:t>
            </a:r>
            <a:r>
              <a:rPr lang="ru-RU" sz="2000" dirty="0" err="1"/>
              <a:t>спрямовані</a:t>
            </a:r>
            <a:r>
              <a:rPr lang="ru-RU" sz="2000" dirty="0"/>
              <a:t> на </a:t>
            </a:r>
            <a:r>
              <a:rPr lang="ru-RU" sz="2000" b="1" dirty="0" err="1"/>
              <a:t>вузьке</a:t>
            </a:r>
            <a:r>
              <a:rPr lang="ru-RU" sz="2000" b="1" dirty="0"/>
              <a:t> коло </a:t>
            </a:r>
            <a:r>
              <a:rPr lang="ru-RU" sz="2000" b="1" dirty="0" err="1"/>
              <a:t>потенційних</a:t>
            </a:r>
            <a:r>
              <a:rPr lang="ru-RU" sz="2000" b="1" dirty="0"/>
              <a:t> </a:t>
            </a:r>
            <a:r>
              <a:rPr lang="ru-RU" sz="2000" b="1" dirty="0" err="1"/>
              <a:t>грантоотримувачів</a:t>
            </a:r>
            <a:r>
              <a:rPr lang="ru-RU" sz="2000" dirty="0"/>
              <a:t>, часто </a:t>
            </a:r>
            <a:r>
              <a:rPr lang="ru-RU" sz="2000" dirty="0" err="1"/>
              <a:t>передбачають</a:t>
            </a:r>
            <a:r>
              <a:rPr lang="ru-RU" sz="2000" dirty="0"/>
              <a:t> </a:t>
            </a:r>
            <a:r>
              <a:rPr lang="ru-RU" sz="2000" dirty="0" err="1"/>
              <a:t>залучення</a:t>
            </a:r>
            <a:r>
              <a:rPr lang="ru-RU" sz="2000" dirty="0"/>
              <a:t> до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проектів</a:t>
            </a:r>
            <a:r>
              <a:rPr lang="ru-RU" sz="2000" dirty="0"/>
              <a:t> </a:t>
            </a:r>
            <a:r>
              <a:rPr lang="ru-RU" sz="2000" b="1" dirty="0" err="1"/>
              <a:t>громадян</a:t>
            </a:r>
            <a:r>
              <a:rPr lang="ru-RU" sz="2000" b="1" dirty="0"/>
              <a:t> </a:t>
            </a:r>
            <a:r>
              <a:rPr lang="ru-RU" sz="2000" b="1" dirty="0" err="1"/>
              <a:t>своєї</a:t>
            </a:r>
            <a:r>
              <a:rPr lang="ru-RU" sz="2000" b="1" dirty="0"/>
              <a:t> </a:t>
            </a:r>
            <a:r>
              <a:rPr lang="ru-RU" sz="2000" b="1" dirty="0" err="1"/>
              <a:t>країни</a:t>
            </a:r>
            <a:r>
              <a:rPr lang="ru-RU" sz="2000" b="1" dirty="0"/>
              <a:t> </a:t>
            </a:r>
            <a:r>
              <a:rPr lang="ru-RU" sz="2000" dirty="0"/>
              <a:t>та не </a:t>
            </a:r>
            <a:r>
              <a:rPr lang="ru-RU" sz="2000" dirty="0" err="1"/>
              <a:t>фінансують</a:t>
            </a:r>
            <a:r>
              <a:rPr lang="ru-RU" sz="2000" dirty="0"/>
              <a:t> роботу </a:t>
            </a:r>
            <a:r>
              <a:rPr lang="ru-RU" sz="2000" dirty="0" err="1"/>
              <a:t>іноземців</a:t>
            </a:r>
            <a:r>
              <a:rPr lang="ru-RU" sz="2000" dirty="0"/>
              <a:t>. В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донорські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надають</a:t>
            </a:r>
            <a:r>
              <a:rPr lang="ru-RU" sz="2000" dirty="0"/>
              <a:t> </a:t>
            </a:r>
            <a:r>
              <a:rPr lang="ru-RU" sz="2000" dirty="0" err="1"/>
              <a:t>гранти</a:t>
            </a:r>
            <a:r>
              <a:rPr lang="ru-RU" sz="2000" dirty="0"/>
              <a:t> </a:t>
            </a:r>
            <a:r>
              <a:rPr lang="ru-RU" sz="2000" dirty="0" err="1"/>
              <a:t>іноземним</a:t>
            </a:r>
            <a:r>
              <a:rPr lang="ru-RU" sz="2000" dirty="0"/>
              <a:t> </a:t>
            </a:r>
            <a:r>
              <a:rPr lang="ru-RU" sz="2000" dirty="0" err="1"/>
              <a:t>заявникам</a:t>
            </a:r>
            <a:r>
              <a:rPr lang="ru-RU" sz="2000" dirty="0"/>
              <a:t>,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найчастіше</a:t>
            </a:r>
            <a:r>
              <a:rPr lang="ru-RU" sz="2000" dirty="0"/>
              <a:t> не </a:t>
            </a:r>
            <a:r>
              <a:rPr lang="ru-RU" sz="2000" dirty="0" err="1"/>
              <a:t>напряму</a:t>
            </a:r>
            <a:r>
              <a:rPr lang="ru-RU" sz="2000" dirty="0"/>
              <a:t>, а через </a:t>
            </a:r>
            <a:r>
              <a:rPr lang="ru-RU" sz="2000" b="1" dirty="0" err="1"/>
              <a:t>організацію-посередника</a:t>
            </a:r>
            <a:endParaRPr lang="uk-UA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міжнародні</a:t>
            </a:r>
            <a:r>
              <a:rPr lang="ru-RU" sz="2800" dirty="0"/>
              <a:t> </a:t>
            </a:r>
            <a:r>
              <a:rPr lang="ru-RU" sz="2800" dirty="0" err="1"/>
              <a:t>донорські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</a:t>
            </a:r>
            <a:r>
              <a:rPr lang="ru-RU" sz="2800" dirty="0"/>
              <a:t> </a:t>
            </a:r>
            <a:r>
              <a:rPr lang="ru-RU" sz="2800" dirty="0" err="1"/>
              <a:t>ініціативи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мер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3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 err="1"/>
              <a:t>Міждержавні</a:t>
            </a:r>
            <a:r>
              <a:rPr lang="ru-RU" sz="2800" b="1" dirty="0"/>
              <a:t> (</a:t>
            </a:r>
            <a:r>
              <a:rPr lang="ru-RU" sz="2800" b="1" dirty="0" err="1"/>
              <a:t>міжнародні</a:t>
            </a:r>
            <a:r>
              <a:rPr lang="ru-RU" sz="2800" b="1" dirty="0"/>
              <a:t>) </a:t>
            </a:r>
            <a:r>
              <a:rPr lang="ru-RU" sz="2800" b="1" dirty="0" err="1"/>
              <a:t>організації</a:t>
            </a:r>
            <a:r>
              <a:rPr lang="ru-RU" sz="2800" b="1" dirty="0"/>
              <a:t>, </a:t>
            </a:r>
            <a:r>
              <a:rPr lang="ru-RU" sz="2800" b="1" dirty="0" err="1"/>
              <a:t>діяльність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фінансують</a:t>
            </a:r>
            <a:r>
              <a:rPr lang="ru-RU" sz="2800" b="1" dirty="0"/>
              <a:t> </a:t>
            </a:r>
            <a:r>
              <a:rPr lang="ru-RU" sz="2800" b="1" dirty="0" err="1"/>
              <a:t>декілька</a:t>
            </a:r>
            <a:r>
              <a:rPr lang="ru-RU" sz="2800" b="1" dirty="0"/>
              <a:t> держав</a:t>
            </a:r>
            <a:r>
              <a:rPr lang="ru-RU" sz="2800" dirty="0"/>
              <a:t>, у т. ч. через членство в </a:t>
            </a:r>
            <a:r>
              <a:rPr lang="ru-RU" sz="2800" dirty="0" err="1"/>
              <a:t>міжнародних</a:t>
            </a:r>
            <a:r>
              <a:rPr lang="ru-RU" sz="2800" dirty="0"/>
              <a:t> </a:t>
            </a:r>
            <a:r>
              <a:rPr lang="ru-RU" sz="2800" dirty="0" err="1"/>
              <a:t>організаціях</a:t>
            </a:r>
            <a:r>
              <a:rPr lang="ru-RU" sz="2800" dirty="0"/>
              <a:t> 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Програма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ООН, </a:t>
            </a:r>
            <a:r>
              <a:rPr lang="ru-RU" sz="2800" dirty="0" err="1"/>
              <a:t>Міжнародна</a:t>
            </a:r>
            <a:r>
              <a:rPr lang="ru-RU" sz="2800" dirty="0"/>
              <a:t> </a:t>
            </a:r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праці</a:t>
            </a:r>
            <a:r>
              <a:rPr lang="ru-RU" sz="2800" dirty="0"/>
              <a:t>, </a:t>
            </a:r>
            <a:r>
              <a:rPr lang="ru-RU" sz="2800" dirty="0" err="1"/>
              <a:t>Міжнародний</a:t>
            </a:r>
            <a:r>
              <a:rPr lang="ru-RU" sz="2800" dirty="0"/>
              <a:t> </a:t>
            </a:r>
            <a:r>
              <a:rPr lang="ru-RU" sz="2800" dirty="0" err="1"/>
              <a:t>Вишеградський</a:t>
            </a:r>
            <a:r>
              <a:rPr lang="ru-RU" sz="2800" dirty="0"/>
              <a:t> Фонд </a:t>
            </a:r>
            <a:r>
              <a:rPr lang="ru-RU" sz="2800" dirty="0" err="1"/>
              <a:t>тощо</a:t>
            </a:r>
            <a:r>
              <a:rPr lang="ru-RU" sz="2800" dirty="0"/>
              <a:t>).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altLang="ru-RU" sz="2800" b="1" dirty="0"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000" dirty="0" err="1"/>
              <a:t>фінансуються</a:t>
            </a:r>
            <a:r>
              <a:rPr lang="ru-RU" sz="2000" dirty="0"/>
              <a:t> </a:t>
            </a:r>
            <a:r>
              <a:rPr lang="ru-RU" sz="2000" dirty="0" err="1"/>
              <a:t>переважно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внесків</a:t>
            </a:r>
            <a:r>
              <a:rPr lang="ru-RU" sz="2000" dirty="0"/>
              <a:t> держав-</a:t>
            </a:r>
            <a:r>
              <a:rPr lang="ru-RU" sz="2000" dirty="0" err="1"/>
              <a:t>членів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отримувати</a:t>
            </a:r>
            <a:r>
              <a:rPr lang="ru-RU" sz="2000" dirty="0"/>
              <a:t> </a:t>
            </a:r>
            <a:r>
              <a:rPr lang="ru-RU" sz="2000" dirty="0" err="1"/>
              <a:t>фінансові</a:t>
            </a:r>
            <a:r>
              <a:rPr lang="ru-RU" sz="2000" dirty="0"/>
              <a:t> </a:t>
            </a:r>
            <a:r>
              <a:rPr lang="ru-RU" sz="2000" dirty="0" err="1"/>
              <a:t>кошти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міжнародних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партнерів</a:t>
            </a:r>
            <a:r>
              <a:rPr lang="ru-RU" sz="2000" dirty="0"/>
              <a:t>, </a:t>
            </a:r>
            <a:r>
              <a:rPr lang="ru-RU" sz="2000" dirty="0" err="1"/>
              <a:t>включаючи</a:t>
            </a:r>
            <a:r>
              <a:rPr lang="ru-RU" sz="2000" dirty="0"/>
              <a:t> і </a:t>
            </a:r>
            <a:r>
              <a:rPr lang="ru-RU" sz="2000" dirty="0" err="1"/>
              <a:t>приватні</a:t>
            </a:r>
            <a:r>
              <a:rPr lang="ru-RU" sz="2000" dirty="0"/>
              <a:t> </a:t>
            </a:r>
            <a:r>
              <a:rPr lang="ru-RU" sz="2000" dirty="0" err="1"/>
              <a:t>фонди</a:t>
            </a:r>
            <a:endParaRPr lang="uk-UA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міжнародні</a:t>
            </a:r>
            <a:r>
              <a:rPr lang="ru-RU" sz="2800" dirty="0"/>
              <a:t> </a:t>
            </a:r>
            <a:r>
              <a:rPr lang="ru-RU" sz="2800" dirty="0" err="1"/>
              <a:t>донорські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</a:t>
            </a:r>
            <a:r>
              <a:rPr lang="ru-RU" sz="2800" dirty="0"/>
              <a:t> </a:t>
            </a:r>
            <a:r>
              <a:rPr lang="ru-RU" sz="2800" dirty="0" err="1"/>
              <a:t>ініціативи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мер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5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 err="1"/>
              <a:t>Приватні</a:t>
            </a:r>
            <a:r>
              <a:rPr lang="ru-RU" sz="2800" b="1" dirty="0"/>
              <a:t> </a:t>
            </a:r>
            <a:r>
              <a:rPr lang="ru-RU" sz="2800" b="1" dirty="0" err="1"/>
              <a:t>фонди</a:t>
            </a:r>
            <a:r>
              <a:rPr lang="ru-RU" sz="2800" b="1" dirty="0"/>
              <a:t> та </a:t>
            </a:r>
            <a:r>
              <a:rPr lang="ru-RU" sz="2800" b="1" dirty="0" err="1"/>
              <a:t>організації</a:t>
            </a:r>
            <a:r>
              <a:rPr lang="ru-RU" sz="2800" dirty="0"/>
              <a:t> – </a:t>
            </a:r>
            <a:r>
              <a:rPr lang="ru-RU" sz="2800" dirty="0" err="1"/>
              <a:t>недержавні</a:t>
            </a:r>
            <a:r>
              <a:rPr lang="ru-RU" sz="2800" dirty="0"/>
              <a:t> </a:t>
            </a:r>
            <a:r>
              <a:rPr lang="ru-RU" sz="2800" dirty="0" err="1"/>
              <a:t>некомерційні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засновані</a:t>
            </a:r>
            <a:r>
              <a:rPr lang="ru-RU" sz="2800" dirty="0"/>
              <a:t> </a:t>
            </a:r>
            <a:r>
              <a:rPr lang="ru-RU" sz="2800" dirty="0" err="1"/>
              <a:t>приватними</a:t>
            </a:r>
            <a:r>
              <a:rPr lang="ru-RU" sz="2800" dirty="0"/>
              <a:t> особами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компаніями</a:t>
            </a:r>
            <a:r>
              <a:rPr lang="ru-RU" sz="2800" dirty="0"/>
              <a:t>. Вони </a:t>
            </a:r>
            <a:r>
              <a:rPr lang="ru-RU" sz="2800" dirty="0" err="1"/>
              <a:t>надають</a:t>
            </a:r>
            <a:r>
              <a:rPr lang="ru-RU" sz="2800" dirty="0"/>
              <a:t> </a:t>
            </a:r>
            <a:r>
              <a:rPr lang="ru-RU" sz="2800" dirty="0" err="1"/>
              <a:t>гранти</a:t>
            </a:r>
            <a:r>
              <a:rPr lang="ru-RU" sz="2800" dirty="0"/>
              <a:t> за </a:t>
            </a:r>
            <a:r>
              <a:rPr lang="ru-RU" sz="2800" dirty="0" err="1"/>
              <a:t>пріоритетами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відповідають</a:t>
            </a:r>
            <a:r>
              <a:rPr lang="ru-RU" sz="2800" dirty="0"/>
              <a:t> </a:t>
            </a:r>
            <a:r>
              <a:rPr lang="ru-RU" sz="2800" dirty="0" err="1"/>
              <a:t>інтересам</a:t>
            </a:r>
            <a:r>
              <a:rPr lang="ru-RU" sz="2800" dirty="0"/>
              <a:t> </a:t>
            </a:r>
            <a:r>
              <a:rPr lang="ru-RU" sz="2800" dirty="0" err="1"/>
              <a:t>засновників</a:t>
            </a:r>
            <a:r>
              <a:rPr lang="ru-RU" sz="2800" dirty="0"/>
              <a:t>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altLang="ru-RU" sz="2800" b="1" dirty="0"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000" dirty="0" err="1"/>
              <a:t>Написання</a:t>
            </a:r>
            <a:r>
              <a:rPr lang="ru-RU" sz="2000" dirty="0"/>
              <a:t> </a:t>
            </a:r>
            <a:r>
              <a:rPr lang="ru-RU" sz="2000" dirty="0" err="1"/>
              <a:t>проектних</a:t>
            </a:r>
            <a:r>
              <a:rPr lang="ru-RU" sz="2000" dirty="0"/>
              <a:t> заявок до таких </a:t>
            </a:r>
            <a:r>
              <a:rPr lang="ru-RU" sz="2000" dirty="0" err="1"/>
              <a:t>донорcьких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, як правило, </a:t>
            </a:r>
            <a:r>
              <a:rPr lang="ru-RU" sz="2000" b="1" dirty="0" err="1"/>
              <a:t>потребує</a:t>
            </a:r>
            <a:r>
              <a:rPr lang="ru-RU" sz="2000" b="1" dirty="0"/>
              <a:t> </a:t>
            </a:r>
            <a:r>
              <a:rPr lang="ru-RU" sz="2000" b="1" dirty="0" err="1"/>
              <a:t>менших</a:t>
            </a:r>
            <a:r>
              <a:rPr lang="ru-RU" sz="2000" b="1" dirty="0"/>
              <a:t> </a:t>
            </a:r>
            <a:r>
              <a:rPr lang="ru-RU" sz="2000" b="1" dirty="0" err="1"/>
              <a:t>зусиль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</a:t>
            </a:r>
            <a:r>
              <a:rPr lang="ru-RU" sz="2000" dirty="0" err="1"/>
              <a:t>вимоги</a:t>
            </a:r>
            <a:r>
              <a:rPr lang="ru-RU" sz="2000" dirty="0"/>
              <a:t> до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оформлення</a:t>
            </a:r>
            <a:r>
              <a:rPr lang="ru-RU" sz="2000" dirty="0"/>
              <a:t> </a:t>
            </a:r>
            <a:r>
              <a:rPr lang="ru-RU" sz="2000" dirty="0" err="1"/>
              <a:t>менш</a:t>
            </a:r>
            <a:r>
              <a:rPr lang="ru-RU" sz="2000" dirty="0"/>
              <a:t> </a:t>
            </a:r>
            <a:r>
              <a:rPr lang="ru-RU" sz="2000" dirty="0" err="1"/>
              <a:t>жорсткі</a:t>
            </a:r>
            <a:r>
              <a:rPr lang="ru-RU" sz="2000" dirty="0"/>
              <a:t>, а </a:t>
            </a:r>
            <a:r>
              <a:rPr lang="ru-RU" sz="2000" dirty="0" err="1"/>
              <a:t>звітність</a:t>
            </a:r>
            <a:r>
              <a:rPr lang="ru-RU" sz="2000" dirty="0"/>
              <a:t> </a:t>
            </a:r>
            <a:r>
              <a:rPr lang="ru-RU" sz="2000" dirty="0" err="1"/>
              <a:t>простіша</a:t>
            </a:r>
            <a:r>
              <a:rPr lang="ru-RU" sz="2000" dirty="0"/>
              <a:t> </a:t>
            </a:r>
            <a:r>
              <a:rPr lang="ru-RU" sz="2000" dirty="0" err="1"/>
              <a:t>порівняно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державними</a:t>
            </a:r>
            <a:r>
              <a:rPr lang="ru-RU" sz="2000" dirty="0"/>
              <a:t> </a:t>
            </a:r>
            <a:r>
              <a:rPr lang="ru-RU" sz="2000" dirty="0" err="1"/>
              <a:t>донорськими</a:t>
            </a:r>
            <a:r>
              <a:rPr lang="ru-RU" sz="2000" dirty="0"/>
              <a:t> </a:t>
            </a:r>
            <a:r>
              <a:rPr lang="ru-RU" sz="2000" dirty="0" err="1"/>
              <a:t>організаціями</a:t>
            </a:r>
            <a:endParaRPr lang="uk-UA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міжнародні</a:t>
            </a:r>
            <a:r>
              <a:rPr lang="ru-RU" sz="2800" dirty="0"/>
              <a:t> </a:t>
            </a:r>
            <a:r>
              <a:rPr lang="ru-RU" sz="2800" dirty="0" err="1"/>
              <a:t>донорські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</a:t>
            </a:r>
            <a:r>
              <a:rPr lang="ru-RU" sz="2800" dirty="0"/>
              <a:t> </a:t>
            </a:r>
            <a:r>
              <a:rPr lang="ru-RU" sz="2800" dirty="0" err="1"/>
              <a:t>ініціативи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мер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9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 err="1"/>
              <a:t>Посередницькі</a:t>
            </a:r>
            <a:r>
              <a:rPr lang="ru-RU" sz="2800" b="1" dirty="0"/>
              <a:t> </a:t>
            </a:r>
            <a:r>
              <a:rPr lang="ru-RU" sz="2800" b="1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фінансуються</a:t>
            </a:r>
            <a:r>
              <a:rPr lang="ru-RU" sz="2800" dirty="0"/>
              <a:t> </a:t>
            </a:r>
            <a:r>
              <a:rPr lang="ru-RU" sz="2800" dirty="0" err="1"/>
              <a:t>державними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приватними</a:t>
            </a:r>
            <a:r>
              <a:rPr lang="ru-RU" sz="2800" dirty="0"/>
              <a:t> фондами й </a:t>
            </a:r>
            <a:r>
              <a:rPr lang="ru-RU" sz="2800" dirty="0" err="1"/>
              <a:t>організаціями</a:t>
            </a:r>
            <a:r>
              <a:rPr lang="ru-RU" sz="2800" dirty="0"/>
              <a:t> та </a:t>
            </a:r>
            <a:r>
              <a:rPr lang="ru-RU" sz="2800" dirty="0" err="1"/>
              <a:t>здійснюють</a:t>
            </a:r>
            <a:r>
              <a:rPr lang="ru-RU" sz="2800" dirty="0"/>
              <a:t> </a:t>
            </a:r>
            <a:r>
              <a:rPr lang="ru-RU" sz="2800" dirty="0" err="1"/>
              <a:t>адміністрування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у </a:t>
            </a:r>
            <a:r>
              <a:rPr lang="ru-RU" sz="2800" dirty="0" err="1"/>
              <a:t>країні-реципієнті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міжнародні</a:t>
            </a:r>
            <a:r>
              <a:rPr lang="ru-RU" sz="2800" dirty="0"/>
              <a:t> </a:t>
            </a:r>
            <a:r>
              <a:rPr lang="ru-RU" sz="2800" dirty="0" err="1"/>
              <a:t>донорські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</a:t>
            </a:r>
            <a:r>
              <a:rPr lang="ru-RU" sz="2800" dirty="0"/>
              <a:t> </a:t>
            </a:r>
            <a:r>
              <a:rPr lang="ru-RU" sz="2800" dirty="0" err="1"/>
              <a:t>ініціативи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мер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5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 err="1"/>
              <a:t>Посередницькі</a:t>
            </a:r>
            <a:r>
              <a:rPr lang="ru-RU" sz="2800" b="1" dirty="0"/>
              <a:t> </a:t>
            </a:r>
            <a:r>
              <a:rPr lang="ru-RU" sz="2800" b="1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фінансуються</a:t>
            </a:r>
            <a:r>
              <a:rPr lang="ru-RU" sz="2800" dirty="0"/>
              <a:t> </a:t>
            </a:r>
            <a:r>
              <a:rPr lang="ru-RU" sz="2800" dirty="0" err="1"/>
              <a:t>державними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приватними</a:t>
            </a:r>
            <a:r>
              <a:rPr lang="ru-RU" sz="2800" dirty="0"/>
              <a:t> фондами й </a:t>
            </a:r>
            <a:r>
              <a:rPr lang="ru-RU" sz="2800" dirty="0" err="1"/>
              <a:t>організаціями</a:t>
            </a:r>
            <a:r>
              <a:rPr lang="ru-RU" sz="2800" dirty="0"/>
              <a:t> та </a:t>
            </a:r>
            <a:r>
              <a:rPr lang="ru-RU" sz="2800" dirty="0" err="1"/>
              <a:t>здійснюють</a:t>
            </a:r>
            <a:r>
              <a:rPr lang="ru-RU" sz="2800" dirty="0"/>
              <a:t> </a:t>
            </a:r>
            <a:r>
              <a:rPr lang="ru-RU" sz="2800" dirty="0" err="1"/>
              <a:t>адміністрування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у </a:t>
            </a:r>
            <a:r>
              <a:rPr lang="ru-RU" sz="2800" dirty="0" err="1"/>
              <a:t>країні-реципієнті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міжнародні</a:t>
            </a:r>
            <a:r>
              <a:rPr lang="ru-RU" sz="2800" dirty="0"/>
              <a:t> </a:t>
            </a:r>
            <a:r>
              <a:rPr lang="ru-RU" sz="2800" dirty="0" err="1"/>
              <a:t>донорські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</a:t>
            </a:r>
            <a:r>
              <a:rPr lang="ru-RU" sz="2800" dirty="0"/>
              <a:t> </a:t>
            </a:r>
            <a:r>
              <a:rPr lang="ru-RU" sz="2800" dirty="0" err="1"/>
              <a:t>ініціативи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мер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61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5ACD3-8570-4487-8644-0160F8F4A71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539552" y="896937"/>
            <a:ext cx="8280919" cy="5059045"/>
            <a:chOff x="0" y="0"/>
            <a:chExt cx="8655" cy="7967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927" y="0"/>
              <a:ext cx="5040" cy="665"/>
            </a:xfrm>
            <a:custGeom>
              <a:avLst/>
              <a:gdLst>
                <a:gd name="T0" fmla="+- 0 6967 1927"/>
                <a:gd name="T1" fmla="*/ T0 w 5040"/>
                <a:gd name="T2" fmla="*/ 0 h 665"/>
                <a:gd name="T3" fmla="+- 0 1927 1927"/>
                <a:gd name="T4" fmla="*/ T3 w 5040"/>
                <a:gd name="T5" fmla="*/ 0 h 665"/>
                <a:gd name="T6" fmla="+- 0 1927 1927"/>
                <a:gd name="T7" fmla="*/ T6 w 5040"/>
                <a:gd name="T8" fmla="*/ 120 h 665"/>
                <a:gd name="T9" fmla="+- 0 1927 1927"/>
                <a:gd name="T10" fmla="*/ T9 w 5040"/>
                <a:gd name="T11" fmla="*/ 665 h 665"/>
                <a:gd name="T12" fmla="+- 0 6967 1927"/>
                <a:gd name="T13" fmla="*/ T12 w 5040"/>
                <a:gd name="T14" fmla="*/ 665 h 665"/>
                <a:gd name="T15" fmla="+- 0 6967 1927"/>
                <a:gd name="T16" fmla="*/ T15 w 5040"/>
                <a:gd name="T17" fmla="*/ 120 h 665"/>
                <a:gd name="T18" fmla="+- 0 6967 1927"/>
                <a:gd name="T19" fmla="*/ T18 w 5040"/>
                <a:gd name="T20" fmla="*/ 0 h 66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</a:cxnLst>
              <a:rect l="0" t="0" r="r" b="b"/>
              <a:pathLst>
                <a:path w="5040" h="665">
                  <a:moveTo>
                    <a:pt x="504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665"/>
                  </a:lnTo>
                  <a:lnTo>
                    <a:pt x="5040" y="665"/>
                  </a:lnTo>
                  <a:lnTo>
                    <a:pt x="5040" y="120"/>
                  </a:lnTo>
                  <a:lnTo>
                    <a:pt x="504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07" y="120"/>
              <a:ext cx="5040" cy="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87" y="1260"/>
              <a:ext cx="3780" cy="712"/>
            </a:xfrm>
            <a:custGeom>
              <a:avLst/>
              <a:gdLst>
                <a:gd name="T0" fmla="+- 0 4267 487"/>
                <a:gd name="T1" fmla="*/ T0 w 3780"/>
                <a:gd name="T2" fmla="+- 0 1260 1260"/>
                <a:gd name="T3" fmla="*/ 1260 h 712"/>
                <a:gd name="T4" fmla="+- 0 487 487"/>
                <a:gd name="T5" fmla="*/ T4 w 3780"/>
                <a:gd name="T6" fmla="+- 0 1260 1260"/>
                <a:gd name="T7" fmla="*/ 1260 h 712"/>
                <a:gd name="T8" fmla="+- 0 487 487"/>
                <a:gd name="T9" fmla="*/ T8 w 3780"/>
                <a:gd name="T10" fmla="+- 0 1380 1260"/>
                <a:gd name="T11" fmla="*/ 1380 h 712"/>
                <a:gd name="T12" fmla="+- 0 487 487"/>
                <a:gd name="T13" fmla="*/ T12 w 3780"/>
                <a:gd name="T14" fmla="+- 0 1972 1260"/>
                <a:gd name="T15" fmla="*/ 1972 h 712"/>
                <a:gd name="T16" fmla="+- 0 4267 487"/>
                <a:gd name="T17" fmla="*/ T16 w 3780"/>
                <a:gd name="T18" fmla="+- 0 1972 1260"/>
                <a:gd name="T19" fmla="*/ 1972 h 712"/>
                <a:gd name="T20" fmla="+- 0 4267 487"/>
                <a:gd name="T21" fmla="*/ T20 w 3780"/>
                <a:gd name="T22" fmla="+- 0 1380 1260"/>
                <a:gd name="T23" fmla="*/ 1380 h 712"/>
                <a:gd name="T24" fmla="+- 0 4267 487"/>
                <a:gd name="T25" fmla="*/ T24 w 3780"/>
                <a:gd name="T26" fmla="+- 0 1260 1260"/>
                <a:gd name="T27" fmla="*/ 126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780" h="712">
                  <a:moveTo>
                    <a:pt x="378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780" y="712"/>
                  </a:lnTo>
                  <a:lnTo>
                    <a:pt x="3780" y="120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7" y="1380"/>
              <a:ext cx="378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67" y="1380"/>
              <a:ext cx="3780" cy="71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2197" y="777"/>
              <a:ext cx="2138" cy="603"/>
            </a:xfrm>
            <a:custGeom>
              <a:avLst/>
              <a:gdLst>
                <a:gd name="T0" fmla="+- 0 2250 2197"/>
                <a:gd name="T1" fmla="*/ T0 w 2138"/>
                <a:gd name="T2" fmla="+- 0 1260 778"/>
                <a:gd name="T3" fmla="*/ 1260 h 603"/>
                <a:gd name="T4" fmla="+- 0 2197 2197"/>
                <a:gd name="T5" fmla="*/ T4 w 2138"/>
                <a:gd name="T6" fmla="+- 0 1260 778"/>
                <a:gd name="T7" fmla="*/ 1260 h 603"/>
                <a:gd name="T8" fmla="+- 0 2257 2197"/>
                <a:gd name="T9" fmla="*/ T8 w 2138"/>
                <a:gd name="T10" fmla="+- 0 1380 778"/>
                <a:gd name="T11" fmla="*/ 1380 h 603"/>
                <a:gd name="T12" fmla="+- 0 2303 2197"/>
                <a:gd name="T13" fmla="*/ T12 w 2138"/>
                <a:gd name="T14" fmla="+- 0 1288 778"/>
                <a:gd name="T15" fmla="*/ 1288 h 603"/>
                <a:gd name="T16" fmla="+- 0 2257 2197"/>
                <a:gd name="T17" fmla="*/ T16 w 2138"/>
                <a:gd name="T18" fmla="+- 0 1288 778"/>
                <a:gd name="T19" fmla="*/ 1288 h 603"/>
                <a:gd name="T20" fmla="+- 0 2251 2197"/>
                <a:gd name="T21" fmla="*/ T20 w 2138"/>
                <a:gd name="T22" fmla="+- 0 1285 778"/>
                <a:gd name="T23" fmla="*/ 1285 h 603"/>
                <a:gd name="T24" fmla="+- 0 2250 2197"/>
                <a:gd name="T25" fmla="*/ T24 w 2138"/>
                <a:gd name="T26" fmla="+- 0 1280 778"/>
                <a:gd name="T27" fmla="*/ 1280 h 603"/>
                <a:gd name="T28" fmla="+- 0 2250 2197"/>
                <a:gd name="T29" fmla="*/ T28 w 2138"/>
                <a:gd name="T30" fmla="+- 0 1260 778"/>
                <a:gd name="T31" fmla="*/ 1260 h 603"/>
                <a:gd name="T32" fmla="+- 0 4320 2197"/>
                <a:gd name="T33" fmla="*/ T32 w 2138"/>
                <a:gd name="T34" fmla="+- 0 1074 778"/>
                <a:gd name="T35" fmla="*/ 1074 h 603"/>
                <a:gd name="T36" fmla="+- 0 2257 2197"/>
                <a:gd name="T37" fmla="*/ T36 w 2138"/>
                <a:gd name="T38" fmla="+- 0 1074 778"/>
                <a:gd name="T39" fmla="*/ 1074 h 603"/>
                <a:gd name="T40" fmla="+- 0 2251 2197"/>
                <a:gd name="T41" fmla="*/ T40 w 2138"/>
                <a:gd name="T42" fmla="+- 0 1076 778"/>
                <a:gd name="T43" fmla="*/ 1076 h 603"/>
                <a:gd name="T44" fmla="+- 0 2250 2197"/>
                <a:gd name="T45" fmla="*/ T44 w 2138"/>
                <a:gd name="T46" fmla="+- 0 1082 778"/>
                <a:gd name="T47" fmla="*/ 1082 h 603"/>
                <a:gd name="T48" fmla="+- 0 2250 2197"/>
                <a:gd name="T49" fmla="*/ T48 w 2138"/>
                <a:gd name="T50" fmla="+- 0 1280 778"/>
                <a:gd name="T51" fmla="*/ 1280 h 603"/>
                <a:gd name="T52" fmla="+- 0 2251 2197"/>
                <a:gd name="T53" fmla="*/ T52 w 2138"/>
                <a:gd name="T54" fmla="+- 0 1285 778"/>
                <a:gd name="T55" fmla="*/ 1285 h 603"/>
                <a:gd name="T56" fmla="+- 0 2257 2197"/>
                <a:gd name="T57" fmla="*/ T56 w 2138"/>
                <a:gd name="T58" fmla="+- 0 1288 778"/>
                <a:gd name="T59" fmla="*/ 1288 h 603"/>
                <a:gd name="T60" fmla="+- 0 2262 2197"/>
                <a:gd name="T61" fmla="*/ T60 w 2138"/>
                <a:gd name="T62" fmla="+- 0 1285 778"/>
                <a:gd name="T63" fmla="*/ 1285 h 603"/>
                <a:gd name="T64" fmla="+- 0 2264 2197"/>
                <a:gd name="T65" fmla="*/ T64 w 2138"/>
                <a:gd name="T66" fmla="+- 0 1280 778"/>
                <a:gd name="T67" fmla="*/ 1280 h 603"/>
                <a:gd name="T68" fmla="+- 0 2264 2197"/>
                <a:gd name="T69" fmla="*/ T68 w 2138"/>
                <a:gd name="T70" fmla="+- 0 1090 778"/>
                <a:gd name="T71" fmla="*/ 1090 h 603"/>
                <a:gd name="T72" fmla="+- 0 2257 2197"/>
                <a:gd name="T73" fmla="*/ T72 w 2138"/>
                <a:gd name="T74" fmla="+- 0 1090 778"/>
                <a:gd name="T75" fmla="*/ 1090 h 603"/>
                <a:gd name="T76" fmla="+- 0 2264 2197"/>
                <a:gd name="T77" fmla="*/ T76 w 2138"/>
                <a:gd name="T78" fmla="+- 0 1082 778"/>
                <a:gd name="T79" fmla="*/ 1082 h 603"/>
                <a:gd name="T80" fmla="+- 0 4320 2197"/>
                <a:gd name="T81" fmla="*/ T80 w 2138"/>
                <a:gd name="T82" fmla="+- 0 1082 778"/>
                <a:gd name="T83" fmla="*/ 1082 h 603"/>
                <a:gd name="T84" fmla="+- 0 4320 2197"/>
                <a:gd name="T85" fmla="*/ T84 w 2138"/>
                <a:gd name="T86" fmla="+- 0 1074 778"/>
                <a:gd name="T87" fmla="*/ 1074 h 603"/>
                <a:gd name="T88" fmla="+- 0 2317 2197"/>
                <a:gd name="T89" fmla="*/ T88 w 2138"/>
                <a:gd name="T90" fmla="+- 0 1260 778"/>
                <a:gd name="T91" fmla="*/ 1260 h 603"/>
                <a:gd name="T92" fmla="+- 0 2264 2197"/>
                <a:gd name="T93" fmla="*/ T92 w 2138"/>
                <a:gd name="T94" fmla="+- 0 1260 778"/>
                <a:gd name="T95" fmla="*/ 1260 h 603"/>
                <a:gd name="T96" fmla="+- 0 2264 2197"/>
                <a:gd name="T97" fmla="*/ T96 w 2138"/>
                <a:gd name="T98" fmla="+- 0 1280 778"/>
                <a:gd name="T99" fmla="*/ 1280 h 603"/>
                <a:gd name="T100" fmla="+- 0 2262 2197"/>
                <a:gd name="T101" fmla="*/ T100 w 2138"/>
                <a:gd name="T102" fmla="+- 0 1285 778"/>
                <a:gd name="T103" fmla="*/ 1285 h 603"/>
                <a:gd name="T104" fmla="+- 0 2257 2197"/>
                <a:gd name="T105" fmla="*/ T104 w 2138"/>
                <a:gd name="T106" fmla="+- 0 1288 778"/>
                <a:gd name="T107" fmla="*/ 1288 h 603"/>
                <a:gd name="T108" fmla="+- 0 2303 2197"/>
                <a:gd name="T109" fmla="*/ T108 w 2138"/>
                <a:gd name="T110" fmla="+- 0 1288 778"/>
                <a:gd name="T111" fmla="*/ 1288 h 603"/>
                <a:gd name="T112" fmla="+- 0 2317 2197"/>
                <a:gd name="T113" fmla="*/ T112 w 2138"/>
                <a:gd name="T114" fmla="+- 0 1260 778"/>
                <a:gd name="T115" fmla="*/ 1260 h 603"/>
                <a:gd name="T116" fmla="+- 0 2264 2197"/>
                <a:gd name="T117" fmla="*/ T116 w 2138"/>
                <a:gd name="T118" fmla="+- 0 1082 778"/>
                <a:gd name="T119" fmla="*/ 1082 h 603"/>
                <a:gd name="T120" fmla="+- 0 2257 2197"/>
                <a:gd name="T121" fmla="*/ T120 w 2138"/>
                <a:gd name="T122" fmla="+- 0 1090 778"/>
                <a:gd name="T123" fmla="*/ 1090 h 603"/>
                <a:gd name="T124" fmla="+- 0 2264 2197"/>
                <a:gd name="T125" fmla="*/ T124 w 2138"/>
                <a:gd name="T126" fmla="+- 0 1090 778"/>
                <a:gd name="T127" fmla="*/ 1090 h 603"/>
                <a:gd name="T128" fmla="+- 0 2264 2197"/>
                <a:gd name="T129" fmla="*/ T128 w 2138"/>
                <a:gd name="T130" fmla="+- 0 1082 778"/>
                <a:gd name="T131" fmla="*/ 1082 h 603"/>
                <a:gd name="T132" fmla="+- 0 4334 2197"/>
                <a:gd name="T133" fmla="*/ T132 w 2138"/>
                <a:gd name="T134" fmla="+- 0 1074 778"/>
                <a:gd name="T135" fmla="*/ 1074 h 603"/>
                <a:gd name="T136" fmla="+- 0 4327 2197"/>
                <a:gd name="T137" fmla="*/ T136 w 2138"/>
                <a:gd name="T138" fmla="+- 0 1074 778"/>
                <a:gd name="T139" fmla="*/ 1074 h 603"/>
                <a:gd name="T140" fmla="+- 0 4320 2197"/>
                <a:gd name="T141" fmla="*/ T140 w 2138"/>
                <a:gd name="T142" fmla="+- 0 1082 778"/>
                <a:gd name="T143" fmla="*/ 1082 h 603"/>
                <a:gd name="T144" fmla="+- 0 2264 2197"/>
                <a:gd name="T145" fmla="*/ T144 w 2138"/>
                <a:gd name="T146" fmla="+- 0 1082 778"/>
                <a:gd name="T147" fmla="*/ 1082 h 603"/>
                <a:gd name="T148" fmla="+- 0 2264 2197"/>
                <a:gd name="T149" fmla="*/ T148 w 2138"/>
                <a:gd name="T150" fmla="+- 0 1090 778"/>
                <a:gd name="T151" fmla="*/ 1090 h 603"/>
                <a:gd name="T152" fmla="+- 0 4327 2197"/>
                <a:gd name="T153" fmla="*/ T152 w 2138"/>
                <a:gd name="T154" fmla="+- 0 1090 778"/>
                <a:gd name="T155" fmla="*/ 1090 h 603"/>
                <a:gd name="T156" fmla="+- 0 4332 2197"/>
                <a:gd name="T157" fmla="*/ T156 w 2138"/>
                <a:gd name="T158" fmla="+- 0 1087 778"/>
                <a:gd name="T159" fmla="*/ 1087 h 603"/>
                <a:gd name="T160" fmla="+- 0 4334 2197"/>
                <a:gd name="T161" fmla="*/ T160 w 2138"/>
                <a:gd name="T162" fmla="+- 0 1082 778"/>
                <a:gd name="T163" fmla="*/ 1082 h 603"/>
                <a:gd name="T164" fmla="+- 0 4334 2197"/>
                <a:gd name="T165" fmla="*/ T164 w 2138"/>
                <a:gd name="T166" fmla="+- 0 1074 778"/>
                <a:gd name="T167" fmla="*/ 1074 h 603"/>
                <a:gd name="T168" fmla="+- 0 4327 2197"/>
                <a:gd name="T169" fmla="*/ T168 w 2138"/>
                <a:gd name="T170" fmla="+- 0 778 778"/>
                <a:gd name="T171" fmla="*/ 778 h 603"/>
                <a:gd name="T172" fmla="+- 0 4321 2197"/>
                <a:gd name="T173" fmla="*/ T172 w 2138"/>
                <a:gd name="T174" fmla="+- 0 780 778"/>
                <a:gd name="T175" fmla="*/ 780 h 603"/>
                <a:gd name="T176" fmla="+- 0 4320 2197"/>
                <a:gd name="T177" fmla="*/ T176 w 2138"/>
                <a:gd name="T178" fmla="+- 0 785 778"/>
                <a:gd name="T179" fmla="*/ 785 h 603"/>
                <a:gd name="T180" fmla="+- 0 4320 2197"/>
                <a:gd name="T181" fmla="*/ T180 w 2138"/>
                <a:gd name="T182" fmla="+- 0 1082 778"/>
                <a:gd name="T183" fmla="*/ 1082 h 603"/>
                <a:gd name="T184" fmla="+- 0 4327 2197"/>
                <a:gd name="T185" fmla="*/ T184 w 2138"/>
                <a:gd name="T186" fmla="+- 0 1074 778"/>
                <a:gd name="T187" fmla="*/ 1074 h 603"/>
                <a:gd name="T188" fmla="+- 0 4334 2197"/>
                <a:gd name="T189" fmla="*/ T188 w 2138"/>
                <a:gd name="T190" fmla="+- 0 1074 778"/>
                <a:gd name="T191" fmla="*/ 1074 h 603"/>
                <a:gd name="T192" fmla="+- 0 4334 2197"/>
                <a:gd name="T193" fmla="*/ T192 w 2138"/>
                <a:gd name="T194" fmla="+- 0 785 778"/>
                <a:gd name="T195" fmla="*/ 785 h 603"/>
                <a:gd name="T196" fmla="+- 0 4332 2197"/>
                <a:gd name="T197" fmla="*/ T196 w 2138"/>
                <a:gd name="T198" fmla="+- 0 780 778"/>
                <a:gd name="T199" fmla="*/ 780 h 603"/>
                <a:gd name="T200" fmla="+- 0 4327 2197"/>
                <a:gd name="T201" fmla="*/ T200 w 2138"/>
                <a:gd name="T202" fmla="+- 0 778 778"/>
                <a:gd name="T203" fmla="*/ 778 h 6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2138" h="603">
                  <a:moveTo>
                    <a:pt x="53" y="482"/>
                  </a:moveTo>
                  <a:lnTo>
                    <a:pt x="0" y="482"/>
                  </a:lnTo>
                  <a:lnTo>
                    <a:pt x="60" y="602"/>
                  </a:lnTo>
                  <a:lnTo>
                    <a:pt x="106" y="510"/>
                  </a:lnTo>
                  <a:lnTo>
                    <a:pt x="60" y="510"/>
                  </a:lnTo>
                  <a:lnTo>
                    <a:pt x="54" y="507"/>
                  </a:lnTo>
                  <a:lnTo>
                    <a:pt x="53" y="502"/>
                  </a:lnTo>
                  <a:lnTo>
                    <a:pt x="53" y="482"/>
                  </a:lnTo>
                  <a:close/>
                  <a:moveTo>
                    <a:pt x="2123" y="296"/>
                  </a:moveTo>
                  <a:lnTo>
                    <a:pt x="60" y="296"/>
                  </a:lnTo>
                  <a:lnTo>
                    <a:pt x="54" y="298"/>
                  </a:lnTo>
                  <a:lnTo>
                    <a:pt x="53" y="304"/>
                  </a:lnTo>
                  <a:lnTo>
                    <a:pt x="53" y="502"/>
                  </a:lnTo>
                  <a:lnTo>
                    <a:pt x="54" y="507"/>
                  </a:lnTo>
                  <a:lnTo>
                    <a:pt x="60" y="510"/>
                  </a:lnTo>
                  <a:lnTo>
                    <a:pt x="65" y="507"/>
                  </a:lnTo>
                  <a:lnTo>
                    <a:pt x="67" y="502"/>
                  </a:lnTo>
                  <a:lnTo>
                    <a:pt x="67" y="312"/>
                  </a:lnTo>
                  <a:lnTo>
                    <a:pt x="60" y="312"/>
                  </a:lnTo>
                  <a:lnTo>
                    <a:pt x="67" y="304"/>
                  </a:lnTo>
                  <a:lnTo>
                    <a:pt x="2123" y="304"/>
                  </a:lnTo>
                  <a:lnTo>
                    <a:pt x="2123" y="296"/>
                  </a:lnTo>
                  <a:close/>
                  <a:moveTo>
                    <a:pt x="120" y="482"/>
                  </a:moveTo>
                  <a:lnTo>
                    <a:pt x="67" y="482"/>
                  </a:lnTo>
                  <a:lnTo>
                    <a:pt x="67" y="502"/>
                  </a:lnTo>
                  <a:lnTo>
                    <a:pt x="65" y="507"/>
                  </a:lnTo>
                  <a:lnTo>
                    <a:pt x="60" y="510"/>
                  </a:lnTo>
                  <a:lnTo>
                    <a:pt x="106" y="510"/>
                  </a:lnTo>
                  <a:lnTo>
                    <a:pt x="120" y="482"/>
                  </a:lnTo>
                  <a:close/>
                  <a:moveTo>
                    <a:pt x="67" y="304"/>
                  </a:moveTo>
                  <a:lnTo>
                    <a:pt x="60" y="312"/>
                  </a:lnTo>
                  <a:lnTo>
                    <a:pt x="67" y="312"/>
                  </a:lnTo>
                  <a:lnTo>
                    <a:pt x="67" y="304"/>
                  </a:lnTo>
                  <a:close/>
                  <a:moveTo>
                    <a:pt x="2137" y="296"/>
                  </a:moveTo>
                  <a:lnTo>
                    <a:pt x="2130" y="296"/>
                  </a:lnTo>
                  <a:lnTo>
                    <a:pt x="2123" y="304"/>
                  </a:lnTo>
                  <a:lnTo>
                    <a:pt x="67" y="304"/>
                  </a:lnTo>
                  <a:lnTo>
                    <a:pt x="67" y="312"/>
                  </a:lnTo>
                  <a:lnTo>
                    <a:pt x="2130" y="312"/>
                  </a:lnTo>
                  <a:lnTo>
                    <a:pt x="2135" y="309"/>
                  </a:lnTo>
                  <a:lnTo>
                    <a:pt x="2137" y="304"/>
                  </a:lnTo>
                  <a:lnTo>
                    <a:pt x="2137" y="296"/>
                  </a:lnTo>
                  <a:close/>
                  <a:moveTo>
                    <a:pt x="2130" y="0"/>
                  </a:moveTo>
                  <a:lnTo>
                    <a:pt x="2124" y="2"/>
                  </a:lnTo>
                  <a:lnTo>
                    <a:pt x="2123" y="7"/>
                  </a:lnTo>
                  <a:lnTo>
                    <a:pt x="2123" y="304"/>
                  </a:lnTo>
                  <a:lnTo>
                    <a:pt x="2130" y="296"/>
                  </a:lnTo>
                  <a:lnTo>
                    <a:pt x="2137" y="296"/>
                  </a:lnTo>
                  <a:lnTo>
                    <a:pt x="2137" y="7"/>
                  </a:lnTo>
                  <a:lnTo>
                    <a:pt x="2135" y="2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627" y="1260"/>
              <a:ext cx="3780" cy="712"/>
            </a:xfrm>
            <a:custGeom>
              <a:avLst/>
              <a:gdLst>
                <a:gd name="T0" fmla="+- 0 8407 4627"/>
                <a:gd name="T1" fmla="*/ T0 w 3780"/>
                <a:gd name="T2" fmla="+- 0 1260 1260"/>
                <a:gd name="T3" fmla="*/ 1260 h 712"/>
                <a:gd name="T4" fmla="+- 0 4627 4627"/>
                <a:gd name="T5" fmla="*/ T4 w 3780"/>
                <a:gd name="T6" fmla="+- 0 1260 1260"/>
                <a:gd name="T7" fmla="*/ 1260 h 712"/>
                <a:gd name="T8" fmla="+- 0 4627 4627"/>
                <a:gd name="T9" fmla="*/ T8 w 3780"/>
                <a:gd name="T10" fmla="+- 0 1380 1260"/>
                <a:gd name="T11" fmla="*/ 1380 h 712"/>
                <a:gd name="T12" fmla="+- 0 4627 4627"/>
                <a:gd name="T13" fmla="*/ T12 w 3780"/>
                <a:gd name="T14" fmla="+- 0 1972 1260"/>
                <a:gd name="T15" fmla="*/ 1972 h 712"/>
                <a:gd name="T16" fmla="+- 0 8407 4627"/>
                <a:gd name="T17" fmla="*/ T16 w 3780"/>
                <a:gd name="T18" fmla="+- 0 1972 1260"/>
                <a:gd name="T19" fmla="*/ 1972 h 712"/>
                <a:gd name="T20" fmla="+- 0 8407 4627"/>
                <a:gd name="T21" fmla="*/ T20 w 3780"/>
                <a:gd name="T22" fmla="+- 0 1380 1260"/>
                <a:gd name="T23" fmla="*/ 1380 h 712"/>
                <a:gd name="T24" fmla="+- 0 8407 4627"/>
                <a:gd name="T25" fmla="*/ T24 w 3780"/>
                <a:gd name="T26" fmla="+- 0 1260 1260"/>
                <a:gd name="T27" fmla="*/ 126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780" h="712">
                  <a:moveTo>
                    <a:pt x="378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780" y="712"/>
                  </a:lnTo>
                  <a:lnTo>
                    <a:pt x="3780" y="120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507" y="1380"/>
              <a:ext cx="378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07" y="1380"/>
              <a:ext cx="3780" cy="71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AutoShape 12"/>
            <p:cNvSpPr>
              <a:spLocks/>
            </p:cNvSpPr>
            <p:nvPr/>
          </p:nvSpPr>
          <p:spPr bwMode="auto">
            <a:xfrm>
              <a:off x="4320" y="777"/>
              <a:ext cx="2138" cy="603"/>
            </a:xfrm>
            <a:custGeom>
              <a:avLst/>
              <a:gdLst>
                <a:gd name="T0" fmla="+- 0 6390 4320"/>
                <a:gd name="T1" fmla="*/ T0 w 2138"/>
                <a:gd name="T2" fmla="+- 0 1260 778"/>
                <a:gd name="T3" fmla="*/ 1260 h 603"/>
                <a:gd name="T4" fmla="+- 0 6337 4320"/>
                <a:gd name="T5" fmla="*/ T4 w 2138"/>
                <a:gd name="T6" fmla="+- 0 1260 778"/>
                <a:gd name="T7" fmla="*/ 1260 h 603"/>
                <a:gd name="T8" fmla="+- 0 6397 4320"/>
                <a:gd name="T9" fmla="*/ T8 w 2138"/>
                <a:gd name="T10" fmla="+- 0 1380 778"/>
                <a:gd name="T11" fmla="*/ 1380 h 603"/>
                <a:gd name="T12" fmla="+- 0 6443 4320"/>
                <a:gd name="T13" fmla="*/ T12 w 2138"/>
                <a:gd name="T14" fmla="+- 0 1288 778"/>
                <a:gd name="T15" fmla="*/ 1288 h 603"/>
                <a:gd name="T16" fmla="+- 0 6397 4320"/>
                <a:gd name="T17" fmla="*/ T16 w 2138"/>
                <a:gd name="T18" fmla="+- 0 1288 778"/>
                <a:gd name="T19" fmla="*/ 1288 h 603"/>
                <a:gd name="T20" fmla="+- 0 6391 4320"/>
                <a:gd name="T21" fmla="*/ T20 w 2138"/>
                <a:gd name="T22" fmla="+- 0 1285 778"/>
                <a:gd name="T23" fmla="*/ 1285 h 603"/>
                <a:gd name="T24" fmla="+- 0 6390 4320"/>
                <a:gd name="T25" fmla="*/ T24 w 2138"/>
                <a:gd name="T26" fmla="+- 0 1280 778"/>
                <a:gd name="T27" fmla="*/ 1280 h 603"/>
                <a:gd name="T28" fmla="+- 0 6390 4320"/>
                <a:gd name="T29" fmla="*/ T28 w 2138"/>
                <a:gd name="T30" fmla="+- 0 1260 778"/>
                <a:gd name="T31" fmla="*/ 1260 h 603"/>
                <a:gd name="T32" fmla="+- 0 6390 4320"/>
                <a:gd name="T33" fmla="*/ T32 w 2138"/>
                <a:gd name="T34" fmla="+- 0 1082 778"/>
                <a:gd name="T35" fmla="*/ 1082 h 603"/>
                <a:gd name="T36" fmla="+- 0 6390 4320"/>
                <a:gd name="T37" fmla="*/ T36 w 2138"/>
                <a:gd name="T38" fmla="+- 0 1280 778"/>
                <a:gd name="T39" fmla="*/ 1280 h 603"/>
                <a:gd name="T40" fmla="+- 0 6391 4320"/>
                <a:gd name="T41" fmla="*/ T40 w 2138"/>
                <a:gd name="T42" fmla="+- 0 1285 778"/>
                <a:gd name="T43" fmla="*/ 1285 h 603"/>
                <a:gd name="T44" fmla="+- 0 6397 4320"/>
                <a:gd name="T45" fmla="*/ T44 w 2138"/>
                <a:gd name="T46" fmla="+- 0 1288 778"/>
                <a:gd name="T47" fmla="*/ 1288 h 603"/>
                <a:gd name="T48" fmla="+- 0 6402 4320"/>
                <a:gd name="T49" fmla="*/ T48 w 2138"/>
                <a:gd name="T50" fmla="+- 0 1285 778"/>
                <a:gd name="T51" fmla="*/ 1285 h 603"/>
                <a:gd name="T52" fmla="+- 0 6404 4320"/>
                <a:gd name="T53" fmla="*/ T52 w 2138"/>
                <a:gd name="T54" fmla="+- 0 1280 778"/>
                <a:gd name="T55" fmla="*/ 1280 h 603"/>
                <a:gd name="T56" fmla="+- 0 6404 4320"/>
                <a:gd name="T57" fmla="*/ T56 w 2138"/>
                <a:gd name="T58" fmla="+- 0 1090 778"/>
                <a:gd name="T59" fmla="*/ 1090 h 603"/>
                <a:gd name="T60" fmla="+- 0 6397 4320"/>
                <a:gd name="T61" fmla="*/ T60 w 2138"/>
                <a:gd name="T62" fmla="+- 0 1090 778"/>
                <a:gd name="T63" fmla="*/ 1090 h 603"/>
                <a:gd name="T64" fmla="+- 0 6390 4320"/>
                <a:gd name="T65" fmla="*/ T64 w 2138"/>
                <a:gd name="T66" fmla="+- 0 1082 778"/>
                <a:gd name="T67" fmla="*/ 1082 h 603"/>
                <a:gd name="T68" fmla="+- 0 6457 4320"/>
                <a:gd name="T69" fmla="*/ T68 w 2138"/>
                <a:gd name="T70" fmla="+- 0 1260 778"/>
                <a:gd name="T71" fmla="*/ 1260 h 603"/>
                <a:gd name="T72" fmla="+- 0 6404 4320"/>
                <a:gd name="T73" fmla="*/ T72 w 2138"/>
                <a:gd name="T74" fmla="+- 0 1260 778"/>
                <a:gd name="T75" fmla="*/ 1260 h 603"/>
                <a:gd name="T76" fmla="+- 0 6404 4320"/>
                <a:gd name="T77" fmla="*/ T76 w 2138"/>
                <a:gd name="T78" fmla="+- 0 1280 778"/>
                <a:gd name="T79" fmla="*/ 1280 h 603"/>
                <a:gd name="T80" fmla="+- 0 6402 4320"/>
                <a:gd name="T81" fmla="*/ T80 w 2138"/>
                <a:gd name="T82" fmla="+- 0 1285 778"/>
                <a:gd name="T83" fmla="*/ 1285 h 603"/>
                <a:gd name="T84" fmla="+- 0 6397 4320"/>
                <a:gd name="T85" fmla="*/ T84 w 2138"/>
                <a:gd name="T86" fmla="+- 0 1288 778"/>
                <a:gd name="T87" fmla="*/ 1288 h 603"/>
                <a:gd name="T88" fmla="+- 0 6443 4320"/>
                <a:gd name="T89" fmla="*/ T88 w 2138"/>
                <a:gd name="T90" fmla="+- 0 1288 778"/>
                <a:gd name="T91" fmla="*/ 1288 h 603"/>
                <a:gd name="T92" fmla="+- 0 6457 4320"/>
                <a:gd name="T93" fmla="*/ T92 w 2138"/>
                <a:gd name="T94" fmla="+- 0 1260 778"/>
                <a:gd name="T95" fmla="*/ 1260 h 603"/>
                <a:gd name="T96" fmla="+- 0 4327 4320"/>
                <a:gd name="T97" fmla="*/ T96 w 2138"/>
                <a:gd name="T98" fmla="+- 0 778 778"/>
                <a:gd name="T99" fmla="*/ 778 h 603"/>
                <a:gd name="T100" fmla="+- 0 4321 4320"/>
                <a:gd name="T101" fmla="*/ T100 w 2138"/>
                <a:gd name="T102" fmla="+- 0 780 778"/>
                <a:gd name="T103" fmla="*/ 780 h 603"/>
                <a:gd name="T104" fmla="+- 0 4320 4320"/>
                <a:gd name="T105" fmla="*/ T104 w 2138"/>
                <a:gd name="T106" fmla="+- 0 785 778"/>
                <a:gd name="T107" fmla="*/ 785 h 603"/>
                <a:gd name="T108" fmla="+- 0 4320 4320"/>
                <a:gd name="T109" fmla="*/ T108 w 2138"/>
                <a:gd name="T110" fmla="+- 0 1082 778"/>
                <a:gd name="T111" fmla="*/ 1082 h 603"/>
                <a:gd name="T112" fmla="+- 0 4321 4320"/>
                <a:gd name="T113" fmla="*/ T112 w 2138"/>
                <a:gd name="T114" fmla="+- 0 1087 778"/>
                <a:gd name="T115" fmla="*/ 1087 h 603"/>
                <a:gd name="T116" fmla="+- 0 4327 4320"/>
                <a:gd name="T117" fmla="*/ T116 w 2138"/>
                <a:gd name="T118" fmla="+- 0 1090 778"/>
                <a:gd name="T119" fmla="*/ 1090 h 603"/>
                <a:gd name="T120" fmla="+- 0 6390 4320"/>
                <a:gd name="T121" fmla="*/ T120 w 2138"/>
                <a:gd name="T122" fmla="+- 0 1090 778"/>
                <a:gd name="T123" fmla="*/ 1090 h 603"/>
                <a:gd name="T124" fmla="+- 0 6390 4320"/>
                <a:gd name="T125" fmla="*/ T124 w 2138"/>
                <a:gd name="T126" fmla="+- 0 1082 778"/>
                <a:gd name="T127" fmla="*/ 1082 h 603"/>
                <a:gd name="T128" fmla="+- 0 4334 4320"/>
                <a:gd name="T129" fmla="*/ T128 w 2138"/>
                <a:gd name="T130" fmla="+- 0 1082 778"/>
                <a:gd name="T131" fmla="*/ 1082 h 603"/>
                <a:gd name="T132" fmla="+- 0 4327 4320"/>
                <a:gd name="T133" fmla="*/ T132 w 2138"/>
                <a:gd name="T134" fmla="+- 0 1074 778"/>
                <a:gd name="T135" fmla="*/ 1074 h 603"/>
                <a:gd name="T136" fmla="+- 0 4334 4320"/>
                <a:gd name="T137" fmla="*/ T136 w 2138"/>
                <a:gd name="T138" fmla="+- 0 1074 778"/>
                <a:gd name="T139" fmla="*/ 1074 h 603"/>
                <a:gd name="T140" fmla="+- 0 4334 4320"/>
                <a:gd name="T141" fmla="*/ T140 w 2138"/>
                <a:gd name="T142" fmla="+- 0 785 778"/>
                <a:gd name="T143" fmla="*/ 785 h 603"/>
                <a:gd name="T144" fmla="+- 0 4332 4320"/>
                <a:gd name="T145" fmla="*/ T144 w 2138"/>
                <a:gd name="T146" fmla="+- 0 780 778"/>
                <a:gd name="T147" fmla="*/ 780 h 603"/>
                <a:gd name="T148" fmla="+- 0 4327 4320"/>
                <a:gd name="T149" fmla="*/ T148 w 2138"/>
                <a:gd name="T150" fmla="+- 0 778 778"/>
                <a:gd name="T151" fmla="*/ 778 h 603"/>
                <a:gd name="T152" fmla="+- 0 6397 4320"/>
                <a:gd name="T153" fmla="*/ T152 w 2138"/>
                <a:gd name="T154" fmla="+- 0 1074 778"/>
                <a:gd name="T155" fmla="*/ 1074 h 603"/>
                <a:gd name="T156" fmla="+- 0 4334 4320"/>
                <a:gd name="T157" fmla="*/ T156 w 2138"/>
                <a:gd name="T158" fmla="+- 0 1074 778"/>
                <a:gd name="T159" fmla="*/ 1074 h 603"/>
                <a:gd name="T160" fmla="+- 0 4334 4320"/>
                <a:gd name="T161" fmla="*/ T160 w 2138"/>
                <a:gd name="T162" fmla="+- 0 1082 778"/>
                <a:gd name="T163" fmla="*/ 1082 h 603"/>
                <a:gd name="T164" fmla="+- 0 6390 4320"/>
                <a:gd name="T165" fmla="*/ T164 w 2138"/>
                <a:gd name="T166" fmla="+- 0 1082 778"/>
                <a:gd name="T167" fmla="*/ 1082 h 603"/>
                <a:gd name="T168" fmla="+- 0 6397 4320"/>
                <a:gd name="T169" fmla="*/ T168 w 2138"/>
                <a:gd name="T170" fmla="+- 0 1090 778"/>
                <a:gd name="T171" fmla="*/ 1090 h 603"/>
                <a:gd name="T172" fmla="+- 0 6404 4320"/>
                <a:gd name="T173" fmla="*/ T172 w 2138"/>
                <a:gd name="T174" fmla="+- 0 1090 778"/>
                <a:gd name="T175" fmla="*/ 1090 h 603"/>
                <a:gd name="T176" fmla="+- 0 6404 4320"/>
                <a:gd name="T177" fmla="*/ T176 w 2138"/>
                <a:gd name="T178" fmla="+- 0 1082 778"/>
                <a:gd name="T179" fmla="*/ 1082 h 603"/>
                <a:gd name="T180" fmla="+- 0 6402 4320"/>
                <a:gd name="T181" fmla="*/ T180 w 2138"/>
                <a:gd name="T182" fmla="+- 0 1076 778"/>
                <a:gd name="T183" fmla="*/ 1076 h 603"/>
                <a:gd name="T184" fmla="+- 0 6397 4320"/>
                <a:gd name="T185" fmla="*/ T184 w 2138"/>
                <a:gd name="T186" fmla="+- 0 1074 778"/>
                <a:gd name="T187" fmla="*/ 1074 h 603"/>
                <a:gd name="T188" fmla="+- 0 4334 4320"/>
                <a:gd name="T189" fmla="*/ T188 w 2138"/>
                <a:gd name="T190" fmla="+- 0 1074 778"/>
                <a:gd name="T191" fmla="*/ 1074 h 603"/>
                <a:gd name="T192" fmla="+- 0 4327 4320"/>
                <a:gd name="T193" fmla="*/ T192 w 2138"/>
                <a:gd name="T194" fmla="+- 0 1074 778"/>
                <a:gd name="T195" fmla="*/ 1074 h 603"/>
                <a:gd name="T196" fmla="+- 0 4334 4320"/>
                <a:gd name="T197" fmla="*/ T196 w 2138"/>
                <a:gd name="T198" fmla="+- 0 1082 778"/>
                <a:gd name="T199" fmla="*/ 1082 h 603"/>
                <a:gd name="T200" fmla="+- 0 4334 4320"/>
                <a:gd name="T201" fmla="*/ T200 w 2138"/>
                <a:gd name="T202" fmla="+- 0 1074 778"/>
                <a:gd name="T203" fmla="*/ 1074 h 6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2138" h="603">
                  <a:moveTo>
                    <a:pt x="2070" y="482"/>
                  </a:moveTo>
                  <a:lnTo>
                    <a:pt x="2017" y="482"/>
                  </a:lnTo>
                  <a:lnTo>
                    <a:pt x="2077" y="602"/>
                  </a:lnTo>
                  <a:lnTo>
                    <a:pt x="2123" y="510"/>
                  </a:lnTo>
                  <a:lnTo>
                    <a:pt x="2077" y="510"/>
                  </a:lnTo>
                  <a:lnTo>
                    <a:pt x="2071" y="507"/>
                  </a:lnTo>
                  <a:lnTo>
                    <a:pt x="2070" y="502"/>
                  </a:lnTo>
                  <a:lnTo>
                    <a:pt x="2070" y="482"/>
                  </a:lnTo>
                  <a:close/>
                  <a:moveTo>
                    <a:pt x="2070" y="304"/>
                  </a:moveTo>
                  <a:lnTo>
                    <a:pt x="2070" y="502"/>
                  </a:lnTo>
                  <a:lnTo>
                    <a:pt x="2071" y="507"/>
                  </a:lnTo>
                  <a:lnTo>
                    <a:pt x="2077" y="510"/>
                  </a:lnTo>
                  <a:lnTo>
                    <a:pt x="2082" y="507"/>
                  </a:lnTo>
                  <a:lnTo>
                    <a:pt x="2084" y="502"/>
                  </a:lnTo>
                  <a:lnTo>
                    <a:pt x="2084" y="312"/>
                  </a:lnTo>
                  <a:lnTo>
                    <a:pt x="2077" y="312"/>
                  </a:lnTo>
                  <a:lnTo>
                    <a:pt x="2070" y="304"/>
                  </a:lnTo>
                  <a:close/>
                  <a:moveTo>
                    <a:pt x="2137" y="482"/>
                  </a:moveTo>
                  <a:lnTo>
                    <a:pt x="2084" y="482"/>
                  </a:lnTo>
                  <a:lnTo>
                    <a:pt x="2084" y="502"/>
                  </a:lnTo>
                  <a:lnTo>
                    <a:pt x="2082" y="507"/>
                  </a:lnTo>
                  <a:lnTo>
                    <a:pt x="2077" y="510"/>
                  </a:lnTo>
                  <a:lnTo>
                    <a:pt x="2123" y="510"/>
                  </a:lnTo>
                  <a:lnTo>
                    <a:pt x="2137" y="482"/>
                  </a:lnTo>
                  <a:close/>
                  <a:moveTo>
                    <a:pt x="7" y="0"/>
                  </a:moveTo>
                  <a:lnTo>
                    <a:pt x="1" y="2"/>
                  </a:lnTo>
                  <a:lnTo>
                    <a:pt x="0" y="7"/>
                  </a:lnTo>
                  <a:lnTo>
                    <a:pt x="0" y="304"/>
                  </a:lnTo>
                  <a:lnTo>
                    <a:pt x="1" y="309"/>
                  </a:lnTo>
                  <a:lnTo>
                    <a:pt x="7" y="312"/>
                  </a:lnTo>
                  <a:lnTo>
                    <a:pt x="2070" y="312"/>
                  </a:lnTo>
                  <a:lnTo>
                    <a:pt x="2070" y="304"/>
                  </a:lnTo>
                  <a:lnTo>
                    <a:pt x="14" y="304"/>
                  </a:lnTo>
                  <a:lnTo>
                    <a:pt x="7" y="296"/>
                  </a:lnTo>
                  <a:lnTo>
                    <a:pt x="14" y="296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7" y="0"/>
                  </a:lnTo>
                  <a:close/>
                  <a:moveTo>
                    <a:pt x="2077" y="296"/>
                  </a:moveTo>
                  <a:lnTo>
                    <a:pt x="14" y="296"/>
                  </a:lnTo>
                  <a:lnTo>
                    <a:pt x="14" y="304"/>
                  </a:lnTo>
                  <a:lnTo>
                    <a:pt x="2070" y="304"/>
                  </a:lnTo>
                  <a:lnTo>
                    <a:pt x="2077" y="312"/>
                  </a:lnTo>
                  <a:lnTo>
                    <a:pt x="2084" y="312"/>
                  </a:lnTo>
                  <a:lnTo>
                    <a:pt x="2084" y="304"/>
                  </a:lnTo>
                  <a:lnTo>
                    <a:pt x="2082" y="298"/>
                  </a:lnTo>
                  <a:lnTo>
                    <a:pt x="2077" y="296"/>
                  </a:lnTo>
                  <a:close/>
                  <a:moveTo>
                    <a:pt x="14" y="296"/>
                  </a:moveTo>
                  <a:lnTo>
                    <a:pt x="7" y="296"/>
                  </a:lnTo>
                  <a:lnTo>
                    <a:pt x="14" y="304"/>
                  </a:lnTo>
                  <a:lnTo>
                    <a:pt x="14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627" y="2340"/>
              <a:ext cx="3420" cy="803"/>
            </a:xfrm>
            <a:custGeom>
              <a:avLst/>
              <a:gdLst>
                <a:gd name="T0" fmla="+- 0 8047 4627"/>
                <a:gd name="T1" fmla="*/ T0 w 3420"/>
                <a:gd name="T2" fmla="+- 0 2340 2340"/>
                <a:gd name="T3" fmla="*/ 2340 h 803"/>
                <a:gd name="T4" fmla="+- 0 4627 4627"/>
                <a:gd name="T5" fmla="*/ T4 w 3420"/>
                <a:gd name="T6" fmla="+- 0 2340 2340"/>
                <a:gd name="T7" fmla="*/ 2340 h 803"/>
                <a:gd name="T8" fmla="+- 0 4627 4627"/>
                <a:gd name="T9" fmla="*/ T8 w 3420"/>
                <a:gd name="T10" fmla="+- 0 2460 2340"/>
                <a:gd name="T11" fmla="*/ 2460 h 803"/>
                <a:gd name="T12" fmla="+- 0 4627 4627"/>
                <a:gd name="T13" fmla="*/ T12 w 3420"/>
                <a:gd name="T14" fmla="+- 0 3143 2340"/>
                <a:gd name="T15" fmla="*/ 3143 h 803"/>
                <a:gd name="T16" fmla="+- 0 8047 4627"/>
                <a:gd name="T17" fmla="*/ T16 w 3420"/>
                <a:gd name="T18" fmla="+- 0 3143 2340"/>
                <a:gd name="T19" fmla="*/ 3143 h 803"/>
                <a:gd name="T20" fmla="+- 0 8047 4627"/>
                <a:gd name="T21" fmla="*/ T20 w 3420"/>
                <a:gd name="T22" fmla="+- 0 2460 2340"/>
                <a:gd name="T23" fmla="*/ 2460 h 803"/>
                <a:gd name="T24" fmla="+- 0 8047 4627"/>
                <a:gd name="T25" fmla="*/ T24 w 3420"/>
                <a:gd name="T26" fmla="+- 0 2340 2340"/>
                <a:gd name="T27" fmla="*/ 2340 h 8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420" h="803">
                  <a:moveTo>
                    <a:pt x="342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803"/>
                  </a:lnTo>
                  <a:lnTo>
                    <a:pt x="3420" y="803"/>
                  </a:lnTo>
                  <a:lnTo>
                    <a:pt x="3420" y="12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507" y="2460"/>
              <a:ext cx="3420" cy="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15"/>
            <p:cNvSpPr>
              <a:spLocks/>
            </p:cNvSpPr>
            <p:nvPr/>
          </p:nvSpPr>
          <p:spPr bwMode="auto">
            <a:xfrm>
              <a:off x="7927" y="1728"/>
              <a:ext cx="728" cy="1193"/>
            </a:xfrm>
            <a:custGeom>
              <a:avLst/>
              <a:gdLst>
                <a:gd name="T0" fmla="+- 0 8047 7927"/>
                <a:gd name="T1" fmla="*/ T0 w 728"/>
                <a:gd name="T2" fmla="+- 0 2801 1728"/>
                <a:gd name="T3" fmla="*/ 2801 h 1193"/>
                <a:gd name="T4" fmla="+- 0 7927 7927"/>
                <a:gd name="T5" fmla="*/ T4 w 728"/>
                <a:gd name="T6" fmla="+- 0 2861 1728"/>
                <a:gd name="T7" fmla="*/ 2861 h 1193"/>
                <a:gd name="T8" fmla="+- 0 8047 7927"/>
                <a:gd name="T9" fmla="*/ T8 w 728"/>
                <a:gd name="T10" fmla="+- 0 2921 1728"/>
                <a:gd name="T11" fmla="*/ 2921 h 1193"/>
                <a:gd name="T12" fmla="+- 0 8047 7927"/>
                <a:gd name="T13" fmla="*/ T12 w 728"/>
                <a:gd name="T14" fmla="+- 0 2868 1728"/>
                <a:gd name="T15" fmla="*/ 2868 h 1193"/>
                <a:gd name="T16" fmla="+- 0 8027 7927"/>
                <a:gd name="T17" fmla="*/ T16 w 728"/>
                <a:gd name="T18" fmla="+- 0 2868 1728"/>
                <a:gd name="T19" fmla="*/ 2868 h 1193"/>
                <a:gd name="T20" fmla="+- 0 8022 7927"/>
                <a:gd name="T21" fmla="*/ T20 w 728"/>
                <a:gd name="T22" fmla="+- 0 2867 1728"/>
                <a:gd name="T23" fmla="*/ 2867 h 1193"/>
                <a:gd name="T24" fmla="+- 0 8020 7927"/>
                <a:gd name="T25" fmla="*/ T24 w 728"/>
                <a:gd name="T26" fmla="+- 0 2861 1728"/>
                <a:gd name="T27" fmla="*/ 2861 h 1193"/>
                <a:gd name="T28" fmla="+- 0 8022 7927"/>
                <a:gd name="T29" fmla="*/ T28 w 728"/>
                <a:gd name="T30" fmla="+- 0 2856 1728"/>
                <a:gd name="T31" fmla="*/ 2856 h 1193"/>
                <a:gd name="T32" fmla="+- 0 8027 7927"/>
                <a:gd name="T33" fmla="*/ T32 w 728"/>
                <a:gd name="T34" fmla="+- 0 2854 1728"/>
                <a:gd name="T35" fmla="*/ 2854 h 1193"/>
                <a:gd name="T36" fmla="+- 0 8047 7927"/>
                <a:gd name="T37" fmla="*/ T36 w 728"/>
                <a:gd name="T38" fmla="+- 0 2854 1728"/>
                <a:gd name="T39" fmla="*/ 2854 h 1193"/>
                <a:gd name="T40" fmla="+- 0 8047 7927"/>
                <a:gd name="T41" fmla="*/ T40 w 728"/>
                <a:gd name="T42" fmla="+- 0 2801 1728"/>
                <a:gd name="T43" fmla="*/ 2801 h 1193"/>
                <a:gd name="T44" fmla="+- 0 8047 7927"/>
                <a:gd name="T45" fmla="*/ T44 w 728"/>
                <a:gd name="T46" fmla="+- 0 2854 1728"/>
                <a:gd name="T47" fmla="*/ 2854 h 1193"/>
                <a:gd name="T48" fmla="+- 0 8027 7927"/>
                <a:gd name="T49" fmla="*/ T48 w 728"/>
                <a:gd name="T50" fmla="+- 0 2854 1728"/>
                <a:gd name="T51" fmla="*/ 2854 h 1193"/>
                <a:gd name="T52" fmla="+- 0 8022 7927"/>
                <a:gd name="T53" fmla="*/ T52 w 728"/>
                <a:gd name="T54" fmla="+- 0 2856 1728"/>
                <a:gd name="T55" fmla="*/ 2856 h 1193"/>
                <a:gd name="T56" fmla="+- 0 8020 7927"/>
                <a:gd name="T57" fmla="*/ T56 w 728"/>
                <a:gd name="T58" fmla="+- 0 2861 1728"/>
                <a:gd name="T59" fmla="*/ 2861 h 1193"/>
                <a:gd name="T60" fmla="+- 0 8022 7927"/>
                <a:gd name="T61" fmla="*/ T60 w 728"/>
                <a:gd name="T62" fmla="+- 0 2867 1728"/>
                <a:gd name="T63" fmla="*/ 2867 h 1193"/>
                <a:gd name="T64" fmla="+- 0 8027 7927"/>
                <a:gd name="T65" fmla="*/ T64 w 728"/>
                <a:gd name="T66" fmla="+- 0 2868 1728"/>
                <a:gd name="T67" fmla="*/ 2868 h 1193"/>
                <a:gd name="T68" fmla="+- 0 8047 7927"/>
                <a:gd name="T69" fmla="*/ T68 w 728"/>
                <a:gd name="T70" fmla="+- 0 2868 1728"/>
                <a:gd name="T71" fmla="*/ 2868 h 1193"/>
                <a:gd name="T72" fmla="+- 0 8047 7927"/>
                <a:gd name="T73" fmla="*/ T72 w 728"/>
                <a:gd name="T74" fmla="+- 0 2854 1728"/>
                <a:gd name="T75" fmla="*/ 2854 h 1193"/>
                <a:gd name="T76" fmla="+- 0 8640 7927"/>
                <a:gd name="T77" fmla="*/ T76 w 728"/>
                <a:gd name="T78" fmla="+- 0 2854 1728"/>
                <a:gd name="T79" fmla="*/ 2854 h 1193"/>
                <a:gd name="T80" fmla="+- 0 8047 7927"/>
                <a:gd name="T81" fmla="*/ T80 w 728"/>
                <a:gd name="T82" fmla="+- 0 2854 1728"/>
                <a:gd name="T83" fmla="*/ 2854 h 1193"/>
                <a:gd name="T84" fmla="+- 0 8047 7927"/>
                <a:gd name="T85" fmla="*/ T84 w 728"/>
                <a:gd name="T86" fmla="+- 0 2868 1728"/>
                <a:gd name="T87" fmla="*/ 2868 h 1193"/>
                <a:gd name="T88" fmla="+- 0 8647 7927"/>
                <a:gd name="T89" fmla="*/ T88 w 728"/>
                <a:gd name="T90" fmla="+- 0 2868 1728"/>
                <a:gd name="T91" fmla="*/ 2868 h 1193"/>
                <a:gd name="T92" fmla="+- 0 8652 7927"/>
                <a:gd name="T93" fmla="*/ T92 w 728"/>
                <a:gd name="T94" fmla="+- 0 2867 1728"/>
                <a:gd name="T95" fmla="*/ 2867 h 1193"/>
                <a:gd name="T96" fmla="+- 0 8654 7927"/>
                <a:gd name="T97" fmla="*/ T96 w 728"/>
                <a:gd name="T98" fmla="+- 0 2861 1728"/>
                <a:gd name="T99" fmla="*/ 2861 h 1193"/>
                <a:gd name="T100" fmla="+- 0 8640 7927"/>
                <a:gd name="T101" fmla="*/ T100 w 728"/>
                <a:gd name="T102" fmla="+- 0 2861 1728"/>
                <a:gd name="T103" fmla="*/ 2861 h 1193"/>
                <a:gd name="T104" fmla="+- 0 8640 7927"/>
                <a:gd name="T105" fmla="*/ T104 w 728"/>
                <a:gd name="T106" fmla="+- 0 2854 1728"/>
                <a:gd name="T107" fmla="*/ 2854 h 1193"/>
                <a:gd name="T108" fmla="+- 0 8640 7927"/>
                <a:gd name="T109" fmla="*/ T108 w 728"/>
                <a:gd name="T110" fmla="+- 0 1736 1728"/>
                <a:gd name="T111" fmla="*/ 1736 h 1193"/>
                <a:gd name="T112" fmla="+- 0 8640 7927"/>
                <a:gd name="T113" fmla="*/ T112 w 728"/>
                <a:gd name="T114" fmla="+- 0 2861 1728"/>
                <a:gd name="T115" fmla="*/ 2861 h 1193"/>
                <a:gd name="T116" fmla="+- 0 8647 7927"/>
                <a:gd name="T117" fmla="*/ T116 w 728"/>
                <a:gd name="T118" fmla="+- 0 2854 1728"/>
                <a:gd name="T119" fmla="*/ 2854 h 1193"/>
                <a:gd name="T120" fmla="+- 0 8654 7927"/>
                <a:gd name="T121" fmla="*/ T120 w 728"/>
                <a:gd name="T122" fmla="+- 0 2854 1728"/>
                <a:gd name="T123" fmla="*/ 2854 h 1193"/>
                <a:gd name="T124" fmla="+- 0 8654 7927"/>
                <a:gd name="T125" fmla="*/ T124 w 728"/>
                <a:gd name="T126" fmla="+- 0 1744 1728"/>
                <a:gd name="T127" fmla="*/ 1744 h 1193"/>
                <a:gd name="T128" fmla="+- 0 8647 7927"/>
                <a:gd name="T129" fmla="*/ T128 w 728"/>
                <a:gd name="T130" fmla="+- 0 1744 1728"/>
                <a:gd name="T131" fmla="*/ 1744 h 1193"/>
                <a:gd name="T132" fmla="+- 0 8640 7927"/>
                <a:gd name="T133" fmla="*/ T132 w 728"/>
                <a:gd name="T134" fmla="+- 0 1736 1728"/>
                <a:gd name="T135" fmla="*/ 1736 h 1193"/>
                <a:gd name="T136" fmla="+- 0 8654 7927"/>
                <a:gd name="T137" fmla="*/ T136 w 728"/>
                <a:gd name="T138" fmla="+- 0 2854 1728"/>
                <a:gd name="T139" fmla="*/ 2854 h 1193"/>
                <a:gd name="T140" fmla="+- 0 8647 7927"/>
                <a:gd name="T141" fmla="*/ T140 w 728"/>
                <a:gd name="T142" fmla="+- 0 2854 1728"/>
                <a:gd name="T143" fmla="*/ 2854 h 1193"/>
                <a:gd name="T144" fmla="+- 0 8640 7927"/>
                <a:gd name="T145" fmla="*/ T144 w 728"/>
                <a:gd name="T146" fmla="+- 0 2861 1728"/>
                <a:gd name="T147" fmla="*/ 2861 h 1193"/>
                <a:gd name="T148" fmla="+- 0 8654 7927"/>
                <a:gd name="T149" fmla="*/ T148 w 728"/>
                <a:gd name="T150" fmla="+- 0 2861 1728"/>
                <a:gd name="T151" fmla="*/ 2861 h 1193"/>
                <a:gd name="T152" fmla="+- 0 8654 7927"/>
                <a:gd name="T153" fmla="*/ T152 w 728"/>
                <a:gd name="T154" fmla="+- 0 2854 1728"/>
                <a:gd name="T155" fmla="*/ 2854 h 1193"/>
                <a:gd name="T156" fmla="+- 0 8647 7927"/>
                <a:gd name="T157" fmla="*/ T156 w 728"/>
                <a:gd name="T158" fmla="+- 0 1728 1728"/>
                <a:gd name="T159" fmla="*/ 1728 h 1193"/>
                <a:gd name="T160" fmla="+- 0 8287 7927"/>
                <a:gd name="T161" fmla="*/ T160 w 728"/>
                <a:gd name="T162" fmla="+- 0 1728 1728"/>
                <a:gd name="T163" fmla="*/ 1728 h 1193"/>
                <a:gd name="T164" fmla="+- 0 8281 7927"/>
                <a:gd name="T165" fmla="*/ T164 w 728"/>
                <a:gd name="T166" fmla="+- 0 1730 1728"/>
                <a:gd name="T167" fmla="*/ 1730 h 1193"/>
                <a:gd name="T168" fmla="+- 0 8280 7927"/>
                <a:gd name="T169" fmla="*/ T168 w 728"/>
                <a:gd name="T170" fmla="+- 0 1736 1728"/>
                <a:gd name="T171" fmla="*/ 1736 h 1193"/>
                <a:gd name="T172" fmla="+- 0 8281 7927"/>
                <a:gd name="T173" fmla="*/ T172 w 728"/>
                <a:gd name="T174" fmla="+- 0 1741 1728"/>
                <a:gd name="T175" fmla="*/ 1741 h 1193"/>
                <a:gd name="T176" fmla="+- 0 8287 7927"/>
                <a:gd name="T177" fmla="*/ T176 w 728"/>
                <a:gd name="T178" fmla="+- 0 1744 1728"/>
                <a:gd name="T179" fmla="*/ 1744 h 1193"/>
                <a:gd name="T180" fmla="+- 0 8640 7927"/>
                <a:gd name="T181" fmla="*/ T180 w 728"/>
                <a:gd name="T182" fmla="+- 0 1744 1728"/>
                <a:gd name="T183" fmla="*/ 1744 h 1193"/>
                <a:gd name="T184" fmla="+- 0 8640 7927"/>
                <a:gd name="T185" fmla="*/ T184 w 728"/>
                <a:gd name="T186" fmla="+- 0 1736 1728"/>
                <a:gd name="T187" fmla="*/ 1736 h 1193"/>
                <a:gd name="T188" fmla="+- 0 8654 7927"/>
                <a:gd name="T189" fmla="*/ T188 w 728"/>
                <a:gd name="T190" fmla="+- 0 1736 1728"/>
                <a:gd name="T191" fmla="*/ 1736 h 1193"/>
                <a:gd name="T192" fmla="+- 0 8652 7927"/>
                <a:gd name="T193" fmla="*/ T192 w 728"/>
                <a:gd name="T194" fmla="+- 0 1730 1728"/>
                <a:gd name="T195" fmla="*/ 1730 h 1193"/>
                <a:gd name="T196" fmla="+- 0 8647 7927"/>
                <a:gd name="T197" fmla="*/ T196 w 728"/>
                <a:gd name="T198" fmla="+- 0 1728 1728"/>
                <a:gd name="T199" fmla="*/ 1728 h 1193"/>
                <a:gd name="T200" fmla="+- 0 8654 7927"/>
                <a:gd name="T201" fmla="*/ T200 w 728"/>
                <a:gd name="T202" fmla="+- 0 1736 1728"/>
                <a:gd name="T203" fmla="*/ 1736 h 1193"/>
                <a:gd name="T204" fmla="+- 0 8640 7927"/>
                <a:gd name="T205" fmla="*/ T204 w 728"/>
                <a:gd name="T206" fmla="+- 0 1736 1728"/>
                <a:gd name="T207" fmla="*/ 1736 h 1193"/>
                <a:gd name="T208" fmla="+- 0 8647 7927"/>
                <a:gd name="T209" fmla="*/ T208 w 728"/>
                <a:gd name="T210" fmla="+- 0 1744 1728"/>
                <a:gd name="T211" fmla="*/ 1744 h 1193"/>
                <a:gd name="T212" fmla="+- 0 8654 7927"/>
                <a:gd name="T213" fmla="*/ T212 w 728"/>
                <a:gd name="T214" fmla="+- 0 1744 1728"/>
                <a:gd name="T215" fmla="*/ 1744 h 1193"/>
                <a:gd name="T216" fmla="+- 0 8654 7927"/>
                <a:gd name="T217" fmla="*/ T216 w 728"/>
                <a:gd name="T218" fmla="+- 0 1736 1728"/>
                <a:gd name="T219" fmla="*/ 1736 h 11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728" h="1193">
                  <a:moveTo>
                    <a:pt x="120" y="1073"/>
                  </a:moveTo>
                  <a:lnTo>
                    <a:pt x="0" y="1133"/>
                  </a:lnTo>
                  <a:lnTo>
                    <a:pt x="120" y="1193"/>
                  </a:lnTo>
                  <a:lnTo>
                    <a:pt x="120" y="1140"/>
                  </a:lnTo>
                  <a:lnTo>
                    <a:pt x="100" y="1140"/>
                  </a:lnTo>
                  <a:lnTo>
                    <a:pt x="95" y="1139"/>
                  </a:lnTo>
                  <a:lnTo>
                    <a:pt x="93" y="1133"/>
                  </a:lnTo>
                  <a:lnTo>
                    <a:pt x="95" y="1128"/>
                  </a:lnTo>
                  <a:lnTo>
                    <a:pt x="100" y="1126"/>
                  </a:lnTo>
                  <a:lnTo>
                    <a:pt x="120" y="1126"/>
                  </a:lnTo>
                  <a:lnTo>
                    <a:pt x="120" y="1073"/>
                  </a:lnTo>
                  <a:close/>
                  <a:moveTo>
                    <a:pt x="120" y="1126"/>
                  </a:moveTo>
                  <a:lnTo>
                    <a:pt x="100" y="1126"/>
                  </a:lnTo>
                  <a:lnTo>
                    <a:pt x="95" y="1128"/>
                  </a:lnTo>
                  <a:lnTo>
                    <a:pt x="93" y="1133"/>
                  </a:lnTo>
                  <a:lnTo>
                    <a:pt x="95" y="1139"/>
                  </a:lnTo>
                  <a:lnTo>
                    <a:pt x="100" y="1140"/>
                  </a:lnTo>
                  <a:lnTo>
                    <a:pt x="120" y="1140"/>
                  </a:lnTo>
                  <a:lnTo>
                    <a:pt x="120" y="1126"/>
                  </a:lnTo>
                  <a:close/>
                  <a:moveTo>
                    <a:pt x="713" y="1126"/>
                  </a:moveTo>
                  <a:lnTo>
                    <a:pt x="120" y="1126"/>
                  </a:lnTo>
                  <a:lnTo>
                    <a:pt x="120" y="1140"/>
                  </a:lnTo>
                  <a:lnTo>
                    <a:pt x="720" y="1140"/>
                  </a:lnTo>
                  <a:lnTo>
                    <a:pt x="725" y="1139"/>
                  </a:lnTo>
                  <a:lnTo>
                    <a:pt x="727" y="1133"/>
                  </a:lnTo>
                  <a:lnTo>
                    <a:pt x="713" y="1133"/>
                  </a:lnTo>
                  <a:lnTo>
                    <a:pt x="713" y="1126"/>
                  </a:lnTo>
                  <a:close/>
                  <a:moveTo>
                    <a:pt x="713" y="8"/>
                  </a:moveTo>
                  <a:lnTo>
                    <a:pt x="713" y="1133"/>
                  </a:lnTo>
                  <a:lnTo>
                    <a:pt x="720" y="1126"/>
                  </a:lnTo>
                  <a:lnTo>
                    <a:pt x="727" y="1126"/>
                  </a:lnTo>
                  <a:lnTo>
                    <a:pt x="727" y="16"/>
                  </a:lnTo>
                  <a:lnTo>
                    <a:pt x="720" y="16"/>
                  </a:lnTo>
                  <a:lnTo>
                    <a:pt x="713" y="8"/>
                  </a:lnTo>
                  <a:close/>
                  <a:moveTo>
                    <a:pt x="727" y="1126"/>
                  </a:moveTo>
                  <a:lnTo>
                    <a:pt x="720" y="1126"/>
                  </a:lnTo>
                  <a:lnTo>
                    <a:pt x="713" y="1133"/>
                  </a:lnTo>
                  <a:lnTo>
                    <a:pt x="727" y="1133"/>
                  </a:lnTo>
                  <a:lnTo>
                    <a:pt x="727" y="1126"/>
                  </a:lnTo>
                  <a:close/>
                  <a:moveTo>
                    <a:pt x="720" y="0"/>
                  </a:moveTo>
                  <a:lnTo>
                    <a:pt x="360" y="0"/>
                  </a:lnTo>
                  <a:lnTo>
                    <a:pt x="354" y="2"/>
                  </a:lnTo>
                  <a:lnTo>
                    <a:pt x="353" y="8"/>
                  </a:lnTo>
                  <a:lnTo>
                    <a:pt x="354" y="13"/>
                  </a:lnTo>
                  <a:lnTo>
                    <a:pt x="360" y="16"/>
                  </a:lnTo>
                  <a:lnTo>
                    <a:pt x="713" y="16"/>
                  </a:lnTo>
                  <a:lnTo>
                    <a:pt x="713" y="8"/>
                  </a:lnTo>
                  <a:lnTo>
                    <a:pt x="727" y="8"/>
                  </a:lnTo>
                  <a:lnTo>
                    <a:pt x="725" y="2"/>
                  </a:lnTo>
                  <a:lnTo>
                    <a:pt x="720" y="0"/>
                  </a:lnTo>
                  <a:close/>
                  <a:moveTo>
                    <a:pt x="727" y="8"/>
                  </a:moveTo>
                  <a:lnTo>
                    <a:pt x="713" y="8"/>
                  </a:lnTo>
                  <a:lnTo>
                    <a:pt x="720" y="16"/>
                  </a:lnTo>
                  <a:lnTo>
                    <a:pt x="727" y="16"/>
                  </a:lnTo>
                  <a:lnTo>
                    <a:pt x="72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627" y="3420"/>
              <a:ext cx="3420" cy="712"/>
            </a:xfrm>
            <a:custGeom>
              <a:avLst/>
              <a:gdLst>
                <a:gd name="T0" fmla="+- 0 8047 4627"/>
                <a:gd name="T1" fmla="*/ T0 w 3420"/>
                <a:gd name="T2" fmla="+- 0 3420 3420"/>
                <a:gd name="T3" fmla="*/ 3420 h 712"/>
                <a:gd name="T4" fmla="+- 0 4627 4627"/>
                <a:gd name="T5" fmla="*/ T4 w 3420"/>
                <a:gd name="T6" fmla="+- 0 3420 3420"/>
                <a:gd name="T7" fmla="*/ 3420 h 712"/>
                <a:gd name="T8" fmla="+- 0 4627 4627"/>
                <a:gd name="T9" fmla="*/ T8 w 3420"/>
                <a:gd name="T10" fmla="+- 0 3540 3420"/>
                <a:gd name="T11" fmla="*/ 3540 h 712"/>
                <a:gd name="T12" fmla="+- 0 4627 4627"/>
                <a:gd name="T13" fmla="*/ T12 w 3420"/>
                <a:gd name="T14" fmla="+- 0 4132 3420"/>
                <a:gd name="T15" fmla="*/ 4132 h 712"/>
                <a:gd name="T16" fmla="+- 0 8047 4627"/>
                <a:gd name="T17" fmla="*/ T16 w 3420"/>
                <a:gd name="T18" fmla="+- 0 4132 3420"/>
                <a:gd name="T19" fmla="*/ 4132 h 712"/>
                <a:gd name="T20" fmla="+- 0 8047 4627"/>
                <a:gd name="T21" fmla="*/ T20 w 3420"/>
                <a:gd name="T22" fmla="+- 0 3540 3420"/>
                <a:gd name="T23" fmla="*/ 3540 h 712"/>
                <a:gd name="T24" fmla="+- 0 8047 4627"/>
                <a:gd name="T25" fmla="*/ T24 w 3420"/>
                <a:gd name="T26" fmla="+- 0 3420 3420"/>
                <a:gd name="T27" fmla="*/ 342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420" h="712">
                  <a:moveTo>
                    <a:pt x="342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420" y="712"/>
                  </a:lnTo>
                  <a:lnTo>
                    <a:pt x="3420" y="12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507" y="3540"/>
              <a:ext cx="342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627" y="4320"/>
              <a:ext cx="3420" cy="712"/>
            </a:xfrm>
            <a:custGeom>
              <a:avLst/>
              <a:gdLst>
                <a:gd name="T0" fmla="+- 0 8047 4627"/>
                <a:gd name="T1" fmla="*/ T0 w 3420"/>
                <a:gd name="T2" fmla="+- 0 4320 4320"/>
                <a:gd name="T3" fmla="*/ 4320 h 712"/>
                <a:gd name="T4" fmla="+- 0 4627 4627"/>
                <a:gd name="T5" fmla="*/ T4 w 3420"/>
                <a:gd name="T6" fmla="+- 0 4320 4320"/>
                <a:gd name="T7" fmla="*/ 4320 h 712"/>
                <a:gd name="T8" fmla="+- 0 4627 4627"/>
                <a:gd name="T9" fmla="*/ T8 w 3420"/>
                <a:gd name="T10" fmla="+- 0 4440 4320"/>
                <a:gd name="T11" fmla="*/ 4440 h 712"/>
                <a:gd name="T12" fmla="+- 0 4627 4627"/>
                <a:gd name="T13" fmla="*/ T12 w 3420"/>
                <a:gd name="T14" fmla="+- 0 5032 4320"/>
                <a:gd name="T15" fmla="*/ 5032 h 712"/>
                <a:gd name="T16" fmla="+- 0 8047 4627"/>
                <a:gd name="T17" fmla="*/ T16 w 3420"/>
                <a:gd name="T18" fmla="+- 0 5032 4320"/>
                <a:gd name="T19" fmla="*/ 5032 h 712"/>
                <a:gd name="T20" fmla="+- 0 8047 4627"/>
                <a:gd name="T21" fmla="*/ T20 w 3420"/>
                <a:gd name="T22" fmla="+- 0 4440 4320"/>
                <a:gd name="T23" fmla="*/ 4440 h 712"/>
                <a:gd name="T24" fmla="+- 0 8047 4627"/>
                <a:gd name="T25" fmla="*/ T24 w 3420"/>
                <a:gd name="T26" fmla="+- 0 4320 4320"/>
                <a:gd name="T27" fmla="*/ 432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420" h="712">
                  <a:moveTo>
                    <a:pt x="342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420" y="712"/>
                  </a:lnTo>
                  <a:lnTo>
                    <a:pt x="3420" y="12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07" y="4440"/>
              <a:ext cx="342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27" y="5220"/>
              <a:ext cx="3420" cy="712"/>
            </a:xfrm>
            <a:custGeom>
              <a:avLst/>
              <a:gdLst>
                <a:gd name="T0" fmla="+- 0 8047 4627"/>
                <a:gd name="T1" fmla="*/ T0 w 3420"/>
                <a:gd name="T2" fmla="+- 0 5220 5220"/>
                <a:gd name="T3" fmla="*/ 5220 h 712"/>
                <a:gd name="T4" fmla="+- 0 4627 4627"/>
                <a:gd name="T5" fmla="*/ T4 w 3420"/>
                <a:gd name="T6" fmla="+- 0 5220 5220"/>
                <a:gd name="T7" fmla="*/ 5220 h 712"/>
                <a:gd name="T8" fmla="+- 0 4627 4627"/>
                <a:gd name="T9" fmla="*/ T8 w 3420"/>
                <a:gd name="T10" fmla="+- 0 5340 5220"/>
                <a:gd name="T11" fmla="*/ 5340 h 712"/>
                <a:gd name="T12" fmla="+- 0 4627 4627"/>
                <a:gd name="T13" fmla="*/ T12 w 3420"/>
                <a:gd name="T14" fmla="+- 0 5932 5220"/>
                <a:gd name="T15" fmla="*/ 5932 h 712"/>
                <a:gd name="T16" fmla="+- 0 8047 4627"/>
                <a:gd name="T17" fmla="*/ T16 w 3420"/>
                <a:gd name="T18" fmla="+- 0 5932 5220"/>
                <a:gd name="T19" fmla="*/ 5932 h 712"/>
                <a:gd name="T20" fmla="+- 0 8047 4627"/>
                <a:gd name="T21" fmla="*/ T20 w 3420"/>
                <a:gd name="T22" fmla="+- 0 5340 5220"/>
                <a:gd name="T23" fmla="*/ 5340 h 712"/>
                <a:gd name="T24" fmla="+- 0 8047 4627"/>
                <a:gd name="T25" fmla="*/ T24 w 3420"/>
                <a:gd name="T26" fmla="+- 0 5220 5220"/>
                <a:gd name="T27" fmla="*/ 522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420" h="712">
                  <a:moveTo>
                    <a:pt x="342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420" y="712"/>
                  </a:lnTo>
                  <a:lnTo>
                    <a:pt x="3420" y="12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507" y="5340"/>
              <a:ext cx="342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627" y="6120"/>
              <a:ext cx="3420" cy="712"/>
            </a:xfrm>
            <a:custGeom>
              <a:avLst/>
              <a:gdLst>
                <a:gd name="T0" fmla="+- 0 8047 4627"/>
                <a:gd name="T1" fmla="*/ T0 w 3420"/>
                <a:gd name="T2" fmla="+- 0 6120 6120"/>
                <a:gd name="T3" fmla="*/ 6120 h 712"/>
                <a:gd name="T4" fmla="+- 0 4627 4627"/>
                <a:gd name="T5" fmla="*/ T4 w 3420"/>
                <a:gd name="T6" fmla="+- 0 6120 6120"/>
                <a:gd name="T7" fmla="*/ 6120 h 712"/>
                <a:gd name="T8" fmla="+- 0 4627 4627"/>
                <a:gd name="T9" fmla="*/ T8 w 3420"/>
                <a:gd name="T10" fmla="+- 0 6240 6120"/>
                <a:gd name="T11" fmla="*/ 6240 h 712"/>
                <a:gd name="T12" fmla="+- 0 4627 4627"/>
                <a:gd name="T13" fmla="*/ T12 w 3420"/>
                <a:gd name="T14" fmla="+- 0 6832 6120"/>
                <a:gd name="T15" fmla="*/ 6832 h 712"/>
                <a:gd name="T16" fmla="+- 0 8047 4627"/>
                <a:gd name="T17" fmla="*/ T16 w 3420"/>
                <a:gd name="T18" fmla="+- 0 6832 6120"/>
                <a:gd name="T19" fmla="*/ 6832 h 712"/>
                <a:gd name="T20" fmla="+- 0 8047 4627"/>
                <a:gd name="T21" fmla="*/ T20 w 3420"/>
                <a:gd name="T22" fmla="+- 0 6240 6120"/>
                <a:gd name="T23" fmla="*/ 6240 h 712"/>
                <a:gd name="T24" fmla="+- 0 8047 4627"/>
                <a:gd name="T25" fmla="*/ T24 w 3420"/>
                <a:gd name="T26" fmla="+- 0 6120 6120"/>
                <a:gd name="T27" fmla="*/ 612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420" h="712">
                  <a:moveTo>
                    <a:pt x="342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420" y="712"/>
                  </a:lnTo>
                  <a:lnTo>
                    <a:pt x="3420" y="12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07" y="6240"/>
              <a:ext cx="342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627" y="7020"/>
              <a:ext cx="3420" cy="827"/>
            </a:xfrm>
            <a:custGeom>
              <a:avLst/>
              <a:gdLst>
                <a:gd name="T0" fmla="+- 0 8047 4627"/>
                <a:gd name="T1" fmla="*/ T0 w 3420"/>
                <a:gd name="T2" fmla="+- 0 7020 7020"/>
                <a:gd name="T3" fmla="*/ 7020 h 827"/>
                <a:gd name="T4" fmla="+- 0 4627 4627"/>
                <a:gd name="T5" fmla="*/ T4 w 3420"/>
                <a:gd name="T6" fmla="+- 0 7020 7020"/>
                <a:gd name="T7" fmla="*/ 7020 h 827"/>
                <a:gd name="T8" fmla="+- 0 4627 4627"/>
                <a:gd name="T9" fmla="*/ T8 w 3420"/>
                <a:gd name="T10" fmla="+- 0 7140 7020"/>
                <a:gd name="T11" fmla="*/ 7140 h 827"/>
                <a:gd name="T12" fmla="+- 0 4627 4627"/>
                <a:gd name="T13" fmla="*/ T12 w 3420"/>
                <a:gd name="T14" fmla="+- 0 7847 7020"/>
                <a:gd name="T15" fmla="*/ 7847 h 827"/>
                <a:gd name="T16" fmla="+- 0 8047 4627"/>
                <a:gd name="T17" fmla="*/ T16 w 3420"/>
                <a:gd name="T18" fmla="+- 0 7847 7020"/>
                <a:gd name="T19" fmla="*/ 7847 h 827"/>
                <a:gd name="T20" fmla="+- 0 8047 4627"/>
                <a:gd name="T21" fmla="*/ T20 w 3420"/>
                <a:gd name="T22" fmla="+- 0 7140 7020"/>
                <a:gd name="T23" fmla="*/ 7140 h 827"/>
                <a:gd name="T24" fmla="+- 0 8047 4627"/>
                <a:gd name="T25" fmla="*/ T24 w 3420"/>
                <a:gd name="T26" fmla="+- 0 7020 7020"/>
                <a:gd name="T27" fmla="*/ 7020 h 8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420" h="827">
                  <a:moveTo>
                    <a:pt x="342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827"/>
                  </a:lnTo>
                  <a:lnTo>
                    <a:pt x="3420" y="827"/>
                  </a:lnTo>
                  <a:lnTo>
                    <a:pt x="3420" y="12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507" y="7140"/>
              <a:ext cx="3420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7927" y="1728"/>
              <a:ext cx="728" cy="5886"/>
            </a:xfrm>
            <a:custGeom>
              <a:avLst/>
              <a:gdLst>
                <a:gd name="T0" fmla="+- 0 8654 7927"/>
                <a:gd name="T1" fmla="*/ T0 w 728"/>
                <a:gd name="T2" fmla="+- 0 1736 1728"/>
                <a:gd name="T3" fmla="*/ 1736 h 5886"/>
                <a:gd name="T4" fmla="+- 0 8652 7927"/>
                <a:gd name="T5" fmla="*/ T4 w 728"/>
                <a:gd name="T6" fmla="+- 0 1730 1728"/>
                <a:gd name="T7" fmla="*/ 1730 h 5886"/>
                <a:gd name="T8" fmla="+- 0 8647 7927"/>
                <a:gd name="T9" fmla="*/ T8 w 728"/>
                <a:gd name="T10" fmla="+- 0 1728 1728"/>
                <a:gd name="T11" fmla="*/ 1728 h 5886"/>
                <a:gd name="T12" fmla="+- 0 8287 7927"/>
                <a:gd name="T13" fmla="*/ T12 w 728"/>
                <a:gd name="T14" fmla="+- 0 1728 1728"/>
                <a:gd name="T15" fmla="*/ 1728 h 5886"/>
                <a:gd name="T16" fmla="+- 0 8281 7927"/>
                <a:gd name="T17" fmla="*/ T16 w 728"/>
                <a:gd name="T18" fmla="+- 0 1730 1728"/>
                <a:gd name="T19" fmla="*/ 1730 h 5886"/>
                <a:gd name="T20" fmla="+- 0 8280 7927"/>
                <a:gd name="T21" fmla="*/ T20 w 728"/>
                <a:gd name="T22" fmla="+- 0 1736 1728"/>
                <a:gd name="T23" fmla="*/ 1736 h 5886"/>
                <a:gd name="T24" fmla="+- 0 8281 7927"/>
                <a:gd name="T25" fmla="*/ T24 w 728"/>
                <a:gd name="T26" fmla="+- 0 1741 1728"/>
                <a:gd name="T27" fmla="*/ 1741 h 5886"/>
                <a:gd name="T28" fmla="+- 0 8287 7927"/>
                <a:gd name="T29" fmla="*/ T28 w 728"/>
                <a:gd name="T30" fmla="+- 0 1744 1728"/>
                <a:gd name="T31" fmla="*/ 1744 h 5886"/>
                <a:gd name="T32" fmla="+- 0 8640 7927"/>
                <a:gd name="T33" fmla="*/ T32 w 728"/>
                <a:gd name="T34" fmla="+- 0 1744 1728"/>
                <a:gd name="T35" fmla="*/ 1744 h 5886"/>
                <a:gd name="T36" fmla="+- 0 8640 7927"/>
                <a:gd name="T37" fmla="*/ T36 w 728"/>
                <a:gd name="T38" fmla="+- 0 3888 1728"/>
                <a:gd name="T39" fmla="*/ 3888 h 5886"/>
                <a:gd name="T40" fmla="+- 0 8047 7927"/>
                <a:gd name="T41" fmla="*/ T40 w 728"/>
                <a:gd name="T42" fmla="+- 0 3888 1728"/>
                <a:gd name="T43" fmla="*/ 3888 h 5886"/>
                <a:gd name="T44" fmla="+- 0 8047 7927"/>
                <a:gd name="T45" fmla="*/ T44 w 728"/>
                <a:gd name="T46" fmla="+- 0 3836 1728"/>
                <a:gd name="T47" fmla="*/ 3836 h 5886"/>
                <a:gd name="T48" fmla="+- 0 7927 7927"/>
                <a:gd name="T49" fmla="*/ T48 w 728"/>
                <a:gd name="T50" fmla="+- 0 3896 1728"/>
                <a:gd name="T51" fmla="*/ 3896 h 5886"/>
                <a:gd name="T52" fmla="+- 0 8047 7927"/>
                <a:gd name="T53" fmla="*/ T52 w 728"/>
                <a:gd name="T54" fmla="+- 0 3956 1728"/>
                <a:gd name="T55" fmla="*/ 3956 h 5886"/>
                <a:gd name="T56" fmla="+- 0 8047 7927"/>
                <a:gd name="T57" fmla="*/ T56 w 728"/>
                <a:gd name="T58" fmla="+- 0 3904 1728"/>
                <a:gd name="T59" fmla="*/ 3904 h 5886"/>
                <a:gd name="T60" fmla="+- 0 8640 7927"/>
                <a:gd name="T61" fmla="*/ T60 w 728"/>
                <a:gd name="T62" fmla="+- 0 3904 1728"/>
                <a:gd name="T63" fmla="*/ 3904 h 5886"/>
                <a:gd name="T64" fmla="+- 0 8640 7927"/>
                <a:gd name="T65" fmla="*/ T64 w 728"/>
                <a:gd name="T66" fmla="+- 0 4789 1728"/>
                <a:gd name="T67" fmla="*/ 4789 h 5886"/>
                <a:gd name="T68" fmla="+- 0 8047 7927"/>
                <a:gd name="T69" fmla="*/ T68 w 728"/>
                <a:gd name="T70" fmla="+- 0 4789 1728"/>
                <a:gd name="T71" fmla="*/ 4789 h 5886"/>
                <a:gd name="T72" fmla="+- 0 8047 7927"/>
                <a:gd name="T73" fmla="*/ T72 w 728"/>
                <a:gd name="T74" fmla="+- 0 4736 1728"/>
                <a:gd name="T75" fmla="*/ 4736 h 5886"/>
                <a:gd name="T76" fmla="+- 0 7927 7927"/>
                <a:gd name="T77" fmla="*/ T76 w 728"/>
                <a:gd name="T78" fmla="+- 0 4796 1728"/>
                <a:gd name="T79" fmla="*/ 4796 h 5886"/>
                <a:gd name="T80" fmla="+- 0 8047 7927"/>
                <a:gd name="T81" fmla="*/ T80 w 728"/>
                <a:gd name="T82" fmla="+- 0 4856 1728"/>
                <a:gd name="T83" fmla="*/ 4856 h 5886"/>
                <a:gd name="T84" fmla="+- 0 8047 7927"/>
                <a:gd name="T85" fmla="*/ T84 w 728"/>
                <a:gd name="T86" fmla="+- 0 4805 1728"/>
                <a:gd name="T87" fmla="*/ 4805 h 5886"/>
                <a:gd name="T88" fmla="+- 0 8640 7927"/>
                <a:gd name="T89" fmla="*/ T88 w 728"/>
                <a:gd name="T90" fmla="+- 0 4805 1728"/>
                <a:gd name="T91" fmla="*/ 4805 h 5886"/>
                <a:gd name="T92" fmla="+- 0 8640 7927"/>
                <a:gd name="T93" fmla="*/ T92 w 728"/>
                <a:gd name="T94" fmla="+- 0 5689 1728"/>
                <a:gd name="T95" fmla="*/ 5689 h 5886"/>
                <a:gd name="T96" fmla="+- 0 8047 7927"/>
                <a:gd name="T97" fmla="*/ T96 w 728"/>
                <a:gd name="T98" fmla="+- 0 5689 1728"/>
                <a:gd name="T99" fmla="*/ 5689 h 5886"/>
                <a:gd name="T100" fmla="+- 0 8047 7927"/>
                <a:gd name="T101" fmla="*/ T100 w 728"/>
                <a:gd name="T102" fmla="+- 0 5636 1728"/>
                <a:gd name="T103" fmla="*/ 5636 h 5886"/>
                <a:gd name="T104" fmla="+- 0 7927 7927"/>
                <a:gd name="T105" fmla="*/ T104 w 728"/>
                <a:gd name="T106" fmla="+- 0 5696 1728"/>
                <a:gd name="T107" fmla="*/ 5696 h 5886"/>
                <a:gd name="T108" fmla="+- 0 8047 7927"/>
                <a:gd name="T109" fmla="*/ T108 w 728"/>
                <a:gd name="T110" fmla="+- 0 5756 1728"/>
                <a:gd name="T111" fmla="*/ 5756 h 5886"/>
                <a:gd name="T112" fmla="+- 0 8047 7927"/>
                <a:gd name="T113" fmla="*/ T112 w 728"/>
                <a:gd name="T114" fmla="+- 0 5705 1728"/>
                <a:gd name="T115" fmla="*/ 5705 h 5886"/>
                <a:gd name="T116" fmla="+- 0 8640 7927"/>
                <a:gd name="T117" fmla="*/ T116 w 728"/>
                <a:gd name="T118" fmla="+- 0 5705 1728"/>
                <a:gd name="T119" fmla="*/ 5705 h 5886"/>
                <a:gd name="T120" fmla="+- 0 8640 7927"/>
                <a:gd name="T121" fmla="*/ T120 w 728"/>
                <a:gd name="T122" fmla="+- 0 6588 1728"/>
                <a:gd name="T123" fmla="*/ 6588 h 5886"/>
                <a:gd name="T124" fmla="+- 0 8047 7927"/>
                <a:gd name="T125" fmla="*/ T124 w 728"/>
                <a:gd name="T126" fmla="+- 0 6588 1728"/>
                <a:gd name="T127" fmla="*/ 6588 h 5886"/>
                <a:gd name="T128" fmla="+- 0 8047 7927"/>
                <a:gd name="T129" fmla="*/ T128 w 728"/>
                <a:gd name="T130" fmla="+- 0 6535 1728"/>
                <a:gd name="T131" fmla="*/ 6535 h 5886"/>
                <a:gd name="T132" fmla="+- 0 7927 7927"/>
                <a:gd name="T133" fmla="*/ T132 w 728"/>
                <a:gd name="T134" fmla="+- 0 6595 1728"/>
                <a:gd name="T135" fmla="*/ 6595 h 5886"/>
                <a:gd name="T136" fmla="+- 0 8047 7927"/>
                <a:gd name="T137" fmla="*/ T136 w 728"/>
                <a:gd name="T138" fmla="+- 0 6655 1728"/>
                <a:gd name="T139" fmla="*/ 6655 h 5886"/>
                <a:gd name="T140" fmla="+- 0 8047 7927"/>
                <a:gd name="T141" fmla="*/ T140 w 728"/>
                <a:gd name="T142" fmla="+- 0 6602 1728"/>
                <a:gd name="T143" fmla="*/ 6602 h 5886"/>
                <a:gd name="T144" fmla="+- 0 8640 7927"/>
                <a:gd name="T145" fmla="*/ T144 w 728"/>
                <a:gd name="T146" fmla="+- 0 6602 1728"/>
                <a:gd name="T147" fmla="*/ 6602 h 5886"/>
                <a:gd name="T148" fmla="+- 0 8640 7927"/>
                <a:gd name="T149" fmla="*/ T148 w 728"/>
                <a:gd name="T150" fmla="+- 0 7547 1728"/>
                <a:gd name="T151" fmla="*/ 7547 h 5886"/>
                <a:gd name="T152" fmla="+- 0 8047 7927"/>
                <a:gd name="T153" fmla="*/ T152 w 728"/>
                <a:gd name="T154" fmla="+- 0 7547 1728"/>
                <a:gd name="T155" fmla="*/ 7547 h 5886"/>
                <a:gd name="T156" fmla="+- 0 8047 7927"/>
                <a:gd name="T157" fmla="*/ T156 w 728"/>
                <a:gd name="T158" fmla="+- 0 7494 1728"/>
                <a:gd name="T159" fmla="*/ 7494 h 5886"/>
                <a:gd name="T160" fmla="+- 0 7927 7927"/>
                <a:gd name="T161" fmla="*/ T160 w 728"/>
                <a:gd name="T162" fmla="+- 0 7554 1728"/>
                <a:gd name="T163" fmla="*/ 7554 h 5886"/>
                <a:gd name="T164" fmla="+- 0 8047 7927"/>
                <a:gd name="T165" fmla="*/ T164 w 728"/>
                <a:gd name="T166" fmla="+- 0 7614 1728"/>
                <a:gd name="T167" fmla="*/ 7614 h 5886"/>
                <a:gd name="T168" fmla="+- 0 8047 7927"/>
                <a:gd name="T169" fmla="*/ T168 w 728"/>
                <a:gd name="T170" fmla="+- 0 7561 1728"/>
                <a:gd name="T171" fmla="*/ 7561 h 5886"/>
                <a:gd name="T172" fmla="+- 0 8647 7927"/>
                <a:gd name="T173" fmla="*/ T172 w 728"/>
                <a:gd name="T174" fmla="+- 0 7561 1728"/>
                <a:gd name="T175" fmla="*/ 7561 h 5886"/>
                <a:gd name="T176" fmla="+- 0 8652 7927"/>
                <a:gd name="T177" fmla="*/ T176 w 728"/>
                <a:gd name="T178" fmla="+- 0 7559 1728"/>
                <a:gd name="T179" fmla="*/ 7559 h 5886"/>
                <a:gd name="T180" fmla="+- 0 8654 7927"/>
                <a:gd name="T181" fmla="*/ T180 w 728"/>
                <a:gd name="T182" fmla="+- 0 7554 1728"/>
                <a:gd name="T183" fmla="*/ 7554 h 5886"/>
                <a:gd name="T184" fmla="+- 0 8654 7927"/>
                <a:gd name="T185" fmla="*/ T184 w 728"/>
                <a:gd name="T186" fmla="+- 0 7547 1728"/>
                <a:gd name="T187" fmla="*/ 7547 h 5886"/>
                <a:gd name="T188" fmla="+- 0 8654 7927"/>
                <a:gd name="T189" fmla="*/ T188 w 728"/>
                <a:gd name="T190" fmla="+- 0 6595 1728"/>
                <a:gd name="T191" fmla="*/ 6595 h 5886"/>
                <a:gd name="T192" fmla="+- 0 8654 7927"/>
                <a:gd name="T193" fmla="*/ T192 w 728"/>
                <a:gd name="T194" fmla="+- 0 1744 1728"/>
                <a:gd name="T195" fmla="*/ 1744 h 5886"/>
                <a:gd name="T196" fmla="+- 0 8654 7927"/>
                <a:gd name="T197" fmla="*/ T196 w 728"/>
                <a:gd name="T198" fmla="+- 0 1736 1728"/>
                <a:gd name="T199" fmla="*/ 1736 h 58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728" h="5886">
                  <a:moveTo>
                    <a:pt x="727" y="8"/>
                  </a:moveTo>
                  <a:lnTo>
                    <a:pt x="725" y="2"/>
                  </a:lnTo>
                  <a:lnTo>
                    <a:pt x="720" y="0"/>
                  </a:lnTo>
                  <a:lnTo>
                    <a:pt x="360" y="0"/>
                  </a:lnTo>
                  <a:lnTo>
                    <a:pt x="354" y="2"/>
                  </a:lnTo>
                  <a:lnTo>
                    <a:pt x="353" y="8"/>
                  </a:lnTo>
                  <a:lnTo>
                    <a:pt x="354" y="13"/>
                  </a:lnTo>
                  <a:lnTo>
                    <a:pt x="360" y="16"/>
                  </a:lnTo>
                  <a:lnTo>
                    <a:pt x="713" y="16"/>
                  </a:lnTo>
                  <a:lnTo>
                    <a:pt x="713" y="2160"/>
                  </a:lnTo>
                  <a:lnTo>
                    <a:pt x="120" y="2160"/>
                  </a:lnTo>
                  <a:lnTo>
                    <a:pt x="120" y="2108"/>
                  </a:lnTo>
                  <a:lnTo>
                    <a:pt x="0" y="2168"/>
                  </a:lnTo>
                  <a:lnTo>
                    <a:pt x="120" y="2228"/>
                  </a:lnTo>
                  <a:lnTo>
                    <a:pt x="120" y="2176"/>
                  </a:lnTo>
                  <a:lnTo>
                    <a:pt x="713" y="2176"/>
                  </a:lnTo>
                  <a:lnTo>
                    <a:pt x="713" y="3061"/>
                  </a:lnTo>
                  <a:lnTo>
                    <a:pt x="120" y="3061"/>
                  </a:lnTo>
                  <a:lnTo>
                    <a:pt x="120" y="3008"/>
                  </a:lnTo>
                  <a:lnTo>
                    <a:pt x="0" y="3068"/>
                  </a:lnTo>
                  <a:lnTo>
                    <a:pt x="120" y="3128"/>
                  </a:lnTo>
                  <a:lnTo>
                    <a:pt x="120" y="3077"/>
                  </a:lnTo>
                  <a:lnTo>
                    <a:pt x="713" y="3077"/>
                  </a:lnTo>
                  <a:lnTo>
                    <a:pt x="713" y="3961"/>
                  </a:lnTo>
                  <a:lnTo>
                    <a:pt x="120" y="3961"/>
                  </a:lnTo>
                  <a:lnTo>
                    <a:pt x="120" y="3908"/>
                  </a:lnTo>
                  <a:lnTo>
                    <a:pt x="0" y="3968"/>
                  </a:lnTo>
                  <a:lnTo>
                    <a:pt x="120" y="4028"/>
                  </a:lnTo>
                  <a:lnTo>
                    <a:pt x="120" y="3977"/>
                  </a:lnTo>
                  <a:lnTo>
                    <a:pt x="713" y="3977"/>
                  </a:lnTo>
                  <a:lnTo>
                    <a:pt x="713" y="4860"/>
                  </a:lnTo>
                  <a:lnTo>
                    <a:pt x="120" y="4860"/>
                  </a:lnTo>
                  <a:lnTo>
                    <a:pt x="120" y="4807"/>
                  </a:lnTo>
                  <a:lnTo>
                    <a:pt x="0" y="4867"/>
                  </a:lnTo>
                  <a:lnTo>
                    <a:pt x="120" y="4927"/>
                  </a:lnTo>
                  <a:lnTo>
                    <a:pt x="120" y="4874"/>
                  </a:lnTo>
                  <a:lnTo>
                    <a:pt x="713" y="4874"/>
                  </a:lnTo>
                  <a:lnTo>
                    <a:pt x="713" y="5819"/>
                  </a:lnTo>
                  <a:lnTo>
                    <a:pt x="120" y="5819"/>
                  </a:lnTo>
                  <a:lnTo>
                    <a:pt x="120" y="5766"/>
                  </a:lnTo>
                  <a:lnTo>
                    <a:pt x="0" y="5826"/>
                  </a:lnTo>
                  <a:lnTo>
                    <a:pt x="120" y="5886"/>
                  </a:lnTo>
                  <a:lnTo>
                    <a:pt x="120" y="5833"/>
                  </a:lnTo>
                  <a:lnTo>
                    <a:pt x="720" y="5833"/>
                  </a:lnTo>
                  <a:lnTo>
                    <a:pt x="725" y="5831"/>
                  </a:lnTo>
                  <a:lnTo>
                    <a:pt x="727" y="5826"/>
                  </a:lnTo>
                  <a:lnTo>
                    <a:pt x="727" y="5819"/>
                  </a:lnTo>
                  <a:lnTo>
                    <a:pt x="727" y="4867"/>
                  </a:lnTo>
                  <a:lnTo>
                    <a:pt x="727" y="16"/>
                  </a:lnTo>
                  <a:lnTo>
                    <a:pt x="72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67" y="2340"/>
              <a:ext cx="3600" cy="436"/>
            </a:xfrm>
            <a:custGeom>
              <a:avLst/>
              <a:gdLst>
                <a:gd name="T0" fmla="+- 0 4267 667"/>
                <a:gd name="T1" fmla="*/ T0 w 3600"/>
                <a:gd name="T2" fmla="+- 0 2340 2340"/>
                <a:gd name="T3" fmla="*/ 2340 h 436"/>
                <a:gd name="T4" fmla="+- 0 667 667"/>
                <a:gd name="T5" fmla="*/ T4 w 3600"/>
                <a:gd name="T6" fmla="+- 0 2340 2340"/>
                <a:gd name="T7" fmla="*/ 2340 h 436"/>
                <a:gd name="T8" fmla="+- 0 667 667"/>
                <a:gd name="T9" fmla="*/ T8 w 3600"/>
                <a:gd name="T10" fmla="+- 0 2460 2340"/>
                <a:gd name="T11" fmla="*/ 2460 h 436"/>
                <a:gd name="T12" fmla="+- 0 667 667"/>
                <a:gd name="T13" fmla="*/ T12 w 3600"/>
                <a:gd name="T14" fmla="+- 0 2776 2340"/>
                <a:gd name="T15" fmla="*/ 2776 h 436"/>
                <a:gd name="T16" fmla="+- 0 4267 667"/>
                <a:gd name="T17" fmla="*/ T16 w 3600"/>
                <a:gd name="T18" fmla="+- 0 2776 2340"/>
                <a:gd name="T19" fmla="*/ 2776 h 436"/>
                <a:gd name="T20" fmla="+- 0 4267 667"/>
                <a:gd name="T21" fmla="*/ T20 w 3600"/>
                <a:gd name="T22" fmla="+- 0 2460 2340"/>
                <a:gd name="T23" fmla="*/ 2460 h 436"/>
                <a:gd name="T24" fmla="+- 0 4267 667"/>
                <a:gd name="T25" fmla="*/ T24 w 3600"/>
                <a:gd name="T26" fmla="+- 0 2340 2340"/>
                <a:gd name="T27" fmla="*/ 2340 h 4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600" h="436">
                  <a:moveTo>
                    <a:pt x="360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436"/>
                  </a:lnTo>
                  <a:lnTo>
                    <a:pt x="3600" y="436"/>
                  </a:lnTo>
                  <a:lnTo>
                    <a:pt x="3600" y="12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47" y="2460"/>
              <a:ext cx="3600" cy="4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AutoShape 29"/>
            <p:cNvSpPr>
              <a:spLocks/>
            </p:cNvSpPr>
            <p:nvPr/>
          </p:nvSpPr>
          <p:spPr bwMode="auto">
            <a:xfrm>
              <a:off x="0" y="1728"/>
              <a:ext cx="548" cy="1011"/>
            </a:xfrm>
            <a:custGeom>
              <a:avLst/>
              <a:gdLst>
                <a:gd name="T0" fmla="*/ 427 w 548"/>
                <a:gd name="T1" fmla="+- 0 2618 1728"/>
                <a:gd name="T2" fmla="*/ 2618 h 1011"/>
                <a:gd name="T3" fmla="*/ 427 w 548"/>
                <a:gd name="T4" fmla="+- 0 2738 1728"/>
                <a:gd name="T5" fmla="*/ 2738 h 1011"/>
                <a:gd name="T6" fmla="*/ 533 w 548"/>
                <a:gd name="T7" fmla="+- 0 2686 1728"/>
                <a:gd name="T8" fmla="*/ 2686 h 1011"/>
                <a:gd name="T9" fmla="*/ 446 w 548"/>
                <a:gd name="T10" fmla="+- 0 2686 1728"/>
                <a:gd name="T11" fmla="*/ 2686 h 1011"/>
                <a:gd name="T12" fmla="*/ 452 w 548"/>
                <a:gd name="T13" fmla="+- 0 2683 1728"/>
                <a:gd name="T14" fmla="*/ 2683 h 1011"/>
                <a:gd name="T15" fmla="*/ 455 w 548"/>
                <a:gd name="T16" fmla="+- 0 2678 1728"/>
                <a:gd name="T17" fmla="*/ 2678 h 1011"/>
                <a:gd name="T18" fmla="*/ 452 w 548"/>
                <a:gd name="T19" fmla="+- 0 2672 1728"/>
                <a:gd name="T20" fmla="*/ 2672 h 1011"/>
                <a:gd name="T21" fmla="*/ 446 w 548"/>
                <a:gd name="T22" fmla="+- 0 2670 1728"/>
                <a:gd name="T23" fmla="*/ 2670 h 1011"/>
                <a:gd name="T24" fmla="*/ 530 w 548"/>
                <a:gd name="T25" fmla="+- 0 2670 1728"/>
                <a:gd name="T26" fmla="*/ 2670 h 1011"/>
                <a:gd name="T27" fmla="*/ 427 w 548"/>
                <a:gd name="T28" fmla="+- 0 2618 1728"/>
                <a:gd name="T29" fmla="*/ 2618 h 1011"/>
                <a:gd name="T30" fmla="*/ 367 w 548"/>
                <a:gd name="T31" fmla="+- 0 1728 1728"/>
                <a:gd name="T32" fmla="*/ 1728 h 1011"/>
                <a:gd name="T33" fmla="*/ 7 w 548"/>
                <a:gd name="T34" fmla="+- 0 1728 1728"/>
                <a:gd name="T35" fmla="*/ 1728 h 1011"/>
                <a:gd name="T36" fmla="*/ 1 w 548"/>
                <a:gd name="T37" fmla="+- 0 1730 1728"/>
                <a:gd name="T38" fmla="*/ 1730 h 1011"/>
                <a:gd name="T39" fmla="*/ 0 w 548"/>
                <a:gd name="T40" fmla="+- 0 1736 1728"/>
                <a:gd name="T41" fmla="*/ 1736 h 1011"/>
                <a:gd name="T42" fmla="*/ 0 w 548"/>
                <a:gd name="T43" fmla="+- 0 2678 1728"/>
                <a:gd name="T44" fmla="*/ 2678 h 1011"/>
                <a:gd name="T45" fmla="*/ 1 w 548"/>
                <a:gd name="T46" fmla="+- 0 2683 1728"/>
                <a:gd name="T47" fmla="*/ 2683 h 1011"/>
                <a:gd name="T48" fmla="*/ 7 w 548"/>
                <a:gd name="T49" fmla="+- 0 2686 1728"/>
                <a:gd name="T50" fmla="*/ 2686 h 1011"/>
                <a:gd name="T51" fmla="*/ 427 w 548"/>
                <a:gd name="T52" fmla="+- 0 2686 1728"/>
                <a:gd name="T53" fmla="*/ 2686 h 1011"/>
                <a:gd name="T54" fmla="*/ 427 w 548"/>
                <a:gd name="T55" fmla="+- 0 2678 1728"/>
                <a:gd name="T56" fmla="*/ 2678 h 1011"/>
                <a:gd name="T57" fmla="*/ 14 w 548"/>
                <a:gd name="T58" fmla="+- 0 2678 1728"/>
                <a:gd name="T59" fmla="*/ 2678 h 1011"/>
                <a:gd name="T60" fmla="*/ 7 w 548"/>
                <a:gd name="T61" fmla="+- 0 2670 1728"/>
                <a:gd name="T62" fmla="*/ 2670 h 1011"/>
                <a:gd name="T63" fmla="*/ 14 w 548"/>
                <a:gd name="T64" fmla="+- 0 2670 1728"/>
                <a:gd name="T65" fmla="*/ 2670 h 1011"/>
                <a:gd name="T66" fmla="*/ 14 w 548"/>
                <a:gd name="T67" fmla="+- 0 1744 1728"/>
                <a:gd name="T68" fmla="*/ 1744 h 1011"/>
                <a:gd name="T69" fmla="*/ 7 w 548"/>
                <a:gd name="T70" fmla="+- 0 1744 1728"/>
                <a:gd name="T71" fmla="*/ 1744 h 1011"/>
                <a:gd name="T72" fmla="*/ 14 w 548"/>
                <a:gd name="T73" fmla="+- 0 1736 1728"/>
                <a:gd name="T74" fmla="*/ 1736 h 1011"/>
                <a:gd name="T75" fmla="*/ 374 w 548"/>
                <a:gd name="T76" fmla="+- 0 1736 1728"/>
                <a:gd name="T77" fmla="*/ 1736 h 1011"/>
                <a:gd name="T78" fmla="*/ 372 w 548"/>
                <a:gd name="T79" fmla="+- 0 1730 1728"/>
                <a:gd name="T80" fmla="*/ 1730 h 1011"/>
                <a:gd name="T81" fmla="*/ 367 w 548"/>
                <a:gd name="T82" fmla="+- 0 1728 1728"/>
                <a:gd name="T83" fmla="*/ 1728 h 1011"/>
                <a:gd name="T84" fmla="*/ 530 w 548"/>
                <a:gd name="T85" fmla="+- 0 2670 1728"/>
                <a:gd name="T86" fmla="*/ 2670 h 1011"/>
                <a:gd name="T87" fmla="*/ 446 w 548"/>
                <a:gd name="T88" fmla="+- 0 2670 1728"/>
                <a:gd name="T89" fmla="*/ 2670 h 1011"/>
                <a:gd name="T90" fmla="*/ 452 w 548"/>
                <a:gd name="T91" fmla="+- 0 2672 1728"/>
                <a:gd name="T92" fmla="*/ 2672 h 1011"/>
                <a:gd name="T93" fmla="*/ 455 w 548"/>
                <a:gd name="T94" fmla="+- 0 2678 1728"/>
                <a:gd name="T95" fmla="*/ 2678 h 1011"/>
                <a:gd name="T96" fmla="*/ 452 w 548"/>
                <a:gd name="T97" fmla="+- 0 2683 1728"/>
                <a:gd name="T98" fmla="*/ 2683 h 1011"/>
                <a:gd name="T99" fmla="*/ 446 w 548"/>
                <a:gd name="T100" fmla="+- 0 2686 1728"/>
                <a:gd name="T101" fmla="*/ 2686 h 1011"/>
                <a:gd name="T102" fmla="*/ 533 w 548"/>
                <a:gd name="T103" fmla="+- 0 2686 1728"/>
                <a:gd name="T104" fmla="*/ 2686 h 1011"/>
                <a:gd name="T105" fmla="*/ 547 w 548"/>
                <a:gd name="T106" fmla="+- 0 2678 1728"/>
                <a:gd name="T107" fmla="*/ 2678 h 1011"/>
                <a:gd name="T108" fmla="*/ 530 w 548"/>
                <a:gd name="T109" fmla="+- 0 2670 1728"/>
                <a:gd name="T110" fmla="*/ 2670 h 1011"/>
                <a:gd name="T111" fmla="*/ 14 w 548"/>
                <a:gd name="T112" fmla="+- 0 2670 1728"/>
                <a:gd name="T113" fmla="*/ 2670 h 1011"/>
                <a:gd name="T114" fmla="*/ 7 w 548"/>
                <a:gd name="T115" fmla="+- 0 2670 1728"/>
                <a:gd name="T116" fmla="*/ 2670 h 1011"/>
                <a:gd name="T117" fmla="*/ 14 w 548"/>
                <a:gd name="T118" fmla="+- 0 2678 1728"/>
                <a:gd name="T119" fmla="*/ 2678 h 1011"/>
                <a:gd name="T120" fmla="*/ 14 w 548"/>
                <a:gd name="T121" fmla="+- 0 2670 1728"/>
                <a:gd name="T122" fmla="*/ 2670 h 1011"/>
                <a:gd name="T123" fmla="*/ 427 w 548"/>
                <a:gd name="T124" fmla="+- 0 2670 1728"/>
                <a:gd name="T125" fmla="*/ 2670 h 1011"/>
                <a:gd name="T126" fmla="*/ 14 w 548"/>
                <a:gd name="T127" fmla="+- 0 2670 1728"/>
                <a:gd name="T128" fmla="*/ 2670 h 1011"/>
                <a:gd name="T129" fmla="*/ 14 w 548"/>
                <a:gd name="T130" fmla="+- 0 2678 1728"/>
                <a:gd name="T131" fmla="*/ 2678 h 1011"/>
                <a:gd name="T132" fmla="*/ 427 w 548"/>
                <a:gd name="T133" fmla="+- 0 2678 1728"/>
                <a:gd name="T134" fmla="*/ 2678 h 1011"/>
                <a:gd name="T135" fmla="*/ 427 w 548"/>
                <a:gd name="T136" fmla="+- 0 2670 1728"/>
                <a:gd name="T137" fmla="*/ 2670 h 1011"/>
                <a:gd name="T138" fmla="*/ 14 w 548"/>
                <a:gd name="T139" fmla="+- 0 1736 1728"/>
                <a:gd name="T140" fmla="*/ 1736 h 1011"/>
                <a:gd name="T141" fmla="*/ 7 w 548"/>
                <a:gd name="T142" fmla="+- 0 1744 1728"/>
                <a:gd name="T143" fmla="*/ 1744 h 1011"/>
                <a:gd name="T144" fmla="*/ 14 w 548"/>
                <a:gd name="T145" fmla="+- 0 1744 1728"/>
                <a:gd name="T146" fmla="*/ 1744 h 1011"/>
                <a:gd name="T147" fmla="*/ 14 w 548"/>
                <a:gd name="T148" fmla="+- 0 1736 1728"/>
                <a:gd name="T149" fmla="*/ 1736 h 1011"/>
                <a:gd name="T150" fmla="*/ 374 w 548"/>
                <a:gd name="T151" fmla="+- 0 1736 1728"/>
                <a:gd name="T152" fmla="*/ 1736 h 1011"/>
                <a:gd name="T153" fmla="*/ 14 w 548"/>
                <a:gd name="T154" fmla="+- 0 1736 1728"/>
                <a:gd name="T155" fmla="*/ 1736 h 1011"/>
                <a:gd name="T156" fmla="*/ 14 w 548"/>
                <a:gd name="T157" fmla="+- 0 1744 1728"/>
                <a:gd name="T158" fmla="*/ 1744 h 1011"/>
                <a:gd name="T159" fmla="*/ 367 w 548"/>
                <a:gd name="T160" fmla="+- 0 1744 1728"/>
                <a:gd name="T161" fmla="*/ 1744 h 1011"/>
                <a:gd name="T162" fmla="*/ 372 w 548"/>
                <a:gd name="T163" fmla="+- 0 1741 1728"/>
                <a:gd name="T164" fmla="*/ 1741 h 1011"/>
                <a:gd name="T165" fmla="*/ 374 w 548"/>
                <a:gd name="T166" fmla="+- 0 1736 1728"/>
                <a:gd name="T167" fmla="*/ 1736 h 1011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</a:cxnLst>
              <a:rect l="0" t="0" r="r" b="b"/>
              <a:pathLst>
                <a:path w="548" h="1011">
                  <a:moveTo>
                    <a:pt x="427" y="890"/>
                  </a:moveTo>
                  <a:lnTo>
                    <a:pt x="427" y="1010"/>
                  </a:lnTo>
                  <a:lnTo>
                    <a:pt x="533" y="958"/>
                  </a:lnTo>
                  <a:lnTo>
                    <a:pt x="446" y="958"/>
                  </a:lnTo>
                  <a:lnTo>
                    <a:pt x="452" y="955"/>
                  </a:lnTo>
                  <a:lnTo>
                    <a:pt x="455" y="950"/>
                  </a:lnTo>
                  <a:lnTo>
                    <a:pt x="452" y="944"/>
                  </a:lnTo>
                  <a:lnTo>
                    <a:pt x="446" y="942"/>
                  </a:lnTo>
                  <a:lnTo>
                    <a:pt x="530" y="942"/>
                  </a:lnTo>
                  <a:lnTo>
                    <a:pt x="427" y="890"/>
                  </a:lnTo>
                  <a:close/>
                  <a:moveTo>
                    <a:pt x="367" y="0"/>
                  </a:moveTo>
                  <a:lnTo>
                    <a:pt x="7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0" y="950"/>
                  </a:lnTo>
                  <a:lnTo>
                    <a:pt x="1" y="955"/>
                  </a:lnTo>
                  <a:lnTo>
                    <a:pt x="7" y="958"/>
                  </a:lnTo>
                  <a:lnTo>
                    <a:pt x="427" y="958"/>
                  </a:lnTo>
                  <a:lnTo>
                    <a:pt x="427" y="950"/>
                  </a:lnTo>
                  <a:lnTo>
                    <a:pt x="14" y="950"/>
                  </a:lnTo>
                  <a:lnTo>
                    <a:pt x="7" y="942"/>
                  </a:lnTo>
                  <a:lnTo>
                    <a:pt x="14" y="942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14" y="8"/>
                  </a:lnTo>
                  <a:lnTo>
                    <a:pt x="374" y="8"/>
                  </a:lnTo>
                  <a:lnTo>
                    <a:pt x="372" y="2"/>
                  </a:lnTo>
                  <a:lnTo>
                    <a:pt x="367" y="0"/>
                  </a:lnTo>
                  <a:close/>
                  <a:moveTo>
                    <a:pt x="530" y="942"/>
                  </a:moveTo>
                  <a:lnTo>
                    <a:pt x="446" y="942"/>
                  </a:lnTo>
                  <a:lnTo>
                    <a:pt x="452" y="944"/>
                  </a:lnTo>
                  <a:lnTo>
                    <a:pt x="455" y="950"/>
                  </a:lnTo>
                  <a:lnTo>
                    <a:pt x="452" y="955"/>
                  </a:lnTo>
                  <a:lnTo>
                    <a:pt x="446" y="958"/>
                  </a:lnTo>
                  <a:lnTo>
                    <a:pt x="533" y="958"/>
                  </a:lnTo>
                  <a:lnTo>
                    <a:pt x="547" y="950"/>
                  </a:lnTo>
                  <a:lnTo>
                    <a:pt x="530" y="942"/>
                  </a:lnTo>
                  <a:close/>
                  <a:moveTo>
                    <a:pt x="14" y="942"/>
                  </a:moveTo>
                  <a:lnTo>
                    <a:pt x="7" y="942"/>
                  </a:lnTo>
                  <a:lnTo>
                    <a:pt x="14" y="950"/>
                  </a:lnTo>
                  <a:lnTo>
                    <a:pt x="14" y="942"/>
                  </a:lnTo>
                  <a:close/>
                  <a:moveTo>
                    <a:pt x="427" y="942"/>
                  </a:moveTo>
                  <a:lnTo>
                    <a:pt x="14" y="942"/>
                  </a:lnTo>
                  <a:lnTo>
                    <a:pt x="14" y="950"/>
                  </a:lnTo>
                  <a:lnTo>
                    <a:pt x="427" y="950"/>
                  </a:lnTo>
                  <a:lnTo>
                    <a:pt x="427" y="942"/>
                  </a:lnTo>
                  <a:close/>
                  <a:moveTo>
                    <a:pt x="14" y="8"/>
                  </a:moveTo>
                  <a:lnTo>
                    <a:pt x="7" y="16"/>
                  </a:lnTo>
                  <a:lnTo>
                    <a:pt x="14" y="16"/>
                  </a:lnTo>
                  <a:lnTo>
                    <a:pt x="14" y="8"/>
                  </a:lnTo>
                  <a:close/>
                  <a:moveTo>
                    <a:pt x="374" y="8"/>
                  </a:moveTo>
                  <a:lnTo>
                    <a:pt x="14" y="8"/>
                  </a:lnTo>
                  <a:lnTo>
                    <a:pt x="14" y="16"/>
                  </a:lnTo>
                  <a:lnTo>
                    <a:pt x="367" y="16"/>
                  </a:lnTo>
                  <a:lnTo>
                    <a:pt x="372" y="13"/>
                  </a:lnTo>
                  <a:lnTo>
                    <a:pt x="37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67" y="3060"/>
              <a:ext cx="3600" cy="712"/>
            </a:xfrm>
            <a:custGeom>
              <a:avLst/>
              <a:gdLst>
                <a:gd name="T0" fmla="+- 0 4267 667"/>
                <a:gd name="T1" fmla="*/ T0 w 3600"/>
                <a:gd name="T2" fmla="+- 0 3060 3060"/>
                <a:gd name="T3" fmla="*/ 3060 h 712"/>
                <a:gd name="T4" fmla="+- 0 667 667"/>
                <a:gd name="T5" fmla="*/ T4 w 3600"/>
                <a:gd name="T6" fmla="+- 0 3060 3060"/>
                <a:gd name="T7" fmla="*/ 3060 h 712"/>
                <a:gd name="T8" fmla="+- 0 667 667"/>
                <a:gd name="T9" fmla="*/ T8 w 3600"/>
                <a:gd name="T10" fmla="+- 0 3180 3060"/>
                <a:gd name="T11" fmla="*/ 3180 h 712"/>
                <a:gd name="T12" fmla="+- 0 667 667"/>
                <a:gd name="T13" fmla="*/ T12 w 3600"/>
                <a:gd name="T14" fmla="+- 0 3772 3060"/>
                <a:gd name="T15" fmla="*/ 3772 h 712"/>
                <a:gd name="T16" fmla="+- 0 4267 667"/>
                <a:gd name="T17" fmla="*/ T16 w 3600"/>
                <a:gd name="T18" fmla="+- 0 3772 3060"/>
                <a:gd name="T19" fmla="*/ 3772 h 712"/>
                <a:gd name="T20" fmla="+- 0 4267 667"/>
                <a:gd name="T21" fmla="*/ T20 w 3600"/>
                <a:gd name="T22" fmla="+- 0 3180 3060"/>
                <a:gd name="T23" fmla="*/ 3180 h 712"/>
                <a:gd name="T24" fmla="+- 0 4267 667"/>
                <a:gd name="T25" fmla="*/ T24 w 3600"/>
                <a:gd name="T26" fmla="+- 0 3060 3060"/>
                <a:gd name="T27" fmla="*/ 306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600" h="712">
                  <a:moveTo>
                    <a:pt x="360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600" y="712"/>
                  </a:lnTo>
                  <a:lnTo>
                    <a:pt x="3600" y="12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47" y="3180"/>
              <a:ext cx="360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67" y="3960"/>
              <a:ext cx="3600" cy="712"/>
            </a:xfrm>
            <a:custGeom>
              <a:avLst/>
              <a:gdLst>
                <a:gd name="T0" fmla="+- 0 4267 667"/>
                <a:gd name="T1" fmla="*/ T0 w 3600"/>
                <a:gd name="T2" fmla="+- 0 3960 3960"/>
                <a:gd name="T3" fmla="*/ 3960 h 712"/>
                <a:gd name="T4" fmla="+- 0 667 667"/>
                <a:gd name="T5" fmla="*/ T4 w 3600"/>
                <a:gd name="T6" fmla="+- 0 3960 3960"/>
                <a:gd name="T7" fmla="*/ 3960 h 712"/>
                <a:gd name="T8" fmla="+- 0 667 667"/>
                <a:gd name="T9" fmla="*/ T8 w 3600"/>
                <a:gd name="T10" fmla="+- 0 4080 3960"/>
                <a:gd name="T11" fmla="*/ 4080 h 712"/>
                <a:gd name="T12" fmla="+- 0 667 667"/>
                <a:gd name="T13" fmla="*/ T12 w 3600"/>
                <a:gd name="T14" fmla="+- 0 4672 3960"/>
                <a:gd name="T15" fmla="*/ 4672 h 712"/>
                <a:gd name="T16" fmla="+- 0 4267 667"/>
                <a:gd name="T17" fmla="*/ T16 w 3600"/>
                <a:gd name="T18" fmla="+- 0 4672 3960"/>
                <a:gd name="T19" fmla="*/ 4672 h 712"/>
                <a:gd name="T20" fmla="+- 0 4267 667"/>
                <a:gd name="T21" fmla="*/ T20 w 3600"/>
                <a:gd name="T22" fmla="+- 0 4080 3960"/>
                <a:gd name="T23" fmla="*/ 4080 h 712"/>
                <a:gd name="T24" fmla="+- 0 4267 667"/>
                <a:gd name="T25" fmla="*/ T24 w 3600"/>
                <a:gd name="T26" fmla="+- 0 3960 3960"/>
                <a:gd name="T27" fmla="*/ 396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600" h="712">
                  <a:moveTo>
                    <a:pt x="360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600" y="712"/>
                  </a:lnTo>
                  <a:lnTo>
                    <a:pt x="3600" y="12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547" y="4080"/>
              <a:ext cx="360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67" y="4860"/>
              <a:ext cx="3600" cy="988"/>
            </a:xfrm>
            <a:custGeom>
              <a:avLst/>
              <a:gdLst>
                <a:gd name="T0" fmla="+- 0 4267 667"/>
                <a:gd name="T1" fmla="*/ T0 w 3600"/>
                <a:gd name="T2" fmla="+- 0 4860 4860"/>
                <a:gd name="T3" fmla="*/ 4860 h 988"/>
                <a:gd name="T4" fmla="+- 0 667 667"/>
                <a:gd name="T5" fmla="*/ T4 w 3600"/>
                <a:gd name="T6" fmla="+- 0 4860 4860"/>
                <a:gd name="T7" fmla="*/ 4860 h 988"/>
                <a:gd name="T8" fmla="+- 0 667 667"/>
                <a:gd name="T9" fmla="*/ T8 w 3600"/>
                <a:gd name="T10" fmla="+- 0 4980 4860"/>
                <a:gd name="T11" fmla="*/ 4980 h 988"/>
                <a:gd name="T12" fmla="+- 0 667 667"/>
                <a:gd name="T13" fmla="*/ T12 w 3600"/>
                <a:gd name="T14" fmla="+- 0 5848 4860"/>
                <a:gd name="T15" fmla="*/ 5848 h 988"/>
                <a:gd name="T16" fmla="+- 0 4267 667"/>
                <a:gd name="T17" fmla="*/ T16 w 3600"/>
                <a:gd name="T18" fmla="+- 0 5848 4860"/>
                <a:gd name="T19" fmla="*/ 5848 h 988"/>
                <a:gd name="T20" fmla="+- 0 4267 667"/>
                <a:gd name="T21" fmla="*/ T20 w 3600"/>
                <a:gd name="T22" fmla="+- 0 4980 4860"/>
                <a:gd name="T23" fmla="*/ 4980 h 988"/>
                <a:gd name="T24" fmla="+- 0 4267 667"/>
                <a:gd name="T25" fmla="*/ T24 w 3600"/>
                <a:gd name="T26" fmla="+- 0 4860 4860"/>
                <a:gd name="T27" fmla="*/ 4860 h 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600" h="988">
                  <a:moveTo>
                    <a:pt x="360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988"/>
                  </a:lnTo>
                  <a:lnTo>
                    <a:pt x="3600" y="988"/>
                  </a:lnTo>
                  <a:lnTo>
                    <a:pt x="3600" y="12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47" y="4980"/>
              <a:ext cx="3600" cy="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0" y="1728"/>
              <a:ext cx="548" cy="3807"/>
            </a:xfrm>
            <a:custGeom>
              <a:avLst/>
              <a:gdLst>
                <a:gd name="T0" fmla="*/ 547 w 548"/>
                <a:gd name="T1" fmla="+- 0 3536 1728"/>
                <a:gd name="T2" fmla="*/ 3536 h 3807"/>
                <a:gd name="T3" fmla="*/ 530 w 548"/>
                <a:gd name="T4" fmla="+- 0 3528 1728"/>
                <a:gd name="T5" fmla="*/ 3528 h 3807"/>
                <a:gd name="T6" fmla="*/ 427 w 548"/>
                <a:gd name="T7" fmla="+- 0 3476 1728"/>
                <a:gd name="T8" fmla="*/ 3476 h 3807"/>
                <a:gd name="T9" fmla="*/ 427 w 548"/>
                <a:gd name="T10" fmla="+- 0 3528 1728"/>
                <a:gd name="T11" fmla="*/ 3528 h 3807"/>
                <a:gd name="T12" fmla="*/ 14 w 548"/>
                <a:gd name="T13" fmla="+- 0 3528 1728"/>
                <a:gd name="T14" fmla="*/ 3528 h 3807"/>
                <a:gd name="T15" fmla="*/ 14 w 548"/>
                <a:gd name="T16" fmla="+- 0 1744 1728"/>
                <a:gd name="T17" fmla="*/ 1744 h 3807"/>
                <a:gd name="T18" fmla="*/ 367 w 548"/>
                <a:gd name="T19" fmla="+- 0 1744 1728"/>
                <a:gd name="T20" fmla="*/ 1744 h 3807"/>
                <a:gd name="T21" fmla="*/ 372 w 548"/>
                <a:gd name="T22" fmla="+- 0 1741 1728"/>
                <a:gd name="T23" fmla="*/ 1741 h 3807"/>
                <a:gd name="T24" fmla="*/ 374 w 548"/>
                <a:gd name="T25" fmla="+- 0 1736 1728"/>
                <a:gd name="T26" fmla="*/ 1736 h 3807"/>
                <a:gd name="T27" fmla="*/ 372 w 548"/>
                <a:gd name="T28" fmla="+- 0 1730 1728"/>
                <a:gd name="T29" fmla="*/ 1730 h 3807"/>
                <a:gd name="T30" fmla="*/ 367 w 548"/>
                <a:gd name="T31" fmla="+- 0 1728 1728"/>
                <a:gd name="T32" fmla="*/ 1728 h 3807"/>
                <a:gd name="T33" fmla="*/ 7 w 548"/>
                <a:gd name="T34" fmla="+- 0 1728 1728"/>
                <a:gd name="T35" fmla="*/ 1728 h 3807"/>
                <a:gd name="T36" fmla="*/ 1 w 548"/>
                <a:gd name="T37" fmla="+- 0 1730 1728"/>
                <a:gd name="T38" fmla="*/ 1730 h 3807"/>
                <a:gd name="T39" fmla="*/ 0 w 548"/>
                <a:gd name="T40" fmla="+- 0 1736 1728"/>
                <a:gd name="T41" fmla="*/ 1736 h 3807"/>
                <a:gd name="T42" fmla="*/ 0 w 548"/>
                <a:gd name="T43" fmla="+- 0 3536 1728"/>
                <a:gd name="T44" fmla="*/ 3536 h 3807"/>
                <a:gd name="T45" fmla="*/ 0 w 548"/>
                <a:gd name="T46" fmla="+- 0 4436 1728"/>
                <a:gd name="T47" fmla="*/ 4436 h 3807"/>
                <a:gd name="T48" fmla="*/ 0 w 548"/>
                <a:gd name="T49" fmla="+- 0 5474 1728"/>
                <a:gd name="T50" fmla="*/ 5474 h 3807"/>
                <a:gd name="T51" fmla="*/ 1 w 548"/>
                <a:gd name="T52" fmla="+- 0 5479 1728"/>
                <a:gd name="T53" fmla="*/ 5479 h 3807"/>
                <a:gd name="T54" fmla="*/ 7 w 548"/>
                <a:gd name="T55" fmla="+- 0 5482 1728"/>
                <a:gd name="T56" fmla="*/ 5482 h 3807"/>
                <a:gd name="T57" fmla="*/ 427 w 548"/>
                <a:gd name="T58" fmla="+- 0 5482 1728"/>
                <a:gd name="T59" fmla="*/ 5482 h 3807"/>
                <a:gd name="T60" fmla="*/ 427 w 548"/>
                <a:gd name="T61" fmla="+- 0 5534 1728"/>
                <a:gd name="T62" fmla="*/ 5534 h 3807"/>
                <a:gd name="T63" fmla="*/ 533 w 548"/>
                <a:gd name="T64" fmla="+- 0 5482 1728"/>
                <a:gd name="T65" fmla="*/ 5482 h 3807"/>
                <a:gd name="T66" fmla="*/ 547 w 548"/>
                <a:gd name="T67" fmla="+- 0 5474 1728"/>
                <a:gd name="T68" fmla="*/ 5474 h 3807"/>
                <a:gd name="T69" fmla="*/ 530 w 548"/>
                <a:gd name="T70" fmla="+- 0 5466 1728"/>
                <a:gd name="T71" fmla="*/ 5466 h 3807"/>
                <a:gd name="T72" fmla="*/ 427 w 548"/>
                <a:gd name="T73" fmla="+- 0 5414 1728"/>
                <a:gd name="T74" fmla="*/ 5414 h 3807"/>
                <a:gd name="T75" fmla="*/ 427 w 548"/>
                <a:gd name="T76" fmla="+- 0 5466 1728"/>
                <a:gd name="T77" fmla="*/ 5466 h 3807"/>
                <a:gd name="T78" fmla="*/ 14 w 548"/>
                <a:gd name="T79" fmla="+- 0 5466 1728"/>
                <a:gd name="T80" fmla="*/ 5466 h 3807"/>
                <a:gd name="T81" fmla="*/ 14 w 548"/>
                <a:gd name="T82" fmla="+- 0 4445 1728"/>
                <a:gd name="T83" fmla="*/ 4445 h 3807"/>
                <a:gd name="T84" fmla="*/ 427 w 548"/>
                <a:gd name="T85" fmla="+- 0 4445 1728"/>
                <a:gd name="T86" fmla="*/ 4445 h 3807"/>
                <a:gd name="T87" fmla="*/ 427 w 548"/>
                <a:gd name="T88" fmla="+- 0 4496 1728"/>
                <a:gd name="T89" fmla="*/ 4496 h 3807"/>
                <a:gd name="T90" fmla="*/ 530 w 548"/>
                <a:gd name="T91" fmla="+- 0 4445 1728"/>
                <a:gd name="T92" fmla="*/ 4445 h 3807"/>
                <a:gd name="T93" fmla="*/ 547 w 548"/>
                <a:gd name="T94" fmla="+- 0 4436 1728"/>
                <a:gd name="T95" fmla="*/ 4436 h 3807"/>
                <a:gd name="T96" fmla="*/ 533 w 548"/>
                <a:gd name="T97" fmla="+- 0 4429 1728"/>
                <a:gd name="T98" fmla="*/ 4429 h 3807"/>
                <a:gd name="T99" fmla="*/ 427 w 548"/>
                <a:gd name="T100" fmla="+- 0 4376 1728"/>
                <a:gd name="T101" fmla="*/ 4376 h 3807"/>
                <a:gd name="T102" fmla="*/ 427 w 548"/>
                <a:gd name="T103" fmla="+- 0 4429 1728"/>
                <a:gd name="T104" fmla="*/ 4429 h 3807"/>
                <a:gd name="T105" fmla="*/ 14 w 548"/>
                <a:gd name="T106" fmla="+- 0 4429 1728"/>
                <a:gd name="T107" fmla="*/ 4429 h 3807"/>
                <a:gd name="T108" fmla="*/ 14 w 548"/>
                <a:gd name="T109" fmla="+- 0 3544 1728"/>
                <a:gd name="T110" fmla="*/ 3544 h 3807"/>
                <a:gd name="T111" fmla="*/ 427 w 548"/>
                <a:gd name="T112" fmla="+- 0 3544 1728"/>
                <a:gd name="T113" fmla="*/ 3544 h 3807"/>
                <a:gd name="T114" fmla="*/ 427 w 548"/>
                <a:gd name="T115" fmla="+- 0 3596 1728"/>
                <a:gd name="T116" fmla="*/ 3596 h 3807"/>
                <a:gd name="T117" fmla="*/ 533 w 548"/>
                <a:gd name="T118" fmla="+- 0 3544 1728"/>
                <a:gd name="T119" fmla="*/ 3544 h 3807"/>
                <a:gd name="T120" fmla="*/ 547 w 548"/>
                <a:gd name="T121" fmla="+- 0 3536 1728"/>
                <a:gd name="T122" fmla="*/ 3536 h 380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</a:cxnLst>
              <a:rect l="0" t="0" r="r" b="b"/>
              <a:pathLst>
                <a:path w="548" h="3807">
                  <a:moveTo>
                    <a:pt x="547" y="1808"/>
                  </a:moveTo>
                  <a:lnTo>
                    <a:pt x="530" y="1800"/>
                  </a:lnTo>
                  <a:lnTo>
                    <a:pt x="427" y="1748"/>
                  </a:lnTo>
                  <a:lnTo>
                    <a:pt x="427" y="1800"/>
                  </a:lnTo>
                  <a:lnTo>
                    <a:pt x="14" y="1800"/>
                  </a:lnTo>
                  <a:lnTo>
                    <a:pt x="14" y="16"/>
                  </a:lnTo>
                  <a:lnTo>
                    <a:pt x="367" y="16"/>
                  </a:lnTo>
                  <a:lnTo>
                    <a:pt x="372" y="13"/>
                  </a:lnTo>
                  <a:lnTo>
                    <a:pt x="374" y="8"/>
                  </a:lnTo>
                  <a:lnTo>
                    <a:pt x="372" y="2"/>
                  </a:lnTo>
                  <a:lnTo>
                    <a:pt x="367" y="0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0" y="1808"/>
                  </a:lnTo>
                  <a:lnTo>
                    <a:pt x="0" y="2708"/>
                  </a:lnTo>
                  <a:lnTo>
                    <a:pt x="0" y="3746"/>
                  </a:lnTo>
                  <a:lnTo>
                    <a:pt x="1" y="3751"/>
                  </a:lnTo>
                  <a:lnTo>
                    <a:pt x="7" y="3754"/>
                  </a:lnTo>
                  <a:lnTo>
                    <a:pt x="427" y="3754"/>
                  </a:lnTo>
                  <a:lnTo>
                    <a:pt x="427" y="3806"/>
                  </a:lnTo>
                  <a:lnTo>
                    <a:pt x="533" y="3754"/>
                  </a:lnTo>
                  <a:lnTo>
                    <a:pt x="547" y="3746"/>
                  </a:lnTo>
                  <a:lnTo>
                    <a:pt x="530" y="3738"/>
                  </a:lnTo>
                  <a:lnTo>
                    <a:pt x="427" y="3686"/>
                  </a:lnTo>
                  <a:lnTo>
                    <a:pt x="427" y="3738"/>
                  </a:lnTo>
                  <a:lnTo>
                    <a:pt x="14" y="3738"/>
                  </a:lnTo>
                  <a:lnTo>
                    <a:pt x="14" y="2717"/>
                  </a:lnTo>
                  <a:lnTo>
                    <a:pt x="427" y="2717"/>
                  </a:lnTo>
                  <a:lnTo>
                    <a:pt x="427" y="2768"/>
                  </a:lnTo>
                  <a:lnTo>
                    <a:pt x="530" y="2717"/>
                  </a:lnTo>
                  <a:lnTo>
                    <a:pt x="547" y="2708"/>
                  </a:lnTo>
                  <a:lnTo>
                    <a:pt x="533" y="2701"/>
                  </a:lnTo>
                  <a:lnTo>
                    <a:pt x="427" y="2648"/>
                  </a:lnTo>
                  <a:lnTo>
                    <a:pt x="427" y="2701"/>
                  </a:lnTo>
                  <a:lnTo>
                    <a:pt x="14" y="2701"/>
                  </a:lnTo>
                  <a:lnTo>
                    <a:pt x="14" y="1816"/>
                  </a:lnTo>
                  <a:lnTo>
                    <a:pt x="427" y="1816"/>
                  </a:lnTo>
                  <a:lnTo>
                    <a:pt x="427" y="1868"/>
                  </a:lnTo>
                  <a:lnTo>
                    <a:pt x="533" y="1816"/>
                  </a:lnTo>
                  <a:lnTo>
                    <a:pt x="547" y="18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67" y="6120"/>
              <a:ext cx="3600" cy="436"/>
            </a:xfrm>
            <a:custGeom>
              <a:avLst/>
              <a:gdLst>
                <a:gd name="T0" fmla="+- 0 4267 667"/>
                <a:gd name="T1" fmla="*/ T0 w 3600"/>
                <a:gd name="T2" fmla="+- 0 6120 6120"/>
                <a:gd name="T3" fmla="*/ 6120 h 436"/>
                <a:gd name="T4" fmla="+- 0 667 667"/>
                <a:gd name="T5" fmla="*/ T4 w 3600"/>
                <a:gd name="T6" fmla="+- 0 6120 6120"/>
                <a:gd name="T7" fmla="*/ 6120 h 436"/>
                <a:gd name="T8" fmla="+- 0 667 667"/>
                <a:gd name="T9" fmla="*/ T8 w 3600"/>
                <a:gd name="T10" fmla="+- 0 6240 6120"/>
                <a:gd name="T11" fmla="*/ 6240 h 436"/>
                <a:gd name="T12" fmla="+- 0 667 667"/>
                <a:gd name="T13" fmla="*/ T12 w 3600"/>
                <a:gd name="T14" fmla="+- 0 6556 6120"/>
                <a:gd name="T15" fmla="*/ 6556 h 436"/>
                <a:gd name="T16" fmla="+- 0 4267 667"/>
                <a:gd name="T17" fmla="*/ T16 w 3600"/>
                <a:gd name="T18" fmla="+- 0 6556 6120"/>
                <a:gd name="T19" fmla="*/ 6556 h 436"/>
                <a:gd name="T20" fmla="+- 0 4267 667"/>
                <a:gd name="T21" fmla="*/ T20 w 3600"/>
                <a:gd name="T22" fmla="+- 0 6240 6120"/>
                <a:gd name="T23" fmla="*/ 6240 h 436"/>
                <a:gd name="T24" fmla="+- 0 4267 667"/>
                <a:gd name="T25" fmla="*/ T24 w 3600"/>
                <a:gd name="T26" fmla="+- 0 6120 6120"/>
                <a:gd name="T27" fmla="*/ 6120 h 4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600" h="436">
                  <a:moveTo>
                    <a:pt x="360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436"/>
                  </a:lnTo>
                  <a:lnTo>
                    <a:pt x="3600" y="436"/>
                  </a:lnTo>
                  <a:lnTo>
                    <a:pt x="3600" y="12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47" y="6240"/>
              <a:ext cx="3600" cy="4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AutoShape 39"/>
            <p:cNvSpPr>
              <a:spLocks/>
            </p:cNvSpPr>
            <p:nvPr/>
          </p:nvSpPr>
          <p:spPr bwMode="auto">
            <a:xfrm>
              <a:off x="0" y="1728"/>
              <a:ext cx="548" cy="4791"/>
            </a:xfrm>
            <a:custGeom>
              <a:avLst/>
              <a:gdLst>
                <a:gd name="T0" fmla="*/ 427 w 548"/>
                <a:gd name="T1" fmla="+- 0 6398 1728"/>
                <a:gd name="T2" fmla="*/ 6398 h 4791"/>
                <a:gd name="T3" fmla="*/ 427 w 548"/>
                <a:gd name="T4" fmla="+- 0 6518 1728"/>
                <a:gd name="T5" fmla="*/ 6518 h 4791"/>
                <a:gd name="T6" fmla="*/ 533 w 548"/>
                <a:gd name="T7" fmla="+- 0 6466 1728"/>
                <a:gd name="T8" fmla="*/ 6466 h 4791"/>
                <a:gd name="T9" fmla="*/ 446 w 548"/>
                <a:gd name="T10" fmla="+- 0 6466 1728"/>
                <a:gd name="T11" fmla="*/ 6466 h 4791"/>
                <a:gd name="T12" fmla="*/ 452 w 548"/>
                <a:gd name="T13" fmla="+- 0 6463 1728"/>
                <a:gd name="T14" fmla="*/ 6463 h 4791"/>
                <a:gd name="T15" fmla="*/ 455 w 548"/>
                <a:gd name="T16" fmla="+- 0 6458 1728"/>
                <a:gd name="T17" fmla="*/ 6458 h 4791"/>
                <a:gd name="T18" fmla="*/ 452 w 548"/>
                <a:gd name="T19" fmla="+- 0 6452 1728"/>
                <a:gd name="T20" fmla="*/ 6452 h 4791"/>
                <a:gd name="T21" fmla="*/ 446 w 548"/>
                <a:gd name="T22" fmla="+- 0 6450 1728"/>
                <a:gd name="T23" fmla="*/ 6450 h 4791"/>
                <a:gd name="T24" fmla="*/ 530 w 548"/>
                <a:gd name="T25" fmla="+- 0 6450 1728"/>
                <a:gd name="T26" fmla="*/ 6450 h 4791"/>
                <a:gd name="T27" fmla="*/ 427 w 548"/>
                <a:gd name="T28" fmla="+- 0 6398 1728"/>
                <a:gd name="T29" fmla="*/ 6398 h 4791"/>
                <a:gd name="T30" fmla="*/ 367 w 548"/>
                <a:gd name="T31" fmla="+- 0 1728 1728"/>
                <a:gd name="T32" fmla="*/ 1728 h 4791"/>
                <a:gd name="T33" fmla="*/ 7 w 548"/>
                <a:gd name="T34" fmla="+- 0 1728 1728"/>
                <a:gd name="T35" fmla="*/ 1728 h 4791"/>
                <a:gd name="T36" fmla="*/ 1 w 548"/>
                <a:gd name="T37" fmla="+- 0 1730 1728"/>
                <a:gd name="T38" fmla="*/ 1730 h 4791"/>
                <a:gd name="T39" fmla="*/ 0 w 548"/>
                <a:gd name="T40" fmla="+- 0 1736 1728"/>
                <a:gd name="T41" fmla="*/ 1736 h 4791"/>
                <a:gd name="T42" fmla="*/ 0 w 548"/>
                <a:gd name="T43" fmla="+- 0 6458 1728"/>
                <a:gd name="T44" fmla="*/ 6458 h 4791"/>
                <a:gd name="T45" fmla="*/ 1 w 548"/>
                <a:gd name="T46" fmla="+- 0 6463 1728"/>
                <a:gd name="T47" fmla="*/ 6463 h 4791"/>
                <a:gd name="T48" fmla="*/ 7 w 548"/>
                <a:gd name="T49" fmla="+- 0 6466 1728"/>
                <a:gd name="T50" fmla="*/ 6466 h 4791"/>
                <a:gd name="T51" fmla="*/ 427 w 548"/>
                <a:gd name="T52" fmla="+- 0 6466 1728"/>
                <a:gd name="T53" fmla="*/ 6466 h 4791"/>
                <a:gd name="T54" fmla="*/ 427 w 548"/>
                <a:gd name="T55" fmla="+- 0 6458 1728"/>
                <a:gd name="T56" fmla="*/ 6458 h 4791"/>
                <a:gd name="T57" fmla="*/ 14 w 548"/>
                <a:gd name="T58" fmla="+- 0 6458 1728"/>
                <a:gd name="T59" fmla="*/ 6458 h 4791"/>
                <a:gd name="T60" fmla="*/ 7 w 548"/>
                <a:gd name="T61" fmla="+- 0 6450 1728"/>
                <a:gd name="T62" fmla="*/ 6450 h 4791"/>
                <a:gd name="T63" fmla="*/ 14 w 548"/>
                <a:gd name="T64" fmla="+- 0 6450 1728"/>
                <a:gd name="T65" fmla="*/ 6450 h 4791"/>
                <a:gd name="T66" fmla="*/ 14 w 548"/>
                <a:gd name="T67" fmla="+- 0 1744 1728"/>
                <a:gd name="T68" fmla="*/ 1744 h 4791"/>
                <a:gd name="T69" fmla="*/ 7 w 548"/>
                <a:gd name="T70" fmla="+- 0 1744 1728"/>
                <a:gd name="T71" fmla="*/ 1744 h 4791"/>
                <a:gd name="T72" fmla="*/ 14 w 548"/>
                <a:gd name="T73" fmla="+- 0 1736 1728"/>
                <a:gd name="T74" fmla="*/ 1736 h 4791"/>
                <a:gd name="T75" fmla="*/ 374 w 548"/>
                <a:gd name="T76" fmla="+- 0 1736 1728"/>
                <a:gd name="T77" fmla="*/ 1736 h 4791"/>
                <a:gd name="T78" fmla="*/ 372 w 548"/>
                <a:gd name="T79" fmla="+- 0 1730 1728"/>
                <a:gd name="T80" fmla="*/ 1730 h 4791"/>
                <a:gd name="T81" fmla="*/ 367 w 548"/>
                <a:gd name="T82" fmla="+- 0 1728 1728"/>
                <a:gd name="T83" fmla="*/ 1728 h 4791"/>
                <a:gd name="T84" fmla="*/ 530 w 548"/>
                <a:gd name="T85" fmla="+- 0 6450 1728"/>
                <a:gd name="T86" fmla="*/ 6450 h 4791"/>
                <a:gd name="T87" fmla="*/ 446 w 548"/>
                <a:gd name="T88" fmla="+- 0 6450 1728"/>
                <a:gd name="T89" fmla="*/ 6450 h 4791"/>
                <a:gd name="T90" fmla="*/ 452 w 548"/>
                <a:gd name="T91" fmla="+- 0 6452 1728"/>
                <a:gd name="T92" fmla="*/ 6452 h 4791"/>
                <a:gd name="T93" fmla="*/ 455 w 548"/>
                <a:gd name="T94" fmla="+- 0 6458 1728"/>
                <a:gd name="T95" fmla="*/ 6458 h 4791"/>
                <a:gd name="T96" fmla="*/ 452 w 548"/>
                <a:gd name="T97" fmla="+- 0 6463 1728"/>
                <a:gd name="T98" fmla="*/ 6463 h 4791"/>
                <a:gd name="T99" fmla="*/ 446 w 548"/>
                <a:gd name="T100" fmla="+- 0 6466 1728"/>
                <a:gd name="T101" fmla="*/ 6466 h 4791"/>
                <a:gd name="T102" fmla="*/ 533 w 548"/>
                <a:gd name="T103" fmla="+- 0 6466 1728"/>
                <a:gd name="T104" fmla="*/ 6466 h 4791"/>
                <a:gd name="T105" fmla="*/ 547 w 548"/>
                <a:gd name="T106" fmla="+- 0 6458 1728"/>
                <a:gd name="T107" fmla="*/ 6458 h 4791"/>
                <a:gd name="T108" fmla="*/ 530 w 548"/>
                <a:gd name="T109" fmla="+- 0 6450 1728"/>
                <a:gd name="T110" fmla="*/ 6450 h 4791"/>
                <a:gd name="T111" fmla="*/ 14 w 548"/>
                <a:gd name="T112" fmla="+- 0 6450 1728"/>
                <a:gd name="T113" fmla="*/ 6450 h 4791"/>
                <a:gd name="T114" fmla="*/ 7 w 548"/>
                <a:gd name="T115" fmla="+- 0 6450 1728"/>
                <a:gd name="T116" fmla="*/ 6450 h 4791"/>
                <a:gd name="T117" fmla="*/ 14 w 548"/>
                <a:gd name="T118" fmla="+- 0 6458 1728"/>
                <a:gd name="T119" fmla="*/ 6458 h 4791"/>
                <a:gd name="T120" fmla="*/ 14 w 548"/>
                <a:gd name="T121" fmla="+- 0 6450 1728"/>
                <a:gd name="T122" fmla="*/ 6450 h 4791"/>
                <a:gd name="T123" fmla="*/ 427 w 548"/>
                <a:gd name="T124" fmla="+- 0 6450 1728"/>
                <a:gd name="T125" fmla="*/ 6450 h 4791"/>
                <a:gd name="T126" fmla="*/ 14 w 548"/>
                <a:gd name="T127" fmla="+- 0 6450 1728"/>
                <a:gd name="T128" fmla="*/ 6450 h 4791"/>
                <a:gd name="T129" fmla="*/ 14 w 548"/>
                <a:gd name="T130" fmla="+- 0 6458 1728"/>
                <a:gd name="T131" fmla="*/ 6458 h 4791"/>
                <a:gd name="T132" fmla="*/ 427 w 548"/>
                <a:gd name="T133" fmla="+- 0 6458 1728"/>
                <a:gd name="T134" fmla="*/ 6458 h 4791"/>
                <a:gd name="T135" fmla="*/ 427 w 548"/>
                <a:gd name="T136" fmla="+- 0 6450 1728"/>
                <a:gd name="T137" fmla="*/ 6450 h 4791"/>
                <a:gd name="T138" fmla="*/ 14 w 548"/>
                <a:gd name="T139" fmla="+- 0 1736 1728"/>
                <a:gd name="T140" fmla="*/ 1736 h 4791"/>
                <a:gd name="T141" fmla="*/ 7 w 548"/>
                <a:gd name="T142" fmla="+- 0 1744 1728"/>
                <a:gd name="T143" fmla="*/ 1744 h 4791"/>
                <a:gd name="T144" fmla="*/ 14 w 548"/>
                <a:gd name="T145" fmla="+- 0 1744 1728"/>
                <a:gd name="T146" fmla="*/ 1744 h 4791"/>
                <a:gd name="T147" fmla="*/ 14 w 548"/>
                <a:gd name="T148" fmla="+- 0 1736 1728"/>
                <a:gd name="T149" fmla="*/ 1736 h 4791"/>
                <a:gd name="T150" fmla="*/ 374 w 548"/>
                <a:gd name="T151" fmla="+- 0 1736 1728"/>
                <a:gd name="T152" fmla="*/ 1736 h 4791"/>
                <a:gd name="T153" fmla="*/ 14 w 548"/>
                <a:gd name="T154" fmla="+- 0 1736 1728"/>
                <a:gd name="T155" fmla="*/ 1736 h 4791"/>
                <a:gd name="T156" fmla="*/ 14 w 548"/>
                <a:gd name="T157" fmla="+- 0 1744 1728"/>
                <a:gd name="T158" fmla="*/ 1744 h 4791"/>
                <a:gd name="T159" fmla="*/ 367 w 548"/>
                <a:gd name="T160" fmla="+- 0 1744 1728"/>
                <a:gd name="T161" fmla="*/ 1744 h 4791"/>
                <a:gd name="T162" fmla="*/ 372 w 548"/>
                <a:gd name="T163" fmla="+- 0 1741 1728"/>
                <a:gd name="T164" fmla="*/ 1741 h 4791"/>
                <a:gd name="T165" fmla="*/ 374 w 548"/>
                <a:gd name="T166" fmla="+- 0 1736 1728"/>
                <a:gd name="T167" fmla="*/ 1736 h 4791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</a:cxnLst>
              <a:rect l="0" t="0" r="r" b="b"/>
              <a:pathLst>
                <a:path w="548" h="4791">
                  <a:moveTo>
                    <a:pt x="427" y="4670"/>
                  </a:moveTo>
                  <a:lnTo>
                    <a:pt x="427" y="4790"/>
                  </a:lnTo>
                  <a:lnTo>
                    <a:pt x="533" y="4738"/>
                  </a:lnTo>
                  <a:lnTo>
                    <a:pt x="446" y="4738"/>
                  </a:lnTo>
                  <a:lnTo>
                    <a:pt x="452" y="4735"/>
                  </a:lnTo>
                  <a:lnTo>
                    <a:pt x="455" y="4730"/>
                  </a:lnTo>
                  <a:lnTo>
                    <a:pt x="452" y="4724"/>
                  </a:lnTo>
                  <a:lnTo>
                    <a:pt x="446" y="4722"/>
                  </a:lnTo>
                  <a:lnTo>
                    <a:pt x="530" y="4722"/>
                  </a:lnTo>
                  <a:lnTo>
                    <a:pt x="427" y="4670"/>
                  </a:lnTo>
                  <a:close/>
                  <a:moveTo>
                    <a:pt x="367" y="0"/>
                  </a:moveTo>
                  <a:lnTo>
                    <a:pt x="7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0" y="4730"/>
                  </a:lnTo>
                  <a:lnTo>
                    <a:pt x="1" y="4735"/>
                  </a:lnTo>
                  <a:lnTo>
                    <a:pt x="7" y="4738"/>
                  </a:lnTo>
                  <a:lnTo>
                    <a:pt x="427" y="4738"/>
                  </a:lnTo>
                  <a:lnTo>
                    <a:pt x="427" y="4730"/>
                  </a:lnTo>
                  <a:lnTo>
                    <a:pt x="14" y="4730"/>
                  </a:lnTo>
                  <a:lnTo>
                    <a:pt x="7" y="4722"/>
                  </a:lnTo>
                  <a:lnTo>
                    <a:pt x="14" y="4722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14" y="8"/>
                  </a:lnTo>
                  <a:lnTo>
                    <a:pt x="374" y="8"/>
                  </a:lnTo>
                  <a:lnTo>
                    <a:pt x="372" y="2"/>
                  </a:lnTo>
                  <a:lnTo>
                    <a:pt x="367" y="0"/>
                  </a:lnTo>
                  <a:close/>
                  <a:moveTo>
                    <a:pt x="530" y="4722"/>
                  </a:moveTo>
                  <a:lnTo>
                    <a:pt x="446" y="4722"/>
                  </a:lnTo>
                  <a:lnTo>
                    <a:pt x="452" y="4724"/>
                  </a:lnTo>
                  <a:lnTo>
                    <a:pt x="455" y="4730"/>
                  </a:lnTo>
                  <a:lnTo>
                    <a:pt x="452" y="4735"/>
                  </a:lnTo>
                  <a:lnTo>
                    <a:pt x="446" y="4738"/>
                  </a:lnTo>
                  <a:lnTo>
                    <a:pt x="533" y="4738"/>
                  </a:lnTo>
                  <a:lnTo>
                    <a:pt x="547" y="4730"/>
                  </a:lnTo>
                  <a:lnTo>
                    <a:pt x="530" y="4722"/>
                  </a:lnTo>
                  <a:close/>
                  <a:moveTo>
                    <a:pt x="14" y="4722"/>
                  </a:moveTo>
                  <a:lnTo>
                    <a:pt x="7" y="4722"/>
                  </a:lnTo>
                  <a:lnTo>
                    <a:pt x="14" y="4730"/>
                  </a:lnTo>
                  <a:lnTo>
                    <a:pt x="14" y="4722"/>
                  </a:lnTo>
                  <a:close/>
                  <a:moveTo>
                    <a:pt x="427" y="4722"/>
                  </a:moveTo>
                  <a:lnTo>
                    <a:pt x="14" y="4722"/>
                  </a:lnTo>
                  <a:lnTo>
                    <a:pt x="14" y="4730"/>
                  </a:lnTo>
                  <a:lnTo>
                    <a:pt x="427" y="4730"/>
                  </a:lnTo>
                  <a:lnTo>
                    <a:pt x="427" y="4722"/>
                  </a:lnTo>
                  <a:close/>
                  <a:moveTo>
                    <a:pt x="14" y="8"/>
                  </a:moveTo>
                  <a:lnTo>
                    <a:pt x="7" y="16"/>
                  </a:lnTo>
                  <a:lnTo>
                    <a:pt x="14" y="16"/>
                  </a:lnTo>
                  <a:lnTo>
                    <a:pt x="14" y="8"/>
                  </a:lnTo>
                  <a:close/>
                  <a:moveTo>
                    <a:pt x="374" y="8"/>
                  </a:moveTo>
                  <a:lnTo>
                    <a:pt x="14" y="8"/>
                  </a:lnTo>
                  <a:lnTo>
                    <a:pt x="14" y="16"/>
                  </a:lnTo>
                  <a:lnTo>
                    <a:pt x="367" y="16"/>
                  </a:lnTo>
                  <a:lnTo>
                    <a:pt x="372" y="13"/>
                  </a:lnTo>
                  <a:lnTo>
                    <a:pt x="37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67" y="6840"/>
              <a:ext cx="3600" cy="988"/>
            </a:xfrm>
            <a:custGeom>
              <a:avLst/>
              <a:gdLst>
                <a:gd name="T0" fmla="+- 0 4267 667"/>
                <a:gd name="T1" fmla="*/ T0 w 3600"/>
                <a:gd name="T2" fmla="+- 0 6840 6840"/>
                <a:gd name="T3" fmla="*/ 6840 h 988"/>
                <a:gd name="T4" fmla="+- 0 667 667"/>
                <a:gd name="T5" fmla="*/ T4 w 3600"/>
                <a:gd name="T6" fmla="+- 0 6840 6840"/>
                <a:gd name="T7" fmla="*/ 6840 h 988"/>
                <a:gd name="T8" fmla="+- 0 667 667"/>
                <a:gd name="T9" fmla="*/ T8 w 3600"/>
                <a:gd name="T10" fmla="+- 0 6960 6840"/>
                <a:gd name="T11" fmla="*/ 6960 h 988"/>
                <a:gd name="T12" fmla="+- 0 667 667"/>
                <a:gd name="T13" fmla="*/ T12 w 3600"/>
                <a:gd name="T14" fmla="+- 0 7828 6840"/>
                <a:gd name="T15" fmla="*/ 7828 h 988"/>
                <a:gd name="T16" fmla="+- 0 4267 667"/>
                <a:gd name="T17" fmla="*/ T16 w 3600"/>
                <a:gd name="T18" fmla="+- 0 7828 6840"/>
                <a:gd name="T19" fmla="*/ 7828 h 988"/>
                <a:gd name="T20" fmla="+- 0 4267 667"/>
                <a:gd name="T21" fmla="*/ T20 w 3600"/>
                <a:gd name="T22" fmla="+- 0 6960 6840"/>
                <a:gd name="T23" fmla="*/ 6960 h 988"/>
                <a:gd name="T24" fmla="+- 0 4267 667"/>
                <a:gd name="T25" fmla="*/ T24 w 3600"/>
                <a:gd name="T26" fmla="+- 0 6840 6840"/>
                <a:gd name="T27" fmla="*/ 6840 h 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600" h="988">
                  <a:moveTo>
                    <a:pt x="360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988"/>
                  </a:lnTo>
                  <a:lnTo>
                    <a:pt x="3600" y="988"/>
                  </a:lnTo>
                  <a:lnTo>
                    <a:pt x="3600" y="12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547" y="6960"/>
              <a:ext cx="3600" cy="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AutoShape 42"/>
            <p:cNvSpPr>
              <a:spLocks/>
            </p:cNvSpPr>
            <p:nvPr/>
          </p:nvSpPr>
          <p:spPr bwMode="auto">
            <a:xfrm>
              <a:off x="0" y="1728"/>
              <a:ext cx="548" cy="5787"/>
            </a:xfrm>
            <a:custGeom>
              <a:avLst/>
              <a:gdLst>
                <a:gd name="T0" fmla="*/ 427 w 548"/>
                <a:gd name="T1" fmla="+- 0 7394 1728"/>
                <a:gd name="T2" fmla="*/ 7394 h 5787"/>
                <a:gd name="T3" fmla="*/ 427 w 548"/>
                <a:gd name="T4" fmla="+- 0 7514 1728"/>
                <a:gd name="T5" fmla="*/ 7514 h 5787"/>
                <a:gd name="T6" fmla="*/ 533 w 548"/>
                <a:gd name="T7" fmla="+- 0 7462 1728"/>
                <a:gd name="T8" fmla="*/ 7462 h 5787"/>
                <a:gd name="T9" fmla="*/ 446 w 548"/>
                <a:gd name="T10" fmla="+- 0 7462 1728"/>
                <a:gd name="T11" fmla="*/ 7462 h 5787"/>
                <a:gd name="T12" fmla="*/ 452 w 548"/>
                <a:gd name="T13" fmla="+- 0 7459 1728"/>
                <a:gd name="T14" fmla="*/ 7459 h 5787"/>
                <a:gd name="T15" fmla="*/ 455 w 548"/>
                <a:gd name="T16" fmla="+- 0 7454 1728"/>
                <a:gd name="T17" fmla="*/ 7454 h 5787"/>
                <a:gd name="T18" fmla="*/ 452 w 548"/>
                <a:gd name="T19" fmla="+- 0 7448 1728"/>
                <a:gd name="T20" fmla="*/ 7448 h 5787"/>
                <a:gd name="T21" fmla="*/ 446 w 548"/>
                <a:gd name="T22" fmla="+- 0 7446 1728"/>
                <a:gd name="T23" fmla="*/ 7446 h 5787"/>
                <a:gd name="T24" fmla="*/ 530 w 548"/>
                <a:gd name="T25" fmla="+- 0 7446 1728"/>
                <a:gd name="T26" fmla="*/ 7446 h 5787"/>
                <a:gd name="T27" fmla="*/ 427 w 548"/>
                <a:gd name="T28" fmla="+- 0 7394 1728"/>
                <a:gd name="T29" fmla="*/ 7394 h 5787"/>
                <a:gd name="T30" fmla="*/ 367 w 548"/>
                <a:gd name="T31" fmla="+- 0 1728 1728"/>
                <a:gd name="T32" fmla="*/ 1728 h 5787"/>
                <a:gd name="T33" fmla="*/ 7 w 548"/>
                <a:gd name="T34" fmla="+- 0 1728 1728"/>
                <a:gd name="T35" fmla="*/ 1728 h 5787"/>
                <a:gd name="T36" fmla="*/ 1 w 548"/>
                <a:gd name="T37" fmla="+- 0 1730 1728"/>
                <a:gd name="T38" fmla="*/ 1730 h 5787"/>
                <a:gd name="T39" fmla="*/ 0 w 548"/>
                <a:gd name="T40" fmla="+- 0 1736 1728"/>
                <a:gd name="T41" fmla="*/ 1736 h 5787"/>
                <a:gd name="T42" fmla="*/ 0 w 548"/>
                <a:gd name="T43" fmla="+- 0 7454 1728"/>
                <a:gd name="T44" fmla="*/ 7454 h 5787"/>
                <a:gd name="T45" fmla="*/ 1 w 548"/>
                <a:gd name="T46" fmla="+- 0 7459 1728"/>
                <a:gd name="T47" fmla="*/ 7459 h 5787"/>
                <a:gd name="T48" fmla="*/ 7 w 548"/>
                <a:gd name="T49" fmla="+- 0 7462 1728"/>
                <a:gd name="T50" fmla="*/ 7462 h 5787"/>
                <a:gd name="T51" fmla="*/ 427 w 548"/>
                <a:gd name="T52" fmla="+- 0 7462 1728"/>
                <a:gd name="T53" fmla="*/ 7462 h 5787"/>
                <a:gd name="T54" fmla="*/ 427 w 548"/>
                <a:gd name="T55" fmla="+- 0 7454 1728"/>
                <a:gd name="T56" fmla="*/ 7454 h 5787"/>
                <a:gd name="T57" fmla="*/ 14 w 548"/>
                <a:gd name="T58" fmla="+- 0 7454 1728"/>
                <a:gd name="T59" fmla="*/ 7454 h 5787"/>
                <a:gd name="T60" fmla="*/ 7 w 548"/>
                <a:gd name="T61" fmla="+- 0 7446 1728"/>
                <a:gd name="T62" fmla="*/ 7446 h 5787"/>
                <a:gd name="T63" fmla="*/ 14 w 548"/>
                <a:gd name="T64" fmla="+- 0 7446 1728"/>
                <a:gd name="T65" fmla="*/ 7446 h 5787"/>
                <a:gd name="T66" fmla="*/ 14 w 548"/>
                <a:gd name="T67" fmla="+- 0 1744 1728"/>
                <a:gd name="T68" fmla="*/ 1744 h 5787"/>
                <a:gd name="T69" fmla="*/ 7 w 548"/>
                <a:gd name="T70" fmla="+- 0 1744 1728"/>
                <a:gd name="T71" fmla="*/ 1744 h 5787"/>
                <a:gd name="T72" fmla="*/ 14 w 548"/>
                <a:gd name="T73" fmla="+- 0 1736 1728"/>
                <a:gd name="T74" fmla="*/ 1736 h 5787"/>
                <a:gd name="T75" fmla="*/ 374 w 548"/>
                <a:gd name="T76" fmla="+- 0 1736 1728"/>
                <a:gd name="T77" fmla="*/ 1736 h 5787"/>
                <a:gd name="T78" fmla="*/ 372 w 548"/>
                <a:gd name="T79" fmla="+- 0 1730 1728"/>
                <a:gd name="T80" fmla="*/ 1730 h 5787"/>
                <a:gd name="T81" fmla="*/ 367 w 548"/>
                <a:gd name="T82" fmla="+- 0 1728 1728"/>
                <a:gd name="T83" fmla="*/ 1728 h 5787"/>
                <a:gd name="T84" fmla="*/ 530 w 548"/>
                <a:gd name="T85" fmla="+- 0 7446 1728"/>
                <a:gd name="T86" fmla="*/ 7446 h 5787"/>
                <a:gd name="T87" fmla="*/ 446 w 548"/>
                <a:gd name="T88" fmla="+- 0 7446 1728"/>
                <a:gd name="T89" fmla="*/ 7446 h 5787"/>
                <a:gd name="T90" fmla="*/ 452 w 548"/>
                <a:gd name="T91" fmla="+- 0 7448 1728"/>
                <a:gd name="T92" fmla="*/ 7448 h 5787"/>
                <a:gd name="T93" fmla="*/ 455 w 548"/>
                <a:gd name="T94" fmla="+- 0 7454 1728"/>
                <a:gd name="T95" fmla="*/ 7454 h 5787"/>
                <a:gd name="T96" fmla="*/ 452 w 548"/>
                <a:gd name="T97" fmla="+- 0 7459 1728"/>
                <a:gd name="T98" fmla="*/ 7459 h 5787"/>
                <a:gd name="T99" fmla="*/ 446 w 548"/>
                <a:gd name="T100" fmla="+- 0 7462 1728"/>
                <a:gd name="T101" fmla="*/ 7462 h 5787"/>
                <a:gd name="T102" fmla="*/ 533 w 548"/>
                <a:gd name="T103" fmla="+- 0 7462 1728"/>
                <a:gd name="T104" fmla="*/ 7462 h 5787"/>
                <a:gd name="T105" fmla="*/ 547 w 548"/>
                <a:gd name="T106" fmla="+- 0 7454 1728"/>
                <a:gd name="T107" fmla="*/ 7454 h 5787"/>
                <a:gd name="T108" fmla="*/ 530 w 548"/>
                <a:gd name="T109" fmla="+- 0 7446 1728"/>
                <a:gd name="T110" fmla="*/ 7446 h 5787"/>
                <a:gd name="T111" fmla="*/ 14 w 548"/>
                <a:gd name="T112" fmla="+- 0 7446 1728"/>
                <a:gd name="T113" fmla="*/ 7446 h 5787"/>
                <a:gd name="T114" fmla="*/ 7 w 548"/>
                <a:gd name="T115" fmla="+- 0 7446 1728"/>
                <a:gd name="T116" fmla="*/ 7446 h 5787"/>
                <a:gd name="T117" fmla="*/ 14 w 548"/>
                <a:gd name="T118" fmla="+- 0 7454 1728"/>
                <a:gd name="T119" fmla="*/ 7454 h 5787"/>
                <a:gd name="T120" fmla="*/ 14 w 548"/>
                <a:gd name="T121" fmla="+- 0 7446 1728"/>
                <a:gd name="T122" fmla="*/ 7446 h 5787"/>
                <a:gd name="T123" fmla="*/ 427 w 548"/>
                <a:gd name="T124" fmla="+- 0 7446 1728"/>
                <a:gd name="T125" fmla="*/ 7446 h 5787"/>
                <a:gd name="T126" fmla="*/ 14 w 548"/>
                <a:gd name="T127" fmla="+- 0 7446 1728"/>
                <a:gd name="T128" fmla="*/ 7446 h 5787"/>
                <a:gd name="T129" fmla="*/ 14 w 548"/>
                <a:gd name="T130" fmla="+- 0 7454 1728"/>
                <a:gd name="T131" fmla="*/ 7454 h 5787"/>
                <a:gd name="T132" fmla="*/ 427 w 548"/>
                <a:gd name="T133" fmla="+- 0 7454 1728"/>
                <a:gd name="T134" fmla="*/ 7454 h 5787"/>
                <a:gd name="T135" fmla="*/ 427 w 548"/>
                <a:gd name="T136" fmla="+- 0 7446 1728"/>
                <a:gd name="T137" fmla="*/ 7446 h 5787"/>
                <a:gd name="T138" fmla="*/ 14 w 548"/>
                <a:gd name="T139" fmla="+- 0 1736 1728"/>
                <a:gd name="T140" fmla="*/ 1736 h 5787"/>
                <a:gd name="T141" fmla="*/ 7 w 548"/>
                <a:gd name="T142" fmla="+- 0 1744 1728"/>
                <a:gd name="T143" fmla="*/ 1744 h 5787"/>
                <a:gd name="T144" fmla="*/ 14 w 548"/>
                <a:gd name="T145" fmla="+- 0 1744 1728"/>
                <a:gd name="T146" fmla="*/ 1744 h 5787"/>
                <a:gd name="T147" fmla="*/ 14 w 548"/>
                <a:gd name="T148" fmla="+- 0 1736 1728"/>
                <a:gd name="T149" fmla="*/ 1736 h 5787"/>
                <a:gd name="T150" fmla="*/ 374 w 548"/>
                <a:gd name="T151" fmla="+- 0 1736 1728"/>
                <a:gd name="T152" fmla="*/ 1736 h 5787"/>
                <a:gd name="T153" fmla="*/ 14 w 548"/>
                <a:gd name="T154" fmla="+- 0 1736 1728"/>
                <a:gd name="T155" fmla="*/ 1736 h 5787"/>
                <a:gd name="T156" fmla="*/ 14 w 548"/>
                <a:gd name="T157" fmla="+- 0 1744 1728"/>
                <a:gd name="T158" fmla="*/ 1744 h 5787"/>
                <a:gd name="T159" fmla="*/ 367 w 548"/>
                <a:gd name="T160" fmla="+- 0 1744 1728"/>
                <a:gd name="T161" fmla="*/ 1744 h 5787"/>
                <a:gd name="T162" fmla="*/ 372 w 548"/>
                <a:gd name="T163" fmla="+- 0 1741 1728"/>
                <a:gd name="T164" fmla="*/ 1741 h 5787"/>
                <a:gd name="T165" fmla="*/ 374 w 548"/>
                <a:gd name="T166" fmla="+- 0 1736 1728"/>
                <a:gd name="T167" fmla="*/ 1736 h 578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</a:cxnLst>
              <a:rect l="0" t="0" r="r" b="b"/>
              <a:pathLst>
                <a:path w="548" h="5787">
                  <a:moveTo>
                    <a:pt x="427" y="5666"/>
                  </a:moveTo>
                  <a:lnTo>
                    <a:pt x="427" y="5786"/>
                  </a:lnTo>
                  <a:lnTo>
                    <a:pt x="533" y="5734"/>
                  </a:lnTo>
                  <a:lnTo>
                    <a:pt x="446" y="5734"/>
                  </a:lnTo>
                  <a:lnTo>
                    <a:pt x="452" y="5731"/>
                  </a:lnTo>
                  <a:lnTo>
                    <a:pt x="455" y="5726"/>
                  </a:lnTo>
                  <a:lnTo>
                    <a:pt x="452" y="5720"/>
                  </a:lnTo>
                  <a:lnTo>
                    <a:pt x="446" y="5718"/>
                  </a:lnTo>
                  <a:lnTo>
                    <a:pt x="530" y="5718"/>
                  </a:lnTo>
                  <a:lnTo>
                    <a:pt x="427" y="5666"/>
                  </a:lnTo>
                  <a:close/>
                  <a:moveTo>
                    <a:pt x="367" y="0"/>
                  </a:moveTo>
                  <a:lnTo>
                    <a:pt x="7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0" y="5726"/>
                  </a:lnTo>
                  <a:lnTo>
                    <a:pt x="1" y="5731"/>
                  </a:lnTo>
                  <a:lnTo>
                    <a:pt x="7" y="5734"/>
                  </a:lnTo>
                  <a:lnTo>
                    <a:pt x="427" y="5734"/>
                  </a:lnTo>
                  <a:lnTo>
                    <a:pt x="427" y="5726"/>
                  </a:lnTo>
                  <a:lnTo>
                    <a:pt x="14" y="5726"/>
                  </a:lnTo>
                  <a:lnTo>
                    <a:pt x="7" y="5718"/>
                  </a:lnTo>
                  <a:lnTo>
                    <a:pt x="14" y="5718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14" y="8"/>
                  </a:lnTo>
                  <a:lnTo>
                    <a:pt x="374" y="8"/>
                  </a:lnTo>
                  <a:lnTo>
                    <a:pt x="372" y="2"/>
                  </a:lnTo>
                  <a:lnTo>
                    <a:pt x="367" y="0"/>
                  </a:lnTo>
                  <a:close/>
                  <a:moveTo>
                    <a:pt x="530" y="5718"/>
                  </a:moveTo>
                  <a:lnTo>
                    <a:pt x="446" y="5718"/>
                  </a:lnTo>
                  <a:lnTo>
                    <a:pt x="452" y="5720"/>
                  </a:lnTo>
                  <a:lnTo>
                    <a:pt x="455" y="5726"/>
                  </a:lnTo>
                  <a:lnTo>
                    <a:pt x="452" y="5731"/>
                  </a:lnTo>
                  <a:lnTo>
                    <a:pt x="446" y="5734"/>
                  </a:lnTo>
                  <a:lnTo>
                    <a:pt x="533" y="5734"/>
                  </a:lnTo>
                  <a:lnTo>
                    <a:pt x="547" y="5726"/>
                  </a:lnTo>
                  <a:lnTo>
                    <a:pt x="530" y="5718"/>
                  </a:lnTo>
                  <a:close/>
                  <a:moveTo>
                    <a:pt x="14" y="5718"/>
                  </a:moveTo>
                  <a:lnTo>
                    <a:pt x="7" y="5718"/>
                  </a:lnTo>
                  <a:lnTo>
                    <a:pt x="14" y="5726"/>
                  </a:lnTo>
                  <a:lnTo>
                    <a:pt x="14" y="5718"/>
                  </a:lnTo>
                  <a:close/>
                  <a:moveTo>
                    <a:pt x="427" y="5718"/>
                  </a:moveTo>
                  <a:lnTo>
                    <a:pt x="14" y="5718"/>
                  </a:lnTo>
                  <a:lnTo>
                    <a:pt x="14" y="5726"/>
                  </a:lnTo>
                  <a:lnTo>
                    <a:pt x="427" y="5726"/>
                  </a:lnTo>
                  <a:lnTo>
                    <a:pt x="427" y="5718"/>
                  </a:lnTo>
                  <a:close/>
                  <a:moveTo>
                    <a:pt x="14" y="8"/>
                  </a:moveTo>
                  <a:lnTo>
                    <a:pt x="7" y="16"/>
                  </a:lnTo>
                  <a:lnTo>
                    <a:pt x="14" y="16"/>
                  </a:lnTo>
                  <a:lnTo>
                    <a:pt x="14" y="8"/>
                  </a:lnTo>
                  <a:close/>
                  <a:moveTo>
                    <a:pt x="374" y="8"/>
                  </a:moveTo>
                  <a:lnTo>
                    <a:pt x="14" y="8"/>
                  </a:lnTo>
                  <a:lnTo>
                    <a:pt x="14" y="16"/>
                  </a:lnTo>
                  <a:lnTo>
                    <a:pt x="367" y="16"/>
                  </a:lnTo>
                  <a:lnTo>
                    <a:pt x="372" y="13"/>
                  </a:lnTo>
                  <a:lnTo>
                    <a:pt x="37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921" y="1467"/>
              <a:ext cx="2694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1280" indent="-81915" algn="ctr">
                <a:spcAft>
                  <a:spcPts val="1000"/>
                </a:spcAft>
              </a:pP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Фактори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,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що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стимулюють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розвиток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фандрайзингу</a:t>
              </a:r>
              <a:endParaRPr lang="ru-RU" sz="1400" b="1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4931" y="1467"/>
              <a:ext cx="2571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2545" marR="635" indent="-43180" algn="ctr">
                <a:spcAft>
                  <a:spcPts val="1000"/>
                </a:spcAft>
              </a:pP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Фактори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,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що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обмежують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розвиток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фандрайзингу</a:t>
              </a:r>
              <a:endParaRPr lang="ru-RU" sz="1400" b="1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4507" y="7140"/>
              <a:ext cx="3420" cy="8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37515" marR="268605" indent="-154940" algn="ctr">
                <a:spcBef>
                  <a:spcPts val="63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Нецільове використання благодійних коштів</a:t>
              </a:r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547" y="6960"/>
              <a:ext cx="3600" cy="9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0955" marR="19050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Наявність належних особистих якостей спеціаліста по фандрайзингу</a:t>
              </a:r>
            </a:p>
          </p:txBody>
        </p:sp>
        <p:sp>
          <p:nvSpPr>
            <p:cNvPr id="48" name="Text Box 47"/>
            <p:cNvSpPr txBox="1">
              <a:spLocks noChangeArrowheads="1"/>
            </p:cNvSpPr>
            <p:nvPr/>
          </p:nvSpPr>
          <p:spPr bwMode="auto">
            <a:xfrm>
              <a:off x="4507" y="6240"/>
              <a:ext cx="3420" cy="7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68300" marR="106680" indent="-24955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Низький рівень юридичної та економічної культури</a:t>
              </a:r>
            </a:p>
          </p:txBody>
        </p:sp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547" y="6240"/>
              <a:ext cx="3600" cy="4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5369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Якісно складний проект</a:t>
              </a:r>
            </a:p>
          </p:txBody>
        </p:sp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4507" y="5340"/>
              <a:ext cx="3420" cy="7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16230" marR="304165" indent="10477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Відсутність єдиного інформаційного центру</a:t>
              </a:r>
            </a:p>
          </p:txBody>
        </p:sp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547" y="4980"/>
              <a:ext cx="3600" cy="9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0955" marR="1968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Наявність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серед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членів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організації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реципієнта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,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політичних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або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культурних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діячів</a:t>
              </a:r>
              <a:endParaRPr lang="ru-RU" sz="14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52" name="Text Box 51"/>
            <p:cNvSpPr txBox="1">
              <a:spLocks noChangeArrowheads="1"/>
            </p:cNvSpPr>
            <p:nvPr/>
          </p:nvSpPr>
          <p:spPr bwMode="auto">
            <a:xfrm>
              <a:off x="4507" y="4440"/>
              <a:ext cx="3420" cy="7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927100" marR="297815" indent="-61658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Наявність шахрайських схем</a:t>
              </a:r>
            </a:p>
          </p:txBody>
        </p:sp>
        <p:sp>
          <p:nvSpPr>
            <p:cNvPr id="53" name="Text Box 52"/>
            <p:cNvSpPr txBox="1">
              <a:spLocks noChangeArrowheads="1"/>
            </p:cNvSpPr>
            <p:nvPr/>
          </p:nvSpPr>
          <p:spPr bwMode="auto">
            <a:xfrm>
              <a:off x="547" y="4080"/>
              <a:ext cx="3600" cy="7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508000" marR="228600" indent="-26606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Досвід наукової співпраці з бізнес структурами</a:t>
              </a:r>
            </a:p>
          </p:txBody>
        </p:sp>
        <p:sp>
          <p:nvSpPr>
            <p:cNvPr id="54" name="Text Box 53"/>
            <p:cNvSpPr txBox="1">
              <a:spLocks noChangeArrowheads="1"/>
            </p:cNvSpPr>
            <p:nvPr/>
          </p:nvSpPr>
          <p:spPr bwMode="auto">
            <a:xfrm>
              <a:off x="4507" y="3540"/>
              <a:ext cx="3420" cy="7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791845" marR="295275" indent="-485140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Відсутність податкових стимулів</a:t>
              </a:r>
            </a:p>
          </p:txBody>
        </p:sp>
        <p:sp>
          <p:nvSpPr>
            <p:cNvPr id="55" name="Text Box 54"/>
            <p:cNvSpPr txBox="1">
              <a:spLocks noChangeArrowheads="1"/>
            </p:cNvSpPr>
            <p:nvPr/>
          </p:nvSpPr>
          <p:spPr bwMode="auto">
            <a:xfrm>
              <a:off x="547" y="3180"/>
              <a:ext cx="3600" cy="71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685165" marR="140335" indent="-53276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Досвід роботи з благодійними організаціями</a:t>
              </a:r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4507" y="2460"/>
              <a:ext cx="3420" cy="8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29565" marR="174625" indent="-142240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Використання «примусової благодійної допомоги»</a:t>
              </a:r>
            </a:p>
          </p:txBody>
        </p:sp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547" y="2460"/>
              <a:ext cx="3600" cy="4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1450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Позитивний імідж організації</a:t>
              </a:r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1807" y="120"/>
              <a:ext cx="5040" cy="66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85420" algn="ctr">
                <a:spcBef>
                  <a:spcPts val="915"/>
                </a:spcBef>
                <a:spcAft>
                  <a:spcPts val="1000"/>
                </a:spcAft>
              </a:pPr>
              <a:r>
                <a:rPr lang="ru-RU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Фактори</a:t>
              </a:r>
              <a:r>
                <a:rPr lang="ru-RU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впливу</a:t>
              </a:r>
              <a:r>
                <a:rPr lang="ru-RU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на </a:t>
              </a:r>
              <a:r>
                <a:rPr lang="ru-RU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розвиток</a:t>
              </a:r>
              <a:r>
                <a:rPr lang="ru-RU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фандрайзингу</a:t>
              </a:r>
              <a:endParaRPr lang="ru-RU" b="1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37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• </a:t>
            </a:r>
            <a:r>
              <a:rPr lang="ru-RU" sz="2800" dirty="0" err="1"/>
              <a:t>співфінансування</a:t>
            </a:r>
            <a:r>
              <a:rPr lang="ru-RU" sz="2800" dirty="0"/>
              <a:t> з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джерел</a:t>
            </a:r>
            <a:r>
              <a:rPr lang="ru-RU" sz="2800" dirty="0"/>
              <a:t>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•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партнерських</a:t>
            </a:r>
            <a:r>
              <a:rPr lang="ru-RU" sz="2800" dirty="0"/>
              <a:t> </a:t>
            </a:r>
            <a:r>
              <a:rPr lang="ru-RU" sz="2800" dirty="0" err="1"/>
              <a:t>відносин</a:t>
            </a:r>
            <a:r>
              <a:rPr lang="ru-RU" sz="2800" dirty="0"/>
              <a:t> і </a:t>
            </a:r>
            <a:r>
              <a:rPr lang="ru-RU" sz="2800" dirty="0" err="1"/>
              <a:t>залучення</a:t>
            </a:r>
            <a:r>
              <a:rPr lang="ru-RU" sz="2800" dirty="0"/>
              <a:t> до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зацікавлених</a:t>
            </a:r>
            <a:r>
              <a:rPr lang="ru-RU" sz="2800" dirty="0"/>
              <a:t> </a:t>
            </a:r>
            <a:r>
              <a:rPr lang="ru-RU" sz="2800" dirty="0" err="1"/>
              <a:t>сторін</a:t>
            </a:r>
            <a:r>
              <a:rPr lang="ru-RU" sz="2800" dirty="0"/>
              <a:t>: </a:t>
            </a:r>
            <a:r>
              <a:rPr lang="ru-RU" sz="2800" dirty="0" err="1"/>
              <a:t>представників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, </a:t>
            </a:r>
            <a:r>
              <a:rPr lang="ru-RU" sz="2800" dirty="0" err="1"/>
              <a:t>неурядових</a:t>
            </a:r>
            <a:r>
              <a:rPr lang="ru-RU" sz="2800" dirty="0"/>
              <a:t> </a:t>
            </a:r>
            <a:r>
              <a:rPr lang="ru-RU" sz="2800" dirty="0" err="1"/>
              <a:t>організацій</a:t>
            </a:r>
            <a:r>
              <a:rPr lang="ru-RU" sz="2800" dirty="0"/>
              <a:t>, </a:t>
            </a:r>
            <a:r>
              <a:rPr lang="ru-RU" sz="2800" dirty="0" err="1"/>
              <a:t>бізнесу</a:t>
            </a:r>
            <a:r>
              <a:rPr lang="ru-RU" sz="2800" dirty="0"/>
              <a:t>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• </a:t>
            </a:r>
            <a:r>
              <a:rPr lang="ru-RU" sz="2800" dirty="0" err="1"/>
              <a:t>можливість</a:t>
            </a:r>
            <a:r>
              <a:rPr lang="ru-RU" sz="2800" dirty="0"/>
              <a:t> </a:t>
            </a:r>
            <a:r>
              <a:rPr lang="ru-RU" sz="2800" dirty="0" err="1"/>
              <a:t>продовження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по </a:t>
            </a:r>
            <a:r>
              <a:rPr lang="ru-RU" sz="2800" dirty="0" err="1"/>
              <a:t>закінченню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за </a:t>
            </a:r>
            <a:r>
              <a:rPr lang="ru-RU" sz="2800" dirty="0" err="1"/>
              <a:t>рахунок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Вимоги</a:t>
            </a:r>
            <a:r>
              <a:rPr lang="ru-RU" sz="2800" dirty="0"/>
              <a:t> До </a:t>
            </a:r>
            <a:r>
              <a:rPr lang="ru-RU" sz="2800" dirty="0" err="1"/>
              <a:t>проектів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підтримати</a:t>
            </a:r>
            <a:r>
              <a:rPr lang="ru-RU" sz="2800" dirty="0"/>
              <a:t> </a:t>
            </a:r>
            <a:r>
              <a:rPr lang="ru-RU" sz="2800" dirty="0" err="1"/>
              <a:t>донорські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: 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6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1) </a:t>
            </a:r>
            <a:r>
              <a:rPr lang="ru-RU" sz="2800" b="1" dirty="0" err="1"/>
              <a:t>оголошення</a:t>
            </a:r>
            <a:r>
              <a:rPr lang="ru-RU" sz="2800" b="1" dirty="0"/>
              <a:t> конкурс</a:t>
            </a:r>
            <a:r>
              <a:rPr lang="en-US" sz="2800" b="1" dirty="0"/>
              <a:t>y </a:t>
            </a:r>
            <a:r>
              <a:rPr lang="en-US" sz="2800" dirty="0"/>
              <a:t>(</a:t>
            </a:r>
            <a:r>
              <a:rPr lang="ru-RU" sz="2800" dirty="0" err="1"/>
              <a:t>зазначаються</a:t>
            </a:r>
            <a:r>
              <a:rPr lang="ru-RU" sz="2800" dirty="0"/>
              <a:t> </a:t>
            </a:r>
            <a:r>
              <a:rPr lang="ru-RU" sz="2800" dirty="0" err="1"/>
              <a:t>програмні</a:t>
            </a:r>
            <a:r>
              <a:rPr lang="ru-RU" sz="2800" dirty="0"/>
              <a:t> </a:t>
            </a:r>
            <a:r>
              <a:rPr lang="ru-RU" sz="2800" dirty="0" err="1"/>
              <a:t>пріоритети</a:t>
            </a:r>
            <a:r>
              <a:rPr lang="ru-RU" sz="2800" dirty="0"/>
              <a:t> та </a:t>
            </a:r>
            <a:r>
              <a:rPr lang="ru-RU" sz="2800" dirty="0" err="1"/>
              <a:t>перелік</a:t>
            </a:r>
            <a:r>
              <a:rPr lang="ru-RU" sz="2800" dirty="0"/>
              <a:t> </a:t>
            </a:r>
            <a:r>
              <a:rPr lang="ru-RU" sz="2800" dirty="0" err="1"/>
              <a:t>можливих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, </a:t>
            </a:r>
            <a:r>
              <a:rPr lang="ru-RU" sz="2800" dirty="0" err="1"/>
              <a:t>вимоги</a:t>
            </a:r>
            <a:r>
              <a:rPr lang="ru-RU" sz="2800" dirty="0"/>
              <a:t> до </a:t>
            </a:r>
            <a:r>
              <a:rPr lang="ru-RU" sz="2800" dirty="0" err="1"/>
              <a:t>заявників</a:t>
            </a:r>
            <a:r>
              <a:rPr lang="ru-RU" sz="2800" dirty="0"/>
              <a:t>, структура </a:t>
            </a:r>
            <a:r>
              <a:rPr lang="ru-RU" sz="2800" dirty="0" err="1"/>
              <a:t>проектної</a:t>
            </a:r>
            <a:r>
              <a:rPr lang="ru-RU" sz="2800" dirty="0"/>
              <a:t> заявки та </a:t>
            </a:r>
            <a:r>
              <a:rPr lang="ru-RU" sz="2800" dirty="0" err="1"/>
              <a:t>вимоги</a:t>
            </a:r>
            <a:r>
              <a:rPr lang="ru-RU" sz="2800" dirty="0"/>
              <a:t> до бюджету/ </a:t>
            </a:r>
            <a:r>
              <a:rPr lang="ru-RU" sz="2800" dirty="0" err="1"/>
              <a:t>кошторису</a:t>
            </a:r>
            <a:r>
              <a:rPr lang="ru-RU" sz="2800" dirty="0"/>
              <a:t> проекту, </a:t>
            </a:r>
            <a:r>
              <a:rPr lang="ru-RU" sz="2800" dirty="0" err="1"/>
              <a:t>перелік</a:t>
            </a:r>
            <a:r>
              <a:rPr lang="ru-RU" sz="2800" dirty="0"/>
              <a:t> </a:t>
            </a:r>
            <a:r>
              <a:rPr lang="ru-RU" sz="2800" dirty="0" err="1"/>
              <a:t>необхідних</a:t>
            </a:r>
            <a:r>
              <a:rPr lang="ru-RU" sz="2800" dirty="0"/>
              <a:t> </a:t>
            </a:r>
            <a:r>
              <a:rPr lang="ru-RU" sz="2800" dirty="0" err="1"/>
              <a:t>додатків</a:t>
            </a:r>
            <a:r>
              <a:rPr lang="ru-RU" sz="2800" dirty="0"/>
              <a:t>, строки </a:t>
            </a:r>
            <a:r>
              <a:rPr lang="ru-RU" sz="2800" dirty="0" err="1"/>
              <a:t>прийому</a:t>
            </a:r>
            <a:r>
              <a:rPr lang="ru-RU" sz="2800" dirty="0"/>
              <a:t> та </a:t>
            </a:r>
            <a:r>
              <a:rPr lang="ru-RU" sz="2800" dirty="0" err="1"/>
              <a:t>розгляду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);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2) </a:t>
            </a:r>
            <a:r>
              <a:rPr lang="ru-RU" sz="2800" dirty="0" err="1"/>
              <a:t>безпосереднє</a:t>
            </a:r>
            <a:r>
              <a:rPr lang="ru-RU" sz="2800" dirty="0"/>
              <a:t> </a:t>
            </a:r>
            <a:r>
              <a:rPr lang="ru-RU" sz="2800" b="1" dirty="0" err="1"/>
              <a:t>отримання</a:t>
            </a:r>
            <a:r>
              <a:rPr lang="ru-RU" sz="2800" b="1" dirty="0"/>
              <a:t> </a:t>
            </a:r>
            <a:r>
              <a:rPr lang="ru-RU" sz="2800" b="1" dirty="0" err="1"/>
              <a:t>проектних</a:t>
            </a:r>
            <a:r>
              <a:rPr lang="ru-RU" sz="2800" b="1" dirty="0"/>
              <a:t> заявок</a:t>
            </a:r>
            <a:r>
              <a:rPr lang="ru-RU" sz="2800" dirty="0"/>
              <a:t> </a:t>
            </a:r>
            <a:r>
              <a:rPr lang="ru-RU" sz="2800" dirty="0" err="1"/>
              <a:t>донорською</a:t>
            </a:r>
            <a:r>
              <a:rPr lang="ru-RU" sz="2800" dirty="0"/>
              <a:t> </a:t>
            </a:r>
            <a:r>
              <a:rPr lang="ru-RU" sz="2800" dirty="0" err="1"/>
              <a:t>організацією</a:t>
            </a:r>
            <a:r>
              <a:rPr lang="ru-RU" sz="2800" dirty="0"/>
              <a:t>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3) </a:t>
            </a:r>
            <a:r>
              <a:rPr lang="ru-RU" sz="2800" b="1" dirty="0" err="1"/>
              <a:t>розгляд</a:t>
            </a:r>
            <a:r>
              <a:rPr lang="ru-RU" sz="2800" b="1" dirty="0"/>
              <a:t> </a:t>
            </a:r>
            <a:r>
              <a:rPr lang="ru-RU" sz="2800" b="1" dirty="0" err="1"/>
              <a:t>поданих</a:t>
            </a:r>
            <a:r>
              <a:rPr lang="ru-RU" sz="2800" b="1" dirty="0"/>
              <a:t> </a:t>
            </a:r>
            <a:r>
              <a:rPr lang="ru-RU" sz="2800" b="1" dirty="0" err="1"/>
              <a:t>проектних</a:t>
            </a:r>
            <a:r>
              <a:rPr lang="ru-RU" sz="2800" b="1" dirty="0"/>
              <a:t> заявок </a:t>
            </a:r>
            <a:r>
              <a:rPr lang="ru-RU" sz="2800" dirty="0"/>
              <a:t>на </a:t>
            </a:r>
            <a:r>
              <a:rPr lang="ru-RU" sz="2800" dirty="0" err="1"/>
              <a:t>засіданні</a:t>
            </a:r>
            <a:r>
              <a:rPr lang="ru-RU" sz="2800" dirty="0"/>
              <a:t> </a:t>
            </a:r>
            <a:r>
              <a:rPr lang="ru-RU" sz="2800" dirty="0" err="1"/>
              <a:t>програмної</a:t>
            </a:r>
            <a:r>
              <a:rPr lang="ru-RU" sz="2800" dirty="0"/>
              <a:t> ради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іншого</a:t>
            </a:r>
            <a:r>
              <a:rPr lang="ru-RU" sz="2800" dirty="0"/>
              <a:t> органу </a:t>
            </a:r>
            <a:r>
              <a:rPr lang="ru-RU" sz="2800" dirty="0" err="1"/>
              <a:t>донорської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уповноваженого</a:t>
            </a:r>
            <a:r>
              <a:rPr lang="ru-RU" sz="2800" dirty="0"/>
              <a:t> </a:t>
            </a:r>
            <a:r>
              <a:rPr lang="ru-RU" sz="2800" dirty="0" err="1"/>
              <a:t>приймати</a:t>
            </a:r>
            <a:r>
              <a:rPr lang="ru-RU" sz="2800" dirty="0"/>
              <a:t> </a:t>
            </a:r>
            <a:r>
              <a:rPr lang="ru-RU" sz="2800" dirty="0" err="1"/>
              <a:t>рішення</a:t>
            </a:r>
            <a:r>
              <a:rPr lang="ru-RU" sz="2800" dirty="0"/>
              <a:t> за результатами такого </a:t>
            </a:r>
            <a:r>
              <a:rPr lang="ru-RU" sz="2800" dirty="0" err="1"/>
              <a:t>розгляду</a:t>
            </a:r>
            <a:r>
              <a:rPr lang="ru-RU" sz="2800" dirty="0"/>
              <a:t>; 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Етапи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29" y="1342976"/>
            <a:ext cx="8445500" cy="4465637"/>
          </a:xfrm>
        </p:spPr>
        <p:txBody>
          <a:bodyPr/>
          <a:lstStyle/>
          <a:p>
            <a:pPr>
              <a:buNone/>
              <a:defRPr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мобілізації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з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значущих</a:t>
            </a:r>
            <a:r>
              <a:rPr lang="ru-RU" dirty="0"/>
              <a:t>, </a:t>
            </a:r>
            <a:r>
              <a:rPr lang="ru-RU" dirty="0" err="1"/>
              <a:t>науково-дослідних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. </a:t>
            </a:r>
            <a:endParaRPr lang="uk-UA" altLang="ru-RU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ФАНДРАЙЗИНГ</a:t>
            </a:r>
          </a:p>
        </p:txBody>
      </p:sp>
      <p:pic>
        <p:nvPicPr>
          <p:cNvPr id="1026" name="Picture 2" descr="together (6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55188"/>
            <a:ext cx="7020272" cy="30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98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4) </a:t>
            </a:r>
            <a:r>
              <a:rPr lang="ru-RU" sz="2800" b="1" dirty="0" err="1"/>
              <a:t>прийняття</a:t>
            </a:r>
            <a:r>
              <a:rPr lang="ru-RU" sz="2800" b="1" dirty="0"/>
              <a:t> </a:t>
            </a:r>
            <a:r>
              <a:rPr lang="ru-RU" sz="2800" b="1" dirty="0" err="1"/>
              <a:t>рішення</a:t>
            </a:r>
            <a:r>
              <a:rPr lang="ru-RU" sz="2800" b="1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</a:t>
            </a:r>
            <a:r>
              <a:rPr lang="ru-RU" sz="2800" dirty="0" err="1"/>
              <a:t>відібраних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(</a:t>
            </a:r>
            <a:r>
              <a:rPr lang="ru-RU" sz="2800" dirty="0" err="1"/>
              <a:t>учасників</a:t>
            </a:r>
            <a:r>
              <a:rPr lang="ru-RU" sz="2800" dirty="0"/>
              <a:t> </a:t>
            </a:r>
            <a:r>
              <a:rPr lang="ru-RU" sz="2800" dirty="0" err="1"/>
              <a:t>відповідного</a:t>
            </a:r>
            <a:r>
              <a:rPr lang="ru-RU" sz="2800" dirty="0"/>
              <a:t> конкурсу </a:t>
            </a:r>
            <a:r>
              <a:rPr lang="ru-RU" sz="2800" dirty="0" err="1"/>
              <a:t>повідомляють</a:t>
            </a:r>
            <a:r>
              <a:rPr lang="ru-RU" sz="2800" dirty="0"/>
              <a:t> про </a:t>
            </a:r>
            <a:r>
              <a:rPr lang="ru-RU" sz="2800" dirty="0" err="1"/>
              <a:t>результати</a:t>
            </a:r>
            <a:r>
              <a:rPr lang="ru-RU" sz="2800" dirty="0"/>
              <a:t> </a:t>
            </a:r>
            <a:r>
              <a:rPr lang="ru-RU" sz="2800" dirty="0" err="1"/>
              <a:t>розгляду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проектних</a:t>
            </a:r>
            <a:r>
              <a:rPr lang="ru-RU" sz="2800" dirty="0"/>
              <a:t> </a:t>
            </a:r>
            <a:r>
              <a:rPr lang="ru-RU" sz="2800" dirty="0" err="1"/>
              <a:t>пропозицій</a:t>
            </a:r>
            <a:r>
              <a:rPr lang="ru-RU" sz="2800" dirty="0"/>
              <a:t>,  </a:t>
            </a:r>
            <a:r>
              <a:rPr lang="ru-RU" sz="2800" dirty="0" err="1"/>
              <a:t>інформацію</a:t>
            </a:r>
            <a:r>
              <a:rPr lang="ru-RU" sz="2800" dirty="0"/>
              <a:t> про </a:t>
            </a:r>
            <a:r>
              <a:rPr lang="ru-RU" sz="2800" dirty="0" err="1"/>
              <a:t>переможців</a:t>
            </a:r>
            <a:r>
              <a:rPr lang="ru-RU" sz="2800" dirty="0"/>
              <a:t> </a:t>
            </a:r>
            <a:r>
              <a:rPr lang="ru-RU" sz="2800" dirty="0" err="1"/>
              <a:t>оприлюднюють</a:t>
            </a:r>
            <a:r>
              <a:rPr lang="ru-RU" sz="2800" dirty="0"/>
              <a:t> на веб-</a:t>
            </a:r>
            <a:r>
              <a:rPr lang="ru-RU" sz="2800" dirty="0" err="1"/>
              <a:t>сторінках</a:t>
            </a:r>
            <a:r>
              <a:rPr lang="ru-RU" sz="2800" dirty="0"/>
              <a:t>);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5) </a:t>
            </a:r>
            <a:r>
              <a:rPr lang="ru-RU" sz="2800" b="1" dirty="0" err="1"/>
              <a:t>підписання</a:t>
            </a:r>
            <a:r>
              <a:rPr lang="ru-RU" sz="2800" b="1" dirty="0"/>
              <a:t> </a:t>
            </a:r>
            <a:r>
              <a:rPr lang="ru-RU" sz="2800" b="1" dirty="0" err="1"/>
              <a:t>грантової</a:t>
            </a:r>
            <a:r>
              <a:rPr lang="ru-RU" sz="2800" b="1" dirty="0"/>
              <a:t> угоди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головними</a:t>
            </a:r>
            <a:r>
              <a:rPr lang="ru-RU" sz="2800" dirty="0"/>
              <a:t> </a:t>
            </a:r>
            <a:r>
              <a:rPr lang="ru-RU" sz="2800" dirty="0" err="1"/>
              <a:t>виконавцями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(</a:t>
            </a:r>
            <a:r>
              <a:rPr lang="ru-RU" sz="2800" dirty="0" err="1"/>
              <a:t>грантова</a:t>
            </a:r>
            <a:r>
              <a:rPr lang="ru-RU" sz="2800" dirty="0"/>
              <a:t> угода </a:t>
            </a:r>
            <a:r>
              <a:rPr lang="ru-RU" sz="2800" dirty="0" err="1"/>
              <a:t>відображає</a:t>
            </a:r>
            <a:r>
              <a:rPr lang="ru-RU" sz="2800" dirty="0"/>
              <a:t> </a:t>
            </a:r>
            <a:r>
              <a:rPr lang="ru-RU" sz="2800" dirty="0" err="1"/>
              <a:t>обов’язки</a:t>
            </a:r>
            <a:r>
              <a:rPr lang="ru-RU" sz="2800" dirty="0"/>
              <a:t> </a:t>
            </a:r>
            <a:r>
              <a:rPr lang="ru-RU" sz="2800" dirty="0" err="1"/>
              <a:t>грантоотримувача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здійснення</a:t>
            </a:r>
            <a:r>
              <a:rPr lang="ru-RU" sz="2800" dirty="0"/>
              <a:t> проекту і </a:t>
            </a:r>
            <a:r>
              <a:rPr lang="ru-RU" sz="2800" dirty="0" err="1"/>
              <a:t>вимоги</a:t>
            </a:r>
            <a:r>
              <a:rPr lang="ru-RU" sz="2800" dirty="0"/>
              <a:t> </a:t>
            </a:r>
            <a:r>
              <a:rPr lang="ru-RU" sz="2800" dirty="0" err="1"/>
              <a:t>донорської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 коштами гранту, </a:t>
            </a:r>
            <a:r>
              <a:rPr lang="ru-RU" sz="2800" dirty="0" err="1"/>
              <a:t>визначає</a:t>
            </a:r>
            <a:r>
              <a:rPr lang="ru-RU" sz="2800" dirty="0"/>
              <a:t> </a:t>
            </a:r>
            <a:r>
              <a:rPr lang="ru-RU" sz="2800" dirty="0" err="1"/>
              <a:t>остаточний</a:t>
            </a:r>
            <a:r>
              <a:rPr lang="ru-RU" sz="2800" dirty="0"/>
              <a:t> бюджет); 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Етапи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2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6) </a:t>
            </a:r>
            <a:r>
              <a:rPr lang="ru-RU" sz="2800" b="1" dirty="0" err="1"/>
              <a:t>реалізація</a:t>
            </a:r>
            <a:r>
              <a:rPr lang="ru-RU" sz="2800" b="1" dirty="0"/>
              <a:t> </a:t>
            </a:r>
            <a:r>
              <a:rPr lang="ru-RU" sz="2800" b="1" dirty="0" err="1"/>
              <a:t>проектів</a:t>
            </a:r>
            <a:r>
              <a:rPr lang="ru-RU" sz="2800" dirty="0"/>
              <a:t>,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запланованих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та </a:t>
            </a:r>
            <a:r>
              <a:rPr lang="ru-RU" sz="2800" dirty="0" err="1"/>
              <a:t>досягнення</a:t>
            </a:r>
            <a:r>
              <a:rPr lang="ru-RU" sz="2800" dirty="0"/>
              <a:t> </a:t>
            </a:r>
            <a:r>
              <a:rPr lang="ru-RU" sz="2800" dirty="0" err="1"/>
              <a:t>результатів</a:t>
            </a:r>
            <a:r>
              <a:rPr lang="ru-RU" sz="2800" dirty="0"/>
              <a:t>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7) </a:t>
            </a:r>
            <a:r>
              <a:rPr lang="ru-RU" sz="2800" dirty="0" err="1"/>
              <a:t>подання</a:t>
            </a:r>
            <a:r>
              <a:rPr lang="ru-RU" sz="2800" dirty="0"/>
              <a:t> </a:t>
            </a:r>
            <a:r>
              <a:rPr lang="ru-RU" sz="2800" dirty="0" err="1"/>
              <a:t>грантоотримувачем</a:t>
            </a:r>
            <a:r>
              <a:rPr lang="ru-RU" sz="2800" dirty="0"/>
              <a:t> </a:t>
            </a:r>
            <a:r>
              <a:rPr lang="ru-RU" sz="2800" dirty="0" err="1"/>
              <a:t>описових</a:t>
            </a:r>
            <a:r>
              <a:rPr lang="ru-RU" sz="2800" dirty="0"/>
              <a:t> і </a:t>
            </a:r>
            <a:r>
              <a:rPr lang="ru-RU" sz="2800" dirty="0" err="1"/>
              <a:t>фінансових</a:t>
            </a:r>
            <a:r>
              <a:rPr lang="ru-RU" sz="2800" dirty="0"/>
              <a:t> </a:t>
            </a:r>
            <a:r>
              <a:rPr lang="ru-RU" sz="2800" b="1" dirty="0" err="1"/>
              <a:t>проміжних</a:t>
            </a:r>
            <a:r>
              <a:rPr lang="ru-RU" sz="2800" b="1" dirty="0"/>
              <a:t> та </a:t>
            </a:r>
            <a:r>
              <a:rPr lang="ru-RU" sz="2800" b="1" dirty="0" err="1"/>
              <a:t>кінцевого</a:t>
            </a:r>
            <a:r>
              <a:rPr lang="ru-RU" sz="2800" b="1" dirty="0"/>
              <a:t> </a:t>
            </a:r>
            <a:r>
              <a:rPr lang="ru-RU" sz="2800" b="1" dirty="0" err="1"/>
              <a:t>звітів</a:t>
            </a:r>
            <a:r>
              <a:rPr lang="ru-RU" sz="2800" dirty="0"/>
              <a:t>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8) </a:t>
            </a:r>
            <a:r>
              <a:rPr lang="ru-RU" sz="2800" b="1" dirty="0" err="1"/>
              <a:t>моніторинг</a:t>
            </a:r>
            <a:r>
              <a:rPr lang="ru-RU" sz="2800" b="1" dirty="0"/>
              <a:t> та </a:t>
            </a:r>
            <a:r>
              <a:rPr lang="ru-RU" sz="2800" b="1" dirty="0" err="1"/>
              <a:t>оцінювання</a:t>
            </a:r>
            <a:r>
              <a:rPr lang="ru-RU" sz="2800" b="1" dirty="0"/>
              <a:t> </a:t>
            </a:r>
            <a:r>
              <a:rPr lang="ru-RU" sz="2800" dirty="0" err="1"/>
              <a:t>кінцевих</a:t>
            </a:r>
            <a:r>
              <a:rPr lang="ru-RU" sz="2800" dirty="0"/>
              <a:t> </a:t>
            </a:r>
            <a:r>
              <a:rPr lang="ru-RU" sz="2800" dirty="0" err="1"/>
              <a:t>результатів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(у т. ч. шляхом </a:t>
            </a:r>
            <a:r>
              <a:rPr lang="ru-RU" sz="2800" dirty="0" err="1"/>
              <a:t>участі</a:t>
            </a:r>
            <a:r>
              <a:rPr lang="ru-RU" sz="2800" dirty="0"/>
              <a:t> в заходах проекту, </a:t>
            </a:r>
            <a:r>
              <a:rPr lang="ru-RU" sz="2800" dirty="0" err="1"/>
              <a:t>аналізу</a:t>
            </a:r>
            <a:r>
              <a:rPr lang="ru-RU" sz="2800" dirty="0"/>
              <a:t> </a:t>
            </a:r>
            <a:r>
              <a:rPr lang="ru-RU" sz="2800" dirty="0" err="1"/>
              <a:t>поданих</a:t>
            </a:r>
            <a:r>
              <a:rPr lang="ru-RU" sz="2800" dirty="0"/>
              <a:t> </a:t>
            </a:r>
            <a:r>
              <a:rPr lang="ru-RU" sz="2800" dirty="0" err="1"/>
              <a:t>описових</a:t>
            </a:r>
            <a:r>
              <a:rPr lang="ru-RU" sz="2800" dirty="0"/>
              <a:t> і </a:t>
            </a:r>
            <a:r>
              <a:rPr lang="ru-RU" sz="2800" dirty="0" err="1"/>
              <a:t>фінансових</a:t>
            </a:r>
            <a:r>
              <a:rPr lang="ru-RU" sz="2800" dirty="0"/>
              <a:t> </a:t>
            </a:r>
            <a:r>
              <a:rPr lang="ru-RU" sz="2800" dirty="0" err="1"/>
              <a:t>звітів</a:t>
            </a:r>
            <a:r>
              <a:rPr lang="ru-RU" sz="2800" dirty="0"/>
              <a:t>,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візитів</a:t>
            </a:r>
            <a:r>
              <a:rPr lang="ru-RU" sz="2800" dirty="0"/>
              <a:t> до </a:t>
            </a:r>
            <a:r>
              <a:rPr lang="ru-RU" sz="2800" dirty="0" err="1"/>
              <a:t>організацій</a:t>
            </a:r>
            <a:r>
              <a:rPr lang="ru-RU" sz="2800" dirty="0"/>
              <a:t>,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зустрічей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працівниками</a:t>
            </a:r>
            <a:r>
              <a:rPr lang="ru-RU" sz="2800" dirty="0"/>
              <a:t> проекту та </a:t>
            </a:r>
            <a:r>
              <a:rPr lang="ru-RU" sz="2800" dirty="0" err="1"/>
              <a:t>їхніми</a:t>
            </a:r>
            <a:r>
              <a:rPr lang="ru-RU" sz="2800" dirty="0"/>
              <a:t> партнерами)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Етапи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45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підвищення</a:t>
            </a:r>
            <a:r>
              <a:rPr lang="ru-RU" sz="2800" b="1" dirty="0"/>
              <a:t> </a:t>
            </a:r>
            <a:r>
              <a:rPr lang="ru-RU" sz="2800" b="1" dirty="0" err="1"/>
              <a:t>конкурентоспроможності</a:t>
            </a:r>
            <a:r>
              <a:rPr lang="ru-RU" sz="2800" b="1" dirty="0"/>
              <a:t> </a:t>
            </a:r>
            <a:r>
              <a:rPr lang="ru-RU" sz="2800" b="1" dirty="0" err="1"/>
              <a:t>юрисдикцій</a:t>
            </a:r>
            <a:r>
              <a:rPr lang="ru-RU" sz="2800" b="1" dirty="0"/>
              <a:t> </a:t>
            </a:r>
            <a:r>
              <a:rPr lang="ru-RU" sz="2800" dirty="0"/>
              <a:t>– </a:t>
            </a:r>
            <a:r>
              <a:rPr lang="ru-RU" sz="2800" dirty="0" err="1"/>
              <a:t>отримувачів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, </a:t>
            </a:r>
            <a:r>
              <a:rPr lang="ru-RU" sz="2800" dirty="0" err="1"/>
              <a:t>оскільки</a:t>
            </a:r>
            <a:r>
              <a:rPr lang="ru-RU" sz="2800" dirty="0"/>
              <a:t> вони </a:t>
            </a:r>
            <a:r>
              <a:rPr lang="ru-RU" sz="2800" dirty="0" err="1"/>
              <a:t>конкурують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собою за </a:t>
            </a:r>
            <a:r>
              <a:rPr lang="ru-RU" sz="2800" dirty="0" err="1"/>
              <a:t>отримання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, а </a:t>
            </a:r>
            <a:r>
              <a:rPr lang="ru-RU" sz="2800" dirty="0" err="1"/>
              <a:t>отже</a:t>
            </a:r>
            <a:r>
              <a:rPr lang="ru-RU" sz="2800" dirty="0"/>
              <a:t> й за </a:t>
            </a:r>
            <a:r>
              <a:rPr lang="ru-RU" sz="2800" dirty="0" err="1"/>
              <a:t>нові</a:t>
            </a:r>
            <a:r>
              <a:rPr lang="ru-RU" sz="2800" dirty="0"/>
              <a:t> </a:t>
            </a:r>
            <a:r>
              <a:rPr lang="ru-RU" sz="2800" dirty="0" err="1"/>
              <a:t>інвестиції</a:t>
            </a:r>
            <a:r>
              <a:rPr lang="ru-RU" sz="2800" dirty="0"/>
              <a:t>, </a:t>
            </a:r>
            <a:r>
              <a:rPr lang="ru-RU" sz="2800" dirty="0" err="1"/>
              <a:t>робочі</a:t>
            </a:r>
            <a:r>
              <a:rPr lang="ru-RU" sz="2800" dirty="0"/>
              <a:t> </a:t>
            </a:r>
            <a:r>
              <a:rPr lang="ru-RU" sz="2800" dirty="0" err="1"/>
              <a:t>місця</a:t>
            </a:r>
            <a:r>
              <a:rPr lang="ru-RU" sz="2800" dirty="0"/>
              <a:t>, </a:t>
            </a:r>
            <a:r>
              <a:rPr lang="ru-RU" sz="2800" dirty="0" err="1"/>
              <a:t>мешканців</a:t>
            </a:r>
            <a:r>
              <a:rPr lang="ru-RU" sz="2800" dirty="0"/>
              <a:t> і </a:t>
            </a:r>
            <a:r>
              <a:rPr lang="ru-RU" sz="2800" dirty="0" err="1"/>
              <a:t>туристів</a:t>
            </a:r>
            <a:r>
              <a:rPr lang="ru-RU" sz="2800" dirty="0"/>
              <a:t>;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800" dirty="0"/>
              <a:t> </a:t>
            </a:r>
            <a:r>
              <a:rPr lang="ru-RU" sz="2800" b="1" dirty="0" err="1"/>
              <a:t>посилення</a:t>
            </a:r>
            <a:r>
              <a:rPr lang="ru-RU" sz="2800" b="1" dirty="0"/>
              <a:t> </a:t>
            </a:r>
            <a:r>
              <a:rPr lang="ru-RU" sz="2800" b="1" dirty="0" err="1"/>
              <a:t>інвестиційних</a:t>
            </a:r>
            <a:r>
              <a:rPr lang="ru-RU" sz="2800" b="1" dirty="0"/>
              <a:t> </a:t>
            </a:r>
            <a:r>
              <a:rPr lang="ru-RU" sz="2800" b="1" dirty="0" err="1"/>
              <a:t>позицій</a:t>
            </a:r>
            <a:r>
              <a:rPr lang="ru-RU" sz="2800" b="1" dirty="0"/>
              <a:t> </a:t>
            </a:r>
            <a:r>
              <a:rPr lang="ru-RU" sz="2800" b="1" dirty="0" err="1"/>
              <a:t>міста</a:t>
            </a:r>
            <a:r>
              <a:rPr lang="ru-RU" sz="2800" b="1" dirty="0"/>
              <a:t> </a:t>
            </a:r>
            <a:r>
              <a:rPr lang="ru-RU" sz="2800" dirty="0"/>
              <a:t>та </a:t>
            </a:r>
            <a:r>
              <a:rPr lang="ru-RU" sz="2800" dirty="0" err="1"/>
              <a:t>збільшення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можливостей</a:t>
            </a:r>
            <a:r>
              <a:rPr lang="ru-RU" sz="2800" dirty="0"/>
              <a:t> у </a:t>
            </a:r>
            <a:r>
              <a:rPr lang="ru-RU" sz="2800" dirty="0" err="1"/>
              <a:t>залученні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зовнішніх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 (</a:t>
            </a:r>
            <a:r>
              <a:rPr lang="ru-RU" sz="2800" dirty="0" err="1"/>
              <a:t>позик</a:t>
            </a:r>
            <a:r>
              <a:rPr lang="ru-RU" sz="2800" dirty="0"/>
              <a:t>, </a:t>
            </a:r>
            <a:r>
              <a:rPr lang="ru-RU" sz="2800" dirty="0" err="1"/>
              <a:t>розміщення</a:t>
            </a:r>
            <a:r>
              <a:rPr lang="ru-RU" sz="2800" dirty="0"/>
              <a:t> </a:t>
            </a:r>
            <a:r>
              <a:rPr lang="ru-RU" sz="2800" dirty="0" err="1"/>
              <a:t>муніципальних</a:t>
            </a:r>
            <a:r>
              <a:rPr lang="ru-RU" sz="2800" dirty="0"/>
              <a:t> </a:t>
            </a:r>
            <a:r>
              <a:rPr lang="ru-RU" sz="2800" dirty="0" err="1"/>
              <a:t>облігацій</a:t>
            </a:r>
            <a:r>
              <a:rPr lang="ru-RU" sz="2800" dirty="0"/>
              <a:t>); </a:t>
            </a:r>
          </a:p>
          <a:p>
            <a:pPr algn="just">
              <a:spcBef>
                <a:spcPts val="0"/>
              </a:spcBef>
              <a:defRPr/>
            </a:pP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/>
              <a:t>ПЕРЕВАГИ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 </a:t>
            </a:r>
            <a:r>
              <a:rPr lang="ru-RU" sz="2800" dirty="0" err="1"/>
              <a:t>донорських</a:t>
            </a:r>
            <a:r>
              <a:rPr lang="ru-RU" sz="2800" dirty="0"/>
              <a:t> </a:t>
            </a:r>
            <a:r>
              <a:rPr lang="ru-RU" sz="2800" dirty="0" err="1"/>
              <a:t>організацій</a:t>
            </a:r>
            <a:r>
              <a:rPr lang="ru-RU" sz="2800" dirty="0"/>
              <a:t> для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42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гармонізація</a:t>
            </a:r>
            <a:r>
              <a:rPr lang="ru-RU" sz="2800" b="1" dirty="0"/>
              <a:t> </a:t>
            </a:r>
            <a:r>
              <a:rPr lang="ru-RU" sz="2800" b="1" dirty="0" err="1"/>
              <a:t>ідей</a:t>
            </a:r>
            <a:r>
              <a:rPr lang="ru-RU" sz="2800" b="1" dirty="0"/>
              <a:t> і </a:t>
            </a:r>
            <a:r>
              <a:rPr lang="ru-RU" sz="2800" b="1" dirty="0" err="1"/>
              <a:t>намірів</a:t>
            </a:r>
            <a:r>
              <a:rPr lang="ru-RU" sz="2800" b="1" dirty="0"/>
              <a:t> </a:t>
            </a:r>
            <a:r>
              <a:rPr lang="ru-RU" sz="2800" b="1" dirty="0" err="1"/>
              <a:t>ключових</a:t>
            </a:r>
            <a:r>
              <a:rPr lang="ru-RU" sz="2800" b="1" dirty="0"/>
              <a:t> </a:t>
            </a:r>
            <a:r>
              <a:rPr lang="ru-RU" sz="2800" b="1" dirty="0" err="1"/>
              <a:t>гравців</a:t>
            </a:r>
            <a:r>
              <a:rPr lang="ru-RU" sz="2800" b="1" dirty="0"/>
              <a:t> у </a:t>
            </a:r>
            <a:r>
              <a:rPr lang="ru-RU" sz="2800" b="1" dirty="0" err="1"/>
              <a:t>сфері</a:t>
            </a:r>
            <a:r>
              <a:rPr lang="ru-RU" sz="2800" b="1" dirty="0"/>
              <a:t> </a:t>
            </a:r>
            <a:r>
              <a:rPr lang="ru-RU" sz="2800" b="1" dirty="0" err="1"/>
              <a:t>місцевого</a:t>
            </a:r>
            <a:r>
              <a:rPr lang="ru-RU" sz="2800" b="1" dirty="0"/>
              <a:t> </a:t>
            </a:r>
            <a:r>
              <a:rPr lang="ru-RU" sz="2800" b="1" dirty="0" err="1"/>
              <a:t>економічного</a:t>
            </a:r>
            <a:r>
              <a:rPr lang="ru-RU" sz="2800" b="1" dirty="0"/>
              <a:t> </a:t>
            </a:r>
            <a:r>
              <a:rPr lang="ru-RU" sz="2800" b="1" dirty="0" err="1"/>
              <a:t>розвитку</a:t>
            </a:r>
            <a:r>
              <a:rPr lang="ru-RU" sz="2800" dirty="0"/>
              <a:t>: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, </a:t>
            </a:r>
            <a:r>
              <a:rPr lang="ru-RU" sz="2800" dirty="0" err="1"/>
              <a:t>бізнесу</a:t>
            </a:r>
            <a:r>
              <a:rPr lang="ru-RU" sz="2800" dirty="0"/>
              <a:t>, </a:t>
            </a:r>
            <a:r>
              <a:rPr lang="ru-RU" sz="2800" dirty="0" err="1"/>
              <a:t>громадськості</a:t>
            </a:r>
            <a:r>
              <a:rPr lang="ru-RU" sz="2800" dirty="0"/>
              <a:t> через </a:t>
            </a:r>
            <a:r>
              <a:rPr lang="ru-RU" sz="2800" dirty="0" err="1"/>
              <a:t>вимогу</a:t>
            </a:r>
            <a:r>
              <a:rPr lang="ru-RU" sz="2800" dirty="0"/>
              <a:t> </a:t>
            </a:r>
            <a:r>
              <a:rPr lang="ru-RU" sz="2800" dirty="0" err="1"/>
              <a:t>міжнародних</a:t>
            </a:r>
            <a:r>
              <a:rPr lang="ru-RU" sz="2800" dirty="0"/>
              <a:t> </a:t>
            </a:r>
            <a:r>
              <a:rPr lang="ru-RU" sz="2800" dirty="0" err="1"/>
              <a:t>донорських</a:t>
            </a:r>
            <a:r>
              <a:rPr lang="ru-RU" sz="2800" dirty="0"/>
              <a:t> </a:t>
            </a:r>
            <a:r>
              <a:rPr lang="ru-RU" sz="2800" dirty="0" err="1"/>
              <a:t>організацій</a:t>
            </a:r>
            <a:r>
              <a:rPr lang="ru-RU" sz="2800" dirty="0"/>
              <a:t> </a:t>
            </a:r>
            <a:r>
              <a:rPr lang="ru-RU" sz="2800" dirty="0" err="1"/>
              <a:t>будувати</a:t>
            </a:r>
            <a:r>
              <a:rPr lang="ru-RU" sz="2800" dirty="0"/>
              <a:t> партнерства при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;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800" dirty="0" err="1"/>
              <a:t>надають</a:t>
            </a:r>
            <a:r>
              <a:rPr lang="ru-RU" sz="2800" dirty="0"/>
              <a:t> </a:t>
            </a:r>
            <a:r>
              <a:rPr lang="ru-RU" sz="2800" dirty="0" err="1"/>
              <a:t>місцевим</a:t>
            </a:r>
            <a:r>
              <a:rPr lang="ru-RU" sz="2800" dirty="0"/>
              <a:t> органам </a:t>
            </a:r>
            <a:r>
              <a:rPr lang="ru-RU" sz="2800" dirty="0" err="1"/>
              <a:t>влади</a:t>
            </a:r>
            <a:r>
              <a:rPr lang="ru-RU" sz="2800" dirty="0"/>
              <a:t> </a:t>
            </a:r>
            <a:r>
              <a:rPr lang="ru-RU" sz="2800" b="1" dirty="0" err="1"/>
              <a:t>потужний</a:t>
            </a:r>
            <a:r>
              <a:rPr lang="ru-RU" sz="2800" b="1" dirty="0"/>
              <a:t> </a:t>
            </a:r>
            <a:r>
              <a:rPr lang="ru-RU" sz="2800" b="1" dirty="0" err="1"/>
              <a:t>інструмент</a:t>
            </a:r>
            <a:r>
              <a:rPr lang="ru-RU" sz="2800" b="1" dirty="0"/>
              <a:t> для </a:t>
            </a:r>
            <a:r>
              <a:rPr lang="ru-RU" sz="2800" b="1" dirty="0" err="1"/>
              <a:t>впливу</a:t>
            </a:r>
            <a:r>
              <a:rPr lang="ru-RU" sz="2800" b="1" dirty="0"/>
              <a:t> на </a:t>
            </a:r>
            <a:r>
              <a:rPr lang="ru-RU" sz="2800" b="1" dirty="0" err="1"/>
              <a:t>місцеву</a:t>
            </a:r>
            <a:r>
              <a:rPr lang="ru-RU" sz="2800" b="1" dirty="0"/>
              <a:t> </a:t>
            </a:r>
            <a:r>
              <a:rPr lang="ru-RU" sz="2800" b="1" dirty="0" err="1"/>
              <a:t>економіку</a:t>
            </a:r>
            <a:r>
              <a:rPr lang="ru-RU" sz="2800" dirty="0"/>
              <a:t>, не </a:t>
            </a:r>
            <a:r>
              <a:rPr lang="ru-RU" sz="2800" dirty="0" err="1"/>
              <a:t>обмежують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майбутніми</a:t>
            </a:r>
            <a:r>
              <a:rPr lang="ru-RU" sz="2800" dirty="0"/>
              <a:t> </a:t>
            </a:r>
            <a:r>
              <a:rPr lang="ru-RU" sz="2800" dirty="0" err="1"/>
              <a:t>зобов’язаннями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повернення</a:t>
            </a:r>
            <a:r>
              <a:rPr lang="ru-RU" sz="2800" dirty="0"/>
              <a:t> </a:t>
            </a:r>
            <a:r>
              <a:rPr lang="ru-RU" sz="2800" dirty="0" err="1"/>
              <a:t>отриманих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 та не </a:t>
            </a:r>
            <a:r>
              <a:rPr lang="ru-RU" sz="2800" dirty="0" err="1"/>
              <a:t>збільшують</a:t>
            </a:r>
            <a:r>
              <a:rPr lang="ru-RU" sz="2800" dirty="0"/>
              <a:t> </a:t>
            </a:r>
            <a:r>
              <a:rPr lang="ru-RU" sz="2800" dirty="0" err="1"/>
              <a:t>боргове</a:t>
            </a:r>
            <a:r>
              <a:rPr lang="ru-RU" sz="2800" dirty="0"/>
              <a:t> </a:t>
            </a:r>
            <a:r>
              <a:rPr lang="ru-RU" sz="2800" dirty="0" err="1"/>
              <a:t>навантаження</a:t>
            </a:r>
            <a:r>
              <a:rPr lang="ru-RU" sz="2800" dirty="0"/>
              <a:t> на </a:t>
            </a:r>
            <a:r>
              <a:rPr lang="ru-RU" sz="2800" dirty="0" err="1"/>
              <a:t>місцевий</a:t>
            </a:r>
            <a:r>
              <a:rPr lang="ru-RU" sz="2800" dirty="0"/>
              <a:t> бюджет.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/>
              <a:t>ПЕРЕВАГИ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 </a:t>
            </a:r>
            <a:r>
              <a:rPr lang="ru-RU" sz="2800" dirty="0" err="1"/>
              <a:t>донорських</a:t>
            </a:r>
            <a:r>
              <a:rPr lang="ru-RU" sz="2800" dirty="0"/>
              <a:t> </a:t>
            </a:r>
            <a:r>
              <a:rPr lang="ru-RU" sz="2800" dirty="0" err="1"/>
              <a:t>організацій</a:t>
            </a:r>
            <a:r>
              <a:rPr lang="ru-RU" sz="2800" dirty="0"/>
              <a:t> для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94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переорієнтація</a:t>
            </a:r>
            <a:r>
              <a:rPr lang="ru-RU" sz="2800" b="1" dirty="0"/>
              <a:t> </a:t>
            </a:r>
            <a:r>
              <a:rPr lang="ru-RU" sz="2800" b="1" dirty="0" err="1"/>
              <a:t>політики</a:t>
            </a:r>
            <a:r>
              <a:rPr lang="ru-RU" sz="2800" b="1" dirty="0"/>
              <a:t> у </a:t>
            </a:r>
            <a:r>
              <a:rPr lang="ru-RU" sz="2800" b="1" dirty="0" err="1"/>
              <a:t>сфері</a:t>
            </a:r>
            <a:r>
              <a:rPr lang="ru-RU" sz="2800" b="1" dirty="0"/>
              <a:t> </a:t>
            </a:r>
            <a:r>
              <a:rPr lang="ru-RU" sz="2800" b="1" dirty="0" err="1"/>
              <a:t>місцевого</a:t>
            </a:r>
            <a:r>
              <a:rPr lang="ru-RU" sz="2800" b="1" dirty="0"/>
              <a:t> </a:t>
            </a:r>
            <a:r>
              <a:rPr lang="ru-RU" sz="2800" b="1" dirty="0" err="1"/>
              <a:t>економічного</a:t>
            </a:r>
            <a:r>
              <a:rPr lang="ru-RU" sz="2800" b="1" dirty="0"/>
              <a:t> </a:t>
            </a:r>
            <a:r>
              <a:rPr lang="ru-RU" sz="2800" b="1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програмних</a:t>
            </a:r>
            <a:r>
              <a:rPr lang="ru-RU" sz="2800" dirty="0"/>
              <a:t> </a:t>
            </a:r>
            <a:r>
              <a:rPr lang="ru-RU" sz="2800" dirty="0" err="1"/>
              <a:t>пріоритетів</a:t>
            </a:r>
            <a:r>
              <a:rPr lang="ru-RU" sz="2800" dirty="0"/>
              <a:t> </a:t>
            </a:r>
            <a:r>
              <a:rPr lang="ru-RU" sz="2800" dirty="0" err="1"/>
              <a:t>міжнародних</a:t>
            </a:r>
            <a:r>
              <a:rPr lang="ru-RU" sz="2800" dirty="0"/>
              <a:t> </a:t>
            </a:r>
            <a:r>
              <a:rPr lang="ru-RU" sz="2800" dirty="0" err="1"/>
              <a:t>донорських</a:t>
            </a:r>
            <a:r>
              <a:rPr lang="ru-RU" sz="2800" dirty="0"/>
              <a:t> </a:t>
            </a:r>
            <a:r>
              <a:rPr lang="ru-RU" sz="2800" dirty="0" err="1"/>
              <a:t>організацій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не </a:t>
            </a:r>
            <a:r>
              <a:rPr lang="ru-RU" sz="2800" dirty="0" err="1"/>
              <a:t>узгоджуватись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місцевими</a:t>
            </a:r>
            <a:r>
              <a:rPr lang="ru-RU" sz="2800" dirty="0"/>
              <a:t> потребами;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800" dirty="0" err="1"/>
              <a:t>співфінансування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з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джерел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призводити</a:t>
            </a:r>
            <a:r>
              <a:rPr lang="ru-RU" sz="2800" dirty="0"/>
              <a:t> до </a:t>
            </a:r>
            <a:r>
              <a:rPr lang="ru-RU" sz="2800" b="1" dirty="0" err="1"/>
              <a:t>зменшення</a:t>
            </a:r>
            <a:r>
              <a:rPr lang="ru-RU" sz="2800" b="1" dirty="0"/>
              <a:t> </a:t>
            </a:r>
            <a:r>
              <a:rPr lang="ru-RU" sz="2800" b="1" dirty="0" err="1"/>
              <a:t>обсягів</a:t>
            </a:r>
            <a:r>
              <a:rPr lang="ru-RU" sz="2800" b="1" dirty="0"/>
              <a:t> </a:t>
            </a:r>
            <a:r>
              <a:rPr lang="ru-RU" sz="2800" b="1" dirty="0" err="1"/>
              <a:t>фінансування</a:t>
            </a:r>
            <a:r>
              <a:rPr lang="ru-RU" sz="2800" b="1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важливих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і </a:t>
            </a:r>
            <a:r>
              <a:rPr lang="ru-RU" sz="2800" dirty="0" err="1"/>
              <a:t>програм</a:t>
            </a:r>
            <a:r>
              <a:rPr lang="ru-RU" sz="2800" dirty="0"/>
              <a:t>; </a:t>
            </a:r>
          </a:p>
          <a:p>
            <a:pPr algn="just">
              <a:spcBef>
                <a:spcPts val="0"/>
              </a:spcBef>
              <a:defRPr/>
            </a:pP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Недоліки</a:t>
            </a:r>
            <a:r>
              <a:rPr lang="ru-RU" sz="2800" dirty="0"/>
              <a:t> грантового </a:t>
            </a:r>
            <a:r>
              <a:rPr lang="ru-RU" sz="2800" dirty="0" err="1"/>
              <a:t>механізму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5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ru-RU" sz="2800" dirty="0" err="1"/>
              <a:t>формування</a:t>
            </a:r>
            <a:r>
              <a:rPr lang="ru-RU" sz="2800" dirty="0"/>
              <a:t> в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,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грантоотримувачів</a:t>
            </a:r>
            <a:r>
              <a:rPr lang="ru-RU" sz="2800" dirty="0"/>
              <a:t> </a:t>
            </a:r>
            <a:r>
              <a:rPr lang="ru-RU" sz="2800" b="1" dirty="0" err="1"/>
              <a:t>залежності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грантових</a:t>
            </a:r>
            <a:r>
              <a:rPr lang="ru-RU" sz="2800" b="1" dirty="0"/>
              <a:t> </a:t>
            </a:r>
            <a:r>
              <a:rPr lang="ru-RU" sz="2800" b="1" dirty="0" err="1"/>
              <a:t>ресурсів</a:t>
            </a:r>
            <a:r>
              <a:rPr lang="ru-RU" sz="2800" b="1" dirty="0"/>
              <a:t> і </a:t>
            </a:r>
            <a:r>
              <a:rPr lang="ru-RU" sz="2800" b="1" dirty="0" err="1"/>
              <a:t>пасивність</a:t>
            </a:r>
            <a:r>
              <a:rPr lang="ru-RU" sz="2800" b="1" dirty="0"/>
              <a:t> </a:t>
            </a:r>
            <a:r>
              <a:rPr lang="ru-RU" sz="2800" dirty="0"/>
              <a:t>у </a:t>
            </a:r>
            <a:r>
              <a:rPr lang="ru-RU" sz="2800" dirty="0" err="1"/>
              <a:t>використанні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механізмів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endParaRPr lang="ru-RU" sz="2800" dirty="0"/>
          </a:p>
          <a:p>
            <a:pPr algn="just">
              <a:spcBef>
                <a:spcPts val="0"/>
              </a:spcBef>
              <a:defRPr/>
            </a:pPr>
            <a:r>
              <a:rPr lang="ru-RU" sz="2800" dirty="0" err="1"/>
              <a:t>начна</a:t>
            </a:r>
            <a:r>
              <a:rPr lang="ru-RU" sz="2800" dirty="0"/>
              <a:t>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муніципалітетів</a:t>
            </a:r>
            <a:r>
              <a:rPr lang="ru-RU" sz="2800" dirty="0"/>
              <a:t> </a:t>
            </a:r>
            <a:r>
              <a:rPr lang="ru-RU" sz="2800" dirty="0" err="1"/>
              <a:t>позбавлена</a:t>
            </a:r>
            <a:r>
              <a:rPr lang="ru-RU" sz="2800" dirty="0"/>
              <a:t> доступу до грантового </a:t>
            </a:r>
            <a:r>
              <a:rPr lang="ru-RU" sz="2800" dirty="0" err="1"/>
              <a:t>механізму</a:t>
            </a:r>
            <a:r>
              <a:rPr lang="ru-RU" sz="2800" dirty="0"/>
              <a:t> через </a:t>
            </a:r>
            <a:r>
              <a:rPr lang="ru-RU" sz="2800" b="1" dirty="0"/>
              <a:t>брак </a:t>
            </a:r>
            <a:r>
              <a:rPr lang="ru-RU" sz="2800" b="1" dirty="0" err="1"/>
              <a:t>досвіду</a:t>
            </a:r>
            <a:r>
              <a:rPr lang="ru-RU" sz="2800" b="1" dirty="0"/>
              <a:t> та </a:t>
            </a:r>
            <a:r>
              <a:rPr lang="ru-RU" sz="2800" b="1" dirty="0" err="1"/>
              <a:t>знань</a:t>
            </a:r>
            <a:r>
              <a:rPr lang="ru-RU" sz="2800" dirty="0"/>
              <a:t>, </a:t>
            </a:r>
            <a:r>
              <a:rPr lang="ru-RU" sz="2800" dirty="0" err="1"/>
              <a:t>необхідних</a:t>
            </a:r>
            <a:r>
              <a:rPr lang="ru-RU" sz="2800" dirty="0"/>
              <a:t> для </a:t>
            </a:r>
            <a:r>
              <a:rPr lang="ru-RU" sz="2800" dirty="0" err="1"/>
              <a:t>підготовки</a:t>
            </a:r>
            <a:r>
              <a:rPr lang="ru-RU" sz="2800" dirty="0"/>
              <a:t> </a:t>
            </a:r>
            <a:r>
              <a:rPr lang="ru-RU" sz="2800" dirty="0" err="1"/>
              <a:t>проектних</a:t>
            </a:r>
            <a:r>
              <a:rPr lang="ru-RU" sz="2800" dirty="0"/>
              <a:t> заявок,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подальшого</a:t>
            </a:r>
            <a:r>
              <a:rPr lang="ru-RU" sz="2800" dirty="0"/>
              <a:t> проектного менеджменту.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Недоліки</a:t>
            </a:r>
            <a:r>
              <a:rPr lang="ru-RU" sz="2800" dirty="0"/>
              <a:t> грантового </a:t>
            </a:r>
            <a:r>
              <a:rPr lang="ru-RU" sz="2800" dirty="0" err="1"/>
              <a:t>механізму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47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1. </a:t>
            </a:r>
            <a:r>
              <a:rPr lang="ru-RU" sz="2800" dirty="0" err="1"/>
              <a:t>Міській</a:t>
            </a:r>
            <a:r>
              <a:rPr lang="ru-RU" sz="2800" dirty="0"/>
              <a:t> </a:t>
            </a:r>
            <a:r>
              <a:rPr lang="ru-RU" sz="2800" dirty="0" err="1"/>
              <a:t>раді</a:t>
            </a:r>
            <a:r>
              <a:rPr lang="ru-RU" sz="2800" dirty="0"/>
              <a:t> </a:t>
            </a:r>
            <a:r>
              <a:rPr lang="ru-RU" sz="2800" dirty="0" err="1"/>
              <a:t>доцільно</a:t>
            </a:r>
            <a:r>
              <a:rPr lang="ru-RU" sz="2800" dirty="0"/>
              <a:t> </a:t>
            </a:r>
            <a:r>
              <a:rPr lang="ru-RU" sz="2800" b="1" dirty="0" err="1"/>
              <a:t>визначити</a:t>
            </a:r>
            <a:r>
              <a:rPr lang="ru-RU" sz="2800" b="1" dirty="0"/>
              <a:t> </a:t>
            </a:r>
            <a:r>
              <a:rPr lang="ru-RU" sz="2800" b="1" dirty="0" err="1"/>
              <a:t>конкретний</a:t>
            </a:r>
            <a:r>
              <a:rPr lang="ru-RU" sz="2800" b="1" dirty="0"/>
              <a:t> </a:t>
            </a:r>
            <a:r>
              <a:rPr lang="ru-RU" sz="2800" b="1" dirty="0" err="1"/>
              <a:t>виконавчий</a:t>
            </a:r>
            <a:r>
              <a:rPr lang="ru-RU" sz="2800" b="1" dirty="0"/>
              <a:t> орган </a:t>
            </a:r>
            <a:r>
              <a:rPr lang="ru-RU" sz="2800" dirty="0" err="1"/>
              <a:t>міської</a:t>
            </a:r>
            <a:r>
              <a:rPr lang="ru-RU" sz="2800" dirty="0"/>
              <a:t> ради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муніципальну</a:t>
            </a:r>
            <a:r>
              <a:rPr lang="ru-RU" sz="2800" dirty="0"/>
              <a:t> </a:t>
            </a:r>
            <a:r>
              <a:rPr lang="ru-RU" sz="2800" dirty="0" err="1"/>
              <a:t>установу</a:t>
            </a:r>
            <a:r>
              <a:rPr lang="ru-RU" sz="2800" dirty="0"/>
              <a:t> 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інститут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агенцію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),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координують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 та </a:t>
            </a:r>
            <a:r>
              <a:rPr lang="ru-RU" sz="2800" dirty="0" err="1"/>
              <a:t>налагодження</a:t>
            </a:r>
            <a:r>
              <a:rPr lang="ru-RU" sz="2800" dirty="0"/>
              <a:t> </a:t>
            </a:r>
            <a:r>
              <a:rPr lang="ru-RU" sz="2800" dirty="0" err="1"/>
              <a:t>співпраці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міжнародними</a:t>
            </a:r>
            <a:r>
              <a:rPr lang="ru-RU" sz="2800" dirty="0"/>
              <a:t> </a:t>
            </a:r>
            <a:r>
              <a:rPr lang="ru-RU" sz="2800" dirty="0" err="1"/>
              <a:t>донорськими</a:t>
            </a:r>
            <a:r>
              <a:rPr lang="ru-RU" sz="2800" dirty="0"/>
              <a:t> </a:t>
            </a:r>
            <a:r>
              <a:rPr lang="ru-RU" sz="2800" dirty="0" err="1"/>
              <a:t>організаціями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</a:t>
            </a:r>
            <a:r>
              <a:rPr lang="ru-RU" sz="2800" dirty="0" err="1"/>
              <a:t>сприяння</a:t>
            </a:r>
            <a:r>
              <a:rPr lang="ru-RU" sz="2800" dirty="0"/>
              <a:t> </a:t>
            </a:r>
            <a:r>
              <a:rPr lang="ru-RU" sz="2800" dirty="0" err="1"/>
              <a:t>місцевому</a:t>
            </a:r>
            <a:r>
              <a:rPr lang="ru-RU" sz="2800" dirty="0"/>
              <a:t> </a:t>
            </a:r>
            <a:r>
              <a:rPr lang="ru-RU" sz="2800" dirty="0" err="1"/>
              <a:t>економічному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.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33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2. Перед </a:t>
            </a:r>
            <a:r>
              <a:rPr lang="ru-RU" sz="2800" dirty="0" err="1"/>
              <a:t>підготовкою</a:t>
            </a:r>
            <a:r>
              <a:rPr lang="ru-RU" sz="2800" dirty="0"/>
              <a:t> </a:t>
            </a:r>
            <a:r>
              <a:rPr lang="ru-RU" sz="2800" dirty="0" err="1"/>
              <a:t>проектної</a:t>
            </a:r>
            <a:r>
              <a:rPr lang="ru-RU" sz="2800" dirty="0"/>
              <a:t> </a:t>
            </a:r>
            <a:r>
              <a:rPr lang="ru-RU" sz="2800" dirty="0" err="1"/>
              <a:t>пропозиції</a:t>
            </a:r>
            <a:r>
              <a:rPr lang="ru-RU" sz="2800" dirty="0"/>
              <a:t> на </a:t>
            </a:r>
            <a:r>
              <a:rPr lang="ru-RU" sz="2800" dirty="0" err="1"/>
              <a:t>отримання</a:t>
            </a:r>
            <a:r>
              <a:rPr lang="ru-RU" sz="2800" dirty="0"/>
              <a:t> гранту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ретельно</a:t>
            </a:r>
            <a:r>
              <a:rPr lang="ru-RU" sz="2800" dirty="0"/>
              <a:t> </a:t>
            </a:r>
            <a:r>
              <a:rPr lang="ru-RU" sz="2800" dirty="0" err="1"/>
              <a:t>вивчити</a:t>
            </a:r>
            <a:r>
              <a:rPr lang="ru-RU" sz="2800" dirty="0"/>
              <a:t> </a:t>
            </a:r>
            <a:r>
              <a:rPr lang="ru-RU" sz="2800" b="1" dirty="0" err="1"/>
              <a:t>тематичні</a:t>
            </a:r>
            <a:r>
              <a:rPr lang="ru-RU" sz="2800" b="1" dirty="0"/>
              <a:t> та </a:t>
            </a:r>
            <a:r>
              <a:rPr lang="ru-RU" sz="2800" b="1" dirty="0" err="1"/>
              <a:t>географічні</a:t>
            </a:r>
            <a:r>
              <a:rPr lang="ru-RU" sz="2800" b="1" dirty="0"/>
              <a:t> </a:t>
            </a:r>
            <a:r>
              <a:rPr lang="ru-RU" sz="2800" b="1" dirty="0" err="1"/>
              <a:t>пріоритети</a:t>
            </a:r>
            <a:r>
              <a:rPr lang="ru-RU" sz="2800" b="1" dirty="0"/>
              <a:t> </a:t>
            </a:r>
            <a:r>
              <a:rPr lang="ru-RU" sz="2800" b="1" dirty="0" err="1"/>
              <a:t>міжнародних</a:t>
            </a:r>
            <a:r>
              <a:rPr lang="ru-RU" sz="2800" b="1" dirty="0"/>
              <a:t> </a:t>
            </a:r>
            <a:r>
              <a:rPr lang="ru-RU" sz="2800" b="1" dirty="0" err="1"/>
              <a:t>донорських</a:t>
            </a:r>
            <a:r>
              <a:rPr lang="ru-RU" sz="2800" b="1" dirty="0"/>
              <a:t> </a:t>
            </a:r>
            <a:r>
              <a:rPr lang="ru-RU" sz="2800" b="1" dirty="0" err="1"/>
              <a:t>організацій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ознайомитися</a:t>
            </a:r>
            <a:r>
              <a:rPr lang="ru-RU" sz="2800" dirty="0"/>
              <a:t> з </a:t>
            </a:r>
            <a:r>
              <a:rPr lang="ru-RU" sz="2800" dirty="0" err="1"/>
              <a:t>переліком</a:t>
            </a:r>
            <a:r>
              <a:rPr lang="ru-RU" sz="2800" dirty="0"/>
              <a:t> </a:t>
            </a:r>
            <a:r>
              <a:rPr lang="ru-RU" sz="2800" dirty="0" err="1"/>
              <a:t>раніше</a:t>
            </a:r>
            <a:r>
              <a:rPr lang="ru-RU" sz="2800" dirty="0"/>
              <a:t> </a:t>
            </a:r>
            <a:r>
              <a:rPr lang="ru-RU" sz="2800" dirty="0" err="1"/>
              <a:t>підтриманих</a:t>
            </a:r>
            <a:r>
              <a:rPr lang="ru-RU" sz="2800" dirty="0"/>
              <a:t> ними </a:t>
            </a:r>
            <a:r>
              <a:rPr lang="ru-RU" sz="2800" dirty="0" err="1"/>
              <a:t>проектів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допоможе</a:t>
            </a:r>
            <a:r>
              <a:rPr lang="ru-RU" sz="2800" dirty="0"/>
              <a:t> </a:t>
            </a:r>
            <a:r>
              <a:rPr lang="ru-RU" sz="2800" dirty="0" err="1"/>
              <a:t>вірно</a:t>
            </a:r>
            <a:r>
              <a:rPr lang="ru-RU" sz="2800" dirty="0"/>
              <a:t> обрати </a:t>
            </a:r>
            <a:r>
              <a:rPr lang="ru-RU" sz="2800" dirty="0" err="1"/>
              <a:t>донорську</a:t>
            </a:r>
            <a:r>
              <a:rPr lang="ru-RU" sz="2800" dirty="0"/>
              <a:t> </a:t>
            </a:r>
            <a:r>
              <a:rPr lang="ru-RU" sz="2800" dirty="0" err="1"/>
              <a:t>організацію</a:t>
            </a:r>
            <a:r>
              <a:rPr lang="ru-RU" sz="2800" dirty="0"/>
              <a:t> для </a:t>
            </a:r>
            <a:r>
              <a:rPr lang="ru-RU" sz="2800" dirty="0" err="1"/>
              <a:t>фінансування</a:t>
            </a:r>
            <a:r>
              <a:rPr lang="ru-RU" sz="2800" dirty="0"/>
              <a:t> проекту та грамотно </a:t>
            </a:r>
            <a:r>
              <a:rPr lang="ru-RU" sz="2800" dirty="0" err="1"/>
              <a:t>підготувати</a:t>
            </a:r>
            <a:r>
              <a:rPr lang="ru-RU" sz="2800" dirty="0"/>
              <a:t> пакет </a:t>
            </a:r>
            <a:r>
              <a:rPr lang="ru-RU" sz="2800" dirty="0" err="1"/>
              <a:t>необхідних</a:t>
            </a:r>
            <a:r>
              <a:rPr lang="ru-RU" sz="2800" dirty="0"/>
              <a:t> </a:t>
            </a:r>
            <a:r>
              <a:rPr lang="ru-RU" sz="2800" dirty="0" err="1"/>
              <a:t>документів</a:t>
            </a:r>
            <a:r>
              <a:rPr lang="ru-RU" sz="2800" dirty="0"/>
              <a:t>. 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75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3. При </a:t>
            </a:r>
            <a:r>
              <a:rPr lang="ru-RU" sz="2800" dirty="0" err="1"/>
              <a:t>підготовці</a:t>
            </a:r>
            <a:r>
              <a:rPr lang="ru-RU" sz="2800" dirty="0"/>
              <a:t> </a:t>
            </a:r>
            <a:r>
              <a:rPr lang="ru-RU" sz="2800" dirty="0" err="1"/>
              <a:t>проектної</a:t>
            </a:r>
            <a:r>
              <a:rPr lang="ru-RU" sz="2800" dirty="0"/>
              <a:t> </a:t>
            </a:r>
            <a:r>
              <a:rPr lang="ru-RU" sz="2800" dirty="0" err="1"/>
              <a:t>пропозиції</a:t>
            </a:r>
            <a:r>
              <a:rPr lang="ru-RU" sz="2800" dirty="0"/>
              <a:t> на </a:t>
            </a:r>
            <a:r>
              <a:rPr lang="ru-RU" sz="2800" dirty="0" err="1"/>
              <a:t>отримання</a:t>
            </a:r>
            <a:r>
              <a:rPr lang="ru-RU" sz="2800" dirty="0"/>
              <a:t> гранту </a:t>
            </a:r>
            <a:r>
              <a:rPr lang="ru-RU" sz="2800" dirty="0" err="1"/>
              <a:t>потрібно</a:t>
            </a:r>
            <a:r>
              <a:rPr lang="ru-RU" sz="2800" dirty="0"/>
              <a:t> реально </a:t>
            </a:r>
            <a:r>
              <a:rPr lang="ru-RU" sz="2800" dirty="0" err="1"/>
              <a:t>оцінювати</a:t>
            </a:r>
            <a:r>
              <a:rPr lang="ru-RU" sz="2800" dirty="0"/>
              <a:t> </a:t>
            </a:r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b="1" dirty="0" err="1"/>
              <a:t>співфінансування</a:t>
            </a:r>
            <a:r>
              <a:rPr lang="ru-RU" sz="2800" b="1" dirty="0"/>
              <a:t> проекту </a:t>
            </a:r>
            <a:r>
              <a:rPr lang="ru-RU" sz="2800" dirty="0"/>
              <a:t>за </a:t>
            </a:r>
            <a:r>
              <a:rPr lang="ru-RU" sz="2800" dirty="0" err="1"/>
              <a:t>рахунок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бюджету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У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внеску</a:t>
            </a:r>
            <a:r>
              <a:rPr lang="ru-RU" sz="2800" dirty="0"/>
              <a:t> </a:t>
            </a:r>
            <a:r>
              <a:rPr lang="ru-RU" sz="2800" dirty="0" err="1"/>
              <a:t>територіальної</a:t>
            </a:r>
            <a:r>
              <a:rPr lang="ru-RU" sz="2800" dirty="0"/>
              <a:t> </a:t>
            </a:r>
            <a:r>
              <a:rPr lang="ru-RU" sz="2800" dirty="0" err="1"/>
              <a:t>громади</a:t>
            </a:r>
            <a:r>
              <a:rPr lang="ru-RU" sz="2800" dirty="0"/>
              <a:t> у </a:t>
            </a:r>
            <a:r>
              <a:rPr lang="ru-RU" sz="2800" dirty="0" err="1"/>
              <a:t>фінансування</a:t>
            </a:r>
            <a:r>
              <a:rPr lang="ru-RU" sz="2800" dirty="0"/>
              <a:t> проекту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розглядати</a:t>
            </a:r>
            <a:r>
              <a:rPr lang="ru-RU" sz="2800" dirty="0"/>
              <a:t> </a:t>
            </a:r>
            <a:r>
              <a:rPr lang="ru-RU" sz="2800" dirty="0" err="1"/>
              <a:t>матеріально-технічні</a:t>
            </a:r>
            <a:r>
              <a:rPr lang="ru-RU" sz="2800" dirty="0"/>
              <a:t> й </a:t>
            </a:r>
            <a:r>
              <a:rPr lang="ru-RU" sz="2800" dirty="0" err="1"/>
              <a:t>людські</a:t>
            </a:r>
            <a:r>
              <a:rPr lang="ru-RU" sz="2800" dirty="0"/>
              <a:t> </a:t>
            </a:r>
            <a:r>
              <a:rPr lang="ru-RU" sz="2800" dirty="0" err="1"/>
              <a:t>ресурси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буде </a:t>
            </a:r>
            <a:r>
              <a:rPr lang="ru-RU" sz="2800" dirty="0" err="1"/>
              <a:t>спрямовано</a:t>
            </a:r>
            <a:r>
              <a:rPr lang="ru-RU" sz="2800" dirty="0"/>
              <a:t> на </a:t>
            </a:r>
            <a:r>
              <a:rPr lang="ru-RU" sz="2800" dirty="0" err="1"/>
              <a:t>реалізацію</a:t>
            </a:r>
            <a:r>
              <a:rPr lang="ru-RU" sz="2800" dirty="0"/>
              <a:t> проекту, та </a:t>
            </a:r>
            <a:r>
              <a:rPr lang="ru-RU" sz="2800" dirty="0" err="1"/>
              <a:t>надавати</a:t>
            </a:r>
            <a:r>
              <a:rPr lang="ru-RU" sz="2800" dirty="0"/>
              <a:t> </a:t>
            </a:r>
            <a:r>
              <a:rPr lang="ru-RU" sz="2800" dirty="0" err="1"/>
              <a:t>донорській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відповідні</a:t>
            </a:r>
            <a:r>
              <a:rPr lang="ru-RU" sz="2800" dirty="0"/>
              <a:t> </a:t>
            </a:r>
            <a:r>
              <a:rPr lang="ru-RU" sz="2800" dirty="0" err="1"/>
              <a:t>обґрунтування</a:t>
            </a:r>
            <a:r>
              <a:rPr lang="ru-RU" sz="2800" dirty="0"/>
              <a:t> і </a:t>
            </a:r>
            <a:r>
              <a:rPr lang="ru-RU" sz="2800" dirty="0" err="1"/>
              <a:t>розрахунки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7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4. У </a:t>
            </a:r>
            <a:r>
              <a:rPr lang="ru-RU" sz="2800" dirty="0" err="1"/>
              <a:t>випадку</a:t>
            </a:r>
            <a:r>
              <a:rPr lang="ru-RU" sz="2800" dirty="0"/>
              <a:t> </a:t>
            </a:r>
            <a:r>
              <a:rPr lang="ru-RU" sz="2800" dirty="0" err="1"/>
              <a:t>включення</a:t>
            </a:r>
            <a:r>
              <a:rPr lang="ru-RU" sz="2800" dirty="0"/>
              <a:t> гранту, </a:t>
            </a:r>
            <a:r>
              <a:rPr lang="ru-RU" sz="2800" dirty="0" err="1"/>
              <a:t>одержаного</a:t>
            </a:r>
            <a:r>
              <a:rPr lang="ru-RU" sz="2800" dirty="0"/>
              <a:t> </a:t>
            </a:r>
            <a:r>
              <a:rPr lang="ru-RU" sz="2800" dirty="0" err="1"/>
              <a:t>розпорядником</a:t>
            </a:r>
            <a:r>
              <a:rPr lang="ru-RU" sz="2800" dirty="0"/>
              <a:t> </a:t>
            </a:r>
            <a:r>
              <a:rPr lang="ru-RU" sz="2800" dirty="0" err="1"/>
              <a:t>бюджетних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 (бюджетною </a:t>
            </a:r>
            <a:r>
              <a:rPr lang="ru-RU" sz="2800" dirty="0" err="1"/>
              <a:t>установою</a:t>
            </a:r>
            <a:r>
              <a:rPr lang="ru-RU" sz="2800" dirty="0"/>
              <a:t>), до </a:t>
            </a:r>
            <a:r>
              <a:rPr lang="ru-RU" sz="2800" dirty="0" err="1"/>
              <a:t>доходів</a:t>
            </a:r>
            <a:r>
              <a:rPr lang="ru-RU" sz="2800" dirty="0"/>
              <a:t> </a:t>
            </a:r>
            <a:r>
              <a:rPr lang="ru-RU" sz="2800" dirty="0" err="1"/>
              <a:t>міського</a:t>
            </a:r>
            <a:r>
              <a:rPr lang="ru-RU" sz="2800" dirty="0"/>
              <a:t> бюджету, у </a:t>
            </a:r>
            <a:r>
              <a:rPr lang="ru-RU" sz="2800" dirty="0" err="1"/>
              <a:t>рішенні</a:t>
            </a:r>
            <a:r>
              <a:rPr lang="ru-RU" sz="2800" dirty="0"/>
              <a:t> </a:t>
            </a:r>
            <a:r>
              <a:rPr lang="ru-RU" sz="2800" dirty="0" err="1"/>
              <a:t>міської</a:t>
            </a:r>
            <a:r>
              <a:rPr lang="ru-RU" sz="2800" dirty="0"/>
              <a:t> ради про бюджет </a:t>
            </a:r>
            <a:r>
              <a:rPr lang="ru-RU" sz="2800" dirty="0" err="1"/>
              <a:t>міста</a:t>
            </a:r>
            <a:r>
              <a:rPr lang="ru-RU" sz="2800" dirty="0"/>
              <a:t> на </a:t>
            </a:r>
            <a:r>
              <a:rPr lang="ru-RU" sz="2800" dirty="0" err="1"/>
              <a:t>відповідний</a:t>
            </a:r>
            <a:r>
              <a:rPr lang="ru-RU" sz="2800" dirty="0"/>
              <a:t> </a:t>
            </a:r>
            <a:r>
              <a:rPr lang="ru-RU" sz="2800" dirty="0" err="1"/>
              <a:t>рік</a:t>
            </a:r>
            <a:r>
              <a:rPr lang="ru-RU" sz="2800" dirty="0"/>
              <a:t>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окремо</a:t>
            </a:r>
            <a:r>
              <a:rPr lang="ru-RU" sz="2800" dirty="0"/>
              <a:t> </a:t>
            </a:r>
            <a:r>
              <a:rPr lang="ru-RU" sz="2800" dirty="0" err="1"/>
              <a:t>вказати</a:t>
            </a:r>
            <a:r>
              <a:rPr lang="ru-RU" sz="2800" dirty="0"/>
              <a:t> </a:t>
            </a:r>
            <a:r>
              <a:rPr lang="ru-RU" sz="2800" b="1" dirty="0" err="1"/>
              <a:t>призначення</a:t>
            </a:r>
            <a:r>
              <a:rPr lang="ru-RU" sz="2800" b="1" dirty="0"/>
              <a:t> гранту та </a:t>
            </a:r>
            <a:r>
              <a:rPr lang="ru-RU" sz="2800" b="1" dirty="0" err="1"/>
              <a:t>визначити</a:t>
            </a:r>
            <a:r>
              <a:rPr lang="ru-RU" sz="2800" b="1" dirty="0"/>
              <a:t> порядок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використання</a:t>
            </a:r>
            <a:r>
              <a:rPr lang="ru-RU" sz="2800" dirty="0"/>
              <a:t>.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3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981075"/>
            <a:ext cx="7315200" cy="3929063"/>
          </a:xfrm>
          <a:prstGeom prst="rect">
            <a:avLst/>
          </a:prstGeom>
        </p:spPr>
        <p:txBody>
          <a:bodyPr anchor="ctr"/>
          <a:lstStyle/>
          <a:p>
            <a:r>
              <a:rPr lang="ru-RU" b="1"/>
              <a:t>«Фандрей</a:t>
            </a:r>
            <a:r>
              <a:rPr lang="uk-UA" b="1"/>
              <a:t>зінг – залучення додаткових ресурсів для підтримки локальних ініціатив”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18743" y="4022056"/>
            <a:ext cx="7046923" cy="980706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pPr lvl="8" algn="ctr" fontAlgn="auto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uk-UA" sz="2000" kern="1200" dirty="0">
                <a:latin typeface="+mn-lt"/>
                <a:ea typeface="+mn-ea"/>
                <a:cs typeface="+mn-cs"/>
              </a:rPr>
              <a:t>	</a:t>
            </a:r>
            <a:endParaRPr lang="ru-RU" sz="20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050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5. </a:t>
            </a:r>
            <a:r>
              <a:rPr lang="ru-RU" sz="2800" dirty="0" err="1"/>
              <a:t>Безоплатну</a:t>
            </a:r>
            <a:r>
              <a:rPr lang="ru-RU" sz="2800" dirty="0"/>
              <a:t> передачу майна у </a:t>
            </a:r>
            <a:r>
              <a:rPr lang="ru-RU" sz="2800" dirty="0" err="1"/>
              <a:t>комунальну</a:t>
            </a:r>
            <a:r>
              <a:rPr lang="ru-RU" sz="2800" dirty="0"/>
              <a:t> </a:t>
            </a:r>
            <a:r>
              <a:rPr lang="ru-RU" sz="2800" dirty="0" err="1"/>
              <a:t>власність</a:t>
            </a:r>
            <a:r>
              <a:rPr lang="ru-RU" sz="2800" dirty="0"/>
              <a:t> в межах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оформляти</a:t>
            </a:r>
            <a:r>
              <a:rPr lang="ru-RU" sz="2800" dirty="0"/>
              <a:t> </a:t>
            </a:r>
            <a:r>
              <a:rPr lang="ru-RU" sz="2800" b="1" dirty="0"/>
              <a:t>договорами </a:t>
            </a:r>
            <a:r>
              <a:rPr lang="ru-RU" sz="2800" b="1" dirty="0" err="1"/>
              <a:t>пожертви</a:t>
            </a:r>
            <a:r>
              <a:rPr lang="ru-RU" sz="2800" dirty="0"/>
              <a:t>, в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передбачати</a:t>
            </a:r>
            <a:r>
              <a:rPr lang="ru-RU" sz="2800" dirty="0"/>
              <a:t> мету, для </a:t>
            </a:r>
            <a:r>
              <a:rPr lang="ru-RU" sz="2800" dirty="0" err="1"/>
              <a:t>досягнення</a:t>
            </a:r>
            <a:r>
              <a:rPr lang="ru-RU" sz="2800" dirty="0"/>
              <a:t> </a:t>
            </a:r>
            <a:r>
              <a:rPr lang="ru-RU" sz="2800" dirty="0" err="1"/>
              <a:t>якої</a:t>
            </a:r>
            <a:r>
              <a:rPr lang="ru-RU" sz="2800" dirty="0"/>
              <a:t> </a:t>
            </a:r>
            <a:r>
              <a:rPr lang="ru-RU" sz="2800" dirty="0" err="1"/>
              <a:t>майно</a:t>
            </a:r>
            <a:r>
              <a:rPr lang="ru-RU" sz="2800" dirty="0"/>
              <a:t> </a:t>
            </a:r>
            <a:r>
              <a:rPr lang="ru-RU" sz="2800" dirty="0" err="1"/>
              <a:t>передається</a:t>
            </a:r>
            <a:r>
              <a:rPr lang="ru-RU" sz="2800" dirty="0"/>
              <a:t> </a:t>
            </a:r>
            <a:r>
              <a:rPr lang="ru-RU" sz="2800" dirty="0" err="1"/>
              <a:t>територіальній</a:t>
            </a:r>
            <a:r>
              <a:rPr lang="ru-RU" sz="2800" dirty="0"/>
              <a:t> </a:t>
            </a:r>
            <a:r>
              <a:rPr lang="ru-RU" sz="2800" dirty="0" err="1"/>
              <a:t>громаді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порядок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пожертвувачем</a:t>
            </a:r>
            <a:r>
              <a:rPr lang="ru-RU" sz="2800" dirty="0"/>
              <a:t> контролю за </a:t>
            </a:r>
            <a:r>
              <a:rPr lang="ru-RU" sz="2800" dirty="0" err="1"/>
              <a:t>використанням</a:t>
            </a:r>
            <a:r>
              <a:rPr lang="ru-RU" sz="2800" dirty="0"/>
              <a:t> такого майна.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65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6. </a:t>
            </a:r>
            <a:r>
              <a:rPr lang="ru-RU" sz="2800" b="1" dirty="0" err="1"/>
              <a:t>Інформація</a:t>
            </a:r>
            <a:r>
              <a:rPr lang="ru-RU" sz="2800" dirty="0"/>
              <a:t> про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бути </a:t>
            </a:r>
            <a:r>
              <a:rPr lang="ru-RU" sz="2800" b="1" dirty="0" err="1"/>
              <a:t>відкритою</a:t>
            </a:r>
            <a:r>
              <a:rPr lang="ru-RU" sz="2800" b="1" dirty="0"/>
              <a:t> та доступною</a:t>
            </a:r>
            <a:r>
              <a:rPr lang="ru-RU" sz="2800" dirty="0"/>
              <a:t>. </a:t>
            </a:r>
            <a:r>
              <a:rPr lang="ru-RU" sz="2800" dirty="0" err="1"/>
              <a:t>Таку</a:t>
            </a:r>
            <a:r>
              <a:rPr lang="ru-RU" sz="2800" dirty="0"/>
              <a:t> </a:t>
            </a:r>
            <a:r>
              <a:rPr lang="ru-RU" sz="2800" dirty="0" err="1"/>
              <a:t>інформацію</a:t>
            </a:r>
            <a:r>
              <a:rPr lang="ru-RU" sz="2800" dirty="0"/>
              <a:t> </a:t>
            </a:r>
            <a:r>
              <a:rPr lang="ru-RU" sz="2800" dirty="0" err="1"/>
              <a:t>слід</a:t>
            </a:r>
            <a:r>
              <a:rPr lang="ru-RU" sz="2800" dirty="0"/>
              <a:t> не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надавати</a:t>
            </a:r>
            <a:r>
              <a:rPr lang="ru-RU" sz="2800" dirty="0"/>
              <a:t> донору, а й </a:t>
            </a:r>
            <a:r>
              <a:rPr lang="ru-RU" sz="2800" dirty="0" err="1"/>
              <a:t>розміщувати</a:t>
            </a:r>
            <a:r>
              <a:rPr lang="ru-RU" sz="2800" dirty="0"/>
              <a:t> на </a:t>
            </a:r>
            <a:r>
              <a:rPr lang="ru-RU" sz="2800" dirty="0" err="1"/>
              <a:t>офіційному</a:t>
            </a:r>
            <a:r>
              <a:rPr lang="ru-RU" sz="2800" dirty="0"/>
              <a:t> </a:t>
            </a:r>
            <a:r>
              <a:rPr lang="ru-RU" sz="2800" dirty="0" err="1"/>
              <a:t>сайті</a:t>
            </a:r>
            <a:r>
              <a:rPr lang="ru-RU" sz="2800" dirty="0"/>
              <a:t> органу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самоврядування</a:t>
            </a:r>
            <a:r>
              <a:rPr lang="ru-RU" sz="2800" dirty="0"/>
              <a:t> та в </a:t>
            </a:r>
            <a:r>
              <a:rPr lang="ru-RU" sz="2800" dirty="0" err="1"/>
              <a:t>комунальних</a:t>
            </a:r>
            <a:r>
              <a:rPr lang="ru-RU" sz="2800" dirty="0"/>
              <a:t> </a:t>
            </a:r>
            <a:r>
              <a:rPr lang="ru-RU" sz="2800" dirty="0" err="1"/>
              <a:t>засобах</a:t>
            </a:r>
            <a:r>
              <a:rPr lang="ru-RU" sz="2800" dirty="0"/>
              <a:t> </a:t>
            </a:r>
            <a:r>
              <a:rPr lang="ru-RU" sz="2800" dirty="0" err="1"/>
              <a:t>масової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. </a:t>
            </a:r>
            <a:r>
              <a:rPr lang="ru-RU" sz="2800" dirty="0" err="1"/>
              <a:t>Надана</a:t>
            </a:r>
            <a:r>
              <a:rPr lang="ru-RU" sz="2800" dirty="0"/>
              <a:t> </a:t>
            </a:r>
            <a:r>
              <a:rPr lang="ru-RU" sz="2800" dirty="0" err="1"/>
              <a:t>інформація</a:t>
            </a:r>
            <a:r>
              <a:rPr lang="ru-RU" sz="2800" dirty="0"/>
              <a:t> повинна бути </a:t>
            </a:r>
            <a:r>
              <a:rPr lang="ru-RU" sz="2800" dirty="0" err="1"/>
              <a:t>зрозумілою</a:t>
            </a:r>
            <a:r>
              <a:rPr lang="ru-RU" sz="2800" dirty="0"/>
              <a:t> та </a:t>
            </a:r>
            <a:r>
              <a:rPr lang="ru-RU" sz="2800" dirty="0" err="1"/>
              <a:t>достатньою</a:t>
            </a:r>
            <a:r>
              <a:rPr lang="ru-RU" sz="2800" dirty="0"/>
              <a:t> для </a:t>
            </a:r>
            <a:r>
              <a:rPr lang="ru-RU" sz="2800" dirty="0" err="1"/>
              <a:t>об’єктивної</a:t>
            </a:r>
            <a:r>
              <a:rPr lang="ru-RU" sz="2800" dirty="0"/>
              <a:t> </a:t>
            </a:r>
            <a:r>
              <a:rPr lang="ru-RU" sz="2800" dirty="0" err="1"/>
              <a:t>оцінки</a:t>
            </a:r>
            <a:r>
              <a:rPr lang="ru-RU" sz="2800" dirty="0"/>
              <a:t> </a:t>
            </a:r>
            <a:r>
              <a:rPr lang="ru-RU" sz="2800" dirty="0" err="1"/>
              <a:t>ефективності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 </a:t>
            </a:r>
            <a:r>
              <a:rPr lang="ru-RU" sz="2800" dirty="0" err="1"/>
              <a:t>усіма</a:t>
            </a:r>
            <a:r>
              <a:rPr lang="ru-RU" sz="2800" dirty="0"/>
              <a:t> </a:t>
            </a:r>
            <a:r>
              <a:rPr lang="ru-RU" sz="2800" dirty="0" err="1"/>
              <a:t>зацікавленими</a:t>
            </a:r>
            <a:r>
              <a:rPr lang="ru-RU" sz="2800" dirty="0"/>
              <a:t> особами.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48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45500" cy="4465637"/>
          </a:xfrm>
        </p:spPr>
        <p:txBody>
          <a:bodyPr/>
          <a:lstStyle/>
          <a:p>
            <a:pPr algn="just">
              <a:spcAft>
                <a:spcPts val="1200"/>
              </a:spcAft>
              <a:buNone/>
              <a:defRPr/>
            </a:pPr>
            <a:r>
              <a:rPr lang="ru-RU" sz="2800" dirty="0"/>
              <a:t>1. </a:t>
            </a:r>
            <a:r>
              <a:rPr lang="ru-RU" sz="2800" b="1" dirty="0" err="1"/>
              <a:t>Створення</a:t>
            </a:r>
            <a:r>
              <a:rPr lang="ru-RU" sz="2800" b="1" dirty="0"/>
              <a:t> умов </a:t>
            </a:r>
            <a:r>
              <a:rPr lang="ru-RU" sz="2800" dirty="0"/>
              <a:t>для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інвестицій</a:t>
            </a:r>
            <a:r>
              <a:rPr lang="ru-RU" sz="2800" dirty="0"/>
              <a:t>; </a:t>
            </a:r>
          </a:p>
          <a:p>
            <a:pPr algn="just">
              <a:spcAft>
                <a:spcPts val="1200"/>
              </a:spcAft>
              <a:buNone/>
              <a:defRPr/>
            </a:pPr>
            <a:r>
              <a:rPr lang="ru-RU" sz="2800" dirty="0"/>
              <a:t>2. </a:t>
            </a:r>
            <a:r>
              <a:rPr lang="ru-RU" sz="2800" dirty="0" err="1"/>
              <a:t>Підготовка</a:t>
            </a:r>
            <a:r>
              <a:rPr lang="ru-RU" sz="2800" dirty="0"/>
              <a:t> </a:t>
            </a:r>
            <a:r>
              <a:rPr lang="ru-RU" sz="2800" b="1" dirty="0" err="1"/>
              <a:t>інвестиційного</a:t>
            </a:r>
            <a:r>
              <a:rPr lang="ru-RU" sz="2800" b="1" dirty="0"/>
              <a:t> продукту</a:t>
            </a:r>
            <a:r>
              <a:rPr lang="ru-RU" sz="2800" dirty="0"/>
              <a:t>; </a:t>
            </a:r>
          </a:p>
          <a:p>
            <a:pPr algn="just">
              <a:spcAft>
                <a:spcPts val="1200"/>
              </a:spcAft>
              <a:buNone/>
              <a:defRPr/>
            </a:pPr>
            <a:r>
              <a:rPr lang="ru-RU" sz="2800" dirty="0"/>
              <a:t>3.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b="1" dirty="0"/>
              <a:t>позитивного </a:t>
            </a:r>
            <a:r>
              <a:rPr lang="ru-RU" sz="2800" b="1" dirty="0" err="1"/>
              <a:t>іміджу</a:t>
            </a:r>
            <a:r>
              <a:rPr lang="ru-RU" sz="2800" b="1" dirty="0"/>
              <a:t> </a:t>
            </a:r>
            <a:r>
              <a:rPr lang="ru-RU" sz="2800" dirty="0" err="1"/>
              <a:t>регіону</a:t>
            </a:r>
            <a:r>
              <a:rPr lang="ru-RU" sz="2800" dirty="0"/>
              <a:t>; </a:t>
            </a:r>
          </a:p>
          <a:p>
            <a:pPr>
              <a:spcAft>
                <a:spcPts val="1200"/>
              </a:spcAft>
              <a:buNone/>
              <a:defRPr/>
            </a:pPr>
            <a:r>
              <a:rPr lang="ru-RU" sz="2800" dirty="0"/>
              <a:t>4. </a:t>
            </a:r>
            <a:r>
              <a:rPr lang="ru-RU" sz="2800" b="1" dirty="0" err="1"/>
              <a:t>Обслуговування</a:t>
            </a:r>
            <a:r>
              <a:rPr lang="ru-RU" sz="2800" b="1" dirty="0"/>
              <a:t> </a:t>
            </a:r>
            <a:r>
              <a:rPr lang="ru-RU" sz="2800" dirty="0" err="1"/>
              <a:t>інвесторів</a:t>
            </a:r>
            <a:r>
              <a:rPr lang="ru-RU" sz="2800" dirty="0"/>
              <a:t> (</a:t>
            </a:r>
            <a:r>
              <a:rPr lang="ru-RU" sz="2800" dirty="0" err="1"/>
              <a:t>інформаційна</a:t>
            </a:r>
            <a:r>
              <a:rPr lang="ru-RU" sz="2800" dirty="0"/>
              <a:t> </a:t>
            </a:r>
            <a:r>
              <a:rPr lang="ru-RU" sz="2800" dirty="0" err="1"/>
              <a:t>підтримка</a:t>
            </a:r>
            <a:r>
              <a:rPr lang="ru-RU" sz="2800" dirty="0"/>
              <a:t> та </a:t>
            </a:r>
            <a:r>
              <a:rPr lang="ru-RU" sz="2800" dirty="0" err="1"/>
              <a:t>супроводження</a:t>
            </a:r>
            <a:r>
              <a:rPr lang="ru-RU" sz="2800" dirty="0"/>
              <a:t>); </a:t>
            </a:r>
          </a:p>
          <a:p>
            <a:pPr algn="just">
              <a:spcAft>
                <a:spcPts val="1200"/>
              </a:spcAft>
              <a:buNone/>
              <a:defRPr/>
            </a:pPr>
            <a:r>
              <a:rPr lang="ru-RU" sz="2800" dirty="0"/>
              <a:t>5. </a:t>
            </a:r>
            <a:r>
              <a:rPr lang="ru-RU" sz="2800" b="1" dirty="0" err="1"/>
              <a:t>Усунення</a:t>
            </a:r>
            <a:r>
              <a:rPr lang="ru-RU" sz="2800" b="1" dirty="0"/>
              <a:t> </a:t>
            </a:r>
            <a:r>
              <a:rPr lang="ru-RU" sz="2800" b="1" dirty="0" err="1"/>
              <a:t>перешкод</a:t>
            </a:r>
            <a:r>
              <a:rPr lang="ru-RU" sz="2800" b="1" dirty="0"/>
              <a:t> </a:t>
            </a:r>
            <a:r>
              <a:rPr lang="ru-RU" sz="2800" dirty="0"/>
              <a:t>для </a:t>
            </a:r>
            <a:r>
              <a:rPr lang="ru-RU" sz="2800" dirty="0" err="1"/>
              <a:t>інвестування</a:t>
            </a:r>
            <a:r>
              <a:rPr lang="ru-RU" sz="2800" dirty="0"/>
              <a:t>.</a:t>
            </a:r>
            <a:endParaRPr lang="uk-UA" altLang="ru-RU" sz="2800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Напрямки діяльності місцевих органів влади в роботі з інвесторами -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1265" t="15001" r="29722" b="6250"/>
          <a:stretch>
            <a:fillRect/>
          </a:stretch>
        </p:blipFill>
        <p:spPr bwMode="auto">
          <a:xfrm>
            <a:off x="4976918" y="1484784"/>
            <a:ext cx="380704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Стандарти залучення та супроводу інвесторів на місцевому та регіональному рівні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3ED33CB5-CED6-4DA8-B41B-CC8D1EC9552D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44028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Міністерство економічного</a:t>
            </a:r>
            <a:r>
              <a:rPr kumimoji="0" lang="uk-UA" alt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розвитку і торгівлі України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uk-UA" altLang="ru-RU" sz="2800" baseline="0" dirty="0">
                <a:cs typeface="+mn-cs"/>
              </a:rPr>
              <a:t>Державна установа </a:t>
            </a:r>
            <a:r>
              <a:rPr lang="uk-UA" altLang="ru-RU" sz="2800" baseline="0" dirty="0" err="1">
                <a:cs typeface="+mn-cs"/>
              </a:rPr>
              <a:t>“Офіс</a:t>
            </a:r>
            <a:r>
              <a:rPr lang="uk-UA" altLang="ru-RU" sz="2800" baseline="0" dirty="0">
                <a:cs typeface="+mn-cs"/>
              </a:rPr>
              <a:t> із залучення та підтримки </a:t>
            </a:r>
            <a:r>
              <a:rPr lang="uk-UA" altLang="ru-RU" sz="2800" baseline="0" dirty="0" err="1">
                <a:cs typeface="+mn-cs"/>
              </a:rPr>
              <a:t>інвестицій”</a:t>
            </a:r>
            <a:endParaRPr lang="uk-UA" altLang="ru-RU" sz="2800" baseline="0" dirty="0"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uk-UA" alt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Проект “ПРОМІС”</a:t>
            </a:r>
            <a:endParaRPr kumimoji="0" lang="uk-UA" alt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Стандарти залучення та супроводу інвесторів на місцевому та регіональному рівні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3ED33CB5-CED6-4DA8-B41B-CC8D1EC9552D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0752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uk-UA" altLang="ru-RU" sz="2400" dirty="0">
                <a:cs typeface="+mn-cs"/>
              </a:rPr>
              <a:t>с</a:t>
            </a:r>
            <a:r>
              <a:rPr kumimoji="0" lang="uk-UA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тановлять</a:t>
            </a:r>
            <a:r>
              <a:rPr kumimoji="0" lang="uk-UA" alt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uk-UA" alt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єдиний цілісний підхід </a:t>
            </a:r>
            <a:r>
              <a:rPr kumimoji="0" lang="uk-UA" alt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до роботи з інвесторами та сприяють </a:t>
            </a:r>
            <a:r>
              <a:rPr kumimoji="0" lang="uk-UA" alt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підвищенню інвестиційної привабливості</a:t>
            </a:r>
            <a:r>
              <a:rPr kumimoji="0" lang="uk-UA" alt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та зростанню </a:t>
            </a:r>
            <a:r>
              <a:rPr kumimoji="0" lang="uk-UA" alt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інвестиційної активності </a:t>
            </a:r>
            <a:r>
              <a:rPr kumimoji="0" lang="uk-UA" alt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адміністративно-територіальних одиниць</a:t>
            </a:r>
            <a:endParaRPr kumimoji="0" lang="uk-UA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 descr="ÐÐ°ÑÑÐ¸Ð½ÐºÐ¸ Ð¿Ð¾ Ð·Ð°Ð¿ÑÐ¾ÑÑ ÑÑÐ°Ð½Ð´Ð°ÑÑÐ¸ Ð·Ð°Ð»ÑÑÐµÐ½Ð½Ñ ÑÐ½Ð²ÐµÑÑÐ¾Ñ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73016"/>
            <a:ext cx="4384526" cy="2565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Склад стандартів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3ED33CB5-CED6-4DA8-B41B-CC8D1EC9552D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0752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uk-UA" altLang="ru-RU" sz="2800" dirty="0">
                <a:cs typeface="+mn-cs"/>
              </a:rPr>
              <a:t>с</a:t>
            </a:r>
            <a:r>
              <a:rPr kumimoji="0" lang="uk-UA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тандарти</a:t>
            </a: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підготовки інвестиційних пропозицій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uk-UA" altLang="ru-RU" sz="2800" dirty="0">
                <a:cs typeface="+mn-cs"/>
              </a:rPr>
              <a:t>стандарти інформаційно-маркетингових продуктів та просування інвестиційного потенціалу територіальної громади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uk-UA" altLang="ru-RU" sz="2800" dirty="0">
                <a:cs typeface="+mn-cs"/>
              </a:rPr>
              <a:t>с</a:t>
            </a:r>
            <a:r>
              <a:rPr kumimoji="0" lang="uk-UA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тандарти</a:t>
            </a: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діяльності з пошуку,</a:t>
            </a:r>
            <a:r>
              <a:rPr kumimoji="0" lang="uk-UA" alt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залучення та супроводу інвестора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стандарти </a:t>
            </a:r>
            <a:r>
              <a:rPr kumimoji="0" lang="uk-UA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постінвестиційної</a:t>
            </a: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підтримки інвестора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3ED33CB5-CED6-4DA8-B41B-CC8D1EC9552D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0752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404664"/>
          <a:ext cx="82089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1.1. Підготовка інформації про пріоритетні галузі (сектори) економіки з найкращим інвестиційним потенціалом</a:t>
            </a:r>
          </a:p>
          <a:p>
            <a:pPr>
              <a:buNone/>
            </a:pP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Критерії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відбору галузей (секторів) економіки:</a:t>
            </a:r>
          </a:p>
          <a:p>
            <a:pPr marL="514350" indent="-514350">
              <a:buFont typeface="+mj-lt"/>
              <a:buAutoNum type="arabicPeriod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мають суттєві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конкурентні переваги</a:t>
            </a:r>
          </a:p>
          <a:p>
            <a:pPr marL="514350" indent="-514350">
              <a:buFont typeface="+mj-lt"/>
              <a:buAutoNum type="arabicPeriod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належать до ключових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секторів зростання</a:t>
            </a:r>
          </a:p>
          <a:p>
            <a:pPr marL="514350" indent="-514350">
              <a:buFont typeface="+mj-lt"/>
              <a:buAutoNum type="arabicPeriod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сприятимуть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прискореному розвитку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місцевої економіки</a:t>
            </a:r>
          </a:p>
          <a:p>
            <a:pPr marL="514350" indent="-514350">
              <a:buFont typeface="+mj-lt"/>
              <a:buAutoNum type="arabicPeriod"/>
            </a:pPr>
            <a:endParaRPr lang="uk-UA" altLang="en-US" sz="28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>
              <a:buNone/>
            </a:pP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1.2. Пропозиції інвестиційних майданчиків та нерухомості</a:t>
            </a:r>
          </a:p>
          <a:p>
            <a:pPr>
              <a:buNone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Основне джерело інформації для інвестора:</a:t>
            </a:r>
          </a:p>
          <a:p>
            <a:pPr marL="514350" indent="-514350">
              <a:buFont typeface="+mj-lt"/>
              <a:buAutoNum type="arabicPeriod"/>
            </a:pPr>
            <a:endParaRPr lang="uk-UA" altLang="en-US" sz="28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>
              <a:buNone/>
            </a:pP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Рисунок 4" descr="bfg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852936"/>
            <a:ext cx="5962864" cy="29814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5ACD3-8570-4487-8644-0160F8F4A7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u="sng" dirty="0" err="1" smtClean="0"/>
              <a:t>Фандрайзинг</a:t>
            </a:r>
            <a:r>
              <a:rPr lang="uk-UA" sz="3600" dirty="0" smtClean="0"/>
              <a:t> – ефективний </a:t>
            </a:r>
            <a:r>
              <a:rPr lang="uk-UA" sz="3600" dirty="0"/>
              <a:t>механізм залучення та використання позабюджетних ресурсів</a:t>
            </a:r>
            <a:r>
              <a:rPr lang="uk-UA" sz="3600" dirty="0" smtClean="0"/>
              <a:t>,</a:t>
            </a:r>
          </a:p>
          <a:p>
            <a:pPr algn="ctr"/>
            <a:r>
              <a:rPr lang="uk-UA" sz="3600" dirty="0" smtClean="0"/>
              <a:t> </a:t>
            </a:r>
            <a:r>
              <a:rPr lang="uk-UA" sz="3600" dirty="0"/>
              <a:t>зорієнтований на пошук джерел забезпечення соціальних програм, науково-дослідних проектів</a:t>
            </a:r>
            <a:r>
              <a:rPr lang="uk-UA" sz="3600" dirty="0" smtClean="0"/>
              <a:t>,</a:t>
            </a:r>
          </a:p>
          <a:p>
            <a:pPr algn="ctr"/>
            <a:r>
              <a:rPr lang="uk-UA" sz="3600" dirty="0" smtClean="0"/>
              <a:t> </a:t>
            </a:r>
            <a:r>
              <a:rPr lang="uk-UA" sz="3600" dirty="0"/>
              <a:t>діяльності неприбуткових організацій.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1292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1.2. Пропозиції інвестиційних майданчиків та нерухомості</a:t>
            </a:r>
          </a:p>
          <a:p>
            <a:pPr>
              <a:buNone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Інвестиційна пропозиція земельних ділянок та об</a:t>
            </a:r>
            <a:r>
              <a:rPr lang="en-US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`</a:t>
            </a:r>
            <a:r>
              <a:rPr lang="uk-UA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єктів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промислової нерухомості повинна містити:</a:t>
            </a:r>
          </a:p>
          <a:p>
            <a:pPr marL="514350" indent="-514350">
              <a:buFont typeface="+mj-lt"/>
              <a:buAutoNum type="arabicPeriod"/>
            </a:pP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Базову інформація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про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</a:rPr>
              <a:t>об</a:t>
            </a:r>
            <a:r>
              <a:rPr lang="en-US" altLang="en-US" sz="2800" dirty="0">
                <a:solidFill>
                  <a:schemeClr val="tx1"/>
                </a:solidFill>
                <a:latin typeface="Arial" charset="0"/>
              </a:rPr>
              <a:t>`</a:t>
            </a:r>
            <a:r>
              <a:rPr lang="uk-UA" altLang="en-US" sz="2800" dirty="0" err="1">
                <a:solidFill>
                  <a:schemeClr val="tx1"/>
                </a:solidFill>
                <a:latin typeface="Arial" charset="0"/>
              </a:rPr>
              <a:t>єкт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</a:rPr>
              <a:t> інвестування</a:t>
            </a:r>
          </a:p>
          <a:p>
            <a:pPr marL="514350" indent="-514350">
              <a:buFont typeface="+mj-lt"/>
              <a:buAutoNum type="arabicPeriod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Ключові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переваги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</a:rPr>
              <a:t>об</a:t>
            </a:r>
            <a:r>
              <a:rPr lang="en-US" altLang="en-US" sz="2800" dirty="0">
                <a:solidFill>
                  <a:schemeClr val="tx1"/>
                </a:solidFill>
                <a:latin typeface="Arial" charset="0"/>
              </a:rPr>
              <a:t>`</a:t>
            </a:r>
            <a:r>
              <a:rPr lang="uk-UA" altLang="en-US" sz="2800" dirty="0" err="1">
                <a:solidFill>
                  <a:schemeClr val="tx1"/>
                </a:solidFill>
                <a:latin typeface="Arial" charset="0"/>
              </a:rPr>
              <a:t>єкту</a:t>
            </a:r>
            <a:endParaRPr lang="uk-UA" altLang="en-US" sz="2800" dirty="0">
              <a:solidFill>
                <a:schemeClr val="tx1"/>
              </a:solidFill>
              <a:latin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Інформацію про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напрям, масштаб і обсяг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необхідної інвестиції</a:t>
            </a:r>
          </a:p>
          <a:p>
            <a:pPr>
              <a:buNone/>
            </a:pP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1.3. Індустріальний парк</a:t>
            </a:r>
          </a:p>
          <a:p>
            <a:pPr>
              <a:buFont typeface="Wingdings" pitchFamily="2" charset="2"/>
              <a:buChar char="ü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Є однією з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найоптимальніших форм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для інвестування і ведення бізнесу</a:t>
            </a:r>
          </a:p>
          <a:p>
            <a:pPr>
              <a:buFont typeface="Wingdings" pitchFamily="2" charset="2"/>
              <a:buChar char="ü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Можуть стати вагомим фактором посилення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інвестиційної привабливості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як окремої територіальної громади, так і регіону</a:t>
            </a:r>
          </a:p>
          <a:p>
            <a:pPr>
              <a:buFont typeface="Wingdings" pitchFamily="2" charset="2"/>
              <a:buChar char="ü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Може мати позитивний вплив на розвиток сучасної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інвестиційної інфраструктури</a:t>
            </a:r>
            <a:endParaRPr lang="ru-RU" altLang="en-US" sz="2800" b="1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1.3. Індустріальний парк</a:t>
            </a:r>
          </a:p>
          <a:p>
            <a:pPr>
              <a:buNone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Критерії рішення щодо створення індустріального парку:</a:t>
            </a:r>
          </a:p>
          <a:p>
            <a:r>
              <a:rPr lang="uk-UA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цільове використання </a:t>
            </a:r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та </a:t>
            </a:r>
            <a:r>
              <a:rPr lang="uk-UA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“юридична</a:t>
            </a:r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uk-UA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чистота”</a:t>
            </a:r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земельної ділянки</a:t>
            </a:r>
          </a:p>
          <a:p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близькість </a:t>
            </a:r>
            <a:r>
              <a:rPr lang="uk-UA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транспортної інфраструктури</a:t>
            </a:r>
          </a:p>
          <a:p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наявність або близьке розташування </a:t>
            </a:r>
            <a:r>
              <a:rPr lang="uk-UA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інженерних комунікацій та мереж</a:t>
            </a:r>
          </a:p>
          <a:p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наявність </a:t>
            </a:r>
            <a:r>
              <a:rPr lang="uk-UA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робочої сили</a:t>
            </a:r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робочої сили в радіусі 30 км</a:t>
            </a:r>
          </a:p>
          <a:p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наявність </a:t>
            </a:r>
            <a:r>
              <a:rPr lang="uk-UA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потенційних інвесторів та керуючої компанії</a:t>
            </a:r>
          </a:p>
          <a:p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можливість </a:t>
            </a:r>
            <a:r>
              <a:rPr lang="uk-UA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співфінансування</a:t>
            </a:r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витрат </a:t>
            </a:r>
            <a:r>
              <a:rPr lang="uk-UA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витрат</a:t>
            </a:r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розвитку парку з різних джерел</a:t>
            </a:r>
          </a:p>
          <a:p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узгодженість з іншими місцевими та регіональними </a:t>
            </a:r>
            <a:r>
              <a:rPr lang="uk-UA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проектами</a:t>
            </a:r>
          </a:p>
          <a:p>
            <a:endParaRPr lang="ru-RU" altLang="en-US" sz="20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1.4. Інші бази даних</a:t>
            </a:r>
          </a:p>
          <a:p>
            <a:pPr>
              <a:buNone/>
            </a:pP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Крім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баз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даних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земельних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ділянок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та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іншої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промислової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нерухомості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необхідно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сформувати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ще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такі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бази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даних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: </a:t>
            </a:r>
          </a:p>
          <a:p>
            <a:pPr>
              <a:buFontTx/>
              <a:buChar char="-"/>
            </a:pP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діючих</a:t>
            </a:r>
            <a:r>
              <a:rPr lang="ru-RU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компаній</a:t>
            </a:r>
            <a:r>
              <a:rPr lang="ru-RU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міста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які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можуть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виступати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в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якості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партнерів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постачальників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т.п. для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потенційних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інвесторів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; </a:t>
            </a:r>
          </a:p>
          <a:p>
            <a:pPr>
              <a:buFontTx/>
              <a:buChar char="-"/>
            </a:pP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інституцій</a:t>
            </a:r>
            <a:r>
              <a:rPr lang="ru-RU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,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які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можуть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бути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корисні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для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інвестора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на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різних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етапах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реалізації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проекту (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консалтингові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юридичні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рекрутингові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компанії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інституції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підтримки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підприємництва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бізнес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асоціації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та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ін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.); </a:t>
            </a:r>
          </a:p>
          <a:p>
            <a:pPr>
              <a:buFontTx/>
              <a:buChar char="-"/>
            </a:pP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компаній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з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іноземними</a:t>
            </a:r>
            <a:r>
              <a:rPr lang="ru-RU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інвестиціями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що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працюють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; </a:t>
            </a:r>
          </a:p>
          <a:p>
            <a:pPr>
              <a:buFontTx/>
              <a:buChar char="-"/>
            </a:pP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базу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даних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інвестиційних</a:t>
            </a:r>
            <a:r>
              <a:rPr lang="ru-RU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запитів</a:t>
            </a:r>
            <a:r>
              <a:rPr lang="ru-RU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(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звернень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інвесторів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).</a:t>
            </a:r>
            <a:endParaRPr lang="uk-UA" altLang="en-US" sz="19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endParaRPr lang="ru-RU" altLang="en-US" sz="20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1.5. Вимоги до інвестиційних пропозицій (земельних ділянок), що пропонуються для інвестора: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Інформація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повинна бути 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актуальною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Інформація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повинна бути 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точною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і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надійною</a:t>
            </a:r>
            <a:endParaRPr lang="ru-RU" altLang="en-US" sz="2800" b="1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Пропозиція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інвестиційних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майданчиків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повинна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містити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карти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фотографії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актуальний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 план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розвитку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 та схему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зонування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що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демонструє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цільове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призначення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земельної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ділянки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.</a:t>
            </a:r>
            <a:endParaRPr lang="uk-UA" altLang="en-US" sz="28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endParaRPr lang="ru-RU" altLang="en-US" sz="1900" dirty="0" err="1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2.1. Маркетингова стратегія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Є </a:t>
            </a:r>
            <a:r>
              <a:rPr lang="ru-RU" sz="2400" dirty="0" err="1">
                <a:solidFill>
                  <a:schemeClr val="tx1"/>
                </a:solidFill>
              </a:rPr>
              <a:t>окремим</a:t>
            </a:r>
            <a:r>
              <a:rPr lang="ru-RU" sz="2400" dirty="0">
                <a:solidFill>
                  <a:schemeClr val="tx1"/>
                </a:solidFill>
              </a:rPr>
              <a:t> документом, </a:t>
            </a:r>
            <a:r>
              <a:rPr lang="ru-RU" sz="2400" dirty="0" err="1">
                <a:solidFill>
                  <a:schemeClr val="tx1"/>
                </a:solidFill>
              </a:rPr>
              <a:t>спрямованим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створення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іміджу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адміністративно-територіальної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одиниці</a:t>
            </a:r>
            <a:r>
              <a:rPr lang="ru-RU" sz="2400" dirty="0">
                <a:solidFill>
                  <a:schemeClr val="tx1"/>
                </a:solidFill>
              </a:rPr>
              <a:t> через </a:t>
            </a:r>
            <a:r>
              <a:rPr lang="ru-RU" sz="2400" dirty="0" err="1">
                <a:solidFill>
                  <a:schemeClr val="tx1"/>
                </a:solidFill>
              </a:rPr>
              <a:t>формування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обізнаності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інтересу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зацікавленості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серед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цільових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аудиторій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dirty="0" err="1">
                <a:solidFill>
                  <a:schemeClr val="tx1"/>
                </a:solidFill>
              </a:rPr>
              <a:t>ділових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кіл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інвесторів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підприємців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туристів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місцевих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мешканців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відображати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якість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середовища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та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компоненти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точки </a:t>
            </a:r>
            <a:r>
              <a:rPr lang="ru-RU" sz="2400" dirty="0" err="1">
                <a:solidFill>
                  <a:schemeClr val="tx1"/>
                </a:solidFill>
              </a:rPr>
              <a:t>зору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розміщення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інвестицій</a:t>
            </a:r>
            <a:r>
              <a:rPr lang="ru-RU" sz="2400" dirty="0">
                <a:solidFill>
                  <a:schemeClr val="tx1"/>
                </a:solidFill>
              </a:rPr>
              <a:t>), </a:t>
            </a:r>
            <a:r>
              <a:rPr lang="ru-RU" sz="2400" dirty="0" err="1">
                <a:solidFill>
                  <a:schemeClr val="tx1"/>
                </a:solidFill>
              </a:rPr>
              <a:t>включаючи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витрати</a:t>
            </a:r>
            <a:r>
              <a:rPr lang="ru-RU" sz="2400" b="1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ведення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бізнесу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b="1" dirty="0">
                <a:solidFill>
                  <a:schemeClr val="tx1"/>
                </a:solidFill>
              </a:rPr>
              <a:t>«портфель </a:t>
            </a:r>
            <a:r>
              <a:rPr lang="ru-RU" sz="2400" b="1" dirty="0" err="1">
                <a:solidFill>
                  <a:schemeClr val="tx1"/>
                </a:solidFill>
              </a:rPr>
              <a:t>територіальних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продуктів</a:t>
            </a:r>
            <a:r>
              <a:rPr lang="ru-RU" sz="2400" b="1" dirty="0">
                <a:solidFill>
                  <a:schemeClr val="tx1"/>
                </a:solidFill>
              </a:rPr>
              <a:t>», </a:t>
            </a:r>
            <a:r>
              <a:rPr lang="ru-RU" sz="2400" b="1" dirty="0" err="1">
                <a:solidFill>
                  <a:schemeClr val="tx1"/>
                </a:solidFill>
              </a:rPr>
              <a:t>канали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маркетингової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комунікації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2.1. Маркетингова стратегія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Визначає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потенційні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вітчизняні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зарубіжні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компанії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якими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органи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місцевого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самоврядування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зацікавлені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налагодити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співпрацю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урахуванням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пріоритетів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галузей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секторів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найкращий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інвестиційний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потенціал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спроможності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компаній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реалізувати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проекти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відповідають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цілям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громади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передбачати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належне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організаційне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забезпечення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err="1">
                <a:solidFill>
                  <a:schemeClr val="tx1"/>
                </a:solidFill>
              </a:rPr>
              <a:t>ресурси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координація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моніторинг</a:t>
            </a:r>
            <a:r>
              <a:rPr lang="ru-RU" sz="2400" dirty="0">
                <a:solidFill>
                  <a:schemeClr val="tx1"/>
                </a:solidFill>
              </a:rPr>
              <a:t>, контроль). </a:t>
            </a:r>
            <a:endParaRPr lang="ru-RU" altLang="en-US" sz="24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2.2. Маркетинговий план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Окремий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документи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спрямований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реалізацію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маркетингової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стратегії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та </a:t>
            </a:r>
            <a:r>
              <a:rPr lang="ru-RU" sz="2400" dirty="0" err="1">
                <a:solidFill>
                  <a:schemeClr val="tx1"/>
                </a:solidFill>
              </a:rPr>
              <a:t>відображає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календарний</a:t>
            </a:r>
            <a:r>
              <a:rPr lang="ru-RU" sz="2400" b="1" dirty="0">
                <a:solidFill>
                  <a:schemeClr val="tx1"/>
                </a:solidFill>
              </a:rPr>
              <a:t> план </a:t>
            </a:r>
            <a:r>
              <a:rPr lang="ru-RU" sz="2400" dirty="0" err="1">
                <a:solidFill>
                  <a:schemeClr val="tx1"/>
                </a:solidFill>
              </a:rPr>
              <a:t>підготовки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участі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міжнародних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національних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регіональних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міських</a:t>
            </a:r>
            <a:r>
              <a:rPr lang="ru-RU" sz="2400" dirty="0">
                <a:solidFill>
                  <a:schemeClr val="tx1"/>
                </a:solidFill>
              </a:rPr>
              <a:t> заходах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метою </a:t>
            </a:r>
            <a:r>
              <a:rPr lang="ru-RU" sz="2400" b="1" dirty="0" err="1">
                <a:solidFill>
                  <a:schemeClr val="tx1"/>
                </a:solidFill>
              </a:rPr>
              <a:t>підтримки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просування</a:t>
            </a:r>
            <a:r>
              <a:rPr lang="ru-RU" sz="2400" b="1" dirty="0">
                <a:solidFill>
                  <a:schemeClr val="tx1"/>
                </a:solidFill>
              </a:rPr>
              <a:t> позитивного (</a:t>
            </a:r>
            <a:r>
              <a:rPr lang="ru-RU" sz="2400" b="1" dirty="0" err="1">
                <a:solidFill>
                  <a:schemeClr val="tx1"/>
                </a:solidFill>
              </a:rPr>
              <a:t>інвестиційного</a:t>
            </a:r>
            <a:r>
              <a:rPr lang="ru-RU" sz="2400" b="1" dirty="0">
                <a:solidFill>
                  <a:schemeClr val="tx1"/>
                </a:solidFill>
              </a:rPr>
              <a:t>) </a:t>
            </a:r>
            <a:r>
              <a:rPr lang="ru-RU" sz="2400" b="1" dirty="0" err="1">
                <a:solidFill>
                  <a:schemeClr val="tx1"/>
                </a:solidFill>
              </a:rPr>
              <a:t>іміджу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адміністративно-територіальної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одиниці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Повинен </a:t>
            </a:r>
            <a:r>
              <a:rPr lang="ru-RU" sz="2400" dirty="0" err="1">
                <a:solidFill>
                  <a:schemeClr val="tx1"/>
                </a:solidFill>
              </a:rPr>
              <a:t>містити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перелік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маркетингових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продуктів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мають</a:t>
            </a:r>
            <a:r>
              <a:rPr lang="ru-RU" sz="2400" dirty="0">
                <a:solidFill>
                  <a:schemeClr val="tx1"/>
                </a:solidFill>
              </a:rPr>
              <a:t> бути </a:t>
            </a:r>
            <a:r>
              <a:rPr lang="ru-RU" sz="2400" dirty="0" err="1">
                <a:solidFill>
                  <a:schemeClr val="tx1"/>
                </a:solidFill>
              </a:rPr>
              <a:t>створені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оновлені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Важливою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складовою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маркетинг-плану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ресурсне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забезпечення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2.3. Інвестиційний портал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ключовим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маркетинговим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інструментом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покликаний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наочно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розкривати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просувати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можливості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адміністративно-територіальної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одиниці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демонструвати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ключові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переваги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доносити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інвестора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конкретні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інвестиційні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пропозиції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механізмом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взаємодії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потенційними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діючими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інвесторами</a:t>
            </a:r>
            <a:r>
              <a:rPr lang="ru-RU" sz="2400" dirty="0">
                <a:solidFill>
                  <a:schemeClr val="tx1"/>
                </a:solidFill>
              </a:rPr>
              <a:t>, повинен </a:t>
            </a:r>
            <a:r>
              <a:rPr lang="ru-RU" sz="2400" dirty="0" err="1">
                <a:solidFill>
                  <a:schemeClr val="tx1"/>
                </a:solidFill>
              </a:rPr>
              <a:t>містити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функцію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зворотного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зв’язку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оцінку</a:t>
            </a:r>
            <a:r>
              <a:rPr lang="ru-RU" sz="2400" dirty="0">
                <a:solidFill>
                  <a:schemeClr val="tx1"/>
                </a:solidFill>
              </a:rPr>
              <a:t> стану </a:t>
            </a:r>
            <a:r>
              <a:rPr lang="ru-RU" sz="2400" dirty="0" err="1">
                <a:solidFill>
                  <a:schemeClr val="tx1"/>
                </a:solidFill>
              </a:rPr>
              <a:t>інвестиційного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клімату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збір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оперативний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розгляд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звернень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інвестора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2.3. Інвестиційний портал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не повинен бути </a:t>
            </a:r>
            <a:r>
              <a:rPr lang="ru-RU" sz="2400" b="1" dirty="0" err="1">
                <a:solidFill>
                  <a:schemeClr val="tx1"/>
                </a:solidFill>
              </a:rPr>
              <a:t>перевантажений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не </a:t>
            </a: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містити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інформації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властивої</a:t>
            </a:r>
            <a:r>
              <a:rPr lang="ru-RU" sz="2400" dirty="0">
                <a:solidFill>
                  <a:schemeClr val="tx1"/>
                </a:solidFill>
              </a:rPr>
              <a:t> для </a:t>
            </a:r>
            <a:r>
              <a:rPr lang="ru-RU" sz="2400" b="1" dirty="0" err="1">
                <a:solidFill>
                  <a:schemeClr val="tx1"/>
                </a:solidFill>
              </a:rPr>
              <a:t>офіційних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сайтів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органів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місцевого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самоврядування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містити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проморолик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інвестиційний</a:t>
            </a:r>
            <a:r>
              <a:rPr lang="ru-RU" sz="2400" b="1" dirty="0">
                <a:solidFill>
                  <a:schemeClr val="tx1"/>
                </a:solidFill>
              </a:rPr>
              <a:t> паспорт, </a:t>
            </a:r>
            <a:r>
              <a:rPr lang="ru-RU" sz="2400" b="1" dirty="0" err="1">
                <a:solidFill>
                  <a:schemeClr val="tx1"/>
                </a:solidFill>
              </a:rPr>
              <a:t>мультимедійні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презентації</a:t>
            </a:r>
            <a:r>
              <a:rPr lang="ru-RU" sz="2400" b="1" dirty="0">
                <a:solidFill>
                  <a:schemeClr val="tx1"/>
                </a:solidFill>
              </a:rPr>
              <a:t>, бренд-бук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бути </a:t>
            </a:r>
            <a:r>
              <a:rPr lang="ru-RU" sz="2400" b="1" dirty="0" err="1">
                <a:solidFill>
                  <a:schemeClr val="tx1"/>
                </a:solidFill>
              </a:rPr>
              <a:t>візуально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привабливим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оперативно </a:t>
            </a:r>
            <a:r>
              <a:rPr lang="ru-RU" sz="2400" b="1" dirty="0" err="1">
                <a:solidFill>
                  <a:schemeClr val="tx1"/>
                </a:solidFill>
              </a:rPr>
              <a:t>оновлюватися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altLang="en-US" sz="1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altLang="en-US" sz="2400" b="1" dirty="0">
                <a:solidFill>
                  <a:schemeClr val="tx1"/>
                </a:solidFill>
              </a:rPr>
              <a:t>50%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контактів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tx1"/>
                </a:solidFill>
              </a:rPr>
              <a:t>забезпечується</a:t>
            </a:r>
            <a:r>
              <a:rPr lang="ru-RU" sz="2400" b="1" dirty="0">
                <a:solidFill>
                  <a:schemeClr val="tx1"/>
                </a:solidFill>
              </a:rPr>
              <a:t> через портал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філантропія</a:t>
            </a:r>
            <a:endParaRPr lang="ru-RU" dirty="0" smtClean="0"/>
          </a:p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endParaRPr lang="ru-RU" dirty="0" smtClean="0"/>
          </a:p>
          <a:p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для </a:t>
            </a:r>
            <a:r>
              <a:rPr lang="ru-RU" dirty="0" err="1" smtClean="0"/>
              <a:t>комерційних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фінансового</a:t>
            </a:r>
            <a:r>
              <a:rPr lang="ru-RU" dirty="0" smtClean="0"/>
              <a:t> спонсора </a:t>
            </a:r>
          </a:p>
          <a:p>
            <a:r>
              <a:rPr lang="ru-RU" dirty="0" smtClean="0"/>
              <a:t>спонсорство на </a:t>
            </a:r>
            <a:r>
              <a:rPr lang="ru-RU" dirty="0" err="1" smtClean="0"/>
              <a:t>умовах</a:t>
            </a:r>
            <a:r>
              <a:rPr lang="ru-RU" dirty="0" smtClean="0"/>
              <a:t> бартеру </a:t>
            </a:r>
          </a:p>
          <a:p>
            <a:r>
              <a:rPr lang="ru-RU" dirty="0" err="1" smtClean="0"/>
              <a:t>інвестування</a:t>
            </a:r>
            <a:endParaRPr lang="uk-UA" altLang="ru-RU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ФАНДРАЙЗИНГ</a:t>
            </a:r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33914348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2.4. Інвестиційний паспорт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найбільш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повним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інформаційним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джерелом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для </a:t>
            </a:r>
            <a:r>
              <a:rPr lang="ru-RU" sz="2400" dirty="0" err="1">
                <a:solidFill>
                  <a:schemeClr val="tx1"/>
                </a:solidFill>
              </a:rPr>
              <a:t>інвестора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поширюється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під</a:t>
            </a:r>
            <a:r>
              <a:rPr lang="ru-RU" sz="2400" dirty="0">
                <a:solidFill>
                  <a:schemeClr val="tx1"/>
                </a:solidFill>
              </a:rPr>
              <a:t> час </a:t>
            </a:r>
            <a:r>
              <a:rPr lang="ru-RU" sz="2400" dirty="0" err="1">
                <a:solidFill>
                  <a:schemeClr val="tx1"/>
                </a:solidFill>
              </a:rPr>
              <a:t>зустрічей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заходів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надсилається</a:t>
            </a:r>
            <a:r>
              <a:rPr lang="ru-RU" sz="2400" dirty="0">
                <a:solidFill>
                  <a:schemeClr val="tx1"/>
                </a:solidFill>
              </a:rPr>
              <a:t> за потреби </a:t>
            </a:r>
            <a:r>
              <a:rPr lang="ru-RU" sz="2400" dirty="0" err="1">
                <a:solidFill>
                  <a:schemeClr val="tx1"/>
                </a:solidFill>
              </a:rPr>
              <a:t>різноманітними</a:t>
            </a:r>
            <a:r>
              <a:rPr lang="ru-RU" sz="2400" dirty="0">
                <a:solidFill>
                  <a:schemeClr val="tx1"/>
                </a:solidFill>
              </a:rPr>
              <a:t> каналами </a:t>
            </a:r>
            <a:r>
              <a:rPr lang="ru-RU" sz="2400" dirty="0" err="1">
                <a:solidFill>
                  <a:schemeClr val="tx1"/>
                </a:solidFill>
              </a:rPr>
              <a:t>зв’язку</a:t>
            </a:r>
            <a:r>
              <a:rPr lang="ru-RU" sz="2400" dirty="0">
                <a:solidFill>
                  <a:schemeClr val="tx1"/>
                </a:solidFill>
              </a:rPr>
              <a:t>, в т. ч. </a:t>
            </a:r>
            <a:r>
              <a:rPr lang="ru-RU" sz="2400" dirty="0" err="1">
                <a:solidFill>
                  <a:schemeClr val="tx1"/>
                </a:solidFill>
              </a:rPr>
              <a:t>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електронними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передача паспорта </a:t>
            </a:r>
            <a:r>
              <a:rPr lang="ru-RU" sz="2400" dirty="0" err="1">
                <a:solidFill>
                  <a:schemeClr val="tx1"/>
                </a:solidFill>
              </a:rPr>
              <a:t>інвестору</a:t>
            </a:r>
            <a:r>
              <a:rPr lang="ru-RU" sz="2400" dirty="0">
                <a:solidFill>
                  <a:schemeClr val="tx1"/>
                </a:solidFill>
              </a:rPr>
              <a:t> для </a:t>
            </a:r>
            <a:r>
              <a:rPr lang="ru-RU" sz="2400" dirty="0" err="1">
                <a:solidFill>
                  <a:schemeClr val="tx1"/>
                </a:solidFill>
              </a:rPr>
              <a:t>початкового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етапу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контактів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невід'ємною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частиною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побудови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враження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місцева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влада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професійним</a:t>
            </a:r>
            <a:r>
              <a:rPr lang="ru-RU" sz="2400" b="1" dirty="0">
                <a:solidFill>
                  <a:schemeClr val="tx1"/>
                </a:solidFill>
              </a:rPr>
              <a:t> партнером </a:t>
            </a:r>
            <a:r>
              <a:rPr lang="ru-RU" sz="2400" dirty="0">
                <a:solidFill>
                  <a:schemeClr val="tx1"/>
                </a:solidFill>
              </a:rPr>
              <a:t>в </a:t>
            </a:r>
            <a:r>
              <a:rPr lang="ru-RU" sz="2400" dirty="0" err="1">
                <a:solidFill>
                  <a:schemeClr val="tx1"/>
                </a:solidFill>
              </a:rPr>
              <a:t>інвестуванні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2.4. Інвестиційний паспорт</a:t>
            </a:r>
          </a:p>
          <a:p>
            <a:pPr indent="342900">
              <a:buNone/>
            </a:pP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повинен </a:t>
            </a:r>
            <a:r>
              <a:rPr lang="ru-RU" sz="2400" dirty="0" err="1">
                <a:solidFill>
                  <a:schemeClr val="tx1"/>
                </a:solidFill>
              </a:rPr>
              <a:t>мати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чітку</a:t>
            </a:r>
            <a:r>
              <a:rPr lang="ru-RU" sz="2400" b="1" dirty="0">
                <a:solidFill>
                  <a:schemeClr val="tx1"/>
                </a:solidFill>
              </a:rPr>
              <a:t> структуру, </a:t>
            </a:r>
            <a:r>
              <a:rPr lang="ru-RU" sz="2400" b="1" dirty="0" err="1">
                <a:solidFill>
                  <a:schemeClr val="tx1"/>
                </a:solidFill>
              </a:rPr>
              <a:t>належний</a:t>
            </a:r>
            <a:r>
              <a:rPr lang="ru-RU" sz="2400" b="1" dirty="0">
                <a:solidFill>
                  <a:schemeClr val="tx1"/>
                </a:solidFill>
              </a:rPr>
              <a:t> дизайн </a:t>
            </a:r>
            <a:r>
              <a:rPr lang="ru-RU" sz="2400" b="1" dirty="0" err="1">
                <a:solidFill>
                  <a:schemeClr val="tx1"/>
                </a:solidFill>
              </a:rPr>
              <a:t>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естетичний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вигляд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повинен </a:t>
            </a:r>
            <a:r>
              <a:rPr lang="ru-RU" sz="2400" dirty="0" err="1">
                <a:solidFill>
                  <a:schemeClr val="tx1"/>
                </a:solidFill>
              </a:rPr>
              <a:t>містити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фото, </a:t>
            </a:r>
            <a:r>
              <a:rPr lang="ru-RU" sz="2400" b="1" dirty="0" err="1">
                <a:solidFill>
                  <a:schemeClr val="tx1"/>
                </a:solidFill>
              </a:rPr>
              <a:t>карти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діаграми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схеми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водночас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збагачують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доповнюють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інші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дані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2.5. Інша продукція (папки, буклети та ін.)</a:t>
            </a:r>
          </a:p>
          <a:p>
            <a:pPr indent="342900">
              <a:buNone/>
            </a:pP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Серед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інструментів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інформаційно-маркетингового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просування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можуть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застосовуватися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інвестиційні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буклети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брошури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спеціалізовані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інформаційні</a:t>
            </a:r>
            <a:r>
              <a:rPr lang="ru-RU" sz="2400" dirty="0">
                <a:solidFill>
                  <a:schemeClr val="tx1"/>
                </a:solidFill>
              </a:rPr>
              <a:t> листки, </a:t>
            </a:r>
            <a:r>
              <a:rPr lang="ru-RU" sz="2400" dirty="0" err="1">
                <a:solidFill>
                  <a:schemeClr val="tx1"/>
                </a:solidFill>
              </a:rPr>
              <a:t>промоційні</a:t>
            </a:r>
            <a:r>
              <a:rPr lang="ru-RU" sz="2400" dirty="0">
                <a:solidFill>
                  <a:schemeClr val="tx1"/>
                </a:solidFill>
              </a:rPr>
              <a:t> папки (в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вкладаються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різноманітні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матеріали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наприклад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інвестиційний</a:t>
            </a:r>
            <a:r>
              <a:rPr lang="ru-RU" sz="2400" dirty="0">
                <a:solidFill>
                  <a:schemeClr val="tx1"/>
                </a:solidFill>
              </a:rPr>
              <a:t> паспорт та </a:t>
            </a:r>
            <a:r>
              <a:rPr lang="ru-RU" sz="2400" dirty="0" err="1">
                <a:solidFill>
                  <a:schemeClr val="tx1"/>
                </a:solidFill>
              </a:rPr>
              <a:t>інформаційні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листи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земельні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ділянки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пропонуються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інвестору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тощо</a:t>
            </a:r>
            <a:r>
              <a:rPr lang="ru-RU" sz="2400" dirty="0">
                <a:solidFill>
                  <a:schemeClr val="tx1"/>
                </a:solidFill>
              </a:rPr>
              <a:t>). 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2.6.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Механізм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прямого маркетингу (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mail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засобом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прямої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комунікації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визначеними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цільовими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компаніями</a:t>
            </a:r>
            <a:r>
              <a:rPr lang="ru-RU" sz="2400" dirty="0">
                <a:solidFill>
                  <a:schemeClr val="tx1"/>
                </a:solidFill>
              </a:rPr>
              <a:t>, в </a:t>
            </a:r>
            <a:r>
              <a:rPr lang="ru-RU" sz="2400" dirty="0" err="1">
                <a:solidFill>
                  <a:schemeClr val="tx1"/>
                </a:solidFill>
              </a:rPr>
              <a:t>яких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зацікавлений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регіон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ефективною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розсилка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готових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проектних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пропозицій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структурованих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затвердженою</a:t>
            </a:r>
            <a:r>
              <a:rPr lang="ru-RU" sz="2400" dirty="0">
                <a:solidFill>
                  <a:schemeClr val="tx1"/>
                </a:solidFill>
              </a:rPr>
              <a:t> формою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Брендинг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бренд-бук </a:t>
            </a:r>
          </a:p>
          <a:p>
            <a:pPr indent="342900">
              <a:buNone/>
            </a:pP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</a:rPr>
              <a:t>Бренд-бук (</a:t>
            </a:r>
            <a:r>
              <a:rPr lang="en-US" sz="2400" b="1" dirty="0">
                <a:solidFill>
                  <a:schemeClr val="tx1"/>
                </a:solidFill>
              </a:rPr>
              <a:t>Brand Book)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пакет </a:t>
            </a:r>
            <a:r>
              <a:rPr lang="ru-RU" sz="2400" dirty="0" err="1">
                <a:solidFill>
                  <a:schemeClr val="tx1"/>
                </a:solidFill>
              </a:rPr>
              <a:t>документів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друкованої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сувенірної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продукції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вміщує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графічну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шрифтову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кольорову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символіку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регіону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покликаний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посилити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впізнаваність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диференціацію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міста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2.8.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Інші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маркетингові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інструменти</a:t>
            </a: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42900">
              <a:buNone/>
            </a:pP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проведення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форумів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чи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конференцій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організація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виставок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та участь в </a:t>
            </a:r>
            <a:r>
              <a:rPr lang="ru-RU" sz="2400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dirty="0">
                <a:solidFill>
                  <a:schemeClr val="tx1"/>
                </a:solidFill>
              </a:rPr>
              <a:t> ярмарках, </a:t>
            </a:r>
            <a:r>
              <a:rPr lang="ru-RU" sz="2400" dirty="0" err="1">
                <a:solidFill>
                  <a:schemeClr val="tx1"/>
                </a:solidFill>
              </a:rPr>
              <a:t>різноманітних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dirty="0">
                <a:solidFill>
                  <a:schemeClr val="tx1"/>
                </a:solidFill>
              </a:rPr>
              <a:t> заходах та </a:t>
            </a:r>
            <a:r>
              <a:rPr lang="ru-RU" sz="2400" dirty="0" err="1">
                <a:solidFill>
                  <a:schemeClr val="tx1"/>
                </a:solidFill>
              </a:rPr>
              <a:t>подіях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розміщення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реклами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 </a:t>
            </a:r>
            <a:r>
              <a:rPr lang="ru-RU" sz="2400" dirty="0" err="1">
                <a:solidFill>
                  <a:schemeClr val="tx1"/>
                </a:solidFill>
              </a:rPr>
              <a:t>засобах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масової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інформації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організація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спільних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бізнесом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роуд-шоу</a:t>
            </a:r>
            <a:r>
              <a:rPr lang="ru-RU" sz="2400" b="1" dirty="0">
                <a:solidFill>
                  <a:schemeClr val="tx1"/>
                </a:solidFill>
              </a:rPr>
              <a:t> (</a:t>
            </a:r>
            <a:r>
              <a:rPr lang="en-US" sz="2400" b="1" dirty="0">
                <a:solidFill>
                  <a:schemeClr val="tx1"/>
                </a:solidFill>
              </a:rPr>
              <a:t>road show) </a:t>
            </a:r>
            <a:r>
              <a:rPr lang="ru-RU" sz="2400" dirty="0" err="1">
                <a:solidFill>
                  <a:schemeClr val="tx1"/>
                </a:solidFill>
              </a:rPr>
              <a:t>тощо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ru-RU" sz="2800" dirty="0" err="1"/>
              <a:t>Стандарти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та </a:t>
            </a:r>
            <a:r>
              <a:rPr lang="ru-RU" sz="2800" dirty="0" err="1"/>
              <a:t>професійного</a:t>
            </a:r>
            <a:r>
              <a:rPr lang="ru-RU" sz="2800" dirty="0"/>
              <a:t> </a:t>
            </a:r>
            <a:r>
              <a:rPr lang="ru-RU" sz="2800" dirty="0" err="1"/>
              <a:t>супроводу</a:t>
            </a:r>
            <a:r>
              <a:rPr lang="ru-RU" sz="2800" dirty="0"/>
              <a:t> </a:t>
            </a:r>
            <a:r>
              <a:rPr lang="ru-RU" sz="2800" dirty="0" err="1"/>
              <a:t>інвестора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Забезпечення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процедури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першого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контакту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інвестором</a:t>
            </a: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ru-RU" sz="2800" dirty="0" err="1">
                <a:solidFill>
                  <a:schemeClr val="tx1"/>
                </a:solidFill>
              </a:rPr>
              <a:t>Найчастіше</a:t>
            </a:r>
            <a:r>
              <a:rPr lang="ru-RU" sz="2800" dirty="0">
                <a:solidFill>
                  <a:schemeClr val="tx1"/>
                </a:solidFill>
              </a:rPr>
              <a:t> перший контакт </a:t>
            </a:r>
            <a:r>
              <a:rPr lang="ru-RU" sz="2800" dirty="0" err="1">
                <a:solidFill>
                  <a:schemeClr val="tx1"/>
                </a:solidFill>
              </a:rPr>
              <a:t>потенційного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інвестора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представниками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регіону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здійснюється</a:t>
            </a:r>
            <a:r>
              <a:rPr lang="ru-RU" sz="2800" dirty="0">
                <a:solidFill>
                  <a:schemeClr val="tx1"/>
                </a:solidFill>
              </a:rPr>
              <a:t> по </a:t>
            </a:r>
            <a:r>
              <a:rPr lang="ru-RU" sz="2800" dirty="0" err="1">
                <a:solidFill>
                  <a:schemeClr val="tx1"/>
                </a:solidFill>
              </a:rPr>
              <a:t>електронній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пошті</a:t>
            </a:r>
            <a:r>
              <a:rPr lang="ru-RU" sz="2800" dirty="0">
                <a:solidFill>
                  <a:schemeClr val="tx1"/>
                </a:solidFill>
              </a:rPr>
              <a:t> шляхом </a:t>
            </a:r>
            <a:r>
              <a:rPr lang="ru-RU" sz="2800" dirty="0" err="1">
                <a:solidFill>
                  <a:schemeClr val="tx1"/>
                </a:solidFill>
              </a:rPr>
              <a:t>надсилання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інвестиційного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запиту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buNone/>
            </a:pPr>
            <a:endParaRPr lang="uk-UA" altLang="en-US" sz="19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endParaRPr lang="ru-RU" altLang="en-US" sz="20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ru-RU" sz="2800" dirty="0" err="1"/>
              <a:t>Стандарти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та </a:t>
            </a:r>
            <a:r>
              <a:rPr lang="ru-RU" sz="2800" dirty="0" err="1"/>
              <a:t>професійного</a:t>
            </a:r>
            <a:r>
              <a:rPr lang="ru-RU" sz="2800" dirty="0"/>
              <a:t> </a:t>
            </a:r>
            <a:r>
              <a:rPr lang="ru-RU" sz="2800" dirty="0" err="1"/>
              <a:t>супроводу</a:t>
            </a:r>
            <a:r>
              <a:rPr lang="ru-RU" sz="2800" dirty="0"/>
              <a:t> </a:t>
            </a:r>
            <a:r>
              <a:rPr lang="ru-RU" sz="2800" dirty="0" err="1"/>
              <a:t>інвестора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Часові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рамки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реагування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запити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інвестора</a:t>
            </a: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підтвердження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отримання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запиту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відправленого</a:t>
            </a:r>
            <a:r>
              <a:rPr lang="ru-RU" sz="1800" dirty="0">
                <a:solidFill>
                  <a:schemeClr val="tx1"/>
                </a:solidFill>
              </a:rPr>
              <a:t> по </a:t>
            </a:r>
            <a:r>
              <a:rPr lang="ru-RU" sz="1800" dirty="0" err="1">
                <a:solidFill>
                  <a:schemeClr val="tx1"/>
                </a:solidFill>
              </a:rPr>
              <a:t>електронній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пошті</a:t>
            </a:r>
            <a:r>
              <a:rPr lang="ru-RU" sz="1800" dirty="0">
                <a:solidFill>
                  <a:schemeClr val="tx1"/>
                </a:solidFill>
              </a:rPr>
              <a:t>  – не </a:t>
            </a:r>
            <a:r>
              <a:rPr lang="ru-RU" sz="1800" dirty="0" err="1">
                <a:solidFill>
                  <a:schemeClr val="tx1"/>
                </a:solidFill>
              </a:rPr>
              <a:t>більше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24 годин </a:t>
            </a:r>
            <a:r>
              <a:rPr lang="ru-RU" sz="1800" dirty="0" err="1">
                <a:solidFill>
                  <a:schemeClr val="tx1"/>
                </a:solidFill>
              </a:rPr>
              <a:t>з</a:t>
            </a:r>
            <a:r>
              <a:rPr lang="ru-RU" sz="1800" dirty="0">
                <a:solidFill>
                  <a:schemeClr val="tx1"/>
                </a:solidFill>
              </a:rPr>
              <a:t> часу </a:t>
            </a:r>
            <a:r>
              <a:rPr lang="ru-RU" sz="1800" dirty="0" err="1">
                <a:solidFill>
                  <a:schemeClr val="tx1"/>
                </a:solidFill>
              </a:rPr>
              <a:t>одержання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запиту</a:t>
            </a:r>
            <a:r>
              <a:rPr lang="ru-RU" sz="18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відправлення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відповіді</a:t>
            </a:r>
            <a:r>
              <a:rPr lang="ru-RU" sz="1800" dirty="0">
                <a:solidFill>
                  <a:schemeClr val="tx1"/>
                </a:solidFill>
              </a:rPr>
              <a:t> на </a:t>
            </a:r>
            <a:r>
              <a:rPr lang="ru-RU" sz="1800" dirty="0" err="1">
                <a:solidFill>
                  <a:schemeClr val="tx1"/>
                </a:solidFill>
              </a:rPr>
              <a:t>додаткові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питання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поставлені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інвестором</a:t>
            </a:r>
            <a:r>
              <a:rPr lang="ru-RU" sz="1800" dirty="0">
                <a:solidFill>
                  <a:schemeClr val="tx1"/>
                </a:solidFill>
              </a:rPr>
              <a:t> – не </a:t>
            </a:r>
            <a:r>
              <a:rPr lang="ru-RU" sz="1800" dirty="0" err="1">
                <a:solidFill>
                  <a:schemeClr val="tx1"/>
                </a:solidFill>
              </a:rPr>
              <a:t>пізніш</a:t>
            </a:r>
            <a:r>
              <a:rPr lang="ru-RU" sz="1800" dirty="0">
                <a:solidFill>
                  <a:schemeClr val="tx1"/>
                </a:solidFill>
              </a:rPr>
              <a:t>, як </a:t>
            </a:r>
            <a:r>
              <a:rPr lang="ru-RU" sz="1800" b="1" dirty="0">
                <a:solidFill>
                  <a:schemeClr val="tx1"/>
                </a:solidFill>
              </a:rPr>
              <a:t>48 годин </a:t>
            </a:r>
            <a:r>
              <a:rPr lang="ru-RU" sz="1800" dirty="0" err="1">
                <a:solidFill>
                  <a:schemeClr val="tx1"/>
                </a:solidFill>
              </a:rPr>
              <a:t>після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отримання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запитань</a:t>
            </a:r>
            <a:r>
              <a:rPr lang="ru-RU" sz="18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- </a:t>
            </a:r>
            <a:r>
              <a:rPr lang="ru-RU" sz="1800" dirty="0" err="1">
                <a:solidFill>
                  <a:schemeClr val="tx1"/>
                </a:solidFill>
              </a:rPr>
              <a:t>якщо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питання</a:t>
            </a:r>
            <a:r>
              <a:rPr lang="ru-RU" sz="1800" dirty="0">
                <a:solidFill>
                  <a:schemeClr val="tx1"/>
                </a:solidFill>
              </a:rPr>
              <a:t> / запит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складним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вимагає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багато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зусиль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термін</a:t>
            </a:r>
            <a:r>
              <a:rPr lang="ru-RU" sz="1800" dirty="0">
                <a:solidFill>
                  <a:schemeClr val="tx1"/>
                </a:solidFill>
              </a:rPr>
              <a:t> не повинен </a:t>
            </a:r>
            <a:r>
              <a:rPr lang="ru-RU" sz="1800" dirty="0" err="1">
                <a:solidFill>
                  <a:schemeClr val="tx1"/>
                </a:solidFill>
              </a:rPr>
              <a:t>перевищувати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7 </a:t>
            </a:r>
            <a:r>
              <a:rPr lang="ru-RU" sz="1800" b="1" dirty="0" err="1">
                <a:solidFill>
                  <a:schemeClr val="tx1"/>
                </a:solidFill>
              </a:rPr>
              <a:t>днів</a:t>
            </a:r>
            <a:r>
              <a:rPr lang="ru-RU" sz="1800" dirty="0">
                <a:solidFill>
                  <a:schemeClr val="tx1"/>
                </a:solidFill>
              </a:rPr>
              <a:t>, про </a:t>
            </a:r>
            <a:r>
              <a:rPr lang="ru-RU" sz="1800" dirty="0" err="1">
                <a:solidFill>
                  <a:schemeClr val="tx1"/>
                </a:solidFill>
              </a:rPr>
              <a:t>що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необхідно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додатково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повідомити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- у </a:t>
            </a:r>
            <a:r>
              <a:rPr lang="ru-RU" sz="1800" dirty="0" err="1">
                <a:solidFill>
                  <a:schemeClr val="tx1"/>
                </a:solidFill>
              </a:rPr>
              <a:t>разі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відправки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частин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матеріалів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поштою</a:t>
            </a:r>
            <a:r>
              <a:rPr lang="ru-RU" sz="1800" dirty="0">
                <a:solidFill>
                  <a:schemeClr val="tx1"/>
                </a:solidFill>
              </a:rPr>
              <a:t>, по </a:t>
            </a:r>
            <a:r>
              <a:rPr lang="ru-RU" sz="1800" dirty="0" err="1">
                <a:solidFill>
                  <a:schemeClr val="tx1"/>
                </a:solidFill>
              </a:rPr>
              <a:t>електронній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пошті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слід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повідомити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одержувача</a:t>
            </a:r>
            <a:r>
              <a:rPr lang="ru-RU" sz="1800" dirty="0">
                <a:solidFill>
                  <a:schemeClr val="tx1"/>
                </a:solidFill>
              </a:rPr>
              <a:t> про </a:t>
            </a:r>
            <a:r>
              <a:rPr lang="ru-RU" sz="1800" dirty="0" err="1">
                <a:solidFill>
                  <a:schemeClr val="tx1"/>
                </a:solidFill>
              </a:rPr>
              <a:t>відправку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посилки</a:t>
            </a:r>
            <a:r>
              <a:rPr lang="ru-RU" sz="18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- у </a:t>
            </a:r>
            <a:r>
              <a:rPr lang="ru-RU" sz="1800" dirty="0" err="1">
                <a:solidFill>
                  <a:schemeClr val="tx1"/>
                </a:solidFill>
              </a:rPr>
              <a:t>разі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якщо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звернувся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офісу</a:t>
            </a:r>
            <a:r>
              <a:rPr lang="ru-RU" sz="1800" dirty="0">
                <a:solidFill>
                  <a:schemeClr val="tx1"/>
                </a:solidFill>
              </a:rPr>
              <a:t> по телефону </a:t>
            </a:r>
            <a:r>
              <a:rPr lang="ru-RU" sz="1800" dirty="0" err="1">
                <a:solidFill>
                  <a:schemeClr val="tx1"/>
                </a:solidFill>
              </a:rPr>
              <a:t>але</a:t>
            </a:r>
            <a:r>
              <a:rPr lang="ru-RU" sz="1800" dirty="0">
                <a:solidFill>
                  <a:schemeClr val="tx1"/>
                </a:solidFill>
              </a:rPr>
              <a:t> не </a:t>
            </a:r>
            <a:r>
              <a:rPr lang="ru-RU" sz="1800" dirty="0" err="1">
                <a:solidFill>
                  <a:schemeClr val="tx1"/>
                </a:solidFill>
              </a:rPr>
              <a:t>отримав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фахової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відповіді</a:t>
            </a:r>
            <a:r>
              <a:rPr lang="ru-RU" sz="1800" dirty="0">
                <a:solidFill>
                  <a:schemeClr val="tx1"/>
                </a:solidFill>
              </a:rPr>
              <a:t> через </a:t>
            </a:r>
            <a:r>
              <a:rPr lang="ru-RU" sz="1800" dirty="0" err="1">
                <a:solidFill>
                  <a:schemeClr val="tx1"/>
                </a:solidFill>
              </a:rPr>
              <a:t>відсутність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співробітників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максимальний</a:t>
            </a:r>
            <a:r>
              <a:rPr lang="ru-RU" sz="1800" dirty="0">
                <a:solidFill>
                  <a:schemeClr val="tx1"/>
                </a:solidFill>
              </a:rPr>
              <a:t> час, </a:t>
            </a:r>
            <a:r>
              <a:rPr lang="ru-RU" sz="1800" dirty="0" err="1">
                <a:solidFill>
                  <a:schemeClr val="tx1"/>
                </a:solidFill>
              </a:rPr>
              <a:t>щоб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зателефонувати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, становить </a:t>
            </a:r>
            <a:r>
              <a:rPr lang="ru-RU" sz="1800" b="1" dirty="0">
                <a:solidFill>
                  <a:schemeClr val="tx1"/>
                </a:solidFill>
              </a:rPr>
              <a:t>24 </a:t>
            </a:r>
            <a:r>
              <a:rPr lang="ru-RU" sz="1800" b="1" dirty="0" err="1">
                <a:solidFill>
                  <a:schemeClr val="tx1"/>
                </a:solidFill>
              </a:rPr>
              <a:t>години</a:t>
            </a:r>
            <a:endParaRPr lang="uk-UA" altLang="en-US" sz="1800" b="1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endParaRPr lang="ru-RU" altLang="en-US" sz="20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ru-RU" sz="2800" dirty="0" err="1"/>
              <a:t>Стандарти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та </a:t>
            </a:r>
            <a:r>
              <a:rPr lang="ru-RU" sz="2800" dirty="0" err="1"/>
              <a:t>професійного</a:t>
            </a:r>
            <a:r>
              <a:rPr lang="ru-RU" sz="2800" dirty="0"/>
              <a:t> </a:t>
            </a:r>
            <a:r>
              <a:rPr lang="ru-RU" sz="2800" dirty="0" err="1"/>
              <a:t>супроводу</a:t>
            </a:r>
            <a:r>
              <a:rPr lang="ru-RU" sz="2800" dirty="0"/>
              <a:t> </a:t>
            </a:r>
            <a:r>
              <a:rPr lang="ru-RU" sz="2800" dirty="0" err="1"/>
              <a:t>інвестора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Підготовка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інвестиційної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місії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організація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візиту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інвестора</a:t>
            </a: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18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мета </a:t>
            </a:r>
            <a:r>
              <a:rPr lang="ru-RU" sz="1600" dirty="0" err="1">
                <a:solidFill>
                  <a:schemeClr val="tx1"/>
                </a:solidFill>
              </a:rPr>
              <a:t>зустрічі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очікування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 боку </a:t>
            </a:r>
            <a:r>
              <a:rPr lang="ru-RU" sz="1600" dirty="0" err="1">
                <a:solidFill>
                  <a:schemeClr val="tx1"/>
                </a:solidFill>
              </a:rPr>
              <a:t>інвестора</a:t>
            </a:r>
            <a:r>
              <a:rPr lang="ru-RU" sz="16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очікування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 боку </a:t>
            </a:r>
            <a:r>
              <a:rPr lang="ru-RU" sz="1600" dirty="0" err="1">
                <a:solidFill>
                  <a:schemeClr val="tx1"/>
                </a:solidFill>
              </a:rPr>
              <a:t>посадових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осіб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громади</a:t>
            </a:r>
            <a:r>
              <a:rPr lang="ru-RU" sz="1600" dirty="0">
                <a:solidFill>
                  <a:schemeClr val="tx1"/>
                </a:solidFill>
              </a:rPr>
              <a:t>, де </a:t>
            </a:r>
            <a:r>
              <a:rPr lang="ru-RU" sz="1600" dirty="0" err="1">
                <a:solidFill>
                  <a:schemeClr val="tx1"/>
                </a:solidFill>
              </a:rPr>
              <a:t>планується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інвестиція</a:t>
            </a:r>
            <a:r>
              <a:rPr lang="ru-RU" sz="16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сценарій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зустрічі</a:t>
            </a:r>
            <a:r>
              <a:rPr lang="ru-RU" sz="1600" dirty="0">
                <a:solidFill>
                  <a:schemeClr val="tx1"/>
                </a:solidFill>
              </a:rPr>
              <a:t> (дата </a:t>
            </a:r>
            <a:r>
              <a:rPr lang="ru-RU" sz="1600" dirty="0" err="1">
                <a:solidFill>
                  <a:schemeClr val="tx1"/>
                </a:solidFill>
              </a:rPr>
              <a:t>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місце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проведення</a:t>
            </a:r>
            <a:r>
              <a:rPr lang="ru-RU" sz="1600" dirty="0">
                <a:solidFill>
                  <a:schemeClr val="tx1"/>
                </a:solidFill>
              </a:rPr>
              <a:t>, час, </a:t>
            </a:r>
            <a:r>
              <a:rPr lang="ru-RU" sz="1600" dirty="0" err="1">
                <a:solidFill>
                  <a:schemeClr val="tx1"/>
                </a:solidFill>
              </a:rPr>
              <a:t>тривалість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робоча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мова</a:t>
            </a:r>
            <a:r>
              <a:rPr lang="ru-RU" sz="1600" dirty="0">
                <a:solidFill>
                  <a:schemeClr val="tx1"/>
                </a:solidFill>
              </a:rPr>
              <a:t>, потреба в </a:t>
            </a:r>
            <a:r>
              <a:rPr lang="ru-RU" sz="1600" dirty="0" err="1">
                <a:solidFill>
                  <a:schemeClr val="tx1"/>
                </a:solidFill>
              </a:rPr>
              <a:t>перекладі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частування</a:t>
            </a:r>
            <a:r>
              <a:rPr lang="ru-RU" sz="1600" dirty="0">
                <a:solidFill>
                  <a:schemeClr val="tx1"/>
                </a:solidFill>
              </a:rPr>
              <a:t> для </a:t>
            </a:r>
            <a:r>
              <a:rPr lang="ru-RU" sz="1600" dirty="0" err="1">
                <a:solidFill>
                  <a:schemeClr val="tx1"/>
                </a:solidFill>
              </a:rPr>
              <a:t>інвестора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вибір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бронювання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місця</a:t>
            </a:r>
            <a:r>
              <a:rPr lang="ru-RU" sz="1600" dirty="0">
                <a:solidFill>
                  <a:schemeClr val="tx1"/>
                </a:solidFill>
              </a:rPr>
              <a:t>), </a:t>
            </a:r>
            <a:r>
              <a:rPr lang="ru-RU" sz="1600" dirty="0" err="1">
                <a:solidFill>
                  <a:schemeClr val="tx1"/>
                </a:solidFill>
              </a:rPr>
              <a:t>засоби</a:t>
            </a:r>
            <a:r>
              <a:rPr lang="ru-RU" sz="1600" dirty="0">
                <a:solidFill>
                  <a:schemeClr val="tx1"/>
                </a:solidFill>
              </a:rPr>
              <a:t> транспорту для </a:t>
            </a:r>
            <a:r>
              <a:rPr lang="ru-RU" sz="1600" dirty="0" err="1">
                <a:solidFill>
                  <a:schemeClr val="tx1"/>
                </a:solidFill>
              </a:rPr>
              <a:t>зустрічі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відвідування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інвестиційних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майданчиків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відповідальні</a:t>
            </a:r>
            <a:r>
              <a:rPr lang="ru-RU" sz="1600" dirty="0">
                <a:solidFill>
                  <a:schemeClr val="tx1"/>
                </a:solidFill>
              </a:rPr>
              <a:t> за </a:t>
            </a:r>
            <a:r>
              <a:rPr lang="ru-RU" sz="1600" dirty="0" err="1">
                <a:solidFill>
                  <a:schemeClr val="tx1"/>
                </a:solidFill>
              </a:rPr>
              <a:t>підготовку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ведення</a:t>
            </a:r>
            <a:r>
              <a:rPr lang="ru-RU" sz="1600" dirty="0">
                <a:solidFill>
                  <a:schemeClr val="tx1"/>
                </a:solidFill>
              </a:rPr>
              <a:t> протоколу (</a:t>
            </a:r>
            <a:r>
              <a:rPr lang="ru-RU" sz="1600" dirty="0" err="1">
                <a:solidFill>
                  <a:schemeClr val="tx1"/>
                </a:solidFill>
              </a:rPr>
              <a:t>якщо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передбачено</a:t>
            </a:r>
            <a:r>
              <a:rPr lang="ru-RU" sz="1600" dirty="0">
                <a:solidFill>
                  <a:schemeClr val="tx1"/>
                </a:solidFill>
              </a:rPr>
              <a:t>); 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склад </a:t>
            </a:r>
            <a:r>
              <a:rPr lang="ru-RU" sz="1600" dirty="0" err="1">
                <a:solidFill>
                  <a:schemeClr val="tx1"/>
                </a:solidFill>
              </a:rPr>
              <a:t>представників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інвестора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r>
              <a:rPr lang="ru-RU" sz="1600" dirty="0" err="1">
                <a:solidFill>
                  <a:schemeClr val="tx1"/>
                </a:solidFill>
              </a:rPr>
              <a:t>кількість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осіб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їх</a:t>
            </a:r>
            <a:r>
              <a:rPr lang="ru-RU" sz="1600" dirty="0">
                <a:solidFill>
                  <a:schemeClr val="tx1"/>
                </a:solidFill>
              </a:rPr>
              <a:t> посади, </a:t>
            </a:r>
            <a:r>
              <a:rPr lang="ru-RU" sz="1600" dirty="0" err="1">
                <a:solidFill>
                  <a:schemeClr val="tx1"/>
                </a:solidFill>
              </a:rPr>
              <a:t>функціонал</a:t>
            </a:r>
            <a:r>
              <a:rPr lang="ru-RU" sz="16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склад </a:t>
            </a:r>
            <a:r>
              <a:rPr lang="ru-RU" sz="1600" dirty="0" err="1">
                <a:solidFill>
                  <a:schemeClr val="tx1"/>
                </a:solidFill>
              </a:rPr>
              <a:t>представників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приймаючої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сторони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із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зазначенням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ролі</a:t>
            </a:r>
            <a:r>
              <a:rPr lang="ru-RU" sz="1600" dirty="0">
                <a:solidFill>
                  <a:schemeClr val="tx1"/>
                </a:solidFill>
              </a:rPr>
              <a:t> кожного 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 них); </a:t>
            </a:r>
          </a:p>
          <a:p>
            <a:pPr>
              <a:buFontTx/>
              <a:buChar char="-"/>
            </a:pPr>
            <a:r>
              <a:rPr lang="ru-RU" sz="1600" dirty="0" err="1">
                <a:solidFill>
                  <a:schemeClr val="tx1"/>
                </a:solidFill>
              </a:rPr>
              <a:t>доцільність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участі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засіданні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представників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зовнішніх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установ</a:t>
            </a:r>
            <a:r>
              <a:rPr lang="ru-RU" sz="16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600" dirty="0" err="1">
                <a:solidFill>
                  <a:schemeClr val="tx1"/>
                </a:solidFill>
              </a:rPr>
              <a:t>доцільність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участі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засіданні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зовнішніх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експертів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співробітників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енергетики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земельних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ресурсів</a:t>
            </a:r>
            <a:r>
              <a:rPr lang="ru-RU" sz="1600" dirty="0">
                <a:solidFill>
                  <a:schemeClr val="tx1"/>
                </a:solidFill>
              </a:rPr>
              <a:t>); </a:t>
            </a:r>
          </a:p>
          <a:p>
            <a:pPr>
              <a:buFontTx/>
              <a:buChar char="-"/>
            </a:pPr>
            <a:r>
              <a:rPr lang="ru-RU" sz="1600" dirty="0" err="1">
                <a:solidFill>
                  <a:schemeClr val="tx1"/>
                </a:solidFill>
              </a:rPr>
              <a:t>підготовка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рекламних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промоматеріалів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endParaRPr lang="ru-RU" altLang="en-US" sz="16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ru-RU" sz="2800" dirty="0" err="1"/>
              <a:t>Стандарти</a:t>
            </a:r>
            <a:r>
              <a:rPr lang="ru-RU" sz="2800" dirty="0"/>
              <a:t> </a:t>
            </a:r>
            <a:r>
              <a:rPr lang="ru-RU" sz="2800" dirty="0" err="1"/>
              <a:t>постінвестиційної</a:t>
            </a:r>
            <a:r>
              <a:rPr lang="ru-RU" sz="2800" dirty="0"/>
              <a:t> </a:t>
            </a:r>
            <a:r>
              <a:rPr lang="ru-RU" sz="2800" dirty="0" err="1"/>
              <a:t>підтримки</a:t>
            </a:r>
            <a:r>
              <a:rPr lang="ru-RU" sz="2800" dirty="0"/>
              <a:t> </a:t>
            </a:r>
            <a:r>
              <a:rPr lang="ru-RU" sz="2800" dirty="0" err="1"/>
              <a:t>інвестора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4.1.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Продовження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контактів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інвестором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реалізації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проекту</a:t>
            </a: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ru-RU" sz="1800" dirty="0" err="1">
                <a:solidFill>
                  <a:schemeClr val="tx1"/>
                </a:solidFill>
              </a:rPr>
              <a:t>Постінвестиційна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підтримка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ознакою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професійного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супроводу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може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полягати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наступному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регулярне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відвідування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виробничих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об’єктів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залучення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участі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формуванні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інвестиційної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політики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в </a:t>
            </a:r>
            <a:r>
              <a:rPr lang="ru-RU" sz="1800" dirty="0" err="1">
                <a:solidFill>
                  <a:schemeClr val="tx1"/>
                </a:solidFill>
              </a:rPr>
              <a:t>місті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налагодження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необхідних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контактів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інституціями</a:t>
            </a:r>
            <a:r>
              <a:rPr lang="ru-RU" sz="1800" dirty="0">
                <a:solidFill>
                  <a:schemeClr val="tx1"/>
                </a:solidFill>
              </a:rPr>
              <a:t> центрального та </a:t>
            </a:r>
            <a:r>
              <a:rPr lang="ru-RU" sz="1800" dirty="0" err="1">
                <a:solidFill>
                  <a:schemeClr val="tx1"/>
                </a:solidFill>
              </a:rPr>
              <a:t>обласного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рівня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чи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нових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контактів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місцевим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бізнесом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навчальними</a:t>
            </a:r>
            <a:r>
              <a:rPr lang="ru-RU" sz="1800" dirty="0">
                <a:solidFill>
                  <a:schemeClr val="tx1"/>
                </a:solidFill>
              </a:rPr>
              <a:t> закладами, </a:t>
            </a: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сприяння</a:t>
            </a:r>
            <a:r>
              <a:rPr lang="ru-RU" sz="1800" dirty="0">
                <a:solidFill>
                  <a:schemeClr val="tx1"/>
                </a:solidFill>
              </a:rPr>
              <a:t> в </a:t>
            </a:r>
            <a:r>
              <a:rPr lang="ru-RU" sz="1800" dirty="0" err="1">
                <a:solidFill>
                  <a:schemeClr val="tx1"/>
                </a:solidFill>
              </a:rPr>
              <a:t>підготовці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кваліфікованих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кадрів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для потреб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своєчасне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отримання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необхідних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погоджень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дозволів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тощо</a:t>
            </a:r>
            <a:endParaRPr lang="ru-RU" altLang="en-US" sz="18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5ACD3-8570-4487-8644-0160F8F4A7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273843" y="260648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ru-RU" b="1" dirty="0" err="1"/>
              <a:t>Інструменти</a:t>
            </a:r>
            <a:r>
              <a:rPr lang="ru-RU" b="1" dirty="0"/>
              <a:t> </a:t>
            </a:r>
            <a:r>
              <a:rPr lang="ru-RU" b="1" dirty="0" err="1"/>
              <a:t>фандрайзингу</a:t>
            </a:r>
            <a:r>
              <a:rPr lang="ru-RU" b="1" dirty="0" smtClean="0"/>
              <a:t>: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0991798"/>
              </p:ext>
            </p:extLst>
          </p:nvPr>
        </p:nvGraphicFramePr>
        <p:xfrm>
          <a:off x="683568" y="836712"/>
          <a:ext cx="8280920" cy="575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0504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ru-RU" sz="2800" dirty="0" err="1"/>
              <a:t>Стандарти</a:t>
            </a:r>
            <a:r>
              <a:rPr lang="ru-RU" sz="2800" dirty="0"/>
              <a:t> </a:t>
            </a:r>
            <a:r>
              <a:rPr lang="ru-RU" sz="2800" dirty="0" err="1"/>
              <a:t>постінвестиційної</a:t>
            </a:r>
            <a:r>
              <a:rPr lang="ru-RU" sz="2800" dirty="0"/>
              <a:t> </a:t>
            </a:r>
            <a:r>
              <a:rPr lang="ru-RU" sz="2800" dirty="0" err="1"/>
              <a:t>підтримки</a:t>
            </a:r>
            <a:r>
              <a:rPr lang="ru-RU" sz="2800" dirty="0"/>
              <a:t> </a:t>
            </a:r>
            <a:r>
              <a:rPr lang="ru-RU" sz="2800" dirty="0" err="1"/>
              <a:t>інвестора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4.1.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Продовження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контактів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інвестором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реалізації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проекту</a:t>
            </a:r>
          </a:p>
          <a:p>
            <a:pPr indent="342900">
              <a:buNone/>
            </a:pP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заохочення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місцевих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ділових</a:t>
            </a:r>
            <a:r>
              <a:rPr lang="ru-RU" sz="1800" b="1" dirty="0">
                <a:solidFill>
                  <a:schemeClr val="tx1"/>
                </a:solidFill>
              </a:rPr>
              <a:t> та </a:t>
            </a:r>
            <a:r>
              <a:rPr lang="ru-RU" sz="1800" b="1" dirty="0" err="1">
                <a:solidFill>
                  <a:schemeClr val="tx1"/>
                </a:solidFill>
              </a:rPr>
              <a:t>соціальних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ініціатив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відзначення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подій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організації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різноманітних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заходів</a:t>
            </a:r>
            <a:r>
              <a:rPr lang="ru-RU" sz="1800" dirty="0">
                <a:solidFill>
                  <a:schemeClr val="tx1"/>
                </a:solidFill>
              </a:rPr>
              <a:t>, спонсорства та </a:t>
            </a:r>
            <a:r>
              <a:rPr lang="ru-RU" sz="1800" dirty="0" err="1">
                <a:solidFill>
                  <a:schemeClr val="tx1"/>
                </a:solidFill>
              </a:rPr>
              <a:t>благодійності</a:t>
            </a:r>
            <a:endParaRPr lang="ru-RU" sz="1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1800" b="1" dirty="0" err="1">
                <a:solidFill>
                  <a:schemeClr val="tx1"/>
                </a:solidFill>
              </a:rPr>
              <a:t>надання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публічності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та </a:t>
            </a:r>
            <a:r>
              <a:rPr lang="ru-RU" sz="1800" dirty="0" err="1">
                <a:solidFill>
                  <a:schemeClr val="tx1"/>
                </a:solidFill>
              </a:rPr>
              <a:t>схвальної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оцінки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внеску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 в </a:t>
            </a:r>
            <a:r>
              <a:rPr lang="ru-RU" sz="1800" dirty="0" err="1">
                <a:solidFill>
                  <a:schemeClr val="tx1"/>
                </a:solidFill>
              </a:rPr>
              <a:t>економічний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соціальний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розвиток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території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поширення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інформації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засобах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масової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інформації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endParaRPr lang="uk-UA" altLang="en-US" sz="1800" dirty="0" err="1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ru-RU" sz="2800" dirty="0" err="1"/>
              <a:t>Стандарти</a:t>
            </a:r>
            <a:r>
              <a:rPr lang="ru-RU" sz="2800" dirty="0"/>
              <a:t> </a:t>
            </a:r>
            <a:r>
              <a:rPr lang="ru-RU" sz="2800" dirty="0" err="1"/>
              <a:t>постінвестиційної</a:t>
            </a:r>
            <a:r>
              <a:rPr lang="ru-RU" sz="2800" dirty="0"/>
              <a:t> </a:t>
            </a:r>
            <a:r>
              <a:rPr lang="ru-RU" sz="2800" dirty="0" err="1"/>
              <a:t>підтримки</a:t>
            </a:r>
            <a:r>
              <a:rPr lang="ru-RU" sz="2800" dirty="0"/>
              <a:t> </a:t>
            </a:r>
            <a:r>
              <a:rPr lang="ru-RU" sz="2800" dirty="0" err="1"/>
              <a:t>інвестора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Підтримка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планів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розвитку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компанії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реінвестування</a:t>
            </a: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42900">
              <a:buNone/>
            </a:pP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2800" dirty="0" err="1">
                <a:solidFill>
                  <a:schemeClr val="tx1"/>
                </a:solidFill>
              </a:rPr>
              <a:t>витрати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місцевої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влади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реінвестування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впровадження</a:t>
            </a:r>
            <a:r>
              <a:rPr lang="ru-RU" sz="2800" dirty="0">
                <a:solidFill>
                  <a:schemeClr val="tx1"/>
                </a:solidFill>
              </a:rPr>
              <a:t> нового проекту </a:t>
            </a:r>
            <a:r>
              <a:rPr lang="ru-RU" sz="2800" dirty="0" err="1">
                <a:solidFill>
                  <a:schemeClr val="tx1"/>
                </a:solidFill>
              </a:rPr>
              <a:t>діючим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інвестором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вимагає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b="1" dirty="0">
                <a:solidFill>
                  <a:schemeClr val="tx1"/>
                </a:solidFill>
              </a:rPr>
              <a:t>7-9 </a:t>
            </a:r>
            <a:r>
              <a:rPr lang="ru-RU" sz="2800" b="1" dirty="0" err="1">
                <a:solidFill>
                  <a:schemeClr val="tx1"/>
                </a:solidFill>
              </a:rPr>
              <a:t>разів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менше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зусиль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ресурсів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ніж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залучення</a:t>
            </a:r>
            <a:r>
              <a:rPr lang="ru-RU" sz="2800" dirty="0">
                <a:solidFill>
                  <a:schemeClr val="tx1"/>
                </a:solidFill>
              </a:rPr>
              <a:t> нового </a:t>
            </a:r>
            <a:r>
              <a:rPr lang="ru-RU" sz="2800" dirty="0" err="1">
                <a:solidFill>
                  <a:schemeClr val="tx1"/>
                </a:solidFill>
              </a:rPr>
              <a:t>інвестора</a:t>
            </a:r>
            <a:endParaRPr lang="uk-UA" altLang="en-US" sz="2800" dirty="0" err="1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45500" cy="446563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sz="28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Суб’єктами</a:t>
            </a:r>
            <a:r>
              <a:rPr lang="ru-RU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фандрайзингової</a:t>
            </a:r>
            <a:r>
              <a:rPr lang="ru-RU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r>
              <a:rPr lang="ru-RU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/>
              <a:t>є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пошуком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8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Об’єктами</a:t>
            </a:r>
            <a:r>
              <a:rPr lang="ru-RU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фандрайзингу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sz="28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донорів</a:t>
            </a:r>
            <a:r>
              <a:rPr lang="ru-RU" dirty="0"/>
              <a:t>, </a:t>
            </a:r>
            <a:r>
              <a:rPr lang="ru-RU" dirty="0" err="1"/>
              <a:t>основними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благодійні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, </a:t>
            </a:r>
            <a:r>
              <a:rPr lang="ru-RU" dirty="0" err="1"/>
              <a:t>приватні</a:t>
            </a:r>
            <a:r>
              <a:rPr lang="ru-RU" dirty="0"/>
              <a:t> особи, </a:t>
            </a:r>
            <a:r>
              <a:rPr lang="ru-RU" dirty="0" err="1"/>
              <a:t>корпорації</a:t>
            </a:r>
            <a:r>
              <a:rPr lang="ru-RU" dirty="0"/>
              <a:t> та </a:t>
            </a:r>
            <a:r>
              <a:rPr lang="ru-RU" dirty="0" err="1"/>
              <a:t>бізнес-структури</a:t>
            </a:r>
            <a:r>
              <a:rPr lang="ru-RU" dirty="0"/>
              <a:t>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altLang="ru-RU" sz="28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uk-UA" altLang="ru-RU" sz="2800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ФАНДРАЙЗИНГ</a:t>
            </a:r>
          </a:p>
        </p:txBody>
      </p:sp>
    </p:spTree>
    <p:extLst>
      <p:ext uri="{BB962C8B-B14F-4D97-AF65-F5344CB8AC3E}">
        <p14:creationId xmlns:p14="http://schemas.microsoft.com/office/powerpoint/2010/main" val="98964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 err="1"/>
              <a:t>установа</a:t>
            </a:r>
            <a:r>
              <a:rPr lang="ru-RU" sz="2800" dirty="0"/>
              <a:t>, яка на </a:t>
            </a:r>
            <a:r>
              <a:rPr lang="ru-RU" sz="2800" dirty="0" err="1"/>
              <a:t>безоплатній</a:t>
            </a:r>
            <a:r>
              <a:rPr lang="ru-RU" sz="2800" dirty="0"/>
              <a:t> і </a:t>
            </a:r>
            <a:r>
              <a:rPr lang="ru-RU" sz="2800" dirty="0" err="1"/>
              <a:t>безповоротній</a:t>
            </a:r>
            <a:r>
              <a:rPr lang="ru-RU" sz="2800" dirty="0"/>
              <a:t>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надає</a:t>
            </a:r>
            <a:r>
              <a:rPr lang="ru-RU" sz="2800" dirty="0"/>
              <a:t> </a:t>
            </a:r>
            <a:r>
              <a:rPr lang="ru-RU" sz="2800" b="1" dirty="0" err="1"/>
              <a:t>фінансову</a:t>
            </a:r>
            <a:r>
              <a:rPr lang="ru-RU" sz="2800" b="1" dirty="0"/>
              <a:t>, </a:t>
            </a:r>
            <a:r>
              <a:rPr lang="ru-RU" sz="2800" b="1" dirty="0" err="1"/>
              <a:t>матеріальну</a:t>
            </a:r>
            <a:r>
              <a:rPr lang="ru-RU" sz="2800" b="1" dirty="0"/>
              <a:t>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технічну</a:t>
            </a:r>
            <a:r>
              <a:rPr lang="ru-RU" sz="2800" b="1" dirty="0"/>
              <a:t> </a:t>
            </a:r>
            <a:r>
              <a:rPr lang="ru-RU" sz="2800" b="1" dirty="0" err="1"/>
              <a:t>допомогу</a:t>
            </a:r>
            <a:r>
              <a:rPr lang="ru-RU" sz="2800" b="1" dirty="0"/>
              <a:t> </a:t>
            </a:r>
            <a:r>
              <a:rPr lang="ru-RU" sz="2800" dirty="0" err="1"/>
              <a:t>іншим</a:t>
            </a:r>
            <a:r>
              <a:rPr lang="ru-RU" sz="2800" dirty="0"/>
              <a:t> </a:t>
            </a:r>
            <a:r>
              <a:rPr lang="ru-RU" sz="2800" dirty="0" err="1"/>
              <a:t>організаціям</a:t>
            </a:r>
            <a:r>
              <a:rPr lang="ru-RU" sz="2800" dirty="0"/>
              <a:t> та </a:t>
            </a:r>
            <a:r>
              <a:rPr lang="ru-RU" sz="2800" dirty="0" err="1"/>
              <a:t>установам</a:t>
            </a:r>
            <a:r>
              <a:rPr lang="ru-RU" sz="2800" dirty="0"/>
              <a:t> для </a:t>
            </a:r>
            <a:r>
              <a:rPr lang="ru-RU" sz="2800" dirty="0" err="1"/>
              <a:t>вирішення</a:t>
            </a:r>
            <a:r>
              <a:rPr lang="ru-RU" sz="2800" dirty="0"/>
              <a:t> </a:t>
            </a:r>
            <a:r>
              <a:rPr lang="ru-RU" sz="2800" dirty="0" err="1"/>
              <a:t>певних</a:t>
            </a:r>
            <a:r>
              <a:rPr lang="ru-RU" sz="2800" dirty="0"/>
              <a:t> </a:t>
            </a:r>
            <a:r>
              <a:rPr lang="ru-RU" sz="2800" dirty="0" err="1"/>
              <a:t>соціальних</a:t>
            </a:r>
            <a:r>
              <a:rPr lang="ru-RU" sz="2800" dirty="0"/>
              <a:t>, </a:t>
            </a:r>
            <a:r>
              <a:rPr lang="ru-RU" sz="2800" dirty="0" err="1"/>
              <a:t>економічних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проблем у </a:t>
            </a:r>
            <a:r>
              <a:rPr lang="ru-RU" sz="2800" dirty="0" err="1"/>
              <a:t>відповідності</a:t>
            </a:r>
            <a:r>
              <a:rPr lang="ru-RU" sz="2800" dirty="0"/>
              <a:t> з </a:t>
            </a:r>
            <a:r>
              <a:rPr lang="ru-RU" sz="2800" dirty="0" err="1"/>
              <a:t>чітко</a:t>
            </a:r>
            <a:r>
              <a:rPr lang="ru-RU" sz="2800" dirty="0"/>
              <a:t> </a:t>
            </a:r>
            <a:r>
              <a:rPr lang="ru-RU" sz="2800" dirty="0" err="1"/>
              <a:t>визначеними</a:t>
            </a:r>
            <a:r>
              <a:rPr lang="ru-RU" sz="2800" dirty="0"/>
              <a:t> правилами і </a:t>
            </a:r>
            <a:r>
              <a:rPr lang="ru-RU" sz="2800" dirty="0" err="1"/>
              <a:t>пріоритетами</a:t>
            </a:r>
            <a:r>
              <a:rPr lang="ru-RU" sz="2800" dirty="0"/>
              <a:t>. </a:t>
            </a:r>
            <a:endParaRPr lang="uk-UA" altLang="ru-RU" sz="2800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ДОНОРИ (Донорські організації)</a:t>
            </a:r>
          </a:p>
        </p:txBody>
      </p:sp>
    </p:spTree>
    <p:extLst>
      <p:ext uri="{BB962C8B-B14F-4D97-AF65-F5344CB8AC3E}">
        <p14:creationId xmlns:p14="http://schemas.microsoft.com/office/powerpoint/2010/main" val="340461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 err="1"/>
              <a:t>ресурси</a:t>
            </a:r>
            <a:r>
              <a:rPr lang="ru-RU" sz="2800" dirty="0"/>
              <a:t>, </a:t>
            </a:r>
            <a:r>
              <a:rPr lang="ru-RU" sz="2800" dirty="0" err="1"/>
              <a:t>надані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 </a:t>
            </a:r>
            <a:r>
              <a:rPr lang="ru-RU" sz="2800" b="1" dirty="0" err="1"/>
              <a:t>безповоротної</a:t>
            </a:r>
            <a:r>
              <a:rPr lang="ru-RU" sz="2800" b="1" dirty="0"/>
              <a:t> </a:t>
            </a:r>
            <a:r>
              <a:rPr lang="ru-RU" sz="2800" b="1" dirty="0" err="1"/>
              <a:t>фінансової</a:t>
            </a:r>
            <a:r>
              <a:rPr lang="ru-RU" sz="2800" b="1" dirty="0"/>
              <a:t> </a:t>
            </a:r>
            <a:r>
              <a:rPr lang="ru-RU" sz="2800" b="1" dirty="0" err="1"/>
              <a:t>допомоги</a:t>
            </a:r>
            <a:r>
              <a:rPr lang="ru-RU" sz="2800" b="1" dirty="0"/>
              <a:t>, </a:t>
            </a:r>
            <a:r>
              <a:rPr lang="ru-RU" sz="2800" b="1" dirty="0" err="1"/>
              <a:t>благодійних</a:t>
            </a:r>
            <a:r>
              <a:rPr lang="ru-RU" sz="2800" b="1" dirty="0"/>
              <a:t> </a:t>
            </a:r>
            <a:r>
              <a:rPr lang="ru-RU" sz="2800" b="1" dirty="0" err="1"/>
              <a:t>внесків</a:t>
            </a:r>
            <a:r>
              <a:rPr lang="ru-RU" sz="2800" b="1" dirty="0"/>
              <a:t> та </a:t>
            </a:r>
            <a:r>
              <a:rPr lang="ru-RU" sz="2800" b="1" dirty="0" err="1"/>
              <a:t>пожертв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цільове</a:t>
            </a:r>
            <a:r>
              <a:rPr lang="ru-RU" sz="2800" dirty="0"/>
              <a:t> </a:t>
            </a:r>
            <a:r>
              <a:rPr lang="ru-RU" sz="2800" dirty="0" err="1"/>
              <a:t>спрямування</a:t>
            </a:r>
            <a:r>
              <a:rPr lang="ru-RU" sz="2800" dirty="0"/>
              <a:t>, та </a:t>
            </a:r>
            <a:r>
              <a:rPr lang="ru-RU" sz="2800" dirty="0" err="1"/>
              <a:t>спрямовуються</a:t>
            </a:r>
            <a:r>
              <a:rPr lang="ru-RU" sz="2800" dirty="0"/>
              <a:t> на </a:t>
            </a:r>
            <a:r>
              <a:rPr lang="ru-RU" sz="2800" dirty="0" err="1"/>
              <a:t>вирішення</a:t>
            </a:r>
            <a:r>
              <a:rPr lang="ru-RU" sz="2800" dirty="0"/>
              <a:t> </a:t>
            </a:r>
            <a:r>
              <a:rPr lang="ru-RU" sz="2800" dirty="0" err="1"/>
              <a:t>певної</a:t>
            </a:r>
            <a:r>
              <a:rPr lang="ru-RU" sz="2800" dirty="0"/>
              <a:t> </a:t>
            </a:r>
            <a:r>
              <a:rPr lang="ru-RU" sz="2800" dirty="0" err="1"/>
              <a:t>суспільно</a:t>
            </a:r>
            <a:r>
              <a:rPr lang="ru-RU" sz="2800" dirty="0"/>
              <a:t> </a:t>
            </a:r>
            <a:r>
              <a:rPr lang="ru-RU" sz="2800" dirty="0" err="1"/>
              <a:t>значущої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.</a:t>
            </a:r>
            <a:endParaRPr lang="uk-UA" altLang="ru-RU" sz="2800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ГРАНТИ</a:t>
            </a:r>
          </a:p>
        </p:txBody>
      </p:sp>
      <p:pic>
        <p:nvPicPr>
          <p:cNvPr id="307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3FDAC009-A1AC-4934-A69A-599DF908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68" y="3429000"/>
            <a:ext cx="6227367" cy="26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5209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іальне оформлення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3172</Words>
  <Application>Microsoft Office PowerPoint</Application>
  <PresentationFormat>Экран (4:3)</PresentationFormat>
  <Paragraphs>291</Paragraphs>
  <Slides>61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Спеціальне оформлення</vt:lpstr>
      <vt:lpstr>Презентация PowerPoint</vt:lpstr>
      <vt:lpstr>ФАНДРАЙЗИНГ</vt:lpstr>
      <vt:lpstr>«Фандрейзінг – залучення додаткових ресурсів для підтримки локальних ініціатив”</vt:lpstr>
      <vt:lpstr>Презентация PowerPoint</vt:lpstr>
      <vt:lpstr>ФАНДРАЙЗИНГ</vt:lpstr>
      <vt:lpstr>Презентация PowerPoint</vt:lpstr>
      <vt:lpstr>ФАНДРАЙЗИНГ</vt:lpstr>
      <vt:lpstr>ДОНОРИ (Донорські організації)</vt:lpstr>
      <vt:lpstr>ГРАНТИ</vt:lpstr>
      <vt:lpstr>ГРАНТИ</vt:lpstr>
      <vt:lpstr>ГРАНТИ</vt:lpstr>
      <vt:lpstr>міжнародні донорські організації, які фінансують ініціативи у сфері мер</vt:lpstr>
      <vt:lpstr>міжнародні донорські організації, які фінансують ініціативи у сфері мер</vt:lpstr>
      <vt:lpstr>міжнародні донорські організації, які фінансують ініціативи у сфері мер</vt:lpstr>
      <vt:lpstr>міжнародні донорські організації, які фінансують ініціативи у сфері мер</vt:lpstr>
      <vt:lpstr>міжнародні донорські організації, які фінансують ініціативи у сфері мер</vt:lpstr>
      <vt:lpstr>Презентация PowerPoint</vt:lpstr>
      <vt:lpstr>Вимоги До проектів, які можуть підтримати донорські організації: </vt:lpstr>
      <vt:lpstr>Етапи РеалізаціЇ грантових програм:</vt:lpstr>
      <vt:lpstr>Етапи РеалізаціЇ грантових програм:</vt:lpstr>
      <vt:lpstr>Етапи РеалізаціЇ грантових програм:</vt:lpstr>
      <vt:lpstr>ПЕРЕВАГИ Грантових програм  донорських організацій для місцевого економічного розвитку:</vt:lpstr>
      <vt:lpstr>ПЕРЕВАГИ Грантових програм  донорських організацій для місцевого економічного розвитку:</vt:lpstr>
      <vt:lpstr>Недоліки грантового механізму фінансування місцевого економічного розвитку:</vt:lpstr>
      <vt:lpstr>Недоліки грантового механізму фінансування місцевого економічного розвитку:</vt:lpstr>
      <vt:lpstr>Рекомендації щодо роботи із залучення грантів:</vt:lpstr>
      <vt:lpstr>Рекомендації щодо роботи із залучення грантів:</vt:lpstr>
      <vt:lpstr>Рекомендації щодо роботи із залучення грантів:</vt:lpstr>
      <vt:lpstr>Рекомендації щодо роботи із залучення грантів:</vt:lpstr>
      <vt:lpstr>Рекомендації щодо роботи із залучення грантів:</vt:lpstr>
      <vt:lpstr>Рекомендації щодо роботи із залучення грантів:</vt:lpstr>
      <vt:lpstr>Напрямки діяльності місцевих органів влади в роботі з інвесторами -</vt:lpstr>
      <vt:lpstr>Стандарти залучення та супроводу інвесторів на місцевому та регіональному рівні</vt:lpstr>
      <vt:lpstr>Стандарти залучення та супроводу інвесторів на місцевому та регіональному рівні</vt:lpstr>
      <vt:lpstr>Склад стандартів</vt:lpstr>
      <vt:lpstr>Презентация PowerPoint</vt:lpstr>
      <vt:lpstr>1. Стандарти підготовки інвестиційних пропозицій</vt:lpstr>
      <vt:lpstr>1. Стандарти підготовки інвестиційних пропозицій</vt:lpstr>
      <vt:lpstr>1. Стандарти підготовки інвестиційних пропозицій</vt:lpstr>
      <vt:lpstr>1. Стандарти підготовки інвестиційних пропозицій</vt:lpstr>
      <vt:lpstr>1. Стандарти підготовки інвестиційних пропозицій</vt:lpstr>
      <vt:lpstr>1. Стандарти підготовки інвестиційних пропозицій</vt:lpstr>
      <vt:lpstr>1. Стандарти підготовки інвестиційних пропозицій</vt:lpstr>
      <vt:lpstr>1. Стандарти підготовки інвестиційних пропозицій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3. Стандарти залучення та професійного супроводу інвестора</vt:lpstr>
      <vt:lpstr>3. Стандарти залучення та професійного супроводу інвестора</vt:lpstr>
      <vt:lpstr>3. Стандарти залучення та професійного супроводу інвестора</vt:lpstr>
      <vt:lpstr>4. Стандарти постінвестиційної підтримки інвестора</vt:lpstr>
      <vt:lpstr>4. Стандарти постінвестиційної підтримки інвестора</vt:lpstr>
      <vt:lpstr>4. Стандарти постінвестиційної підтримки інвестора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5.  ФІНАНСУВАННЯ ТА ОЦІНЮВАННЯ МЕР</dc:title>
  <dc:creator>Олександр Трегубов</dc:creator>
  <cp:lastModifiedBy>Владелец</cp:lastModifiedBy>
  <cp:revision>15</cp:revision>
  <dcterms:created xsi:type="dcterms:W3CDTF">2019-09-26T07:01:44Z</dcterms:created>
  <dcterms:modified xsi:type="dcterms:W3CDTF">2023-11-14T17:06:05Z</dcterms:modified>
</cp:coreProperties>
</file>