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58" r:id="rId6"/>
    <p:sldId id="272" r:id="rId7"/>
    <p:sldId id="260" r:id="rId8"/>
    <p:sldId id="261" r:id="rId9"/>
    <p:sldId id="262" r:id="rId10"/>
    <p:sldId id="263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57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73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39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15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67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20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61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10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82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80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AC62-3DD7-4FCB-B2C4-94934FB6716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43E6-4A20-4F52-BF35-FA02175A0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36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AC62-3DD7-4FCB-B2C4-94934FB6716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A43E6-4A20-4F52-BF35-FA02175A0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2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85008"/>
            <a:ext cx="118990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/>
              <a:t>АНАЛІЗ БАНКІВСЬКОЇ ДІЯЛЬНОСТІ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35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97286" y="293590"/>
            <a:ext cx="3931229" cy="66579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8119" y="-52654"/>
            <a:ext cx="794142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uk-UA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банківського регулювання та нагляду з боку держави зумовлюється тим, що банки виконують суспільно корисні та необхідні функції (розрахунково-касове обслуговування юридичних і фізичних осіб, збереження грошових заощаджень тощо). 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uk-UA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Державне регулювання банківської діяльності здійснюється, насамперед, у межах банківської системи та виражається у впливі центрального банку на банки другого рівня.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uk-UA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182" y="2746118"/>
            <a:ext cx="799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основних завдань банківського регулювання та нагляду можна віднести:</a:t>
            </a:r>
            <a:endParaRPr lang="uk-UA" altLang="ru-RU" sz="2400" b="1" dirty="0">
              <a:solidFill>
                <a:srgbClr val="8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251" y="3622577"/>
            <a:ext cx="78070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забезпечення стабільності та надійності банківської системи;</a:t>
            </a:r>
          </a:p>
          <a:p>
            <a:pPr indent="450850"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захист інтересів вкладників;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3) створення конкурентного середовища у банківському секторі;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4) забезпечення прозорості діяльності банківського сектору економіки;</a:t>
            </a:r>
          </a:p>
          <a:p>
            <a:pPr indent="450850"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5) забезпечення ефективної діяльності банків, підтримку необхідного 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68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3" y="0"/>
            <a:ext cx="12192000" cy="7010927"/>
          </a:xfrm>
          <a:prstGeom prst="rect">
            <a:avLst/>
          </a:prstGeom>
          <a:noFill/>
          <a:ln cmpd="sng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757" y="107825"/>
            <a:ext cx="11604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defRPr/>
            </a:pPr>
            <a:r>
              <a:rPr lang="uk-UA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Регулювання діяльності банків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Національний банк України </a:t>
            </a:r>
            <a:r>
              <a:rPr lang="uk-UA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здійснює у двох основних формах — адміністративне та індикативне регулювання</a:t>
            </a:r>
            <a:r>
              <a:rPr lang="uk-UA" sz="24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50850" algn="just">
              <a:defRPr/>
            </a:pPr>
            <a:endParaRPr lang="uk-UA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34528" y="1135442"/>
            <a:ext cx="8555355" cy="601634"/>
          </a:xfrm>
          <a:prstGeom prst="roundRect">
            <a:avLst/>
          </a:prstGeom>
          <a:solidFill>
            <a:schemeClr val="accent6">
              <a:alpha val="38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Адміністративне регулювання включає такі заходи: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38450" y="2387628"/>
            <a:ext cx="2381249" cy="1450948"/>
          </a:xfrm>
          <a:prstGeom prst="roundRect">
            <a:avLst/>
          </a:prstGeom>
          <a:solidFill>
            <a:srgbClr val="80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реєстрацію банків і ліцензування їх діяльності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41306" y="4352925"/>
            <a:ext cx="3152774" cy="1932213"/>
          </a:xfrm>
          <a:prstGeom prst="round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застосування санкцій адміністративного чи фінансового характеру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4850" y="4248778"/>
            <a:ext cx="2647950" cy="2036360"/>
          </a:xfrm>
          <a:prstGeom prst="roundRect">
            <a:avLst/>
          </a:prstGeom>
          <a:solidFill>
            <a:schemeClr val="tx2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встановлення вимог та обмежень щодо діяльності банків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98756" y="2387628"/>
            <a:ext cx="2478643" cy="1450948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нагляду за діяльністю банків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72575" y="4248778"/>
            <a:ext cx="2664749" cy="2036360"/>
          </a:xfrm>
          <a:prstGeom prst="roundRect">
            <a:avLst/>
          </a:prstGeom>
          <a:solidFill>
            <a:srgbClr val="7030A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надання рекомендацій щодо діяльності банків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439150" y="1752600"/>
            <a:ext cx="12976" cy="6206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21810" y="1749326"/>
            <a:ext cx="7264" cy="6173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310784" y="1793928"/>
            <a:ext cx="2" cy="2530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872932" y="1847850"/>
            <a:ext cx="910404" cy="2277657"/>
          </a:xfrm>
          <a:prstGeom prst="straightConnector1">
            <a:avLst/>
          </a:prstGeom>
          <a:ln w="38100" cmpd="thickThin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934528" y="1847850"/>
            <a:ext cx="646748" cy="2305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55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083" y="0"/>
            <a:ext cx="12296083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6664" y="93811"/>
            <a:ext cx="10712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Основними складниками індикативного регулювання є:</a:t>
            </a:r>
            <a:endParaRPr lang="uk-UA" altLang="ru-RU" sz="32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229" y="920463"/>
            <a:ext cx="11373457" cy="2719066"/>
          </a:xfrm>
          <a:prstGeom prst="round2DiagRect">
            <a:avLst/>
          </a:prstGeom>
          <a:solidFill>
            <a:srgbClr val="7030A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AutoNum type="arabicParenR"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засоби впливу, пов'язані з визначенням кількісних параметрів банківської діяльності:</a:t>
            </a:r>
          </a:p>
          <a:p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встановлення обов'язкових економічних нормативів;</a:t>
            </a:r>
          </a:p>
          <a:p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встановлення обов'язкових економічних нормативів;</a:t>
            </a:r>
          </a:p>
          <a:p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встановлення норм відрахувань до резервів на покриття ризиків від активних банківських операцій.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 flipH="1">
            <a:off x="357230" y="4045641"/>
            <a:ext cx="11373456" cy="2669484"/>
          </a:xfrm>
          <a:prstGeom prst="round2DiagRect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засоби впливу непрямого характеру: </a:t>
            </a:r>
          </a:p>
          <a:p>
            <a:pPr lvl="0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визначення процентної політики;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рефінансування банків;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кореспондентські відносини;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управління золотовалютними резервами, включаючи валютні інтервенції;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операції з цінними паперами на відкритому ринку.</a:t>
            </a:r>
          </a:p>
          <a:p>
            <a:pPr lvl="0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26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9" t="5304" r="3041" b="4806"/>
          <a:stretch/>
        </p:blipFill>
        <p:spPr>
          <a:xfrm>
            <a:off x="89872" y="0"/>
            <a:ext cx="8779040" cy="660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69128" y="183983"/>
            <a:ext cx="3602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НАВЧАЄМОСЯ РАЗОМ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174" y="751955"/>
            <a:ext cx="8061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 прийняв 36 млн грн депозитів під 12% річних. 80% цієї суми було надано в кредит під 16% річних. Визначте розмір банківського прибутку.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6869" y="2019835"/>
            <a:ext cx="78250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Розв’язання. 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банківський прибуток — це різниця між сумою відсотків, стягнутих із позичальників, і сумою відсотків, що сплачують вкладникам, то визначаємо ці суми.</a:t>
            </a:r>
            <a:endParaRPr lang="ru-RU" sz="2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869" y="3722501"/>
            <a:ext cx="6578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Сума відсотків, 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стягнутих із позичальникі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в, становить: 0,8 * 36 * 0,16 = 4,608 млн грн.</a:t>
            </a:r>
          </a:p>
          <a:p>
            <a:pPr algn="just"/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Сума відсотків, що 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сплачуються вкладникам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дорівнює: 36 * 0,12 = 4,32 млн грн.</a:t>
            </a:r>
          </a:p>
          <a:p>
            <a:pPr algn="just"/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Отже, 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банківського прибутку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4,608 - 4,32 = 0,288 млн грн.</a:t>
            </a:r>
            <a:endParaRPr lang="ru-RU" sz="2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1916" y="1064299"/>
            <a:ext cx="3536738" cy="62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76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8" y="0"/>
            <a:ext cx="12192000" cy="69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89658" y="6170758"/>
            <a:ext cx="2664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Вілл Роджерс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443" y="1217813"/>
            <a:ext cx="3762375" cy="48504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-76200"/>
            <a:ext cx="8391060" cy="52959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59008" y="121781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початку часів було три великих винаходи: вогонь, колесо і центральна банківська </a:t>
            </a:r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система!</a:t>
            </a: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06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3128"/>
            <a:ext cx="12192000" cy="6941127"/>
          </a:xfrm>
          <a:prstGeom prst="rect">
            <a:avLst/>
          </a:prstGeom>
          <a:solidFill>
            <a:schemeClr val="bg1">
              <a:alpha val="12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368135" y="0"/>
            <a:ext cx="77308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Протягом даного курсу висвітлюються </a:t>
            </a:r>
            <a:r>
              <a:rPr lang="uk-UA" sz="3200" dirty="0" smtClean="0"/>
              <a:t>теоретичні основи та прикладні аспекти аналізу банківської діяльності, наводяться контрольні запитання, тести і практичні завдання, глосарій. Виробці практичних навичок аналізу банківської діяльності сприятиме наведення фінансової звітності реального банку, статистичних показників діяльності банківської системи України і фрагменти найбільш важливих нормативних документів. </a:t>
            </a:r>
            <a:r>
              <a:rPr lang="ru-RU" sz="3200" dirty="0" err="1" smtClean="0"/>
              <a:t>Призначений</a:t>
            </a:r>
            <a:r>
              <a:rPr lang="ru-RU" sz="3200" dirty="0" smtClean="0"/>
              <a:t> </a:t>
            </a:r>
            <a:r>
              <a:rPr lang="ru-RU" sz="3200" dirty="0" smtClean="0"/>
              <a:t>для </a:t>
            </a:r>
            <a:r>
              <a:rPr lang="ru-RU" sz="3200" dirty="0" err="1" smtClean="0"/>
              <a:t>студентів</a:t>
            </a:r>
            <a:r>
              <a:rPr lang="ru-RU" sz="3200" dirty="0" smtClean="0"/>
              <a:t> </a:t>
            </a:r>
            <a:r>
              <a:rPr lang="ru-RU" sz="3200" dirty="0" err="1" smtClean="0"/>
              <a:t>економічних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спеціальностей</a:t>
            </a:r>
            <a:r>
              <a:rPr lang="ru-RU" sz="3200" dirty="0" smtClean="0"/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431344" y="540327"/>
            <a:ext cx="3582526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25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6676"/>
            <a:ext cx="12192000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651" y="0"/>
            <a:ext cx="11820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ОБ’ЄКТИ, СУБ’ЄКТИ АНАЛІЗУ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185650" y="1413618"/>
            <a:ext cx="11672974" cy="1234332"/>
          </a:xfrm>
          <a:prstGeom prst="homePlat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</a:rPr>
              <a:t> Предметом </a:t>
            </a:r>
            <a:r>
              <a:rPr lang="ru-RU" sz="2400" i="1" dirty="0" err="1" smtClean="0">
                <a:solidFill>
                  <a:srgbClr val="002060"/>
                </a:solidFill>
              </a:rPr>
              <a:t>аналізу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банківської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діяльності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є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дослідження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причинно-наслідкових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зв’язків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економічних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явищ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процесів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які</a:t>
            </a:r>
            <a:r>
              <a:rPr lang="ru-RU" sz="2400" dirty="0" smtClean="0">
                <a:solidFill>
                  <a:srgbClr val="002060"/>
                </a:solidFill>
              </a:rPr>
              <a:t> прямо </a:t>
            </a:r>
            <a:r>
              <a:rPr lang="ru-RU" sz="2400" dirty="0" err="1" smtClean="0">
                <a:solidFill>
                  <a:srgbClr val="002060"/>
                </a:solidFill>
              </a:rPr>
              <a:t>або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опосередковано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впливають</a:t>
            </a:r>
            <a:r>
              <a:rPr lang="ru-RU" sz="2400" dirty="0" smtClean="0">
                <a:solidFill>
                  <a:srgbClr val="002060"/>
                </a:solidFill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</a:rPr>
              <a:t>діяльність</a:t>
            </a:r>
            <a:r>
              <a:rPr lang="ru-RU" sz="2400" dirty="0" smtClean="0">
                <a:solidFill>
                  <a:srgbClr val="002060"/>
                </a:solidFill>
              </a:rPr>
              <a:t> банку.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185649" y="3079243"/>
            <a:ext cx="11672975" cy="1366813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solidFill>
                  <a:srgbClr val="002060"/>
                </a:solidFill>
              </a:rPr>
              <a:t>Основним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об’єктом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аналізу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є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комерційна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діяльність</a:t>
            </a:r>
            <a:r>
              <a:rPr lang="ru-RU" sz="2400" dirty="0" smtClean="0">
                <a:solidFill>
                  <a:srgbClr val="002060"/>
                </a:solidFill>
              </a:rPr>
              <a:t> кожного </a:t>
            </a:r>
            <a:r>
              <a:rPr lang="ru-RU" sz="2400" dirty="0" err="1" smtClean="0">
                <a:solidFill>
                  <a:srgbClr val="002060"/>
                </a:solidFill>
              </a:rPr>
              <a:t>окремого</a:t>
            </a:r>
            <a:r>
              <a:rPr lang="ru-RU" sz="2400" dirty="0" smtClean="0">
                <a:solidFill>
                  <a:srgbClr val="002060"/>
                </a:solidFill>
              </a:rPr>
              <a:t> банку.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185651" y="4896196"/>
            <a:ext cx="11672974" cy="1542703"/>
          </a:xfrm>
          <a:prstGeom prst="homePlate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solidFill>
                  <a:srgbClr val="002060"/>
                </a:solidFill>
              </a:rPr>
              <a:t>Суб’єктами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аналізу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виступають</a:t>
            </a:r>
            <a:r>
              <a:rPr lang="ru-RU" sz="2400" dirty="0" smtClean="0">
                <a:solidFill>
                  <a:srgbClr val="002060"/>
                </a:solidFill>
              </a:rPr>
              <a:t> як </a:t>
            </a:r>
            <a:r>
              <a:rPr lang="ru-RU" sz="2400" dirty="0" err="1" smtClean="0">
                <a:solidFill>
                  <a:srgbClr val="002060"/>
                </a:solidFill>
              </a:rPr>
              <a:t>самі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комерційні</a:t>
            </a:r>
            <a:r>
              <a:rPr lang="ru-RU" sz="2400" dirty="0" smtClean="0">
                <a:solidFill>
                  <a:srgbClr val="002060"/>
                </a:solidFill>
              </a:rPr>
              <a:t> банки, так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Національний</a:t>
            </a:r>
            <a:r>
              <a:rPr lang="ru-RU" sz="2400" dirty="0" smtClean="0">
                <a:solidFill>
                  <a:srgbClr val="002060"/>
                </a:solidFill>
              </a:rPr>
              <a:t> банк, </a:t>
            </a:r>
            <a:r>
              <a:rPr lang="ru-RU" sz="2400" dirty="0" err="1" smtClean="0">
                <a:solidFill>
                  <a:srgbClr val="002060"/>
                </a:solidFill>
              </a:rPr>
              <a:t>аудиторські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фірми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реальні</a:t>
            </a:r>
            <a:r>
              <a:rPr lang="ru-RU" sz="2400" dirty="0" smtClean="0">
                <a:solidFill>
                  <a:srgbClr val="002060"/>
                </a:solidFill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</a:rPr>
              <a:t>потенційні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клієнти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48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66975" y="165793"/>
            <a:ext cx="7118813" cy="914400"/>
          </a:xfrm>
          <a:prstGeom prst="roundRect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 банків поділяються на пасивні й активні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" y="1933576"/>
            <a:ext cx="4381500" cy="4657724"/>
          </a:xfrm>
          <a:prstGeom prst="roundRect">
            <a:avLst/>
          </a:prstGeom>
          <a:solidFill>
            <a:srgbClr val="92D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 операції банків націлені на мобілізацію ресурсів. Джерелами цих ресурсів є власні, позикові й залучені (внески клієнтів) кошти, а також кредити, отримані від НБУ або інших банків.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56910" y="1933576"/>
            <a:ext cx="4215939" cy="4657724"/>
          </a:xfrm>
          <a:prstGeom prst="roundRect">
            <a:avLst/>
          </a:prstGeom>
          <a:solidFill>
            <a:srgbClr val="FFC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активних операцій здійснюється розміщення цих коштів.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495675" y="1145528"/>
            <a:ext cx="1276350" cy="759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910512" y="1145528"/>
            <a:ext cx="1065674" cy="759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821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6676"/>
            <a:ext cx="12192000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651" y="0"/>
            <a:ext cx="11820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банки є кредитними установами, то найбільша частина їхніх активів вкладена в кредитні операції.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3038" y="773491"/>
            <a:ext cx="7458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 таких операцій можна виділити такі:</a:t>
            </a:r>
            <a:endParaRPr lang="ru-RU" sz="2800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185650" y="1413618"/>
            <a:ext cx="11672974" cy="1234332"/>
          </a:xfrm>
          <a:prstGeom prst="homePlat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 банки можуть проводити операції з обліку векселів, видавати кредити під заставу векселів, надавати послуги клієнтам при отриманні платежів і виплаті заборгованості за векселями.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185649" y="3079243"/>
            <a:ext cx="11672975" cy="1366813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 під заставу цінних паперів — зручна форма кредитних відносин, оскільки вони ґрунтуються на досить нескладній операції прийому в заставу й визначенні вартості цінних паперів.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185651" y="4896196"/>
            <a:ext cx="11672974" cy="1542703"/>
          </a:xfrm>
          <a:prstGeom prst="homePlate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іпотечні банки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фінансові компанії, земельні банки тощо надають іпотечний кредит. 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Іпотека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 особливий вид економічних відносин із приводу надання кредитів під заставу нерухомого майна.</a:t>
            </a:r>
          </a:p>
        </p:txBody>
      </p:sp>
    </p:spTree>
    <p:extLst>
      <p:ext uri="{BB962C8B-B14F-4D97-AF65-F5344CB8AC3E}">
        <p14:creationId xmlns:p14="http://schemas.microsoft.com/office/powerpoint/2010/main" xmlns="" val="148448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 flipH="1">
            <a:off x="152223" y="247650"/>
            <a:ext cx="11706401" cy="2424525"/>
          </a:xfrm>
          <a:prstGeom prst="homePlate">
            <a:avLst/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 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лізингові послуги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прохання клієнта банк закуповує за власні гроші певне майно й бере на себе майже всі зобов’язання власника, включаючи відповідальність за збереження майна, внесення страхових платежів, оплату майнових податків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лізинговий кредит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 відносини між юридичними особами, які виникають у разі оренди майна й супроводжуються укладанням лізингової угоди.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Лізинг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формою майнового кредиту.</a:t>
            </a:r>
          </a:p>
        </p:txBody>
      </p:sp>
      <p:sp>
        <p:nvSpPr>
          <p:cNvPr id="6" name="Пятиугольник 5"/>
          <p:cNvSpPr/>
          <p:nvPr/>
        </p:nvSpPr>
        <p:spPr>
          <a:xfrm flipH="1">
            <a:off x="152223" y="2924175"/>
            <a:ext cx="11706401" cy="1571625"/>
          </a:xfrm>
          <a:prstGeom prst="homePlate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найбільш поширених операцій комерційних банків є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споживчий кредит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позичка, яка надається тільки в національній грошовій одиниці фізичним особам — резидентам України на придбання споживчих товарів тривалого користування та послуг і повертається в розстрочку, якщо інше не передбачено умовами кредитного договору.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266696" y="4886325"/>
            <a:ext cx="11591927" cy="1752600"/>
          </a:xfrm>
          <a:prstGeom prst="homePlate">
            <a:avLst/>
          </a:prstGeom>
          <a:solidFill>
            <a:srgbClr val="FFC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Прикладом операцій банків може бути також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сільськогосподарський кредит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Забезпеченням позичок за потреби виступають (крім звичайних видів майна) урожай та сільськогосподарська техніка.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01286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4073" y="116483"/>
            <a:ext cx="112471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 банки з простих кредитних установ перетворюються на </a:t>
            </a:r>
            <a:r>
              <a:rPr lang="ru-RU" sz="2400" b="1" i="0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інформаційно-консультативні центри</a:t>
            </a:r>
            <a:r>
              <a:rPr lang="ru-RU" sz="24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які допомагають орієнтуватися своїм клієнтам у складних умовах ринкової кон’юнктури й науково-технічного прогресу.</a:t>
            </a:r>
          </a:p>
          <a:p>
            <a:pPr algn="just"/>
            <a:r>
              <a:rPr lang="ru-RU" sz="24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 роль довірчих (трастових) операцій, спрямованих на найбільш вигідне розміщення банками довірених їм коштів, цінностей, майна. Особлива група операцій — </a:t>
            </a:r>
            <a:r>
              <a:rPr lang="ru-RU" sz="2400" b="1" i="0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 й біржові послуги </a:t>
            </a:r>
            <a:r>
              <a:rPr lang="ru-RU" sz="24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управління пакетами акцій, консультації, бюджетне й податкове планування, створення портфелів інвестицій, управління пенсійними фондами.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515" y="3532803"/>
            <a:ext cx="6226233" cy="31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63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ramor-granit-kvarz.ru/wp-content/uploads/Blanco-Capri-3-1536x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3273"/>
            <a:ext cx="12192000" cy="69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6830" y="138467"/>
            <a:ext cx="112388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Цілком природно, що в ході здійснення понад 200 операцій і послуг банки, як і будь-яке підприємство, прагнуть отримати прибуток. </a:t>
            </a:r>
          </a:p>
          <a:p>
            <a:pPr algn="just"/>
            <a:r>
              <a:rPr lang="ru-RU" sz="2800" b="1" i="0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Банківський прибуток </a:t>
            </a:r>
            <a:r>
              <a:rPr lang="ru-RU" sz="28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це різниця між сумою відсотків, стягнутих із позичальників, і сумою відсотків, що сплачують вкладникам. </a:t>
            </a:r>
          </a:p>
          <a:p>
            <a:pPr algn="just"/>
            <a:r>
              <a:rPr lang="ru-RU" sz="2800" b="1" i="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Окрім цього, банківський прибуток включає прибуток від біржових операцій, від інвестицій, комісійні винагороди та ін.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2849" y="3058138"/>
            <a:ext cx="8357062" cy="35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34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752</Words>
  <Application>Microsoft Office PowerPoint</Application>
  <PresentationFormat>Произвольный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ххх</cp:lastModifiedBy>
  <cp:revision>22</cp:revision>
  <dcterms:created xsi:type="dcterms:W3CDTF">2021-05-15T17:08:33Z</dcterms:created>
  <dcterms:modified xsi:type="dcterms:W3CDTF">2024-02-05T19:40:38Z</dcterms:modified>
</cp:coreProperties>
</file>